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1" r:id="rId1"/>
  </p:sldMasterIdLst>
  <p:notesMasterIdLst>
    <p:notesMasterId r:id="rId63"/>
  </p:notesMasterIdLst>
  <p:handoutMasterIdLst>
    <p:handoutMasterId r:id="rId64"/>
  </p:handoutMasterIdLst>
  <p:sldIdLst>
    <p:sldId id="954" r:id="rId2"/>
    <p:sldId id="649" r:id="rId3"/>
    <p:sldId id="306" r:id="rId4"/>
    <p:sldId id="652" r:id="rId5"/>
    <p:sldId id="556" r:id="rId6"/>
    <p:sldId id="653" r:id="rId7"/>
    <p:sldId id="764" r:id="rId8"/>
    <p:sldId id="899" r:id="rId9"/>
    <p:sldId id="900" r:id="rId10"/>
    <p:sldId id="901" r:id="rId11"/>
    <p:sldId id="902" r:id="rId12"/>
    <p:sldId id="903" r:id="rId13"/>
    <p:sldId id="904" r:id="rId14"/>
    <p:sldId id="918" r:id="rId15"/>
    <p:sldId id="775" r:id="rId16"/>
    <p:sldId id="776" r:id="rId17"/>
    <p:sldId id="777" r:id="rId18"/>
    <p:sldId id="778" r:id="rId19"/>
    <p:sldId id="779" r:id="rId20"/>
    <p:sldId id="780" r:id="rId21"/>
    <p:sldId id="919" r:id="rId22"/>
    <p:sldId id="908" r:id="rId23"/>
    <p:sldId id="909" r:id="rId24"/>
    <p:sldId id="910" r:id="rId25"/>
    <p:sldId id="912" r:id="rId26"/>
    <p:sldId id="920" r:id="rId27"/>
    <p:sldId id="921" r:id="rId28"/>
    <p:sldId id="922" r:id="rId29"/>
    <p:sldId id="916" r:id="rId30"/>
    <p:sldId id="917" r:id="rId31"/>
    <p:sldId id="923" r:id="rId32"/>
    <p:sldId id="924" r:id="rId33"/>
    <p:sldId id="925" r:id="rId34"/>
    <p:sldId id="926" r:id="rId35"/>
    <p:sldId id="927" r:id="rId36"/>
    <p:sldId id="928" r:id="rId37"/>
    <p:sldId id="930" r:id="rId38"/>
    <p:sldId id="929" r:id="rId39"/>
    <p:sldId id="931" r:id="rId40"/>
    <p:sldId id="933" r:id="rId41"/>
    <p:sldId id="932" r:id="rId42"/>
    <p:sldId id="934" r:id="rId43"/>
    <p:sldId id="936" r:id="rId44"/>
    <p:sldId id="935" r:id="rId45"/>
    <p:sldId id="937" r:id="rId46"/>
    <p:sldId id="938" r:id="rId47"/>
    <p:sldId id="939" r:id="rId48"/>
    <p:sldId id="940" r:id="rId49"/>
    <p:sldId id="941" r:id="rId50"/>
    <p:sldId id="942" r:id="rId51"/>
    <p:sldId id="943" r:id="rId52"/>
    <p:sldId id="945" r:id="rId53"/>
    <p:sldId id="944" r:id="rId54"/>
    <p:sldId id="946" r:id="rId55"/>
    <p:sldId id="948" r:id="rId56"/>
    <p:sldId id="947" r:id="rId57"/>
    <p:sldId id="949" r:id="rId58"/>
    <p:sldId id="950" r:id="rId59"/>
    <p:sldId id="951" r:id="rId60"/>
    <p:sldId id="952" r:id="rId61"/>
    <p:sldId id="953" r:id="rId6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>
          <p15:clr>
            <a:srgbClr val="A4A3A4"/>
          </p15:clr>
        </p15:guide>
        <p15:guide id="2" pos="5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DDDDDD"/>
    <a:srgbClr val="EDD1D1"/>
    <a:srgbClr val="FFFFFF"/>
    <a:srgbClr val="E6E6E6"/>
    <a:srgbClr val="DEDEDE"/>
    <a:srgbClr val="C0C0C0"/>
    <a:srgbClr val="ED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7" autoAdjust="0"/>
    <p:restoredTop sz="98180" autoAdjust="0"/>
  </p:normalViewPr>
  <p:slideViewPr>
    <p:cSldViewPr snapToObjects="1">
      <p:cViewPr varScale="1">
        <p:scale>
          <a:sx n="101" d="100"/>
          <a:sy n="101" d="100"/>
        </p:scale>
        <p:origin x="1360" y="72"/>
      </p:cViewPr>
      <p:guideLst>
        <p:guide orient="horz" pos="799"/>
        <p:guide pos="5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spcBef>
                <a:spcPct val="0"/>
              </a:spcBef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22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spcBef>
                <a:spcPct val="0"/>
              </a:spcBef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22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spcBef>
                <a:spcPct val="0"/>
              </a:spcBef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22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spcBef>
                <a:spcPct val="0"/>
              </a:spcBef>
              <a:defRPr sz="1300"/>
            </a:lvl1pPr>
          </a:lstStyle>
          <a:p>
            <a:fld id="{263A7A41-637F-4ED4-92F7-00EC4300379B}" type="slidenum">
              <a:rPr lang="en-US" altLang="de-DE"/>
              <a:pPr/>
              <a:t>‹Nr.›</a:t>
            </a:fld>
            <a:endParaRPr lang="en-US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spcBef>
                <a:spcPct val="0"/>
              </a:spcBef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spcBef>
                <a:spcPct val="0"/>
              </a:spcBef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Textmasterformate durch Klicken bearbeiten</a:t>
            </a:r>
          </a:p>
          <a:p>
            <a:pPr lvl="1"/>
            <a:r>
              <a:rPr lang="en-US" noProof="0" smtClean="0"/>
              <a:t>Zweite Ebene</a:t>
            </a:r>
          </a:p>
          <a:p>
            <a:pPr lvl="2"/>
            <a:r>
              <a:rPr lang="en-US" noProof="0" smtClean="0"/>
              <a:t>Dritte Ebene</a:t>
            </a:r>
          </a:p>
          <a:p>
            <a:pPr lvl="3"/>
            <a:r>
              <a:rPr lang="en-US" noProof="0" smtClean="0"/>
              <a:t>Vierte Ebene</a:t>
            </a:r>
          </a:p>
          <a:p>
            <a:pPr lvl="4"/>
            <a:r>
              <a:rPr lang="en-US" noProof="0" smtClean="0"/>
              <a:t>Fünfte Ebene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spcBef>
                <a:spcPct val="0"/>
              </a:spcBef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spcBef>
                <a:spcPct val="0"/>
              </a:spcBef>
              <a:defRPr sz="1300"/>
            </a:lvl1pPr>
          </a:lstStyle>
          <a:p>
            <a:fld id="{39842FF7-09D8-469D-AA89-B731588559E9}" type="slidenum">
              <a:rPr lang="en-US" altLang="de-DE"/>
              <a:pPr/>
              <a:t>‹Nr.›</a:t>
            </a:fld>
            <a:endParaRPr lang="en-US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D539F2B-1A73-42FF-BA9F-0067D0996E64}" type="slidenum">
              <a:rPr lang="en-US" altLang="zh-CN" sz="1300"/>
              <a:pPr/>
              <a:t>2</a:t>
            </a:fld>
            <a:endParaRPr lang="en-US" altLang="zh-CN" sz="13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629453-9C47-4BC0-924E-86692C73DF63}" type="slidenum">
              <a:rPr lang="en-US" altLang="zh-CN" sz="1300"/>
              <a:pPr/>
              <a:t>31</a:t>
            </a:fld>
            <a:endParaRPr lang="en-US" altLang="zh-CN" sz="13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D137EE8-023C-42B5-AA21-9DA679FCD7BA}" type="slidenum">
              <a:rPr lang="en-US" altLang="zh-CN" sz="1300"/>
              <a:pPr/>
              <a:t>36</a:t>
            </a:fld>
            <a:endParaRPr lang="en-US" altLang="zh-CN" sz="130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63173D-760E-4667-A0C9-172CE00FDD01}" type="slidenum">
              <a:rPr lang="en-US" altLang="zh-CN" sz="1300"/>
              <a:pPr/>
              <a:t>37</a:t>
            </a:fld>
            <a:endParaRPr lang="en-US" altLang="zh-CN" sz="130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86E8C9-0929-49C0-BC1B-E2F7D1434705}" type="slidenum">
              <a:rPr lang="en-US" altLang="zh-CN" sz="1300"/>
              <a:pPr/>
              <a:t>38</a:t>
            </a:fld>
            <a:endParaRPr lang="en-US" altLang="zh-CN" sz="130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42A73B-163A-4524-AC9C-78216AA2E49C}" type="slidenum">
              <a:rPr lang="en-US" altLang="zh-CN" sz="1300"/>
              <a:pPr/>
              <a:t>39</a:t>
            </a:fld>
            <a:endParaRPr lang="en-US" altLang="zh-CN" sz="13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1257663-11CA-4BC6-9E61-15E33B45151E}" type="slidenum">
              <a:rPr lang="en-US" altLang="zh-CN" sz="1300"/>
              <a:pPr/>
              <a:t>40</a:t>
            </a:fld>
            <a:endParaRPr lang="en-US" altLang="zh-CN" sz="130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B33AC2-7A6F-4724-9D38-198A9D1814A5}" type="slidenum">
              <a:rPr lang="en-US" altLang="zh-CN" sz="1300"/>
              <a:pPr/>
              <a:t>41</a:t>
            </a:fld>
            <a:endParaRPr lang="en-US" altLang="zh-CN" sz="130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327DB42-249F-432B-90DF-64F64A03FFBD}" type="slidenum">
              <a:rPr lang="en-US" altLang="zh-CN" sz="1300"/>
              <a:pPr/>
              <a:t>42</a:t>
            </a:fld>
            <a:endParaRPr lang="en-US" altLang="zh-CN" sz="130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E3FA4A3-FC03-4A47-A803-A6ED2E3F9150}" type="slidenum">
              <a:rPr lang="en-US" altLang="zh-CN" sz="1300"/>
              <a:pPr/>
              <a:t>43</a:t>
            </a:fld>
            <a:endParaRPr lang="en-US" altLang="zh-CN" sz="130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20487B7-3645-49C4-AC58-11418EDA6076}" type="slidenum">
              <a:rPr lang="en-US" altLang="zh-CN" sz="1300"/>
              <a:pPr/>
              <a:t>44</a:t>
            </a:fld>
            <a:endParaRPr lang="en-US" altLang="zh-CN" sz="130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255B337-EB32-446D-9745-B8DD87E698B2}" type="slidenum">
              <a:rPr lang="en-US" altLang="zh-CN" sz="1300"/>
              <a:pPr/>
              <a:t>3</a:t>
            </a:fld>
            <a:endParaRPr lang="en-US" altLang="zh-CN" sz="13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7A75E1-4886-455D-BBE5-001C6F5CC62E}" type="slidenum">
              <a:rPr lang="en-US" altLang="zh-CN" sz="1300"/>
              <a:pPr/>
              <a:t>45</a:t>
            </a:fld>
            <a:endParaRPr lang="en-US" altLang="zh-CN" sz="130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BFC8605-F493-4AD1-921C-137C9C22D2B2}" type="slidenum">
              <a:rPr lang="en-US" altLang="zh-CN" sz="1300"/>
              <a:pPr/>
              <a:t>46</a:t>
            </a:fld>
            <a:endParaRPr lang="en-US" altLang="zh-CN" sz="130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040F9D9-3AFF-4B2E-9F3E-7FD1D9BC138E}" type="slidenum">
              <a:rPr lang="en-US" altLang="zh-CN" sz="1300"/>
              <a:pPr/>
              <a:t>47</a:t>
            </a:fld>
            <a:endParaRPr lang="en-US" altLang="zh-CN" sz="130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121CE1-9A26-421C-9653-0CEBD684A4A5}" type="slidenum">
              <a:rPr lang="en-US" altLang="zh-CN" sz="1300"/>
              <a:pPr/>
              <a:t>48</a:t>
            </a:fld>
            <a:endParaRPr lang="en-US" altLang="zh-CN" sz="130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9E19CE-A633-417E-A426-308827568624}" type="slidenum">
              <a:rPr lang="en-US" altLang="zh-CN" sz="1300"/>
              <a:pPr/>
              <a:t>49</a:t>
            </a:fld>
            <a:endParaRPr lang="en-US" altLang="zh-CN" sz="130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A931A1-4129-4E28-8657-A05FDBB7D85E}" type="slidenum">
              <a:rPr lang="en-US" altLang="zh-CN" sz="1300"/>
              <a:pPr/>
              <a:t>50</a:t>
            </a:fld>
            <a:endParaRPr lang="en-US" altLang="zh-CN" sz="130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123BE4-4238-4AA3-8BEA-1A0E7444FD6C}" type="slidenum">
              <a:rPr lang="en-US" altLang="zh-CN" sz="1300"/>
              <a:pPr/>
              <a:t>51</a:t>
            </a:fld>
            <a:endParaRPr lang="en-US" altLang="zh-CN" sz="13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E0F750-5642-47E8-AD7E-E8E0845E1DB2}" type="slidenum">
              <a:rPr lang="en-US" altLang="zh-CN" sz="1300"/>
              <a:pPr/>
              <a:t>52</a:t>
            </a:fld>
            <a:endParaRPr lang="en-US" altLang="zh-CN" sz="130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098A344-A5C6-4D1A-862C-A17271D85541}" type="slidenum">
              <a:rPr lang="en-US" altLang="zh-CN" sz="1300"/>
              <a:pPr/>
              <a:t>53</a:t>
            </a:fld>
            <a:endParaRPr lang="en-US" altLang="zh-CN" sz="130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CCD121-AB97-4DE2-9F3D-BC1D73AD920A}" type="slidenum">
              <a:rPr lang="en-US" altLang="zh-CN" sz="1300"/>
              <a:pPr/>
              <a:t>54</a:t>
            </a:fld>
            <a:endParaRPr lang="en-US" altLang="zh-CN" sz="130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9710E0-EDFE-4F3C-94DF-DDB87A7AB291}" type="slidenum">
              <a:rPr lang="en-US" altLang="zh-CN" sz="1300"/>
              <a:pPr/>
              <a:t>9</a:t>
            </a:fld>
            <a:endParaRPr lang="en-US" altLang="zh-CN" sz="13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D88ADA-EEDA-42F0-B0A5-8313055DA5B8}" type="slidenum">
              <a:rPr lang="en-US" altLang="zh-CN" sz="1300"/>
              <a:pPr/>
              <a:t>55</a:t>
            </a:fld>
            <a:endParaRPr lang="en-US" altLang="zh-CN" sz="130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1488D5-6F83-42D4-97CE-765C006BDEC7}" type="slidenum">
              <a:rPr lang="en-US" altLang="zh-CN" sz="1300"/>
              <a:pPr/>
              <a:t>56</a:t>
            </a:fld>
            <a:endParaRPr lang="en-US" altLang="zh-CN" sz="130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C37F35-7742-4895-98C0-53E43B286CA8}" type="slidenum">
              <a:rPr lang="en-US" altLang="zh-CN" sz="1300"/>
              <a:pPr/>
              <a:t>57</a:t>
            </a:fld>
            <a:endParaRPr lang="en-US" altLang="zh-CN" sz="130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70FFE3-99BD-4393-A87A-7CFB86BA56AD}" type="slidenum">
              <a:rPr lang="en-US" altLang="zh-CN" sz="1300"/>
              <a:pPr/>
              <a:t>58</a:t>
            </a:fld>
            <a:endParaRPr lang="en-US" altLang="zh-CN" sz="130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0EF65A-B795-47BC-8973-7AE958B60BE6}" type="slidenum">
              <a:rPr lang="en-US" altLang="zh-CN" sz="1300"/>
              <a:pPr/>
              <a:t>59</a:t>
            </a:fld>
            <a:endParaRPr lang="en-US" altLang="zh-CN" sz="13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80FA03-3DED-44FD-ABDD-6E4BA64ED2FA}" type="slidenum">
              <a:rPr lang="en-US" altLang="zh-CN" sz="1300"/>
              <a:pPr/>
              <a:t>60</a:t>
            </a:fld>
            <a:endParaRPr lang="en-US" altLang="zh-CN" sz="130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182B60-8F14-4D55-AE81-B93B47974F3C}" type="slidenum">
              <a:rPr lang="en-US" altLang="zh-CN" sz="1300"/>
              <a:pPr/>
              <a:t>61</a:t>
            </a:fld>
            <a:endParaRPr lang="en-US" altLang="zh-CN" sz="130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DBE8DC-635B-4612-88BD-4000FAD58F21}" type="slidenum">
              <a:rPr lang="en-US" altLang="zh-CN" sz="1300"/>
              <a:pPr/>
              <a:t>10</a:t>
            </a:fld>
            <a:endParaRPr lang="en-US" altLang="zh-CN" sz="13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DE" altLang="de-DE" smtClean="0">
                <a:latin typeface="Arial" panose="020B0604020202020204" pitchFamily="34" charset="0"/>
              </a:rPr>
              <a:t>Lösungsweg dargelegt in:</a:t>
            </a:r>
          </a:p>
          <a:p>
            <a:pPr eaLnBrk="1" hangingPunct="1"/>
            <a:r>
              <a:rPr lang="de-DE" altLang="de-DE" smtClean="0">
                <a:latin typeface="Arial" panose="020B0604020202020204" pitchFamily="34" charset="0"/>
              </a:rPr>
              <a:t>Pomberger, Dobler: Algorithmen und Datenstrukturen. Pearson. S. 208-211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F6043D2-223E-4B1E-9A7A-F252956A3B74}" type="slidenum">
              <a:rPr lang="en-US" altLang="zh-CN" sz="1300"/>
              <a:pPr/>
              <a:t>11</a:t>
            </a:fld>
            <a:endParaRPr lang="en-US" altLang="zh-CN" sz="130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0309C86-4CC0-42BB-8039-69C1FE118F7F}" type="slidenum">
              <a:rPr lang="en-US" altLang="zh-CN" sz="1300"/>
              <a:pPr/>
              <a:t>12</a:t>
            </a:fld>
            <a:endParaRPr lang="en-US" altLang="zh-CN" sz="13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291408-DC74-48F1-9DE9-84EB6A3DA36A}" type="slidenum">
              <a:rPr lang="en-US" altLang="zh-CN" sz="1300"/>
              <a:pPr/>
              <a:t>13</a:t>
            </a:fld>
            <a:endParaRPr lang="en-US" altLang="zh-CN" sz="130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2538" y="711200"/>
            <a:ext cx="4813300" cy="3609975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565650"/>
            <a:ext cx="5426075" cy="43338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F7172B-24B8-4236-A73C-5A146B417ACC}" type="slidenum">
              <a:rPr lang="en-US" altLang="zh-CN" sz="1300"/>
              <a:pPr/>
              <a:t>14</a:t>
            </a:fld>
            <a:endParaRPr lang="en-US" altLang="zh-CN" sz="130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053996-4FF5-4EF5-A2BA-DE878FFC3F1D}" type="slidenum">
              <a:rPr lang="en-US" altLang="zh-CN" sz="1300"/>
              <a:pPr/>
              <a:t>21</a:t>
            </a:fld>
            <a:endParaRPr lang="en-US" altLang="zh-CN" sz="130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F336EA-4404-41EE-87EB-8BE8DF228179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19314560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4A3B2F-D616-472E-AA50-CF9457EA0AE8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16646467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11988" y="0"/>
            <a:ext cx="2133600" cy="56753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8013" y="0"/>
            <a:ext cx="6251575" cy="567531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7DA8D0-FE14-4573-91EA-1F5F7E1F01E5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89645447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FB5186-6074-470F-AA5E-B2F99F6B7E06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98378910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A0B620-0D50-46FC-A54A-C38993F9C1B7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79164055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8013" y="1293813"/>
            <a:ext cx="4019550" cy="4381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79963" y="1293813"/>
            <a:ext cx="4021137" cy="4381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154F18-23FE-42AC-B22C-92C5AB152F13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78093059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1FEBC4-88D6-46C4-A00D-1651B522A928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67982024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13B0C8-1E91-4CAC-990E-B397CA4BA7F7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9229940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0548A-BCF6-4DBA-888E-48F146A217F0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53143050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D48642-CEAA-4CDD-BD28-5A4E72ECD5B2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68301178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>
              <a:sym typeface="Symbol" pitchFamily="18" charset="2"/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374575-A1AA-42B9-8DC5-1526B59C737E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12188409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762000"/>
            <a:ext cx="9140825" cy="6096000"/>
          </a:xfrm>
          <a:prstGeom prst="rect">
            <a:avLst/>
          </a:prstGeom>
          <a:solidFill>
            <a:srgbClr val="EDED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877" tIns="44939" rIns="89877" bIns="44939" anchor="ctr"/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endParaRPr lang="de-DE" altLang="de-DE">
              <a:latin typeface="Times" panose="02020603050405020304" pitchFamily="18" charset="0"/>
            </a:endParaRPr>
          </a:p>
        </p:txBody>
      </p:sp>
      <p:sp>
        <p:nvSpPr>
          <p:cNvPr id="2089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8013" y="1293813"/>
            <a:ext cx="8193087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1084" tIns="44939" rIns="89877" bIns="449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>
                <a:sym typeface="Symbol" panose="05050102010706020507" pitchFamily="18" charset="2"/>
              </a:rPr>
              <a:t>	Mastertextformat bearbeiten</a:t>
            </a:r>
          </a:p>
          <a:p>
            <a:pPr lvl="1"/>
            <a:r>
              <a:rPr lang="en-US" altLang="de-DE" smtClean="0">
                <a:sym typeface="Symbol" panose="05050102010706020507" pitchFamily="18" charset="2"/>
              </a:rPr>
              <a:t>	Zweite Ebene</a:t>
            </a:r>
          </a:p>
          <a:p>
            <a:pPr lvl="2"/>
            <a:r>
              <a:rPr lang="en-US" altLang="de-DE" smtClean="0">
                <a:sym typeface="Symbol" panose="05050102010706020507" pitchFamily="18" charset="2"/>
              </a:rPr>
              <a:t>	Dritte Ebene</a:t>
            </a:r>
          </a:p>
          <a:p>
            <a:pPr lvl="3"/>
            <a:r>
              <a:rPr lang="en-US" altLang="de-DE" smtClean="0">
                <a:sym typeface="Symbol" panose="05050102010706020507" pitchFamily="18" charset="2"/>
              </a:rPr>
              <a:t>Vierte Ebene</a:t>
            </a:r>
          </a:p>
          <a:p>
            <a:pPr lvl="4"/>
            <a:r>
              <a:rPr lang="en-US" altLang="de-DE" smtClean="0">
                <a:sym typeface="Symbol" panose="05050102010706020507" pitchFamily="18" charset="2"/>
              </a:rPr>
              <a:t>Fünfte Ebene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841375" y="0"/>
            <a:ext cx="8304213" cy="762000"/>
          </a:xfrm>
          <a:prstGeom prst="rect">
            <a:avLst/>
          </a:prstGeom>
          <a:gradFill rotWithShape="1">
            <a:gsLst>
              <a:gs pos="0">
                <a:srgbClr val="0C325C"/>
              </a:gs>
              <a:gs pos="100000">
                <a:srgbClr val="CC0000">
                  <a:alpha val="67998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1084" tIns="44939" rIns="89877" bIns="67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Mastertitelformat bearbeiten</a:t>
            </a:r>
          </a:p>
        </p:txBody>
      </p:sp>
      <p:sp>
        <p:nvSpPr>
          <p:cNvPr id="1029" name="Rectangle 8"/>
          <p:cNvSpPr>
            <a:spLocks noChangeArrowheads="1"/>
          </p:cNvSpPr>
          <p:nvPr/>
        </p:nvSpPr>
        <p:spPr bwMode="auto">
          <a:xfrm>
            <a:off x="730250" y="6478588"/>
            <a:ext cx="8070850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7856" tIns="53928" rIns="107856" bIns="53928"/>
          <a:lstStyle>
            <a:lvl1pPr defTabSz="10795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795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795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795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795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795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795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795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795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de-DE" sz="1000">
                <a:solidFill>
                  <a:srgbClr val="C0C0C0"/>
                </a:solidFill>
              </a:rPr>
              <a:t>VLSI Physical Design: From Graph Partitioning to Timing Closure         		Chapter 7: Specialized Routing</a:t>
            </a:r>
          </a:p>
        </p:txBody>
      </p:sp>
      <p:sp>
        <p:nvSpPr>
          <p:cNvPr id="208914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10513" y="6473825"/>
            <a:ext cx="10810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000">
                <a:solidFill>
                  <a:srgbClr val="C0C0C0"/>
                </a:solidFill>
              </a:defRPr>
            </a:lvl1pPr>
          </a:lstStyle>
          <a:p>
            <a:fld id="{B35D45F0-144B-4014-8DA6-8DFB31BEB3BF}" type="slidenum">
              <a:rPr lang="en-US" altLang="de-DE"/>
              <a:pPr/>
              <a:t>‹Nr.›</a:t>
            </a:fld>
            <a:endParaRPr lang="en-US" altLang="de-DE"/>
          </a:p>
        </p:txBody>
      </p:sp>
      <p:graphicFrame>
        <p:nvGraphicFramePr>
          <p:cNvPr id="1031" name="Object 19"/>
          <p:cNvGraphicFramePr>
            <a:graphicFrameLocks noChangeAspect="1"/>
          </p:cNvGraphicFramePr>
          <p:nvPr userDrawn="1"/>
        </p:nvGraphicFramePr>
        <p:xfrm>
          <a:off x="0" y="0"/>
          <a:ext cx="84137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Photo Editor-Foto" r:id="rId14" imgW="933580" imgH="971686" progId="MSPhotoEd.3">
                  <p:embed/>
                </p:oleObj>
              </mc:Choice>
              <mc:Fallback>
                <p:oleObj name="Photo Editor-Foto" r:id="rId14" imgW="933580" imgH="971686" progId="MSPhotoEd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841375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916" name="Text Box 20"/>
          <p:cNvSpPr txBox="1">
            <a:spLocks noChangeArrowheads="1"/>
          </p:cNvSpPr>
          <p:nvPr userDrawn="1"/>
        </p:nvSpPr>
        <p:spPr bwMode="auto">
          <a:xfrm rot="16200000">
            <a:off x="8701088" y="939800"/>
            <a:ext cx="368300" cy="14605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de-DE" sz="400" smtClean="0">
                <a:solidFill>
                  <a:srgbClr val="EDEDED"/>
                </a:solidFill>
              </a:rPr>
              <a:t>© KLMH</a:t>
            </a:r>
          </a:p>
        </p:txBody>
      </p:sp>
      <p:sp>
        <p:nvSpPr>
          <p:cNvPr id="208918" name="Text Box 22"/>
          <p:cNvSpPr txBox="1">
            <a:spLocks noChangeArrowheads="1"/>
          </p:cNvSpPr>
          <p:nvPr userDrawn="1"/>
        </p:nvSpPr>
        <p:spPr bwMode="auto">
          <a:xfrm rot="16200000">
            <a:off x="8873331" y="6574632"/>
            <a:ext cx="325437" cy="14605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de-DE" sz="400" smtClean="0">
                <a:solidFill>
                  <a:srgbClr val="EDEDED"/>
                </a:solidFill>
              </a:rPr>
              <a:t> Lienig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8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8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89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89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89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0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2pPr>
      <a:lvl3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3pPr>
      <a:lvl4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4pPr>
      <a:lvl5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5pPr>
      <a:lvl6pPr marL="457200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6pPr>
      <a:lvl7pPr marL="914400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7pPr>
      <a:lvl8pPr marL="1371600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8pPr>
      <a:lvl9pPr marL="1828800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9pPr>
    </p:titleStyle>
    <p:bodyStyle>
      <a:lvl1pPr marL="342900" indent="-342900" algn="l" defTabSz="898525" rtl="0" eaLnBrk="0" fontAlgn="base" hangingPunct="0">
        <a:lnSpc>
          <a:spcPct val="102000"/>
        </a:lnSpc>
        <a:spcBef>
          <a:spcPct val="50000"/>
        </a:spcBef>
        <a:spcAft>
          <a:spcPct val="0"/>
        </a:spcAft>
        <a:buClr>
          <a:srgbClr val="CC0000"/>
        </a:buClr>
        <a:buFont typeface="Symbol" panose="05050102010706020507" pitchFamily="18" charset="2"/>
        <a:buChar char="·"/>
        <a:tabLst>
          <a:tab pos="301625" algn="l"/>
          <a:tab pos="542925" algn="l"/>
        </a:tabLst>
        <a:defRPr sz="1700">
          <a:solidFill>
            <a:schemeClr val="tx1"/>
          </a:solidFill>
          <a:latin typeface="+mn-lt"/>
          <a:ea typeface="+mn-ea"/>
          <a:cs typeface="+mn-cs"/>
          <a:sym typeface="Symbol" panose="05050102010706020507" pitchFamily="18" charset="2"/>
        </a:defRPr>
      </a:lvl1pPr>
      <a:lvl2pPr marL="301625" indent="155575" algn="l" defTabSz="898525" rtl="0" eaLnBrk="0" fontAlgn="base" hangingPunct="0">
        <a:lnSpc>
          <a:spcPct val="102000"/>
        </a:lnSpc>
        <a:spcBef>
          <a:spcPct val="50000"/>
        </a:spcBef>
        <a:spcAft>
          <a:spcPct val="0"/>
        </a:spcAft>
        <a:buClr>
          <a:srgbClr val="CC0000"/>
        </a:buClr>
        <a:buFont typeface="Symbol" panose="05050102010706020507" pitchFamily="18" charset="2"/>
        <a:buChar char="-"/>
        <a:tabLst>
          <a:tab pos="301625" algn="l"/>
          <a:tab pos="542925" algn="l"/>
        </a:tabLst>
        <a:defRPr sz="1600">
          <a:solidFill>
            <a:schemeClr val="tx1"/>
          </a:solidFill>
          <a:latin typeface="+mn-lt"/>
          <a:sym typeface="Symbol" panose="05050102010706020507" pitchFamily="18" charset="2"/>
        </a:defRPr>
      </a:lvl2pPr>
      <a:lvl3pPr marL="449263" indent="3175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sym typeface="Symbol" panose="05050102010706020507" pitchFamily="18" charset="2"/>
        </a:defRPr>
      </a:lvl3pPr>
      <a:lvl4pPr marL="676275" indent="695325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sym typeface="Symbol" panose="05050102010706020507" pitchFamily="18" charset="2"/>
        </a:defRPr>
      </a:lvl4pPr>
      <a:lvl5pPr marL="900113" indent="928688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sym typeface="Symbol" panose="05050102010706020507" pitchFamily="18" charset="2"/>
        </a:defRPr>
      </a:lvl5pPr>
      <a:lvl6pPr marL="1357313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sym typeface="Symbol" pitchFamily="18" charset="2"/>
        </a:defRPr>
      </a:lvl6pPr>
      <a:lvl7pPr marL="1814513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sym typeface="Symbol" pitchFamily="18" charset="2"/>
        </a:defRPr>
      </a:lvl7pPr>
      <a:lvl8pPr marL="2271713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sym typeface="Symbol" pitchFamily="18" charset="2"/>
        </a:defRPr>
      </a:lvl8pPr>
      <a:lvl9pPr marL="2728913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sym typeface="Symbol" pitchFamily="18" charset="2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-13692"/>
            <a:ext cx="9143999" cy="6885384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</p:spPr>
        <p:txBody>
          <a:bodyPr lIns="87281" tIns="43641" rIns="87281" bIns="43641">
            <a:no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5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5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5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5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buFont typeface="Symbol" panose="05050102010706020507" pitchFamily="18" charset="2"/>
              <a:buNone/>
            </a:pPr>
            <a:endParaRPr lang="en-US" altLang="zh-CN" sz="1800" i="1" dirty="0" smtClean="0">
              <a:solidFill>
                <a:schemeClr val="bg1"/>
              </a:solidFill>
              <a:ea typeface="宋体" panose="02010600030101010101" pitchFamily="2" charset="-122"/>
            </a:endParaRPr>
          </a:p>
          <a:p>
            <a:pPr algn="ctr">
              <a:buFont typeface="Symbol" panose="05050102010706020507" pitchFamily="18" charset="2"/>
              <a:buNone/>
            </a:pPr>
            <a:endParaRPr lang="en-US" altLang="zh-CN" sz="1800" i="1" dirty="0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09119"/>
            <a:ext cx="4032448" cy="6006898"/>
          </a:xfrm>
          <a:prstGeom prst="rect">
            <a:avLst/>
          </a:prstGeom>
        </p:spPr>
      </p:pic>
      <p:sp>
        <p:nvSpPr>
          <p:cNvPr id="9" name="Rectangle 2"/>
          <p:cNvSpPr>
            <a:spLocks noGrp="1" noChangeArrowheads="1"/>
          </p:cNvSpPr>
          <p:nvPr/>
        </p:nvSpPr>
        <p:spPr bwMode="auto">
          <a:xfrm>
            <a:off x="3563888" y="4882852"/>
            <a:ext cx="5184576" cy="792088"/>
          </a:xfrm>
          <a:prstGeom prst="rect">
            <a:avLst/>
          </a:prstGeom>
          <a:gradFill rotWithShape="1">
            <a:gsLst>
              <a:gs pos="0">
                <a:srgbClr val="0C325C"/>
              </a:gs>
              <a:gs pos="100000">
                <a:srgbClr val="CC0000">
                  <a:alpha val="67998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084" tIns="44939" rIns="89877" bIns="67941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5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5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5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5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altLang="zh-CN" b="1" dirty="0" smtClean="0">
                <a:solidFill>
                  <a:schemeClr val="bg1"/>
                </a:solidFill>
                <a:ea typeface="宋体" panose="02010600030101010101" pitchFamily="2" charset="-122"/>
              </a:rPr>
              <a:t>Chapter 7 – Specialized Routing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DCA5BFD-9F57-47D3-A93C-EE70A5C21FD5}" type="slidenum">
              <a:rPr lang="en-US" altLang="de-DE" sz="1000">
                <a:solidFill>
                  <a:srgbClr val="C0C0C0"/>
                </a:solidFill>
              </a:rPr>
              <a:pPr/>
              <a:t>10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394075" y="2859088"/>
            <a:ext cx="8794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1268" name="Line 5"/>
          <p:cNvSpPr>
            <a:spLocks noChangeShapeType="1"/>
          </p:cNvSpPr>
          <p:nvPr/>
        </p:nvSpPr>
        <p:spPr bwMode="auto">
          <a:xfrm>
            <a:off x="1622425" y="2565400"/>
            <a:ext cx="381000" cy="0"/>
          </a:xfrm>
          <a:prstGeom prst="line">
            <a:avLst/>
          </a:prstGeom>
          <a:noFill/>
          <a:ln w="57150">
            <a:solidFill>
              <a:srgbClr val="3333CC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69" name="Line 6"/>
          <p:cNvSpPr>
            <a:spLocks noChangeShapeType="1"/>
          </p:cNvSpPr>
          <p:nvPr/>
        </p:nvSpPr>
        <p:spPr bwMode="auto">
          <a:xfrm>
            <a:off x="2384425" y="2946400"/>
            <a:ext cx="0" cy="382588"/>
          </a:xfrm>
          <a:prstGeom prst="line">
            <a:avLst/>
          </a:prstGeom>
          <a:noFill/>
          <a:ln w="57150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0" name="Line 7"/>
          <p:cNvSpPr>
            <a:spLocks noChangeShapeType="1"/>
          </p:cNvSpPr>
          <p:nvPr/>
        </p:nvSpPr>
        <p:spPr bwMode="auto">
          <a:xfrm>
            <a:off x="2003425" y="2946400"/>
            <a:ext cx="381000" cy="0"/>
          </a:xfrm>
          <a:prstGeom prst="line">
            <a:avLst/>
          </a:prstGeom>
          <a:noFill/>
          <a:ln w="57150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1" name="Line 8"/>
          <p:cNvSpPr>
            <a:spLocks noChangeShapeType="1"/>
          </p:cNvSpPr>
          <p:nvPr/>
        </p:nvSpPr>
        <p:spPr bwMode="auto">
          <a:xfrm>
            <a:off x="3146425" y="3328988"/>
            <a:ext cx="0" cy="792162"/>
          </a:xfrm>
          <a:prstGeom prst="line">
            <a:avLst/>
          </a:prstGeom>
          <a:noFill/>
          <a:ln w="57150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2" name="Line 9"/>
          <p:cNvSpPr>
            <a:spLocks noChangeShapeType="1"/>
          </p:cNvSpPr>
          <p:nvPr/>
        </p:nvSpPr>
        <p:spPr bwMode="auto">
          <a:xfrm>
            <a:off x="2384425" y="3328988"/>
            <a:ext cx="762000" cy="0"/>
          </a:xfrm>
          <a:prstGeom prst="line">
            <a:avLst/>
          </a:prstGeom>
          <a:noFill/>
          <a:ln w="57150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3" name="Line 10"/>
          <p:cNvSpPr>
            <a:spLocks noChangeShapeType="1"/>
          </p:cNvSpPr>
          <p:nvPr/>
        </p:nvSpPr>
        <p:spPr bwMode="auto">
          <a:xfrm>
            <a:off x="2003425" y="2565400"/>
            <a:ext cx="0" cy="381000"/>
          </a:xfrm>
          <a:prstGeom prst="line">
            <a:avLst/>
          </a:prstGeom>
          <a:noFill/>
          <a:ln w="57150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4" name="Line 11"/>
          <p:cNvSpPr>
            <a:spLocks noChangeShapeType="1"/>
          </p:cNvSpPr>
          <p:nvPr/>
        </p:nvSpPr>
        <p:spPr bwMode="auto">
          <a:xfrm>
            <a:off x="3146425" y="4089400"/>
            <a:ext cx="777875" cy="0"/>
          </a:xfrm>
          <a:prstGeom prst="line">
            <a:avLst/>
          </a:prstGeom>
          <a:noFill/>
          <a:ln w="57150">
            <a:solidFill>
              <a:srgbClr val="3333CC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5" name="Rectangle 12"/>
          <p:cNvSpPr>
            <a:spLocks noChangeArrowheads="1"/>
          </p:cNvSpPr>
          <p:nvPr/>
        </p:nvSpPr>
        <p:spPr bwMode="auto">
          <a:xfrm>
            <a:off x="1622425" y="2565400"/>
            <a:ext cx="2287588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1276" name="Line 13"/>
          <p:cNvSpPr>
            <a:spLocks noChangeShapeType="1"/>
          </p:cNvSpPr>
          <p:nvPr/>
        </p:nvSpPr>
        <p:spPr bwMode="auto">
          <a:xfrm>
            <a:off x="2003425" y="2565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7" name="Line 14"/>
          <p:cNvSpPr>
            <a:spLocks noChangeShapeType="1"/>
          </p:cNvSpPr>
          <p:nvPr/>
        </p:nvSpPr>
        <p:spPr bwMode="auto">
          <a:xfrm>
            <a:off x="2384425" y="2565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8" name="Line 15"/>
          <p:cNvSpPr>
            <a:spLocks noChangeShapeType="1"/>
          </p:cNvSpPr>
          <p:nvPr/>
        </p:nvSpPr>
        <p:spPr bwMode="auto">
          <a:xfrm>
            <a:off x="2765425" y="2565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9" name="Line 16"/>
          <p:cNvSpPr>
            <a:spLocks noChangeShapeType="1"/>
          </p:cNvSpPr>
          <p:nvPr/>
        </p:nvSpPr>
        <p:spPr bwMode="auto">
          <a:xfrm>
            <a:off x="3146425" y="2565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0" name="Line 17"/>
          <p:cNvSpPr>
            <a:spLocks noChangeShapeType="1"/>
          </p:cNvSpPr>
          <p:nvPr/>
        </p:nvSpPr>
        <p:spPr bwMode="auto">
          <a:xfrm>
            <a:off x="3527425" y="2565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1" name="Line 18"/>
          <p:cNvSpPr>
            <a:spLocks noChangeShapeType="1"/>
          </p:cNvSpPr>
          <p:nvPr/>
        </p:nvSpPr>
        <p:spPr bwMode="auto">
          <a:xfrm>
            <a:off x="1622425" y="2946400"/>
            <a:ext cx="2287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2" name="Line 19"/>
          <p:cNvSpPr>
            <a:spLocks noChangeShapeType="1"/>
          </p:cNvSpPr>
          <p:nvPr/>
        </p:nvSpPr>
        <p:spPr bwMode="auto">
          <a:xfrm>
            <a:off x="1622425" y="3328988"/>
            <a:ext cx="2287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3" name="Line 20"/>
          <p:cNvSpPr>
            <a:spLocks noChangeShapeType="1"/>
          </p:cNvSpPr>
          <p:nvPr/>
        </p:nvSpPr>
        <p:spPr bwMode="auto">
          <a:xfrm>
            <a:off x="1622425" y="3709988"/>
            <a:ext cx="2287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4" name="Text Box 22"/>
          <p:cNvSpPr txBox="1">
            <a:spLocks noChangeArrowheads="1"/>
          </p:cNvSpPr>
          <p:nvPr/>
        </p:nvSpPr>
        <p:spPr bwMode="auto">
          <a:xfrm>
            <a:off x="684213" y="5022850"/>
            <a:ext cx="8202612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2350"/>
              </a:lnSpc>
              <a:spcBef>
                <a:spcPct val="0"/>
              </a:spcBef>
            </a:pPr>
            <a:r>
              <a:rPr lang="en-US" altLang="zh-CN">
                <a:ea typeface="宋体" panose="02010600030101010101" pitchFamily="2" charset="-122"/>
              </a:rPr>
              <a:t>With no obstacles, the number of Manhattan shortest paths in an </a:t>
            </a:r>
            <a:r>
              <a:rPr lang="en-US" altLang="zh-CN" sz="1600">
                <a:ea typeface="宋体" panose="02010600030101010101" pitchFamily="2" charset="-122"/>
              </a:rPr>
              <a:t>Δ</a:t>
            </a:r>
            <a:r>
              <a:rPr lang="en-US" altLang="zh-CN" sz="1800" i="1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>
                <a:ea typeface="宋体" panose="02010600030101010101" pitchFamily="2" charset="-122"/>
              </a:rPr>
              <a:t> × </a:t>
            </a:r>
            <a:r>
              <a:rPr lang="en-US" altLang="zh-CN" sz="1600">
                <a:ea typeface="宋体" panose="02010600030101010101" pitchFamily="2" charset="-122"/>
              </a:rPr>
              <a:t>Δ</a:t>
            </a:r>
            <a:r>
              <a:rPr lang="en-US" altLang="zh-CN" sz="1800" i="1"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r>
              <a:rPr lang="en-US" altLang="zh-CN">
                <a:ea typeface="宋体" panose="02010600030101010101" pitchFamily="2" charset="-122"/>
              </a:rPr>
              <a:t> region is </a:t>
            </a:r>
          </a:p>
        </p:txBody>
      </p:sp>
      <p:sp>
        <p:nvSpPr>
          <p:cNvPr id="11285" name="AutoShape 23"/>
          <p:cNvSpPr>
            <a:spLocks/>
          </p:cNvSpPr>
          <p:nvPr/>
        </p:nvSpPr>
        <p:spPr bwMode="auto">
          <a:xfrm>
            <a:off x="1165225" y="2565400"/>
            <a:ext cx="142875" cy="1555750"/>
          </a:xfrm>
          <a:prstGeom prst="leftBrace">
            <a:avLst>
              <a:gd name="adj1" fmla="val 9074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1286" name="AutoShape 24"/>
          <p:cNvSpPr>
            <a:spLocks/>
          </p:cNvSpPr>
          <p:nvPr/>
        </p:nvSpPr>
        <p:spPr bwMode="auto">
          <a:xfrm rot="-5400000">
            <a:off x="2701925" y="3213100"/>
            <a:ext cx="142875" cy="2301875"/>
          </a:xfrm>
          <a:prstGeom prst="leftBrace">
            <a:avLst>
              <a:gd name="adj1" fmla="val 134259"/>
              <a:gd name="adj2" fmla="val 53366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1287" name="Text Box 25"/>
          <p:cNvSpPr txBox="1">
            <a:spLocks noChangeArrowheads="1"/>
          </p:cNvSpPr>
          <p:nvPr/>
        </p:nvSpPr>
        <p:spPr bwMode="auto">
          <a:xfrm>
            <a:off x="684213" y="3136900"/>
            <a:ext cx="492125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2350"/>
              </a:lnSpc>
              <a:spcBef>
                <a:spcPct val="0"/>
              </a:spcBef>
            </a:pPr>
            <a:r>
              <a:rPr lang="de-DE" altLang="de-DE" sz="1500">
                <a:sym typeface="Symbol" panose="05050102010706020507" pitchFamily="18" charset="2"/>
              </a:rPr>
              <a:t></a:t>
            </a:r>
            <a:r>
              <a:rPr lang="de-DE" altLang="de-DE" sz="1500" i="1">
                <a:sym typeface="Symbol" panose="05050102010706020507" pitchFamily="18" charset="2"/>
              </a:rPr>
              <a:t>y</a:t>
            </a:r>
          </a:p>
        </p:txBody>
      </p:sp>
      <p:sp>
        <p:nvSpPr>
          <p:cNvPr id="1507355" name="AutoShape 27"/>
          <p:cNvSpPr>
            <a:spLocks noChangeArrowheads="1"/>
          </p:cNvSpPr>
          <p:nvPr/>
        </p:nvSpPr>
        <p:spPr bwMode="auto">
          <a:xfrm>
            <a:off x="4484688" y="2730500"/>
            <a:ext cx="1239837" cy="431800"/>
          </a:xfrm>
          <a:prstGeom prst="wedgeRoundRectCallout">
            <a:avLst>
              <a:gd name="adj1" fmla="val -76375"/>
              <a:gd name="adj2" fmla="val 111764"/>
              <a:gd name="adj3" fmla="val 16667"/>
            </a:avLst>
          </a:prstGeom>
          <a:solidFill>
            <a:srgbClr val="CCCCFF"/>
          </a:solidFill>
          <a:ln w="9525" algn="ctr">
            <a:solidFill>
              <a:srgbClr val="808080"/>
            </a:solidFill>
            <a:miter lim="800000"/>
            <a:headEnd/>
            <a:tailEnd/>
          </a:ln>
        </p:spPr>
        <p:txBody>
          <a:bodyPr lIns="191084" tIns="44939" rIns="89877" bIns="67941"/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2350"/>
              </a:lnSpc>
              <a:spcBef>
                <a:spcPct val="0"/>
              </a:spcBef>
            </a:pPr>
            <a:r>
              <a:rPr lang="de-DE" altLang="de-DE" sz="1500" i="1"/>
              <a:t>m</a:t>
            </a:r>
            <a:r>
              <a:rPr lang="de-DE" altLang="de-DE" sz="1500"/>
              <a:t> = 210    </a:t>
            </a:r>
            <a:endParaRPr lang="en-US" altLang="zh-CN" sz="1500">
              <a:ea typeface="宋体" panose="02010600030101010101" pitchFamily="2" charset="-122"/>
            </a:endParaRPr>
          </a:p>
        </p:txBody>
      </p:sp>
      <p:sp>
        <p:nvSpPr>
          <p:cNvPr id="11289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altLang="zh-CN" smtClean="0">
                <a:ea typeface="宋体" panose="02010600030101010101" pitchFamily="2" charset="-122"/>
              </a:rPr>
              <a:t>7.1 	Introduction to Area Routing</a:t>
            </a:r>
          </a:p>
        </p:txBody>
      </p:sp>
      <p:sp>
        <p:nvSpPr>
          <p:cNvPr id="11290" name="Rectangle 31"/>
          <p:cNvSpPr>
            <a:spLocks noGrp="1" noChangeArrowheads="1"/>
          </p:cNvSpPr>
          <p:nvPr>
            <p:ph type="body" idx="1"/>
          </p:nvPr>
        </p:nvSpPr>
        <p:spPr>
          <a:xfrm>
            <a:off x="582613" y="1438275"/>
            <a:ext cx="7799387" cy="550863"/>
          </a:xfrm>
          <a:noFill/>
        </p:spPr>
        <p:txBody>
          <a:bodyPr/>
          <a:lstStyle/>
          <a:p>
            <a:pPr defTabSz="762000">
              <a:lnSpc>
                <a:spcPct val="105000"/>
              </a:lnSpc>
              <a:tabLst/>
            </a:pPr>
            <a:r>
              <a:rPr lang="en-US" altLang="zh-CN" smtClean="0">
                <a:ea typeface="宋体" panose="02010600030101010101" pitchFamily="2" charset="-122"/>
              </a:rPr>
              <a:t>Multiple Manhattan shortest paths between two points</a:t>
            </a:r>
          </a:p>
        </p:txBody>
      </p:sp>
      <p:sp>
        <p:nvSpPr>
          <p:cNvPr id="11291" name="Text Box 32"/>
          <p:cNvSpPr txBox="1">
            <a:spLocks noChangeArrowheads="1"/>
          </p:cNvSpPr>
          <p:nvPr/>
        </p:nvSpPr>
        <p:spPr bwMode="auto">
          <a:xfrm>
            <a:off x="2555875" y="4365625"/>
            <a:ext cx="492125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2350"/>
              </a:lnSpc>
              <a:spcBef>
                <a:spcPct val="0"/>
              </a:spcBef>
            </a:pPr>
            <a:r>
              <a:rPr lang="de-DE" altLang="de-DE" sz="1500">
                <a:sym typeface="Symbol" panose="05050102010706020507" pitchFamily="18" charset="2"/>
              </a:rPr>
              <a:t></a:t>
            </a:r>
            <a:r>
              <a:rPr lang="de-DE" altLang="de-DE" sz="1500" i="1">
                <a:sym typeface="Symbol" panose="05050102010706020507" pitchFamily="18" charset="2"/>
              </a:rPr>
              <a:t>x</a:t>
            </a:r>
          </a:p>
        </p:txBody>
      </p:sp>
      <p:sp>
        <p:nvSpPr>
          <p:cNvPr id="11292" name="Rectangle 3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graphicFrame>
        <p:nvGraphicFramePr>
          <p:cNvPr id="11293" name="Object 33"/>
          <p:cNvGraphicFramePr>
            <a:graphicFrameLocks noChangeAspect="1"/>
          </p:cNvGraphicFramePr>
          <p:nvPr/>
        </p:nvGraphicFramePr>
        <p:xfrm>
          <a:off x="866775" y="5445125"/>
          <a:ext cx="4497388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6" name="Formel" r:id="rId4" imgW="2286000" imgH="431640" progId="Equation.3">
                  <p:embed/>
                </p:oleObj>
              </mc:Choice>
              <mc:Fallback>
                <p:oleObj name="Formel" r:id="rId4" imgW="2286000" imgH="43164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6775" y="5445125"/>
                        <a:ext cx="4497388" cy="844550"/>
                      </a:xfrm>
                      <a:prstGeom prst="rect">
                        <a:avLst/>
                      </a:prstGeom>
                      <a:solidFill>
                        <a:srgbClr val="DDDDDD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0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73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30FD59-DD82-45C7-A198-84CD6F6ED235}" type="slidenum">
              <a:rPr lang="en-US" altLang="de-DE" sz="1000">
                <a:solidFill>
                  <a:srgbClr val="C0C0C0"/>
                </a:solidFill>
              </a:rPr>
              <a:pPr/>
              <a:t>11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15093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8013" y="1438275"/>
            <a:ext cx="7799387" cy="4430713"/>
          </a:xfrm>
        </p:spPr>
        <p:txBody>
          <a:bodyPr/>
          <a:lstStyle/>
          <a:p>
            <a:pPr defTabSz="762000">
              <a:lnSpc>
                <a:spcPct val="105000"/>
              </a:lnSpc>
              <a:tabLst/>
            </a:pPr>
            <a:r>
              <a:rPr lang="en-US" altLang="zh-CN" smtClean="0">
                <a:ea typeface="宋体" panose="02010600030101010101" pitchFamily="2" charset="-122"/>
              </a:rPr>
              <a:t>Two pairs of points may admit non-intersecting </a:t>
            </a:r>
            <a:r>
              <a:rPr lang="en-US" altLang="zh-CN" smtClean="0">
                <a:solidFill>
                  <a:schemeClr val="accent2"/>
                </a:solidFill>
                <a:ea typeface="宋体" panose="02010600030101010101" pitchFamily="2" charset="-122"/>
              </a:rPr>
              <a:t>Manhattan shortest paths</a:t>
            </a:r>
            <a:r>
              <a:rPr lang="en-US" altLang="zh-CN" smtClean="0">
                <a:ea typeface="宋体" panose="02010600030101010101" pitchFamily="2" charset="-122"/>
              </a:rPr>
              <a:t>, while their </a:t>
            </a:r>
            <a:r>
              <a:rPr lang="en-US" altLang="zh-CN" smtClean="0">
                <a:solidFill>
                  <a:srgbClr val="CC0000"/>
                </a:solidFill>
                <a:ea typeface="宋体" panose="02010600030101010101" pitchFamily="2" charset="-122"/>
              </a:rPr>
              <a:t>Euclidean shortest paths</a:t>
            </a:r>
            <a:r>
              <a:rPr lang="en-US" altLang="zh-CN" smtClean="0">
                <a:ea typeface="宋体" panose="02010600030101010101" pitchFamily="2" charset="-122"/>
              </a:rPr>
              <a:t> intersect (but not vice versa).</a:t>
            </a:r>
            <a:endParaRPr lang="de-DE" altLang="de-DE" smtClean="0"/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3394075" y="2859088"/>
            <a:ext cx="8794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509380" name="Rectangle 4"/>
          <p:cNvSpPr>
            <a:spLocks noChangeArrowheads="1"/>
          </p:cNvSpPr>
          <p:nvPr/>
        </p:nvSpPr>
        <p:spPr bwMode="auto">
          <a:xfrm>
            <a:off x="1550988" y="3681413"/>
            <a:ext cx="1328737" cy="539750"/>
          </a:xfrm>
          <a:prstGeom prst="rect">
            <a:avLst/>
          </a:prstGeom>
          <a:noFill/>
          <a:ln w="9525">
            <a:solidFill>
              <a:srgbClr val="80808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509381" name="Rectangle 5"/>
          <p:cNvSpPr>
            <a:spLocks noChangeArrowheads="1"/>
          </p:cNvSpPr>
          <p:nvPr/>
        </p:nvSpPr>
        <p:spPr bwMode="auto">
          <a:xfrm>
            <a:off x="1219200" y="2960688"/>
            <a:ext cx="663575" cy="1979612"/>
          </a:xfrm>
          <a:prstGeom prst="rect">
            <a:avLst/>
          </a:prstGeom>
          <a:noFill/>
          <a:ln w="9525">
            <a:solidFill>
              <a:srgbClr val="80808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509382" name="Line 6"/>
          <p:cNvSpPr>
            <a:spLocks noChangeShapeType="1"/>
          </p:cNvSpPr>
          <p:nvPr/>
        </p:nvSpPr>
        <p:spPr bwMode="auto">
          <a:xfrm>
            <a:off x="1219200" y="2960688"/>
            <a:ext cx="0" cy="1981200"/>
          </a:xfrm>
          <a:prstGeom prst="line">
            <a:avLst/>
          </a:prstGeom>
          <a:noFill/>
          <a:ln w="38100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09383" name="Line 7"/>
          <p:cNvSpPr>
            <a:spLocks noChangeShapeType="1"/>
          </p:cNvSpPr>
          <p:nvPr/>
        </p:nvSpPr>
        <p:spPr bwMode="auto">
          <a:xfrm>
            <a:off x="1219200" y="2960688"/>
            <a:ext cx="665163" cy="0"/>
          </a:xfrm>
          <a:prstGeom prst="line">
            <a:avLst/>
          </a:prstGeom>
          <a:noFill/>
          <a:ln w="38100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09384" name="Line 8"/>
          <p:cNvSpPr>
            <a:spLocks noChangeShapeType="1"/>
          </p:cNvSpPr>
          <p:nvPr/>
        </p:nvSpPr>
        <p:spPr bwMode="auto">
          <a:xfrm flipH="1">
            <a:off x="1219200" y="2960688"/>
            <a:ext cx="665163" cy="19812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09385" name="Line 9"/>
          <p:cNvSpPr>
            <a:spLocks noChangeShapeType="1"/>
          </p:cNvSpPr>
          <p:nvPr/>
        </p:nvSpPr>
        <p:spPr bwMode="auto">
          <a:xfrm>
            <a:off x="1560513" y="3681413"/>
            <a:ext cx="1319212" cy="0"/>
          </a:xfrm>
          <a:prstGeom prst="line">
            <a:avLst/>
          </a:prstGeom>
          <a:noFill/>
          <a:ln w="38100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09386" name="Line 10"/>
          <p:cNvSpPr>
            <a:spLocks noChangeShapeType="1"/>
          </p:cNvSpPr>
          <p:nvPr/>
        </p:nvSpPr>
        <p:spPr bwMode="auto">
          <a:xfrm>
            <a:off x="2879725" y="3670300"/>
            <a:ext cx="0" cy="558800"/>
          </a:xfrm>
          <a:prstGeom prst="line">
            <a:avLst/>
          </a:prstGeom>
          <a:noFill/>
          <a:ln w="38100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09387" name="Freeform 11"/>
          <p:cNvSpPr>
            <a:spLocks/>
          </p:cNvSpPr>
          <p:nvPr/>
        </p:nvSpPr>
        <p:spPr bwMode="auto">
          <a:xfrm>
            <a:off x="1550988" y="3689350"/>
            <a:ext cx="1319212" cy="523875"/>
          </a:xfrm>
          <a:custGeom>
            <a:avLst/>
            <a:gdLst>
              <a:gd name="T0" fmla="*/ 0 w 900"/>
              <a:gd name="T1" fmla="*/ 0 h 330"/>
              <a:gd name="T2" fmla="*/ 1933689223 w 900"/>
              <a:gd name="T3" fmla="*/ 831651563 h 330"/>
              <a:gd name="T4" fmla="*/ 0 60000 65536"/>
              <a:gd name="T5" fmla="*/ 0 60000 65536"/>
              <a:gd name="T6" fmla="*/ 0 w 900"/>
              <a:gd name="T7" fmla="*/ 0 h 330"/>
              <a:gd name="T8" fmla="*/ 900 w 900"/>
              <a:gd name="T9" fmla="*/ 330 h 3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00" h="330">
                <a:moveTo>
                  <a:pt x="0" y="0"/>
                </a:moveTo>
                <a:lnTo>
                  <a:pt x="900" y="330"/>
                </a:lnTo>
              </a:path>
            </a:pathLst>
          </a:custGeom>
          <a:noFill/>
          <a:ln w="9525">
            <a:solidFill>
              <a:srgbClr val="CC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01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altLang="zh-CN" smtClean="0">
                <a:ea typeface="宋体" panose="02010600030101010101" pitchFamily="2" charset="-122"/>
              </a:rPr>
              <a:t>7.1 	Introduction to Area Routing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09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09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09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09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09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09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09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509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09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9380" grpId="0" animBg="1"/>
      <p:bldP spid="150938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738A775-13DC-4039-9964-8FE2D670DB93}" type="slidenum">
              <a:rPr lang="en-US" altLang="de-DE" sz="1000">
                <a:solidFill>
                  <a:srgbClr val="C0C0C0"/>
                </a:solidFill>
              </a:rPr>
              <a:pPr/>
              <a:t>12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15114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8013" y="1438275"/>
            <a:ext cx="8356600" cy="911225"/>
          </a:xfrm>
        </p:spPr>
        <p:txBody>
          <a:bodyPr/>
          <a:lstStyle/>
          <a:p>
            <a:pPr defTabSz="762000">
              <a:lnSpc>
                <a:spcPct val="105000"/>
              </a:lnSpc>
              <a:tabLst/>
            </a:pPr>
            <a:r>
              <a:rPr lang="en-US" altLang="zh-CN" smtClean="0">
                <a:ea typeface="宋体" panose="02010600030101010101" pitchFamily="2" charset="-122"/>
              </a:rPr>
              <a:t>If all pairs of </a:t>
            </a:r>
            <a:r>
              <a:rPr lang="en-US" altLang="zh-CN" smtClean="0">
                <a:solidFill>
                  <a:schemeClr val="accent2"/>
                </a:solidFill>
                <a:ea typeface="宋体" panose="02010600030101010101" pitchFamily="2" charset="-122"/>
              </a:rPr>
              <a:t>Manhattan shortest paths</a:t>
            </a:r>
            <a:r>
              <a:rPr lang="en-US" altLang="zh-CN" smtClean="0">
                <a:ea typeface="宋体" panose="02010600030101010101" pitchFamily="2" charset="-122"/>
              </a:rPr>
              <a:t> between two pairs of points intersect, then so do </a:t>
            </a:r>
            <a:r>
              <a:rPr lang="en-US" altLang="zh-CN" smtClean="0">
                <a:solidFill>
                  <a:srgbClr val="CC0000"/>
                </a:solidFill>
                <a:ea typeface="宋体" panose="02010600030101010101" pitchFamily="2" charset="-122"/>
              </a:rPr>
              <a:t>Euclidean shortest paths</a:t>
            </a:r>
            <a:r>
              <a:rPr lang="en-US" altLang="zh-CN" smtClean="0">
                <a:ea typeface="宋体" panose="02010600030101010101" pitchFamily="2" charset="-122"/>
              </a:rPr>
              <a:t>. </a:t>
            </a:r>
            <a:r>
              <a:rPr lang="de-DE" altLang="de-DE" smtClean="0"/>
              <a:t/>
            </a:r>
            <a:br>
              <a:rPr lang="de-DE" altLang="de-DE" smtClean="0"/>
            </a:br>
            <a:r>
              <a:rPr lang="de-DE" altLang="de-DE" smtClean="0"/>
              <a:t/>
            </a:r>
            <a:br>
              <a:rPr lang="de-DE" altLang="de-DE" smtClean="0"/>
            </a:br>
            <a:r>
              <a:rPr lang="de-DE" altLang="de-DE" smtClean="0"/>
              <a:t/>
            </a:r>
            <a:br>
              <a:rPr lang="de-DE" altLang="de-DE" smtClean="0"/>
            </a:br>
            <a:r>
              <a:rPr lang="de-DE" altLang="de-DE" smtClean="0"/>
              <a:t/>
            </a:r>
            <a:br>
              <a:rPr lang="de-DE" altLang="de-DE" smtClean="0"/>
            </a:br>
            <a:r>
              <a:rPr lang="de-DE" altLang="de-DE" smtClean="0"/>
              <a:t/>
            </a:r>
            <a:br>
              <a:rPr lang="de-DE" altLang="de-DE" smtClean="0"/>
            </a:br>
            <a:r>
              <a:rPr lang="de-DE" altLang="de-DE" smtClean="0"/>
              <a:t/>
            </a:r>
            <a:br>
              <a:rPr lang="de-DE" altLang="de-DE" smtClean="0"/>
            </a:br>
            <a:r>
              <a:rPr lang="de-DE" altLang="de-DE" smtClean="0"/>
              <a:t/>
            </a:r>
            <a:br>
              <a:rPr lang="de-DE" altLang="de-DE" smtClean="0"/>
            </a:br>
            <a:endParaRPr lang="de-DE" altLang="de-DE" smtClean="0"/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3394075" y="2859088"/>
            <a:ext cx="8794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511428" name="Rectangle 4"/>
          <p:cNvSpPr>
            <a:spLocks noChangeArrowheads="1"/>
          </p:cNvSpPr>
          <p:nvPr/>
        </p:nvSpPr>
        <p:spPr bwMode="auto">
          <a:xfrm>
            <a:off x="1757363" y="2673350"/>
            <a:ext cx="665162" cy="197961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511429" name="Rectangle 5"/>
          <p:cNvSpPr>
            <a:spLocks noChangeArrowheads="1"/>
          </p:cNvSpPr>
          <p:nvPr/>
        </p:nvSpPr>
        <p:spPr bwMode="auto">
          <a:xfrm>
            <a:off x="1258888" y="3214688"/>
            <a:ext cx="1662112" cy="8985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511430" name="Line 6"/>
          <p:cNvSpPr>
            <a:spLocks noChangeShapeType="1"/>
          </p:cNvSpPr>
          <p:nvPr/>
        </p:nvSpPr>
        <p:spPr bwMode="auto">
          <a:xfrm flipH="1">
            <a:off x="1722438" y="2673350"/>
            <a:ext cx="666750" cy="1979613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11431" name="Line 7"/>
          <p:cNvSpPr>
            <a:spLocks noChangeShapeType="1"/>
          </p:cNvSpPr>
          <p:nvPr/>
        </p:nvSpPr>
        <p:spPr bwMode="auto">
          <a:xfrm>
            <a:off x="1258888" y="3214688"/>
            <a:ext cx="1662112" cy="89852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321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altLang="zh-CN" smtClean="0">
                <a:ea typeface="宋体" panose="02010600030101010101" pitchFamily="2" charset="-122"/>
              </a:rPr>
              <a:t>7.1 	Introduction to Area Routing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1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11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11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11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11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11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1428" grpId="0" animBg="1"/>
      <p:bldP spid="15114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4D58C3-E2E8-4433-B94C-A967BAA0D48D}" type="slidenum">
              <a:rPr lang="en-US" altLang="de-DE" sz="1000">
                <a:solidFill>
                  <a:srgbClr val="C0C0C0"/>
                </a:solidFill>
              </a:rPr>
              <a:pPr/>
              <a:t>13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15134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9125" y="1447800"/>
            <a:ext cx="8235950" cy="3998913"/>
          </a:xfrm>
        </p:spPr>
        <p:txBody>
          <a:bodyPr/>
          <a:lstStyle/>
          <a:p>
            <a:pPr defTabSz="762000">
              <a:lnSpc>
                <a:spcPct val="105000"/>
              </a:lnSpc>
              <a:tabLst/>
            </a:pPr>
            <a:r>
              <a:rPr lang="en-US" altLang="zh-CN" smtClean="0">
                <a:ea typeface="宋体" panose="02010600030101010101" pitchFamily="2" charset="-122"/>
              </a:rPr>
              <a:t>The </a:t>
            </a:r>
            <a:r>
              <a:rPr lang="en-US" altLang="zh-CN" smtClean="0">
                <a:solidFill>
                  <a:srgbClr val="3333CC"/>
                </a:solidFill>
                <a:ea typeface="宋体" panose="02010600030101010101" pitchFamily="2" charset="-122"/>
              </a:rPr>
              <a:t>Manhattan distance</a:t>
            </a:r>
            <a:r>
              <a:rPr lang="en-US" altLang="zh-CN" smtClean="0">
                <a:ea typeface="宋体" panose="02010600030101010101" pitchFamily="2" charset="-122"/>
              </a:rPr>
              <a:t> </a:t>
            </a:r>
            <a:r>
              <a:rPr lang="en-US" altLang="zh-CN" i="1" smtClean="0">
                <a:ea typeface="宋体" panose="02010600030101010101" pitchFamily="2" charset="-122"/>
              </a:rPr>
              <a:t>d</a:t>
            </a:r>
            <a:r>
              <a:rPr lang="en-US" altLang="zh-CN" baseline="-25000" smtClean="0">
                <a:ea typeface="宋体" panose="02010600030101010101" pitchFamily="2" charset="-122"/>
              </a:rPr>
              <a:t>M</a:t>
            </a:r>
            <a:r>
              <a:rPr lang="en-US" altLang="zh-CN" smtClean="0">
                <a:ea typeface="宋体" panose="02010600030101010101" pitchFamily="2" charset="-122"/>
              </a:rPr>
              <a:t> is (slightly) larger than the </a:t>
            </a:r>
            <a:r>
              <a:rPr lang="en-US" altLang="zh-CN" smtClean="0">
                <a:solidFill>
                  <a:srgbClr val="CC0000"/>
                </a:solidFill>
                <a:ea typeface="宋体" panose="02010600030101010101" pitchFamily="2" charset="-122"/>
              </a:rPr>
              <a:t>Euclidean distance </a:t>
            </a:r>
            <a:r>
              <a:rPr lang="en-US" altLang="zh-CN" i="1" smtClean="0">
                <a:ea typeface="宋体" panose="02010600030101010101" pitchFamily="2" charset="-122"/>
              </a:rPr>
              <a:t>d</a:t>
            </a:r>
            <a:r>
              <a:rPr lang="en-US" altLang="zh-CN" baseline="-25000" smtClean="0">
                <a:ea typeface="宋体" panose="02010600030101010101" pitchFamily="2" charset="-122"/>
              </a:rPr>
              <a:t>E</a:t>
            </a:r>
            <a:r>
              <a:rPr lang="en-US" altLang="zh-CN" smtClean="0">
                <a:ea typeface="宋体" panose="02010600030101010101" pitchFamily="2" charset="-122"/>
              </a:rPr>
              <a:t>: </a:t>
            </a:r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3394075" y="2859088"/>
            <a:ext cx="8794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graphicFrame>
        <p:nvGraphicFramePr>
          <p:cNvPr id="1513476" name="Object 4"/>
          <p:cNvGraphicFramePr>
            <a:graphicFrameLocks noChangeAspect="1"/>
          </p:cNvGraphicFramePr>
          <p:nvPr/>
        </p:nvGraphicFramePr>
        <p:xfrm>
          <a:off x="1068388" y="2690813"/>
          <a:ext cx="798512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3" name="Formel" r:id="rId4" imgW="469696" imgH="406224" progId="Equation.3">
                  <p:embed/>
                </p:oleObj>
              </mc:Choice>
              <mc:Fallback>
                <p:oleObj name="Formel" r:id="rId4" imgW="469696" imgH="406224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388" y="2690813"/>
                        <a:ext cx="798512" cy="76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13477" name="Text Box 5"/>
          <p:cNvSpPr txBox="1">
            <a:spLocks noChangeArrowheads="1"/>
          </p:cNvSpPr>
          <p:nvPr/>
        </p:nvSpPr>
        <p:spPr bwMode="auto">
          <a:xfrm>
            <a:off x="608013" y="2559050"/>
            <a:ext cx="635000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513478" name="AutoShape 6"/>
          <p:cNvSpPr>
            <a:spLocks/>
          </p:cNvSpPr>
          <p:nvPr/>
        </p:nvSpPr>
        <p:spPr bwMode="auto">
          <a:xfrm>
            <a:off x="1966913" y="2352675"/>
            <a:ext cx="265112" cy="1436688"/>
          </a:xfrm>
          <a:prstGeom prst="leftBrace">
            <a:avLst>
              <a:gd name="adj1" fmla="val 45160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4344" name="Rectangle 7"/>
          <p:cNvSpPr>
            <a:spLocks noChangeArrowheads="1"/>
          </p:cNvSpPr>
          <p:nvPr/>
        </p:nvSpPr>
        <p:spPr bwMode="auto">
          <a:xfrm>
            <a:off x="0" y="2652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 anchor="ctr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de-DE" altLang="de-DE" sz="2300">
              <a:latin typeface="Times New Roman" panose="02020603050405020304" pitchFamily="18" charset="0"/>
            </a:endParaRPr>
          </a:p>
        </p:txBody>
      </p:sp>
      <p:sp>
        <p:nvSpPr>
          <p:cNvPr id="1513480" name="Rectangle 8"/>
          <p:cNvSpPr>
            <a:spLocks noChangeArrowheads="1"/>
          </p:cNvSpPr>
          <p:nvPr/>
        </p:nvSpPr>
        <p:spPr bwMode="auto">
          <a:xfrm>
            <a:off x="2232025" y="2319338"/>
            <a:ext cx="3544888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 anchor="ctr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>
                <a:ea typeface="宋体" panose="02010600030101010101" pitchFamily="2" charset="-122"/>
              </a:rPr>
              <a:t>1.41   worst case: a square where  </a:t>
            </a:r>
          </a:p>
        </p:txBody>
      </p:sp>
      <p:graphicFrame>
        <p:nvGraphicFramePr>
          <p:cNvPr id="1513481" name="Object 9"/>
          <p:cNvGraphicFramePr>
            <a:graphicFrameLocks noChangeAspect="1"/>
          </p:cNvGraphicFramePr>
          <p:nvPr/>
        </p:nvGraphicFramePr>
        <p:xfrm>
          <a:off x="5708650" y="2319338"/>
          <a:ext cx="879475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name="Formel" r:id="rId6" imgW="469696" imgH="190417" progId="Equation.3">
                  <p:embed/>
                </p:oleObj>
              </mc:Choice>
              <mc:Fallback>
                <p:oleObj name="Formel" r:id="rId6" imgW="469696" imgH="190417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8650" y="2319338"/>
                        <a:ext cx="879475" cy="38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13482" name="Rectangle 10"/>
          <p:cNvSpPr>
            <a:spLocks noChangeArrowheads="1"/>
          </p:cNvSpPr>
          <p:nvPr/>
        </p:nvSpPr>
        <p:spPr bwMode="auto">
          <a:xfrm>
            <a:off x="2232025" y="2862263"/>
            <a:ext cx="5783263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281" tIns="43641" rIns="87281" bIns="43641" anchor="ctr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>
                <a:ea typeface="宋体" panose="02010600030101010101" pitchFamily="2" charset="-122"/>
                <a:cs typeface="Times New Roman" panose="02020603050405020304" pitchFamily="18" charset="0"/>
              </a:rPr>
              <a:t>1.27   on average, without obstacles</a:t>
            </a:r>
          </a:p>
          <a:p>
            <a:pPr>
              <a:spcBef>
                <a:spcPct val="0"/>
              </a:spcBef>
            </a:pPr>
            <a:endParaRPr lang="en-US" altLang="zh-CN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zh-CN">
                <a:ea typeface="宋体" panose="02010600030101010101" pitchFamily="2" charset="-122"/>
                <a:cs typeface="Times New Roman" panose="02020603050405020304" pitchFamily="18" charset="0"/>
              </a:rPr>
              <a:t>1.15   on average, with obstacles</a:t>
            </a:r>
          </a:p>
        </p:txBody>
      </p:sp>
      <p:sp>
        <p:nvSpPr>
          <p:cNvPr id="14348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altLang="zh-CN" smtClean="0">
                <a:ea typeface="宋体" panose="02010600030101010101" pitchFamily="2" charset="-122"/>
              </a:rPr>
              <a:t>7.1 	Introduction to Area Routing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3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13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13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3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13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3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13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3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13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3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13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3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13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3477" grpId="0" animBg="1"/>
      <p:bldP spid="1513478" grpId="0" animBg="1"/>
      <p:bldP spid="1513480" grpId="0"/>
      <p:bldP spid="151348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F6AA09C-16C6-46BD-AD3F-5D6E9BACB691}" type="slidenum">
              <a:rPr lang="en-US" altLang="de-DE" sz="1000">
                <a:solidFill>
                  <a:srgbClr val="C0C0C0"/>
                </a:solidFill>
              </a:rPr>
              <a:pPr/>
              <a:t>14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268413"/>
            <a:ext cx="8193087" cy="5040312"/>
          </a:xfrm>
        </p:spPr>
        <p:txBody>
          <a:bodyPr/>
          <a:lstStyle/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7.1 	Introduction to Area Routing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7.2 	Net Ordering in Area Routing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7.3 	Non-Manhattan Routing</a:t>
            </a:r>
          </a:p>
          <a:p>
            <a:pPr lvl="2">
              <a:lnSpc>
                <a:spcPct val="100000"/>
              </a:lnSpc>
              <a:spcBef>
                <a:spcPct val="25000"/>
              </a:spcBef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	7.3.1  Octilinear Steiner Trees</a:t>
            </a:r>
          </a:p>
          <a:p>
            <a:pPr lvl="2">
              <a:lnSpc>
                <a:spcPct val="100000"/>
              </a:lnSpc>
              <a:spcBef>
                <a:spcPct val="25000"/>
              </a:spcBef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	7.3.2  Octilinear Maze Search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7.4 	Basic Concepts in Clock Networks</a:t>
            </a:r>
          </a:p>
          <a:p>
            <a:pPr lvl="1" indent="0">
              <a:lnSpc>
                <a:spcPct val="100000"/>
              </a:lnSpc>
              <a:spcBef>
                <a:spcPct val="25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	7.4.1 Terminology</a:t>
            </a:r>
          </a:p>
          <a:p>
            <a:pPr lvl="1" indent="0">
              <a:lnSpc>
                <a:spcPct val="100000"/>
              </a:lnSpc>
              <a:spcBef>
                <a:spcPct val="25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	7.4.2  Problem Formulations for Clock-Tree Routing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7.5 	Modern Clock Tree Synthesis</a:t>
            </a:r>
          </a:p>
          <a:p>
            <a:pPr lvl="1" indent="0">
              <a:lnSpc>
                <a:spcPct val="100000"/>
              </a:lnSpc>
              <a:spcBef>
                <a:spcPct val="25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	7.5.1  Constructing Trees with Zero Global Skew</a:t>
            </a:r>
          </a:p>
          <a:p>
            <a:pPr lvl="1" indent="0">
              <a:lnSpc>
                <a:spcPct val="100000"/>
              </a:lnSpc>
              <a:spcBef>
                <a:spcPct val="25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	7.5.2  Clock Tree Buffering in the Presence of Variation</a:t>
            </a:r>
          </a:p>
          <a:p>
            <a:pPr marL="0" indent="0">
              <a:lnSpc>
                <a:spcPct val="100000"/>
              </a:lnSpc>
              <a:spcBef>
                <a:spcPct val="40000"/>
              </a:spcBef>
              <a:buFont typeface="Symbol" panose="05050102010706020507" pitchFamily="18" charset="2"/>
              <a:buNone/>
            </a:pPr>
            <a:endParaRPr lang="en-US" altLang="zh-CN" smtClean="0">
              <a:solidFill>
                <a:srgbClr val="C0C0C0"/>
              </a:solidFill>
              <a:ea typeface="宋体" panose="02010600030101010101" pitchFamily="2" charset="-122"/>
            </a:endParaRP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228600" y="1844675"/>
            <a:ext cx="411163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91084" tIns="44939" rIns="89877" bIns="67941">
            <a:spAutoFit/>
          </a:bodyPr>
          <a:lstStyle/>
          <a:p>
            <a:endParaRPr lang="de-DE"/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7.2	Net Ordering in Area Routing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7CBB65-4835-4CF9-A2C2-C4A044290A76}" type="slidenum">
              <a:rPr lang="en-US" altLang="de-DE" sz="1000">
                <a:solidFill>
                  <a:srgbClr val="C0C0C0"/>
                </a:solidFill>
              </a:rPr>
              <a:pPr/>
              <a:t>15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7.2	Net Ordering in Area Routing</a:t>
            </a:r>
          </a:p>
        </p:txBody>
      </p:sp>
      <p:sp>
        <p:nvSpPr>
          <p:cNvPr id="16388" name="Text Box 97"/>
          <p:cNvSpPr txBox="1">
            <a:spLocks noChangeArrowheads="1"/>
          </p:cNvSpPr>
          <p:nvPr/>
        </p:nvSpPr>
        <p:spPr bwMode="auto">
          <a:xfrm>
            <a:off x="811213" y="1330325"/>
            <a:ext cx="4170362" cy="411163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2350"/>
              </a:lnSpc>
              <a:spcBef>
                <a:spcPct val="0"/>
              </a:spcBef>
            </a:pPr>
            <a:r>
              <a:rPr lang="en-US" altLang="zh-CN">
                <a:ea typeface="宋体" panose="02010600030101010101" pitchFamily="2" charset="-122"/>
              </a:rPr>
              <a:t>Effect of net ordering on routability </a:t>
            </a:r>
          </a:p>
        </p:txBody>
      </p:sp>
      <p:grpSp>
        <p:nvGrpSpPr>
          <p:cNvPr id="2" name="Group 103"/>
          <p:cNvGrpSpPr>
            <a:grpSpLocks/>
          </p:cNvGrpSpPr>
          <p:nvPr/>
        </p:nvGrpSpPr>
        <p:grpSpPr bwMode="auto">
          <a:xfrm>
            <a:off x="161925" y="2057400"/>
            <a:ext cx="2640013" cy="2868613"/>
            <a:chOff x="102" y="1296"/>
            <a:chExt cx="1663" cy="1807"/>
          </a:xfrm>
        </p:grpSpPr>
        <p:sp>
          <p:nvSpPr>
            <p:cNvPr id="16460" name="Rectangle 4"/>
            <p:cNvSpPr>
              <a:spLocks noChangeArrowheads="1"/>
            </p:cNvSpPr>
            <p:nvPr/>
          </p:nvSpPr>
          <p:spPr bwMode="auto">
            <a:xfrm>
              <a:off x="167" y="1296"/>
              <a:ext cx="1448" cy="144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6461" name="Rectangle 5"/>
            <p:cNvSpPr>
              <a:spLocks noChangeArrowheads="1"/>
            </p:cNvSpPr>
            <p:nvPr/>
          </p:nvSpPr>
          <p:spPr bwMode="auto">
            <a:xfrm>
              <a:off x="167" y="1297"/>
              <a:ext cx="1447" cy="144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6462" name="Line 6"/>
            <p:cNvSpPr>
              <a:spLocks noChangeShapeType="1"/>
            </p:cNvSpPr>
            <p:nvPr/>
          </p:nvSpPr>
          <p:spPr bwMode="auto">
            <a:xfrm>
              <a:off x="167" y="1505"/>
              <a:ext cx="14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63" name="Line 7"/>
            <p:cNvSpPr>
              <a:spLocks noChangeShapeType="1"/>
            </p:cNvSpPr>
            <p:nvPr/>
          </p:nvSpPr>
          <p:spPr bwMode="auto">
            <a:xfrm>
              <a:off x="167" y="1710"/>
              <a:ext cx="14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64" name="Line 8"/>
            <p:cNvSpPr>
              <a:spLocks noChangeShapeType="1"/>
            </p:cNvSpPr>
            <p:nvPr/>
          </p:nvSpPr>
          <p:spPr bwMode="auto">
            <a:xfrm>
              <a:off x="167" y="1918"/>
              <a:ext cx="14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65" name="Line 9"/>
            <p:cNvSpPr>
              <a:spLocks noChangeShapeType="1"/>
            </p:cNvSpPr>
            <p:nvPr/>
          </p:nvSpPr>
          <p:spPr bwMode="auto">
            <a:xfrm>
              <a:off x="167" y="2332"/>
              <a:ext cx="14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66" name="Line 10"/>
            <p:cNvSpPr>
              <a:spLocks noChangeShapeType="1"/>
            </p:cNvSpPr>
            <p:nvPr/>
          </p:nvSpPr>
          <p:spPr bwMode="auto">
            <a:xfrm>
              <a:off x="788" y="1297"/>
              <a:ext cx="0" cy="14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67" name="Line 11"/>
            <p:cNvSpPr>
              <a:spLocks noChangeShapeType="1"/>
            </p:cNvSpPr>
            <p:nvPr/>
          </p:nvSpPr>
          <p:spPr bwMode="auto">
            <a:xfrm>
              <a:off x="1202" y="1297"/>
              <a:ext cx="0" cy="14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68" name="Line 12"/>
            <p:cNvSpPr>
              <a:spLocks noChangeShapeType="1"/>
            </p:cNvSpPr>
            <p:nvPr/>
          </p:nvSpPr>
          <p:spPr bwMode="auto">
            <a:xfrm>
              <a:off x="1407" y="1297"/>
              <a:ext cx="0" cy="14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69" name="Line 13"/>
            <p:cNvSpPr>
              <a:spLocks noChangeShapeType="1"/>
            </p:cNvSpPr>
            <p:nvPr/>
          </p:nvSpPr>
          <p:spPr bwMode="auto">
            <a:xfrm>
              <a:off x="600" y="1927"/>
              <a:ext cx="816" cy="0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70" name="Line 14"/>
            <p:cNvSpPr>
              <a:spLocks noChangeShapeType="1"/>
            </p:cNvSpPr>
            <p:nvPr/>
          </p:nvSpPr>
          <p:spPr bwMode="auto">
            <a:xfrm>
              <a:off x="1416" y="1495"/>
              <a:ext cx="0" cy="432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71" name="Rectangle 15"/>
            <p:cNvSpPr>
              <a:spLocks noChangeArrowheads="1"/>
            </p:cNvSpPr>
            <p:nvPr/>
          </p:nvSpPr>
          <p:spPr bwMode="auto">
            <a:xfrm>
              <a:off x="379" y="2128"/>
              <a:ext cx="196" cy="41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6472" name="Rectangle 16"/>
            <p:cNvSpPr>
              <a:spLocks noChangeArrowheads="1"/>
            </p:cNvSpPr>
            <p:nvPr/>
          </p:nvSpPr>
          <p:spPr bwMode="auto">
            <a:xfrm>
              <a:off x="991" y="2126"/>
              <a:ext cx="413" cy="204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6473" name="Oval 17"/>
            <p:cNvSpPr>
              <a:spLocks noChangeArrowheads="1"/>
            </p:cNvSpPr>
            <p:nvPr/>
          </p:nvSpPr>
          <p:spPr bwMode="auto">
            <a:xfrm>
              <a:off x="1367" y="2290"/>
              <a:ext cx="82" cy="8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6474" name="Text Box 18"/>
            <p:cNvSpPr txBox="1">
              <a:spLocks noChangeArrowheads="1"/>
            </p:cNvSpPr>
            <p:nvPr/>
          </p:nvSpPr>
          <p:spPr bwMode="auto">
            <a:xfrm>
              <a:off x="552" y="2129"/>
              <a:ext cx="336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CC0000"/>
                  </a:solidFill>
                </a:rPr>
                <a:t>A´</a:t>
              </a:r>
            </a:p>
          </p:txBody>
        </p:sp>
        <p:sp>
          <p:nvSpPr>
            <p:cNvPr id="16475" name="Text Box 19"/>
            <p:cNvSpPr txBox="1">
              <a:spLocks noChangeArrowheads="1"/>
            </p:cNvSpPr>
            <p:nvPr/>
          </p:nvSpPr>
          <p:spPr bwMode="auto">
            <a:xfrm>
              <a:off x="1429" y="2118"/>
              <a:ext cx="336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/>
                <a:t>B´</a:t>
              </a:r>
            </a:p>
          </p:txBody>
        </p:sp>
        <p:sp>
          <p:nvSpPr>
            <p:cNvPr id="16476" name="Line 50"/>
            <p:cNvSpPr>
              <a:spLocks noChangeShapeType="1"/>
            </p:cNvSpPr>
            <p:nvPr/>
          </p:nvSpPr>
          <p:spPr bwMode="auto">
            <a:xfrm>
              <a:off x="589" y="1927"/>
              <a:ext cx="0" cy="193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77" name="Text Box 63"/>
            <p:cNvSpPr txBox="1">
              <a:spLocks noChangeArrowheads="1"/>
            </p:cNvSpPr>
            <p:nvPr/>
          </p:nvSpPr>
          <p:spPr bwMode="auto">
            <a:xfrm>
              <a:off x="102" y="2880"/>
              <a:ext cx="1555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/>
                <a:t>Optimal routing of net </a:t>
              </a:r>
              <a:r>
                <a:rPr lang="de-DE" altLang="de-DE" i="1">
                  <a:solidFill>
                    <a:srgbClr val="CC0000"/>
                  </a:solidFill>
                </a:rPr>
                <a:t>A</a:t>
              </a:r>
              <a:endParaRPr lang="en-US" altLang="zh-CN" i="1">
                <a:solidFill>
                  <a:srgbClr val="CC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16478" name="Line 66"/>
            <p:cNvSpPr>
              <a:spLocks noChangeShapeType="1"/>
            </p:cNvSpPr>
            <p:nvPr/>
          </p:nvSpPr>
          <p:spPr bwMode="auto">
            <a:xfrm>
              <a:off x="167" y="2538"/>
              <a:ext cx="14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79" name="Line 67"/>
            <p:cNvSpPr>
              <a:spLocks noChangeShapeType="1"/>
            </p:cNvSpPr>
            <p:nvPr/>
          </p:nvSpPr>
          <p:spPr bwMode="auto">
            <a:xfrm>
              <a:off x="580" y="1297"/>
              <a:ext cx="0" cy="14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80" name="Line 68"/>
            <p:cNvSpPr>
              <a:spLocks noChangeShapeType="1"/>
            </p:cNvSpPr>
            <p:nvPr/>
          </p:nvSpPr>
          <p:spPr bwMode="auto">
            <a:xfrm>
              <a:off x="374" y="1297"/>
              <a:ext cx="0" cy="14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81" name="Line 87"/>
            <p:cNvSpPr>
              <a:spLocks noChangeShapeType="1"/>
            </p:cNvSpPr>
            <p:nvPr/>
          </p:nvSpPr>
          <p:spPr bwMode="auto">
            <a:xfrm>
              <a:off x="994" y="1297"/>
              <a:ext cx="0" cy="14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82" name="Line 88"/>
            <p:cNvSpPr>
              <a:spLocks noChangeShapeType="1"/>
            </p:cNvSpPr>
            <p:nvPr/>
          </p:nvSpPr>
          <p:spPr bwMode="auto">
            <a:xfrm>
              <a:off x="167" y="2124"/>
              <a:ext cx="14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83" name="Oval 89"/>
            <p:cNvSpPr>
              <a:spLocks noChangeArrowheads="1"/>
            </p:cNvSpPr>
            <p:nvPr/>
          </p:nvSpPr>
          <p:spPr bwMode="auto">
            <a:xfrm>
              <a:off x="549" y="2072"/>
              <a:ext cx="83" cy="83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6484" name="Rectangle 90"/>
            <p:cNvSpPr>
              <a:spLocks noChangeArrowheads="1"/>
            </p:cNvSpPr>
            <p:nvPr/>
          </p:nvSpPr>
          <p:spPr bwMode="auto">
            <a:xfrm>
              <a:off x="175" y="1303"/>
              <a:ext cx="1019" cy="407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6485" name="Line 91"/>
            <p:cNvSpPr>
              <a:spLocks noChangeShapeType="1"/>
            </p:cNvSpPr>
            <p:nvPr/>
          </p:nvSpPr>
          <p:spPr bwMode="auto">
            <a:xfrm>
              <a:off x="1224" y="1495"/>
              <a:ext cx="192" cy="0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86" name="Oval 92"/>
            <p:cNvSpPr>
              <a:spLocks noChangeArrowheads="1"/>
            </p:cNvSpPr>
            <p:nvPr/>
          </p:nvSpPr>
          <p:spPr bwMode="auto">
            <a:xfrm>
              <a:off x="1172" y="1463"/>
              <a:ext cx="82" cy="83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6487" name="Oval 93"/>
            <p:cNvSpPr>
              <a:spLocks noChangeArrowheads="1"/>
            </p:cNvSpPr>
            <p:nvPr/>
          </p:nvSpPr>
          <p:spPr bwMode="auto">
            <a:xfrm>
              <a:off x="1171" y="1650"/>
              <a:ext cx="82" cy="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6488" name="Text Box 94"/>
            <p:cNvSpPr txBox="1">
              <a:spLocks noChangeArrowheads="1"/>
            </p:cNvSpPr>
            <p:nvPr/>
          </p:nvSpPr>
          <p:spPr bwMode="auto">
            <a:xfrm>
              <a:off x="978" y="1352"/>
              <a:ext cx="240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CC0000"/>
                  </a:solidFill>
                </a:rPr>
                <a:t>A</a:t>
              </a:r>
            </a:p>
          </p:txBody>
        </p:sp>
        <p:sp>
          <p:nvSpPr>
            <p:cNvPr id="16489" name="Text Box 95"/>
            <p:cNvSpPr txBox="1">
              <a:spLocks noChangeArrowheads="1"/>
            </p:cNvSpPr>
            <p:nvPr/>
          </p:nvSpPr>
          <p:spPr bwMode="auto">
            <a:xfrm>
              <a:off x="983" y="1516"/>
              <a:ext cx="241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/>
                <a:t>B</a:t>
              </a:r>
            </a:p>
          </p:txBody>
        </p:sp>
        <p:sp>
          <p:nvSpPr>
            <p:cNvPr id="16490" name="Freeform 98"/>
            <p:cNvSpPr>
              <a:spLocks/>
            </p:cNvSpPr>
            <p:nvPr/>
          </p:nvSpPr>
          <p:spPr bwMode="auto">
            <a:xfrm>
              <a:off x="1247" y="1706"/>
              <a:ext cx="272" cy="590"/>
            </a:xfrm>
            <a:custGeom>
              <a:avLst/>
              <a:gdLst>
                <a:gd name="T0" fmla="*/ 0 w 205"/>
                <a:gd name="T1" fmla="*/ 0 h 590"/>
                <a:gd name="T2" fmla="*/ 320 w 205"/>
                <a:gd name="T3" fmla="*/ 273 h 590"/>
                <a:gd name="T4" fmla="*/ 239 w 205"/>
                <a:gd name="T5" fmla="*/ 590 h 590"/>
                <a:gd name="T6" fmla="*/ 0 60000 65536"/>
                <a:gd name="T7" fmla="*/ 0 60000 65536"/>
                <a:gd name="T8" fmla="*/ 0 60000 65536"/>
                <a:gd name="T9" fmla="*/ 0 w 205"/>
                <a:gd name="T10" fmla="*/ 0 h 590"/>
                <a:gd name="T11" fmla="*/ 205 w 205"/>
                <a:gd name="T12" fmla="*/ 590 h 5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5" h="590">
                  <a:moveTo>
                    <a:pt x="0" y="0"/>
                  </a:moveTo>
                  <a:cubicBezTo>
                    <a:pt x="79" y="87"/>
                    <a:pt x="159" y="175"/>
                    <a:pt x="182" y="273"/>
                  </a:cubicBezTo>
                  <a:cubicBezTo>
                    <a:pt x="205" y="371"/>
                    <a:pt x="170" y="480"/>
                    <a:pt x="136" y="590"/>
                  </a:cubicBezTo>
                </a:path>
              </a:pathLst>
            </a:custGeom>
            <a:noFill/>
            <a:ln w="38100" cap="flat" cmpd="sng">
              <a:solidFill>
                <a:srgbClr val="969696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91084" tIns="44939" rIns="89877" bIns="67941">
              <a:spAutoFit/>
            </a:bodyPr>
            <a:lstStyle/>
            <a:p>
              <a:endParaRPr lang="de-DE"/>
            </a:p>
          </p:txBody>
        </p:sp>
      </p:grpSp>
      <p:grpSp>
        <p:nvGrpSpPr>
          <p:cNvPr id="3" name="Group 104"/>
          <p:cNvGrpSpPr>
            <a:grpSpLocks/>
          </p:cNvGrpSpPr>
          <p:nvPr/>
        </p:nvGrpSpPr>
        <p:grpSpPr bwMode="auto">
          <a:xfrm>
            <a:off x="3209925" y="2057400"/>
            <a:ext cx="2546350" cy="2868613"/>
            <a:chOff x="2022" y="1296"/>
            <a:chExt cx="1604" cy="1807"/>
          </a:xfrm>
        </p:grpSpPr>
        <p:sp>
          <p:nvSpPr>
            <p:cNvPr id="16430" name="Rectangle 2"/>
            <p:cNvSpPr>
              <a:spLocks noChangeArrowheads="1"/>
            </p:cNvSpPr>
            <p:nvPr/>
          </p:nvSpPr>
          <p:spPr bwMode="auto">
            <a:xfrm>
              <a:off x="2081" y="1302"/>
              <a:ext cx="1448" cy="1441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6431" name="Rectangle 20"/>
            <p:cNvSpPr>
              <a:spLocks noChangeArrowheads="1"/>
            </p:cNvSpPr>
            <p:nvPr/>
          </p:nvSpPr>
          <p:spPr bwMode="auto">
            <a:xfrm>
              <a:off x="2081" y="1296"/>
              <a:ext cx="1447" cy="14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6432" name="Line 21"/>
            <p:cNvSpPr>
              <a:spLocks noChangeShapeType="1"/>
            </p:cNvSpPr>
            <p:nvPr/>
          </p:nvSpPr>
          <p:spPr bwMode="auto">
            <a:xfrm>
              <a:off x="2081" y="1504"/>
              <a:ext cx="14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33" name="Line 22"/>
            <p:cNvSpPr>
              <a:spLocks noChangeShapeType="1"/>
            </p:cNvSpPr>
            <p:nvPr/>
          </p:nvSpPr>
          <p:spPr bwMode="auto">
            <a:xfrm>
              <a:off x="2081" y="1709"/>
              <a:ext cx="14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34" name="Line 23"/>
            <p:cNvSpPr>
              <a:spLocks noChangeShapeType="1"/>
            </p:cNvSpPr>
            <p:nvPr/>
          </p:nvSpPr>
          <p:spPr bwMode="auto">
            <a:xfrm>
              <a:off x="2081" y="1916"/>
              <a:ext cx="14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35" name="Line 24"/>
            <p:cNvSpPr>
              <a:spLocks noChangeShapeType="1"/>
            </p:cNvSpPr>
            <p:nvPr/>
          </p:nvSpPr>
          <p:spPr bwMode="auto">
            <a:xfrm>
              <a:off x="2081" y="2330"/>
              <a:ext cx="14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36" name="Line 25"/>
            <p:cNvSpPr>
              <a:spLocks noChangeShapeType="1"/>
            </p:cNvSpPr>
            <p:nvPr/>
          </p:nvSpPr>
          <p:spPr bwMode="auto">
            <a:xfrm>
              <a:off x="2494" y="1296"/>
              <a:ext cx="0" cy="1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37" name="Line 26"/>
            <p:cNvSpPr>
              <a:spLocks noChangeShapeType="1"/>
            </p:cNvSpPr>
            <p:nvPr/>
          </p:nvSpPr>
          <p:spPr bwMode="auto">
            <a:xfrm>
              <a:off x="2702" y="1296"/>
              <a:ext cx="0" cy="1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38" name="Line 27"/>
            <p:cNvSpPr>
              <a:spLocks noChangeShapeType="1"/>
            </p:cNvSpPr>
            <p:nvPr/>
          </p:nvSpPr>
          <p:spPr bwMode="auto">
            <a:xfrm>
              <a:off x="2908" y="1296"/>
              <a:ext cx="0" cy="1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39" name="Line 28"/>
            <p:cNvSpPr>
              <a:spLocks noChangeShapeType="1"/>
            </p:cNvSpPr>
            <p:nvPr/>
          </p:nvSpPr>
          <p:spPr bwMode="auto">
            <a:xfrm>
              <a:off x="3116" y="1296"/>
              <a:ext cx="0" cy="1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40" name="Line 29"/>
            <p:cNvSpPr>
              <a:spLocks noChangeShapeType="1"/>
            </p:cNvSpPr>
            <p:nvPr/>
          </p:nvSpPr>
          <p:spPr bwMode="auto">
            <a:xfrm>
              <a:off x="3321" y="1296"/>
              <a:ext cx="0" cy="1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41" name="Rectangle 30"/>
            <p:cNvSpPr>
              <a:spLocks noChangeArrowheads="1"/>
            </p:cNvSpPr>
            <p:nvPr/>
          </p:nvSpPr>
          <p:spPr bwMode="auto">
            <a:xfrm>
              <a:off x="2288" y="2126"/>
              <a:ext cx="205" cy="412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6442" name="Rectangle 31"/>
            <p:cNvSpPr>
              <a:spLocks noChangeArrowheads="1"/>
            </p:cNvSpPr>
            <p:nvPr/>
          </p:nvSpPr>
          <p:spPr bwMode="auto">
            <a:xfrm>
              <a:off x="2912" y="2129"/>
              <a:ext cx="406" cy="201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6443" name="Oval 32"/>
            <p:cNvSpPr>
              <a:spLocks noChangeArrowheads="1"/>
            </p:cNvSpPr>
            <p:nvPr/>
          </p:nvSpPr>
          <p:spPr bwMode="auto">
            <a:xfrm>
              <a:off x="3290" y="2276"/>
              <a:ext cx="83" cy="83"/>
            </a:xfrm>
            <a:prstGeom prst="ellipse">
              <a:avLst/>
            </a:prstGeom>
            <a:solidFill>
              <a:srgbClr val="3333CC"/>
            </a:solidFill>
            <a:ln w="9525">
              <a:solidFill>
                <a:srgbClr val="3333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6444" name="Text Box 33"/>
            <p:cNvSpPr txBox="1">
              <a:spLocks noChangeArrowheads="1"/>
            </p:cNvSpPr>
            <p:nvPr/>
          </p:nvSpPr>
          <p:spPr bwMode="auto">
            <a:xfrm>
              <a:off x="2466" y="2128"/>
              <a:ext cx="336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/>
                <a:t>A´</a:t>
              </a:r>
            </a:p>
          </p:txBody>
        </p:sp>
        <p:sp>
          <p:nvSpPr>
            <p:cNvPr id="16445" name="Text Box 34"/>
            <p:cNvSpPr txBox="1">
              <a:spLocks noChangeArrowheads="1"/>
            </p:cNvSpPr>
            <p:nvPr/>
          </p:nvSpPr>
          <p:spPr bwMode="auto">
            <a:xfrm>
              <a:off x="3289" y="2078"/>
              <a:ext cx="337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3333CC"/>
                  </a:solidFill>
                </a:rPr>
                <a:t>B´</a:t>
              </a:r>
            </a:p>
          </p:txBody>
        </p:sp>
        <p:sp>
          <p:nvSpPr>
            <p:cNvPr id="16446" name="Line 51"/>
            <p:cNvSpPr>
              <a:spLocks noChangeShapeType="1"/>
            </p:cNvSpPr>
            <p:nvPr/>
          </p:nvSpPr>
          <p:spPr bwMode="auto">
            <a:xfrm flipV="1">
              <a:off x="3337" y="2327"/>
              <a:ext cx="192" cy="0"/>
            </a:xfrm>
            <a:prstGeom prst="line">
              <a:avLst/>
            </a:prstGeom>
            <a:noFill/>
            <a:ln w="31750">
              <a:solidFill>
                <a:srgbClr val="33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47" name="Line 52"/>
            <p:cNvSpPr>
              <a:spLocks noChangeShapeType="1"/>
            </p:cNvSpPr>
            <p:nvPr/>
          </p:nvSpPr>
          <p:spPr bwMode="auto">
            <a:xfrm flipH="1">
              <a:off x="3529" y="1704"/>
              <a:ext cx="3" cy="607"/>
            </a:xfrm>
            <a:prstGeom prst="line">
              <a:avLst/>
            </a:prstGeom>
            <a:noFill/>
            <a:ln w="31750">
              <a:solidFill>
                <a:srgbClr val="33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48" name="Line 53"/>
            <p:cNvSpPr>
              <a:spLocks noChangeShapeType="1"/>
            </p:cNvSpPr>
            <p:nvPr/>
          </p:nvSpPr>
          <p:spPr bwMode="auto">
            <a:xfrm>
              <a:off x="3152" y="1694"/>
              <a:ext cx="384" cy="0"/>
            </a:xfrm>
            <a:prstGeom prst="line">
              <a:avLst/>
            </a:prstGeom>
            <a:noFill/>
            <a:ln w="31750">
              <a:solidFill>
                <a:srgbClr val="33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49" name="Text Box 64"/>
            <p:cNvSpPr txBox="1">
              <a:spLocks noChangeArrowheads="1"/>
            </p:cNvSpPr>
            <p:nvPr/>
          </p:nvSpPr>
          <p:spPr bwMode="auto">
            <a:xfrm>
              <a:off x="2022" y="2880"/>
              <a:ext cx="1555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/>
                <a:t>Optimal routing of net </a:t>
              </a:r>
              <a:r>
                <a:rPr lang="de-DE" altLang="de-DE" i="1">
                  <a:solidFill>
                    <a:srgbClr val="3333CC"/>
                  </a:solidFill>
                </a:rPr>
                <a:t>B</a:t>
              </a:r>
              <a:endParaRPr lang="en-US" altLang="zh-CN" i="1">
                <a:solidFill>
                  <a:srgbClr val="3333CC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16450" name="Line 69"/>
            <p:cNvSpPr>
              <a:spLocks noChangeShapeType="1"/>
            </p:cNvSpPr>
            <p:nvPr/>
          </p:nvSpPr>
          <p:spPr bwMode="auto">
            <a:xfrm>
              <a:off x="2081" y="2537"/>
              <a:ext cx="14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51" name="Line 72"/>
            <p:cNvSpPr>
              <a:spLocks noChangeShapeType="1"/>
            </p:cNvSpPr>
            <p:nvPr/>
          </p:nvSpPr>
          <p:spPr bwMode="auto">
            <a:xfrm>
              <a:off x="2288" y="1296"/>
              <a:ext cx="0" cy="1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52" name="Rectangle 73"/>
            <p:cNvSpPr>
              <a:spLocks noChangeArrowheads="1"/>
            </p:cNvSpPr>
            <p:nvPr/>
          </p:nvSpPr>
          <p:spPr bwMode="auto">
            <a:xfrm>
              <a:off x="2089" y="1302"/>
              <a:ext cx="1019" cy="407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6453" name="Oval 74"/>
            <p:cNvSpPr>
              <a:spLocks noChangeArrowheads="1"/>
            </p:cNvSpPr>
            <p:nvPr/>
          </p:nvSpPr>
          <p:spPr bwMode="auto">
            <a:xfrm>
              <a:off x="3085" y="1649"/>
              <a:ext cx="82" cy="82"/>
            </a:xfrm>
            <a:prstGeom prst="ellipse">
              <a:avLst/>
            </a:prstGeom>
            <a:solidFill>
              <a:srgbClr val="3333CC"/>
            </a:solidFill>
            <a:ln w="9525">
              <a:solidFill>
                <a:srgbClr val="3333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6454" name="Text Box 75"/>
            <p:cNvSpPr txBox="1">
              <a:spLocks noChangeArrowheads="1"/>
            </p:cNvSpPr>
            <p:nvPr/>
          </p:nvSpPr>
          <p:spPr bwMode="auto">
            <a:xfrm>
              <a:off x="2892" y="1351"/>
              <a:ext cx="240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/>
                <a:t>A</a:t>
              </a:r>
            </a:p>
          </p:txBody>
        </p:sp>
        <p:sp>
          <p:nvSpPr>
            <p:cNvPr id="16455" name="Text Box 76"/>
            <p:cNvSpPr txBox="1">
              <a:spLocks noChangeArrowheads="1"/>
            </p:cNvSpPr>
            <p:nvPr/>
          </p:nvSpPr>
          <p:spPr bwMode="auto">
            <a:xfrm>
              <a:off x="2897" y="1515"/>
              <a:ext cx="241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3333CC"/>
                  </a:solidFill>
                </a:rPr>
                <a:t>B</a:t>
              </a:r>
            </a:p>
          </p:txBody>
        </p:sp>
        <p:sp>
          <p:nvSpPr>
            <p:cNvPr id="16456" name="Line 79"/>
            <p:cNvSpPr>
              <a:spLocks noChangeShapeType="1"/>
            </p:cNvSpPr>
            <p:nvPr/>
          </p:nvSpPr>
          <p:spPr bwMode="auto">
            <a:xfrm>
              <a:off x="2081" y="2123"/>
              <a:ext cx="14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57" name="Freeform 99"/>
            <p:cNvSpPr>
              <a:spLocks/>
            </p:cNvSpPr>
            <p:nvPr/>
          </p:nvSpPr>
          <p:spPr bwMode="auto">
            <a:xfrm>
              <a:off x="2517" y="1480"/>
              <a:ext cx="779" cy="635"/>
            </a:xfrm>
            <a:custGeom>
              <a:avLst/>
              <a:gdLst>
                <a:gd name="T0" fmla="*/ 0 w 779"/>
                <a:gd name="T1" fmla="*/ 635 h 635"/>
                <a:gd name="T2" fmla="*/ 544 w 779"/>
                <a:gd name="T3" fmla="*/ 544 h 635"/>
                <a:gd name="T4" fmla="*/ 771 w 779"/>
                <a:gd name="T5" fmla="*/ 136 h 635"/>
                <a:gd name="T6" fmla="*/ 590 w 779"/>
                <a:gd name="T7" fmla="*/ 0 h 63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79"/>
                <a:gd name="T13" fmla="*/ 0 h 635"/>
                <a:gd name="T14" fmla="*/ 779 w 779"/>
                <a:gd name="T15" fmla="*/ 635 h 63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79" h="635">
                  <a:moveTo>
                    <a:pt x="0" y="635"/>
                  </a:moveTo>
                  <a:cubicBezTo>
                    <a:pt x="208" y="631"/>
                    <a:pt x="416" y="627"/>
                    <a:pt x="544" y="544"/>
                  </a:cubicBezTo>
                  <a:cubicBezTo>
                    <a:pt x="672" y="461"/>
                    <a:pt x="763" y="227"/>
                    <a:pt x="771" y="136"/>
                  </a:cubicBezTo>
                  <a:cubicBezTo>
                    <a:pt x="779" y="45"/>
                    <a:pt x="684" y="22"/>
                    <a:pt x="590" y="0"/>
                  </a:cubicBezTo>
                </a:path>
              </a:pathLst>
            </a:custGeom>
            <a:noFill/>
            <a:ln w="38100" cap="flat" cmpd="sng">
              <a:solidFill>
                <a:srgbClr val="969696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91084" tIns="44939" rIns="89877" bIns="67941">
              <a:spAutoFit/>
            </a:bodyPr>
            <a:lstStyle/>
            <a:p>
              <a:endParaRPr lang="de-DE"/>
            </a:p>
          </p:txBody>
        </p:sp>
        <p:sp>
          <p:nvSpPr>
            <p:cNvPr id="16458" name="Oval 100"/>
            <p:cNvSpPr>
              <a:spLocks noChangeArrowheads="1"/>
            </p:cNvSpPr>
            <p:nvPr/>
          </p:nvSpPr>
          <p:spPr bwMode="auto">
            <a:xfrm>
              <a:off x="3086" y="1462"/>
              <a:ext cx="82" cy="8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6459" name="Oval 101"/>
            <p:cNvSpPr>
              <a:spLocks noChangeArrowheads="1"/>
            </p:cNvSpPr>
            <p:nvPr/>
          </p:nvSpPr>
          <p:spPr bwMode="auto">
            <a:xfrm>
              <a:off x="2463" y="2071"/>
              <a:ext cx="83" cy="8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16391" name="Text Box 102"/>
          <p:cNvSpPr txBox="1">
            <a:spLocks noChangeArrowheads="1"/>
          </p:cNvSpPr>
          <p:nvPr/>
        </p:nvSpPr>
        <p:spPr bwMode="auto">
          <a:xfrm rot="-5400000">
            <a:off x="8237048" y="5725266"/>
            <a:ext cx="1256691" cy="21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800" dirty="0">
                <a:solidFill>
                  <a:srgbClr val="C0C0C0"/>
                </a:solidFill>
              </a:rPr>
              <a:t>© </a:t>
            </a:r>
            <a:r>
              <a:rPr lang="de-DE" altLang="de-DE" sz="800" dirty="0" smtClean="0">
                <a:solidFill>
                  <a:srgbClr val="C0C0C0"/>
                </a:solidFill>
              </a:rPr>
              <a:t>2022 </a:t>
            </a:r>
            <a:r>
              <a:rPr lang="de-DE" altLang="de-DE" sz="800" dirty="0">
                <a:solidFill>
                  <a:srgbClr val="C0C0C0"/>
                </a:solidFill>
              </a:rPr>
              <a:t>Springer Verlag</a:t>
            </a:r>
          </a:p>
        </p:txBody>
      </p:sp>
      <p:grpSp>
        <p:nvGrpSpPr>
          <p:cNvPr id="4" name="Group 106"/>
          <p:cNvGrpSpPr>
            <a:grpSpLocks/>
          </p:cNvGrpSpPr>
          <p:nvPr/>
        </p:nvGrpSpPr>
        <p:grpSpPr bwMode="auto">
          <a:xfrm>
            <a:off x="6156325" y="2057400"/>
            <a:ext cx="2916238" cy="3127375"/>
            <a:chOff x="3878" y="1296"/>
            <a:chExt cx="1837" cy="1970"/>
          </a:xfrm>
        </p:grpSpPr>
        <p:sp>
          <p:nvSpPr>
            <p:cNvPr id="16393" name="Rectangle 35"/>
            <p:cNvSpPr>
              <a:spLocks noChangeArrowheads="1"/>
            </p:cNvSpPr>
            <p:nvPr/>
          </p:nvSpPr>
          <p:spPr bwMode="auto">
            <a:xfrm>
              <a:off x="4009" y="1302"/>
              <a:ext cx="1448" cy="1441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6394" name="Rectangle 36"/>
            <p:cNvSpPr>
              <a:spLocks noChangeArrowheads="1"/>
            </p:cNvSpPr>
            <p:nvPr/>
          </p:nvSpPr>
          <p:spPr bwMode="auto">
            <a:xfrm>
              <a:off x="4009" y="1296"/>
              <a:ext cx="1447" cy="14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6395" name="Line 37"/>
            <p:cNvSpPr>
              <a:spLocks noChangeShapeType="1"/>
            </p:cNvSpPr>
            <p:nvPr/>
          </p:nvSpPr>
          <p:spPr bwMode="auto">
            <a:xfrm>
              <a:off x="4009" y="1504"/>
              <a:ext cx="14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396" name="Line 38"/>
            <p:cNvSpPr>
              <a:spLocks noChangeShapeType="1"/>
            </p:cNvSpPr>
            <p:nvPr/>
          </p:nvSpPr>
          <p:spPr bwMode="auto">
            <a:xfrm>
              <a:off x="4009" y="1709"/>
              <a:ext cx="14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397" name="Line 39"/>
            <p:cNvSpPr>
              <a:spLocks noChangeShapeType="1"/>
            </p:cNvSpPr>
            <p:nvPr/>
          </p:nvSpPr>
          <p:spPr bwMode="auto">
            <a:xfrm>
              <a:off x="4009" y="1916"/>
              <a:ext cx="14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398" name="Line 40"/>
            <p:cNvSpPr>
              <a:spLocks noChangeShapeType="1"/>
            </p:cNvSpPr>
            <p:nvPr/>
          </p:nvSpPr>
          <p:spPr bwMode="auto">
            <a:xfrm>
              <a:off x="4009" y="2330"/>
              <a:ext cx="14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399" name="Line 41"/>
            <p:cNvSpPr>
              <a:spLocks noChangeShapeType="1"/>
            </p:cNvSpPr>
            <p:nvPr/>
          </p:nvSpPr>
          <p:spPr bwMode="auto">
            <a:xfrm>
              <a:off x="4629" y="1296"/>
              <a:ext cx="0" cy="1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00" name="Line 42"/>
            <p:cNvSpPr>
              <a:spLocks noChangeShapeType="1"/>
            </p:cNvSpPr>
            <p:nvPr/>
          </p:nvSpPr>
          <p:spPr bwMode="auto">
            <a:xfrm>
              <a:off x="4836" y="1296"/>
              <a:ext cx="0" cy="1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01" name="Line 43"/>
            <p:cNvSpPr>
              <a:spLocks noChangeShapeType="1"/>
            </p:cNvSpPr>
            <p:nvPr/>
          </p:nvSpPr>
          <p:spPr bwMode="auto">
            <a:xfrm>
              <a:off x="5043" y="1296"/>
              <a:ext cx="0" cy="1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02" name="Line 44"/>
            <p:cNvSpPr>
              <a:spLocks noChangeShapeType="1"/>
            </p:cNvSpPr>
            <p:nvPr/>
          </p:nvSpPr>
          <p:spPr bwMode="auto">
            <a:xfrm>
              <a:off x="5249" y="1296"/>
              <a:ext cx="0" cy="1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03" name="Rectangle 45"/>
            <p:cNvSpPr>
              <a:spLocks noChangeArrowheads="1"/>
            </p:cNvSpPr>
            <p:nvPr/>
          </p:nvSpPr>
          <p:spPr bwMode="auto">
            <a:xfrm>
              <a:off x="4218" y="2129"/>
              <a:ext cx="204" cy="403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6404" name="Rectangle 46"/>
            <p:cNvSpPr>
              <a:spLocks noChangeArrowheads="1"/>
            </p:cNvSpPr>
            <p:nvPr/>
          </p:nvSpPr>
          <p:spPr bwMode="auto">
            <a:xfrm>
              <a:off x="4844" y="2126"/>
              <a:ext cx="406" cy="206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6405" name="Oval 47"/>
            <p:cNvSpPr>
              <a:spLocks noChangeArrowheads="1"/>
            </p:cNvSpPr>
            <p:nvPr/>
          </p:nvSpPr>
          <p:spPr bwMode="auto">
            <a:xfrm>
              <a:off x="5226" y="2278"/>
              <a:ext cx="83" cy="82"/>
            </a:xfrm>
            <a:prstGeom prst="ellipse">
              <a:avLst/>
            </a:prstGeom>
            <a:solidFill>
              <a:srgbClr val="3333CC"/>
            </a:solidFill>
            <a:ln w="9525">
              <a:solidFill>
                <a:srgbClr val="3333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6406" name="Text Box 48"/>
            <p:cNvSpPr txBox="1">
              <a:spLocks noChangeArrowheads="1"/>
            </p:cNvSpPr>
            <p:nvPr/>
          </p:nvSpPr>
          <p:spPr bwMode="auto">
            <a:xfrm>
              <a:off x="4393" y="2128"/>
              <a:ext cx="337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CC0000"/>
                  </a:solidFill>
                </a:rPr>
                <a:t>A´</a:t>
              </a:r>
            </a:p>
          </p:txBody>
        </p:sp>
        <p:sp>
          <p:nvSpPr>
            <p:cNvPr id="16407" name="Text Box 49"/>
            <p:cNvSpPr txBox="1">
              <a:spLocks noChangeArrowheads="1"/>
            </p:cNvSpPr>
            <p:nvPr/>
          </p:nvSpPr>
          <p:spPr bwMode="auto">
            <a:xfrm>
              <a:off x="5210" y="2072"/>
              <a:ext cx="336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3333CC"/>
                  </a:solidFill>
                </a:rPr>
                <a:t>B´</a:t>
              </a:r>
            </a:p>
          </p:txBody>
        </p:sp>
        <p:sp>
          <p:nvSpPr>
            <p:cNvPr id="16408" name="Line 54"/>
            <p:cNvSpPr>
              <a:spLocks noChangeShapeType="1"/>
            </p:cNvSpPr>
            <p:nvPr/>
          </p:nvSpPr>
          <p:spPr bwMode="auto">
            <a:xfrm>
              <a:off x="5265" y="2323"/>
              <a:ext cx="0" cy="193"/>
            </a:xfrm>
            <a:prstGeom prst="line">
              <a:avLst/>
            </a:prstGeom>
            <a:noFill/>
            <a:ln w="31750">
              <a:solidFill>
                <a:srgbClr val="33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09" name="Line 55"/>
            <p:cNvSpPr>
              <a:spLocks noChangeShapeType="1"/>
            </p:cNvSpPr>
            <p:nvPr/>
          </p:nvSpPr>
          <p:spPr bwMode="auto">
            <a:xfrm>
              <a:off x="4634" y="1927"/>
              <a:ext cx="1" cy="604"/>
            </a:xfrm>
            <a:prstGeom prst="line">
              <a:avLst/>
            </a:prstGeom>
            <a:noFill/>
            <a:ln w="31750">
              <a:solidFill>
                <a:srgbClr val="33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10" name="Line 56"/>
            <p:cNvSpPr>
              <a:spLocks noChangeShapeType="1"/>
            </p:cNvSpPr>
            <p:nvPr/>
          </p:nvSpPr>
          <p:spPr bwMode="auto">
            <a:xfrm flipV="1">
              <a:off x="4634" y="1927"/>
              <a:ext cx="420" cy="0"/>
            </a:xfrm>
            <a:prstGeom prst="line">
              <a:avLst/>
            </a:prstGeom>
            <a:noFill/>
            <a:ln w="31750">
              <a:solidFill>
                <a:srgbClr val="33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11" name="Line 57"/>
            <p:cNvSpPr>
              <a:spLocks noChangeShapeType="1"/>
            </p:cNvSpPr>
            <p:nvPr/>
          </p:nvSpPr>
          <p:spPr bwMode="auto">
            <a:xfrm>
              <a:off x="5044" y="1731"/>
              <a:ext cx="0" cy="193"/>
            </a:xfrm>
            <a:prstGeom prst="line">
              <a:avLst/>
            </a:prstGeom>
            <a:noFill/>
            <a:ln w="31750">
              <a:solidFill>
                <a:srgbClr val="33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12" name="Line 58"/>
            <p:cNvSpPr>
              <a:spLocks noChangeShapeType="1"/>
            </p:cNvSpPr>
            <p:nvPr/>
          </p:nvSpPr>
          <p:spPr bwMode="auto">
            <a:xfrm flipV="1">
              <a:off x="4009" y="1927"/>
              <a:ext cx="420" cy="0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13" name="Line 60"/>
            <p:cNvSpPr>
              <a:spLocks noChangeShapeType="1"/>
            </p:cNvSpPr>
            <p:nvPr/>
          </p:nvSpPr>
          <p:spPr bwMode="auto">
            <a:xfrm flipH="1">
              <a:off x="4009" y="1927"/>
              <a:ext cx="0" cy="817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14" name="Line 61"/>
            <p:cNvSpPr>
              <a:spLocks noChangeShapeType="1"/>
            </p:cNvSpPr>
            <p:nvPr/>
          </p:nvSpPr>
          <p:spPr bwMode="auto">
            <a:xfrm>
              <a:off x="4009" y="2744"/>
              <a:ext cx="1441" cy="0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15" name="Line 62"/>
            <p:cNvSpPr>
              <a:spLocks noChangeShapeType="1"/>
            </p:cNvSpPr>
            <p:nvPr/>
          </p:nvSpPr>
          <p:spPr bwMode="auto">
            <a:xfrm flipH="1">
              <a:off x="5448" y="1495"/>
              <a:ext cx="2" cy="1234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16" name="Text Box 65"/>
            <p:cNvSpPr txBox="1">
              <a:spLocks noChangeArrowheads="1"/>
            </p:cNvSpPr>
            <p:nvPr/>
          </p:nvSpPr>
          <p:spPr bwMode="auto">
            <a:xfrm>
              <a:off x="3878" y="2880"/>
              <a:ext cx="1837" cy="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zh-CN">
                  <a:ea typeface="宋体" panose="02010600030101010101" pitchFamily="2" charset="-122"/>
                </a:rPr>
                <a:t>Nets </a:t>
              </a:r>
              <a:r>
                <a:rPr lang="en-US" altLang="zh-CN" i="1">
                  <a:solidFill>
                    <a:srgbClr val="CC0000"/>
                  </a:solidFill>
                  <a:ea typeface="宋体" panose="02010600030101010101" pitchFamily="2" charset="-122"/>
                </a:rPr>
                <a:t>A</a:t>
              </a:r>
              <a:r>
                <a:rPr lang="en-US" altLang="zh-CN">
                  <a:ea typeface="宋体" panose="02010600030101010101" pitchFamily="2" charset="-122"/>
                </a:rPr>
                <a:t> and </a:t>
              </a:r>
              <a:r>
                <a:rPr lang="en-US" altLang="zh-CN" i="1">
                  <a:solidFill>
                    <a:schemeClr val="accent2"/>
                  </a:solidFill>
                  <a:ea typeface="宋体" panose="02010600030101010101" pitchFamily="2" charset="-122"/>
                </a:rPr>
                <a:t>B</a:t>
              </a:r>
              <a:r>
                <a:rPr lang="en-US" altLang="zh-CN">
                  <a:ea typeface="宋体" panose="02010600030101010101" pitchFamily="2" charset="-122"/>
                </a:rPr>
                <a:t> can be routed </a:t>
              </a:r>
              <a:br>
                <a:rPr lang="en-US" altLang="zh-CN">
                  <a:ea typeface="宋体" panose="02010600030101010101" pitchFamily="2" charset="-122"/>
                </a:rPr>
              </a:br>
              <a:r>
                <a:rPr lang="en-US" altLang="zh-CN">
                  <a:ea typeface="宋体" panose="02010600030101010101" pitchFamily="2" charset="-122"/>
                </a:rPr>
                <a:t>only with detours</a:t>
              </a:r>
            </a:p>
          </p:txBody>
        </p:sp>
        <p:sp>
          <p:nvSpPr>
            <p:cNvPr id="16417" name="Line 70"/>
            <p:cNvSpPr>
              <a:spLocks noChangeShapeType="1"/>
            </p:cNvSpPr>
            <p:nvPr/>
          </p:nvSpPr>
          <p:spPr bwMode="auto">
            <a:xfrm>
              <a:off x="4009" y="2537"/>
              <a:ext cx="14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18" name="Line 71"/>
            <p:cNvSpPr>
              <a:spLocks noChangeShapeType="1"/>
            </p:cNvSpPr>
            <p:nvPr/>
          </p:nvSpPr>
          <p:spPr bwMode="auto">
            <a:xfrm flipV="1">
              <a:off x="4634" y="2531"/>
              <a:ext cx="642" cy="1"/>
            </a:xfrm>
            <a:prstGeom prst="line">
              <a:avLst/>
            </a:prstGeom>
            <a:noFill/>
            <a:ln w="31750">
              <a:solidFill>
                <a:srgbClr val="33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19" name="Line 77"/>
            <p:cNvSpPr>
              <a:spLocks noChangeShapeType="1"/>
            </p:cNvSpPr>
            <p:nvPr/>
          </p:nvSpPr>
          <p:spPr bwMode="auto">
            <a:xfrm>
              <a:off x="4422" y="1296"/>
              <a:ext cx="0" cy="1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20" name="Line 78"/>
            <p:cNvSpPr>
              <a:spLocks noChangeShapeType="1"/>
            </p:cNvSpPr>
            <p:nvPr/>
          </p:nvSpPr>
          <p:spPr bwMode="auto">
            <a:xfrm>
              <a:off x="4215" y="1296"/>
              <a:ext cx="0" cy="1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21" name="Line 80"/>
            <p:cNvSpPr>
              <a:spLocks noChangeShapeType="1"/>
            </p:cNvSpPr>
            <p:nvPr/>
          </p:nvSpPr>
          <p:spPr bwMode="auto">
            <a:xfrm>
              <a:off x="4009" y="2123"/>
              <a:ext cx="14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22" name="Rectangle 81"/>
            <p:cNvSpPr>
              <a:spLocks noChangeArrowheads="1"/>
            </p:cNvSpPr>
            <p:nvPr/>
          </p:nvSpPr>
          <p:spPr bwMode="auto">
            <a:xfrm>
              <a:off x="4009" y="1302"/>
              <a:ext cx="1034" cy="40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6423" name="Text Box 82"/>
            <p:cNvSpPr txBox="1">
              <a:spLocks noChangeArrowheads="1"/>
            </p:cNvSpPr>
            <p:nvPr/>
          </p:nvSpPr>
          <p:spPr bwMode="auto">
            <a:xfrm>
              <a:off x="4820" y="1351"/>
              <a:ext cx="240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CC0000"/>
                  </a:solidFill>
                </a:rPr>
                <a:t>A</a:t>
              </a:r>
            </a:p>
          </p:txBody>
        </p:sp>
        <p:sp>
          <p:nvSpPr>
            <p:cNvPr id="16424" name="Text Box 83"/>
            <p:cNvSpPr txBox="1">
              <a:spLocks noChangeArrowheads="1"/>
            </p:cNvSpPr>
            <p:nvPr/>
          </p:nvSpPr>
          <p:spPr bwMode="auto">
            <a:xfrm>
              <a:off x="4825" y="1515"/>
              <a:ext cx="241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3333CC"/>
                  </a:solidFill>
                </a:rPr>
                <a:t>B</a:t>
              </a:r>
            </a:p>
          </p:txBody>
        </p:sp>
        <p:sp>
          <p:nvSpPr>
            <p:cNvPr id="16425" name="Line 84"/>
            <p:cNvSpPr>
              <a:spLocks noChangeShapeType="1"/>
            </p:cNvSpPr>
            <p:nvPr/>
          </p:nvSpPr>
          <p:spPr bwMode="auto">
            <a:xfrm flipV="1">
              <a:off x="5030" y="1495"/>
              <a:ext cx="420" cy="0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26" name="Oval 85"/>
            <p:cNvSpPr>
              <a:spLocks noChangeArrowheads="1"/>
            </p:cNvSpPr>
            <p:nvPr/>
          </p:nvSpPr>
          <p:spPr bwMode="auto">
            <a:xfrm>
              <a:off x="5014" y="1462"/>
              <a:ext cx="82" cy="83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6427" name="Oval 86"/>
            <p:cNvSpPr>
              <a:spLocks noChangeArrowheads="1"/>
            </p:cNvSpPr>
            <p:nvPr/>
          </p:nvSpPr>
          <p:spPr bwMode="auto">
            <a:xfrm>
              <a:off x="5013" y="1649"/>
              <a:ext cx="82" cy="82"/>
            </a:xfrm>
            <a:prstGeom prst="ellipse">
              <a:avLst/>
            </a:prstGeom>
            <a:solidFill>
              <a:srgbClr val="3333CC"/>
            </a:solidFill>
            <a:ln w="9525">
              <a:solidFill>
                <a:srgbClr val="3333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6428" name="Oval 96"/>
            <p:cNvSpPr>
              <a:spLocks noChangeArrowheads="1"/>
            </p:cNvSpPr>
            <p:nvPr/>
          </p:nvSpPr>
          <p:spPr bwMode="auto">
            <a:xfrm>
              <a:off x="4391" y="2071"/>
              <a:ext cx="83" cy="83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6429" name="Line 59"/>
            <p:cNvSpPr>
              <a:spLocks noChangeShapeType="1"/>
            </p:cNvSpPr>
            <p:nvPr/>
          </p:nvSpPr>
          <p:spPr bwMode="auto">
            <a:xfrm>
              <a:off x="4420" y="1924"/>
              <a:ext cx="0" cy="193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CBDCD12-B3F5-4802-A6F2-CA9C246C9B81}" type="slidenum">
              <a:rPr lang="en-US" altLang="de-DE" sz="1000">
                <a:solidFill>
                  <a:srgbClr val="C0C0C0"/>
                </a:solidFill>
              </a:rPr>
              <a:pPr/>
              <a:t>16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grpSp>
        <p:nvGrpSpPr>
          <p:cNvPr id="2" name="Group 65"/>
          <p:cNvGrpSpPr>
            <a:grpSpLocks/>
          </p:cNvGrpSpPr>
          <p:nvPr/>
        </p:nvGrpSpPr>
        <p:grpSpPr bwMode="auto">
          <a:xfrm>
            <a:off x="731838" y="2058988"/>
            <a:ext cx="2401887" cy="2828925"/>
            <a:chOff x="461" y="1297"/>
            <a:chExt cx="1513" cy="1782"/>
          </a:xfrm>
        </p:grpSpPr>
        <p:sp>
          <p:nvSpPr>
            <p:cNvPr id="17444" name="Rectangle 3"/>
            <p:cNvSpPr>
              <a:spLocks noChangeArrowheads="1"/>
            </p:cNvSpPr>
            <p:nvPr/>
          </p:nvSpPr>
          <p:spPr bwMode="auto">
            <a:xfrm>
              <a:off x="534" y="1303"/>
              <a:ext cx="1440" cy="1441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grpSp>
          <p:nvGrpSpPr>
            <p:cNvPr id="17445" name="Group 4"/>
            <p:cNvGrpSpPr>
              <a:grpSpLocks/>
            </p:cNvGrpSpPr>
            <p:nvPr/>
          </p:nvGrpSpPr>
          <p:grpSpPr bwMode="auto">
            <a:xfrm>
              <a:off x="526" y="1297"/>
              <a:ext cx="1447" cy="1449"/>
              <a:chOff x="346" y="3787"/>
              <a:chExt cx="1587" cy="1588"/>
            </a:xfrm>
          </p:grpSpPr>
          <p:sp>
            <p:nvSpPr>
              <p:cNvPr id="17460" name="Rectangle 5"/>
              <p:cNvSpPr>
                <a:spLocks noChangeArrowheads="1"/>
              </p:cNvSpPr>
              <p:nvPr/>
            </p:nvSpPr>
            <p:spPr bwMode="auto">
              <a:xfrm>
                <a:off x="346" y="3787"/>
                <a:ext cx="1587" cy="1588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7461" name="Line 6"/>
              <p:cNvSpPr>
                <a:spLocks noChangeShapeType="1"/>
              </p:cNvSpPr>
              <p:nvPr/>
            </p:nvSpPr>
            <p:spPr bwMode="auto">
              <a:xfrm>
                <a:off x="346" y="4014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7462" name="Line 7"/>
              <p:cNvSpPr>
                <a:spLocks noChangeShapeType="1"/>
              </p:cNvSpPr>
              <p:nvPr/>
            </p:nvSpPr>
            <p:spPr bwMode="auto">
              <a:xfrm>
                <a:off x="346" y="4240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7463" name="Line 8"/>
              <p:cNvSpPr>
                <a:spLocks noChangeShapeType="1"/>
              </p:cNvSpPr>
              <p:nvPr/>
            </p:nvSpPr>
            <p:spPr bwMode="auto">
              <a:xfrm>
                <a:off x="346" y="4467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7464" name="Line 9"/>
              <p:cNvSpPr>
                <a:spLocks noChangeShapeType="1"/>
              </p:cNvSpPr>
              <p:nvPr/>
            </p:nvSpPr>
            <p:spPr bwMode="auto">
              <a:xfrm>
                <a:off x="346" y="4694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7465" name="Line 10"/>
              <p:cNvSpPr>
                <a:spLocks noChangeShapeType="1"/>
              </p:cNvSpPr>
              <p:nvPr/>
            </p:nvSpPr>
            <p:spPr bwMode="auto">
              <a:xfrm>
                <a:off x="346" y="4921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7466" name="Line 11"/>
              <p:cNvSpPr>
                <a:spLocks noChangeShapeType="1"/>
              </p:cNvSpPr>
              <p:nvPr/>
            </p:nvSpPr>
            <p:spPr bwMode="auto">
              <a:xfrm>
                <a:off x="572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7467" name="Line 12"/>
              <p:cNvSpPr>
                <a:spLocks noChangeShapeType="1"/>
              </p:cNvSpPr>
              <p:nvPr/>
            </p:nvSpPr>
            <p:spPr bwMode="auto">
              <a:xfrm>
                <a:off x="799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7468" name="Line 13"/>
              <p:cNvSpPr>
                <a:spLocks noChangeShapeType="1"/>
              </p:cNvSpPr>
              <p:nvPr/>
            </p:nvSpPr>
            <p:spPr bwMode="auto">
              <a:xfrm>
                <a:off x="1026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7469" name="Line 14"/>
              <p:cNvSpPr>
                <a:spLocks noChangeShapeType="1"/>
              </p:cNvSpPr>
              <p:nvPr/>
            </p:nvSpPr>
            <p:spPr bwMode="auto">
              <a:xfrm>
                <a:off x="1253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7470" name="Line 15"/>
              <p:cNvSpPr>
                <a:spLocks noChangeShapeType="1"/>
              </p:cNvSpPr>
              <p:nvPr/>
            </p:nvSpPr>
            <p:spPr bwMode="auto">
              <a:xfrm>
                <a:off x="1480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7471" name="Line 16"/>
              <p:cNvSpPr>
                <a:spLocks noChangeShapeType="1"/>
              </p:cNvSpPr>
              <p:nvPr/>
            </p:nvSpPr>
            <p:spPr bwMode="auto">
              <a:xfrm>
                <a:off x="1706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7472" name="Line 17"/>
              <p:cNvSpPr>
                <a:spLocks noChangeShapeType="1"/>
              </p:cNvSpPr>
              <p:nvPr/>
            </p:nvSpPr>
            <p:spPr bwMode="auto">
              <a:xfrm>
                <a:off x="346" y="5148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17446" name="Line 18"/>
            <p:cNvSpPr>
              <a:spLocks noChangeShapeType="1"/>
            </p:cNvSpPr>
            <p:nvPr/>
          </p:nvSpPr>
          <p:spPr bwMode="auto">
            <a:xfrm>
              <a:off x="731" y="1502"/>
              <a:ext cx="624" cy="0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7447" name="Line 19"/>
            <p:cNvSpPr>
              <a:spLocks noChangeShapeType="1"/>
            </p:cNvSpPr>
            <p:nvPr/>
          </p:nvSpPr>
          <p:spPr bwMode="auto">
            <a:xfrm>
              <a:off x="1355" y="1495"/>
              <a:ext cx="0" cy="1057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7448" name="Oval 20"/>
            <p:cNvSpPr>
              <a:spLocks noChangeArrowheads="1"/>
            </p:cNvSpPr>
            <p:nvPr/>
          </p:nvSpPr>
          <p:spPr bwMode="auto">
            <a:xfrm>
              <a:off x="684" y="1463"/>
              <a:ext cx="82" cy="83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7449" name="Oval 21"/>
            <p:cNvSpPr>
              <a:spLocks noChangeArrowheads="1"/>
            </p:cNvSpPr>
            <p:nvPr/>
          </p:nvSpPr>
          <p:spPr bwMode="auto">
            <a:xfrm>
              <a:off x="1304" y="2484"/>
              <a:ext cx="83" cy="83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7450" name="Oval 22"/>
            <p:cNvSpPr>
              <a:spLocks noChangeArrowheads="1"/>
            </p:cNvSpPr>
            <p:nvPr/>
          </p:nvSpPr>
          <p:spPr bwMode="auto">
            <a:xfrm>
              <a:off x="1530" y="1650"/>
              <a:ext cx="82" cy="82"/>
            </a:xfrm>
            <a:prstGeom prst="ellipse">
              <a:avLst/>
            </a:prstGeom>
            <a:solidFill>
              <a:srgbClr val="3333CC"/>
            </a:solidFill>
            <a:ln w="9525">
              <a:solidFill>
                <a:srgbClr val="3333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7451" name="Oval 23"/>
            <p:cNvSpPr>
              <a:spLocks noChangeArrowheads="1"/>
            </p:cNvSpPr>
            <p:nvPr/>
          </p:nvSpPr>
          <p:spPr bwMode="auto">
            <a:xfrm>
              <a:off x="1101" y="1893"/>
              <a:ext cx="83" cy="83"/>
            </a:xfrm>
            <a:prstGeom prst="ellipse">
              <a:avLst/>
            </a:prstGeom>
            <a:solidFill>
              <a:srgbClr val="3333CC"/>
            </a:solidFill>
            <a:ln w="9525">
              <a:solidFill>
                <a:srgbClr val="3333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7452" name="Text Box 24"/>
            <p:cNvSpPr txBox="1">
              <a:spLocks noChangeArrowheads="1"/>
            </p:cNvSpPr>
            <p:nvPr/>
          </p:nvSpPr>
          <p:spPr bwMode="auto">
            <a:xfrm>
              <a:off x="520" y="1298"/>
              <a:ext cx="240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CC0000"/>
                  </a:solidFill>
                </a:rPr>
                <a:t>A</a:t>
              </a:r>
            </a:p>
          </p:txBody>
        </p:sp>
        <p:sp>
          <p:nvSpPr>
            <p:cNvPr id="17453" name="Text Box 25"/>
            <p:cNvSpPr txBox="1">
              <a:spLocks noChangeArrowheads="1"/>
            </p:cNvSpPr>
            <p:nvPr/>
          </p:nvSpPr>
          <p:spPr bwMode="auto">
            <a:xfrm>
              <a:off x="1301" y="2505"/>
              <a:ext cx="337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CC0000"/>
                  </a:solidFill>
                </a:rPr>
                <a:t>A´</a:t>
              </a:r>
            </a:p>
          </p:txBody>
        </p:sp>
        <p:sp>
          <p:nvSpPr>
            <p:cNvPr id="17454" name="Text Box 26"/>
            <p:cNvSpPr txBox="1">
              <a:spLocks noChangeArrowheads="1"/>
            </p:cNvSpPr>
            <p:nvPr/>
          </p:nvSpPr>
          <p:spPr bwMode="auto">
            <a:xfrm>
              <a:off x="1342" y="1496"/>
              <a:ext cx="241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3333CC"/>
                  </a:solidFill>
                </a:rPr>
                <a:t>B</a:t>
              </a:r>
            </a:p>
          </p:txBody>
        </p:sp>
        <p:sp>
          <p:nvSpPr>
            <p:cNvPr id="17455" name="Text Box 27"/>
            <p:cNvSpPr txBox="1">
              <a:spLocks noChangeArrowheads="1"/>
            </p:cNvSpPr>
            <p:nvPr/>
          </p:nvSpPr>
          <p:spPr bwMode="auto">
            <a:xfrm>
              <a:off x="917" y="1689"/>
              <a:ext cx="336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3333CC"/>
                  </a:solidFill>
                </a:rPr>
                <a:t>B´</a:t>
              </a:r>
            </a:p>
          </p:txBody>
        </p:sp>
        <p:sp>
          <p:nvSpPr>
            <p:cNvPr id="17456" name="Line 28"/>
            <p:cNvSpPr>
              <a:spLocks noChangeShapeType="1"/>
            </p:cNvSpPr>
            <p:nvPr/>
          </p:nvSpPr>
          <p:spPr bwMode="auto">
            <a:xfrm flipV="1">
              <a:off x="1151" y="2744"/>
              <a:ext cx="406" cy="4"/>
            </a:xfrm>
            <a:prstGeom prst="line">
              <a:avLst/>
            </a:prstGeom>
            <a:noFill/>
            <a:ln w="31750">
              <a:solidFill>
                <a:srgbClr val="33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7457" name="Line 29"/>
            <p:cNvSpPr>
              <a:spLocks noChangeShapeType="1"/>
            </p:cNvSpPr>
            <p:nvPr/>
          </p:nvSpPr>
          <p:spPr bwMode="auto">
            <a:xfrm flipH="1">
              <a:off x="1560" y="1735"/>
              <a:ext cx="4" cy="1005"/>
            </a:xfrm>
            <a:prstGeom prst="line">
              <a:avLst/>
            </a:prstGeom>
            <a:noFill/>
            <a:ln w="31750">
              <a:solidFill>
                <a:srgbClr val="33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7458" name="Text Box 30"/>
            <p:cNvSpPr txBox="1">
              <a:spLocks noChangeArrowheads="1"/>
            </p:cNvSpPr>
            <p:nvPr/>
          </p:nvSpPr>
          <p:spPr bwMode="auto">
            <a:xfrm>
              <a:off x="461" y="2856"/>
              <a:ext cx="1206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/>
                <a:t>Routing net </a:t>
              </a:r>
              <a:r>
                <a:rPr lang="de-DE" altLang="de-DE" i="1">
                  <a:solidFill>
                    <a:srgbClr val="CC0000"/>
                  </a:solidFill>
                </a:rPr>
                <a:t>A </a:t>
              </a:r>
              <a:r>
                <a:rPr lang="de-DE" altLang="de-DE"/>
                <a:t>first</a:t>
              </a:r>
              <a:endParaRPr lang="en-US" altLang="zh-CN">
                <a:ea typeface="宋体" panose="02010600030101010101" pitchFamily="2" charset="-122"/>
              </a:endParaRPr>
            </a:p>
          </p:txBody>
        </p:sp>
        <p:sp>
          <p:nvSpPr>
            <p:cNvPr id="17459" name="Line 59"/>
            <p:cNvSpPr>
              <a:spLocks noChangeShapeType="1"/>
            </p:cNvSpPr>
            <p:nvPr/>
          </p:nvSpPr>
          <p:spPr bwMode="auto">
            <a:xfrm flipH="1">
              <a:off x="1151" y="1927"/>
              <a:ext cx="0" cy="817"/>
            </a:xfrm>
            <a:prstGeom prst="line">
              <a:avLst/>
            </a:prstGeom>
            <a:noFill/>
            <a:ln w="31750">
              <a:solidFill>
                <a:srgbClr val="33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17412" name="Rectangle 6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7.2	Net Ordering in Area Routing</a:t>
            </a:r>
          </a:p>
        </p:txBody>
      </p:sp>
      <p:sp>
        <p:nvSpPr>
          <p:cNvPr id="17413" name="Text Box 63"/>
          <p:cNvSpPr txBox="1">
            <a:spLocks noChangeArrowheads="1"/>
          </p:cNvSpPr>
          <p:nvPr/>
        </p:nvSpPr>
        <p:spPr bwMode="auto">
          <a:xfrm>
            <a:off x="811213" y="1330325"/>
            <a:ext cx="4265612" cy="411163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2350"/>
              </a:lnSpc>
              <a:spcBef>
                <a:spcPct val="0"/>
              </a:spcBef>
            </a:pPr>
            <a:r>
              <a:rPr lang="en-US" altLang="zh-CN">
                <a:ea typeface="宋体" panose="02010600030101010101" pitchFamily="2" charset="-122"/>
              </a:rPr>
              <a:t>Effect of net ordering on total wirelength </a:t>
            </a:r>
          </a:p>
        </p:txBody>
      </p:sp>
      <p:grpSp>
        <p:nvGrpSpPr>
          <p:cNvPr id="4" name="Group 66"/>
          <p:cNvGrpSpPr>
            <a:grpSpLocks/>
          </p:cNvGrpSpPr>
          <p:nvPr/>
        </p:nvGrpSpPr>
        <p:grpSpPr bwMode="auto">
          <a:xfrm>
            <a:off x="4464050" y="2057400"/>
            <a:ext cx="2392363" cy="2830513"/>
            <a:chOff x="2812" y="1296"/>
            <a:chExt cx="1507" cy="1783"/>
          </a:xfrm>
        </p:grpSpPr>
        <p:sp>
          <p:nvSpPr>
            <p:cNvPr id="17416" name="Text Box 31"/>
            <p:cNvSpPr txBox="1">
              <a:spLocks noChangeArrowheads="1"/>
            </p:cNvSpPr>
            <p:nvPr/>
          </p:nvSpPr>
          <p:spPr bwMode="auto">
            <a:xfrm>
              <a:off x="2812" y="2856"/>
              <a:ext cx="1206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/>
                <a:t>Routing net</a:t>
              </a:r>
              <a:r>
                <a:rPr lang="de-DE" altLang="de-DE" i="1">
                  <a:solidFill>
                    <a:srgbClr val="3333CC"/>
                  </a:solidFill>
                </a:rPr>
                <a:t> B </a:t>
              </a:r>
              <a:r>
                <a:rPr lang="de-DE" altLang="de-DE"/>
                <a:t>first</a:t>
              </a:r>
              <a:endParaRPr lang="en-US" altLang="zh-CN">
                <a:ea typeface="宋体" panose="02010600030101010101" pitchFamily="2" charset="-122"/>
              </a:endParaRPr>
            </a:p>
          </p:txBody>
        </p:sp>
        <p:sp>
          <p:nvSpPr>
            <p:cNvPr id="17417" name="Rectangle 32"/>
            <p:cNvSpPr>
              <a:spLocks noChangeArrowheads="1"/>
            </p:cNvSpPr>
            <p:nvPr/>
          </p:nvSpPr>
          <p:spPr bwMode="auto">
            <a:xfrm>
              <a:off x="2878" y="1302"/>
              <a:ext cx="1441" cy="1441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grpSp>
          <p:nvGrpSpPr>
            <p:cNvPr id="17418" name="Group 33"/>
            <p:cNvGrpSpPr>
              <a:grpSpLocks/>
            </p:cNvGrpSpPr>
            <p:nvPr/>
          </p:nvGrpSpPr>
          <p:grpSpPr bwMode="auto">
            <a:xfrm>
              <a:off x="2871" y="1296"/>
              <a:ext cx="1447" cy="1448"/>
              <a:chOff x="346" y="3787"/>
              <a:chExt cx="1587" cy="1588"/>
            </a:xfrm>
          </p:grpSpPr>
          <p:sp>
            <p:nvSpPr>
              <p:cNvPr id="17431" name="Rectangle 34"/>
              <p:cNvSpPr>
                <a:spLocks noChangeArrowheads="1"/>
              </p:cNvSpPr>
              <p:nvPr/>
            </p:nvSpPr>
            <p:spPr bwMode="auto">
              <a:xfrm>
                <a:off x="346" y="3787"/>
                <a:ext cx="1587" cy="1588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7432" name="Line 35"/>
              <p:cNvSpPr>
                <a:spLocks noChangeShapeType="1"/>
              </p:cNvSpPr>
              <p:nvPr/>
            </p:nvSpPr>
            <p:spPr bwMode="auto">
              <a:xfrm>
                <a:off x="346" y="4014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7433" name="Line 36"/>
              <p:cNvSpPr>
                <a:spLocks noChangeShapeType="1"/>
              </p:cNvSpPr>
              <p:nvPr/>
            </p:nvSpPr>
            <p:spPr bwMode="auto">
              <a:xfrm>
                <a:off x="346" y="4240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7434" name="Line 37"/>
              <p:cNvSpPr>
                <a:spLocks noChangeShapeType="1"/>
              </p:cNvSpPr>
              <p:nvPr/>
            </p:nvSpPr>
            <p:spPr bwMode="auto">
              <a:xfrm>
                <a:off x="346" y="4467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7435" name="Line 38"/>
              <p:cNvSpPr>
                <a:spLocks noChangeShapeType="1"/>
              </p:cNvSpPr>
              <p:nvPr/>
            </p:nvSpPr>
            <p:spPr bwMode="auto">
              <a:xfrm>
                <a:off x="346" y="4694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7436" name="Line 39"/>
              <p:cNvSpPr>
                <a:spLocks noChangeShapeType="1"/>
              </p:cNvSpPr>
              <p:nvPr/>
            </p:nvSpPr>
            <p:spPr bwMode="auto">
              <a:xfrm>
                <a:off x="346" y="4921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7437" name="Line 40"/>
              <p:cNvSpPr>
                <a:spLocks noChangeShapeType="1"/>
              </p:cNvSpPr>
              <p:nvPr/>
            </p:nvSpPr>
            <p:spPr bwMode="auto">
              <a:xfrm>
                <a:off x="572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7438" name="Line 41"/>
              <p:cNvSpPr>
                <a:spLocks noChangeShapeType="1"/>
              </p:cNvSpPr>
              <p:nvPr/>
            </p:nvSpPr>
            <p:spPr bwMode="auto">
              <a:xfrm>
                <a:off x="799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7439" name="Line 42"/>
              <p:cNvSpPr>
                <a:spLocks noChangeShapeType="1"/>
              </p:cNvSpPr>
              <p:nvPr/>
            </p:nvSpPr>
            <p:spPr bwMode="auto">
              <a:xfrm>
                <a:off x="1026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7440" name="Line 43"/>
              <p:cNvSpPr>
                <a:spLocks noChangeShapeType="1"/>
              </p:cNvSpPr>
              <p:nvPr/>
            </p:nvSpPr>
            <p:spPr bwMode="auto">
              <a:xfrm>
                <a:off x="1253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7441" name="Line 44"/>
              <p:cNvSpPr>
                <a:spLocks noChangeShapeType="1"/>
              </p:cNvSpPr>
              <p:nvPr/>
            </p:nvSpPr>
            <p:spPr bwMode="auto">
              <a:xfrm>
                <a:off x="1480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7442" name="Line 45"/>
              <p:cNvSpPr>
                <a:spLocks noChangeShapeType="1"/>
              </p:cNvSpPr>
              <p:nvPr/>
            </p:nvSpPr>
            <p:spPr bwMode="auto">
              <a:xfrm>
                <a:off x="1706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7443" name="Line 46"/>
              <p:cNvSpPr>
                <a:spLocks noChangeShapeType="1"/>
              </p:cNvSpPr>
              <p:nvPr/>
            </p:nvSpPr>
            <p:spPr bwMode="auto">
              <a:xfrm>
                <a:off x="346" y="5148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17419" name="Line 47"/>
            <p:cNvSpPr>
              <a:spLocks noChangeShapeType="1"/>
            </p:cNvSpPr>
            <p:nvPr/>
          </p:nvSpPr>
          <p:spPr bwMode="auto">
            <a:xfrm>
              <a:off x="3064" y="2532"/>
              <a:ext cx="624" cy="0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7420" name="Oval 49"/>
            <p:cNvSpPr>
              <a:spLocks noChangeArrowheads="1"/>
            </p:cNvSpPr>
            <p:nvPr/>
          </p:nvSpPr>
          <p:spPr bwMode="auto">
            <a:xfrm>
              <a:off x="3029" y="1462"/>
              <a:ext cx="82" cy="83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7421" name="Oval 50"/>
            <p:cNvSpPr>
              <a:spLocks noChangeArrowheads="1"/>
            </p:cNvSpPr>
            <p:nvPr/>
          </p:nvSpPr>
          <p:spPr bwMode="auto">
            <a:xfrm>
              <a:off x="3649" y="2483"/>
              <a:ext cx="83" cy="83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7422" name="Oval 51"/>
            <p:cNvSpPr>
              <a:spLocks noChangeArrowheads="1"/>
            </p:cNvSpPr>
            <p:nvPr/>
          </p:nvSpPr>
          <p:spPr bwMode="auto">
            <a:xfrm>
              <a:off x="3875" y="1649"/>
              <a:ext cx="82" cy="82"/>
            </a:xfrm>
            <a:prstGeom prst="ellipse">
              <a:avLst/>
            </a:prstGeom>
            <a:solidFill>
              <a:srgbClr val="3333CC"/>
            </a:solidFill>
            <a:ln w="9525">
              <a:solidFill>
                <a:srgbClr val="3333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7423" name="Oval 52"/>
            <p:cNvSpPr>
              <a:spLocks noChangeArrowheads="1"/>
            </p:cNvSpPr>
            <p:nvPr/>
          </p:nvSpPr>
          <p:spPr bwMode="auto">
            <a:xfrm>
              <a:off x="3446" y="1892"/>
              <a:ext cx="82" cy="83"/>
            </a:xfrm>
            <a:prstGeom prst="ellipse">
              <a:avLst/>
            </a:prstGeom>
            <a:solidFill>
              <a:srgbClr val="3333CC"/>
            </a:solidFill>
            <a:ln w="9525">
              <a:solidFill>
                <a:srgbClr val="3333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7424" name="Text Box 53"/>
            <p:cNvSpPr txBox="1">
              <a:spLocks noChangeArrowheads="1"/>
            </p:cNvSpPr>
            <p:nvPr/>
          </p:nvSpPr>
          <p:spPr bwMode="auto">
            <a:xfrm>
              <a:off x="2865" y="1297"/>
              <a:ext cx="240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CC0000"/>
                  </a:solidFill>
                </a:rPr>
                <a:t>A</a:t>
              </a:r>
            </a:p>
          </p:txBody>
        </p:sp>
        <p:sp>
          <p:nvSpPr>
            <p:cNvPr id="17425" name="Text Box 54"/>
            <p:cNvSpPr txBox="1">
              <a:spLocks noChangeArrowheads="1"/>
            </p:cNvSpPr>
            <p:nvPr/>
          </p:nvSpPr>
          <p:spPr bwMode="auto">
            <a:xfrm>
              <a:off x="3646" y="2504"/>
              <a:ext cx="337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CC0000"/>
                  </a:solidFill>
                </a:rPr>
                <a:t>A´</a:t>
              </a:r>
            </a:p>
          </p:txBody>
        </p:sp>
        <p:sp>
          <p:nvSpPr>
            <p:cNvPr id="17426" name="Text Box 55"/>
            <p:cNvSpPr txBox="1">
              <a:spLocks noChangeArrowheads="1"/>
            </p:cNvSpPr>
            <p:nvPr/>
          </p:nvSpPr>
          <p:spPr bwMode="auto">
            <a:xfrm>
              <a:off x="3687" y="1495"/>
              <a:ext cx="241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3333CC"/>
                  </a:solidFill>
                </a:rPr>
                <a:t>B</a:t>
              </a:r>
            </a:p>
          </p:txBody>
        </p:sp>
        <p:sp>
          <p:nvSpPr>
            <p:cNvPr id="17427" name="Text Box 56"/>
            <p:cNvSpPr txBox="1">
              <a:spLocks noChangeArrowheads="1"/>
            </p:cNvSpPr>
            <p:nvPr/>
          </p:nvSpPr>
          <p:spPr bwMode="auto">
            <a:xfrm>
              <a:off x="3262" y="1688"/>
              <a:ext cx="336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3333CC"/>
                  </a:solidFill>
                </a:rPr>
                <a:t>B´</a:t>
              </a:r>
            </a:p>
          </p:txBody>
        </p:sp>
        <p:sp>
          <p:nvSpPr>
            <p:cNvPr id="17428" name="Line 57"/>
            <p:cNvSpPr>
              <a:spLocks noChangeShapeType="1"/>
            </p:cNvSpPr>
            <p:nvPr/>
          </p:nvSpPr>
          <p:spPr bwMode="auto">
            <a:xfrm flipV="1">
              <a:off x="3496" y="1926"/>
              <a:ext cx="406" cy="3"/>
            </a:xfrm>
            <a:prstGeom prst="line">
              <a:avLst/>
            </a:prstGeom>
            <a:noFill/>
            <a:ln w="31750">
              <a:solidFill>
                <a:srgbClr val="33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7429" name="Line 58"/>
            <p:cNvSpPr>
              <a:spLocks noChangeShapeType="1"/>
            </p:cNvSpPr>
            <p:nvPr/>
          </p:nvSpPr>
          <p:spPr bwMode="auto">
            <a:xfrm>
              <a:off x="3908" y="1734"/>
              <a:ext cx="0" cy="193"/>
            </a:xfrm>
            <a:prstGeom prst="line">
              <a:avLst/>
            </a:prstGeom>
            <a:noFill/>
            <a:ln w="31750">
              <a:solidFill>
                <a:srgbClr val="33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7430" name="Line 48"/>
            <p:cNvSpPr>
              <a:spLocks noChangeShapeType="1"/>
            </p:cNvSpPr>
            <p:nvPr/>
          </p:nvSpPr>
          <p:spPr bwMode="auto">
            <a:xfrm>
              <a:off x="3074" y="1543"/>
              <a:ext cx="0" cy="975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65" name="Text Box 102"/>
          <p:cNvSpPr txBox="1">
            <a:spLocks noChangeArrowheads="1"/>
          </p:cNvSpPr>
          <p:nvPr/>
        </p:nvSpPr>
        <p:spPr bwMode="auto">
          <a:xfrm rot="-5400000">
            <a:off x="8237048" y="5725266"/>
            <a:ext cx="1256691" cy="21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800" dirty="0">
                <a:solidFill>
                  <a:srgbClr val="C0C0C0"/>
                </a:solidFill>
              </a:rPr>
              <a:t>© </a:t>
            </a:r>
            <a:r>
              <a:rPr lang="de-DE" altLang="de-DE" sz="800" dirty="0" smtClean="0">
                <a:solidFill>
                  <a:srgbClr val="C0C0C0"/>
                </a:solidFill>
              </a:rPr>
              <a:t>2022 </a:t>
            </a:r>
            <a:r>
              <a:rPr lang="de-DE" altLang="de-DE" sz="800" dirty="0">
                <a:solidFill>
                  <a:srgbClr val="C0C0C0"/>
                </a:solidFill>
              </a:rPr>
              <a:t>Springer Verlag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8DE9A11-6BD4-478D-B4DA-E7E60865FF6A}" type="slidenum">
              <a:rPr lang="en-US" altLang="de-DE" sz="1000">
                <a:solidFill>
                  <a:srgbClr val="C0C0C0"/>
                </a:solidFill>
              </a:rPr>
              <a:pPr/>
              <a:t>17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447800"/>
            <a:ext cx="8080375" cy="3811588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For </a:t>
            </a:r>
            <a:r>
              <a:rPr lang="en-US" altLang="zh-CN" i="1" smtClean="0">
                <a:ea typeface="宋体" panose="02010600030101010101" pitchFamily="2" charset="-122"/>
              </a:rPr>
              <a:t>n</a:t>
            </a:r>
            <a:r>
              <a:rPr lang="en-US" altLang="zh-CN" smtClean="0">
                <a:ea typeface="宋体" panose="02010600030101010101" pitchFamily="2" charset="-122"/>
              </a:rPr>
              <a:t> nets, there are </a:t>
            </a:r>
            <a:r>
              <a:rPr lang="en-US" altLang="zh-CN" i="1" smtClean="0">
                <a:ea typeface="宋体" panose="02010600030101010101" pitchFamily="2" charset="-122"/>
              </a:rPr>
              <a:t>n</a:t>
            </a:r>
            <a:r>
              <a:rPr lang="en-US" altLang="zh-CN" smtClean="0">
                <a:ea typeface="宋体" panose="02010600030101010101" pitchFamily="2" charset="-122"/>
              </a:rPr>
              <a:t>! possible net orderings </a:t>
            </a:r>
            <a:endParaRPr lang="de-DE" altLang="de-DE" smtClean="0"/>
          </a:p>
          <a:p>
            <a:pPr marL="323850" indent="-323850" defTabSz="849313">
              <a:buFont typeface="Symbol" panose="05050102010706020507" pitchFamily="18" charset="2"/>
              <a:buChar char="Þ"/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Constructive heuristics are used </a:t>
            </a:r>
            <a:endParaRPr lang="de-DE" altLang="de-DE" smtClean="0"/>
          </a:p>
        </p:txBody>
      </p:sp>
      <p:sp>
        <p:nvSpPr>
          <p:cNvPr id="1843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7.2	Net Ordering in Area Routing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578E1F4-EA86-49FF-90B7-C6C9CAEBD30F}" type="slidenum">
              <a:rPr lang="en-US" altLang="de-DE" sz="1000">
                <a:solidFill>
                  <a:srgbClr val="C0C0C0"/>
                </a:solidFill>
              </a:rPr>
              <a:pPr/>
              <a:t>18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1375235" name="Rectangle 3"/>
          <p:cNvSpPr>
            <a:spLocks noChangeArrowheads="1"/>
          </p:cNvSpPr>
          <p:nvPr/>
        </p:nvSpPr>
        <p:spPr bwMode="auto">
          <a:xfrm>
            <a:off x="865188" y="2794000"/>
            <a:ext cx="2287587" cy="2287588"/>
          </a:xfrm>
          <a:prstGeom prst="rect">
            <a:avLst/>
          </a:prstGeom>
          <a:solidFill>
            <a:srgbClr val="EAEAEA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54075" y="2782888"/>
            <a:ext cx="2297113" cy="2300287"/>
            <a:chOff x="346" y="3787"/>
            <a:chExt cx="1587" cy="1588"/>
          </a:xfrm>
        </p:grpSpPr>
        <p:sp>
          <p:nvSpPr>
            <p:cNvPr id="19507" name="Rectangle 5"/>
            <p:cNvSpPr>
              <a:spLocks noChangeArrowheads="1"/>
            </p:cNvSpPr>
            <p:nvPr/>
          </p:nvSpPr>
          <p:spPr bwMode="auto">
            <a:xfrm>
              <a:off x="346" y="3787"/>
              <a:ext cx="1587" cy="158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9508" name="Line 6"/>
            <p:cNvSpPr>
              <a:spLocks noChangeShapeType="1"/>
            </p:cNvSpPr>
            <p:nvPr/>
          </p:nvSpPr>
          <p:spPr bwMode="auto">
            <a:xfrm>
              <a:off x="346" y="4014"/>
              <a:ext cx="15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09" name="Line 7"/>
            <p:cNvSpPr>
              <a:spLocks noChangeShapeType="1"/>
            </p:cNvSpPr>
            <p:nvPr/>
          </p:nvSpPr>
          <p:spPr bwMode="auto">
            <a:xfrm>
              <a:off x="346" y="4240"/>
              <a:ext cx="15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10" name="Line 8"/>
            <p:cNvSpPr>
              <a:spLocks noChangeShapeType="1"/>
            </p:cNvSpPr>
            <p:nvPr/>
          </p:nvSpPr>
          <p:spPr bwMode="auto">
            <a:xfrm>
              <a:off x="346" y="4467"/>
              <a:ext cx="15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11" name="Line 9"/>
            <p:cNvSpPr>
              <a:spLocks noChangeShapeType="1"/>
            </p:cNvSpPr>
            <p:nvPr/>
          </p:nvSpPr>
          <p:spPr bwMode="auto">
            <a:xfrm>
              <a:off x="346" y="4694"/>
              <a:ext cx="15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12" name="Line 10"/>
            <p:cNvSpPr>
              <a:spLocks noChangeShapeType="1"/>
            </p:cNvSpPr>
            <p:nvPr/>
          </p:nvSpPr>
          <p:spPr bwMode="auto">
            <a:xfrm>
              <a:off x="346" y="4921"/>
              <a:ext cx="15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13" name="Line 11"/>
            <p:cNvSpPr>
              <a:spLocks noChangeShapeType="1"/>
            </p:cNvSpPr>
            <p:nvPr/>
          </p:nvSpPr>
          <p:spPr bwMode="auto">
            <a:xfrm>
              <a:off x="572" y="3787"/>
              <a:ext cx="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14" name="Line 12"/>
            <p:cNvSpPr>
              <a:spLocks noChangeShapeType="1"/>
            </p:cNvSpPr>
            <p:nvPr/>
          </p:nvSpPr>
          <p:spPr bwMode="auto">
            <a:xfrm>
              <a:off x="799" y="3787"/>
              <a:ext cx="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15" name="Line 13"/>
            <p:cNvSpPr>
              <a:spLocks noChangeShapeType="1"/>
            </p:cNvSpPr>
            <p:nvPr/>
          </p:nvSpPr>
          <p:spPr bwMode="auto">
            <a:xfrm>
              <a:off x="1026" y="3787"/>
              <a:ext cx="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16" name="Line 14"/>
            <p:cNvSpPr>
              <a:spLocks noChangeShapeType="1"/>
            </p:cNvSpPr>
            <p:nvPr/>
          </p:nvSpPr>
          <p:spPr bwMode="auto">
            <a:xfrm>
              <a:off x="1253" y="3787"/>
              <a:ext cx="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17" name="Line 15"/>
            <p:cNvSpPr>
              <a:spLocks noChangeShapeType="1"/>
            </p:cNvSpPr>
            <p:nvPr/>
          </p:nvSpPr>
          <p:spPr bwMode="auto">
            <a:xfrm>
              <a:off x="1480" y="3787"/>
              <a:ext cx="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18" name="Line 16"/>
            <p:cNvSpPr>
              <a:spLocks noChangeShapeType="1"/>
            </p:cNvSpPr>
            <p:nvPr/>
          </p:nvSpPr>
          <p:spPr bwMode="auto">
            <a:xfrm>
              <a:off x="1706" y="3787"/>
              <a:ext cx="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19" name="Line 17"/>
            <p:cNvSpPr>
              <a:spLocks noChangeShapeType="1"/>
            </p:cNvSpPr>
            <p:nvPr/>
          </p:nvSpPr>
          <p:spPr bwMode="auto">
            <a:xfrm>
              <a:off x="346" y="5148"/>
              <a:ext cx="15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1375250" name="Line 18"/>
          <p:cNvSpPr>
            <a:spLocks noChangeShapeType="1"/>
          </p:cNvSpPr>
          <p:nvPr/>
        </p:nvSpPr>
        <p:spPr bwMode="auto">
          <a:xfrm>
            <a:off x="2151063" y="3403600"/>
            <a:ext cx="0" cy="68580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75251" name="Oval 19"/>
          <p:cNvSpPr>
            <a:spLocks noChangeArrowheads="1"/>
          </p:cNvSpPr>
          <p:nvPr/>
        </p:nvSpPr>
        <p:spPr bwMode="auto">
          <a:xfrm>
            <a:off x="2095500" y="3365500"/>
            <a:ext cx="131763" cy="130175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375252" name="Oval 20"/>
          <p:cNvSpPr>
            <a:spLocks noChangeArrowheads="1"/>
          </p:cNvSpPr>
          <p:nvPr/>
        </p:nvSpPr>
        <p:spPr bwMode="auto">
          <a:xfrm>
            <a:off x="2089150" y="4052888"/>
            <a:ext cx="130175" cy="130175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375253" name="Oval 21"/>
          <p:cNvSpPr>
            <a:spLocks noChangeArrowheads="1"/>
          </p:cNvSpPr>
          <p:nvPr/>
        </p:nvSpPr>
        <p:spPr bwMode="auto">
          <a:xfrm>
            <a:off x="2781300" y="4033838"/>
            <a:ext cx="131763" cy="131762"/>
          </a:xfrm>
          <a:prstGeom prst="ellipse">
            <a:avLst/>
          </a:prstGeom>
          <a:solidFill>
            <a:srgbClr val="3333CC"/>
          </a:solidFill>
          <a:ln w="9525">
            <a:solidFill>
              <a:srgbClr val="3333CC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375254" name="Oval 22"/>
          <p:cNvSpPr>
            <a:spLocks noChangeArrowheads="1"/>
          </p:cNvSpPr>
          <p:nvPr/>
        </p:nvSpPr>
        <p:spPr bwMode="auto">
          <a:xfrm>
            <a:off x="1100138" y="3684588"/>
            <a:ext cx="131762" cy="130175"/>
          </a:xfrm>
          <a:prstGeom prst="ellipse">
            <a:avLst/>
          </a:prstGeom>
          <a:solidFill>
            <a:srgbClr val="3333CC"/>
          </a:solidFill>
          <a:ln w="9525">
            <a:solidFill>
              <a:srgbClr val="3333CC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375255" name="Text Box 23"/>
          <p:cNvSpPr txBox="1">
            <a:spLocks noChangeArrowheads="1"/>
          </p:cNvSpPr>
          <p:nvPr/>
        </p:nvSpPr>
        <p:spPr bwMode="auto">
          <a:xfrm>
            <a:off x="1806575" y="3090863"/>
            <a:ext cx="38100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i="1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1375256" name="Text Box 24"/>
          <p:cNvSpPr txBox="1">
            <a:spLocks noChangeArrowheads="1"/>
          </p:cNvSpPr>
          <p:nvPr/>
        </p:nvSpPr>
        <p:spPr bwMode="auto">
          <a:xfrm>
            <a:off x="1770063" y="3765550"/>
            <a:ext cx="533400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i="1">
                <a:solidFill>
                  <a:srgbClr val="CC0000"/>
                </a:solidFill>
              </a:rPr>
              <a:t>A´</a:t>
            </a:r>
          </a:p>
        </p:txBody>
      </p:sp>
      <p:sp>
        <p:nvSpPr>
          <p:cNvPr id="1375257" name="Text Box 25"/>
          <p:cNvSpPr txBox="1">
            <a:spLocks noChangeArrowheads="1"/>
          </p:cNvSpPr>
          <p:nvPr/>
        </p:nvSpPr>
        <p:spPr bwMode="auto">
          <a:xfrm>
            <a:off x="2808288" y="3738563"/>
            <a:ext cx="38100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i="1">
                <a:solidFill>
                  <a:srgbClr val="3333CC"/>
                </a:solidFill>
              </a:rPr>
              <a:t>B</a:t>
            </a:r>
          </a:p>
        </p:txBody>
      </p:sp>
      <p:sp>
        <p:nvSpPr>
          <p:cNvPr id="1375258" name="Text Box 26"/>
          <p:cNvSpPr txBox="1">
            <a:spLocks noChangeArrowheads="1"/>
          </p:cNvSpPr>
          <p:nvPr/>
        </p:nvSpPr>
        <p:spPr bwMode="auto">
          <a:xfrm>
            <a:off x="823913" y="3405188"/>
            <a:ext cx="53340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i="1">
                <a:solidFill>
                  <a:srgbClr val="3333CC"/>
                </a:solidFill>
              </a:rPr>
              <a:t>B´</a:t>
            </a:r>
          </a:p>
        </p:txBody>
      </p:sp>
      <p:sp>
        <p:nvSpPr>
          <p:cNvPr id="1375259" name="Line 27"/>
          <p:cNvSpPr>
            <a:spLocks noChangeShapeType="1"/>
          </p:cNvSpPr>
          <p:nvPr/>
        </p:nvSpPr>
        <p:spPr bwMode="auto">
          <a:xfrm>
            <a:off x="1187450" y="4416425"/>
            <a:ext cx="1644650" cy="6350"/>
          </a:xfrm>
          <a:prstGeom prst="line">
            <a:avLst/>
          </a:prstGeom>
          <a:noFill/>
          <a:ln w="31750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75260" name="Text Box 28"/>
          <p:cNvSpPr txBox="1">
            <a:spLocks noChangeArrowheads="1"/>
          </p:cNvSpPr>
          <p:nvPr/>
        </p:nvSpPr>
        <p:spPr bwMode="auto">
          <a:xfrm>
            <a:off x="749300" y="5257800"/>
            <a:ext cx="3595688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zh-CN">
                <a:ea typeface="宋体" panose="02010600030101010101" pitchFamily="2" charset="-122"/>
              </a:rPr>
              <a:t>Net </a:t>
            </a:r>
            <a:r>
              <a:rPr lang="en-US" altLang="zh-CN" i="1">
                <a:solidFill>
                  <a:srgbClr val="CC0000"/>
                </a:solidFill>
                <a:ea typeface="宋体" panose="02010600030101010101" pitchFamily="2" charset="-122"/>
              </a:rPr>
              <a:t>A</a:t>
            </a:r>
            <a:r>
              <a:rPr lang="en-US" altLang="zh-CN">
                <a:ea typeface="宋体" panose="02010600030101010101" pitchFamily="2" charset="-122"/>
              </a:rPr>
              <a:t> has a higher aspect ratio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of its bounding box; routing </a:t>
            </a:r>
            <a:r>
              <a:rPr lang="en-US" altLang="zh-CN" i="1">
                <a:solidFill>
                  <a:srgbClr val="CC0000"/>
                </a:solidFill>
                <a:ea typeface="宋体" panose="02010600030101010101" pitchFamily="2" charset="-122"/>
              </a:rPr>
              <a:t>A</a:t>
            </a:r>
            <a:r>
              <a:rPr lang="en-US" altLang="zh-CN">
                <a:ea typeface="宋体" panose="02010600030101010101" pitchFamily="2" charset="-122"/>
              </a:rPr>
              <a:t> 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first results in shorter total wirlength</a:t>
            </a:r>
          </a:p>
        </p:txBody>
      </p:sp>
      <p:sp>
        <p:nvSpPr>
          <p:cNvPr id="1375261" name="Text Box 29"/>
          <p:cNvSpPr txBox="1">
            <a:spLocks noChangeArrowheads="1"/>
          </p:cNvSpPr>
          <p:nvPr/>
        </p:nvSpPr>
        <p:spPr bwMode="auto">
          <a:xfrm>
            <a:off x="4484688" y="5257800"/>
            <a:ext cx="2671762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zh-CN">
                <a:ea typeface="宋体" panose="02010600030101010101" pitchFamily="2" charset="-122"/>
              </a:rPr>
              <a:t>Routing net </a:t>
            </a:r>
            <a:r>
              <a:rPr lang="en-US" altLang="zh-CN" i="1">
                <a:solidFill>
                  <a:schemeClr val="accent2"/>
                </a:solidFill>
                <a:ea typeface="宋体" panose="02010600030101010101" pitchFamily="2" charset="-122"/>
              </a:rPr>
              <a:t>B</a:t>
            </a:r>
            <a:r>
              <a:rPr lang="en-US" altLang="zh-CN">
                <a:ea typeface="宋体" panose="02010600030101010101" pitchFamily="2" charset="-122"/>
              </a:rPr>
              <a:t> first results 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in longer total wirelength</a:t>
            </a:r>
          </a:p>
        </p:txBody>
      </p:sp>
      <p:sp>
        <p:nvSpPr>
          <p:cNvPr id="1375262" name="Line 30"/>
          <p:cNvSpPr>
            <a:spLocks noChangeShapeType="1"/>
          </p:cNvSpPr>
          <p:nvPr/>
        </p:nvSpPr>
        <p:spPr bwMode="auto">
          <a:xfrm>
            <a:off x="1171575" y="3733800"/>
            <a:ext cx="0" cy="685800"/>
          </a:xfrm>
          <a:prstGeom prst="line">
            <a:avLst/>
          </a:prstGeom>
          <a:noFill/>
          <a:ln w="31750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75263" name="Line 31"/>
          <p:cNvSpPr>
            <a:spLocks noChangeShapeType="1"/>
          </p:cNvSpPr>
          <p:nvPr/>
        </p:nvSpPr>
        <p:spPr bwMode="auto">
          <a:xfrm flipH="1">
            <a:off x="2833688" y="4089400"/>
            <a:ext cx="3175" cy="349250"/>
          </a:xfrm>
          <a:prstGeom prst="line">
            <a:avLst/>
          </a:prstGeom>
          <a:noFill/>
          <a:ln w="31750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75264" name="Rectangle 32"/>
          <p:cNvSpPr>
            <a:spLocks noChangeArrowheads="1"/>
          </p:cNvSpPr>
          <p:nvPr/>
        </p:nvSpPr>
        <p:spPr bwMode="auto">
          <a:xfrm>
            <a:off x="4603750" y="2792413"/>
            <a:ext cx="2286000" cy="2287587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4591050" y="2781300"/>
            <a:ext cx="2297113" cy="2300288"/>
            <a:chOff x="346" y="3787"/>
            <a:chExt cx="1587" cy="1588"/>
          </a:xfrm>
        </p:grpSpPr>
        <p:sp>
          <p:nvSpPr>
            <p:cNvPr id="19494" name="Rectangle 34"/>
            <p:cNvSpPr>
              <a:spLocks noChangeArrowheads="1"/>
            </p:cNvSpPr>
            <p:nvPr/>
          </p:nvSpPr>
          <p:spPr bwMode="auto">
            <a:xfrm>
              <a:off x="346" y="3787"/>
              <a:ext cx="1587" cy="15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9495" name="Line 35"/>
            <p:cNvSpPr>
              <a:spLocks noChangeShapeType="1"/>
            </p:cNvSpPr>
            <p:nvPr/>
          </p:nvSpPr>
          <p:spPr bwMode="auto">
            <a:xfrm>
              <a:off x="346" y="4014"/>
              <a:ext cx="15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496" name="Line 36"/>
            <p:cNvSpPr>
              <a:spLocks noChangeShapeType="1"/>
            </p:cNvSpPr>
            <p:nvPr/>
          </p:nvSpPr>
          <p:spPr bwMode="auto">
            <a:xfrm>
              <a:off x="346" y="4240"/>
              <a:ext cx="15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497" name="Line 37"/>
            <p:cNvSpPr>
              <a:spLocks noChangeShapeType="1"/>
            </p:cNvSpPr>
            <p:nvPr/>
          </p:nvSpPr>
          <p:spPr bwMode="auto">
            <a:xfrm>
              <a:off x="346" y="4467"/>
              <a:ext cx="15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498" name="Line 38"/>
            <p:cNvSpPr>
              <a:spLocks noChangeShapeType="1"/>
            </p:cNvSpPr>
            <p:nvPr/>
          </p:nvSpPr>
          <p:spPr bwMode="auto">
            <a:xfrm>
              <a:off x="346" y="4694"/>
              <a:ext cx="15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499" name="Line 39"/>
            <p:cNvSpPr>
              <a:spLocks noChangeShapeType="1"/>
            </p:cNvSpPr>
            <p:nvPr/>
          </p:nvSpPr>
          <p:spPr bwMode="auto">
            <a:xfrm>
              <a:off x="346" y="4921"/>
              <a:ext cx="15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00" name="Line 40"/>
            <p:cNvSpPr>
              <a:spLocks noChangeShapeType="1"/>
            </p:cNvSpPr>
            <p:nvPr/>
          </p:nvSpPr>
          <p:spPr bwMode="auto">
            <a:xfrm>
              <a:off x="572" y="3787"/>
              <a:ext cx="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01" name="Line 41"/>
            <p:cNvSpPr>
              <a:spLocks noChangeShapeType="1"/>
            </p:cNvSpPr>
            <p:nvPr/>
          </p:nvSpPr>
          <p:spPr bwMode="auto">
            <a:xfrm>
              <a:off x="799" y="3787"/>
              <a:ext cx="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02" name="Line 42"/>
            <p:cNvSpPr>
              <a:spLocks noChangeShapeType="1"/>
            </p:cNvSpPr>
            <p:nvPr/>
          </p:nvSpPr>
          <p:spPr bwMode="auto">
            <a:xfrm>
              <a:off x="1026" y="3787"/>
              <a:ext cx="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03" name="Line 43"/>
            <p:cNvSpPr>
              <a:spLocks noChangeShapeType="1"/>
            </p:cNvSpPr>
            <p:nvPr/>
          </p:nvSpPr>
          <p:spPr bwMode="auto">
            <a:xfrm>
              <a:off x="1253" y="3787"/>
              <a:ext cx="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04" name="Line 44"/>
            <p:cNvSpPr>
              <a:spLocks noChangeShapeType="1"/>
            </p:cNvSpPr>
            <p:nvPr/>
          </p:nvSpPr>
          <p:spPr bwMode="auto">
            <a:xfrm>
              <a:off x="1480" y="3787"/>
              <a:ext cx="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05" name="Line 45"/>
            <p:cNvSpPr>
              <a:spLocks noChangeShapeType="1"/>
            </p:cNvSpPr>
            <p:nvPr/>
          </p:nvSpPr>
          <p:spPr bwMode="auto">
            <a:xfrm>
              <a:off x="1706" y="3787"/>
              <a:ext cx="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506" name="Line 46"/>
            <p:cNvSpPr>
              <a:spLocks noChangeShapeType="1"/>
            </p:cNvSpPr>
            <p:nvPr/>
          </p:nvSpPr>
          <p:spPr bwMode="auto">
            <a:xfrm>
              <a:off x="346" y="5148"/>
              <a:ext cx="15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1375279" name="Oval 47"/>
          <p:cNvSpPr>
            <a:spLocks noChangeArrowheads="1"/>
          </p:cNvSpPr>
          <p:nvPr/>
        </p:nvSpPr>
        <p:spPr bwMode="auto">
          <a:xfrm>
            <a:off x="5834063" y="3363913"/>
            <a:ext cx="130175" cy="130175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375280" name="Oval 48"/>
          <p:cNvSpPr>
            <a:spLocks noChangeArrowheads="1"/>
          </p:cNvSpPr>
          <p:nvPr/>
        </p:nvSpPr>
        <p:spPr bwMode="auto">
          <a:xfrm>
            <a:off x="5826125" y="4051300"/>
            <a:ext cx="131763" cy="130175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375281" name="Oval 49"/>
          <p:cNvSpPr>
            <a:spLocks noChangeArrowheads="1"/>
          </p:cNvSpPr>
          <p:nvPr/>
        </p:nvSpPr>
        <p:spPr bwMode="auto">
          <a:xfrm>
            <a:off x="6518275" y="4032250"/>
            <a:ext cx="131763" cy="131763"/>
          </a:xfrm>
          <a:prstGeom prst="ellipse">
            <a:avLst/>
          </a:prstGeom>
          <a:solidFill>
            <a:srgbClr val="3333CC"/>
          </a:solidFill>
          <a:ln w="9525">
            <a:solidFill>
              <a:srgbClr val="3333CC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375282" name="Oval 50"/>
          <p:cNvSpPr>
            <a:spLocks noChangeArrowheads="1"/>
          </p:cNvSpPr>
          <p:nvPr/>
        </p:nvSpPr>
        <p:spPr bwMode="auto">
          <a:xfrm>
            <a:off x="4838700" y="3700463"/>
            <a:ext cx="130175" cy="131762"/>
          </a:xfrm>
          <a:prstGeom prst="ellipse">
            <a:avLst/>
          </a:prstGeom>
          <a:solidFill>
            <a:srgbClr val="3333CC"/>
          </a:solidFill>
          <a:ln w="9525">
            <a:solidFill>
              <a:srgbClr val="3333CC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375283" name="Text Box 51"/>
          <p:cNvSpPr txBox="1">
            <a:spLocks noChangeArrowheads="1"/>
          </p:cNvSpPr>
          <p:nvPr/>
        </p:nvSpPr>
        <p:spPr bwMode="auto">
          <a:xfrm>
            <a:off x="5543550" y="3089275"/>
            <a:ext cx="382588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i="1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1375284" name="Text Box 52"/>
          <p:cNvSpPr txBox="1">
            <a:spLocks noChangeArrowheads="1"/>
          </p:cNvSpPr>
          <p:nvPr/>
        </p:nvSpPr>
        <p:spPr bwMode="auto">
          <a:xfrm>
            <a:off x="5543550" y="3763963"/>
            <a:ext cx="5349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i="1">
                <a:solidFill>
                  <a:srgbClr val="CC0000"/>
                </a:solidFill>
              </a:rPr>
              <a:t>A´</a:t>
            </a:r>
          </a:p>
        </p:txBody>
      </p:sp>
      <p:sp>
        <p:nvSpPr>
          <p:cNvPr id="1375285" name="Text Box 53"/>
          <p:cNvSpPr txBox="1">
            <a:spLocks noChangeArrowheads="1"/>
          </p:cNvSpPr>
          <p:nvPr/>
        </p:nvSpPr>
        <p:spPr bwMode="auto">
          <a:xfrm>
            <a:off x="6554788" y="3748088"/>
            <a:ext cx="38100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i="1">
                <a:solidFill>
                  <a:srgbClr val="3333CC"/>
                </a:solidFill>
              </a:rPr>
              <a:t>B</a:t>
            </a:r>
          </a:p>
        </p:txBody>
      </p:sp>
      <p:sp>
        <p:nvSpPr>
          <p:cNvPr id="1375286" name="Text Box 54"/>
          <p:cNvSpPr txBox="1">
            <a:spLocks noChangeArrowheads="1"/>
          </p:cNvSpPr>
          <p:nvPr/>
        </p:nvSpPr>
        <p:spPr bwMode="auto">
          <a:xfrm>
            <a:off x="4560888" y="3403600"/>
            <a:ext cx="534987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i="1">
                <a:solidFill>
                  <a:srgbClr val="3333CC"/>
                </a:solidFill>
              </a:rPr>
              <a:t>B´</a:t>
            </a:r>
          </a:p>
        </p:txBody>
      </p:sp>
      <p:sp>
        <p:nvSpPr>
          <p:cNvPr id="1375287" name="Line 55"/>
          <p:cNvSpPr>
            <a:spLocks noChangeShapeType="1"/>
          </p:cNvSpPr>
          <p:nvPr/>
        </p:nvSpPr>
        <p:spPr bwMode="auto">
          <a:xfrm>
            <a:off x="4919663" y="3778250"/>
            <a:ext cx="1649412" cy="4763"/>
          </a:xfrm>
          <a:prstGeom prst="line">
            <a:avLst/>
          </a:prstGeom>
          <a:noFill/>
          <a:ln w="31750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75288" name="Line 56"/>
          <p:cNvSpPr>
            <a:spLocks noChangeShapeType="1"/>
          </p:cNvSpPr>
          <p:nvPr/>
        </p:nvSpPr>
        <p:spPr bwMode="auto">
          <a:xfrm flipH="1">
            <a:off x="5883275" y="4089400"/>
            <a:ext cx="3175" cy="33020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75289" name="Line 57"/>
          <p:cNvSpPr>
            <a:spLocks noChangeShapeType="1"/>
          </p:cNvSpPr>
          <p:nvPr/>
        </p:nvSpPr>
        <p:spPr bwMode="auto">
          <a:xfrm>
            <a:off x="6564313" y="3756025"/>
            <a:ext cx="4762" cy="350838"/>
          </a:xfrm>
          <a:prstGeom prst="line">
            <a:avLst/>
          </a:prstGeom>
          <a:noFill/>
          <a:ln w="31750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75290" name="Line 58"/>
          <p:cNvSpPr>
            <a:spLocks noChangeShapeType="1"/>
          </p:cNvSpPr>
          <p:nvPr/>
        </p:nvSpPr>
        <p:spPr bwMode="auto">
          <a:xfrm flipH="1">
            <a:off x="6873875" y="3438525"/>
            <a:ext cx="4763" cy="968375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75291" name="Line 59"/>
          <p:cNvSpPr>
            <a:spLocks noChangeShapeType="1"/>
          </p:cNvSpPr>
          <p:nvPr/>
        </p:nvSpPr>
        <p:spPr bwMode="auto">
          <a:xfrm flipV="1">
            <a:off x="5883275" y="4419600"/>
            <a:ext cx="1001713" cy="3175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75292" name="Line 60"/>
          <p:cNvSpPr>
            <a:spLocks noChangeShapeType="1"/>
          </p:cNvSpPr>
          <p:nvPr/>
        </p:nvSpPr>
        <p:spPr bwMode="auto">
          <a:xfrm flipV="1">
            <a:off x="5905500" y="3440113"/>
            <a:ext cx="971550" cy="3175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75293" name="Rectangle 61"/>
          <p:cNvSpPr>
            <a:spLocks noGrp="1" noChangeArrowheads="1"/>
          </p:cNvSpPr>
          <p:nvPr>
            <p:ph type="body" idx="1"/>
          </p:nvPr>
        </p:nvSpPr>
        <p:spPr>
          <a:xfrm>
            <a:off x="608013" y="1447800"/>
            <a:ext cx="8080375" cy="1446213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lnSpc>
                <a:spcPct val="100000"/>
              </a:lnSpc>
              <a:tabLst>
                <a:tab pos="284163" algn="l"/>
                <a:tab pos="512763" algn="l"/>
              </a:tabLst>
            </a:pPr>
            <a:r>
              <a:rPr lang="de-DE" altLang="de-DE" b="1" smtClean="0">
                <a:solidFill>
                  <a:srgbClr val="CC0000"/>
                </a:solidFill>
              </a:rPr>
              <a:t>Rule 1:</a:t>
            </a:r>
            <a:r>
              <a:rPr lang="de-DE" altLang="de-DE" smtClean="0"/>
              <a:t> </a:t>
            </a:r>
            <a:r>
              <a:rPr lang="en-US" altLang="zh-CN" smtClean="0">
                <a:ea typeface="宋体" panose="02010600030101010101" pitchFamily="2" charset="-122"/>
              </a:rPr>
              <a:t>For two nets </a:t>
            </a:r>
            <a:r>
              <a:rPr lang="en-US" altLang="zh-CN" i="1" smtClean="0">
                <a:ea typeface="宋体" panose="02010600030101010101" pitchFamily="2" charset="-122"/>
              </a:rPr>
              <a:t>i</a:t>
            </a:r>
            <a:r>
              <a:rPr lang="en-US" altLang="zh-CN" smtClean="0">
                <a:ea typeface="宋体" panose="02010600030101010101" pitchFamily="2" charset="-122"/>
              </a:rPr>
              <a:t> and </a:t>
            </a:r>
            <a:r>
              <a:rPr lang="en-US" altLang="zh-CN" i="1" smtClean="0">
                <a:ea typeface="宋体" panose="02010600030101010101" pitchFamily="2" charset="-122"/>
              </a:rPr>
              <a:t>j</a:t>
            </a:r>
            <a:r>
              <a:rPr lang="en-US" altLang="zh-CN" smtClean="0">
                <a:ea typeface="宋体" panose="02010600030101010101" pitchFamily="2" charset="-122"/>
              </a:rPr>
              <a:t>, if </a:t>
            </a:r>
            <a:r>
              <a:rPr lang="en-US" altLang="zh-CN" i="1" smtClean="0">
                <a:ea typeface="宋体" panose="02010600030101010101" pitchFamily="2" charset="-122"/>
              </a:rPr>
              <a:t>aspect ratio </a:t>
            </a:r>
            <a:r>
              <a:rPr lang="en-US" altLang="zh-CN" smtClean="0">
                <a:ea typeface="宋体" panose="02010600030101010101" pitchFamily="2" charset="-122"/>
              </a:rPr>
              <a:t>(</a:t>
            </a:r>
            <a:r>
              <a:rPr lang="en-US" altLang="zh-CN" i="1" smtClean="0">
                <a:ea typeface="宋体" panose="02010600030101010101" pitchFamily="2" charset="-122"/>
              </a:rPr>
              <a:t>i</a:t>
            </a:r>
            <a:r>
              <a:rPr lang="en-US" altLang="zh-CN" i="1" baseline="30000" smtClean="0">
                <a:ea typeface="宋体" panose="02010600030101010101" pitchFamily="2" charset="-122"/>
              </a:rPr>
              <a:t> </a:t>
            </a:r>
            <a:r>
              <a:rPr lang="en-US" altLang="zh-CN" smtClean="0">
                <a:ea typeface="宋体" panose="02010600030101010101" pitchFamily="2" charset="-122"/>
              </a:rPr>
              <a:t>) &gt; </a:t>
            </a:r>
            <a:r>
              <a:rPr lang="en-US" altLang="zh-CN" i="1" smtClean="0">
                <a:ea typeface="宋体" panose="02010600030101010101" pitchFamily="2" charset="-122"/>
              </a:rPr>
              <a:t>aspect ratio </a:t>
            </a:r>
            <a:r>
              <a:rPr lang="en-US" altLang="zh-CN" smtClean="0">
                <a:ea typeface="宋体" panose="02010600030101010101" pitchFamily="2" charset="-122"/>
              </a:rPr>
              <a:t>(</a:t>
            </a:r>
            <a:r>
              <a:rPr lang="en-US" altLang="zh-CN" i="1" smtClean="0">
                <a:ea typeface="宋体" panose="02010600030101010101" pitchFamily="2" charset="-122"/>
              </a:rPr>
              <a:t>j</a:t>
            </a:r>
            <a:r>
              <a:rPr lang="en-US" altLang="zh-CN" i="1" baseline="30000" smtClean="0">
                <a:ea typeface="宋体" panose="02010600030101010101" pitchFamily="2" charset="-122"/>
              </a:rPr>
              <a:t> </a:t>
            </a:r>
            <a:r>
              <a:rPr lang="en-US" altLang="zh-CN" smtClean="0">
                <a:ea typeface="宋体" panose="02010600030101010101" pitchFamily="2" charset="-122"/>
              </a:rPr>
              <a:t>), 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then </a:t>
            </a:r>
            <a:r>
              <a:rPr lang="en-US" altLang="zh-CN" i="1" smtClean="0">
                <a:ea typeface="宋体" panose="02010600030101010101" pitchFamily="2" charset="-122"/>
              </a:rPr>
              <a:t>i</a:t>
            </a:r>
            <a:r>
              <a:rPr lang="en-US" altLang="zh-CN" smtClean="0">
                <a:ea typeface="宋体" panose="02010600030101010101" pitchFamily="2" charset="-122"/>
              </a:rPr>
              <a:t> is routed before </a:t>
            </a:r>
            <a:r>
              <a:rPr lang="en-US" altLang="zh-CN" i="1" smtClean="0">
                <a:ea typeface="宋体" panose="02010600030101010101" pitchFamily="2" charset="-122"/>
              </a:rPr>
              <a:t>j</a:t>
            </a:r>
            <a:r>
              <a:rPr lang="en-US" altLang="zh-CN" smtClean="0">
                <a:ea typeface="宋体" panose="02010600030101010101" pitchFamily="2" charset="-122"/>
              </a:rPr>
              <a:t> </a:t>
            </a:r>
          </a:p>
        </p:txBody>
      </p:sp>
      <p:sp>
        <p:nvSpPr>
          <p:cNvPr id="19492" name="Rectangle 6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7.2	Net Ordering in Area Routing</a:t>
            </a:r>
          </a:p>
        </p:txBody>
      </p:sp>
      <p:sp>
        <p:nvSpPr>
          <p:cNvPr id="64" name="Text Box 102"/>
          <p:cNvSpPr txBox="1">
            <a:spLocks noChangeArrowheads="1"/>
          </p:cNvSpPr>
          <p:nvPr/>
        </p:nvSpPr>
        <p:spPr bwMode="auto">
          <a:xfrm rot="-5400000">
            <a:off x="8237048" y="5725266"/>
            <a:ext cx="1256691" cy="21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800" dirty="0">
                <a:solidFill>
                  <a:srgbClr val="C0C0C0"/>
                </a:solidFill>
              </a:rPr>
              <a:t>© </a:t>
            </a:r>
            <a:r>
              <a:rPr lang="de-DE" altLang="de-DE" sz="800" dirty="0" smtClean="0">
                <a:solidFill>
                  <a:srgbClr val="C0C0C0"/>
                </a:solidFill>
              </a:rPr>
              <a:t>2022 </a:t>
            </a:r>
            <a:r>
              <a:rPr lang="de-DE" altLang="de-DE" sz="800" dirty="0">
                <a:solidFill>
                  <a:srgbClr val="C0C0C0"/>
                </a:solidFill>
              </a:rPr>
              <a:t>Springer Verlag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75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75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75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75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75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75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75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375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75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375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75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375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375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375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375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375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375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375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375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375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375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375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375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375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375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375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375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375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1375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1375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375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5235" grpId="0" animBg="1"/>
      <p:bldP spid="1375251" grpId="0" animBg="1"/>
      <p:bldP spid="1375252" grpId="0" animBg="1"/>
      <p:bldP spid="1375253" grpId="0" animBg="1"/>
      <p:bldP spid="1375254" grpId="0" animBg="1"/>
      <p:bldP spid="1375255" grpId="0"/>
      <p:bldP spid="1375256" grpId="0"/>
      <p:bldP spid="1375257" grpId="0"/>
      <p:bldP spid="1375258" grpId="0"/>
      <p:bldP spid="1375260" grpId="0"/>
      <p:bldP spid="1375261" grpId="0"/>
      <p:bldP spid="1375264" grpId="0" animBg="1"/>
      <p:bldP spid="1375279" grpId="0" animBg="1"/>
      <p:bldP spid="1375280" grpId="0" animBg="1"/>
      <p:bldP spid="1375281" grpId="0" animBg="1"/>
      <p:bldP spid="1375282" grpId="0" animBg="1"/>
      <p:bldP spid="1375283" grpId="0"/>
      <p:bldP spid="1375284" grpId="0"/>
      <p:bldP spid="1375285" grpId="0"/>
      <p:bldP spid="1375286" grpId="0"/>
      <p:bldP spid="137529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3C35F6-70B0-4A3E-9EBE-D048216A9943}" type="slidenum">
              <a:rPr lang="en-US" altLang="de-DE" sz="1000">
                <a:solidFill>
                  <a:srgbClr val="C0C0C0"/>
                </a:solidFill>
              </a:rPr>
              <a:pPr/>
              <a:t>19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694488" y="3178175"/>
            <a:ext cx="2387600" cy="2174875"/>
            <a:chOff x="4217" y="2002"/>
            <a:chExt cx="1504" cy="1370"/>
          </a:xfrm>
        </p:grpSpPr>
        <p:grpSp>
          <p:nvGrpSpPr>
            <p:cNvPr id="20567" name="Group 3"/>
            <p:cNvGrpSpPr>
              <a:grpSpLocks/>
            </p:cNvGrpSpPr>
            <p:nvPr/>
          </p:nvGrpSpPr>
          <p:grpSpPr bwMode="auto">
            <a:xfrm>
              <a:off x="4217" y="2002"/>
              <a:ext cx="1504" cy="1370"/>
              <a:chOff x="4217" y="2002"/>
              <a:chExt cx="1504" cy="1370"/>
            </a:xfrm>
          </p:grpSpPr>
          <p:sp>
            <p:nvSpPr>
              <p:cNvPr id="20577" name="Rectangle 4"/>
              <p:cNvSpPr>
                <a:spLocks noChangeAspect="1" noChangeArrowheads="1"/>
              </p:cNvSpPr>
              <p:nvPr/>
            </p:nvSpPr>
            <p:spPr bwMode="auto">
              <a:xfrm>
                <a:off x="4473" y="2006"/>
                <a:ext cx="1137" cy="1130"/>
              </a:xfrm>
              <a:prstGeom prst="rect">
                <a:avLst/>
              </a:prstGeom>
              <a:solidFill>
                <a:srgbClr val="EAEAEA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grpSp>
            <p:nvGrpSpPr>
              <p:cNvPr id="20578" name="Group 5"/>
              <p:cNvGrpSpPr>
                <a:grpSpLocks noChangeAspect="1"/>
              </p:cNvGrpSpPr>
              <p:nvPr/>
            </p:nvGrpSpPr>
            <p:grpSpPr bwMode="auto">
              <a:xfrm>
                <a:off x="4474" y="2002"/>
                <a:ext cx="1135" cy="1135"/>
                <a:chOff x="346" y="3787"/>
                <a:chExt cx="1587" cy="1588"/>
              </a:xfrm>
            </p:grpSpPr>
            <p:sp>
              <p:nvSpPr>
                <p:cNvPr id="20588" name="Rectangle 6"/>
                <p:cNvSpPr>
                  <a:spLocks noChangeAspect="1" noChangeArrowheads="1"/>
                </p:cNvSpPr>
                <p:nvPr/>
              </p:nvSpPr>
              <p:spPr bwMode="auto">
                <a:xfrm>
                  <a:off x="346" y="3787"/>
                  <a:ext cx="1587" cy="158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17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17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17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17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17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17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de-DE" altLang="de-DE"/>
                </a:p>
              </p:txBody>
            </p:sp>
            <p:sp>
              <p:nvSpPr>
                <p:cNvPr id="20589" name="Line 7"/>
                <p:cNvSpPr>
                  <a:spLocks noChangeAspect="1" noChangeShapeType="1"/>
                </p:cNvSpPr>
                <p:nvPr/>
              </p:nvSpPr>
              <p:spPr bwMode="auto">
                <a:xfrm>
                  <a:off x="346" y="4014"/>
                  <a:ext cx="158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590" name="Line 8"/>
                <p:cNvSpPr>
                  <a:spLocks noChangeAspect="1" noChangeShapeType="1"/>
                </p:cNvSpPr>
                <p:nvPr/>
              </p:nvSpPr>
              <p:spPr bwMode="auto">
                <a:xfrm>
                  <a:off x="346" y="4240"/>
                  <a:ext cx="158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591" name="Line 9"/>
                <p:cNvSpPr>
                  <a:spLocks noChangeAspect="1" noChangeShapeType="1"/>
                </p:cNvSpPr>
                <p:nvPr/>
              </p:nvSpPr>
              <p:spPr bwMode="auto">
                <a:xfrm>
                  <a:off x="346" y="4467"/>
                  <a:ext cx="158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592" name="Line 10"/>
                <p:cNvSpPr>
                  <a:spLocks noChangeAspect="1" noChangeShapeType="1"/>
                </p:cNvSpPr>
                <p:nvPr/>
              </p:nvSpPr>
              <p:spPr bwMode="auto">
                <a:xfrm>
                  <a:off x="346" y="4694"/>
                  <a:ext cx="158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593" name="Line 11"/>
                <p:cNvSpPr>
                  <a:spLocks noChangeAspect="1" noChangeShapeType="1"/>
                </p:cNvSpPr>
                <p:nvPr/>
              </p:nvSpPr>
              <p:spPr bwMode="auto">
                <a:xfrm>
                  <a:off x="346" y="4921"/>
                  <a:ext cx="158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594" name="Line 12"/>
                <p:cNvSpPr>
                  <a:spLocks noChangeAspect="1" noChangeShapeType="1"/>
                </p:cNvSpPr>
                <p:nvPr/>
              </p:nvSpPr>
              <p:spPr bwMode="auto">
                <a:xfrm>
                  <a:off x="572" y="3787"/>
                  <a:ext cx="0" cy="15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595" name="Line 13"/>
                <p:cNvSpPr>
                  <a:spLocks noChangeAspect="1" noChangeShapeType="1"/>
                </p:cNvSpPr>
                <p:nvPr/>
              </p:nvSpPr>
              <p:spPr bwMode="auto">
                <a:xfrm>
                  <a:off x="799" y="3787"/>
                  <a:ext cx="0" cy="15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596" name="Line 14"/>
                <p:cNvSpPr>
                  <a:spLocks noChangeAspect="1" noChangeShapeType="1"/>
                </p:cNvSpPr>
                <p:nvPr/>
              </p:nvSpPr>
              <p:spPr bwMode="auto">
                <a:xfrm>
                  <a:off x="1026" y="3787"/>
                  <a:ext cx="0" cy="15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597" name="Line 15"/>
                <p:cNvSpPr>
                  <a:spLocks noChangeAspect="1" noChangeShapeType="1"/>
                </p:cNvSpPr>
                <p:nvPr/>
              </p:nvSpPr>
              <p:spPr bwMode="auto">
                <a:xfrm>
                  <a:off x="1253" y="3787"/>
                  <a:ext cx="0" cy="15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598" name="Line 16"/>
                <p:cNvSpPr>
                  <a:spLocks noChangeAspect="1" noChangeShapeType="1"/>
                </p:cNvSpPr>
                <p:nvPr/>
              </p:nvSpPr>
              <p:spPr bwMode="auto">
                <a:xfrm>
                  <a:off x="1480" y="3787"/>
                  <a:ext cx="0" cy="15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599" name="Line 17"/>
                <p:cNvSpPr>
                  <a:spLocks noChangeAspect="1" noChangeShapeType="1"/>
                </p:cNvSpPr>
                <p:nvPr/>
              </p:nvSpPr>
              <p:spPr bwMode="auto">
                <a:xfrm>
                  <a:off x="1706" y="3787"/>
                  <a:ext cx="0" cy="15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600" name="Line 18"/>
                <p:cNvSpPr>
                  <a:spLocks noChangeAspect="1" noChangeShapeType="1"/>
                </p:cNvSpPr>
                <p:nvPr/>
              </p:nvSpPr>
              <p:spPr bwMode="auto">
                <a:xfrm>
                  <a:off x="346" y="5148"/>
                  <a:ext cx="158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sp>
            <p:nvSpPr>
              <p:cNvPr id="20579" name="Text Box 19"/>
              <p:cNvSpPr txBox="1">
                <a:spLocks noChangeAspect="1" noChangeArrowheads="1"/>
              </p:cNvSpPr>
              <p:nvPr/>
            </p:nvSpPr>
            <p:spPr bwMode="auto">
              <a:xfrm>
                <a:off x="4450" y="2308"/>
                <a:ext cx="189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de-DE" altLang="de-DE" sz="1500" i="1">
                    <a:solidFill>
                      <a:srgbClr val="3333CC"/>
                    </a:solidFill>
                  </a:rPr>
                  <a:t>B</a:t>
                </a:r>
              </a:p>
            </p:txBody>
          </p:sp>
          <p:sp>
            <p:nvSpPr>
              <p:cNvPr id="20580" name="Text Box 20"/>
              <p:cNvSpPr txBox="1">
                <a:spLocks noChangeAspect="1" noChangeArrowheads="1"/>
              </p:cNvSpPr>
              <p:nvPr/>
            </p:nvSpPr>
            <p:spPr bwMode="auto">
              <a:xfrm>
                <a:off x="5113" y="2002"/>
                <a:ext cx="189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de-DE" altLang="de-DE" sz="1500" i="1">
                    <a:solidFill>
                      <a:srgbClr val="660033"/>
                    </a:solidFill>
                  </a:rPr>
                  <a:t>C</a:t>
                </a:r>
              </a:p>
            </p:txBody>
          </p:sp>
          <p:sp>
            <p:nvSpPr>
              <p:cNvPr id="20581" name="Text Box 21"/>
              <p:cNvSpPr txBox="1">
                <a:spLocks noChangeAspect="1" noChangeArrowheads="1"/>
              </p:cNvSpPr>
              <p:nvPr/>
            </p:nvSpPr>
            <p:spPr bwMode="auto">
              <a:xfrm>
                <a:off x="4756" y="2123"/>
                <a:ext cx="189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de-DE" altLang="de-DE" sz="1500" i="1">
                    <a:solidFill>
                      <a:srgbClr val="CC0000"/>
                    </a:solidFill>
                  </a:rPr>
                  <a:t>A</a:t>
                </a:r>
              </a:p>
            </p:txBody>
          </p:sp>
          <p:sp>
            <p:nvSpPr>
              <p:cNvPr id="20582" name="Text Box 22"/>
              <p:cNvSpPr txBox="1">
                <a:spLocks noChangeAspect="1" noChangeArrowheads="1"/>
              </p:cNvSpPr>
              <p:nvPr/>
            </p:nvSpPr>
            <p:spPr bwMode="auto">
              <a:xfrm>
                <a:off x="4771" y="2458"/>
                <a:ext cx="188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de-DE" altLang="de-DE" sz="1500" i="1">
                    <a:solidFill>
                      <a:srgbClr val="008000"/>
                    </a:solidFill>
                  </a:rPr>
                  <a:t>D</a:t>
                </a:r>
              </a:p>
            </p:txBody>
          </p:sp>
          <p:sp>
            <p:nvSpPr>
              <p:cNvPr id="20583" name="Text Box 23"/>
              <p:cNvSpPr txBox="1">
                <a:spLocks noChangeAspect="1" noChangeArrowheads="1"/>
              </p:cNvSpPr>
              <p:nvPr/>
            </p:nvSpPr>
            <p:spPr bwMode="auto">
              <a:xfrm>
                <a:off x="5265" y="2462"/>
                <a:ext cx="307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de-DE" altLang="de-DE" sz="1500" i="1">
                    <a:solidFill>
                      <a:srgbClr val="008000"/>
                    </a:solidFill>
                  </a:rPr>
                  <a:t>D</a:t>
                </a:r>
                <a:r>
                  <a:rPr lang="en-US" altLang="zh-CN" sz="1500" i="1">
                    <a:solidFill>
                      <a:srgbClr val="008000"/>
                    </a:solidFill>
                    <a:ea typeface="宋体" panose="02010600030101010101" pitchFamily="2" charset="-122"/>
                    <a:cs typeface="Arial" panose="020B0604020202020204" pitchFamily="34" charset="0"/>
                  </a:rPr>
                  <a:t>′</a:t>
                </a:r>
              </a:p>
            </p:txBody>
          </p:sp>
          <p:sp>
            <p:nvSpPr>
              <p:cNvPr id="20584" name="Text Box 24"/>
              <p:cNvSpPr txBox="1">
                <a:spLocks noChangeAspect="1" noChangeArrowheads="1"/>
              </p:cNvSpPr>
              <p:nvPr/>
            </p:nvSpPr>
            <p:spPr bwMode="auto">
              <a:xfrm>
                <a:off x="4624" y="2797"/>
                <a:ext cx="335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de-DE" altLang="de-DE" sz="1500" i="1">
                    <a:solidFill>
                      <a:srgbClr val="660033"/>
                    </a:solidFill>
                  </a:rPr>
                  <a:t>C´</a:t>
                </a:r>
              </a:p>
            </p:txBody>
          </p:sp>
          <p:sp>
            <p:nvSpPr>
              <p:cNvPr id="20585" name="Text Box 25"/>
              <p:cNvSpPr txBox="1">
                <a:spLocks noChangeAspect="1" noChangeArrowheads="1"/>
              </p:cNvSpPr>
              <p:nvPr/>
            </p:nvSpPr>
            <p:spPr bwMode="auto">
              <a:xfrm>
                <a:off x="5200" y="2773"/>
                <a:ext cx="252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de-DE" altLang="de-DE" sz="1500" i="1">
                    <a:solidFill>
                      <a:srgbClr val="3333CC"/>
                    </a:solidFill>
                  </a:rPr>
                  <a:t>B</a:t>
                </a:r>
                <a:r>
                  <a:rPr lang="en-US" altLang="zh-CN" sz="1500" i="1">
                    <a:solidFill>
                      <a:srgbClr val="3333CC"/>
                    </a:solidFill>
                    <a:ea typeface="宋体" panose="02010600030101010101" pitchFamily="2" charset="-122"/>
                    <a:cs typeface="Arial" panose="020B0604020202020204" pitchFamily="34" charset="0"/>
                  </a:rPr>
                  <a:t>′</a:t>
                </a:r>
                <a:endParaRPr lang="de-DE" altLang="de-DE" sz="1500" i="1">
                  <a:solidFill>
                    <a:srgbClr val="3333CC"/>
                  </a:solidFill>
                </a:endParaRPr>
              </a:p>
            </p:txBody>
          </p:sp>
          <p:sp>
            <p:nvSpPr>
              <p:cNvPr id="20586" name="Rectangle 26"/>
              <p:cNvSpPr>
                <a:spLocks noChangeAspect="1" noChangeArrowheads="1"/>
              </p:cNvSpPr>
              <p:nvPr/>
            </p:nvSpPr>
            <p:spPr bwMode="auto">
              <a:xfrm>
                <a:off x="5496" y="3168"/>
                <a:ext cx="225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de-DE" altLang="de-DE" sz="1500" i="1">
                    <a:solidFill>
                      <a:srgbClr val="CC0000"/>
                    </a:solidFill>
                    <a:cs typeface="Arial" panose="020B0604020202020204" pitchFamily="34" charset="0"/>
                  </a:rPr>
                  <a:t>A</a:t>
                </a:r>
                <a:r>
                  <a:rPr lang="en-US" altLang="zh-CN" sz="1500" i="1">
                    <a:solidFill>
                      <a:srgbClr val="CC0000"/>
                    </a:solidFill>
                    <a:ea typeface="宋体" panose="02010600030101010101" pitchFamily="2" charset="-122"/>
                    <a:cs typeface="Arial" panose="020B0604020202020204" pitchFamily="34" charset="0"/>
                  </a:rPr>
                  <a:t>′</a:t>
                </a:r>
              </a:p>
            </p:txBody>
          </p:sp>
          <p:sp>
            <p:nvSpPr>
              <p:cNvPr id="20587" name="AutoShape 27"/>
              <p:cNvSpPr>
                <a:spLocks noChangeAspect="1" noChangeArrowheads="1"/>
              </p:cNvSpPr>
              <p:nvPr/>
            </p:nvSpPr>
            <p:spPr bwMode="auto">
              <a:xfrm>
                <a:off x="4217" y="2453"/>
                <a:ext cx="150" cy="377"/>
              </a:xfrm>
              <a:prstGeom prst="rightArrow">
                <a:avLst>
                  <a:gd name="adj1" fmla="val 50000"/>
                  <a:gd name="adj2" fmla="val 25000"/>
                </a:avLst>
              </a:prstGeom>
              <a:gradFill rotWithShape="1">
                <a:gsLst>
                  <a:gs pos="0">
                    <a:srgbClr val="EAEAEA"/>
                  </a:gs>
                  <a:gs pos="100000">
                    <a:schemeClr val="tx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</p:grpSp>
        <p:grpSp>
          <p:nvGrpSpPr>
            <p:cNvPr id="20568" name="Group 28"/>
            <p:cNvGrpSpPr>
              <a:grpSpLocks/>
            </p:cNvGrpSpPr>
            <p:nvPr/>
          </p:nvGrpSpPr>
          <p:grpSpPr bwMode="auto">
            <a:xfrm>
              <a:off x="4448" y="2128"/>
              <a:ext cx="1174" cy="1022"/>
              <a:chOff x="4448" y="2128"/>
              <a:chExt cx="1174" cy="1022"/>
            </a:xfrm>
          </p:grpSpPr>
          <p:sp>
            <p:nvSpPr>
              <p:cNvPr id="20569" name="Oval 29"/>
              <p:cNvSpPr>
                <a:spLocks noChangeAspect="1" noChangeArrowheads="1"/>
              </p:cNvSpPr>
              <p:nvPr/>
            </p:nvSpPr>
            <p:spPr bwMode="auto">
              <a:xfrm rot="-5402018">
                <a:off x="5088" y="2128"/>
                <a:ext cx="50" cy="5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0570" name="Oval 30"/>
              <p:cNvSpPr>
                <a:spLocks noChangeAspect="1" noChangeArrowheads="1"/>
              </p:cNvSpPr>
              <p:nvPr/>
            </p:nvSpPr>
            <p:spPr bwMode="auto">
              <a:xfrm rot="-5402018">
                <a:off x="5252" y="2624"/>
                <a:ext cx="50" cy="5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0571" name="Oval 31"/>
              <p:cNvSpPr>
                <a:spLocks noChangeAspect="1" noChangeArrowheads="1"/>
              </p:cNvSpPr>
              <p:nvPr/>
            </p:nvSpPr>
            <p:spPr bwMode="auto">
              <a:xfrm rot="-5402018">
                <a:off x="4944" y="2304"/>
                <a:ext cx="50" cy="5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0572" name="Oval 32"/>
              <p:cNvSpPr>
                <a:spLocks noChangeAspect="1" noChangeArrowheads="1"/>
              </p:cNvSpPr>
              <p:nvPr/>
            </p:nvSpPr>
            <p:spPr bwMode="auto">
              <a:xfrm rot="-5402018">
                <a:off x="4448" y="2460"/>
                <a:ext cx="50" cy="5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0573" name="Oval 33"/>
              <p:cNvSpPr>
                <a:spLocks noChangeAspect="1" noChangeArrowheads="1"/>
              </p:cNvSpPr>
              <p:nvPr/>
            </p:nvSpPr>
            <p:spPr bwMode="auto">
              <a:xfrm rot="-5402018">
                <a:off x="4604" y="2788"/>
                <a:ext cx="50" cy="5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0574" name="Oval 34"/>
              <p:cNvSpPr>
                <a:spLocks noChangeAspect="1" noChangeArrowheads="1"/>
              </p:cNvSpPr>
              <p:nvPr/>
            </p:nvSpPr>
            <p:spPr bwMode="auto">
              <a:xfrm rot="-5402018">
                <a:off x="5428" y="2948"/>
                <a:ext cx="50" cy="5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0575" name="Oval 35"/>
              <p:cNvSpPr>
                <a:spLocks noChangeAspect="1" noChangeArrowheads="1"/>
              </p:cNvSpPr>
              <p:nvPr/>
            </p:nvSpPr>
            <p:spPr bwMode="auto">
              <a:xfrm rot="-5402018">
                <a:off x="5572" y="3100"/>
                <a:ext cx="50" cy="5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0576" name="Oval 36"/>
              <p:cNvSpPr>
                <a:spLocks noChangeAspect="1" noChangeArrowheads="1"/>
              </p:cNvSpPr>
              <p:nvPr/>
            </p:nvSpPr>
            <p:spPr bwMode="auto">
              <a:xfrm rot="-5402018">
                <a:off x="4772" y="2624"/>
                <a:ext cx="50" cy="5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</p:grp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11138" y="3165475"/>
            <a:ext cx="2224087" cy="2012950"/>
            <a:chOff x="133" y="1994"/>
            <a:chExt cx="1401" cy="1268"/>
          </a:xfrm>
        </p:grpSpPr>
        <p:sp>
          <p:nvSpPr>
            <p:cNvPr id="20536" name="Rectangle 38"/>
            <p:cNvSpPr>
              <a:spLocks noChangeAspect="1" noChangeArrowheads="1"/>
            </p:cNvSpPr>
            <p:nvPr/>
          </p:nvSpPr>
          <p:spPr bwMode="auto">
            <a:xfrm>
              <a:off x="159" y="2008"/>
              <a:ext cx="1137" cy="1129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grpSp>
          <p:nvGrpSpPr>
            <p:cNvPr id="20537" name="Group 39"/>
            <p:cNvGrpSpPr>
              <a:grpSpLocks noChangeAspect="1"/>
            </p:cNvGrpSpPr>
            <p:nvPr/>
          </p:nvGrpSpPr>
          <p:grpSpPr bwMode="auto">
            <a:xfrm>
              <a:off x="162" y="2004"/>
              <a:ext cx="1133" cy="1134"/>
              <a:chOff x="346" y="3787"/>
              <a:chExt cx="1587" cy="1588"/>
            </a:xfrm>
          </p:grpSpPr>
          <p:sp>
            <p:nvSpPr>
              <p:cNvPr id="20554" name="Rectangle 40"/>
              <p:cNvSpPr>
                <a:spLocks noChangeAspect="1" noChangeArrowheads="1"/>
              </p:cNvSpPr>
              <p:nvPr/>
            </p:nvSpPr>
            <p:spPr bwMode="auto">
              <a:xfrm>
                <a:off x="346" y="3787"/>
                <a:ext cx="1587" cy="15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0555" name="Line 41"/>
              <p:cNvSpPr>
                <a:spLocks noChangeAspect="1" noChangeShapeType="1"/>
              </p:cNvSpPr>
              <p:nvPr/>
            </p:nvSpPr>
            <p:spPr bwMode="auto">
              <a:xfrm>
                <a:off x="346" y="4014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0556" name="Line 42"/>
              <p:cNvSpPr>
                <a:spLocks noChangeAspect="1" noChangeShapeType="1"/>
              </p:cNvSpPr>
              <p:nvPr/>
            </p:nvSpPr>
            <p:spPr bwMode="auto">
              <a:xfrm>
                <a:off x="346" y="4240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0557" name="Line 43"/>
              <p:cNvSpPr>
                <a:spLocks noChangeAspect="1" noChangeShapeType="1"/>
              </p:cNvSpPr>
              <p:nvPr/>
            </p:nvSpPr>
            <p:spPr bwMode="auto">
              <a:xfrm>
                <a:off x="346" y="4467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0558" name="Line 44"/>
              <p:cNvSpPr>
                <a:spLocks noChangeAspect="1" noChangeShapeType="1"/>
              </p:cNvSpPr>
              <p:nvPr/>
            </p:nvSpPr>
            <p:spPr bwMode="auto">
              <a:xfrm>
                <a:off x="346" y="4694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0559" name="Line 45"/>
              <p:cNvSpPr>
                <a:spLocks noChangeAspect="1" noChangeShapeType="1"/>
              </p:cNvSpPr>
              <p:nvPr/>
            </p:nvSpPr>
            <p:spPr bwMode="auto">
              <a:xfrm>
                <a:off x="346" y="4921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0560" name="Line 46"/>
              <p:cNvSpPr>
                <a:spLocks noChangeAspect="1" noChangeShapeType="1"/>
              </p:cNvSpPr>
              <p:nvPr/>
            </p:nvSpPr>
            <p:spPr bwMode="auto">
              <a:xfrm>
                <a:off x="572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0561" name="Line 47"/>
              <p:cNvSpPr>
                <a:spLocks noChangeAspect="1" noChangeShapeType="1"/>
              </p:cNvSpPr>
              <p:nvPr/>
            </p:nvSpPr>
            <p:spPr bwMode="auto">
              <a:xfrm>
                <a:off x="799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0562" name="Line 48"/>
              <p:cNvSpPr>
                <a:spLocks noChangeAspect="1" noChangeShapeType="1"/>
              </p:cNvSpPr>
              <p:nvPr/>
            </p:nvSpPr>
            <p:spPr bwMode="auto">
              <a:xfrm>
                <a:off x="1026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0563" name="Line 49"/>
              <p:cNvSpPr>
                <a:spLocks noChangeAspect="1" noChangeShapeType="1"/>
              </p:cNvSpPr>
              <p:nvPr/>
            </p:nvSpPr>
            <p:spPr bwMode="auto">
              <a:xfrm>
                <a:off x="1253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0564" name="Line 50"/>
              <p:cNvSpPr>
                <a:spLocks noChangeAspect="1" noChangeShapeType="1"/>
              </p:cNvSpPr>
              <p:nvPr/>
            </p:nvSpPr>
            <p:spPr bwMode="auto">
              <a:xfrm>
                <a:off x="1480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0565" name="Line 51"/>
              <p:cNvSpPr>
                <a:spLocks noChangeAspect="1" noChangeShapeType="1"/>
              </p:cNvSpPr>
              <p:nvPr/>
            </p:nvSpPr>
            <p:spPr bwMode="auto">
              <a:xfrm>
                <a:off x="1706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0566" name="Line 52"/>
              <p:cNvSpPr>
                <a:spLocks noChangeAspect="1" noChangeShapeType="1"/>
              </p:cNvSpPr>
              <p:nvPr/>
            </p:nvSpPr>
            <p:spPr bwMode="auto">
              <a:xfrm>
                <a:off x="346" y="5148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20538" name="Text Box 53"/>
            <p:cNvSpPr txBox="1">
              <a:spLocks noChangeAspect="1" noChangeArrowheads="1"/>
            </p:cNvSpPr>
            <p:nvPr/>
          </p:nvSpPr>
          <p:spPr bwMode="auto">
            <a:xfrm>
              <a:off x="143" y="2304"/>
              <a:ext cx="188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1500" i="1">
                  <a:solidFill>
                    <a:srgbClr val="3333CC"/>
                  </a:solidFill>
                </a:rPr>
                <a:t>B</a:t>
              </a:r>
            </a:p>
          </p:txBody>
        </p:sp>
        <p:sp>
          <p:nvSpPr>
            <p:cNvPr id="20539" name="Text Box 54"/>
            <p:cNvSpPr txBox="1">
              <a:spLocks noChangeAspect="1" noChangeArrowheads="1"/>
            </p:cNvSpPr>
            <p:nvPr/>
          </p:nvSpPr>
          <p:spPr bwMode="auto">
            <a:xfrm>
              <a:off x="797" y="1994"/>
              <a:ext cx="188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1500" i="1">
                  <a:solidFill>
                    <a:srgbClr val="660033"/>
                  </a:solidFill>
                </a:rPr>
                <a:t>C</a:t>
              </a:r>
            </a:p>
          </p:txBody>
        </p:sp>
        <p:sp>
          <p:nvSpPr>
            <p:cNvPr id="20540" name="Text Box 55"/>
            <p:cNvSpPr txBox="1">
              <a:spLocks noChangeAspect="1" noChangeArrowheads="1"/>
            </p:cNvSpPr>
            <p:nvPr/>
          </p:nvSpPr>
          <p:spPr bwMode="auto">
            <a:xfrm>
              <a:off x="442" y="2123"/>
              <a:ext cx="18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1500" i="1">
                  <a:solidFill>
                    <a:srgbClr val="CC0000"/>
                  </a:solidFill>
                </a:rPr>
                <a:t>A</a:t>
              </a:r>
            </a:p>
          </p:txBody>
        </p:sp>
        <p:sp>
          <p:nvSpPr>
            <p:cNvPr id="20541" name="Text Box 56"/>
            <p:cNvSpPr txBox="1">
              <a:spLocks noChangeAspect="1" noChangeArrowheads="1"/>
            </p:cNvSpPr>
            <p:nvPr/>
          </p:nvSpPr>
          <p:spPr bwMode="auto">
            <a:xfrm>
              <a:off x="460" y="2462"/>
              <a:ext cx="189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1500" i="1">
                  <a:solidFill>
                    <a:srgbClr val="008000"/>
                  </a:solidFill>
                </a:rPr>
                <a:t>D</a:t>
              </a:r>
            </a:p>
          </p:txBody>
        </p:sp>
        <p:sp>
          <p:nvSpPr>
            <p:cNvPr id="20542" name="Text Box 57"/>
            <p:cNvSpPr txBox="1">
              <a:spLocks noChangeAspect="1" noChangeArrowheads="1"/>
            </p:cNvSpPr>
            <p:nvPr/>
          </p:nvSpPr>
          <p:spPr bwMode="auto">
            <a:xfrm>
              <a:off x="949" y="2482"/>
              <a:ext cx="265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1500" i="1">
                  <a:solidFill>
                    <a:srgbClr val="008000"/>
                  </a:solidFill>
                </a:rPr>
                <a:t>D</a:t>
              </a:r>
              <a:r>
                <a:rPr lang="en-US" altLang="zh-CN" sz="1500" i="1">
                  <a:solidFill>
                    <a:srgbClr val="008000"/>
                  </a:solidFill>
                  <a:ea typeface="宋体" panose="02010600030101010101" pitchFamily="2" charset="-122"/>
                  <a:cs typeface="Arial" panose="020B0604020202020204" pitchFamily="34" charset="0"/>
                </a:rPr>
                <a:t>′</a:t>
              </a:r>
            </a:p>
          </p:txBody>
        </p:sp>
        <p:sp>
          <p:nvSpPr>
            <p:cNvPr id="20543" name="Text Box 58"/>
            <p:cNvSpPr txBox="1">
              <a:spLocks noChangeAspect="1" noChangeArrowheads="1"/>
            </p:cNvSpPr>
            <p:nvPr/>
          </p:nvSpPr>
          <p:spPr bwMode="auto">
            <a:xfrm>
              <a:off x="289" y="2808"/>
              <a:ext cx="342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1500" i="1">
                  <a:solidFill>
                    <a:srgbClr val="660033"/>
                  </a:solidFill>
                </a:rPr>
                <a:t>C´</a:t>
              </a:r>
            </a:p>
          </p:txBody>
        </p:sp>
        <p:sp>
          <p:nvSpPr>
            <p:cNvPr id="20544" name="Text Box 59"/>
            <p:cNvSpPr txBox="1">
              <a:spLocks noChangeAspect="1" noChangeArrowheads="1"/>
            </p:cNvSpPr>
            <p:nvPr/>
          </p:nvSpPr>
          <p:spPr bwMode="auto">
            <a:xfrm>
              <a:off x="953" y="2773"/>
              <a:ext cx="24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1500" i="1">
                  <a:solidFill>
                    <a:srgbClr val="3333CC"/>
                  </a:solidFill>
                </a:rPr>
                <a:t>B</a:t>
              </a:r>
              <a:r>
                <a:rPr lang="en-US" altLang="zh-CN" sz="1500" i="1">
                  <a:solidFill>
                    <a:srgbClr val="3333CC"/>
                  </a:solidFill>
                  <a:ea typeface="宋体" panose="02010600030101010101" pitchFamily="2" charset="-122"/>
                  <a:cs typeface="Arial" panose="020B0604020202020204" pitchFamily="34" charset="0"/>
                </a:rPr>
                <a:t>′</a:t>
              </a:r>
              <a:endParaRPr lang="de-DE" altLang="de-DE" sz="1500" i="1">
                <a:solidFill>
                  <a:srgbClr val="3333CC"/>
                </a:solidFill>
              </a:endParaRPr>
            </a:p>
          </p:txBody>
        </p:sp>
        <p:sp>
          <p:nvSpPr>
            <p:cNvPr id="20545" name="Rectangle 60"/>
            <p:cNvSpPr>
              <a:spLocks noChangeAspect="1" noChangeArrowheads="1"/>
            </p:cNvSpPr>
            <p:nvPr/>
          </p:nvSpPr>
          <p:spPr bwMode="auto">
            <a:xfrm>
              <a:off x="1310" y="3059"/>
              <a:ext cx="224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1500" i="1">
                  <a:solidFill>
                    <a:srgbClr val="CC0000"/>
                  </a:solidFill>
                  <a:cs typeface="Arial" panose="020B0604020202020204" pitchFamily="34" charset="0"/>
                </a:rPr>
                <a:t>A</a:t>
              </a:r>
              <a:r>
                <a:rPr lang="en-US" altLang="zh-CN" sz="1500" i="1">
                  <a:solidFill>
                    <a:srgbClr val="CC0000"/>
                  </a:solidFill>
                  <a:ea typeface="宋体" panose="02010600030101010101" pitchFamily="2" charset="-122"/>
                  <a:cs typeface="Arial" panose="020B0604020202020204" pitchFamily="34" charset="0"/>
                </a:rPr>
                <a:t>′</a:t>
              </a:r>
            </a:p>
          </p:txBody>
        </p:sp>
        <p:sp>
          <p:nvSpPr>
            <p:cNvPr id="20546" name="Oval 61"/>
            <p:cNvSpPr>
              <a:spLocks noChangeAspect="1" noChangeArrowheads="1"/>
            </p:cNvSpPr>
            <p:nvPr/>
          </p:nvSpPr>
          <p:spPr bwMode="auto">
            <a:xfrm rot="-5402018">
              <a:off x="773" y="2127"/>
              <a:ext cx="50" cy="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0547" name="Oval 62"/>
            <p:cNvSpPr>
              <a:spLocks noChangeAspect="1" noChangeArrowheads="1"/>
            </p:cNvSpPr>
            <p:nvPr/>
          </p:nvSpPr>
          <p:spPr bwMode="auto">
            <a:xfrm rot="-5402018">
              <a:off x="937" y="2623"/>
              <a:ext cx="50" cy="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0548" name="Oval 63"/>
            <p:cNvSpPr>
              <a:spLocks noChangeAspect="1" noChangeArrowheads="1"/>
            </p:cNvSpPr>
            <p:nvPr/>
          </p:nvSpPr>
          <p:spPr bwMode="auto">
            <a:xfrm rot="-5402018">
              <a:off x="629" y="2303"/>
              <a:ext cx="50" cy="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0549" name="Oval 64"/>
            <p:cNvSpPr>
              <a:spLocks noChangeAspect="1" noChangeArrowheads="1"/>
            </p:cNvSpPr>
            <p:nvPr/>
          </p:nvSpPr>
          <p:spPr bwMode="auto">
            <a:xfrm rot="-5402018">
              <a:off x="133" y="2459"/>
              <a:ext cx="50" cy="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0550" name="Oval 65"/>
            <p:cNvSpPr>
              <a:spLocks noChangeAspect="1" noChangeArrowheads="1"/>
            </p:cNvSpPr>
            <p:nvPr/>
          </p:nvSpPr>
          <p:spPr bwMode="auto">
            <a:xfrm rot="-5402018">
              <a:off x="289" y="2787"/>
              <a:ext cx="50" cy="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0551" name="Oval 66"/>
            <p:cNvSpPr>
              <a:spLocks noChangeAspect="1" noChangeArrowheads="1"/>
            </p:cNvSpPr>
            <p:nvPr/>
          </p:nvSpPr>
          <p:spPr bwMode="auto">
            <a:xfrm rot="-5402018">
              <a:off x="1113" y="2947"/>
              <a:ext cx="50" cy="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0552" name="Oval 67"/>
            <p:cNvSpPr>
              <a:spLocks noChangeAspect="1" noChangeArrowheads="1"/>
            </p:cNvSpPr>
            <p:nvPr/>
          </p:nvSpPr>
          <p:spPr bwMode="auto">
            <a:xfrm rot="-5402018">
              <a:off x="1257" y="3099"/>
              <a:ext cx="50" cy="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0553" name="Oval 68"/>
            <p:cNvSpPr>
              <a:spLocks noChangeAspect="1" noChangeArrowheads="1"/>
            </p:cNvSpPr>
            <p:nvPr/>
          </p:nvSpPr>
          <p:spPr bwMode="auto">
            <a:xfrm rot="-5402018">
              <a:off x="457" y="2623"/>
              <a:ext cx="50" cy="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grpSp>
        <p:nvGrpSpPr>
          <p:cNvPr id="8" name="Group 70"/>
          <p:cNvGrpSpPr>
            <a:grpSpLocks/>
          </p:cNvGrpSpPr>
          <p:nvPr/>
        </p:nvGrpSpPr>
        <p:grpSpPr bwMode="auto">
          <a:xfrm>
            <a:off x="3100388" y="3497263"/>
            <a:ext cx="344487" cy="847725"/>
            <a:chOff x="1953" y="2203"/>
            <a:chExt cx="217" cy="534"/>
          </a:xfrm>
        </p:grpSpPr>
        <p:sp>
          <p:nvSpPr>
            <p:cNvPr id="20534" name="Line 71"/>
            <p:cNvSpPr>
              <a:spLocks noChangeAspect="1" noChangeShapeType="1"/>
            </p:cNvSpPr>
            <p:nvPr/>
          </p:nvSpPr>
          <p:spPr bwMode="auto">
            <a:xfrm rot="-2712728">
              <a:off x="1762" y="2546"/>
              <a:ext cx="382" cy="0"/>
            </a:xfrm>
            <a:prstGeom prst="line">
              <a:avLst/>
            </a:prstGeom>
            <a:noFill/>
            <a:ln w="9525">
              <a:solidFill>
                <a:srgbClr val="3333CC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535" name="Line 72"/>
            <p:cNvSpPr>
              <a:spLocks noChangeAspect="1" noChangeShapeType="1"/>
            </p:cNvSpPr>
            <p:nvPr/>
          </p:nvSpPr>
          <p:spPr bwMode="auto">
            <a:xfrm rot="-2712728">
              <a:off x="2045" y="2328"/>
              <a:ext cx="249" cy="0"/>
            </a:xfrm>
            <a:prstGeom prst="line">
              <a:avLst/>
            </a:prstGeom>
            <a:noFill/>
            <a:ln w="9525">
              <a:solidFill>
                <a:srgbClr val="33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9" name="Group 73"/>
          <p:cNvGrpSpPr>
            <a:grpSpLocks/>
          </p:cNvGrpSpPr>
          <p:nvPr/>
        </p:nvGrpSpPr>
        <p:grpSpPr bwMode="auto">
          <a:xfrm>
            <a:off x="3584575" y="3711575"/>
            <a:ext cx="827088" cy="1371600"/>
            <a:chOff x="2258" y="2338"/>
            <a:chExt cx="521" cy="864"/>
          </a:xfrm>
        </p:grpSpPr>
        <p:sp>
          <p:nvSpPr>
            <p:cNvPr id="20530" name="Line 74"/>
            <p:cNvSpPr>
              <a:spLocks noChangeAspect="1" noChangeShapeType="1"/>
            </p:cNvSpPr>
            <p:nvPr/>
          </p:nvSpPr>
          <p:spPr bwMode="auto">
            <a:xfrm rot="18887272" flipV="1">
              <a:off x="2588" y="2350"/>
              <a:ext cx="0" cy="383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531" name="Line 75"/>
            <p:cNvSpPr>
              <a:spLocks noChangeAspect="1" noChangeShapeType="1"/>
            </p:cNvSpPr>
            <p:nvPr/>
          </p:nvSpPr>
          <p:spPr bwMode="auto">
            <a:xfrm rot="18887272" flipV="1">
              <a:off x="2383" y="2213"/>
              <a:ext cx="0" cy="25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532" name="Line 76"/>
            <p:cNvSpPr>
              <a:spLocks noChangeAspect="1" noChangeShapeType="1"/>
            </p:cNvSpPr>
            <p:nvPr/>
          </p:nvSpPr>
          <p:spPr bwMode="auto">
            <a:xfrm rot="18887272" flipH="1">
              <a:off x="2464" y="2825"/>
              <a:ext cx="303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533" name="Line 77"/>
            <p:cNvSpPr>
              <a:spLocks noChangeAspect="1" noChangeShapeType="1"/>
            </p:cNvSpPr>
            <p:nvPr/>
          </p:nvSpPr>
          <p:spPr bwMode="auto">
            <a:xfrm rot="18887272" flipH="1">
              <a:off x="2240" y="3036"/>
              <a:ext cx="332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10" name="Group 78"/>
          <p:cNvGrpSpPr>
            <a:grpSpLocks/>
          </p:cNvGrpSpPr>
          <p:nvPr/>
        </p:nvGrpSpPr>
        <p:grpSpPr bwMode="auto">
          <a:xfrm>
            <a:off x="2819400" y="4441825"/>
            <a:ext cx="860425" cy="355600"/>
            <a:chOff x="1776" y="2798"/>
            <a:chExt cx="542" cy="224"/>
          </a:xfrm>
        </p:grpSpPr>
        <p:sp>
          <p:nvSpPr>
            <p:cNvPr id="20528" name="Line 79"/>
            <p:cNvSpPr>
              <a:spLocks noChangeAspect="1" noChangeShapeType="1"/>
            </p:cNvSpPr>
            <p:nvPr/>
          </p:nvSpPr>
          <p:spPr bwMode="auto">
            <a:xfrm rot="18887272" flipV="1">
              <a:off x="2127" y="2831"/>
              <a:ext cx="0" cy="382"/>
            </a:xfrm>
            <a:prstGeom prst="line">
              <a:avLst/>
            </a:prstGeom>
            <a:noFill/>
            <a:ln w="9525">
              <a:solidFill>
                <a:srgbClr val="660033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529" name="Line 80"/>
            <p:cNvSpPr>
              <a:spLocks noChangeAspect="1" noChangeShapeType="1"/>
            </p:cNvSpPr>
            <p:nvPr/>
          </p:nvSpPr>
          <p:spPr bwMode="auto">
            <a:xfrm rot="18887272" flipV="1">
              <a:off x="1902" y="2672"/>
              <a:ext cx="0" cy="251"/>
            </a:xfrm>
            <a:prstGeom prst="line">
              <a:avLst/>
            </a:prstGeom>
            <a:noFill/>
            <a:ln w="9525">
              <a:solidFill>
                <a:srgbClr val="6600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11" name="Group 81"/>
          <p:cNvGrpSpPr>
            <a:grpSpLocks/>
          </p:cNvGrpSpPr>
          <p:nvPr/>
        </p:nvGrpSpPr>
        <p:grpSpPr bwMode="auto">
          <a:xfrm>
            <a:off x="3606800" y="3567113"/>
            <a:ext cx="0" cy="1427162"/>
            <a:chOff x="2272" y="2247"/>
            <a:chExt cx="0" cy="899"/>
          </a:xfrm>
        </p:grpSpPr>
        <p:sp>
          <p:nvSpPr>
            <p:cNvPr id="20526" name="Line 82"/>
            <p:cNvSpPr>
              <a:spLocks noChangeAspect="1" noChangeShapeType="1"/>
            </p:cNvSpPr>
            <p:nvPr/>
          </p:nvSpPr>
          <p:spPr bwMode="auto">
            <a:xfrm>
              <a:off x="2272" y="2247"/>
              <a:ext cx="0" cy="449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527" name="Line 83"/>
            <p:cNvSpPr>
              <a:spLocks noChangeAspect="1" noChangeShapeType="1"/>
            </p:cNvSpPr>
            <p:nvPr/>
          </p:nvSpPr>
          <p:spPr bwMode="auto">
            <a:xfrm>
              <a:off x="2272" y="2696"/>
              <a:ext cx="0" cy="45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1376340" name="Line 84"/>
          <p:cNvSpPr>
            <a:spLocks noChangeAspect="1" noChangeShapeType="1"/>
          </p:cNvSpPr>
          <p:nvPr/>
        </p:nvSpPr>
        <p:spPr bwMode="auto">
          <a:xfrm>
            <a:off x="7340600" y="3416300"/>
            <a:ext cx="777875" cy="0"/>
          </a:xfrm>
          <a:prstGeom prst="line">
            <a:avLst/>
          </a:prstGeom>
          <a:noFill/>
          <a:ln w="31750">
            <a:solidFill>
              <a:srgbClr val="660033"/>
            </a:solidFill>
            <a:round/>
            <a:headEnd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76341" name="Line 85"/>
          <p:cNvSpPr>
            <a:spLocks noChangeAspect="1" noChangeShapeType="1"/>
          </p:cNvSpPr>
          <p:nvPr/>
        </p:nvSpPr>
        <p:spPr bwMode="auto">
          <a:xfrm>
            <a:off x="7340600" y="3424238"/>
            <a:ext cx="0" cy="1057275"/>
          </a:xfrm>
          <a:prstGeom prst="line">
            <a:avLst/>
          </a:prstGeom>
          <a:noFill/>
          <a:ln w="31750">
            <a:solidFill>
              <a:srgbClr val="660033"/>
            </a:solidFill>
            <a:round/>
            <a:headEnd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76342" name="Line 86"/>
          <p:cNvSpPr>
            <a:spLocks noChangeAspect="1" noChangeShapeType="1"/>
          </p:cNvSpPr>
          <p:nvPr/>
        </p:nvSpPr>
        <p:spPr bwMode="auto">
          <a:xfrm>
            <a:off x="7102475" y="3951288"/>
            <a:ext cx="0" cy="793750"/>
          </a:xfrm>
          <a:prstGeom prst="line">
            <a:avLst/>
          </a:prstGeom>
          <a:noFill/>
          <a:ln w="31750">
            <a:solidFill>
              <a:srgbClr val="3333CC"/>
            </a:solidFill>
            <a:round/>
            <a:headEnd type="oval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76343" name="Line 87"/>
          <p:cNvSpPr>
            <a:spLocks noChangeAspect="1" noChangeShapeType="1"/>
          </p:cNvSpPr>
          <p:nvPr/>
        </p:nvSpPr>
        <p:spPr bwMode="auto">
          <a:xfrm>
            <a:off x="7102475" y="4730750"/>
            <a:ext cx="1552575" cy="0"/>
          </a:xfrm>
          <a:prstGeom prst="line">
            <a:avLst/>
          </a:prstGeom>
          <a:noFill/>
          <a:ln w="31750">
            <a:solidFill>
              <a:srgbClr val="3333CC"/>
            </a:solidFill>
            <a:round/>
            <a:headEnd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76344" name="Line 88"/>
          <p:cNvSpPr>
            <a:spLocks noChangeAspect="1" noChangeShapeType="1"/>
          </p:cNvSpPr>
          <p:nvPr/>
        </p:nvSpPr>
        <p:spPr bwMode="auto">
          <a:xfrm>
            <a:off x="7850188" y="3687763"/>
            <a:ext cx="1073150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 type="oval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76345" name="Line 89"/>
          <p:cNvSpPr>
            <a:spLocks noChangeAspect="1" noChangeShapeType="1"/>
          </p:cNvSpPr>
          <p:nvPr/>
        </p:nvSpPr>
        <p:spPr bwMode="auto">
          <a:xfrm>
            <a:off x="8894763" y="3687763"/>
            <a:ext cx="0" cy="128270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76346" name="Line 90"/>
          <p:cNvSpPr>
            <a:spLocks noChangeAspect="1" noChangeShapeType="1"/>
          </p:cNvSpPr>
          <p:nvPr/>
        </p:nvSpPr>
        <p:spPr bwMode="auto">
          <a:xfrm>
            <a:off x="7602538" y="4191000"/>
            <a:ext cx="755650" cy="3175"/>
          </a:xfrm>
          <a:prstGeom prst="line">
            <a:avLst/>
          </a:prstGeom>
          <a:noFill/>
          <a:ln w="31750">
            <a:solidFill>
              <a:srgbClr val="008000"/>
            </a:solidFill>
            <a:round/>
            <a:headEnd type="oval" w="lg" len="lg"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76347" name="Text Box 91"/>
          <p:cNvSpPr txBox="1">
            <a:spLocks noChangeAspect="1" noChangeArrowheads="1"/>
          </p:cNvSpPr>
          <p:nvPr/>
        </p:nvSpPr>
        <p:spPr bwMode="auto">
          <a:xfrm>
            <a:off x="5022850" y="3835400"/>
            <a:ext cx="209232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500"/>
              <a:t>Ordering </a:t>
            </a:r>
            <a:r>
              <a:rPr lang="de-DE" altLang="de-DE" sz="1500" i="1">
                <a:solidFill>
                  <a:srgbClr val="008000"/>
                </a:solidFill>
              </a:rPr>
              <a:t>D</a:t>
            </a:r>
            <a:r>
              <a:rPr lang="de-DE" altLang="de-DE" sz="1500"/>
              <a:t>-</a:t>
            </a:r>
            <a:r>
              <a:rPr lang="de-DE" altLang="de-DE" sz="1500" i="1">
                <a:solidFill>
                  <a:srgbClr val="CC0000"/>
                </a:solidFill>
              </a:rPr>
              <a:t>A</a:t>
            </a:r>
            <a:r>
              <a:rPr lang="de-DE" altLang="de-DE" sz="1500"/>
              <a:t>-</a:t>
            </a:r>
            <a:r>
              <a:rPr lang="de-DE" altLang="de-DE" sz="1500" i="1">
                <a:solidFill>
                  <a:srgbClr val="660033"/>
                </a:solidFill>
              </a:rPr>
              <a:t>C</a:t>
            </a:r>
            <a:r>
              <a:rPr lang="de-DE" altLang="de-DE" sz="1500"/>
              <a:t>-</a:t>
            </a:r>
            <a:r>
              <a:rPr lang="de-DE" altLang="de-DE" sz="1500" i="1">
                <a:solidFill>
                  <a:srgbClr val="3333CC"/>
                </a:solidFill>
              </a:rPr>
              <a:t>B</a:t>
            </a:r>
            <a:r>
              <a:rPr lang="de-DE" altLang="de-DE" sz="1500"/>
              <a:t> </a:t>
            </a:r>
            <a:br>
              <a:rPr lang="de-DE" altLang="de-DE" sz="1500"/>
            </a:br>
            <a:r>
              <a:rPr lang="de-DE" altLang="de-DE" sz="1500"/>
              <a:t>or   </a:t>
            </a:r>
            <a:r>
              <a:rPr lang="de-DE" altLang="de-DE" sz="1500" i="1">
                <a:solidFill>
                  <a:srgbClr val="008000"/>
                </a:solidFill>
              </a:rPr>
              <a:t>D</a:t>
            </a:r>
            <a:r>
              <a:rPr lang="de-DE" altLang="de-DE" sz="1500"/>
              <a:t>-</a:t>
            </a:r>
            <a:r>
              <a:rPr lang="de-DE" altLang="de-DE" sz="1500" i="1">
                <a:solidFill>
                  <a:srgbClr val="660033"/>
                </a:solidFill>
              </a:rPr>
              <a:t>C</a:t>
            </a:r>
            <a:r>
              <a:rPr lang="de-DE" altLang="de-DE" sz="1500"/>
              <a:t>-</a:t>
            </a:r>
            <a:r>
              <a:rPr lang="de-DE" altLang="de-DE" sz="1500" i="1">
                <a:solidFill>
                  <a:srgbClr val="3333CC"/>
                </a:solidFill>
              </a:rPr>
              <a:t>B</a:t>
            </a:r>
            <a:r>
              <a:rPr lang="de-DE" altLang="de-DE" sz="1500"/>
              <a:t>-</a:t>
            </a:r>
            <a:r>
              <a:rPr lang="de-DE" altLang="de-DE" sz="1500" i="1">
                <a:solidFill>
                  <a:srgbClr val="CC0000"/>
                </a:solidFill>
              </a:rPr>
              <a:t>A</a:t>
            </a:r>
            <a:r>
              <a:rPr lang="de-DE" altLang="de-DE" sz="1500"/>
              <a:t> </a:t>
            </a:r>
            <a:br>
              <a:rPr lang="de-DE" altLang="de-DE" sz="1500"/>
            </a:br>
            <a:r>
              <a:rPr lang="de-DE" altLang="de-DE" sz="1500"/>
              <a:t>(not  </a:t>
            </a:r>
            <a:r>
              <a:rPr lang="de-DE" altLang="de-DE" sz="1500" i="1">
                <a:solidFill>
                  <a:srgbClr val="008000"/>
                </a:solidFill>
              </a:rPr>
              <a:t>D</a:t>
            </a:r>
            <a:r>
              <a:rPr lang="de-DE" altLang="de-DE" sz="1500"/>
              <a:t>-</a:t>
            </a:r>
            <a:r>
              <a:rPr lang="de-DE" altLang="de-DE" sz="1500" i="1">
                <a:solidFill>
                  <a:srgbClr val="3333CC"/>
                </a:solidFill>
              </a:rPr>
              <a:t>B</a:t>
            </a:r>
            <a:r>
              <a:rPr lang="de-DE" altLang="de-DE" sz="1500"/>
              <a:t>-</a:t>
            </a:r>
            <a:r>
              <a:rPr lang="de-DE" altLang="de-DE" sz="1500" i="1">
                <a:solidFill>
                  <a:srgbClr val="CC0000"/>
                </a:solidFill>
              </a:rPr>
              <a:t>A</a:t>
            </a:r>
            <a:r>
              <a:rPr lang="de-DE" altLang="de-DE" sz="1500"/>
              <a:t>-</a:t>
            </a:r>
            <a:r>
              <a:rPr lang="de-DE" altLang="de-DE" sz="1500" i="1">
                <a:solidFill>
                  <a:srgbClr val="660033"/>
                </a:solidFill>
              </a:rPr>
              <a:t>C</a:t>
            </a:r>
            <a:r>
              <a:rPr lang="de-DE" altLang="de-DE" sz="1500"/>
              <a:t>)</a:t>
            </a:r>
          </a:p>
        </p:txBody>
      </p:sp>
      <p:grpSp>
        <p:nvGrpSpPr>
          <p:cNvPr id="12" name="Group 92"/>
          <p:cNvGrpSpPr>
            <a:grpSpLocks/>
          </p:cNvGrpSpPr>
          <p:nvPr/>
        </p:nvGrpSpPr>
        <p:grpSpPr bwMode="auto">
          <a:xfrm>
            <a:off x="2273300" y="2824163"/>
            <a:ext cx="2390775" cy="2397125"/>
            <a:chOff x="1432" y="1779"/>
            <a:chExt cx="1506" cy="1510"/>
          </a:xfrm>
        </p:grpSpPr>
        <p:grpSp>
          <p:nvGrpSpPr>
            <p:cNvPr id="20515" name="Group 93"/>
            <p:cNvGrpSpPr>
              <a:grpSpLocks/>
            </p:cNvGrpSpPr>
            <p:nvPr/>
          </p:nvGrpSpPr>
          <p:grpSpPr bwMode="auto">
            <a:xfrm>
              <a:off x="1509" y="1779"/>
              <a:ext cx="1429" cy="1510"/>
              <a:chOff x="1509" y="1779"/>
              <a:chExt cx="1429" cy="1510"/>
            </a:xfrm>
          </p:grpSpPr>
          <p:sp>
            <p:nvSpPr>
              <p:cNvPr id="20517" name="Oval 94"/>
              <p:cNvSpPr>
                <a:spLocks noChangeAspect="1" noChangeArrowheads="1"/>
              </p:cNvSpPr>
              <p:nvPr/>
            </p:nvSpPr>
            <p:spPr bwMode="auto">
              <a:xfrm rot="-5402018">
                <a:off x="1772" y="2673"/>
                <a:ext cx="50" cy="5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0518" name="Oval 95"/>
              <p:cNvSpPr>
                <a:spLocks noChangeAspect="1" noChangeArrowheads="1"/>
              </p:cNvSpPr>
              <p:nvPr/>
            </p:nvSpPr>
            <p:spPr bwMode="auto">
              <a:xfrm rot="-5402018">
                <a:off x="2251" y="3146"/>
                <a:ext cx="50" cy="5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0519" name="Oval 96"/>
              <p:cNvSpPr>
                <a:spLocks noChangeAspect="1" noChangeArrowheads="1"/>
              </p:cNvSpPr>
              <p:nvPr/>
            </p:nvSpPr>
            <p:spPr bwMode="auto">
              <a:xfrm rot="-5402018">
                <a:off x="2721" y="2672"/>
                <a:ext cx="50" cy="5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0520" name="Oval 97"/>
              <p:cNvSpPr>
                <a:spLocks noChangeAspect="1" noChangeArrowheads="1"/>
              </p:cNvSpPr>
              <p:nvPr/>
            </p:nvSpPr>
            <p:spPr bwMode="auto">
              <a:xfrm rot="-5402018">
                <a:off x="2250" y="2199"/>
                <a:ext cx="50" cy="5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0521" name="Text Box 98"/>
              <p:cNvSpPr txBox="1">
                <a:spLocks noChangeAspect="1" noChangeArrowheads="1"/>
              </p:cNvSpPr>
              <p:nvPr/>
            </p:nvSpPr>
            <p:spPr bwMode="auto">
              <a:xfrm>
                <a:off x="2300" y="2119"/>
                <a:ext cx="189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de-DE" altLang="de-DE" sz="1500" i="1">
                    <a:solidFill>
                      <a:srgbClr val="CC0000"/>
                    </a:solidFill>
                  </a:rPr>
                  <a:t>A</a:t>
                </a:r>
              </a:p>
            </p:txBody>
          </p:sp>
          <p:sp>
            <p:nvSpPr>
              <p:cNvPr id="20522" name="Text Box 99"/>
              <p:cNvSpPr txBox="1">
                <a:spLocks noChangeAspect="1" noChangeArrowheads="1"/>
              </p:cNvSpPr>
              <p:nvPr/>
            </p:nvSpPr>
            <p:spPr bwMode="auto">
              <a:xfrm>
                <a:off x="1608" y="2612"/>
                <a:ext cx="188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de-DE" altLang="de-DE" sz="1500" i="1">
                    <a:solidFill>
                      <a:srgbClr val="3333CC"/>
                    </a:solidFill>
                  </a:rPr>
                  <a:t>B</a:t>
                </a:r>
              </a:p>
            </p:txBody>
          </p:sp>
          <p:sp>
            <p:nvSpPr>
              <p:cNvPr id="20523" name="Text Box 100"/>
              <p:cNvSpPr txBox="1">
                <a:spLocks noChangeAspect="1" noChangeArrowheads="1"/>
              </p:cNvSpPr>
              <p:nvPr/>
            </p:nvSpPr>
            <p:spPr bwMode="auto">
              <a:xfrm>
                <a:off x="2300" y="3085"/>
                <a:ext cx="189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de-DE" altLang="de-DE" sz="1500" i="1">
                    <a:solidFill>
                      <a:srgbClr val="660033"/>
                    </a:solidFill>
                  </a:rPr>
                  <a:t>C</a:t>
                </a:r>
              </a:p>
            </p:txBody>
          </p:sp>
          <p:sp>
            <p:nvSpPr>
              <p:cNvPr id="20524" name="Text Box 101"/>
              <p:cNvSpPr txBox="1">
                <a:spLocks noChangeAspect="1" noChangeArrowheads="1"/>
              </p:cNvSpPr>
              <p:nvPr/>
            </p:nvSpPr>
            <p:spPr bwMode="auto">
              <a:xfrm>
                <a:off x="2749" y="2612"/>
                <a:ext cx="189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de-DE" altLang="de-DE" sz="1500" i="1">
                    <a:solidFill>
                      <a:srgbClr val="008000"/>
                    </a:solidFill>
                  </a:rPr>
                  <a:t>D</a:t>
                </a:r>
              </a:p>
            </p:txBody>
          </p:sp>
          <p:sp>
            <p:nvSpPr>
              <p:cNvPr id="20525" name="Text Box 102"/>
              <p:cNvSpPr txBox="1">
                <a:spLocks noChangeAspect="1" noChangeArrowheads="1"/>
              </p:cNvSpPr>
              <p:nvPr/>
            </p:nvSpPr>
            <p:spPr bwMode="auto">
              <a:xfrm>
                <a:off x="1509" y="1779"/>
                <a:ext cx="1372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6808" tIns="48404" rIns="96808" bIns="48404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de-DE" altLang="de-DE" sz="1500"/>
                  <a:t>Constraint Graph</a:t>
                </a:r>
              </a:p>
            </p:txBody>
          </p:sp>
        </p:grpSp>
        <p:sp>
          <p:nvSpPr>
            <p:cNvPr id="20516" name="AutoShape 103"/>
            <p:cNvSpPr>
              <a:spLocks noChangeAspect="1" noChangeArrowheads="1"/>
            </p:cNvSpPr>
            <p:nvPr/>
          </p:nvSpPr>
          <p:spPr bwMode="auto">
            <a:xfrm>
              <a:off x="1432" y="2453"/>
              <a:ext cx="151" cy="377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1376360" name="Text Box 104"/>
          <p:cNvSpPr txBox="1">
            <a:spLocks noChangeAspect="1" noChangeArrowheads="1"/>
          </p:cNvSpPr>
          <p:nvPr/>
        </p:nvSpPr>
        <p:spPr bwMode="auto">
          <a:xfrm>
            <a:off x="4724400" y="2819400"/>
            <a:ext cx="21780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500"/>
              <a:t>Net Ordering</a:t>
            </a:r>
          </a:p>
        </p:txBody>
      </p:sp>
      <p:sp>
        <p:nvSpPr>
          <p:cNvPr id="1376361" name="AutoShape 105"/>
          <p:cNvSpPr>
            <a:spLocks noChangeAspect="1" noChangeArrowheads="1"/>
          </p:cNvSpPr>
          <p:nvPr/>
        </p:nvSpPr>
        <p:spPr bwMode="auto">
          <a:xfrm>
            <a:off x="4716463" y="3894138"/>
            <a:ext cx="239712" cy="598487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0500" name="Rectangle 106"/>
          <p:cNvSpPr>
            <a:spLocks noGrp="1" noChangeArrowheads="1"/>
          </p:cNvSpPr>
          <p:nvPr>
            <p:ph type="body" idx="1"/>
          </p:nvPr>
        </p:nvSpPr>
        <p:spPr>
          <a:xfrm>
            <a:off x="608013" y="1447800"/>
            <a:ext cx="8474075" cy="1446213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lnSpc>
                <a:spcPct val="100000"/>
              </a:lnSpc>
              <a:tabLst>
                <a:tab pos="284163" algn="l"/>
                <a:tab pos="512763" algn="l"/>
              </a:tabLst>
            </a:pPr>
            <a:r>
              <a:rPr lang="de-DE" altLang="de-DE" b="1" smtClean="0">
                <a:solidFill>
                  <a:srgbClr val="CC0000"/>
                </a:solidFill>
              </a:rPr>
              <a:t>Rule 2:</a:t>
            </a:r>
            <a:r>
              <a:rPr lang="de-DE" altLang="de-DE" smtClean="0"/>
              <a:t> </a:t>
            </a:r>
            <a:r>
              <a:rPr lang="en-US" altLang="zh-CN" smtClean="0">
                <a:ea typeface="宋体" panose="02010600030101010101" pitchFamily="2" charset="-122"/>
              </a:rPr>
              <a:t>For two nets </a:t>
            </a:r>
            <a:r>
              <a:rPr lang="en-US" altLang="zh-CN" i="1" smtClean="0">
                <a:ea typeface="宋体" panose="02010600030101010101" pitchFamily="2" charset="-122"/>
              </a:rPr>
              <a:t>i</a:t>
            </a:r>
            <a:r>
              <a:rPr lang="en-US" altLang="zh-CN" smtClean="0">
                <a:ea typeface="宋体" panose="02010600030101010101" pitchFamily="2" charset="-122"/>
              </a:rPr>
              <a:t> and </a:t>
            </a:r>
            <a:r>
              <a:rPr lang="en-US" altLang="zh-CN" i="1" smtClean="0">
                <a:ea typeface="宋体" panose="02010600030101010101" pitchFamily="2" charset="-122"/>
              </a:rPr>
              <a:t>j</a:t>
            </a:r>
            <a:r>
              <a:rPr lang="en-US" altLang="zh-CN" smtClean="0">
                <a:ea typeface="宋体" panose="02010600030101010101" pitchFamily="2" charset="-122"/>
              </a:rPr>
              <a:t>, if the pins of </a:t>
            </a:r>
            <a:r>
              <a:rPr lang="en-US" altLang="zh-CN" i="1" smtClean="0">
                <a:ea typeface="宋体" panose="02010600030101010101" pitchFamily="2" charset="-122"/>
              </a:rPr>
              <a:t>i</a:t>
            </a:r>
            <a:r>
              <a:rPr lang="en-US" altLang="zh-CN" smtClean="0">
                <a:ea typeface="宋体" panose="02010600030101010101" pitchFamily="2" charset="-122"/>
              </a:rPr>
              <a:t> are contained within </a:t>
            </a:r>
            <a:r>
              <a:rPr lang="en-US" altLang="zh-CN" i="1" smtClean="0">
                <a:ea typeface="宋体" panose="02010600030101010101" pitchFamily="2" charset="-122"/>
              </a:rPr>
              <a:t>MBB</a:t>
            </a:r>
            <a:r>
              <a:rPr lang="en-US" altLang="zh-CN" smtClean="0">
                <a:ea typeface="宋体" panose="02010600030101010101" pitchFamily="2" charset="-122"/>
              </a:rPr>
              <a:t>(</a:t>
            </a:r>
            <a:r>
              <a:rPr lang="en-US" altLang="zh-CN" i="1" smtClean="0">
                <a:ea typeface="宋体" panose="02010600030101010101" pitchFamily="2" charset="-122"/>
              </a:rPr>
              <a:t>j</a:t>
            </a:r>
            <a:r>
              <a:rPr lang="en-US" altLang="zh-CN" i="1" baseline="30000" smtClean="0">
                <a:ea typeface="宋体" panose="02010600030101010101" pitchFamily="2" charset="-122"/>
              </a:rPr>
              <a:t> </a:t>
            </a:r>
            <a:r>
              <a:rPr lang="en-US" altLang="zh-CN" smtClean="0">
                <a:ea typeface="宋体" panose="02010600030101010101" pitchFamily="2" charset="-122"/>
              </a:rPr>
              <a:t>), 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then </a:t>
            </a:r>
            <a:r>
              <a:rPr lang="en-US" altLang="zh-CN" i="1" smtClean="0">
                <a:ea typeface="宋体" panose="02010600030101010101" pitchFamily="2" charset="-122"/>
              </a:rPr>
              <a:t>i</a:t>
            </a:r>
            <a:r>
              <a:rPr lang="en-US" altLang="zh-CN" smtClean="0">
                <a:ea typeface="宋体" panose="02010600030101010101" pitchFamily="2" charset="-122"/>
              </a:rPr>
              <a:t> is routed before </a:t>
            </a:r>
            <a:r>
              <a:rPr lang="en-US" altLang="zh-CN" i="1" smtClean="0">
                <a:ea typeface="宋体" panose="02010600030101010101" pitchFamily="2" charset="-122"/>
              </a:rPr>
              <a:t>j</a:t>
            </a:r>
            <a:r>
              <a:rPr lang="en-US" altLang="zh-CN" smtClean="0">
                <a:ea typeface="宋体" panose="02010600030101010101" pitchFamily="2" charset="-122"/>
              </a:rPr>
              <a:t> 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endParaRPr lang="en-US" altLang="zh-CN" smtClean="0">
              <a:ea typeface="宋体" panose="02010600030101010101" pitchFamily="2" charset="-122"/>
            </a:endParaRPr>
          </a:p>
        </p:txBody>
      </p:sp>
      <p:grpSp>
        <p:nvGrpSpPr>
          <p:cNvPr id="14" name="Group 107"/>
          <p:cNvGrpSpPr>
            <a:grpSpLocks/>
          </p:cNvGrpSpPr>
          <p:nvPr/>
        </p:nvGrpSpPr>
        <p:grpSpPr bwMode="auto">
          <a:xfrm>
            <a:off x="182563" y="3340100"/>
            <a:ext cx="1933575" cy="1689100"/>
            <a:chOff x="115" y="2104"/>
            <a:chExt cx="1218" cy="1064"/>
          </a:xfrm>
        </p:grpSpPr>
        <p:grpSp>
          <p:nvGrpSpPr>
            <p:cNvPr id="20503" name="Group 108"/>
            <p:cNvGrpSpPr>
              <a:grpSpLocks/>
            </p:cNvGrpSpPr>
            <p:nvPr/>
          </p:nvGrpSpPr>
          <p:grpSpPr bwMode="auto">
            <a:xfrm>
              <a:off x="115" y="2152"/>
              <a:ext cx="1218" cy="1016"/>
              <a:chOff x="115" y="2152"/>
              <a:chExt cx="1218" cy="1016"/>
            </a:xfrm>
          </p:grpSpPr>
          <p:sp>
            <p:nvSpPr>
              <p:cNvPr id="20505" name="Line 109"/>
              <p:cNvSpPr>
                <a:spLocks noChangeAspect="1" noChangeShapeType="1"/>
              </p:cNvSpPr>
              <p:nvPr/>
            </p:nvSpPr>
            <p:spPr bwMode="auto">
              <a:xfrm>
                <a:off x="800" y="2152"/>
                <a:ext cx="0" cy="2"/>
              </a:xfrm>
              <a:prstGeom prst="line">
                <a:avLst/>
              </a:prstGeom>
              <a:noFill/>
              <a:ln w="31750">
                <a:solidFill>
                  <a:srgbClr val="660033"/>
                </a:solidFill>
                <a:round/>
                <a:headEnd/>
                <a:tailEnd type="oval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0506" name="Line 110"/>
              <p:cNvSpPr>
                <a:spLocks noChangeAspect="1" noChangeShapeType="1"/>
              </p:cNvSpPr>
              <p:nvPr/>
            </p:nvSpPr>
            <p:spPr bwMode="auto">
              <a:xfrm flipV="1">
                <a:off x="311" y="2825"/>
                <a:ext cx="1" cy="5"/>
              </a:xfrm>
              <a:prstGeom prst="line">
                <a:avLst/>
              </a:prstGeom>
              <a:noFill/>
              <a:ln w="31750">
                <a:solidFill>
                  <a:srgbClr val="660033"/>
                </a:solidFill>
                <a:round/>
                <a:headEnd/>
                <a:tailEnd type="oval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0507" name="Rectangle 111"/>
              <p:cNvSpPr>
                <a:spLocks noChangeAspect="1" noChangeArrowheads="1"/>
              </p:cNvSpPr>
              <p:nvPr/>
            </p:nvSpPr>
            <p:spPr bwMode="auto">
              <a:xfrm>
                <a:off x="649" y="2340"/>
                <a:ext cx="640" cy="791"/>
              </a:xfrm>
              <a:prstGeom prst="rect">
                <a:avLst/>
              </a:prstGeom>
              <a:noFill/>
              <a:ln w="28575">
                <a:solidFill>
                  <a:srgbClr val="CC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6808" tIns="48404" rIns="96808" bIns="48404" anchor="ctr"/>
              <a:lstStyle>
                <a:lvl1pPr defTabSz="89852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89852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89852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89852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89852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89852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89852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89852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89852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ts val="2350"/>
                  </a:lnSpc>
                  <a:spcBef>
                    <a:spcPct val="0"/>
                  </a:spcBef>
                </a:pPr>
                <a:endParaRPr lang="de-DE" altLang="de-DE" sz="1800">
                  <a:solidFill>
                    <a:srgbClr val="3333CC"/>
                  </a:solidFill>
                </a:endParaRPr>
              </a:p>
            </p:txBody>
          </p:sp>
          <p:sp>
            <p:nvSpPr>
              <p:cNvPr id="20508" name="Rectangle 112"/>
              <p:cNvSpPr>
                <a:spLocks noChangeAspect="1" noChangeArrowheads="1"/>
              </p:cNvSpPr>
              <p:nvPr/>
            </p:nvSpPr>
            <p:spPr bwMode="auto">
              <a:xfrm>
                <a:off x="319" y="2157"/>
                <a:ext cx="480" cy="654"/>
              </a:xfrm>
              <a:prstGeom prst="rect">
                <a:avLst/>
              </a:prstGeom>
              <a:noFill/>
              <a:ln w="28575">
                <a:solidFill>
                  <a:srgbClr val="660033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0509" name="Line 113"/>
              <p:cNvSpPr>
                <a:spLocks noChangeAspect="1" noChangeShapeType="1"/>
              </p:cNvSpPr>
              <p:nvPr/>
            </p:nvSpPr>
            <p:spPr bwMode="auto">
              <a:xfrm>
                <a:off x="477" y="2642"/>
                <a:ext cx="476" cy="1"/>
              </a:xfrm>
              <a:prstGeom prst="line">
                <a:avLst/>
              </a:prstGeom>
              <a:noFill/>
              <a:ln w="31750">
                <a:solidFill>
                  <a:srgbClr val="008000"/>
                </a:solidFill>
                <a:round/>
                <a:headEnd type="oval" w="lg" len="lg"/>
                <a:tailEnd type="oval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0510" name="Rectangle 114"/>
              <p:cNvSpPr>
                <a:spLocks noChangeAspect="1" noChangeArrowheads="1"/>
              </p:cNvSpPr>
              <p:nvPr/>
            </p:nvSpPr>
            <p:spPr bwMode="auto">
              <a:xfrm>
                <a:off x="159" y="2490"/>
                <a:ext cx="979" cy="489"/>
              </a:xfrm>
              <a:prstGeom prst="rect">
                <a:avLst/>
              </a:prstGeom>
              <a:noFill/>
              <a:ln w="28575">
                <a:solidFill>
                  <a:srgbClr val="3333CC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0511" name="Oval 115"/>
              <p:cNvSpPr>
                <a:spLocks noChangeArrowheads="1"/>
              </p:cNvSpPr>
              <p:nvPr/>
            </p:nvSpPr>
            <p:spPr bwMode="auto">
              <a:xfrm>
                <a:off x="604" y="2289"/>
                <a:ext cx="92" cy="82"/>
              </a:xfrm>
              <a:prstGeom prst="ellipse">
                <a:avLst/>
              </a:prstGeom>
              <a:solidFill>
                <a:srgbClr val="CC0000"/>
              </a:solidFill>
              <a:ln w="9525" algn="ctr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lIns="180500" tIns="42449" rIns="84899" bIns="64178" anchor="ctr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0512" name="Oval 116"/>
              <p:cNvSpPr>
                <a:spLocks noChangeArrowheads="1"/>
              </p:cNvSpPr>
              <p:nvPr/>
            </p:nvSpPr>
            <p:spPr bwMode="auto">
              <a:xfrm>
                <a:off x="1241" y="3086"/>
                <a:ext cx="92" cy="82"/>
              </a:xfrm>
              <a:prstGeom prst="ellipse">
                <a:avLst/>
              </a:prstGeom>
              <a:solidFill>
                <a:srgbClr val="CC0000"/>
              </a:solidFill>
              <a:ln w="9525" algn="ctr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lIns="180500" tIns="42449" rIns="84899" bIns="64178" anchor="ctr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0513" name="Oval 117"/>
              <p:cNvSpPr>
                <a:spLocks noChangeArrowheads="1"/>
              </p:cNvSpPr>
              <p:nvPr/>
            </p:nvSpPr>
            <p:spPr bwMode="auto">
              <a:xfrm>
                <a:off x="1104" y="2930"/>
                <a:ext cx="92" cy="81"/>
              </a:xfrm>
              <a:prstGeom prst="ellipse">
                <a:avLst/>
              </a:prstGeom>
              <a:solidFill>
                <a:srgbClr val="3333CC"/>
              </a:solidFill>
              <a:ln w="9525" algn="ctr">
                <a:solidFill>
                  <a:srgbClr val="3333CC"/>
                </a:solidFill>
                <a:round/>
                <a:headEnd/>
                <a:tailEnd/>
              </a:ln>
            </p:spPr>
            <p:txBody>
              <a:bodyPr wrap="none" lIns="180500" tIns="42449" rIns="84899" bIns="64178" anchor="ctr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0514" name="Oval 118"/>
              <p:cNvSpPr>
                <a:spLocks noChangeArrowheads="1"/>
              </p:cNvSpPr>
              <p:nvPr/>
            </p:nvSpPr>
            <p:spPr bwMode="auto">
              <a:xfrm>
                <a:off x="115" y="2447"/>
                <a:ext cx="92" cy="82"/>
              </a:xfrm>
              <a:prstGeom prst="ellipse">
                <a:avLst/>
              </a:prstGeom>
              <a:solidFill>
                <a:srgbClr val="3333CC"/>
              </a:solidFill>
              <a:ln w="9525" algn="ctr">
                <a:solidFill>
                  <a:srgbClr val="3333CC"/>
                </a:solidFill>
                <a:round/>
                <a:headEnd/>
                <a:tailEnd/>
              </a:ln>
            </p:spPr>
            <p:txBody>
              <a:bodyPr wrap="none" lIns="180500" tIns="42449" rIns="84899" bIns="64178" anchor="ctr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</p:grpSp>
        <p:sp>
          <p:nvSpPr>
            <p:cNvPr id="20504" name="Oval 119"/>
            <p:cNvSpPr>
              <a:spLocks noChangeArrowheads="1"/>
            </p:cNvSpPr>
            <p:nvPr/>
          </p:nvSpPr>
          <p:spPr bwMode="auto">
            <a:xfrm>
              <a:off x="747" y="2104"/>
              <a:ext cx="101" cy="98"/>
            </a:xfrm>
            <a:prstGeom prst="ellipse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91084" tIns="44939" rIns="89877" bIns="67941" anchor="ctr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20502" name="Rectangle 1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7.2	Net Ordering in Area Routing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76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6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376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376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37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376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37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376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376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376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376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6347" grpId="0"/>
      <p:bldP spid="1376360" grpId="0"/>
      <p:bldP spid="137636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136D61-6E9D-4471-8984-B0A5DAAB0656}" type="slidenum">
              <a:rPr lang="en-US" altLang="de-DE" sz="1000">
                <a:solidFill>
                  <a:srgbClr val="C0C0C0"/>
                </a:solidFill>
              </a:rPr>
              <a:pPr/>
              <a:t>2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Chapter 7 – Specialized Routing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268413"/>
            <a:ext cx="8193087" cy="5040312"/>
          </a:xfrm>
        </p:spPr>
        <p:txBody>
          <a:bodyPr/>
          <a:lstStyle/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7.1 	Introduction to Area Routing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7.2 	Net Ordering in Area Routing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7.3 	Non-Manhattan Routing</a:t>
            </a:r>
          </a:p>
          <a:p>
            <a:pPr lvl="2">
              <a:lnSpc>
                <a:spcPct val="100000"/>
              </a:lnSpc>
              <a:spcBef>
                <a:spcPct val="25000"/>
              </a:spcBef>
            </a:pPr>
            <a:r>
              <a:rPr lang="en-US" altLang="zh-CN" smtClean="0">
                <a:ea typeface="宋体" panose="02010600030101010101" pitchFamily="2" charset="-122"/>
              </a:rPr>
              <a:t>	7.3.1  Octilinear Steiner Trees</a:t>
            </a:r>
          </a:p>
          <a:p>
            <a:pPr lvl="2">
              <a:lnSpc>
                <a:spcPct val="100000"/>
              </a:lnSpc>
              <a:spcBef>
                <a:spcPct val="25000"/>
              </a:spcBef>
            </a:pPr>
            <a:r>
              <a:rPr lang="en-US" altLang="zh-CN" smtClean="0">
                <a:ea typeface="宋体" panose="02010600030101010101" pitchFamily="2" charset="-122"/>
              </a:rPr>
              <a:t>	7.3.2  Octilinear Maze Search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7.4 	Basic Concepts in Clock Networks</a:t>
            </a:r>
          </a:p>
          <a:p>
            <a:pPr lvl="1" indent="0">
              <a:lnSpc>
                <a:spcPct val="100000"/>
              </a:lnSpc>
              <a:spcBef>
                <a:spcPct val="25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	7.4.1 Terminology</a:t>
            </a:r>
          </a:p>
          <a:p>
            <a:pPr lvl="1" indent="0">
              <a:lnSpc>
                <a:spcPct val="100000"/>
              </a:lnSpc>
              <a:spcBef>
                <a:spcPct val="25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	7.4.2  Problem Formulations for Clock-Tree Routing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7.5 	Modern Clock Tree Synthesis</a:t>
            </a:r>
          </a:p>
          <a:p>
            <a:pPr lvl="1" indent="0">
              <a:lnSpc>
                <a:spcPct val="100000"/>
              </a:lnSpc>
              <a:spcBef>
                <a:spcPct val="25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	7.5.1  Constructing Trees with Zero Global Skew</a:t>
            </a:r>
          </a:p>
          <a:p>
            <a:pPr lvl="1" indent="0">
              <a:lnSpc>
                <a:spcPct val="100000"/>
              </a:lnSpc>
              <a:spcBef>
                <a:spcPct val="25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	7.5.2  Clock Tree Buffering in the Presence of Variation</a:t>
            </a:r>
          </a:p>
          <a:p>
            <a:pPr marL="0" indent="0">
              <a:lnSpc>
                <a:spcPct val="100000"/>
              </a:lnSpc>
              <a:spcBef>
                <a:spcPct val="40000"/>
              </a:spcBef>
              <a:buFont typeface="Symbol" panose="05050102010706020507" pitchFamily="18" charset="2"/>
              <a:buNone/>
            </a:pPr>
            <a:endParaRPr lang="en-US" altLang="zh-CN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0948CF3-5576-468E-80C2-E9B765582504}" type="slidenum">
              <a:rPr lang="en-US" altLang="de-DE" sz="1000">
                <a:solidFill>
                  <a:srgbClr val="C0C0C0"/>
                </a:solidFill>
              </a:rPr>
              <a:pPr/>
              <a:t>20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948488" y="3675063"/>
            <a:ext cx="2195512" cy="2490787"/>
            <a:chOff x="193" y="1823"/>
            <a:chExt cx="1383" cy="1569"/>
          </a:xfrm>
        </p:grpSpPr>
        <p:sp>
          <p:nvSpPr>
            <p:cNvPr id="21586" name="Rectangle 3"/>
            <p:cNvSpPr>
              <a:spLocks noChangeArrowheads="1"/>
            </p:cNvSpPr>
            <p:nvPr/>
          </p:nvSpPr>
          <p:spPr bwMode="auto">
            <a:xfrm>
              <a:off x="226" y="2025"/>
              <a:ext cx="1158" cy="1152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grpSp>
          <p:nvGrpSpPr>
            <p:cNvPr id="21587" name="Group 4"/>
            <p:cNvGrpSpPr>
              <a:grpSpLocks/>
            </p:cNvGrpSpPr>
            <p:nvPr/>
          </p:nvGrpSpPr>
          <p:grpSpPr bwMode="auto">
            <a:xfrm>
              <a:off x="226" y="2021"/>
              <a:ext cx="1158" cy="1158"/>
              <a:chOff x="346" y="3787"/>
              <a:chExt cx="1587" cy="1588"/>
            </a:xfrm>
          </p:grpSpPr>
          <p:sp>
            <p:nvSpPr>
              <p:cNvPr id="21608" name="Rectangle 5"/>
              <p:cNvSpPr>
                <a:spLocks noChangeArrowheads="1"/>
              </p:cNvSpPr>
              <p:nvPr/>
            </p:nvSpPr>
            <p:spPr bwMode="auto">
              <a:xfrm>
                <a:off x="346" y="3787"/>
                <a:ext cx="1587" cy="15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1609" name="Line 6"/>
              <p:cNvSpPr>
                <a:spLocks noChangeShapeType="1"/>
              </p:cNvSpPr>
              <p:nvPr/>
            </p:nvSpPr>
            <p:spPr bwMode="auto">
              <a:xfrm>
                <a:off x="346" y="4014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610" name="Line 7"/>
              <p:cNvSpPr>
                <a:spLocks noChangeShapeType="1"/>
              </p:cNvSpPr>
              <p:nvPr/>
            </p:nvSpPr>
            <p:spPr bwMode="auto">
              <a:xfrm>
                <a:off x="346" y="4240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611" name="Line 8"/>
              <p:cNvSpPr>
                <a:spLocks noChangeShapeType="1"/>
              </p:cNvSpPr>
              <p:nvPr/>
            </p:nvSpPr>
            <p:spPr bwMode="auto">
              <a:xfrm>
                <a:off x="346" y="4467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612" name="Line 9"/>
              <p:cNvSpPr>
                <a:spLocks noChangeShapeType="1"/>
              </p:cNvSpPr>
              <p:nvPr/>
            </p:nvSpPr>
            <p:spPr bwMode="auto">
              <a:xfrm>
                <a:off x="346" y="4694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613" name="Line 10"/>
              <p:cNvSpPr>
                <a:spLocks noChangeShapeType="1"/>
              </p:cNvSpPr>
              <p:nvPr/>
            </p:nvSpPr>
            <p:spPr bwMode="auto">
              <a:xfrm>
                <a:off x="346" y="4921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614" name="Line 11"/>
              <p:cNvSpPr>
                <a:spLocks noChangeShapeType="1"/>
              </p:cNvSpPr>
              <p:nvPr/>
            </p:nvSpPr>
            <p:spPr bwMode="auto">
              <a:xfrm>
                <a:off x="572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615" name="Line 12"/>
              <p:cNvSpPr>
                <a:spLocks noChangeShapeType="1"/>
              </p:cNvSpPr>
              <p:nvPr/>
            </p:nvSpPr>
            <p:spPr bwMode="auto">
              <a:xfrm>
                <a:off x="799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616" name="Line 13"/>
              <p:cNvSpPr>
                <a:spLocks noChangeShapeType="1"/>
              </p:cNvSpPr>
              <p:nvPr/>
            </p:nvSpPr>
            <p:spPr bwMode="auto">
              <a:xfrm>
                <a:off x="1026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617" name="Line 14"/>
              <p:cNvSpPr>
                <a:spLocks noChangeShapeType="1"/>
              </p:cNvSpPr>
              <p:nvPr/>
            </p:nvSpPr>
            <p:spPr bwMode="auto">
              <a:xfrm>
                <a:off x="1253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618" name="Line 15"/>
              <p:cNvSpPr>
                <a:spLocks noChangeShapeType="1"/>
              </p:cNvSpPr>
              <p:nvPr/>
            </p:nvSpPr>
            <p:spPr bwMode="auto">
              <a:xfrm>
                <a:off x="1480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619" name="Line 16"/>
              <p:cNvSpPr>
                <a:spLocks noChangeShapeType="1"/>
              </p:cNvSpPr>
              <p:nvPr/>
            </p:nvSpPr>
            <p:spPr bwMode="auto">
              <a:xfrm>
                <a:off x="1706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620" name="Line 17"/>
              <p:cNvSpPr>
                <a:spLocks noChangeShapeType="1"/>
              </p:cNvSpPr>
              <p:nvPr/>
            </p:nvSpPr>
            <p:spPr bwMode="auto">
              <a:xfrm>
                <a:off x="346" y="5148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21588" name="Text Box 18"/>
            <p:cNvSpPr txBox="1">
              <a:spLocks noChangeArrowheads="1"/>
            </p:cNvSpPr>
            <p:nvPr/>
          </p:nvSpPr>
          <p:spPr bwMode="auto">
            <a:xfrm>
              <a:off x="1197" y="2160"/>
              <a:ext cx="37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008000"/>
                  </a:solidFill>
                </a:rPr>
                <a:t>D´</a:t>
              </a:r>
            </a:p>
          </p:txBody>
        </p:sp>
        <p:sp>
          <p:nvSpPr>
            <p:cNvPr id="21589" name="Line 19"/>
            <p:cNvSpPr>
              <a:spLocks noChangeShapeType="1"/>
            </p:cNvSpPr>
            <p:nvPr/>
          </p:nvSpPr>
          <p:spPr bwMode="auto">
            <a:xfrm flipV="1">
              <a:off x="885" y="2187"/>
              <a:ext cx="2" cy="31"/>
            </a:xfrm>
            <a:prstGeom prst="line">
              <a:avLst/>
            </a:prstGeom>
            <a:noFill/>
            <a:ln w="31750">
              <a:solidFill>
                <a:srgbClr val="660033"/>
              </a:solidFill>
              <a:round/>
              <a:headEnd/>
              <a:tailEnd type="oval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590" name="Line 20"/>
            <p:cNvSpPr>
              <a:spLocks noChangeShapeType="1"/>
            </p:cNvSpPr>
            <p:nvPr/>
          </p:nvSpPr>
          <p:spPr bwMode="auto">
            <a:xfrm flipH="1" flipV="1">
              <a:off x="1384" y="2333"/>
              <a:ext cx="0" cy="19"/>
            </a:xfrm>
            <a:prstGeom prst="line">
              <a:avLst/>
            </a:prstGeom>
            <a:noFill/>
            <a:ln w="31750">
              <a:solidFill>
                <a:srgbClr val="008000"/>
              </a:solidFill>
              <a:round/>
              <a:headEnd type="oval" w="lg" len="lg"/>
              <a:tailEnd type="oval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591" name="Line 21"/>
            <p:cNvSpPr>
              <a:spLocks noChangeShapeType="1"/>
            </p:cNvSpPr>
            <p:nvPr/>
          </p:nvSpPr>
          <p:spPr bwMode="auto">
            <a:xfrm>
              <a:off x="1384" y="2518"/>
              <a:ext cx="0" cy="7"/>
            </a:xfrm>
            <a:prstGeom prst="line">
              <a:avLst/>
            </a:prstGeom>
            <a:noFill/>
            <a:ln w="31750">
              <a:solidFill>
                <a:srgbClr val="996600"/>
              </a:solidFill>
              <a:round/>
              <a:headEnd type="oval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592" name="Line 22"/>
            <p:cNvSpPr>
              <a:spLocks noChangeShapeType="1"/>
            </p:cNvSpPr>
            <p:nvPr/>
          </p:nvSpPr>
          <p:spPr bwMode="auto">
            <a:xfrm>
              <a:off x="885" y="3178"/>
              <a:ext cx="2" cy="1"/>
            </a:xfrm>
            <a:prstGeom prst="line">
              <a:avLst/>
            </a:prstGeom>
            <a:noFill/>
            <a:ln w="31750">
              <a:solidFill>
                <a:srgbClr val="3333CC"/>
              </a:solidFill>
              <a:round/>
              <a:headEnd/>
              <a:tailEnd type="oval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593" name="Line 23"/>
            <p:cNvSpPr>
              <a:spLocks noChangeShapeType="1"/>
            </p:cNvSpPr>
            <p:nvPr/>
          </p:nvSpPr>
          <p:spPr bwMode="auto">
            <a:xfrm flipH="1" flipV="1">
              <a:off x="556" y="2021"/>
              <a:ext cx="21" cy="5"/>
            </a:xfrm>
            <a:prstGeom prst="line">
              <a:avLst/>
            </a:prstGeom>
            <a:noFill/>
            <a:ln w="31750">
              <a:solidFill>
                <a:srgbClr val="3333CC"/>
              </a:solidFill>
              <a:prstDash val="dash"/>
              <a:round/>
              <a:headEnd/>
              <a:tailEnd type="oval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594" name="Oval 24"/>
            <p:cNvSpPr>
              <a:spLocks noChangeArrowheads="1"/>
            </p:cNvSpPr>
            <p:nvPr/>
          </p:nvSpPr>
          <p:spPr bwMode="auto">
            <a:xfrm>
              <a:off x="193" y="1987"/>
              <a:ext cx="66" cy="6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1595" name="Text Box 25"/>
            <p:cNvSpPr txBox="1">
              <a:spLocks noChangeArrowheads="1"/>
            </p:cNvSpPr>
            <p:nvPr/>
          </p:nvSpPr>
          <p:spPr bwMode="auto">
            <a:xfrm>
              <a:off x="239" y="1823"/>
              <a:ext cx="192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CC0000"/>
                  </a:solidFill>
                </a:rPr>
                <a:t>A</a:t>
              </a:r>
            </a:p>
          </p:txBody>
        </p:sp>
        <p:sp>
          <p:nvSpPr>
            <p:cNvPr id="21596" name="Text Box 26"/>
            <p:cNvSpPr txBox="1">
              <a:spLocks noChangeArrowheads="1"/>
            </p:cNvSpPr>
            <p:nvPr/>
          </p:nvSpPr>
          <p:spPr bwMode="auto">
            <a:xfrm>
              <a:off x="547" y="1823"/>
              <a:ext cx="19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3333CC"/>
                  </a:solidFill>
                </a:rPr>
                <a:t>B</a:t>
              </a:r>
            </a:p>
          </p:txBody>
        </p:sp>
        <p:sp>
          <p:nvSpPr>
            <p:cNvPr id="21597" name="Text Box 27"/>
            <p:cNvSpPr txBox="1">
              <a:spLocks noChangeArrowheads="1"/>
            </p:cNvSpPr>
            <p:nvPr/>
          </p:nvSpPr>
          <p:spPr bwMode="auto">
            <a:xfrm>
              <a:off x="883" y="1992"/>
              <a:ext cx="191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660033"/>
                  </a:solidFill>
                </a:rPr>
                <a:t>C</a:t>
              </a:r>
            </a:p>
          </p:txBody>
        </p:sp>
        <p:sp>
          <p:nvSpPr>
            <p:cNvPr id="21598" name="Text Box 28"/>
            <p:cNvSpPr txBox="1">
              <a:spLocks noChangeArrowheads="1"/>
            </p:cNvSpPr>
            <p:nvPr/>
          </p:nvSpPr>
          <p:spPr bwMode="auto">
            <a:xfrm>
              <a:off x="870" y="2500"/>
              <a:ext cx="361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CC0000"/>
                  </a:solidFill>
                </a:rPr>
                <a:t>A´</a:t>
              </a:r>
            </a:p>
          </p:txBody>
        </p:sp>
        <p:sp>
          <p:nvSpPr>
            <p:cNvPr id="21599" name="Oval 29"/>
            <p:cNvSpPr>
              <a:spLocks noChangeArrowheads="1"/>
            </p:cNvSpPr>
            <p:nvPr/>
          </p:nvSpPr>
          <p:spPr bwMode="auto">
            <a:xfrm>
              <a:off x="855" y="2487"/>
              <a:ext cx="66" cy="65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1600" name="Text Box 30"/>
            <p:cNvSpPr txBox="1">
              <a:spLocks noChangeArrowheads="1"/>
            </p:cNvSpPr>
            <p:nvPr/>
          </p:nvSpPr>
          <p:spPr bwMode="auto">
            <a:xfrm>
              <a:off x="1197" y="2513"/>
              <a:ext cx="192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996600"/>
                  </a:solidFill>
                </a:rPr>
                <a:t>E</a:t>
              </a:r>
            </a:p>
          </p:txBody>
        </p:sp>
        <p:sp>
          <p:nvSpPr>
            <p:cNvPr id="21601" name="Text Box 31"/>
            <p:cNvSpPr txBox="1">
              <a:spLocks noChangeArrowheads="1"/>
            </p:cNvSpPr>
            <p:nvPr/>
          </p:nvSpPr>
          <p:spPr bwMode="auto">
            <a:xfrm>
              <a:off x="1181" y="2837"/>
              <a:ext cx="270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660033"/>
                  </a:solidFill>
                </a:rPr>
                <a:t>C´</a:t>
              </a:r>
            </a:p>
          </p:txBody>
        </p:sp>
        <p:sp>
          <p:nvSpPr>
            <p:cNvPr id="21602" name="Text Box 32"/>
            <p:cNvSpPr txBox="1">
              <a:spLocks noChangeArrowheads="1"/>
            </p:cNvSpPr>
            <p:nvPr/>
          </p:nvSpPr>
          <p:spPr bwMode="auto">
            <a:xfrm>
              <a:off x="364" y="3005"/>
              <a:ext cx="35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996600"/>
                  </a:solidFill>
                </a:rPr>
                <a:t>E´</a:t>
              </a:r>
            </a:p>
          </p:txBody>
        </p:sp>
        <p:sp>
          <p:nvSpPr>
            <p:cNvPr id="21603" name="Text Box 33"/>
            <p:cNvSpPr txBox="1">
              <a:spLocks noChangeArrowheads="1"/>
            </p:cNvSpPr>
            <p:nvPr/>
          </p:nvSpPr>
          <p:spPr bwMode="auto">
            <a:xfrm>
              <a:off x="878" y="3168"/>
              <a:ext cx="271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3333CC"/>
                  </a:solidFill>
                </a:rPr>
                <a:t>B´</a:t>
              </a:r>
            </a:p>
          </p:txBody>
        </p:sp>
        <p:sp>
          <p:nvSpPr>
            <p:cNvPr id="21604" name="Line 34"/>
            <p:cNvSpPr>
              <a:spLocks noChangeShapeType="1"/>
            </p:cNvSpPr>
            <p:nvPr/>
          </p:nvSpPr>
          <p:spPr bwMode="auto">
            <a:xfrm flipH="1" flipV="1">
              <a:off x="543" y="2333"/>
              <a:ext cx="0" cy="19"/>
            </a:xfrm>
            <a:prstGeom prst="line">
              <a:avLst/>
            </a:prstGeom>
            <a:noFill/>
            <a:ln w="31750">
              <a:solidFill>
                <a:srgbClr val="008000"/>
              </a:solidFill>
              <a:round/>
              <a:headEnd type="oval" w="lg" len="lg"/>
              <a:tailEnd type="oval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605" name="Line 35"/>
            <p:cNvSpPr>
              <a:spLocks noChangeShapeType="1"/>
            </p:cNvSpPr>
            <p:nvPr/>
          </p:nvSpPr>
          <p:spPr bwMode="auto">
            <a:xfrm flipH="1" flipV="1">
              <a:off x="1218" y="3014"/>
              <a:ext cx="13" cy="11"/>
            </a:xfrm>
            <a:prstGeom prst="line">
              <a:avLst/>
            </a:prstGeom>
            <a:noFill/>
            <a:ln w="31750">
              <a:solidFill>
                <a:srgbClr val="660033"/>
              </a:solidFill>
              <a:round/>
              <a:headEnd/>
              <a:tailEnd type="oval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606" name="Text Box 36"/>
            <p:cNvSpPr txBox="1">
              <a:spLocks noChangeArrowheads="1"/>
            </p:cNvSpPr>
            <p:nvPr/>
          </p:nvSpPr>
          <p:spPr bwMode="auto">
            <a:xfrm>
              <a:off x="527" y="2160"/>
              <a:ext cx="192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008000"/>
                  </a:solidFill>
                </a:rPr>
                <a:t>D</a:t>
              </a:r>
            </a:p>
          </p:txBody>
        </p:sp>
        <p:sp>
          <p:nvSpPr>
            <p:cNvPr id="21607" name="Line 37"/>
            <p:cNvSpPr>
              <a:spLocks noChangeShapeType="1"/>
            </p:cNvSpPr>
            <p:nvPr/>
          </p:nvSpPr>
          <p:spPr bwMode="auto">
            <a:xfrm flipV="1">
              <a:off x="391" y="2987"/>
              <a:ext cx="33" cy="27"/>
            </a:xfrm>
            <a:prstGeom prst="line">
              <a:avLst/>
            </a:prstGeom>
            <a:noFill/>
            <a:ln w="31750">
              <a:solidFill>
                <a:srgbClr val="996600"/>
              </a:solidFill>
              <a:round/>
              <a:headEnd type="oval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1508" name="Rectangle 39"/>
          <p:cNvSpPr>
            <a:spLocks noChangeArrowheads="1"/>
          </p:cNvSpPr>
          <p:nvPr/>
        </p:nvSpPr>
        <p:spPr bwMode="auto">
          <a:xfrm>
            <a:off x="3490913" y="2946400"/>
            <a:ext cx="10064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graphicFrame>
        <p:nvGraphicFramePr>
          <p:cNvPr id="5238" name="Group 118"/>
          <p:cNvGraphicFramePr>
            <a:graphicFrameLocks noGrp="1"/>
          </p:cNvGraphicFramePr>
          <p:nvPr/>
        </p:nvGraphicFramePr>
        <p:xfrm>
          <a:off x="3009900" y="3976688"/>
          <a:ext cx="3316288" cy="1714500"/>
        </p:xfrm>
        <a:graphic>
          <a:graphicData uri="http://schemas.openxmlformats.org/drawingml/2006/table">
            <a:tbl>
              <a:tblPr/>
              <a:tblGrid>
                <a:gridCol w="984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087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2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Symbol" pitchFamily="18" charset="2"/>
                      </a:endParaRPr>
                    </a:p>
                  </a:txBody>
                  <a:tcPr marL="96808" marR="96808" marT="48405" marB="484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Pins</a:t>
                      </a: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  <a:sym typeface="Symbol" pitchFamily="18" charset="2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Inside </a:t>
                      </a: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77777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(Edge)</a:t>
                      </a:r>
                    </a:p>
                  </a:txBody>
                  <a:tcPr marL="96808" marR="96808" marT="48405" marB="484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Symbol" pitchFamily="18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    (</a:t>
                      </a:r>
                      <a:r>
                        <a:rPr kumimoji="0" lang="de-DE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net</a:t>
                      </a: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)</a:t>
                      </a:r>
                    </a:p>
                  </a:txBody>
                  <a:tcPr marL="96808" marR="96808" marT="48405" marB="484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MBB (</a:t>
                      </a:r>
                      <a:r>
                        <a:rPr kumimoji="0" lang="de-DE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A</a:t>
                      </a: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)</a:t>
                      </a: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  <a:sym typeface="Symbol" pitchFamily="18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          </a:t>
                      </a:r>
                      <a:r>
                        <a:rPr kumimoji="0" lang="de-DE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B</a:t>
                      </a: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  </a:t>
                      </a: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  <a:sym typeface="Symbol" pitchFamily="18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          </a:t>
                      </a:r>
                      <a:r>
                        <a:rPr kumimoji="0" lang="de-DE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C</a:t>
                      </a:r>
                      <a:endParaRPr kumimoji="0" lang="de-DE" sz="1400" b="0" i="1" u="none" strike="noStrike" cap="none" normalizeH="0" baseline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  <a:sym typeface="Symbol" pitchFamily="18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          </a:t>
                      </a:r>
                      <a:r>
                        <a:rPr kumimoji="0" lang="de-DE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D</a:t>
                      </a:r>
                      <a:endParaRPr kumimoji="0" lang="de-DE" sz="1400" b="0" i="1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  <a:sym typeface="Symbol" pitchFamily="18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          </a:t>
                      </a:r>
                      <a:r>
                        <a:rPr kumimoji="0" lang="de-DE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E</a:t>
                      </a:r>
                    </a:p>
                  </a:txBody>
                  <a:tcPr marL="96808" marR="96808" marT="48405" marB="484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         D</a:t>
                      </a: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77777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(</a:t>
                      </a:r>
                      <a:r>
                        <a:rPr kumimoji="0" lang="de-DE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777777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B</a:t>
                      </a: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77777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,</a:t>
                      </a:r>
                      <a:r>
                        <a:rPr kumimoji="0" lang="de-DE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777777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C,D</a:t>
                      </a: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77777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)</a:t>
                      </a: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777777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  <a:sym typeface="Symbol" pitchFamily="18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         -  </a:t>
                      </a: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77777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(</a:t>
                      </a:r>
                      <a:r>
                        <a:rPr kumimoji="0" lang="de-DE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777777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A</a:t>
                      </a: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77777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,</a:t>
                      </a:r>
                      <a:r>
                        <a:rPr kumimoji="0" lang="de-DE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777777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C</a:t>
                      </a: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77777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,</a:t>
                      </a:r>
                      <a:r>
                        <a:rPr kumimoji="0" lang="de-DE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777777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D</a:t>
                      </a: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77777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)</a:t>
                      </a: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777777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  <a:sym typeface="Symbol" pitchFamily="18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         -  </a:t>
                      </a: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77777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(</a:t>
                      </a:r>
                      <a:r>
                        <a:rPr kumimoji="0" lang="de-DE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777777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A</a:t>
                      </a: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77777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)</a:t>
                      </a: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777777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  <a:sym typeface="Symbol" pitchFamily="18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77777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          </a:t>
                      </a:r>
                      <a:r>
                        <a:rPr kumimoji="0" lang="de-DE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777777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-  </a:t>
                      </a: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77777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(-)</a:t>
                      </a: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777777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  <a:sym typeface="Symbol" pitchFamily="18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         -  </a:t>
                      </a: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77777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(</a:t>
                      </a:r>
                      <a:r>
                        <a:rPr kumimoji="0" lang="de-DE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777777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A</a:t>
                      </a: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77777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,</a:t>
                      </a:r>
                      <a:r>
                        <a:rPr kumimoji="0" lang="de-DE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777777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C</a:t>
                      </a: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77777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)</a:t>
                      </a:r>
                    </a:p>
                  </a:txBody>
                  <a:tcPr marL="96808" marR="96808" marT="48405" marB="484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  <a:sym typeface="Symbol" pitchFamily="18" charset="2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3</a:t>
                      </a: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  <a:sym typeface="Symbol" pitchFamily="18" charset="2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1</a:t>
                      </a: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  <a:sym typeface="Symbol" pitchFamily="18" charset="2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0</a:t>
                      </a: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  <a:sym typeface="Symbol" pitchFamily="18" charset="2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</a:p>
                  </a:txBody>
                  <a:tcPr marL="96808" marR="96808" marT="48405" marB="484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77334" name="AutoShape 54"/>
          <p:cNvSpPr>
            <a:spLocks noChangeArrowheads="1"/>
          </p:cNvSpPr>
          <p:nvPr/>
        </p:nvSpPr>
        <p:spPr bwMode="auto">
          <a:xfrm>
            <a:off x="2501900" y="4576763"/>
            <a:ext cx="246063" cy="609600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1524" name="Rectangle 55"/>
          <p:cNvSpPr>
            <a:spLocks noChangeArrowheads="1"/>
          </p:cNvSpPr>
          <p:nvPr/>
        </p:nvSpPr>
        <p:spPr bwMode="auto">
          <a:xfrm>
            <a:off x="3490913" y="2946400"/>
            <a:ext cx="10064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graphicFrame>
        <p:nvGraphicFramePr>
          <p:cNvPr id="1377336" name="Object 56"/>
          <p:cNvGraphicFramePr>
            <a:graphicFrameLocks noChangeAspect="1"/>
          </p:cNvGraphicFramePr>
          <p:nvPr/>
        </p:nvGraphicFramePr>
        <p:xfrm>
          <a:off x="5659438" y="4251325"/>
          <a:ext cx="200025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3" name="Formel" r:id="rId3" imgW="126835" imgH="139518" progId="Equation.3">
                  <p:embed/>
                </p:oleObj>
              </mc:Choice>
              <mc:Fallback>
                <p:oleObj name="Formel" r:id="rId3" imgW="126835" imgH="139518" progId="Equation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9438" y="4251325"/>
                        <a:ext cx="200025" cy="242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57"/>
          <p:cNvGrpSpPr>
            <a:grpSpLocks/>
          </p:cNvGrpSpPr>
          <p:nvPr/>
        </p:nvGrpSpPr>
        <p:grpSpPr bwMode="auto">
          <a:xfrm>
            <a:off x="7246938" y="4246563"/>
            <a:ext cx="1314450" cy="1312862"/>
            <a:chOff x="4565" y="2202"/>
            <a:chExt cx="828" cy="827"/>
          </a:xfrm>
        </p:grpSpPr>
        <p:sp>
          <p:nvSpPr>
            <p:cNvPr id="21582" name="Line 58"/>
            <p:cNvSpPr>
              <a:spLocks noChangeShapeType="1"/>
            </p:cNvSpPr>
            <p:nvPr/>
          </p:nvSpPr>
          <p:spPr bwMode="auto">
            <a:xfrm>
              <a:off x="4565" y="2202"/>
              <a:ext cx="497" cy="1"/>
            </a:xfrm>
            <a:prstGeom prst="line">
              <a:avLst/>
            </a:prstGeom>
            <a:noFill/>
            <a:ln w="31750">
              <a:solidFill>
                <a:srgbClr val="660033"/>
              </a:solidFill>
              <a:round/>
              <a:headEnd/>
              <a:tailEnd type="oval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583" name="Line 59"/>
            <p:cNvSpPr>
              <a:spLocks noChangeShapeType="1"/>
            </p:cNvSpPr>
            <p:nvPr/>
          </p:nvSpPr>
          <p:spPr bwMode="auto">
            <a:xfrm>
              <a:off x="4565" y="2202"/>
              <a:ext cx="0" cy="496"/>
            </a:xfrm>
            <a:prstGeom prst="line">
              <a:avLst/>
            </a:prstGeom>
            <a:noFill/>
            <a:ln w="31750">
              <a:solidFill>
                <a:srgbClr val="6600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584" name="Line 60"/>
            <p:cNvSpPr>
              <a:spLocks noChangeShapeType="1"/>
            </p:cNvSpPr>
            <p:nvPr/>
          </p:nvSpPr>
          <p:spPr bwMode="auto">
            <a:xfrm>
              <a:off x="4565" y="2698"/>
              <a:ext cx="828" cy="1"/>
            </a:xfrm>
            <a:prstGeom prst="line">
              <a:avLst/>
            </a:prstGeom>
            <a:noFill/>
            <a:ln w="31750">
              <a:solidFill>
                <a:srgbClr val="6600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585" name="Line 61"/>
            <p:cNvSpPr>
              <a:spLocks noChangeShapeType="1"/>
            </p:cNvSpPr>
            <p:nvPr/>
          </p:nvSpPr>
          <p:spPr bwMode="auto">
            <a:xfrm>
              <a:off x="5393" y="2698"/>
              <a:ext cx="0" cy="331"/>
            </a:xfrm>
            <a:prstGeom prst="line">
              <a:avLst/>
            </a:prstGeom>
            <a:noFill/>
            <a:ln w="31750">
              <a:solidFill>
                <a:srgbClr val="660033"/>
              </a:solidFill>
              <a:round/>
              <a:headEnd/>
              <a:tailEnd type="oval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1377342" name="Line 62"/>
          <p:cNvSpPr>
            <a:spLocks noChangeShapeType="1"/>
          </p:cNvSpPr>
          <p:nvPr/>
        </p:nvSpPr>
        <p:spPr bwMode="auto">
          <a:xfrm>
            <a:off x="7510463" y="4510088"/>
            <a:ext cx="1314450" cy="0"/>
          </a:xfrm>
          <a:prstGeom prst="line">
            <a:avLst/>
          </a:prstGeom>
          <a:noFill/>
          <a:ln w="31750">
            <a:solidFill>
              <a:srgbClr val="008000"/>
            </a:solidFill>
            <a:round/>
            <a:headEnd type="oval" w="lg" len="lg"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5" name="Group 63"/>
          <p:cNvGrpSpPr>
            <a:grpSpLocks/>
          </p:cNvGrpSpPr>
          <p:nvPr/>
        </p:nvGrpSpPr>
        <p:grpSpPr bwMode="auto">
          <a:xfrm>
            <a:off x="7246938" y="4772025"/>
            <a:ext cx="1577975" cy="1052513"/>
            <a:chOff x="4565" y="2533"/>
            <a:chExt cx="994" cy="663"/>
          </a:xfrm>
        </p:grpSpPr>
        <p:sp>
          <p:nvSpPr>
            <p:cNvPr id="21578" name="Line 64"/>
            <p:cNvSpPr>
              <a:spLocks noChangeShapeType="1"/>
            </p:cNvSpPr>
            <p:nvPr/>
          </p:nvSpPr>
          <p:spPr bwMode="auto">
            <a:xfrm>
              <a:off x="5559" y="2533"/>
              <a:ext cx="0" cy="661"/>
            </a:xfrm>
            <a:prstGeom prst="line">
              <a:avLst/>
            </a:prstGeom>
            <a:noFill/>
            <a:ln w="31750">
              <a:solidFill>
                <a:srgbClr val="996600"/>
              </a:solidFill>
              <a:round/>
              <a:headEnd type="oval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579" name="Line 65"/>
            <p:cNvSpPr>
              <a:spLocks noChangeShapeType="1"/>
            </p:cNvSpPr>
            <p:nvPr/>
          </p:nvSpPr>
          <p:spPr bwMode="auto">
            <a:xfrm>
              <a:off x="5229" y="3194"/>
              <a:ext cx="330" cy="2"/>
            </a:xfrm>
            <a:prstGeom prst="line">
              <a:avLst/>
            </a:prstGeom>
            <a:noFill/>
            <a:ln w="31750">
              <a:solidFill>
                <a:srgbClr val="99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580" name="Line 66"/>
            <p:cNvSpPr>
              <a:spLocks noChangeShapeType="1"/>
            </p:cNvSpPr>
            <p:nvPr/>
          </p:nvSpPr>
          <p:spPr bwMode="auto">
            <a:xfrm>
              <a:off x="5229" y="3029"/>
              <a:ext cx="0" cy="165"/>
            </a:xfrm>
            <a:prstGeom prst="line">
              <a:avLst/>
            </a:prstGeom>
            <a:noFill/>
            <a:ln w="31750">
              <a:solidFill>
                <a:srgbClr val="99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581" name="Line 67"/>
            <p:cNvSpPr>
              <a:spLocks noChangeShapeType="1"/>
            </p:cNvSpPr>
            <p:nvPr/>
          </p:nvSpPr>
          <p:spPr bwMode="auto">
            <a:xfrm>
              <a:off x="4565" y="3029"/>
              <a:ext cx="663" cy="1"/>
            </a:xfrm>
            <a:prstGeom prst="line">
              <a:avLst/>
            </a:prstGeom>
            <a:noFill/>
            <a:ln w="31750">
              <a:solidFill>
                <a:srgbClr val="996600"/>
              </a:solidFill>
              <a:round/>
              <a:headEnd type="oval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6" name="Group 68"/>
          <p:cNvGrpSpPr>
            <a:grpSpLocks/>
          </p:cNvGrpSpPr>
          <p:nvPr/>
        </p:nvGrpSpPr>
        <p:grpSpPr bwMode="auto">
          <a:xfrm>
            <a:off x="6981825" y="3983038"/>
            <a:ext cx="1052513" cy="1841500"/>
            <a:chOff x="4398" y="2036"/>
            <a:chExt cx="663" cy="1160"/>
          </a:xfrm>
        </p:grpSpPr>
        <p:sp>
          <p:nvSpPr>
            <p:cNvPr id="21575" name="Line 69"/>
            <p:cNvSpPr>
              <a:spLocks noChangeShapeType="1"/>
            </p:cNvSpPr>
            <p:nvPr/>
          </p:nvSpPr>
          <p:spPr bwMode="auto">
            <a:xfrm>
              <a:off x="4400" y="3194"/>
              <a:ext cx="661" cy="2"/>
            </a:xfrm>
            <a:prstGeom prst="line">
              <a:avLst/>
            </a:prstGeom>
            <a:noFill/>
            <a:ln w="31750">
              <a:solidFill>
                <a:srgbClr val="3333CC"/>
              </a:solidFill>
              <a:round/>
              <a:headEnd/>
              <a:tailEnd type="oval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576" name="Line 70"/>
            <p:cNvSpPr>
              <a:spLocks noChangeShapeType="1"/>
            </p:cNvSpPr>
            <p:nvPr/>
          </p:nvSpPr>
          <p:spPr bwMode="auto">
            <a:xfrm>
              <a:off x="4398" y="2195"/>
              <a:ext cx="0" cy="991"/>
            </a:xfrm>
            <a:prstGeom prst="line">
              <a:avLst/>
            </a:prstGeom>
            <a:noFill/>
            <a:ln w="31750">
              <a:solidFill>
                <a:srgbClr val="33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577" name="Line 71"/>
            <p:cNvSpPr>
              <a:spLocks noChangeShapeType="1"/>
            </p:cNvSpPr>
            <p:nvPr/>
          </p:nvSpPr>
          <p:spPr bwMode="auto">
            <a:xfrm flipV="1">
              <a:off x="4400" y="2036"/>
              <a:ext cx="331" cy="166"/>
            </a:xfrm>
            <a:prstGeom prst="line">
              <a:avLst/>
            </a:prstGeom>
            <a:noFill/>
            <a:ln w="31750">
              <a:solidFill>
                <a:srgbClr val="3333CC"/>
              </a:solidFill>
              <a:prstDash val="dash"/>
              <a:round/>
              <a:headEnd/>
              <a:tailEnd type="oval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1377352" name="AutoShape 72"/>
          <p:cNvSpPr>
            <a:spLocks noChangeArrowheads="1"/>
          </p:cNvSpPr>
          <p:nvPr/>
        </p:nvSpPr>
        <p:spPr bwMode="auto">
          <a:xfrm>
            <a:off x="6488113" y="4600575"/>
            <a:ext cx="246062" cy="609600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1531" name="Rectangle 73"/>
          <p:cNvSpPr>
            <a:spLocks noGrp="1" noChangeArrowheads="1"/>
          </p:cNvSpPr>
          <p:nvPr>
            <p:ph type="body" idx="1"/>
          </p:nvPr>
        </p:nvSpPr>
        <p:spPr>
          <a:xfrm>
            <a:off x="598488" y="1409700"/>
            <a:ext cx="8080375" cy="1447800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lnSpc>
                <a:spcPct val="100000"/>
              </a:lnSpc>
              <a:tabLst>
                <a:tab pos="284163" algn="l"/>
                <a:tab pos="512763" algn="l"/>
              </a:tabLst>
            </a:pPr>
            <a:r>
              <a:rPr lang="de-DE" altLang="de-DE" b="1" smtClean="0">
                <a:solidFill>
                  <a:srgbClr val="CC0000"/>
                </a:solidFill>
              </a:rPr>
              <a:t>Rule 3:</a:t>
            </a:r>
            <a:r>
              <a:rPr lang="de-DE" altLang="de-DE" b="1" smtClean="0"/>
              <a:t> </a:t>
            </a:r>
            <a:r>
              <a:rPr lang="de-DE" altLang="de-DE" smtClean="0"/>
              <a:t> </a:t>
            </a:r>
            <a:r>
              <a:rPr lang="en-US" altLang="zh-CN" smtClean="0">
                <a:ea typeface="宋体" panose="02010600030101010101" pitchFamily="2" charset="-122"/>
              </a:rPr>
              <a:t>Let (</a:t>
            </a:r>
            <a:r>
              <a:rPr lang="en-US" altLang="zh-CN" i="1" smtClean="0">
                <a:ea typeface="宋体" panose="02010600030101010101" pitchFamily="2" charset="-122"/>
              </a:rPr>
              <a:t>net</a:t>
            </a:r>
            <a:r>
              <a:rPr lang="en-US" altLang="zh-CN" smtClean="0">
                <a:ea typeface="宋体" panose="02010600030101010101" pitchFamily="2" charset="-122"/>
              </a:rPr>
              <a:t>) be the number of pins within </a:t>
            </a:r>
            <a:r>
              <a:rPr lang="en-US" altLang="zh-CN" i="1" smtClean="0">
                <a:ea typeface="宋体" panose="02010600030101010101" pitchFamily="2" charset="-122"/>
              </a:rPr>
              <a:t>MBB</a:t>
            </a:r>
            <a:r>
              <a:rPr lang="en-US" altLang="zh-CN" smtClean="0">
                <a:ea typeface="宋体" panose="02010600030101010101" pitchFamily="2" charset="-122"/>
              </a:rPr>
              <a:t>(</a:t>
            </a:r>
            <a:r>
              <a:rPr lang="en-US" altLang="zh-CN" i="1" smtClean="0">
                <a:ea typeface="宋体" panose="02010600030101010101" pitchFamily="2" charset="-122"/>
              </a:rPr>
              <a:t>net</a:t>
            </a:r>
            <a:r>
              <a:rPr lang="en-US" altLang="zh-CN" smtClean="0">
                <a:ea typeface="宋体" panose="02010600030101010101" pitchFamily="2" charset="-122"/>
              </a:rPr>
              <a:t>) for net </a:t>
            </a:r>
            <a:r>
              <a:rPr lang="en-US" altLang="zh-CN" i="1" smtClean="0">
                <a:ea typeface="宋体" panose="02010600030101010101" pitchFamily="2" charset="-122"/>
              </a:rPr>
              <a:t>net</a:t>
            </a:r>
            <a:r>
              <a:rPr lang="en-US" altLang="zh-CN" smtClean="0">
                <a:ea typeface="宋体" panose="02010600030101010101" pitchFamily="2" charset="-122"/>
              </a:rPr>
              <a:t>. 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For two nets </a:t>
            </a:r>
            <a:r>
              <a:rPr lang="en-US" altLang="zh-CN" i="1" smtClean="0">
                <a:ea typeface="宋体" panose="02010600030101010101" pitchFamily="2" charset="-122"/>
              </a:rPr>
              <a:t>i</a:t>
            </a:r>
            <a:r>
              <a:rPr lang="en-US" altLang="zh-CN" smtClean="0">
                <a:ea typeface="宋体" panose="02010600030101010101" pitchFamily="2" charset="-122"/>
              </a:rPr>
              <a:t> and </a:t>
            </a:r>
            <a:r>
              <a:rPr lang="en-US" altLang="zh-CN" i="1" smtClean="0">
                <a:ea typeface="宋体" panose="02010600030101010101" pitchFamily="2" charset="-122"/>
              </a:rPr>
              <a:t>j</a:t>
            </a:r>
            <a:r>
              <a:rPr lang="en-US" altLang="zh-CN" smtClean="0">
                <a:ea typeface="宋体" panose="02010600030101010101" pitchFamily="2" charset="-122"/>
              </a:rPr>
              <a:t>, if (</a:t>
            </a:r>
            <a:r>
              <a:rPr lang="en-US" altLang="zh-CN" i="1" smtClean="0">
                <a:ea typeface="宋体" panose="02010600030101010101" pitchFamily="2" charset="-122"/>
              </a:rPr>
              <a:t>i</a:t>
            </a:r>
            <a:r>
              <a:rPr lang="en-US" altLang="zh-CN" i="1" baseline="30000" smtClean="0">
                <a:ea typeface="宋体" panose="02010600030101010101" pitchFamily="2" charset="-122"/>
              </a:rPr>
              <a:t> </a:t>
            </a:r>
            <a:r>
              <a:rPr lang="en-US" altLang="zh-CN" smtClean="0">
                <a:ea typeface="宋体" panose="02010600030101010101" pitchFamily="2" charset="-122"/>
              </a:rPr>
              <a:t>) &lt; (</a:t>
            </a:r>
            <a:r>
              <a:rPr lang="en-US" altLang="zh-CN" i="1" smtClean="0">
                <a:ea typeface="宋体" panose="02010600030101010101" pitchFamily="2" charset="-122"/>
              </a:rPr>
              <a:t>j</a:t>
            </a:r>
            <a:r>
              <a:rPr lang="en-US" altLang="zh-CN" i="1" baseline="30000" smtClean="0">
                <a:ea typeface="宋体" panose="02010600030101010101" pitchFamily="2" charset="-122"/>
              </a:rPr>
              <a:t> </a:t>
            </a:r>
            <a:r>
              <a:rPr lang="en-US" altLang="zh-CN" smtClean="0">
                <a:ea typeface="宋体" panose="02010600030101010101" pitchFamily="2" charset="-122"/>
              </a:rPr>
              <a:t>), then </a:t>
            </a:r>
            <a:r>
              <a:rPr lang="en-US" altLang="zh-CN" i="1" smtClean="0">
                <a:ea typeface="宋体" panose="02010600030101010101" pitchFamily="2" charset="-122"/>
              </a:rPr>
              <a:t>i</a:t>
            </a:r>
            <a:r>
              <a:rPr lang="en-US" altLang="zh-CN" smtClean="0">
                <a:ea typeface="宋体" panose="02010600030101010101" pitchFamily="2" charset="-122"/>
              </a:rPr>
              <a:t> is routed before </a:t>
            </a:r>
            <a:r>
              <a:rPr lang="en-US" altLang="zh-CN" i="1" smtClean="0">
                <a:ea typeface="宋体" panose="02010600030101010101" pitchFamily="2" charset="-122"/>
              </a:rPr>
              <a:t>j</a:t>
            </a:r>
            <a:r>
              <a:rPr lang="en-US" altLang="zh-CN" smtClean="0">
                <a:ea typeface="宋体" panose="02010600030101010101" pitchFamily="2" charset="-122"/>
              </a:rPr>
              <a:t>. </a:t>
            </a:r>
          </a:p>
          <a:p>
            <a:pPr marL="588963" lvl="1" indent="-304800" defTabSz="849313">
              <a:lnSpc>
                <a:spcPct val="100000"/>
              </a:lnSpc>
              <a:buFont typeface="Arial" panose="020B0604020202020204" pitchFamily="34" charset="0"/>
              <a:buChar char="-"/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For each net, consider the pins of other nets within its bounding box </a:t>
            </a:r>
          </a:p>
          <a:p>
            <a:pPr marL="588963" lvl="1" indent="-304800" defTabSz="849313">
              <a:lnSpc>
                <a:spcPct val="100000"/>
              </a:lnSpc>
              <a:buFont typeface="Arial" panose="020B0604020202020204" pitchFamily="34" charset="0"/>
              <a:buChar char="-"/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The net with the smallest number of such pins is routed first </a:t>
            </a:r>
          </a:p>
          <a:p>
            <a:pPr marL="588963" lvl="1" indent="-304800" defTabSz="849313">
              <a:lnSpc>
                <a:spcPct val="100000"/>
              </a:lnSpc>
              <a:buFont typeface="Arial" panose="020B0604020202020204" pitchFamily="34" charset="0"/>
              <a:buChar char="-"/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Ties are broken based on the number of pins that are contained 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within the bounding box and on its edge  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endParaRPr lang="en-US" altLang="zh-CN" smtClean="0">
              <a:ea typeface="宋体" panose="02010600030101010101" pitchFamily="2" charset="-122"/>
            </a:endParaRPr>
          </a:p>
        </p:txBody>
      </p:sp>
      <p:grpSp>
        <p:nvGrpSpPr>
          <p:cNvPr id="7" name="Group 74"/>
          <p:cNvGrpSpPr>
            <a:grpSpLocks/>
          </p:cNvGrpSpPr>
          <p:nvPr/>
        </p:nvGrpSpPr>
        <p:grpSpPr bwMode="auto">
          <a:xfrm>
            <a:off x="306388" y="3644900"/>
            <a:ext cx="2195512" cy="2490788"/>
            <a:chOff x="193" y="1823"/>
            <a:chExt cx="1383" cy="1569"/>
          </a:xfrm>
        </p:grpSpPr>
        <p:sp>
          <p:nvSpPr>
            <p:cNvPr id="21540" name="Rectangle 75"/>
            <p:cNvSpPr>
              <a:spLocks noChangeArrowheads="1"/>
            </p:cNvSpPr>
            <p:nvPr/>
          </p:nvSpPr>
          <p:spPr bwMode="auto">
            <a:xfrm>
              <a:off x="226" y="2025"/>
              <a:ext cx="1158" cy="1152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grpSp>
          <p:nvGrpSpPr>
            <p:cNvPr id="21541" name="Group 76"/>
            <p:cNvGrpSpPr>
              <a:grpSpLocks/>
            </p:cNvGrpSpPr>
            <p:nvPr/>
          </p:nvGrpSpPr>
          <p:grpSpPr bwMode="auto">
            <a:xfrm>
              <a:off x="226" y="2021"/>
              <a:ext cx="1158" cy="1158"/>
              <a:chOff x="346" y="3787"/>
              <a:chExt cx="1587" cy="1588"/>
            </a:xfrm>
          </p:grpSpPr>
          <p:sp>
            <p:nvSpPr>
              <p:cNvPr id="21562" name="Rectangle 77"/>
              <p:cNvSpPr>
                <a:spLocks noChangeArrowheads="1"/>
              </p:cNvSpPr>
              <p:nvPr/>
            </p:nvSpPr>
            <p:spPr bwMode="auto">
              <a:xfrm>
                <a:off x="346" y="3787"/>
                <a:ext cx="1587" cy="15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1563" name="Line 78"/>
              <p:cNvSpPr>
                <a:spLocks noChangeShapeType="1"/>
              </p:cNvSpPr>
              <p:nvPr/>
            </p:nvSpPr>
            <p:spPr bwMode="auto">
              <a:xfrm>
                <a:off x="346" y="4014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564" name="Line 79"/>
              <p:cNvSpPr>
                <a:spLocks noChangeShapeType="1"/>
              </p:cNvSpPr>
              <p:nvPr/>
            </p:nvSpPr>
            <p:spPr bwMode="auto">
              <a:xfrm>
                <a:off x="346" y="4240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565" name="Line 80"/>
              <p:cNvSpPr>
                <a:spLocks noChangeShapeType="1"/>
              </p:cNvSpPr>
              <p:nvPr/>
            </p:nvSpPr>
            <p:spPr bwMode="auto">
              <a:xfrm>
                <a:off x="346" y="4467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566" name="Line 81"/>
              <p:cNvSpPr>
                <a:spLocks noChangeShapeType="1"/>
              </p:cNvSpPr>
              <p:nvPr/>
            </p:nvSpPr>
            <p:spPr bwMode="auto">
              <a:xfrm>
                <a:off x="346" y="4694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567" name="Line 82"/>
              <p:cNvSpPr>
                <a:spLocks noChangeShapeType="1"/>
              </p:cNvSpPr>
              <p:nvPr/>
            </p:nvSpPr>
            <p:spPr bwMode="auto">
              <a:xfrm>
                <a:off x="346" y="4921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568" name="Line 83"/>
              <p:cNvSpPr>
                <a:spLocks noChangeShapeType="1"/>
              </p:cNvSpPr>
              <p:nvPr/>
            </p:nvSpPr>
            <p:spPr bwMode="auto">
              <a:xfrm>
                <a:off x="572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569" name="Line 84"/>
              <p:cNvSpPr>
                <a:spLocks noChangeShapeType="1"/>
              </p:cNvSpPr>
              <p:nvPr/>
            </p:nvSpPr>
            <p:spPr bwMode="auto">
              <a:xfrm>
                <a:off x="799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570" name="Line 85"/>
              <p:cNvSpPr>
                <a:spLocks noChangeShapeType="1"/>
              </p:cNvSpPr>
              <p:nvPr/>
            </p:nvSpPr>
            <p:spPr bwMode="auto">
              <a:xfrm>
                <a:off x="1026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571" name="Line 86"/>
              <p:cNvSpPr>
                <a:spLocks noChangeShapeType="1"/>
              </p:cNvSpPr>
              <p:nvPr/>
            </p:nvSpPr>
            <p:spPr bwMode="auto">
              <a:xfrm>
                <a:off x="1253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572" name="Line 87"/>
              <p:cNvSpPr>
                <a:spLocks noChangeShapeType="1"/>
              </p:cNvSpPr>
              <p:nvPr/>
            </p:nvSpPr>
            <p:spPr bwMode="auto">
              <a:xfrm>
                <a:off x="1480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573" name="Line 88"/>
              <p:cNvSpPr>
                <a:spLocks noChangeShapeType="1"/>
              </p:cNvSpPr>
              <p:nvPr/>
            </p:nvSpPr>
            <p:spPr bwMode="auto">
              <a:xfrm>
                <a:off x="1706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574" name="Line 89"/>
              <p:cNvSpPr>
                <a:spLocks noChangeShapeType="1"/>
              </p:cNvSpPr>
              <p:nvPr/>
            </p:nvSpPr>
            <p:spPr bwMode="auto">
              <a:xfrm>
                <a:off x="346" y="5148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21542" name="Text Box 90"/>
            <p:cNvSpPr txBox="1">
              <a:spLocks noChangeArrowheads="1"/>
            </p:cNvSpPr>
            <p:nvPr/>
          </p:nvSpPr>
          <p:spPr bwMode="auto">
            <a:xfrm>
              <a:off x="1197" y="2160"/>
              <a:ext cx="37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008000"/>
                  </a:solidFill>
                </a:rPr>
                <a:t>D´</a:t>
              </a:r>
            </a:p>
          </p:txBody>
        </p:sp>
        <p:sp>
          <p:nvSpPr>
            <p:cNvPr id="21543" name="Line 91"/>
            <p:cNvSpPr>
              <a:spLocks noChangeShapeType="1"/>
            </p:cNvSpPr>
            <p:nvPr/>
          </p:nvSpPr>
          <p:spPr bwMode="auto">
            <a:xfrm flipV="1">
              <a:off x="885" y="2187"/>
              <a:ext cx="2" cy="31"/>
            </a:xfrm>
            <a:prstGeom prst="line">
              <a:avLst/>
            </a:prstGeom>
            <a:noFill/>
            <a:ln w="31750">
              <a:solidFill>
                <a:srgbClr val="660033"/>
              </a:solidFill>
              <a:round/>
              <a:headEnd/>
              <a:tailEnd type="oval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544" name="Line 92"/>
            <p:cNvSpPr>
              <a:spLocks noChangeShapeType="1"/>
            </p:cNvSpPr>
            <p:nvPr/>
          </p:nvSpPr>
          <p:spPr bwMode="auto">
            <a:xfrm flipH="1" flipV="1">
              <a:off x="1384" y="2333"/>
              <a:ext cx="0" cy="19"/>
            </a:xfrm>
            <a:prstGeom prst="line">
              <a:avLst/>
            </a:prstGeom>
            <a:noFill/>
            <a:ln w="31750">
              <a:solidFill>
                <a:srgbClr val="008000"/>
              </a:solidFill>
              <a:round/>
              <a:headEnd type="oval" w="lg" len="lg"/>
              <a:tailEnd type="oval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545" name="Line 93"/>
            <p:cNvSpPr>
              <a:spLocks noChangeShapeType="1"/>
            </p:cNvSpPr>
            <p:nvPr/>
          </p:nvSpPr>
          <p:spPr bwMode="auto">
            <a:xfrm>
              <a:off x="1384" y="2518"/>
              <a:ext cx="0" cy="7"/>
            </a:xfrm>
            <a:prstGeom prst="line">
              <a:avLst/>
            </a:prstGeom>
            <a:noFill/>
            <a:ln w="31750">
              <a:solidFill>
                <a:srgbClr val="996600"/>
              </a:solidFill>
              <a:round/>
              <a:headEnd type="oval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546" name="Line 94"/>
            <p:cNvSpPr>
              <a:spLocks noChangeShapeType="1"/>
            </p:cNvSpPr>
            <p:nvPr/>
          </p:nvSpPr>
          <p:spPr bwMode="auto">
            <a:xfrm>
              <a:off x="885" y="3178"/>
              <a:ext cx="2" cy="1"/>
            </a:xfrm>
            <a:prstGeom prst="line">
              <a:avLst/>
            </a:prstGeom>
            <a:noFill/>
            <a:ln w="31750">
              <a:solidFill>
                <a:srgbClr val="3333CC"/>
              </a:solidFill>
              <a:round/>
              <a:headEnd/>
              <a:tailEnd type="oval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547" name="Line 95"/>
            <p:cNvSpPr>
              <a:spLocks noChangeShapeType="1"/>
            </p:cNvSpPr>
            <p:nvPr/>
          </p:nvSpPr>
          <p:spPr bwMode="auto">
            <a:xfrm flipH="1" flipV="1">
              <a:off x="556" y="2021"/>
              <a:ext cx="21" cy="5"/>
            </a:xfrm>
            <a:prstGeom prst="line">
              <a:avLst/>
            </a:prstGeom>
            <a:noFill/>
            <a:ln w="31750">
              <a:solidFill>
                <a:srgbClr val="3333CC"/>
              </a:solidFill>
              <a:prstDash val="dash"/>
              <a:round/>
              <a:headEnd/>
              <a:tailEnd type="oval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548" name="Oval 96"/>
            <p:cNvSpPr>
              <a:spLocks noChangeArrowheads="1"/>
            </p:cNvSpPr>
            <p:nvPr/>
          </p:nvSpPr>
          <p:spPr bwMode="auto">
            <a:xfrm>
              <a:off x="193" y="1987"/>
              <a:ext cx="66" cy="6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1549" name="Text Box 97"/>
            <p:cNvSpPr txBox="1">
              <a:spLocks noChangeArrowheads="1"/>
            </p:cNvSpPr>
            <p:nvPr/>
          </p:nvSpPr>
          <p:spPr bwMode="auto">
            <a:xfrm>
              <a:off x="239" y="1823"/>
              <a:ext cx="192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CC0000"/>
                  </a:solidFill>
                </a:rPr>
                <a:t>A</a:t>
              </a:r>
            </a:p>
          </p:txBody>
        </p:sp>
        <p:sp>
          <p:nvSpPr>
            <p:cNvPr id="21550" name="Text Box 98"/>
            <p:cNvSpPr txBox="1">
              <a:spLocks noChangeArrowheads="1"/>
            </p:cNvSpPr>
            <p:nvPr/>
          </p:nvSpPr>
          <p:spPr bwMode="auto">
            <a:xfrm>
              <a:off x="547" y="1823"/>
              <a:ext cx="19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3333CC"/>
                  </a:solidFill>
                </a:rPr>
                <a:t>B</a:t>
              </a:r>
            </a:p>
          </p:txBody>
        </p:sp>
        <p:sp>
          <p:nvSpPr>
            <p:cNvPr id="21551" name="Text Box 99"/>
            <p:cNvSpPr txBox="1">
              <a:spLocks noChangeArrowheads="1"/>
            </p:cNvSpPr>
            <p:nvPr/>
          </p:nvSpPr>
          <p:spPr bwMode="auto">
            <a:xfrm>
              <a:off x="883" y="1992"/>
              <a:ext cx="191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660033"/>
                  </a:solidFill>
                </a:rPr>
                <a:t>C</a:t>
              </a:r>
            </a:p>
          </p:txBody>
        </p:sp>
        <p:sp>
          <p:nvSpPr>
            <p:cNvPr id="21552" name="Text Box 100"/>
            <p:cNvSpPr txBox="1">
              <a:spLocks noChangeArrowheads="1"/>
            </p:cNvSpPr>
            <p:nvPr/>
          </p:nvSpPr>
          <p:spPr bwMode="auto">
            <a:xfrm>
              <a:off x="870" y="2500"/>
              <a:ext cx="361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CC0000"/>
                  </a:solidFill>
                </a:rPr>
                <a:t>A´</a:t>
              </a:r>
            </a:p>
          </p:txBody>
        </p:sp>
        <p:sp>
          <p:nvSpPr>
            <p:cNvPr id="21553" name="Oval 101"/>
            <p:cNvSpPr>
              <a:spLocks noChangeArrowheads="1"/>
            </p:cNvSpPr>
            <p:nvPr/>
          </p:nvSpPr>
          <p:spPr bwMode="auto">
            <a:xfrm>
              <a:off x="855" y="2487"/>
              <a:ext cx="66" cy="65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1554" name="Text Box 102"/>
            <p:cNvSpPr txBox="1">
              <a:spLocks noChangeArrowheads="1"/>
            </p:cNvSpPr>
            <p:nvPr/>
          </p:nvSpPr>
          <p:spPr bwMode="auto">
            <a:xfrm>
              <a:off x="1197" y="2513"/>
              <a:ext cx="192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996600"/>
                  </a:solidFill>
                </a:rPr>
                <a:t>E</a:t>
              </a:r>
            </a:p>
          </p:txBody>
        </p:sp>
        <p:sp>
          <p:nvSpPr>
            <p:cNvPr id="21555" name="Text Box 103"/>
            <p:cNvSpPr txBox="1">
              <a:spLocks noChangeArrowheads="1"/>
            </p:cNvSpPr>
            <p:nvPr/>
          </p:nvSpPr>
          <p:spPr bwMode="auto">
            <a:xfrm>
              <a:off x="1181" y="2837"/>
              <a:ext cx="270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660033"/>
                  </a:solidFill>
                </a:rPr>
                <a:t>C´</a:t>
              </a:r>
            </a:p>
          </p:txBody>
        </p:sp>
        <p:sp>
          <p:nvSpPr>
            <p:cNvPr id="21556" name="Text Box 104"/>
            <p:cNvSpPr txBox="1">
              <a:spLocks noChangeArrowheads="1"/>
            </p:cNvSpPr>
            <p:nvPr/>
          </p:nvSpPr>
          <p:spPr bwMode="auto">
            <a:xfrm>
              <a:off x="364" y="3005"/>
              <a:ext cx="35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996600"/>
                  </a:solidFill>
                </a:rPr>
                <a:t>E´</a:t>
              </a:r>
            </a:p>
          </p:txBody>
        </p:sp>
        <p:sp>
          <p:nvSpPr>
            <p:cNvPr id="21557" name="Text Box 105"/>
            <p:cNvSpPr txBox="1">
              <a:spLocks noChangeArrowheads="1"/>
            </p:cNvSpPr>
            <p:nvPr/>
          </p:nvSpPr>
          <p:spPr bwMode="auto">
            <a:xfrm>
              <a:off x="878" y="3168"/>
              <a:ext cx="271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3333CC"/>
                  </a:solidFill>
                </a:rPr>
                <a:t>B´</a:t>
              </a:r>
            </a:p>
          </p:txBody>
        </p:sp>
        <p:sp>
          <p:nvSpPr>
            <p:cNvPr id="21558" name="Line 106"/>
            <p:cNvSpPr>
              <a:spLocks noChangeShapeType="1"/>
            </p:cNvSpPr>
            <p:nvPr/>
          </p:nvSpPr>
          <p:spPr bwMode="auto">
            <a:xfrm flipH="1" flipV="1">
              <a:off x="543" y="2333"/>
              <a:ext cx="0" cy="19"/>
            </a:xfrm>
            <a:prstGeom prst="line">
              <a:avLst/>
            </a:prstGeom>
            <a:noFill/>
            <a:ln w="31750">
              <a:solidFill>
                <a:srgbClr val="008000"/>
              </a:solidFill>
              <a:round/>
              <a:headEnd type="oval" w="lg" len="lg"/>
              <a:tailEnd type="oval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559" name="Line 107"/>
            <p:cNvSpPr>
              <a:spLocks noChangeShapeType="1"/>
            </p:cNvSpPr>
            <p:nvPr/>
          </p:nvSpPr>
          <p:spPr bwMode="auto">
            <a:xfrm flipH="1" flipV="1">
              <a:off x="1218" y="3014"/>
              <a:ext cx="13" cy="11"/>
            </a:xfrm>
            <a:prstGeom prst="line">
              <a:avLst/>
            </a:prstGeom>
            <a:noFill/>
            <a:ln w="31750">
              <a:solidFill>
                <a:srgbClr val="660033"/>
              </a:solidFill>
              <a:round/>
              <a:headEnd/>
              <a:tailEnd type="oval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560" name="Text Box 108"/>
            <p:cNvSpPr txBox="1">
              <a:spLocks noChangeArrowheads="1"/>
            </p:cNvSpPr>
            <p:nvPr/>
          </p:nvSpPr>
          <p:spPr bwMode="auto">
            <a:xfrm>
              <a:off x="527" y="2160"/>
              <a:ext cx="192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i="1">
                  <a:solidFill>
                    <a:srgbClr val="008000"/>
                  </a:solidFill>
                </a:rPr>
                <a:t>D</a:t>
              </a:r>
            </a:p>
          </p:txBody>
        </p:sp>
        <p:sp>
          <p:nvSpPr>
            <p:cNvPr id="21561" name="Line 109"/>
            <p:cNvSpPr>
              <a:spLocks noChangeShapeType="1"/>
            </p:cNvSpPr>
            <p:nvPr/>
          </p:nvSpPr>
          <p:spPr bwMode="auto">
            <a:xfrm flipV="1">
              <a:off x="391" y="2987"/>
              <a:ext cx="33" cy="27"/>
            </a:xfrm>
            <a:prstGeom prst="line">
              <a:avLst/>
            </a:prstGeom>
            <a:noFill/>
            <a:ln w="31750">
              <a:solidFill>
                <a:srgbClr val="996600"/>
              </a:solidFill>
              <a:round/>
              <a:headEnd type="oval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9" name="Group 110"/>
          <p:cNvGrpSpPr>
            <a:grpSpLocks/>
          </p:cNvGrpSpPr>
          <p:nvPr/>
        </p:nvGrpSpPr>
        <p:grpSpPr bwMode="auto">
          <a:xfrm>
            <a:off x="365125" y="3963988"/>
            <a:ext cx="1830388" cy="1858962"/>
            <a:chOff x="231" y="2009"/>
            <a:chExt cx="1153" cy="1171"/>
          </a:xfrm>
        </p:grpSpPr>
        <p:sp>
          <p:nvSpPr>
            <p:cNvPr id="21535" name="Rectangle 111"/>
            <p:cNvSpPr>
              <a:spLocks noChangeArrowheads="1"/>
            </p:cNvSpPr>
            <p:nvPr/>
          </p:nvSpPr>
          <p:spPr bwMode="auto">
            <a:xfrm>
              <a:off x="231" y="2009"/>
              <a:ext cx="634" cy="501"/>
            </a:xfrm>
            <a:prstGeom prst="rect">
              <a:avLst/>
            </a:prstGeom>
            <a:noFill/>
            <a:ln w="28575">
              <a:solidFill>
                <a:srgbClr val="CC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1536" name="Line 112"/>
            <p:cNvSpPr>
              <a:spLocks noChangeShapeType="1"/>
            </p:cNvSpPr>
            <p:nvPr/>
          </p:nvSpPr>
          <p:spPr bwMode="auto">
            <a:xfrm>
              <a:off x="525" y="2352"/>
              <a:ext cx="846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537" name="Rectangle 113"/>
            <p:cNvSpPr>
              <a:spLocks noChangeArrowheads="1"/>
            </p:cNvSpPr>
            <p:nvPr/>
          </p:nvSpPr>
          <p:spPr bwMode="auto">
            <a:xfrm>
              <a:off x="557" y="2026"/>
              <a:ext cx="327" cy="1154"/>
            </a:xfrm>
            <a:prstGeom prst="rect">
              <a:avLst/>
            </a:prstGeom>
            <a:noFill/>
            <a:ln w="28575">
              <a:solidFill>
                <a:srgbClr val="3333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1538" name="Rectangle 114"/>
            <p:cNvSpPr>
              <a:spLocks noChangeArrowheads="1"/>
            </p:cNvSpPr>
            <p:nvPr/>
          </p:nvSpPr>
          <p:spPr bwMode="auto">
            <a:xfrm>
              <a:off x="879" y="2188"/>
              <a:ext cx="339" cy="821"/>
            </a:xfrm>
            <a:prstGeom prst="rect">
              <a:avLst/>
            </a:prstGeom>
            <a:noFill/>
            <a:ln w="28575">
              <a:solidFill>
                <a:srgbClr val="66003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1539" name="Rectangle 115"/>
            <p:cNvSpPr>
              <a:spLocks noChangeArrowheads="1"/>
            </p:cNvSpPr>
            <p:nvPr/>
          </p:nvSpPr>
          <p:spPr bwMode="auto">
            <a:xfrm>
              <a:off x="386" y="2525"/>
              <a:ext cx="998" cy="484"/>
            </a:xfrm>
            <a:prstGeom prst="rect">
              <a:avLst/>
            </a:prstGeom>
            <a:noFill/>
            <a:ln w="28575">
              <a:solidFill>
                <a:srgbClr val="99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21534" name="Rectangle 1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7.2	Net Ordering in Area Routing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7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77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7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77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77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77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77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77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7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377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7334" grpId="0" animBg="1" autoUpdateAnimBg="0"/>
      <p:bldP spid="1377352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5E0B0EA-87AF-4F3E-B8C0-1DDF23501B80}" type="slidenum">
              <a:rPr lang="en-US" altLang="de-DE" sz="1000">
                <a:solidFill>
                  <a:srgbClr val="C0C0C0"/>
                </a:solidFill>
              </a:rPr>
              <a:pPr/>
              <a:t>21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7.3 	Non-Manhattan Routing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268413"/>
            <a:ext cx="8193087" cy="5040312"/>
          </a:xfrm>
        </p:spPr>
        <p:txBody>
          <a:bodyPr/>
          <a:lstStyle/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7.1 	Introduction to Area Routing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7.2 	Net Ordering in Area Routing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7.3 	Non-Manhattan Routing</a:t>
            </a:r>
          </a:p>
          <a:p>
            <a:pPr lvl="2">
              <a:lnSpc>
                <a:spcPct val="100000"/>
              </a:lnSpc>
              <a:spcBef>
                <a:spcPct val="25000"/>
              </a:spcBef>
            </a:pPr>
            <a:r>
              <a:rPr lang="en-US" altLang="zh-CN" smtClean="0">
                <a:ea typeface="宋体" panose="02010600030101010101" pitchFamily="2" charset="-122"/>
              </a:rPr>
              <a:t>	7.3.1  Octilinear Steiner Trees</a:t>
            </a:r>
          </a:p>
          <a:p>
            <a:pPr lvl="2">
              <a:lnSpc>
                <a:spcPct val="100000"/>
              </a:lnSpc>
              <a:spcBef>
                <a:spcPct val="25000"/>
              </a:spcBef>
            </a:pPr>
            <a:r>
              <a:rPr lang="en-US" altLang="zh-CN" smtClean="0">
                <a:ea typeface="宋体" panose="02010600030101010101" pitchFamily="2" charset="-122"/>
              </a:rPr>
              <a:t>	7.3.2  Octilinear Maze Search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7.4 	Basic Concepts in Clock Networks</a:t>
            </a:r>
          </a:p>
          <a:p>
            <a:pPr lvl="1" indent="0">
              <a:lnSpc>
                <a:spcPct val="100000"/>
              </a:lnSpc>
              <a:spcBef>
                <a:spcPct val="25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	7.4.1 Terminology</a:t>
            </a:r>
          </a:p>
          <a:p>
            <a:pPr lvl="1" indent="0">
              <a:lnSpc>
                <a:spcPct val="100000"/>
              </a:lnSpc>
              <a:spcBef>
                <a:spcPct val="25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	7.4.2  Problem Formulations for Clock-Tree Routing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7.5 	Modern Clock Tree Synthesis</a:t>
            </a:r>
          </a:p>
          <a:p>
            <a:pPr lvl="1" indent="0">
              <a:lnSpc>
                <a:spcPct val="100000"/>
              </a:lnSpc>
              <a:spcBef>
                <a:spcPct val="25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	7.5.1  Constructing Trees with Zero Global Skew</a:t>
            </a:r>
          </a:p>
          <a:p>
            <a:pPr lvl="1" indent="0">
              <a:lnSpc>
                <a:spcPct val="100000"/>
              </a:lnSpc>
              <a:spcBef>
                <a:spcPct val="25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	7.5.2  Clock Tree Buffering in the Presence of Variation</a:t>
            </a:r>
          </a:p>
          <a:p>
            <a:pPr marL="0" indent="0">
              <a:lnSpc>
                <a:spcPct val="100000"/>
              </a:lnSpc>
              <a:spcBef>
                <a:spcPct val="40000"/>
              </a:spcBef>
              <a:buFont typeface="Symbol" panose="05050102010706020507" pitchFamily="18" charset="2"/>
              <a:buNone/>
            </a:pPr>
            <a:endParaRPr lang="en-US" altLang="zh-CN" smtClean="0">
              <a:solidFill>
                <a:srgbClr val="C0C0C0"/>
              </a:solidFill>
              <a:ea typeface="宋体" panose="02010600030101010101" pitchFamily="2" charset="-122"/>
            </a:endParaRPr>
          </a:p>
        </p:txBody>
      </p:sp>
      <p:sp>
        <p:nvSpPr>
          <p:cNvPr id="22533" name="Line 4"/>
          <p:cNvSpPr>
            <a:spLocks noChangeShapeType="1"/>
          </p:cNvSpPr>
          <p:nvPr/>
        </p:nvSpPr>
        <p:spPr bwMode="auto">
          <a:xfrm>
            <a:off x="228600" y="2205038"/>
            <a:ext cx="411163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91084" tIns="44939" rIns="89877" bIns="67941">
            <a:spAutoFit/>
          </a:bodyPr>
          <a:lstStyle/>
          <a:p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F4FC8ED-0466-4DAF-A806-B30955E50F09}" type="slidenum">
              <a:rPr lang="en-US" altLang="de-DE" sz="1000">
                <a:solidFill>
                  <a:srgbClr val="C0C0C0"/>
                </a:solidFill>
              </a:rPr>
              <a:pPr/>
              <a:t>22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151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430338"/>
            <a:ext cx="8308975" cy="5124450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Allow 45- or 60-degree segments in addition to horizontal and vertical segments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 </a:t>
            </a:r>
            <a:endParaRPr lang="de-DE" altLang="de-DE" smtClean="0"/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λ-geometry, where λ represents the number of possible routing directions 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and the angles  / λ at which they can be oriented</a:t>
            </a:r>
            <a:endParaRPr lang="de-DE" altLang="de-DE" smtClean="0"/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de-DE" altLang="de-DE" smtClean="0"/>
              <a:t>λ = 2 (</a:t>
            </a:r>
            <a:r>
              <a:rPr lang="en-US" altLang="zh-CN" smtClean="0">
                <a:ea typeface="宋体" panose="02010600030101010101" pitchFamily="2" charset="-122"/>
              </a:rPr>
              <a:t>90 degrees): </a:t>
            </a:r>
            <a:r>
              <a:rPr lang="en-US" altLang="zh-CN" smtClean="0">
                <a:solidFill>
                  <a:srgbClr val="CC0000"/>
                </a:solidFill>
                <a:ea typeface="宋体" panose="02010600030101010101" pitchFamily="2" charset="-122"/>
              </a:rPr>
              <a:t>Manhattan routing</a:t>
            </a:r>
            <a:r>
              <a:rPr lang="en-US" altLang="zh-CN" smtClean="0">
                <a:ea typeface="宋体" panose="02010600030101010101" pitchFamily="2" charset="-122"/>
              </a:rPr>
              <a:t> (four routing directions) 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de-DE" altLang="de-DE" smtClean="0"/>
              <a:t>λ = 3 (60 </a:t>
            </a:r>
            <a:r>
              <a:rPr lang="en-US" altLang="zh-CN" smtClean="0">
                <a:ea typeface="宋体" panose="02010600030101010101" pitchFamily="2" charset="-122"/>
              </a:rPr>
              <a:t>degrees): </a:t>
            </a:r>
            <a:r>
              <a:rPr lang="en-US" altLang="zh-CN" smtClean="0">
                <a:solidFill>
                  <a:srgbClr val="CC0000"/>
                </a:solidFill>
                <a:ea typeface="宋体" panose="02010600030101010101" pitchFamily="2" charset="-122"/>
              </a:rPr>
              <a:t>Y-routing</a:t>
            </a:r>
            <a:r>
              <a:rPr lang="en-US" altLang="zh-CN" smtClean="0">
                <a:ea typeface="宋体" panose="02010600030101010101" pitchFamily="2" charset="-122"/>
              </a:rPr>
              <a:t> (six routing directions)</a:t>
            </a:r>
            <a:endParaRPr lang="de-DE" altLang="de-DE" smtClean="0"/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de-DE" altLang="de-DE" smtClean="0"/>
              <a:t>λ = 4 (45 </a:t>
            </a:r>
            <a:r>
              <a:rPr lang="en-US" altLang="zh-CN" smtClean="0">
                <a:ea typeface="宋体" panose="02010600030101010101" pitchFamily="2" charset="-122"/>
              </a:rPr>
              <a:t>degrees): </a:t>
            </a:r>
            <a:r>
              <a:rPr lang="en-US" altLang="zh-CN" smtClean="0">
                <a:solidFill>
                  <a:srgbClr val="CC0000"/>
                </a:solidFill>
                <a:ea typeface="宋体" panose="02010600030101010101" pitchFamily="2" charset="-122"/>
              </a:rPr>
              <a:t>X-routing </a:t>
            </a:r>
            <a:r>
              <a:rPr lang="en-US" altLang="zh-CN" smtClean="0">
                <a:ea typeface="宋体" panose="02010600030101010101" pitchFamily="2" charset="-122"/>
              </a:rPr>
              <a:t>(eight routing directions) </a:t>
            </a:r>
            <a:br>
              <a:rPr lang="en-US" altLang="zh-CN" smtClean="0">
                <a:ea typeface="宋体" panose="02010600030101010101" pitchFamily="2" charset="-122"/>
              </a:rPr>
            </a:br>
            <a:endParaRPr lang="de-DE" altLang="de-DE" smtClean="0"/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Non-Manhattan routing is primarily employed 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on printed circuit boards (PCBs) </a:t>
            </a:r>
            <a:endParaRPr lang="de-DE" altLang="de-DE" smtClean="0"/>
          </a:p>
        </p:txBody>
      </p:sp>
      <p:sp>
        <p:nvSpPr>
          <p:cNvPr id="2355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7.3 	Non-Manhattan Routing</a:t>
            </a:r>
          </a:p>
        </p:txBody>
      </p:sp>
      <p:pic>
        <p:nvPicPr>
          <p:cNvPr id="1518600" name="Picture 8" descr="l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138" y="4221163"/>
            <a:ext cx="1741487" cy="183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1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1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1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1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51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1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18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859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99EED6-85C2-42BB-83DD-3C58ABB71A15}" type="slidenum">
              <a:rPr lang="en-US" altLang="de-DE" sz="1000">
                <a:solidFill>
                  <a:srgbClr val="C0C0C0"/>
                </a:solidFill>
              </a:rPr>
              <a:pPr/>
              <a:t>23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15196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8013" y="1430338"/>
            <a:ext cx="8308975" cy="5124450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Route planning using octilinear Steiner minimum trees (OSMT) 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Generalize rectilinear Steiner trees by allowing segments 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that extend in eight directions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More freedom when placing Steiner points </a:t>
            </a:r>
          </a:p>
        </p:txBody>
      </p:sp>
      <p:sp>
        <p:nvSpPr>
          <p:cNvPr id="24580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7.3.1 	Octilinear Steiner Trees</a:t>
            </a:r>
          </a:p>
        </p:txBody>
      </p:sp>
      <p:grpSp>
        <p:nvGrpSpPr>
          <p:cNvPr id="2" name="Group 218"/>
          <p:cNvGrpSpPr>
            <a:grpSpLocks/>
          </p:cNvGrpSpPr>
          <p:nvPr/>
        </p:nvGrpSpPr>
        <p:grpSpPr bwMode="auto">
          <a:xfrm>
            <a:off x="1042988" y="3079750"/>
            <a:ext cx="2697162" cy="2776538"/>
            <a:chOff x="657" y="1940"/>
            <a:chExt cx="1699" cy="1749"/>
          </a:xfrm>
        </p:grpSpPr>
        <p:sp>
          <p:nvSpPr>
            <p:cNvPr id="24583" name="Rectangle 143"/>
            <p:cNvSpPr>
              <a:spLocks noChangeArrowheads="1"/>
            </p:cNvSpPr>
            <p:nvPr/>
          </p:nvSpPr>
          <p:spPr bwMode="auto">
            <a:xfrm>
              <a:off x="734" y="2051"/>
              <a:ext cx="1548" cy="16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grpSp>
          <p:nvGrpSpPr>
            <p:cNvPr id="24584" name="Group 144"/>
            <p:cNvGrpSpPr>
              <a:grpSpLocks/>
            </p:cNvGrpSpPr>
            <p:nvPr/>
          </p:nvGrpSpPr>
          <p:grpSpPr bwMode="auto">
            <a:xfrm>
              <a:off x="738" y="2056"/>
              <a:ext cx="1543" cy="1633"/>
              <a:chOff x="1883" y="1262"/>
              <a:chExt cx="1543" cy="1633"/>
            </a:xfrm>
          </p:grpSpPr>
          <p:sp>
            <p:nvSpPr>
              <p:cNvPr id="24624" name="Line 145"/>
              <p:cNvSpPr>
                <a:spLocks noChangeShapeType="1"/>
              </p:cNvSpPr>
              <p:nvPr/>
            </p:nvSpPr>
            <p:spPr bwMode="auto">
              <a:xfrm>
                <a:off x="1883" y="1352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625" name="Line 146"/>
              <p:cNvSpPr>
                <a:spLocks noChangeShapeType="1"/>
              </p:cNvSpPr>
              <p:nvPr/>
            </p:nvSpPr>
            <p:spPr bwMode="auto">
              <a:xfrm>
                <a:off x="1883" y="1443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626" name="Line 147"/>
              <p:cNvSpPr>
                <a:spLocks noChangeShapeType="1"/>
              </p:cNvSpPr>
              <p:nvPr/>
            </p:nvSpPr>
            <p:spPr bwMode="auto">
              <a:xfrm>
                <a:off x="1883" y="1534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627" name="Line 148"/>
              <p:cNvSpPr>
                <a:spLocks noChangeShapeType="1"/>
              </p:cNvSpPr>
              <p:nvPr/>
            </p:nvSpPr>
            <p:spPr bwMode="auto">
              <a:xfrm>
                <a:off x="1883" y="1625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628" name="Line 149"/>
              <p:cNvSpPr>
                <a:spLocks noChangeShapeType="1"/>
              </p:cNvSpPr>
              <p:nvPr/>
            </p:nvSpPr>
            <p:spPr bwMode="auto">
              <a:xfrm>
                <a:off x="1883" y="1715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629" name="Line 150"/>
              <p:cNvSpPr>
                <a:spLocks noChangeShapeType="1"/>
              </p:cNvSpPr>
              <p:nvPr/>
            </p:nvSpPr>
            <p:spPr bwMode="auto">
              <a:xfrm>
                <a:off x="1883" y="1806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630" name="Line 151"/>
              <p:cNvSpPr>
                <a:spLocks noChangeShapeType="1"/>
              </p:cNvSpPr>
              <p:nvPr/>
            </p:nvSpPr>
            <p:spPr bwMode="auto">
              <a:xfrm>
                <a:off x="1883" y="1897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631" name="Line 152"/>
              <p:cNvSpPr>
                <a:spLocks noChangeShapeType="1"/>
              </p:cNvSpPr>
              <p:nvPr/>
            </p:nvSpPr>
            <p:spPr bwMode="auto">
              <a:xfrm>
                <a:off x="1883" y="1987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632" name="Line 153"/>
              <p:cNvSpPr>
                <a:spLocks noChangeShapeType="1"/>
              </p:cNvSpPr>
              <p:nvPr/>
            </p:nvSpPr>
            <p:spPr bwMode="auto">
              <a:xfrm>
                <a:off x="1883" y="2078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633" name="Line 154"/>
              <p:cNvSpPr>
                <a:spLocks noChangeShapeType="1"/>
              </p:cNvSpPr>
              <p:nvPr/>
            </p:nvSpPr>
            <p:spPr bwMode="auto">
              <a:xfrm>
                <a:off x="1883" y="2169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634" name="Line 155"/>
              <p:cNvSpPr>
                <a:spLocks noChangeShapeType="1"/>
              </p:cNvSpPr>
              <p:nvPr/>
            </p:nvSpPr>
            <p:spPr bwMode="auto">
              <a:xfrm>
                <a:off x="1883" y="2260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635" name="Line 156"/>
              <p:cNvSpPr>
                <a:spLocks noChangeShapeType="1"/>
              </p:cNvSpPr>
              <p:nvPr/>
            </p:nvSpPr>
            <p:spPr bwMode="auto">
              <a:xfrm>
                <a:off x="1883" y="2350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636" name="Line 157"/>
              <p:cNvSpPr>
                <a:spLocks noChangeShapeType="1"/>
              </p:cNvSpPr>
              <p:nvPr/>
            </p:nvSpPr>
            <p:spPr bwMode="auto">
              <a:xfrm>
                <a:off x="1883" y="2441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637" name="Line 158"/>
              <p:cNvSpPr>
                <a:spLocks noChangeShapeType="1"/>
              </p:cNvSpPr>
              <p:nvPr/>
            </p:nvSpPr>
            <p:spPr bwMode="auto">
              <a:xfrm>
                <a:off x="1883" y="2532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638" name="Line 159"/>
              <p:cNvSpPr>
                <a:spLocks noChangeShapeType="1"/>
              </p:cNvSpPr>
              <p:nvPr/>
            </p:nvSpPr>
            <p:spPr bwMode="auto">
              <a:xfrm>
                <a:off x="1883" y="2622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639" name="Line 160"/>
              <p:cNvSpPr>
                <a:spLocks noChangeShapeType="1"/>
              </p:cNvSpPr>
              <p:nvPr/>
            </p:nvSpPr>
            <p:spPr bwMode="auto">
              <a:xfrm>
                <a:off x="1883" y="2713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640" name="Line 161"/>
              <p:cNvSpPr>
                <a:spLocks noChangeShapeType="1"/>
              </p:cNvSpPr>
              <p:nvPr/>
            </p:nvSpPr>
            <p:spPr bwMode="auto">
              <a:xfrm>
                <a:off x="1883" y="2804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641" name="Line 162"/>
              <p:cNvSpPr>
                <a:spLocks noChangeShapeType="1"/>
              </p:cNvSpPr>
              <p:nvPr/>
            </p:nvSpPr>
            <p:spPr bwMode="auto">
              <a:xfrm>
                <a:off x="1974" y="1262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642" name="Line 163"/>
              <p:cNvSpPr>
                <a:spLocks noChangeShapeType="1"/>
              </p:cNvSpPr>
              <p:nvPr/>
            </p:nvSpPr>
            <p:spPr bwMode="auto">
              <a:xfrm>
                <a:off x="2065" y="1262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643" name="Line 164"/>
              <p:cNvSpPr>
                <a:spLocks noChangeShapeType="1"/>
              </p:cNvSpPr>
              <p:nvPr/>
            </p:nvSpPr>
            <p:spPr bwMode="auto">
              <a:xfrm>
                <a:off x="2156" y="1262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644" name="Line 165"/>
              <p:cNvSpPr>
                <a:spLocks noChangeShapeType="1"/>
              </p:cNvSpPr>
              <p:nvPr/>
            </p:nvSpPr>
            <p:spPr bwMode="auto">
              <a:xfrm>
                <a:off x="2246" y="1262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645" name="Line 166"/>
              <p:cNvSpPr>
                <a:spLocks noChangeShapeType="1"/>
              </p:cNvSpPr>
              <p:nvPr/>
            </p:nvSpPr>
            <p:spPr bwMode="auto">
              <a:xfrm>
                <a:off x="2337" y="1262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646" name="Line 167"/>
              <p:cNvSpPr>
                <a:spLocks noChangeShapeType="1"/>
              </p:cNvSpPr>
              <p:nvPr/>
            </p:nvSpPr>
            <p:spPr bwMode="auto">
              <a:xfrm>
                <a:off x="2428" y="1262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647" name="Line 168"/>
              <p:cNvSpPr>
                <a:spLocks noChangeShapeType="1"/>
              </p:cNvSpPr>
              <p:nvPr/>
            </p:nvSpPr>
            <p:spPr bwMode="auto">
              <a:xfrm>
                <a:off x="2518" y="1262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648" name="Line 169"/>
              <p:cNvSpPr>
                <a:spLocks noChangeShapeType="1"/>
              </p:cNvSpPr>
              <p:nvPr/>
            </p:nvSpPr>
            <p:spPr bwMode="auto">
              <a:xfrm>
                <a:off x="2609" y="1262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649" name="Line 170"/>
              <p:cNvSpPr>
                <a:spLocks noChangeShapeType="1"/>
              </p:cNvSpPr>
              <p:nvPr/>
            </p:nvSpPr>
            <p:spPr bwMode="auto">
              <a:xfrm>
                <a:off x="2700" y="1262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650" name="Line 171"/>
              <p:cNvSpPr>
                <a:spLocks noChangeShapeType="1"/>
              </p:cNvSpPr>
              <p:nvPr/>
            </p:nvSpPr>
            <p:spPr bwMode="auto">
              <a:xfrm>
                <a:off x="2791" y="1262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651" name="Line 172"/>
              <p:cNvSpPr>
                <a:spLocks noChangeShapeType="1"/>
              </p:cNvSpPr>
              <p:nvPr/>
            </p:nvSpPr>
            <p:spPr bwMode="auto">
              <a:xfrm>
                <a:off x="2881" y="1262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652" name="Line 173"/>
              <p:cNvSpPr>
                <a:spLocks noChangeShapeType="1"/>
              </p:cNvSpPr>
              <p:nvPr/>
            </p:nvSpPr>
            <p:spPr bwMode="auto">
              <a:xfrm>
                <a:off x="2972" y="1262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653" name="Line 174"/>
              <p:cNvSpPr>
                <a:spLocks noChangeShapeType="1"/>
              </p:cNvSpPr>
              <p:nvPr/>
            </p:nvSpPr>
            <p:spPr bwMode="auto">
              <a:xfrm>
                <a:off x="3063" y="1262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654" name="Line 175"/>
              <p:cNvSpPr>
                <a:spLocks noChangeShapeType="1"/>
              </p:cNvSpPr>
              <p:nvPr/>
            </p:nvSpPr>
            <p:spPr bwMode="auto">
              <a:xfrm>
                <a:off x="3154" y="1262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655" name="Line 176"/>
              <p:cNvSpPr>
                <a:spLocks noChangeShapeType="1"/>
              </p:cNvSpPr>
              <p:nvPr/>
            </p:nvSpPr>
            <p:spPr bwMode="auto">
              <a:xfrm>
                <a:off x="3244" y="1262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656" name="Line 177"/>
              <p:cNvSpPr>
                <a:spLocks noChangeShapeType="1"/>
              </p:cNvSpPr>
              <p:nvPr/>
            </p:nvSpPr>
            <p:spPr bwMode="auto">
              <a:xfrm>
                <a:off x="3335" y="1262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24585" name="Oval 178"/>
            <p:cNvSpPr>
              <a:spLocks noChangeArrowheads="1"/>
            </p:cNvSpPr>
            <p:nvPr/>
          </p:nvSpPr>
          <p:spPr bwMode="auto">
            <a:xfrm>
              <a:off x="978" y="3569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586" name="Oval 179"/>
            <p:cNvSpPr>
              <a:spLocks noChangeArrowheads="1"/>
            </p:cNvSpPr>
            <p:nvPr/>
          </p:nvSpPr>
          <p:spPr bwMode="auto">
            <a:xfrm>
              <a:off x="1974" y="3566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587" name="Oval 180"/>
            <p:cNvSpPr>
              <a:spLocks noChangeArrowheads="1"/>
            </p:cNvSpPr>
            <p:nvPr/>
          </p:nvSpPr>
          <p:spPr bwMode="auto">
            <a:xfrm>
              <a:off x="2157" y="3108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588" name="Oval 181"/>
            <p:cNvSpPr>
              <a:spLocks noChangeArrowheads="1"/>
            </p:cNvSpPr>
            <p:nvPr/>
          </p:nvSpPr>
          <p:spPr bwMode="auto">
            <a:xfrm>
              <a:off x="1791" y="3110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589" name="Oval 182"/>
            <p:cNvSpPr>
              <a:spLocks noChangeArrowheads="1"/>
            </p:cNvSpPr>
            <p:nvPr/>
          </p:nvSpPr>
          <p:spPr bwMode="auto">
            <a:xfrm>
              <a:off x="1340" y="3294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590" name="Oval 183"/>
            <p:cNvSpPr>
              <a:spLocks noChangeArrowheads="1"/>
            </p:cNvSpPr>
            <p:nvPr/>
          </p:nvSpPr>
          <p:spPr bwMode="auto">
            <a:xfrm>
              <a:off x="1702" y="2839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591" name="Oval 184"/>
            <p:cNvSpPr>
              <a:spLocks noChangeArrowheads="1"/>
            </p:cNvSpPr>
            <p:nvPr/>
          </p:nvSpPr>
          <p:spPr bwMode="auto">
            <a:xfrm>
              <a:off x="1972" y="2570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592" name="Oval 185"/>
            <p:cNvSpPr>
              <a:spLocks noChangeArrowheads="1"/>
            </p:cNvSpPr>
            <p:nvPr/>
          </p:nvSpPr>
          <p:spPr bwMode="auto">
            <a:xfrm>
              <a:off x="1701" y="2291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593" name="Oval 186"/>
            <p:cNvSpPr>
              <a:spLocks noChangeArrowheads="1"/>
            </p:cNvSpPr>
            <p:nvPr/>
          </p:nvSpPr>
          <p:spPr bwMode="auto">
            <a:xfrm>
              <a:off x="1067" y="2659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594" name="Oval 187"/>
            <p:cNvSpPr>
              <a:spLocks noChangeArrowheads="1"/>
            </p:cNvSpPr>
            <p:nvPr/>
          </p:nvSpPr>
          <p:spPr bwMode="auto">
            <a:xfrm>
              <a:off x="890" y="2840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595" name="Oval 188"/>
            <p:cNvSpPr>
              <a:spLocks noChangeArrowheads="1"/>
            </p:cNvSpPr>
            <p:nvPr/>
          </p:nvSpPr>
          <p:spPr bwMode="auto">
            <a:xfrm>
              <a:off x="885" y="2114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596" name="Oval 189"/>
            <p:cNvSpPr>
              <a:spLocks noChangeArrowheads="1"/>
            </p:cNvSpPr>
            <p:nvPr/>
          </p:nvSpPr>
          <p:spPr bwMode="auto">
            <a:xfrm>
              <a:off x="797" y="2384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597" name="Line 190"/>
            <p:cNvSpPr>
              <a:spLocks noChangeShapeType="1"/>
            </p:cNvSpPr>
            <p:nvPr/>
          </p:nvSpPr>
          <p:spPr bwMode="auto">
            <a:xfrm>
              <a:off x="830" y="2429"/>
              <a:ext cx="274" cy="26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598" name="Line 191"/>
            <p:cNvSpPr>
              <a:spLocks noChangeShapeType="1"/>
            </p:cNvSpPr>
            <p:nvPr/>
          </p:nvSpPr>
          <p:spPr bwMode="auto">
            <a:xfrm flipH="1">
              <a:off x="907" y="2698"/>
              <a:ext cx="186" cy="18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599" name="Freeform 192"/>
            <p:cNvSpPr>
              <a:spLocks/>
            </p:cNvSpPr>
            <p:nvPr/>
          </p:nvSpPr>
          <p:spPr bwMode="auto">
            <a:xfrm flipH="1" flipV="1">
              <a:off x="1735" y="2868"/>
              <a:ext cx="94" cy="274"/>
            </a:xfrm>
            <a:custGeom>
              <a:avLst/>
              <a:gdLst>
                <a:gd name="T0" fmla="*/ 0 w 88"/>
                <a:gd name="T1" fmla="*/ 0 h 274"/>
                <a:gd name="T2" fmla="*/ 100 w 88"/>
                <a:gd name="T3" fmla="*/ 93 h 274"/>
                <a:gd name="T4" fmla="*/ 100 w 88"/>
                <a:gd name="T5" fmla="*/ 274 h 274"/>
                <a:gd name="T6" fmla="*/ 0 60000 65536"/>
                <a:gd name="T7" fmla="*/ 0 60000 65536"/>
                <a:gd name="T8" fmla="*/ 0 60000 65536"/>
                <a:gd name="T9" fmla="*/ 0 w 88"/>
                <a:gd name="T10" fmla="*/ 0 h 274"/>
                <a:gd name="T11" fmla="*/ 88 w 88"/>
                <a:gd name="T12" fmla="*/ 274 h 2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8" h="274">
                  <a:moveTo>
                    <a:pt x="0" y="0"/>
                  </a:moveTo>
                  <a:lnTo>
                    <a:pt x="88" y="93"/>
                  </a:lnTo>
                  <a:lnTo>
                    <a:pt x="88" y="274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600" name="Freeform 193"/>
            <p:cNvSpPr>
              <a:spLocks/>
            </p:cNvSpPr>
            <p:nvPr/>
          </p:nvSpPr>
          <p:spPr bwMode="auto">
            <a:xfrm>
              <a:off x="824" y="2143"/>
              <a:ext cx="94" cy="269"/>
            </a:xfrm>
            <a:custGeom>
              <a:avLst/>
              <a:gdLst>
                <a:gd name="T0" fmla="*/ 0 w 94"/>
                <a:gd name="T1" fmla="*/ 269 h 269"/>
                <a:gd name="T2" fmla="*/ 94 w 94"/>
                <a:gd name="T3" fmla="*/ 182 h 269"/>
                <a:gd name="T4" fmla="*/ 94 w 94"/>
                <a:gd name="T5" fmla="*/ 0 h 269"/>
                <a:gd name="T6" fmla="*/ 0 60000 65536"/>
                <a:gd name="T7" fmla="*/ 0 60000 65536"/>
                <a:gd name="T8" fmla="*/ 0 60000 65536"/>
                <a:gd name="T9" fmla="*/ 0 w 94"/>
                <a:gd name="T10" fmla="*/ 0 h 269"/>
                <a:gd name="T11" fmla="*/ 94 w 94"/>
                <a:gd name="T12" fmla="*/ 269 h 26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4" h="269">
                  <a:moveTo>
                    <a:pt x="0" y="269"/>
                  </a:moveTo>
                  <a:lnTo>
                    <a:pt x="94" y="182"/>
                  </a:lnTo>
                  <a:lnTo>
                    <a:pt x="94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601" name="Line 194"/>
            <p:cNvSpPr>
              <a:spLocks noChangeShapeType="1"/>
            </p:cNvSpPr>
            <p:nvPr/>
          </p:nvSpPr>
          <p:spPr bwMode="auto">
            <a:xfrm>
              <a:off x="1735" y="2325"/>
              <a:ext cx="269" cy="27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602" name="Line 195"/>
            <p:cNvSpPr>
              <a:spLocks noChangeShapeType="1"/>
            </p:cNvSpPr>
            <p:nvPr/>
          </p:nvSpPr>
          <p:spPr bwMode="auto">
            <a:xfrm flipH="1">
              <a:off x="1739" y="2598"/>
              <a:ext cx="272" cy="27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603" name="Line 196"/>
            <p:cNvSpPr>
              <a:spLocks noChangeShapeType="1"/>
            </p:cNvSpPr>
            <p:nvPr/>
          </p:nvSpPr>
          <p:spPr bwMode="auto">
            <a:xfrm>
              <a:off x="1827" y="3146"/>
              <a:ext cx="180" cy="18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604" name="Line 197"/>
            <p:cNvSpPr>
              <a:spLocks noChangeShapeType="1"/>
            </p:cNvSpPr>
            <p:nvPr/>
          </p:nvSpPr>
          <p:spPr bwMode="auto">
            <a:xfrm flipH="1">
              <a:off x="2007" y="3142"/>
              <a:ext cx="184" cy="1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605" name="Line 198"/>
            <p:cNvSpPr>
              <a:spLocks noChangeShapeType="1"/>
            </p:cNvSpPr>
            <p:nvPr/>
          </p:nvSpPr>
          <p:spPr bwMode="auto">
            <a:xfrm>
              <a:off x="2007" y="3330"/>
              <a:ext cx="0" cy="27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606" name="Line 199"/>
            <p:cNvSpPr>
              <a:spLocks noChangeShapeType="1"/>
            </p:cNvSpPr>
            <p:nvPr/>
          </p:nvSpPr>
          <p:spPr bwMode="auto">
            <a:xfrm>
              <a:off x="923" y="2874"/>
              <a:ext cx="364" cy="36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607" name="Line 200"/>
            <p:cNvSpPr>
              <a:spLocks noChangeShapeType="1"/>
            </p:cNvSpPr>
            <p:nvPr/>
          </p:nvSpPr>
          <p:spPr bwMode="auto">
            <a:xfrm>
              <a:off x="1287" y="3230"/>
              <a:ext cx="0" cy="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608" name="Line 201"/>
            <p:cNvSpPr>
              <a:spLocks noChangeShapeType="1"/>
            </p:cNvSpPr>
            <p:nvPr/>
          </p:nvSpPr>
          <p:spPr bwMode="auto">
            <a:xfrm flipV="1">
              <a:off x="1011" y="3330"/>
              <a:ext cx="276" cy="27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609" name="Line 202"/>
            <p:cNvSpPr>
              <a:spLocks noChangeShapeType="1"/>
            </p:cNvSpPr>
            <p:nvPr/>
          </p:nvSpPr>
          <p:spPr bwMode="auto">
            <a:xfrm>
              <a:off x="1287" y="3326"/>
              <a:ext cx="84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610" name="Line 203"/>
            <p:cNvSpPr>
              <a:spLocks noChangeShapeType="1"/>
            </p:cNvSpPr>
            <p:nvPr/>
          </p:nvSpPr>
          <p:spPr bwMode="auto">
            <a:xfrm flipV="1">
              <a:off x="1371" y="3054"/>
              <a:ext cx="272" cy="27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611" name="Line 204"/>
            <p:cNvSpPr>
              <a:spLocks noChangeShapeType="1"/>
            </p:cNvSpPr>
            <p:nvPr/>
          </p:nvSpPr>
          <p:spPr bwMode="auto">
            <a:xfrm>
              <a:off x="1635" y="3050"/>
              <a:ext cx="1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612" name="Text Box 205"/>
            <p:cNvSpPr txBox="1">
              <a:spLocks noChangeArrowheads="1"/>
            </p:cNvSpPr>
            <p:nvPr/>
          </p:nvSpPr>
          <p:spPr bwMode="auto">
            <a:xfrm>
              <a:off x="811" y="1940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24613" name="Text Box 206"/>
            <p:cNvSpPr txBox="1">
              <a:spLocks noChangeArrowheads="1"/>
            </p:cNvSpPr>
            <p:nvPr/>
          </p:nvSpPr>
          <p:spPr bwMode="auto">
            <a:xfrm>
              <a:off x="1597" y="2108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3</a:t>
              </a:r>
            </a:p>
          </p:txBody>
        </p:sp>
        <p:sp>
          <p:nvSpPr>
            <p:cNvPr id="24614" name="Text Box 207"/>
            <p:cNvSpPr txBox="1">
              <a:spLocks noChangeArrowheads="1"/>
            </p:cNvSpPr>
            <p:nvPr/>
          </p:nvSpPr>
          <p:spPr bwMode="auto">
            <a:xfrm>
              <a:off x="1862" y="2383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5</a:t>
              </a:r>
            </a:p>
          </p:txBody>
        </p:sp>
        <p:sp>
          <p:nvSpPr>
            <p:cNvPr id="24615" name="Text Box 208"/>
            <p:cNvSpPr txBox="1">
              <a:spLocks noChangeArrowheads="1"/>
            </p:cNvSpPr>
            <p:nvPr/>
          </p:nvSpPr>
          <p:spPr bwMode="auto">
            <a:xfrm>
              <a:off x="969" y="2467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4</a:t>
              </a:r>
            </a:p>
          </p:txBody>
        </p:sp>
        <p:sp>
          <p:nvSpPr>
            <p:cNvPr id="24616" name="Text Box 209"/>
            <p:cNvSpPr txBox="1">
              <a:spLocks noChangeArrowheads="1"/>
            </p:cNvSpPr>
            <p:nvPr/>
          </p:nvSpPr>
          <p:spPr bwMode="auto">
            <a:xfrm>
              <a:off x="698" y="2674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6</a:t>
              </a:r>
            </a:p>
          </p:txBody>
        </p:sp>
        <p:sp>
          <p:nvSpPr>
            <p:cNvPr id="24617" name="Text Box 210"/>
            <p:cNvSpPr txBox="1">
              <a:spLocks noChangeArrowheads="1"/>
            </p:cNvSpPr>
            <p:nvPr/>
          </p:nvSpPr>
          <p:spPr bwMode="auto">
            <a:xfrm>
              <a:off x="1535" y="2656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7</a:t>
              </a:r>
            </a:p>
          </p:txBody>
        </p:sp>
        <p:sp>
          <p:nvSpPr>
            <p:cNvPr id="24618" name="Text Box 211"/>
            <p:cNvSpPr txBox="1">
              <a:spLocks noChangeArrowheads="1"/>
            </p:cNvSpPr>
            <p:nvPr/>
          </p:nvSpPr>
          <p:spPr bwMode="auto">
            <a:xfrm>
              <a:off x="1733" y="2927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8</a:t>
              </a:r>
            </a:p>
          </p:txBody>
        </p:sp>
        <p:sp>
          <p:nvSpPr>
            <p:cNvPr id="24619" name="Text Box 212"/>
            <p:cNvSpPr txBox="1">
              <a:spLocks noChangeArrowheads="1"/>
            </p:cNvSpPr>
            <p:nvPr/>
          </p:nvSpPr>
          <p:spPr bwMode="auto">
            <a:xfrm>
              <a:off x="2055" y="2927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9</a:t>
              </a:r>
            </a:p>
          </p:txBody>
        </p:sp>
        <p:sp>
          <p:nvSpPr>
            <p:cNvPr id="24620" name="Text Box 213"/>
            <p:cNvSpPr txBox="1">
              <a:spLocks noChangeArrowheads="1"/>
            </p:cNvSpPr>
            <p:nvPr/>
          </p:nvSpPr>
          <p:spPr bwMode="auto">
            <a:xfrm>
              <a:off x="1220" y="3298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10</a:t>
              </a:r>
            </a:p>
          </p:txBody>
        </p:sp>
        <p:sp>
          <p:nvSpPr>
            <p:cNvPr id="24621" name="Text Box 214"/>
            <p:cNvSpPr txBox="1">
              <a:spLocks noChangeArrowheads="1"/>
            </p:cNvSpPr>
            <p:nvPr/>
          </p:nvSpPr>
          <p:spPr bwMode="auto">
            <a:xfrm>
              <a:off x="753" y="3471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11</a:t>
              </a:r>
            </a:p>
          </p:txBody>
        </p:sp>
        <p:sp>
          <p:nvSpPr>
            <p:cNvPr id="24622" name="Text Box 215"/>
            <p:cNvSpPr txBox="1">
              <a:spLocks noChangeArrowheads="1"/>
            </p:cNvSpPr>
            <p:nvPr/>
          </p:nvSpPr>
          <p:spPr bwMode="auto">
            <a:xfrm>
              <a:off x="1965" y="3407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12</a:t>
              </a:r>
            </a:p>
          </p:txBody>
        </p:sp>
        <p:sp>
          <p:nvSpPr>
            <p:cNvPr id="24623" name="Text Box 216"/>
            <p:cNvSpPr txBox="1">
              <a:spLocks noChangeArrowheads="1"/>
            </p:cNvSpPr>
            <p:nvPr/>
          </p:nvSpPr>
          <p:spPr bwMode="auto">
            <a:xfrm>
              <a:off x="657" y="2191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2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9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19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9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19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9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19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9618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0A3CE26-F09B-48C0-921B-1444C96EE089}" type="slidenum">
              <a:rPr lang="en-US" altLang="de-DE" sz="1000">
                <a:solidFill>
                  <a:srgbClr val="C0C0C0"/>
                </a:solidFill>
              </a:rPr>
              <a:pPr/>
              <a:t>24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15206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8013" y="1268413"/>
            <a:ext cx="7708900" cy="5124450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Octilinear Steiner Tree Algorithm</a:t>
            </a:r>
            <a:br>
              <a:rPr lang="en-US" altLang="zh-CN" b="1" smtClean="0">
                <a:ea typeface="宋体" panose="02010600030101010101" pitchFamily="2" charset="-122"/>
              </a:rPr>
            </a:br>
            <a:endParaRPr lang="en-US" altLang="zh-CN" b="1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25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Input:</a:t>
            </a:r>
            <a:r>
              <a:rPr lang="en-US" altLang="zh-CN" smtClean="0">
                <a:ea typeface="宋体" panose="02010600030101010101" pitchFamily="2" charset="-122"/>
              </a:rPr>
              <a:t> set of all pins </a:t>
            </a:r>
            <a:r>
              <a:rPr lang="en-US" altLang="zh-CN" i="1" smtClean="0">
                <a:ea typeface="宋体" panose="02010600030101010101" pitchFamily="2" charset="-122"/>
              </a:rPr>
              <a:t>P</a:t>
            </a:r>
            <a:r>
              <a:rPr lang="en-US" altLang="zh-CN" smtClean="0">
                <a:ea typeface="宋体" panose="02010600030101010101" pitchFamily="2" charset="-122"/>
              </a:rPr>
              <a:t> and their coordinates</a:t>
            </a:r>
            <a:endParaRPr lang="en-US" altLang="zh-CN" b="1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25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Output:</a:t>
            </a:r>
            <a:r>
              <a:rPr lang="en-US" altLang="zh-CN" smtClean="0">
                <a:ea typeface="宋体" panose="02010600030101010101" pitchFamily="2" charset="-122"/>
              </a:rPr>
              <a:t> heuristic octilinear minimum Steiner tree </a:t>
            </a:r>
            <a:r>
              <a:rPr lang="en-US" altLang="zh-CN" i="1" smtClean="0">
                <a:ea typeface="宋体" panose="02010600030101010101" pitchFamily="2" charset="-122"/>
              </a:rPr>
              <a:t>OST</a:t>
            </a:r>
            <a:br>
              <a:rPr lang="en-US" altLang="zh-CN" i="1" smtClean="0">
                <a:ea typeface="宋体" panose="02010600030101010101" pitchFamily="2" charset="-122"/>
              </a:rPr>
            </a:br>
            <a:endParaRPr lang="en-US" altLang="zh-CN" i="1" smtClean="0">
              <a:ea typeface="宋体" panose="02010600030101010101" pitchFamily="2" charset="-122"/>
            </a:endParaRPr>
          </a:p>
          <a:p>
            <a:pPr marL="323850" indent="-323850" defTabSz="849313"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i="1" smtClean="0">
                <a:ea typeface="宋体" panose="02010600030101010101" pitchFamily="2" charset="-122"/>
              </a:rPr>
              <a:t>OST</a:t>
            </a:r>
            <a:r>
              <a:rPr lang="en-US" altLang="zh-CN" smtClean="0">
                <a:ea typeface="宋体" panose="02010600030101010101" pitchFamily="2" charset="-122"/>
              </a:rPr>
              <a:t> = Ø</a:t>
            </a:r>
            <a:endParaRPr lang="en-US" altLang="zh-CN" i="1" smtClean="0">
              <a:ea typeface="宋体" panose="02010600030101010101" pitchFamily="2" charset="-122"/>
            </a:endParaRPr>
          </a:p>
          <a:p>
            <a:pPr marL="323850" indent="-323850" defTabSz="849313"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i="1" smtClean="0">
                <a:ea typeface="宋体" panose="02010600030101010101" pitchFamily="2" charset="-122"/>
              </a:rPr>
              <a:t>T</a:t>
            </a:r>
            <a:r>
              <a:rPr lang="en-US" altLang="zh-CN" smtClean="0">
                <a:ea typeface="宋体" panose="02010600030101010101" pitchFamily="2" charset="-122"/>
              </a:rPr>
              <a:t> = set of all three-pin nets of </a:t>
            </a:r>
            <a:r>
              <a:rPr lang="en-US" altLang="zh-CN" i="1" smtClean="0">
                <a:ea typeface="宋体" panose="02010600030101010101" pitchFamily="2" charset="-122"/>
              </a:rPr>
              <a:t>P</a:t>
            </a:r>
            <a:r>
              <a:rPr lang="en-US" altLang="zh-CN" smtClean="0">
                <a:ea typeface="宋体" panose="02010600030101010101" pitchFamily="2" charset="-122"/>
              </a:rPr>
              <a:t> found by Delaunay triangulation</a:t>
            </a:r>
            <a:endParaRPr lang="en-US" altLang="zh-CN" i="1" smtClean="0">
              <a:ea typeface="宋体" panose="02010600030101010101" pitchFamily="2" charset="-122"/>
            </a:endParaRPr>
          </a:p>
          <a:p>
            <a:pPr marL="323850" indent="-323850" defTabSz="849313"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i="1" smtClean="0">
                <a:ea typeface="宋体" panose="02010600030101010101" pitchFamily="2" charset="-122"/>
              </a:rPr>
              <a:t>sortedT</a:t>
            </a:r>
            <a:r>
              <a:rPr lang="en-US" altLang="zh-CN" smtClean="0">
                <a:ea typeface="宋体" panose="02010600030101010101" pitchFamily="2" charset="-122"/>
              </a:rPr>
              <a:t> = SORT(</a:t>
            </a:r>
            <a:r>
              <a:rPr lang="en-US" altLang="zh-CN" i="1" smtClean="0">
                <a:ea typeface="宋体" panose="02010600030101010101" pitchFamily="2" charset="-122"/>
              </a:rPr>
              <a:t>T</a:t>
            </a:r>
            <a:r>
              <a:rPr lang="en-US" altLang="zh-CN" smtClean="0">
                <a:ea typeface="宋体" panose="02010600030101010101" pitchFamily="2" charset="-122"/>
              </a:rPr>
              <a:t>,minimum octilinear distance)</a:t>
            </a:r>
            <a:endParaRPr lang="en-US" altLang="zh-CN" b="1" smtClean="0">
              <a:ea typeface="宋体" panose="02010600030101010101" pitchFamily="2" charset="-122"/>
            </a:endParaRPr>
          </a:p>
          <a:p>
            <a:pPr marL="323850" indent="-323850" defTabSz="849313"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for</a:t>
            </a:r>
            <a:r>
              <a:rPr lang="en-US" altLang="zh-CN" smtClean="0">
                <a:ea typeface="宋体" panose="02010600030101010101" pitchFamily="2" charset="-122"/>
              </a:rPr>
              <a:t> (</a:t>
            </a:r>
            <a:r>
              <a:rPr lang="en-US" altLang="zh-CN" i="1" smtClean="0">
                <a:ea typeface="宋体" panose="02010600030101010101" pitchFamily="2" charset="-122"/>
              </a:rPr>
              <a:t>i</a:t>
            </a:r>
            <a:r>
              <a:rPr lang="en-US" altLang="zh-CN" smtClean="0">
                <a:ea typeface="宋体" panose="02010600030101010101" pitchFamily="2" charset="-122"/>
              </a:rPr>
              <a:t> = 1 </a:t>
            </a:r>
            <a:r>
              <a:rPr lang="en-US" altLang="zh-CN" b="1" smtClean="0">
                <a:ea typeface="宋体" panose="02010600030101010101" pitchFamily="2" charset="-122"/>
              </a:rPr>
              <a:t>to</a:t>
            </a:r>
            <a:r>
              <a:rPr lang="en-US" altLang="zh-CN" smtClean="0">
                <a:ea typeface="宋体" panose="02010600030101010101" pitchFamily="2" charset="-122"/>
              </a:rPr>
              <a:t> |</a:t>
            </a:r>
            <a:r>
              <a:rPr lang="en-US" altLang="zh-CN" i="1" smtClean="0">
                <a:ea typeface="宋体" panose="02010600030101010101" pitchFamily="2" charset="-122"/>
              </a:rPr>
              <a:t>sortedT</a:t>
            </a:r>
            <a:r>
              <a:rPr lang="en-US" altLang="zh-CN" i="1" baseline="30000" smtClean="0">
                <a:ea typeface="宋体" panose="02010600030101010101" pitchFamily="2" charset="-122"/>
              </a:rPr>
              <a:t> </a:t>
            </a:r>
            <a:r>
              <a:rPr lang="en-US" altLang="zh-CN" smtClean="0">
                <a:ea typeface="宋体" panose="02010600030101010101" pitchFamily="2" charset="-122"/>
              </a:rPr>
              <a:t>|)</a:t>
            </a:r>
            <a:endParaRPr lang="en-US" altLang="zh-CN" b="1" smtClean="0">
              <a:ea typeface="宋体" panose="02010600030101010101" pitchFamily="2" charset="-122"/>
            </a:endParaRPr>
          </a:p>
          <a:p>
            <a:pPr marL="323850" indent="-323850" defTabSz="849313"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   	</a:t>
            </a:r>
            <a:r>
              <a:rPr lang="en-US" altLang="zh-CN" i="1" smtClean="0">
                <a:ea typeface="宋体" panose="02010600030101010101" pitchFamily="2" charset="-122"/>
              </a:rPr>
              <a:t>subT</a:t>
            </a:r>
            <a:r>
              <a:rPr lang="en-US" altLang="zh-CN" smtClean="0">
                <a:ea typeface="宋体" panose="02010600030101010101" pitchFamily="2" charset="-122"/>
              </a:rPr>
              <a:t> = ROUTE(</a:t>
            </a:r>
            <a:r>
              <a:rPr lang="en-US" altLang="zh-CN" i="1" smtClean="0">
                <a:ea typeface="宋体" panose="02010600030101010101" pitchFamily="2" charset="-122"/>
              </a:rPr>
              <a:t>sortedT</a:t>
            </a:r>
            <a:r>
              <a:rPr lang="en-US" altLang="zh-CN" i="1" baseline="30000" smtClean="0">
                <a:ea typeface="宋体" panose="02010600030101010101" pitchFamily="2" charset="-122"/>
              </a:rPr>
              <a:t> </a:t>
            </a:r>
            <a:r>
              <a:rPr lang="en-US" altLang="zh-CN" smtClean="0">
                <a:ea typeface="宋体" panose="02010600030101010101" pitchFamily="2" charset="-122"/>
              </a:rPr>
              <a:t>[</a:t>
            </a:r>
            <a:r>
              <a:rPr lang="en-US" altLang="zh-CN" i="1" smtClean="0">
                <a:ea typeface="宋体" panose="02010600030101010101" pitchFamily="2" charset="-122"/>
              </a:rPr>
              <a:t>i</a:t>
            </a:r>
            <a:r>
              <a:rPr lang="en-US" altLang="zh-CN" i="1" baseline="30000" smtClean="0">
                <a:ea typeface="宋体" panose="02010600030101010101" pitchFamily="2" charset="-122"/>
              </a:rPr>
              <a:t> </a:t>
            </a:r>
            <a:r>
              <a:rPr lang="en-US" altLang="zh-CN" smtClean="0">
                <a:ea typeface="宋体" panose="02010600030101010101" pitchFamily="2" charset="-122"/>
              </a:rPr>
              <a:t>]</a:t>
            </a:r>
            <a:r>
              <a:rPr lang="en-US" altLang="zh-CN" baseline="30000" smtClean="0">
                <a:ea typeface="宋体" panose="02010600030101010101" pitchFamily="2" charset="-122"/>
              </a:rPr>
              <a:t> </a:t>
            </a:r>
            <a:r>
              <a:rPr lang="en-US" altLang="zh-CN" smtClean="0">
                <a:ea typeface="宋体" panose="02010600030101010101" pitchFamily="2" charset="-122"/>
              </a:rPr>
              <a:t>)	// route minimum tree over </a:t>
            </a:r>
            <a:r>
              <a:rPr lang="en-US" altLang="zh-CN" i="1" smtClean="0">
                <a:ea typeface="宋体" panose="02010600030101010101" pitchFamily="2" charset="-122"/>
              </a:rPr>
              <a:t>subT</a:t>
            </a:r>
            <a:endParaRPr lang="en-US" altLang="zh-CN" b="1" smtClean="0">
              <a:ea typeface="宋体" panose="02010600030101010101" pitchFamily="2" charset="-122"/>
            </a:endParaRPr>
          </a:p>
          <a:p>
            <a:pPr marL="323850" indent="-323850" defTabSz="849313"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   	</a:t>
            </a:r>
            <a:r>
              <a:rPr lang="en-US" altLang="zh-CN" smtClean="0">
                <a:ea typeface="宋体" panose="02010600030101010101" pitchFamily="2" charset="-122"/>
              </a:rPr>
              <a:t>ADD(</a:t>
            </a:r>
            <a:r>
              <a:rPr lang="en-US" altLang="zh-CN" i="1" smtClean="0">
                <a:ea typeface="宋体" panose="02010600030101010101" pitchFamily="2" charset="-122"/>
              </a:rPr>
              <a:t>OST</a:t>
            </a:r>
            <a:r>
              <a:rPr lang="en-US" altLang="zh-CN" smtClean="0">
                <a:ea typeface="宋体" panose="02010600030101010101" pitchFamily="2" charset="-122"/>
              </a:rPr>
              <a:t>,</a:t>
            </a:r>
            <a:r>
              <a:rPr lang="en-US" altLang="zh-CN" i="1" smtClean="0">
                <a:ea typeface="宋体" panose="02010600030101010101" pitchFamily="2" charset="-122"/>
              </a:rPr>
              <a:t>subT</a:t>
            </a:r>
            <a:r>
              <a:rPr lang="en-US" altLang="zh-CN" i="1" baseline="30000" smtClean="0">
                <a:ea typeface="宋体" panose="02010600030101010101" pitchFamily="2" charset="-122"/>
              </a:rPr>
              <a:t> </a:t>
            </a:r>
            <a:r>
              <a:rPr lang="en-US" altLang="zh-CN" smtClean="0">
                <a:ea typeface="宋体" panose="02010600030101010101" pitchFamily="2" charset="-122"/>
              </a:rPr>
              <a:t>)		// add route to existing tree</a:t>
            </a:r>
            <a:endParaRPr lang="en-US" altLang="zh-CN" b="1" smtClean="0">
              <a:ea typeface="宋体" panose="02010600030101010101" pitchFamily="2" charset="-122"/>
            </a:endParaRPr>
          </a:p>
          <a:p>
            <a:pPr marL="323850" indent="-323850" defTabSz="849313"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  	</a:t>
            </a:r>
            <a:r>
              <a:rPr lang="en-US" altLang="zh-CN" smtClean="0">
                <a:ea typeface="宋体" panose="02010600030101010101" pitchFamily="2" charset="-122"/>
              </a:rPr>
              <a:t>IMPROVE(</a:t>
            </a:r>
            <a:r>
              <a:rPr lang="en-US" altLang="zh-CN" i="1" smtClean="0">
                <a:ea typeface="宋体" panose="02010600030101010101" pitchFamily="2" charset="-122"/>
              </a:rPr>
              <a:t>OST</a:t>
            </a:r>
            <a:r>
              <a:rPr lang="en-US" altLang="zh-CN" smtClean="0">
                <a:ea typeface="宋体" panose="02010600030101010101" pitchFamily="2" charset="-122"/>
              </a:rPr>
              <a:t>,</a:t>
            </a:r>
            <a:r>
              <a:rPr lang="en-US" altLang="zh-CN" i="1" smtClean="0">
                <a:ea typeface="宋体" panose="02010600030101010101" pitchFamily="2" charset="-122"/>
              </a:rPr>
              <a:t>subT</a:t>
            </a:r>
            <a:r>
              <a:rPr lang="en-US" altLang="zh-CN" i="1" baseline="30000" smtClean="0">
                <a:ea typeface="宋体" panose="02010600030101010101" pitchFamily="2" charset="-122"/>
              </a:rPr>
              <a:t> </a:t>
            </a:r>
            <a:r>
              <a:rPr lang="en-US" altLang="zh-CN" smtClean="0">
                <a:ea typeface="宋体" panose="02010600030101010101" pitchFamily="2" charset="-122"/>
              </a:rPr>
              <a:t>)		// locally improve </a:t>
            </a:r>
            <a:r>
              <a:rPr lang="en-US" altLang="zh-CN" i="1" smtClean="0">
                <a:ea typeface="宋体" panose="02010600030101010101" pitchFamily="2" charset="-122"/>
              </a:rPr>
              <a:t>OST</a:t>
            </a:r>
            <a:r>
              <a:rPr lang="en-US" altLang="zh-CN" smtClean="0">
                <a:ea typeface="宋体" panose="02010600030101010101" pitchFamily="2" charset="-122"/>
              </a:rPr>
              <a:t> based on </a:t>
            </a:r>
            <a:r>
              <a:rPr lang="en-US" altLang="zh-CN" i="1" smtClean="0">
                <a:ea typeface="宋体" panose="02010600030101010101" pitchFamily="2" charset="-122"/>
              </a:rPr>
              <a:t>subT</a:t>
            </a:r>
            <a:r>
              <a:rPr lang="en-US" altLang="zh-CN" smtClean="0">
                <a:ea typeface="宋体" panose="02010600030101010101" pitchFamily="2" charset="-122"/>
              </a:rPr>
              <a:t> </a:t>
            </a:r>
            <a:endParaRPr lang="de-DE" altLang="de-DE" smtClean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 rot="-5400000">
            <a:off x="7126288" y="3689350"/>
            <a:ext cx="3671887" cy="20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800">
                <a:solidFill>
                  <a:srgbClr val="B2B2B2"/>
                </a:solidFill>
              </a:rPr>
              <a:t>T.-Y.; Chang, et. al.: Multilevel Full-Chip Routing for the X-Based Architecture</a:t>
            </a:r>
          </a:p>
        </p:txBody>
      </p:sp>
      <p:sp>
        <p:nvSpPr>
          <p:cNvPr id="25605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7.3.1 	Octilinear Steiner Trees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0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20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0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20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06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206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0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20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06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206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06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206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06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206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06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5206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06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206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06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5206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0642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BB501C-3775-4B08-937B-F07204735202}" type="slidenum">
              <a:rPr lang="en-US" altLang="de-DE" sz="1000">
                <a:solidFill>
                  <a:srgbClr val="C0C0C0"/>
                </a:solidFill>
              </a:rPr>
              <a:pPr/>
              <a:t>25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26627" name="Text Box 70"/>
          <p:cNvSpPr txBox="1">
            <a:spLocks noChangeArrowheads="1"/>
          </p:cNvSpPr>
          <p:nvPr/>
        </p:nvSpPr>
        <p:spPr bwMode="auto">
          <a:xfrm>
            <a:off x="236538" y="1504950"/>
            <a:ext cx="1522412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2350"/>
              </a:lnSpc>
              <a:spcBef>
                <a:spcPct val="0"/>
              </a:spcBef>
            </a:pPr>
            <a:r>
              <a:rPr lang="en-US" altLang="zh-CN" sz="1500">
                <a:ea typeface="宋体" panose="02010600030101010101" pitchFamily="2" charset="-122"/>
              </a:rPr>
              <a:t>(1) Triangulate</a:t>
            </a:r>
          </a:p>
        </p:txBody>
      </p:sp>
      <p:sp>
        <p:nvSpPr>
          <p:cNvPr id="26628" name="Rectangle 7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7.3.1 	Octilinear Steiner Trees</a:t>
            </a:r>
          </a:p>
        </p:txBody>
      </p:sp>
      <p:sp>
        <p:nvSpPr>
          <p:cNvPr id="26629" name="Rectangle 132"/>
          <p:cNvSpPr>
            <a:spLocks noChangeArrowheads="1"/>
          </p:cNvSpPr>
          <p:nvPr/>
        </p:nvSpPr>
        <p:spPr bwMode="auto">
          <a:xfrm>
            <a:off x="412750" y="1995488"/>
            <a:ext cx="2457450" cy="2590800"/>
          </a:xfrm>
          <a:prstGeom prst="rect">
            <a:avLst/>
          </a:prstGeom>
          <a:solidFill>
            <a:srgbClr val="FFFFFF"/>
          </a:solidFill>
          <a:ln w="9525">
            <a:solidFill>
              <a:srgbClr val="969696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26630" name="Group 133"/>
          <p:cNvGrpSpPr>
            <a:grpSpLocks/>
          </p:cNvGrpSpPr>
          <p:nvPr/>
        </p:nvGrpSpPr>
        <p:grpSpPr bwMode="auto">
          <a:xfrm>
            <a:off x="419100" y="1997075"/>
            <a:ext cx="2449513" cy="2592388"/>
            <a:chOff x="1883" y="1258"/>
            <a:chExt cx="1543" cy="1633"/>
          </a:xfrm>
        </p:grpSpPr>
        <p:sp>
          <p:nvSpPr>
            <p:cNvPr id="26743" name="Line 134"/>
            <p:cNvSpPr>
              <a:spLocks noChangeShapeType="1"/>
            </p:cNvSpPr>
            <p:nvPr/>
          </p:nvSpPr>
          <p:spPr bwMode="auto">
            <a:xfrm>
              <a:off x="1883" y="1348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44" name="Line 135"/>
            <p:cNvSpPr>
              <a:spLocks noChangeShapeType="1"/>
            </p:cNvSpPr>
            <p:nvPr/>
          </p:nvSpPr>
          <p:spPr bwMode="auto">
            <a:xfrm>
              <a:off x="1883" y="1439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45" name="Line 136"/>
            <p:cNvSpPr>
              <a:spLocks noChangeShapeType="1"/>
            </p:cNvSpPr>
            <p:nvPr/>
          </p:nvSpPr>
          <p:spPr bwMode="auto">
            <a:xfrm>
              <a:off x="1883" y="1530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46" name="Line 137"/>
            <p:cNvSpPr>
              <a:spLocks noChangeShapeType="1"/>
            </p:cNvSpPr>
            <p:nvPr/>
          </p:nvSpPr>
          <p:spPr bwMode="auto">
            <a:xfrm>
              <a:off x="1883" y="1621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47" name="Line 138"/>
            <p:cNvSpPr>
              <a:spLocks noChangeShapeType="1"/>
            </p:cNvSpPr>
            <p:nvPr/>
          </p:nvSpPr>
          <p:spPr bwMode="auto">
            <a:xfrm>
              <a:off x="1883" y="1711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48" name="Line 139"/>
            <p:cNvSpPr>
              <a:spLocks noChangeShapeType="1"/>
            </p:cNvSpPr>
            <p:nvPr/>
          </p:nvSpPr>
          <p:spPr bwMode="auto">
            <a:xfrm>
              <a:off x="1883" y="1802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49" name="Line 140"/>
            <p:cNvSpPr>
              <a:spLocks noChangeShapeType="1"/>
            </p:cNvSpPr>
            <p:nvPr/>
          </p:nvSpPr>
          <p:spPr bwMode="auto">
            <a:xfrm>
              <a:off x="1883" y="1893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50" name="Line 141"/>
            <p:cNvSpPr>
              <a:spLocks noChangeShapeType="1"/>
            </p:cNvSpPr>
            <p:nvPr/>
          </p:nvSpPr>
          <p:spPr bwMode="auto">
            <a:xfrm>
              <a:off x="1883" y="1983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51" name="Line 142"/>
            <p:cNvSpPr>
              <a:spLocks noChangeShapeType="1"/>
            </p:cNvSpPr>
            <p:nvPr/>
          </p:nvSpPr>
          <p:spPr bwMode="auto">
            <a:xfrm>
              <a:off x="1883" y="2074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52" name="Line 143"/>
            <p:cNvSpPr>
              <a:spLocks noChangeShapeType="1"/>
            </p:cNvSpPr>
            <p:nvPr/>
          </p:nvSpPr>
          <p:spPr bwMode="auto">
            <a:xfrm>
              <a:off x="1883" y="2165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53" name="Line 144"/>
            <p:cNvSpPr>
              <a:spLocks noChangeShapeType="1"/>
            </p:cNvSpPr>
            <p:nvPr/>
          </p:nvSpPr>
          <p:spPr bwMode="auto">
            <a:xfrm>
              <a:off x="1883" y="2256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54" name="Line 145"/>
            <p:cNvSpPr>
              <a:spLocks noChangeShapeType="1"/>
            </p:cNvSpPr>
            <p:nvPr/>
          </p:nvSpPr>
          <p:spPr bwMode="auto">
            <a:xfrm>
              <a:off x="1883" y="2346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55" name="Line 146"/>
            <p:cNvSpPr>
              <a:spLocks noChangeShapeType="1"/>
            </p:cNvSpPr>
            <p:nvPr/>
          </p:nvSpPr>
          <p:spPr bwMode="auto">
            <a:xfrm>
              <a:off x="1883" y="2437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56" name="Line 147"/>
            <p:cNvSpPr>
              <a:spLocks noChangeShapeType="1"/>
            </p:cNvSpPr>
            <p:nvPr/>
          </p:nvSpPr>
          <p:spPr bwMode="auto">
            <a:xfrm>
              <a:off x="1883" y="2528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57" name="Line 148"/>
            <p:cNvSpPr>
              <a:spLocks noChangeShapeType="1"/>
            </p:cNvSpPr>
            <p:nvPr/>
          </p:nvSpPr>
          <p:spPr bwMode="auto">
            <a:xfrm>
              <a:off x="1883" y="2618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58" name="Line 149"/>
            <p:cNvSpPr>
              <a:spLocks noChangeShapeType="1"/>
            </p:cNvSpPr>
            <p:nvPr/>
          </p:nvSpPr>
          <p:spPr bwMode="auto">
            <a:xfrm>
              <a:off x="1883" y="2709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59" name="Line 150"/>
            <p:cNvSpPr>
              <a:spLocks noChangeShapeType="1"/>
            </p:cNvSpPr>
            <p:nvPr/>
          </p:nvSpPr>
          <p:spPr bwMode="auto">
            <a:xfrm>
              <a:off x="1883" y="2800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60" name="Line 151"/>
            <p:cNvSpPr>
              <a:spLocks noChangeShapeType="1"/>
            </p:cNvSpPr>
            <p:nvPr/>
          </p:nvSpPr>
          <p:spPr bwMode="auto">
            <a:xfrm>
              <a:off x="1974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61" name="Line 152"/>
            <p:cNvSpPr>
              <a:spLocks noChangeShapeType="1"/>
            </p:cNvSpPr>
            <p:nvPr/>
          </p:nvSpPr>
          <p:spPr bwMode="auto">
            <a:xfrm>
              <a:off x="2065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62" name="Line 153"/>
            <p:cNvSpPr>
              <a:spLocks noChangeShapeType="1"/>
            </p:cNvSpPr>
            <p:nvPr/>
          </p:nvSpPr>
          <p:spPr bwMode="auto">
            <a:xfrm>
              <a:off x="2156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63" name="Line 154"/>
            <p:cNvSpPr>
              <a:spLocks noChangeShapeType="1"/>
            </p:cNvSpPr>
            <p:nvPr/>
          </p:nvSpPr>
          <p:spPr bwMode="auto">
            <a:xfrm>
              <a:off x="2246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64" name="Line 155"/>
            <p:cNvSpPr>
              <a:spLocks noChangeShapeType="1"/>
            </p:cNvSpPr>
            <p:nvPr/>
          </p:nvSpPr>
          <p:spPr bwMode="auto">
            <a:xfrm>
              <a:off x="2337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65" name="Line 156"/>
            <p:cNvSpPr>
              <a:spLocks noChangeShapeType="1"/>
            </p:cNvSpPr>
            <p:nvPr/>
          </p:nvSpPr>
          <p:spPr bwMode="auto">
            <a:xfrm>
              <a:off x="2428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66" name="Line 157"/>
            <p:cNvSpPr>
              <a:spLocks noChangeShapeType="1"/>
            </p:cNvSpPr>
            <p:nvPr/>
          </p:nvSpPr>
          <p:spPr bwMode="auto">
            <a:xfrm>
              <a:off x="2518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67" name="Line 158"/>
            <p:cNvSpPr>
              <a:spLocks noChangeShapeType="1"/>
            </p:cNvSpPr>
            <p:nvPr/>
          </p:nvSpPr>
          <p:spPr bwMode="auto">
            <a:xfrm>
              <a:off x="2609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68" name="Line 159"/>
            <p:cNvSpPr>
              <a:spLocks noChangeShapeType="1"/>
            </p:cNvSpPr>
            <p:nvPr/>
          </p:nvSpPr>
          <p:spPr bwMode="auto">
            <a:xfrm>
              <a:off x="2700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69" name="Line 160"/>
            <p:cNvSpPr>
              <a:spLocks noChangeShapeType="1"/>
            </p:cNvSpPr>
            <p:nvPr/>
          </p:nvSpPr>
          <p:spPr bwMode="auto">
            <a:xfrm>
              <a:off x="2791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70" name="Line 161"/>
            <p:cNvSpPr>
              <a:spLocks noChangeShapeType="1"/>
            </p:cNvSpPr>
            <p:nvPr/>
          </p:nvSpPr>
          <p:spPr bwMode="auto">
            <a:xfrm>
              <a:off x="2881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71" name="Line 162"/>
            <p:cNvSpPr>
              <a:spLocks noChangeShapeType="1"/>
            </p:cNvSpPr>
            <p:nvPr/>
          </p:nvSpPr>
          <p:spPr bwMode="auto">
            <a:xfrm>
              <a:off x="2972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72" name="Line 163"/>
            <p:cNvSpPr>
              <a:spLocks noChangeShapeType="1"/>
            </p:cNvSpPr>
            <p:nvPr/>
          </p:nvSpPr>
          <p:spPr bwMode="auto">
            <a:xfrm>
              <a:off x="3063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73" name="Line 164"/>
            <p:cNvSpPr>
              <a:spLocks noChangeShapeType="1"/>
            </p:cNvSpPr>
            <p:nvPr/>
          </p:nvSpPr>
          <p:spPr bwMode="auto">
            <a:xfrm>
              <a:off x="3154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74" name="Line 165"/>
            <p:cNvSpPr>
              <a:spLocks noChangeShapeType="1"/>
            </p:cNvSpPr>
            <p:nvPr/>
          </p:nvSpPr>
          <p:spPr bwMode="auto">
            <a:xfrm>
              <a:off x="3244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75" name="Line 166"/>
            <p:cNvSpPr>
              <a:spLocks noChangeShapeType="1"/>
            </p:cNvSpPr>
            <p:nvPr/>
          </p:nvSpPr>
          <p:spPr bwMode="auto">
            <a:xfrm>
              <a:off x="3335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6631" name="Oval 167"/>
          <p:cNvSpPr>
            <a:spLocks noChangeArrowheads="1"/>
          </p:cNvSpPr>
          <p:nvPr/>
        </p:nvSpPr>
        <p:spPr bwMode="auto">
          <a:xfrm>
            <a:off x="800100" y="4398963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632" name="Oval 168"/>
          <p:cNvSpPr>
            <a:spLocks noChangeArrowheads="1"/>
          </p:cNvSpPr>
          <p:nvPr/>
        </p:nvSpPr>
        <p:spPr bwMode="auto">
          <a:xfrm>
            <a:off x="2381250" y="4394200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633" name="Oval 169"/>
          <p:cNvSpPr>
            <a:spLocks noChangeArrowheads="1"/>
          </p:cNvSpPr>
          <p:nvPr/>
        </p:nvSpPr>
        <p:spPr bwMode="auto">
          <a:xfrm>
            <a:off x="2671763" y="3667125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634" name="Oval 170"/>
          <p:cNvSpPr>
            <a:spLocks noChangeArrowheads="1"/>
          </p:cNvSpPr>
          <p:nvPr/>
        </p:nvSpPr>
        <p:spPr bwMode="auto">
          <a:xfrm>
            <a:off x="2090738" y="3670300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635" name="Oval 171"/>
          <p:cNvSpPr>
            <a:spLocks noChangeArrowheads="1"/>
          </p:cNvSpPr>
          <p:nvPr/>
        </p:nvSpPr>
        <p:spPr bwMode="auto">
          <a:xfrm>
            <a:off x="1374775" y="3962400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636" name="Oval 172"/>
          <p:cNvSpPr>
            <a:spLocks noChangeArrowheads="1"/>
          </p:cNvSpPr>
          <p:nvPr/>
        </p:nvSpPr>
        <p:spPr bwMode="auto">
          <a:xfrm>
            <a:off x="1949450" y="3240088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637" name="Oval 173"/>
          <p:cNvSpPr>
            <a:spLocks noChangeArrowheads="1"/>
          </p:cNvSpPr>
          <p:nvPr/>
        </p:nvSpPr>
        <p:spPr bwMode="auto">
          <a:xfrm>
            <a:off x="2378075" y="2813050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638" name="Oval 174"/>
          <p:cNvSpPr>
            <a:spLocks noChangeArrowheads="1"/>
          </p:cNvSpPr>
          <p:nvPr/>
        </p:nvSpPr>
        <p:spPr bwMode="auto">
          <a:xfrm>
            <a:off x="1947863" y="2370138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639" name="Oval 175"/>
          <p:cNvSpPr>
            <a:spLocks noChangeArrowheads="1"/>
          </p:cNvSpPr>
          <p:nvPr/>
        </p:nvSpPr>
        <p:spPr bwMode="auto">
          <a:xfrm>
            <a:off x="941388" y="2954338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640" name="Oval 176"/>
          <p:cNvSpPr>
            <a:spLocks noChangeArrowheads="1"/>
          </p:cNvSpPr>
          <p:nvPr/>
        </p:nvSpPr>
        <p:spPr bwMode="auto">
          <a:xfrm>
            <a:off x="660400" y="3241675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641" name="Oval 177"/>
          <p:cNvSpPr>
            <a:spLocks noChangeArrowheads="1"/>
          </p:cNvSpPr>
          <p:nvPr/>
        </p:nvSpPr>
        <p:spPr bwMode="auto">
          <a:xfrm>
            <a:off x="652463" y="2089150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642" name="Oval 178"/>
          <p:cNvSpPr>
            <a:spLocks noChangeArrowheads="1"/>
          </p:cNvSpPr>
          <p:nvPr/>
        </p:nvSpPr>
        <p:spPr bwMode="auto">
          <a:xfrm>
            <a:off x="512763" y="2517775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6643" name="Text Box 179"/>
          <p:cNvSpPr txBox="1">
            <a:spLocks noChangeArrowheads="1"/>
          </p:cNvSpPr>
          <p:nvPr/>
        </p:nvSpPr>
        <p:spPr bwMode="auto">
          <a:xfrm>
            <a:off x="534988" y="1819275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1</a:t>
            </a:r>
          </a:p>
        </p:txBody>
      </p:sp>
      <p:sp>
        <p:nvSpPr>
          <p:cNvPr id="26644" name="Text Box 180"/>
          <p:cNvSpPr txBox="1">
            <a:spLocks noChangeArrowheads="1"/>
          </p:cNvSpPr>
          <p:nvPr/>
        </p:nvSpPr>
        <p:spPr bwMode="auto">
          <a:xfrm>
            <a:off x="1782763" y="2085975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3</a:t>
            </a:r>
          </a:p>
        </p:txBody>
      </p:sp>
      <p:sp>
        <p:nvSpPr>
          <p:cNvPr id="26645" name="Text Box 181"/>
          <p:cNvSpPr txBox="1">
            <a:spLocks noChangeArrowheads="1"/>
          </p:cNvSpPr>
          <p:nvPr/>
        </p:nvSpPr>
        <p:spPr bwMode="auto">
          <a:xfrm>
            <a:off x="2203450" y="2522538"/>
            <a:ext cx="477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5</a:t>
            </a:r>
          </a:p>
        </p:txBody>
      </p:sp>
      <p:sp>
        <p:nvSpPr>
          <p:cNvPr id="26646" name="Text Box 182"/>
          <p:cNvSpPr txBox="1">
            <a:spLocks noChangeArrowheads="1"/>
          </p:cNvSpPr>
          <p:nvPr/>
        </p:nvSpPr>
        <p:spPr bwMode="auto">
          <a:xfrm>
            <a:off x="785813" y="265588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4</a:t>
            </a:r>
          </a:p>
        </p:txBody>
      </p:sp>
      <p:sp>
        <p:nvSpPr>
          <p:cNvPr id="26647" name="Text Box 183"/>
          <p:cNvSpPr txBox="1">
            <a:spLocks noChangeArrowheads="1"/>
          </p:cNvSpPr>
          <p:nvPr/>
        </p:nvSpPr>
        <p:spPr bwMode="auto">
          <a:xfrm>
            <a:off x="355600" y="2984500"/>
            <a:ext cx="477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6</a:t>
            </a:r>
          </a:p>
        </p:txBody>
      </p:sp>
      <p:sp>
        <p:nvSpPr>
          <p:cNvPr id="26648" name="Text Box 184"/>
          <p:cNvSpPr txBox="1">
            <a:spLocks noChangeArrowheads="1"/>
          </p:cNvSpPr>
          <p:nvPr/>
        </p:nvSpPr>
        <p:spPr bwMode="auto">
          <a:xfrm>
            <a:off x="1684338" y="2955925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7</a:t>
            </a:r>
          </a:p>
        </p:txBody>
      </p:sp>
      <p:sp>
        <p:nvSpPr>
          <p:cNvPr id="26649" name="Text Box 185"/>
          <p:cNvSpPr txBox="1">
            <a:spLocks noChangeArrowheads="1"/>
          </p:cNvSpPr>
          <p:nvPr/>
        </p:nvSpPr>
        <p:spPr bwMode="auto">
          <a:xfrm>
            <a:off x="1998663" y="33861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8</a:t>
            </a:r>
          </a:p>
        </p:txBody>
      </p:sp>
      <p:sp>
        <p:nvSpPr>
          <p:cNvPr id="26650" name="Text Box 186"/>
          <p:cNvSpPr txBox="1">
            <a:spLocks noChangeArrowheads="1"/>
          </p:cNvSpPr>
          <p:nvPr/>
        </p:nvSpPr>
        <p:spPr bwMode="auto">
          <a:xfrm>
            <a:off x="2509838" y="33861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9</a:t>
            </a:r>
          </a:p>
        </p:txBody>
      </p:sp>
      <p:sp>
        <p:nvSpPr>
          <p:cNvPr id="26651" name="Text Box 187"/>
          <p:cNvSpPr txBox="1">
            <a:spLocks noChangeArrowheads="1"/>
          </p:cNvSpPr>
          <p:nvPr/>
        </p:nvSpPr>
        <p:spPr bwMode="auto">
          <a:xfrm>
            <a:off x="1184275" y="3975100"/>
            <a:ext cx="477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10</a:t>
            </a:r>
          </a:p>
        </p:txBody>
      </p:sp>
      <p:sp>
        <p:nvSpPr>
          <p:cNvPr id="26652" name="Text Box 188"/>
          <p:cNvSpPr txBox="1">
            <a:spLocks noChangeArrowheads="1"/>
          </p:cNvSpPr>
          <p:nvPr/>
        </p:nvSpPr>
        <p:spPr bwMode="auto">
          <a:xfrm>
            <a:off x="442913" y="42497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11</a:t>
            </a:r>
          </a:p>
        </p:txBody>
      </p:sp>
      <p:sp>
        <p:nvSpPr>
          <p:cNvPr id="26653" name="Text Box 189"/>
          <p:cNvSpPr txBox="1">
            <a:spLocks noChangeArrowheads="1"/>
          </p:cNvSpPr>
          <p:nvPr/>
        </p:nvSpPr>
        <p:spPr bwMode="auto">
          <a:xfrm>
            <a:off x="2366963" y="41481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12</a:t>
            </a:r>
          </a:p>
        </p:txBody>
      </p:sp>
      <p:sp>
        <p:nvSpPr>
          <p:cNvPr id="26654" name="Text Box 190"/>
          <p:cNvSpPr txBox="1">
            <a:spLocks noChangeArrowheads="1"/>
          </p:cNvSpPr>
          <p:nvPr/>
        </p:nvSpPr>
        <p:spPr bwMode="auto">
          <a:xfrm>
            <a:off x="290513" y="22177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2</a:t>
            </a:r>
          </a:p>
        </p:txBody>
      </p:sp>
      <p:grpSp>
        <p:nvGrpSpPr>
          <p:cNvPr id="3" name="Group 448"/>
          <p:cNvGrpSpPr>
            <a:grpSpLocks/>
          </p:cNvGrpSpPr>
          <p:nvPr/>
        </p:nvGrpSpPr>
        <p:grpSpPr bwMode="auto">
          <a:xfrm>
            <a:off x="2916238" y="1819275"/>
            <a:ext cx="2913062" cy="2770188"/>
            <a:chOff x="1837" y="1146"/>
            <a:chExt cx="1835" cy="1745"/>
          </a:xfrm>
        </p:grpSpPr>
        <p:sp>
          <p:nvSpPr>
            <p:cNvPr id="26657" name="Rectangle 361"/>
            <p:cNvSpPr>
              <a:spLocks noChangeArrowheads="1"/>
            </p:cNvSpPr>
            <p:nvPr/>
          </p:nvSpPr>
          <p:spPr bwMode="auto">
            <a:xfrm>
              <a:off x="2050" y="1257"/>
              <a:ext cx="1548" cy="16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grpSp>
          <p:nvGrpSpPr>
            <p:cNvPr id="26658" name="Group 362"/>
            <p:cNvGrpSpPr>
              <a:grpSpLocks/>
            </p:cNvGrpSpPr>
            <p:nvPr/>
          </p:nvGrpSpPr>
          <p:grpSpPr bwMode="auto">
            <a:xfrm>
              <a:off x="2054" y="1258"/>
              <a:ext cx="1543" cy="1633"/>
              <a:chOff x="1883" y="1258"/>
              <a:chExt cx="1543" cy="1633"/>
            </a:xfrm>
          </p:grpSpPr>
          <p:sp>
            <p:nvSpPr>
              <p:cNvPr id="26710" name="Line 363"/>
              <p:cNvSpPr>
                <a:spLocks noChangeShapeType="1"/>
              </p:cNvSpPr>
              <p:nvPr/>
            </p:nvSpPr>
            <p:spPr bwMode="auto">
              <a:xfrm>
                <a:off x="1883" y="1348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11" name="Line 364"/>
              <p:cNvSpPr>
                <a:spLocks noChangeShapeType="1"/>
              </p:cNvSpPr>
              <p:nvPr/>
            </p:nvSpPr>
            <p:spPr bwMode="auto">
              <a:xfrm>
                <a:off x="1883" y="1439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12" name="Line 365"/>
              <p:cNvSpPr>
                <a:spLocks noChangeShapeType="1"/>
              </p:cNvSpPr>
              <p:nvPr/>
            </p:nvSpPr>
            <p:spPr bwMode="auto">
              <a:xfrm>
                <a:off x="1883" y="1530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13" name="Line 366"/>
              <p:cNvSpPr>
                <a:spLocks noChangeShapeType="1"/>
              </p:cNvSpPr>
              <p:nvPr/>
            </p:nvSpPr>
            <p:spPr bwMode="auto">
              <a:xfrm>
                <a:off x="1883" y="1621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14" name="Line 367"/>
              <p:cNvSpPr>
                <a:spLocks noChangeShapeType="1"/>
              </p:cNvSpPr>
              <p:nvPr/>
            </p:nvSpPr>
            <p:spPr bwMode="auto">
              <a:xfrm>
                <a:off x="1883" y="1711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15" name="Line 368"/>
              <p:cNvSpPr>
                <a:spLocks noChangeShapeType="1"/>
              </p:cNvSpPr>
              <p:nvPr/>
            </p:nvSpPr>
            <p:spPr bwMode="auto">
              <a:xfrm>
                <a:off x="1883" y="1802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16" name="Line 369"/>
              <p:cNvSpPr>
                <a:spLocks noChangeShapeType="1"/>
              </p:cNvSpPr>
              <p:nvPr/>
            </p:nvSpPr>
            <p:spPr bwMode="auto">
              <a:xfrm>
                <a:off x="1883" y="1893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17" name="Line 370"/>
              <p:cNvSpPr>
                <a:spLocks noChangeShapeType="1"/>
              </p:cNvSpPr>
              <p:nvPr/>
            </p:nvSpPr>
            <p:spPr bwMode="auto">
              <a:xfrm>
                <a:off x="1883" y="1983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18" name="Line 371"/>
              <p:cNvSpPr>
                <a:spLocks noChangeShapeType="1"/>
              </p:cNvSpPr>
              <p:nvPr/>
            </p:nvSpPr>
            <p:spPr bwMode="auto">
              <a:xfrm>
                <a:off x="1883" y="2074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19" name="Line 372"/>
              <p:cNvSpPr>
                <a:spLocks noChangeShapeType="1"/>
              </p:cNvSpPr>
              <p:nvPr/>
            </p:nvSpPr>
            <p:spPr bwMode="auto">
              <a:xfrm>
                <a:off x="1883" y="2165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20" name="Line 373"/>
              <p:cNvSpPr>
                <a:spLocks noChangeShapeType="1"/>
              </p:cNvSpPr>
              <p:nvPr/>
            </p:nvSpPr>
            <p:spPr bwMode="auto">
              <a:xfrm>
                <a:off x="1883" y="2256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21" name="Line 374"/>
              <p:cNvSpPr>
                <a:spLocks noChangeShapeType="1"/>
              </p:cNvSpPr>
              <p:nvPr/>
            </p:nvSpPr>
            <p:spPr bwMode="auto">
              <a:xfrm>
                <a:off x="1883" y="2346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22" name="Line 375"/>
              <p:cNvSpPr>
                <a:spLocks noChangeShapeType="1"/>
              </p:cNvSpPr>
              <p:nvPr/>
            </p:nvSpPr>
            <p:spPr bwMode="auto">
              <a:xfrm>
                <a:off x="1883" y="2437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23" name="Line 376"/>
              <p:cNvSpPr>
                <a:spLocks noChangeShapeType="1"/>
              </p:cNvSpPr>
              <p:nvPr/>
            </p:nvSpPr>
            <p:spPr bwMode="auto">
              <a:xfrm>
                <a:off x="1883" y="2528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24" name="Line 377"/>
              <p:cNvSpPr>
                <a:spLocks noChangeShapeType="1"/>
              </p:cNvSpPr>
              <p:nvPr/>
            </p:nvSpPr>
            <p:spPr bwMode="auto">
              <a:xfrm>
                <a:off x="1883" y="2618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25" name="Line 378"/>
              <p:cNvSpPr>
                <a:spLocks noChangeShapeType="1"/>
              </p:cNvSpPr>
              <p:nvPr/>
            </p:nvSpPr>
            <p:spPr bwMode="auto">
              <a:xfrm>
                <a:off x="1883" y="2709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26" name="Line 379"/>
              <p:cNvSpPr>
                <a:spLocks noChangeShapeType="1"/>
              </p:cNvSpPr>
              <p:nvPr/>
            </p:nvSpPr>
            <p:spPr bwMode="auto">
              <a:xfrm>
                <a:off x="1883" y="2800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27" name="Line 380"/>
              <p:cNvSpPr>
                <a:spLocks noChangeShapeType="1"/>
              </p:cNvSpPr>
              <p:nvPr/>
            </p:nvSpPr>
            <p:spPr bwMode="auto">
              <a:xfrm>
                <a:off x="1974" y="1258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28" name="Line 381"/>
              <p:cNvSpPr>
                <a:spLocks noChangeShapeType="1"/>
              </p:cNvSpPr>
              <p:nvPr/>
            </p:nvSpPr>
            <p:spPr bwMode="auto">
              <a:xfrm>
                <a:off x="2065" y="1258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29" name="Line 382"/>
              <p:cNvSpPr>
                <a:spLocks noChangeShapeType="1"/>
              </p:cNvSpPr>
              <p:nvPr/>
            </p:nvSpPr>
            <p:spPr bwMode="auto">
              <a:xfrm>
                <a:off x="2156" y="1258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30" name="Line 383"/>
              <p:cNvSpPr>
                <a:spLocks noChangeShapeType="1"/>
              </p:cNvSpPr>
              <p:nvPr/>
            </p:nvSpPr>
            <p:spPr bwMode="auto">
              <a:xfrm>
                <a:off x="2246" y="1258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31" name="Line 384"/>
              <p:cNvSpPr>
                <a:spLocks noChangeShapeType="1"/>
              </p:cNvSpPr>
              <p:nvPr/>
            </p:nvSpPr>
            <p:spPr bwMode="auto">
              <a:xfrm>
                <a:off x="2337" y="1258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32" name="Line 385"/>
              <p:cNvSpPr>
                <a:spLocks noChangeShapeType="1"/>
              </p:cNvSpPr>
              <p:nvPr/>
            </p:nvSpPr>
            <p:spPr bwMode="auto">
              <a:xfrm>
                <a:off x="2428" y="1258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33" name="Line 386"/>
              <p:cNvSpPr>
                <a:spLocks noChangeShapeType="1"/>
              </p:cNvSpPr>
              <p:nvPr/>
            </p:nvSpPr>
            <p:spPr bwMode="auto">
              <a:xfrm>
                <a:off x="2518" y="1258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34" name="Line 387"/>
              <p:cNvSpPr>
                <a:spLocks noChangeShapeType="1"/>
              </p:cNvSpPr>
              <p:nvPr/>
            </p:nvSpPr>
            <p:spPr bwMode="auto">
              <a:xfrm>
                <a:off x="2609" y="1258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35" name="Line 388"/>
              <p:cNvSpPr>
                <a:spLocks noChangeShapeType="1"/>
              </p:cNvSpPr>
              <p:nvPr/>
            </p:nvSpPr>
            <p:spPr bwMode="auto">
              <a:xfrm>
                <a:off x="2700" y="1258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36" name="Line 389"/>
              <p:cNvSpPr>
                <a:spLocks noChangeShapeType="1"/>
              </p:cNvSpPr>
              <p:nvPr/>
            </p:nvSpPr>
            <p:spPr bwMode="auto">
              <a:xfrm>
                <a:off x="2791" y="1258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37" name="Line 390"/>
              <p:cNvSpPr>
                <a:spLocks noChangeShapeType="1"/>
              </p:cNvSpPr>
              <p:nvPr/>
            </p:nvSpPr>
            <p:spPr bwMode="auto">
              <a:xfrm>
                <a:off x="2881" y="1258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38" name="Line 391"/>
              <p:cNvSpPr>
                <a:spLocks noChangeShapeType="1"/>
              </p:cNvSpPr>
              <p:nvPr/>
            </p:nvSpPr>
            <p:spPr bwMode="auto">
              <a:xfrm>
                <a:off x="2972" y="1258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39" name="Line 392"/>
              <p:cNvSpPr>
                <a:spLocks noChangeShapeType="1"/>
              </p:cNvSpPr>
              <p:nvPr/>
            </p:nvSpPr>
            <p:spPr bwMode="auto">
              <a:xfrm>
                <a:off x="3063" y="1258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40" name="Line 393"/>
              <p:cNvSpPr>
                <a:spLocks noChangeShapeType="1"/>
              </p:cNvSpPr>
              <p:nvPr/>
            </p:nvSpPr>
            <p:spPr bwMode="auto">
              <a:xfrm>
                <a:off x="3154" y="1258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41" name="Line 394"/>
              <p:cNvSpPr>
                <a:spLocks noChangeShapeType="1"/>
              </p:cNvSpPr>
              <p:nvPr/>
            </p:nvSpPr>
            <p:spPr bwMode="auto">
              <a:xfrm>
                <a:off x="3244" y="1258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42" name="Line 395"/>
              <p:cNvSpPr>
                <a:spLocks noChangeShapeType="1"/>
              </p:cNvSpPr>
              <p:nvPr/>
            </p:nvSpPr>
            <p:spPr bwMode="auto">
              <a:xfrm>
                <a:off x="3335" y="1258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26659" name="Oval 396"/>
            <p:cNvSpPr>
              <a:spLocks noChangeArrowheads="1"/>
            </p:cNvSpPr>
            <p:nvPr/>
          </p:nvSpPr>
          <p:spPr bwMode="auto">
            <a:xfrm>
              <a:off x="2294" y="2771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660" name="Oval 397"/>
            <p:cNvSpPr>
              <a:spLocks noChangeArrowheads="1"/>
            </p:cNvSpPr>
            <p:nvPr/>
          </p:nvSpPr>
          <p:spPr bwMode="auto">
            <a:xfrm>
              <a:off x="3290" y="2768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661" name="Oval 398"/>
            <p:cNvSpPr>
              <a:spLocks noChangeArrowheads="1"/>
            </p:cNvSpPr>
            <p:nvPr/>
          </p:nvSpPr>
          <p:spPr bwMode="auto">
            <a:xfrm>
              <a:off x="3473" y="2310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662" name="Oval 399"/>
            <p:cNvSpPr>
              <a:spLocks noChangeArrowheads="1"/>
            </p:cNvSpPr>
            <p:nvPr/>
          </p:nvSpPr>
          <p:spPr bwMode="auto">
            <a:xfrm>
              <a:off x="3107" y="2312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663" name="Oval 400"/>
            <p:cNvSpPr>
              <a:spLocks noChangeArrowheads="1"/>
            </p:cNvSpPr>
            <p:nvPr/>
          </p:nvSpPr>
          <p:spPr bwMode="auto">
            <a:xfrm>
              <a:off x="2656" y="2496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664" name="Oval 401"/>
            <p:cNvSpPr>
              <a:spLocks noChangeArrowheads="1"/>
            </p:cNvSpPr>
            <p:nvPr/>
          </p:nvSpPr>
          <p:spPr bwMode="auto">
            <a:xfrm>
              <a:off x="3018" y="2041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665" name="Oval 402"/>
            <p:cNvSpPr>
              <a:spLocks noChangeArrowheads="1"/>
            </p:cNvSpPr>
            <p:nvPr/>
          </p:nvSpPr>
          <p:spPr bwMode="auto">
            <a:xfrm>
              <a:off x="3288" y="1772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666" name="Oval 403"/>
            <p:cNvSpPr>
              <a:spLocks noChangeArrowheads="1"/>
            </p:cNvSpPr>
            <p:nvPr/>
          </p:nvSpPr>
          <p:spPr bwMode="auto">
            <a:xfrm>
              <a:off x="3017" y="1493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667" name="Oval 404"/>
            <p:cNvSpPr>
              <a:spLocks noChangeArrowheads="1"/>
            </p:cNvSpPr>
            <p:nvPr/>
          </p:nvSpPr>
          <p:spPr bwMode="auto">
            <a:xfrm>
              <a:off x="2383" y="1861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668" name="Oval 405"/>
            <p:cNvSpPr>
              <a:spLocks noChangeArrowheads="1"/>
            </p:cNvSpPr>
            <p:nvPr/>
          </p:nvSpPr>
          <p:spPr bwMode="auto">
            <a:xfrm>
              <a:off x="2206" y="2042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669" name="Oval 406"/>
            <p:cNvSpPr>
              <a:spLocks noChangeArrowheads="1"/>
            </p:cNvSpPr>
            <p:nvPr/>
          </p:nvSpPr>
          <p:spPr bwMode="auto">
            <a:xfrm>
              <a:off x="2201" y="1316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6670" name="Oval 407"/>
            <p:cNvSpPr>
              <a:spLocks noChangeArrowheads="1"/>
            </p:cNvSpPr>
            <p:nvPr/>
          </p:nvSpPr>
          <p:spPr bwMode="auto">
            <a:xfrm>
              <a:off x="2113" y="1586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grpSp>
          <p:nvGrpSpPr>
            <p:cNvPr id="26671" name="Group 408"/>
            <p:cNvGrpSpPr>
              <a:grpSpLocks/>
            </p:cNvGrpSpPr>
            <p:nvPr/>
          </p:nvGrpSpPr>
          <p:grpSpPr bwMode="auto">
            <a:xfrm>
              <a:off x="2145" y="1352"/>
              <a:ext cx="1361" cy="1452"/>
              <a:chOff x="1969" y="1352"/>
              <a:chExt cx="1361" cy="1452"/>
            </a:xfrm>
          </p:grpSpPr>
          <p:sp>
            <p:nvSpPr>
              <p:cNvPr id="26685" name="Line 409"/>
              <p:cNvSpPr>
                <a:spLocks noChangeShapeType="1"/>
              </p:cNvSpPr>
              <p:nvPr/>
            </p:nvSpPr>
            <p:spPr bwMode="auto">
              <a:xfrm flipH="1">
                <a:off x="1969" y="1352"/>
                <a:ext cx="91" cy="27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686" name="Line 410"/>
              <p:cNvSpPr>
                <a:spLocks noChangeShapeType="1"/>
              </p:cNvSpPr>
              <p:nvPr/>
            </p:nvSpPr>
            <p:spPr bwMode="auto">
              <a:xfrm>
                <a:off x="1969" y="1625"/>
                <a:ext cx="272" cy="2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687" name="Line 411"/>
              <p:cNvSpPr>
                <a:spLocks noChangeShapeType="1"/>
              </p:cNvSpPr>
              <p:nvPr/>
            </p:nvSpPr>
            <p:spPr bwMode="auto">
              <a:xfrm>
                <a:off x="2060" y="1352"/>
                <a:ext cx="181" cy="54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688" name="Line 412"/>
              <p:cNvSpPr>
                <a:spLocks noChangeShapeType="1"/>
              </p:cNvSpPr>
              <p:nvPr/>
            </p:nvSpPr>
            <p:spPr bwMode="auto">
              <a:xfrm flipH="1">
                <a:off x="2060" y="1897"/>
                <a:ext cx="181" cy="18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689" name="Line 413"/>
              <p:cNvSpPr>
                <a:spLocks noChangeShapeType="1"/>
              </p:cNvSpPr>
              <p:nvPr/>
            </p:nvSpPr>
            <p:spPr bwMode="auto">
              <a:xfrm>
                <a:off x="1969" y="1625"/>
                <a:ext cx="91" cy="45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690" name="Line 414"/>
              <p:cNvSpPr>
                <a:spLocks noChangeShapeType="1"/>
              </p:cNvSpPr>
              <p:nvPr/>
            </p:nvSpPr>
            <p:spPr bwMode="auto">
              <a:xfrm>
                <a:off x="2060" y="2078"/>
                <a:ext cx="91" cy="72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691" name="Line 415"/>
              <p:cNvSpPr>
                <a:spLocks noChangeShapeType="1"/>
              </p:cNvSpPr>
              <p:nvPr/>
            </p:nvSpPr>
            <p:spPr bwMode="auto">
              <a:xfrm>
                <a:off x="2060" y="2078"/>
                <a:ext cx="453" cy="45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692" name="Line 416"/>
              <p:cNvSpPr>
                <a:spLocks noChangeShapeType="1"/>
              </p:cNvSpPr>
              <p:nvPr/>
            </p:nvSpPr>
            <p:spPr bwMode="auto">
              <a:xfrm flipH="1">
                <a:off x="2151" y="2532"/>
                <a:ext cx="362" cy="2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693" name="Line 417"/>
              <p:cNvSpPr>
                <a:spLocks noChangeShapeType="1"/>
              </p:cNvSpPr>
              <p:nvPr/>
            </p:nvSpPr>
            <p:spPr bwMode="auto">
              <a:xfrm>
                <a:off x="2241" y="1897"/>
                <a:ext cx="272" cy="63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694" name="Line 418"/>
              <p:cNvSpPr>
                <a:spLocks noChangeShapeType="1"/>
              </p:cNvSpPr>
              <p:nvPr/>
            </p:nvSpPr>
            <p:spPr bwMode="auto">
              <a:xfrm flipV="1">
                <a:off x="2241" y="1534"/>
                <a:ext cx="635" cy="36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695" name="Line 419"/>
              <p:cNvSpPr>
                <a:spLocks noChangeShapeType="1"/>
              </p:cNvSpPr>
              <p:nvPr/>
            </p:nvSpPr>
            <p:spPr bwMode="auto">
              <a:xfrm>
                <a:off x="2060" y="1352"/>
                <a:ext cx="816" cy="18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696" name="Line 420"/>
              <p:cNvSpPr>
                <a:spLocks noChangeShapeType="1"/>
              </p:cNvSpPr>
              <p:nvPr/>
            </p:nvSpPr>
            <p:spPr bwMode="auto">
              <a:xfrm>
                <a:off x="2876" y="1534"/>
                <a:ext cx="0" cy="54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697" name="Line 421"/>
              <p:cNvSpPr>
                <a:spLocks noChangeShapeType="1"/>
              </p:cNvSpPr>
              <p:nvPr/>
            </p:nvSpPr>
            <p:spPr bwMode="auto">
              <a:xfrm>
                <a:off x="2241" y="1897"/>
                <a:ext cx="635" cy="18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698" name="Line 422"/>
              <p:cNvSpPr>
                <a:spLocks noChangeShapeType="1"/>
              </p:cNvSpPr>
              <p:nvPr/>
            </p:nvSpPr>
            <p:spPr bwMode="auto">
              <a:xfrm flipV="1">
                <a:off x="2876" y="1806"/>
                <a:ext cx="273" cy="2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699" name="Line 423"/>
              <p:cNvSpPr>
                <a:spLocks noChangeShapeType="1"/>
              </p:cNvSpPr>
              <p:nvPr/>
            </p:nvSpPr>
            <p:spPr bwMode="auto">
              <a:xfrm flipH="1" flipV="1">
                <a:off x="2876" y="1534"/>
                <a:ext cx="273" cy="2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00" name="Line 424"/>
              <p:cNvSpPr>
                <a:spLocks noChangeShapeType="1"/>
              </p:cNvSpPr>
              <p:nvPr/>
            </p:nvSpPr>
            <p:spPr bwMode="auto">
              <a:xfrm>
                <a:off x="3149" y="1806"/>
                <a:ext cx="181" cy="54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01" name="Line 425"/>
              <p:cNvSpPr>
                <a:spLocks noChangeShapeType="1"/>
              </p:cNvSpPr>
              <p:nvPr/>
            </p:nvSpPr>
            <p:spPr bwMode="auto">
              <a:xfrm>
                <a:off x="2876" y="2078"/>
                <a:ext cx="454" cy="2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02" name="Line 426"/>
              <p:cNvSpPr>
                <a:spLocks noChangeShapeType="1"/>
              </p:cNvSpPr>
              <p:nvPr/>
            </p:nvSpPr>
            <p:spPr bwMode="auto">
              <a:xfrm>
                <a:off x="2876" y="2078"/>
                <a:ext cx="91" cy="2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03" name="Line 427"/>
              <p:cNvSpPr>
                <a:spLocks noChangeShapeType="1"/>
              </p:cNvSpPr>
              <p:nvPr/>
            </p:nvSpPr>
            <p:spPr bwMode="auto">
              <a:xfrm flipH="1">
                <a:off x="2513" y="2078"/>
                <a:ext cx="363" cy="45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04" name="Line 428"/>
              <p:cNvSpPr>
                <a:spLocks noChangeShapeType="1"/>
              </p:cNvSpPr>
              <p:nvPr/>
            </p:nvSpPr>
            <p:spPr bwMode="auto">
              <a:xfrm flipV="1">
                <a:off x="2513" y="2350"/>
                <a:ext cx="454" cy="18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05" name="Line 429"/>
              <p:cNvSpPr>
                <a:spLocks noChangeShapeType="1"/>
              </p:cNvSpPr>
              <p:nvPr/>
            </p:nvSpPr>
            <p:spPr bwMode="auto">
              <a:xfrm>
                <a:off x="2513" y="2532"/>
                <a:ext cx="636" cy="2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06" name="Line 430"/>
              <p:cNvSpPr>
                <a:spLocks noChangeShapeType="1"/>
              </p:cNvSpPr>
              <p:nvPr/>
            </p:nvSpPr>
            <p:spPr bwMode="auto">
              <a:xfrm>
                <a:off x="2151" y="2804"/>
                <a:ext cx="99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07" name="Line 431"/>
              <p:cNvSpPr>
                <a:spLocks noChangeShapeType="1"/>
              </p:cNvSpPr>
              <p:nvPr/>
            </p:nvSpPr>
            <p:spPr bwMode="auto">
              <a:xfrm>
                <a:off x="2967" y="2350"/>
                <a:ext cx="182" cy="45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08" name="Line 432"/>
              <p:cNvSpPr>
                <a:spLocks noChangeShapeType="1"/>
              </p:cNvSpPr>
              <p:nvPr/>
            </p:nvSpPr>
            <p:spPr bwMode="auto">
              <a:xfrm>
                <a:off x="2967" y="2350"/>
                <a:ext cx="36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709" name="Line 433"/>
              <p:cNvSpPr>
                <a:spLocks noChangeShapeType="1"/>
              </p:cNvSpPr>
              <p:nvPr/>
            </p:nvSpPr>
            <p:spPr bwMode="auto">
              <a:xfrm flipV="1">
                <a:off x="3149" y="2350"/>
                <a:ext cx="181" cy="45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26672" name="Text Box 434"/>
            <p:cNvSpPr txBox="1">
              <a:spLocks noChangeArrowheads="1"/>
            </p:cNvSpPr>
            <p:nvPr/>
          </p:nvSpPr>
          <p:spPr bwMode="auto">
            <a:xfrm>
              <a:off x="2127" y="1146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26673" name="Text Box 435"/>
            <p:cNvSpPr txBox="1">
              <a:spLocks noChangeArrowheads="1"/>
            </p:cNvSpPr>
            <p:nvPr/>
          </p:nvSpPr>
          <p:spPr bwMode="auto">
            <a:xfrm>
              <a:off x="2913" y="1314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3</a:t>
              </a:r>
            </a:p>
          </p:txBody>
        </p:sp>
        <p:sp>
          <p:nvSpPr>
            <p:cNvPr id="26674" name="Text Box 436"/>
            <p:cNvSpPr txBox="1">
              <a:spLocks noChangeArrowheads="1"/>
            </p:cNvSpPr>
            <p:nvPr/>
          </p:nvSpPr>
          <p:spPr bwMode="auto">
            <a:xfrm>
              <a:off x="3178" y="1589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5</a:t>
              </a:r>
            </a:p>
          </p:txBody>
        </p:sp>
        <p:sp>
          <p:nvSpPr>
            <p:cNvPr id="26675" name="Text Box 437"/>
            <p:cNvSpPr txBox="1">
              <a:spLocks noChangeArrowheads="1"/>
            </p:cNvSpPr>
            <p:nvPr/>
          </p:nvSpPr>
          <p:spPr bwMode="auto">
            <a:xfrm>
              <a:off x="2285" y="1673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4</a:t>
              </a:r>
            </a:p>
          </p:txBody>
        </p:sp>
        <p:sp>
          <p:nvSpPr>
            <p:cNvPr id="26676" name="Text Box 438"/>
            <p:cNvSpPr txBox="1">
              <a:spLocks noChangeArrowheads="1"/>
            </p:cNvSpPr>
            <p:nvPr/>
          </p:nvSpPr>
          <p:spPr bwMode="auto">
            <a:xfrm>
              <a:off x="2014" y="1880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6</a:t>
              </a:r>
            </a:p>
          </p:txBody>
        </p:sp>
        <p:sp>
          <p:nvSpPr>
            <p:cNvPr id="26677" name="Text Box 439"/>
            <p:cNvSpPr txBox="1">
              <a:spLocks noChangeArrowheads="1"/>
            </p:cNvSpPr>
            <p:nvPr/>
          </p:nvSpPr>
          <p:spPr bwMode="auto">
            <a:xfrm>
              <a:off x="2851" y="1862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7</a:t>
              </a:r>
            </a:p>
          </p:txBody>
        </p:sp>
        <p:sp>
          <p:nvSpPr>
            <p:cNvPr id="26678" name="Text Box 440"/>
            <p:cNvSpPr txBox="1">
              <a:spLocks noChangeArrowheads="1"/>
            </p:cNvSpPr>
            <p:nvPr/>
          </p:nvSpPr>
          <p:spPr bwMode="auto">
            <a:xfrm>
              <a:off x="3049" y="2133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8</a:t>
              </a:r>
            </a:p>
          </p:txBody>
        </p:sp>
        <p:sp>
          <p:nvSpPr>
            <p:cNvPr id="26679" name="Text Box 441"/>
            <p:cNvSpPr txBox="1">
              <a:spLocks noChangeArrowheads="1"/>
            </p:cNvSpPr>
            <p:nvPr/>
          </p:nvSpPr>
          <p:spPr bwMode="auto">
            <a:xfrm>
              <a:off x="3371" y="2133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9</a:t>
              </a:r>
            </a:p>
          </p:txBody>
        </p:sp>
        <p:sp>
          <p:nvSpPr>
            <p:cNvPr id="26680" name="Text Box 442"/>
            <p:cNvSpPr txBox="1">
              <a:spLocks noChangeArrowheads="1"/>
            </p:cNvSpPr>
            <p:nvPr/>
          </p:nvSpPr>
          <p:spPr bwMode="auto">
            <a:xfrm>
              <a:off x="2536" y="2504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10</a:t>
              </a:r>
            </a:p>
          </p:txBody>
        </p:sp>
        <p:sp>
          <p:nvSpPr>
            <p:cNvPr id="26681" name="Text Box 443"/>
            <p:cNvSpPr txBox="1">
              <a:spLocks noChangeArrowheads="1"/>
            </p:cNvSpPr>
            <p:nvPr/>
          </p:nvSpPr>
          <p:spPr bwMode="auto">
            <a:xfrm>
              <a:off x="2069" y="2677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11</a:t>
              </a:r>
            </a:p>
          </p:txBody>
        </p:sp>
        <p:sp>
          <p:nvSpPr>
            <p:cNvPr id="26682" name="Text Box 444"/>
            <p:cNvSpPr txBox="1">
              <a:spLocks noChangeArrowheads="1"/>
            </p:cNvSpPr>
            <p:nvPr/>
          </p:nvSpPr>
          <p:spPr bwMode="auto">
            <a:xfrm>
              <a:off x="3281" y="2613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12</a:t>
              </a:r>
            </a:p>
          </p:txBody>
        </p:sp>
        <p:sp>
          <p:nvSpPr>
            <p:cNvPr id="26683" name="Text Box 445"/>
            <p:cNvSpPr txBox="1">
              <a:spLocks noChangeArrowheads="1"/>
            </p:cNvSpPr>
            <p:nvPr/>
          </p:nvSpPr>
          <p:spPr bwMode="auto">
            <a:xfrm>
              <a:off x="1973" y="1397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26684" name="AutoShape 446"/>
            <p:cNvSpPr>
              <a:spLocks noChangeArrowheads="1"/>
            </p:cNvSpPr>
            <p:nvPr/>
          </p:nvSpPr>
          <p:spPr bwMode="auto">
            <a:xfrm>
              <a:off x="1837" y="1933"/>
              <a:ext cx="143" cy="288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152" name="Text Box 102"/>
          <p:cNvSpPr txBox="1">
            <a:spLocks noChangeArrowheads="1"/>
          </p:cNvSpPr>
          <p:nvPr/>
        </p:nvSpPr>
        <p:spPr bwMode="auto">
          <a:xfrm rot="-5400000">
            <a:off x="8237048" y="5725266"/>
            <a:ext cx="1256691" cy="21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800" dirty="0">
                <a:solidFill>
                  <a:srgbClr val="C0C0C0"/>
                </a:solidFill>
              </a:rPr>
              <a:t>© </a:t>
            </a:r>
            <a:r>
              <a:rPr lang="de-DE" altLang="de-DE" sz="800" dirty="0" smtClean="0">
                <a:solidFill>
                  <a:srgbClr val="C0C0C0"/>
                </a:solidFill>
              </a:rPr>
              <a:t>2022 </a:t>
            </a:r>
            <a:r>
              <a:rPr lang="de-DE" altLang="de-DE" sz="800" dirty="0">
                <a:solidFill>
                  <a:srgbClr val="C0C0C0"/>
                </a:solidFill>
              </a:rPr>
              <a:t>Springer Verlag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A605539-09F1-4FF7-95CA-62E44036F0F9}" type="slidenum">
              <a:rPr lang="en-US" altLang="de-DE" sz="1000">
                <a:solidFill>
                  <a:srgbClr val="C0C0C0"/>
                </a:solidFill>
              </a:rPr>
              <a:pPr/>
              <a:t>26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7.3.1 	Octilinear Steiner Trees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412750" y="1995488"/>
            <a:ext cx="2457450" cy="2590800"/>
          </a:xfrm>
          <a:prstGeom prst="rect">
            <a:avLst/>
          </a:prstGeom>
          <a:solidFill>
            <a:srgbClr val="FFFFFF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27653" name="Group 5"/>
          <p:cNvGrpSpPr>
            <a:grpSpLocks/>
          </p:cNvGrpSpPr>
          <p:nvPr/>
        </p:nvGrpSpPr>
        <p:grpSpPr bwMode="auto">
          <a:xfrm>
            <a:off x="419100" y="1997075"/>
            <a:ext cx="2449513" cy="2592388"/>
            <a:chOff x="1883" y="1258"/>
            <a:chExt cx="1543" cy="1633"/>
          </a:xfrm>
        </p:grpSpPr>
        <p:sp>
          <p:nvSpPr>
            <p:cNvPr id="27861" name="Line 6"/>
            <p:cNvSpPr>
              <a:spLocks noChangeShapeType="1"/>
            </p:cNvSpPr>
            <p:nvPr/>
          </p:nvSpPr>
          <p:spPr bwMode="auto">
            <a:xfrm>
              <a:off x="1883" y="1348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62" name="Line 7"/>
            <p:cNvSpPr>
              <a:spLocks noChangeShapeType="1"/>
            </p:cNvSpPr>
            <p:nvPr/>
          </p:nvSpPr>
          <p:spPr bwMode="auto">
            <a:xfrm>
              <a:off x="1883" y="1439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63" name="Line 8"/>
            <p:cNvSpPr>
              <a:spLocks noChangeShapeType="1"/>
            </p:cNvSpPr>
            <p:nvPr/>
          </p:nvSpPr>
          <p:spPr bwMode="auto">
            <a:xfrm>
              <a:off x="1883" y="1530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64" name="Line 9"/>
            <p:cNvSpPr>
              <a:spLocks noChangeShapeType="1"/>
            </p:cNvSpPr>
            <p:nvPr/>
          </p:nvSpPr>
          <p:spPr bwMode="auto">
            <a:xfrm>
              <a:off x="1883" y="1621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65" name="Line 10"/>
            <p:cNvSpPr>
              <a:spLocks noChangeShapeType="1"/>
            </p:cNvSpPr>
            <p:nvPr/>
          </p:nvSpPr>
          <p:spPr bwMode="auto">
            <a:xfrm>
              <a:off x="1883" y="1711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66" name="Line 11"/>
            <p:cNvSpPr>
              <a:spLocks noChangeShapeType="1"/>
            </p:cNvSpPr>
            <p:nvPr/>
          </p:nvSpPr>
          <p:spPr bwMode="auto">
            <a:xfrm>
              <a:off x="1883" y="1802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67" name="Line 12"/>
            <p:cNvSpPr>
              <a:spLocks noChangeShapeType="1"/>
            </p:cNvSpPr>
            <p:nvPr/>
          </p:nvSpPr>
          <p:spPr bwMode="auto">
            <a:xfrm>
              <a:off x="1883" y="1893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68" name="Line 13"/>
            <p:cNvSpPr>
              <a:spLocks noChangeShapeType="1"/>
            </p:cNvSpPr>
            <p:nvPr/>
          </p:nvSpPr>
          <p:spPr bwMode="auto">
            <a:xfrm>
              <a:off x="1883" y="1983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69" name="Line 14"/>
            <p:cNvSpPr>
              <a:spLocks noChangeShapeType="1"/>
            </p:cNvSpPr>
            <p:nvPr/>
          </p:nvSpPr>
          <p:spPr bwMode="auto">
            <a:xfrm>
              <a:off x="1883" y="2074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70" name="Line 15"/>
            <p:cNvSpPr>
              <a:spLocks noChangeShapeType="1"/>
            </p:cNvSpPr>
            <p:nvPr/>
          </p:nvSpPr>
          <p:spPr bwMode="auto">
            <a:xfrm>
              <a:off x="1883" y="2165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71" name="Line 16"/>
            <p:cNvSpPr>
              <a:spLocks noChangeShapeType="1"/>
            </p:cNvSpPr>
            <p:nvPr/>
          </p:nvSpPr>
          <p:spPr bwMode="auto">
            <a:xfrm>
              <a:off x="1883" y="2256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72" name="Line 17"/>
            <p:cNvSpPr>
              <a:spLocks noChangeShapeType="1"/>
            </p:cNvSpPr>
            <p:nvPr/>
          </p:nvSpPr>
          <p:spPr bwMode="auto">
            <a:xfrm>
              <a:off x="1883" y="2346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73" name="Line 18"/>
            <p:cNvSpPr>
              <a:spLocks noChangeShapeType="1"/>
            </p:cNvSpPr>
            <p:nvPr/>
          </p:nvSpPr>
          <p:spPr bwMode="auto">
            <a:xfrm>
              <a:off x="1883" y="2437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74" name="Line 19"/>
            <p:cNvSpPr>
              <a:spLocks noChangeShapeType="1"/>
            </p:cNvSpPr>
            <p:nvPr/>
          </p:nvSpPr>
          <p:spPr bwMode="auto">
            <a:xfrm>
              <a:off x="1883" y="2528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75" name="Line 20"/>
            <p:cNvSpPr>
              <a:spLocks noChangeShapeType="1"/>
            </p:cNvSpPr>
            <p:nvPr/>
          </p:nvSpPr>
          <p:spPr bwMode="auto">
            <a:xfrm>
              <a:off x="1883" y="2618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76" name="Line 21"/>
            <p:cNvSpPr>
              <a:spLocks noChangeShapeType="1"/>
            </p:cNvSpPr>
            <p:nvPr/>
          </p:nvSpPr>
          <p:spPr bwMode="auto">
            <a:xfrm>
              <a:off x="1883" y="2709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77" name="Line 22"/>
            <p:cNvSpPr>
              <a:spLocks noChangeShapeType="1"/>
            </p:cNvSpPr>
            <p:nvPr/>
          </p:nvSpPr>
          <p:spPr bwMode="auto">
            <a:xfrm>
              <a:off x="1883" y="2800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78" name="Line 23"/>
            <p:cNvSpPr>
              <a:spLocks noChangeShapeType="1"/>
            </p:cNvSpPr>
            <p:nvPr/>
          </p:nvSpPr>
          <p:spPr bwMode="auto">
            <a:xfrm>
              <a:off x="1974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79" name="Line 24"/>
            <p:cNvSpPr>
              <a:spLocks noChangeShapeType="1"/>
            </p:cNvSpPr>
            <p:nvPr/>
          </p:nvSpPr>
          <p:spPr bwMode="auto">
            <a:xfrm>
              <a:off x="2065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80" name="Line 25"/>
            <p:cNvSpPr>
              <a:spLocks noChangeShapeType="1"/>
            </p:cNvSpPr>
            <p:nvPr/>
          </p:nvSpPr>
          <p:spPr bwMode="auto">
            <a:xfrm>
              <a:off x="2156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81" name="Line 26"/>
            <p:cNvSpPr>
              <a:spLocks noChangeShapeType="1"/>
            </p:cNvSpPr>
            <p:nvPr/>
          </p:nvSpPr>
          <p:spPr bwMode="auto">
            <a:xfrm>
              <a:off x="2246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82" name="Line 27"/>
            <p:cNvSpPr>
              <a:spLocks noChangeShapeType="1"/>
            </p:cNvSpPr>
            <p:nvPr/>
          </p:nvSpPr>
          <p:spPr bwMode="auto">
            <a:xfrm>
              <a:off x="2337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83" name="Line 28"/>
            <p:cNvSpPr>
              <a:spLocks noChangeShapeType="1"/>
            </p:cNvSpPr>
            <p:nvPr/>
          </p:nvSpPr>
          <p:spPr bwMode="auto">
            <a:xfrm>
              <a:off x="2428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84" name="Line 29"/>
            <p:cNvSpPr>
              <a:spLocks noChangeShapeType="1"/>
            </p:cNvSpPr>
            <p:nvPr/>
          </p:nvSpPr>
          <p:spPr bwMode="auto">
            <a:xfrm>
              <a:off x="2518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85" name="Line 30"/>
            <p:cNvSpPr>
              <a:spLocks noChangeShapeType="1"/>
            </p:cNvSpPr>
            <p:nvPr/>
          </p:nvSpPr>
          <p:spPr bwMode="auto">
            <a:xfrm>
              <a:off x="2609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86" name="Line 31"/>
            <p:cNvSpPr>
              <a:spLocks noChangeShapeType="1"/>
            </p:cNvSpPr>
            <p:nvPr/>
          </p:nvSpPr>
          <p:spPr bwMode="auto">
            <a:xfrm>
              <a:off x="2700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87" name="Line 32"/>
            <p:cNvSpPr>
              <a:spLocks noChangeShapeType="1"/>
            </p:cNvSpPr>
            <p:nvPr/>
          </p:nvSpPr>
          <p:spPr bwMode="auto">
            <a:xfrm>
              <a:off x="2791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88" name="Line 33"/>
            <p:cNvSpPr>
              <a:spLocks noChangeShapeType="1"/>
            </p:cNvSpPr>
            <p:nvPr/>
          </p:nvSpPr>
          <p:spPr bwMode="auto">
            <a:xfrm>
              <a:off x="2881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89" name="Line 34"/>
            <p:cNvSpPr>
              <a:spLocks noChangeShapeType="1"/>
            </p:cNvSpPr>
            <p:nvPr/>
          </p:nvSpPr>
          <p:spPr bwMode="auto">
            <a:xfrm>
              <a:off x="2972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90" name="Line 35"/>
            <p:cNvSpPr>
              <a:spLocks noChangeShapeType="1"/>
            </p:cNvSpPr>
            <p:nvPr/>
          </p:nvSpPr>
          <p:spPr bwMode="auto">
            <a:xfrm>
              <a:off x="3063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91" name="Line 36"/>
            <p:cNvSpPr>
              <a:spLocks noChangeShapeType="1"/>
            </p:cNvSpPr>
            <p:nvPr/>
          </p:nvSpPr>
          <p:spPr bwMode="auto">
            <a:xfrm>
              <a:off x="3154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92" name="Line 37"/>
            <p:cNvSpPr>
              <a:spLocks noChangeShapeType="1"/>
            </p:cNvSpPr>
            <p:nvPr/>
          </p:nvSpPr>
          <p:spPr bwMode="auto">
            <a:xfrm>
              <a:off x="3244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93" name="Line 38"/>
            <p:cNvSpPr>
              <a:spLocks noChangeShapeType="1"/>
            </p:cNvSpPr>
            <p:nvPr/>
          </p:nvSpPr>
          <p:spPr bwMode="auto">
            <a:xfrm>
              <a:off x="3335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7654" name="Oval 39"/>
          <p:cNvSpPr>
            <a:spLocks noChangeArrowheads="1"/>
          </p:cNvSpPr>
          <p:nvPr/>
        </p:nvSpPr>
        <p:spPr bwMode="auto">
          <a:xfrm>
            <a:off x="800100" y="4398963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7655" name="Oval 40"/>
          <p:cNvSpPr>
            <a:spLocks noChangeArrowheads="1"/>
          </p:cNvSpPr>
          <p:nvPr/>
        </p:nvSpPr>
        <p:spPr bwMode="auto">
          <a:xfrm>
            <a:off x="2381250" y="4394200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7656" name="Oval 41"/>
          <p:cNvSpPr>
            <a:spLocks noChangeArrowheads="1"/>
          </p:cNvSpPr>
          <p:nvPr/>
        </p:nvSpPr>
        <p:spPr bwMode="auto">
          <a:xfrm>
            <a:off x="2671763" y="3667125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7657" name="Oval 42"/>
          <p:cNvSpPr>
            <a:spLocks noChangeArrowheads="1"/>
          </p:cNvSpPr>
          <p:nvPr/>
        </p:nvSpPr>
        <p:spPr bwMode="auto">
          <a:xfrm>
            <a:off x="2090738" y="3670300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7658" name="Oval 43"/>
          <p:cNvSpPr>
            <a:spLocks noChangeArrowheads="1"/>
          </p:cNvSpPr>
          <p:nvPr/>
        </p:nvSpPr>
        <p:spPr bwMode="auto">
          <a:xfrm>
            <a:off x="1374775" y="3962400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7659" name="Oval 44"/>
          <p:cNvSpPr>
            <a:spLocks noChangeArrowheads="1"/>
          </p:cNvSpPr>
          <p:nvPr/>
        </p:nvSpPr>
        <p:spPr bwMode="auto">
          <a:xfrm>
            <a:off x="1949450" y="3240088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7660" name="Oval 45"/>
          <p:cNvSpPr>
            <a:spLocks noChangeArrowheads="1"/>
          </p:cNvSpPr>
          <p:nvPr/>
        </p:nvSpPr>
        <p:spPr bwMode="auto">
          <a:xfrm>
            <a:off x="2378075" y="2813050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7661" name="Oval 46"/>
          <p:cNvSpPr>
            <a:spLocks noChangeArrowheads="1"/>
          </p:cNvSpPr>
          <p:nvPr/>
        </p:nvSpPr>
        <p:spPr bwMode="auto">
          <a:xfrm>
            <a:off x="1947863" y="2370138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7662" name="Oval 47"/>
          <p:cNvSpPr>
            <a:spLocks noChangeArrowheads="1"/>
          </p:cNvSpPr>
          <p:nvPr/>
        </p:nvSpPr>
        <p:spPr bwMode="auto">
          <a:xfrm>
            <a:off x="941388" y="2954338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7663" name="Oval 48"/>
          <p:cNvSpPr>
            <a:spLocks noChangeArrowheads="1"/>
          </p:cNvSpPr>
          <p:nvPr/>
        </p:nvSpPr>
        <p:spPr bwMode="auto">
          <a:xfrm>
            <a:off x="660400" y="3241675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7664" name="Oval 49"/>
          <p:cNvSpPr>
            <a:spLocks noChangeArrowheads="1"/>
          </p:cNvSpPr>
          <p:nvPr/>
        </p:nvSpPr>
        <p:spPr bwMode="auto">
          <a:xfrm>
            <a:off x="652463" y="2089150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7665" name="Oval 50"/>
          <p:cNvSpPr>
            <a:spLocks noChangeArrowheads="1"/>
          </p:cNvSpPr>
          <p:nvPr/>
        </p:nvSpPr>
        <p:spPr bwMode="auto">
          <a:xfrm>
            <a:off x="512763" y="2517775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7666" name="Text Box 51"/>
          <p:cNvSpPr txBox="1">
            <a:spLocks noChangeArrowheads="1"/>
          </p:cNvSpPr>
          <p:nvPr/>
        </p:nvSpPr>
        <p:spPr bwMode="auto">
          <a:xfrm>
            <a:off x="534988" y="1819275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1</a:t>
            </a:r>
          </a:p>
        </p:txBody>
      </p:sp>
      <p:sp>
        <p:nvSpPr>
          <p:cNvPr id="27667" name="Text Box 52"/>
          <p:cNvSpPr txBox="1">
            <a:spLocks noChangeArrowheads="1"/>
          </p:cNvSpPr>
          <p:nvPr/>
        </p:nvSpPr>
        <p:spPr bwMode="auto">
          <a:xfrm>
            <a:off x="1782763" y="2085975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3</a:t>
            </a:r>
          </a:p>
        </p:txBody>
      </p:sp>
      <p:sp>
        <p:nvSpPr>
          <p:cNvPr id="27668" name="Text Box 53"/>
          <p:cNvSpPr txBox="1">
            <a:spLocks noChangeArrowheads="1"/>
          </p:cNvSpPr>
          <p:nvPr/>
        </p:nvSpPr>
        <p:spPr bwMode="auto">
          <a:xfrm>
            <a:off x="2203450" y="2522538"/>
            <a:ext cx="477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5</a:t>
            </a:r>
          </a:p>
        </p:txBody>
      </p:sp>
      <p:sp>
        <p:nvSpPr>
          <p:cNvPr id="27669" name="Text Box 54"/>
          <p:cNvSpPr txBox="1">
            <a:spLocks noChangeArrowheads="1"/>
          </p:cNvSpPr>
          <p:nvPr/>
        </p:nvSpPr>
        <p:spPr bwMode="auto">
          <a:xfrm>
            <a:off x="785813" y="265588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4</a:t>
            </a:r>
          </a:p>
        </p:txBody>
      </p:sp>
      <p:sp>
        <p:nvSpPr>
          <p:cNvPr id="27670" name="Text Box 55"/>
          <p:cNvSpPr txBox="1">
            <a:spLocks noChangeArrowheads="1"/>
          </p:cNvSpPr>
          <p:nvPr/>
        </p:nvSpPr>
        <p:spPr bwMode="auto">
          <a:xfrm>
            <a:off x="355600" y="2984500"/>
            <a:ext cx="477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6</a:t>
            </a:r>
          </a:p>
        </p:txBody>
      </p:sp>
      <p:sp>
        <p:nvSpPr>
          <p:cNvPr id="27671" name="Text Box 56"/>
          <p:cNvSpPr txBox="1">
            <a:spLocks noChangeArrowheads="1"/>
          </p:cNvSpPr>
          <p:nvPr/>
        </p:nvSpPr>
        <p:spPr bwMode="auto">
          <a:xfrm>
            <a:off x="1684338" y="2955925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7</a:t>
            </a:r>
          </a:p>
        </p:txBody>
      </p:sp>
      <p:sp>
        <p:nvSpPr>
          <p:cNvPr id="27672" name="Text Box 57"/>
          <p:cNvSpPr txBox="1">
            <a:spLocks noChangeArrowheads="1"/>
          </p:cNvSpPr>
          <p:nvPr/>
        </p:nvSpPr>
        <p:spPr bwMode="auto">
          <a:xfrm>
            <a:off x="1998663" y="33861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8</a:t>
            </a:r>
          </a:p>
        </p:txBody>
      </p:sp>
      <p:sp>
        <p:nvSpPr>
          <p:cNvPr id="27673" name="Text Box 58"/>
          <p:cNvSpPr txBox="1">
            <a:spLocks noChangeArrowheads="1"/>
          </p:cNvSpPr>
          <p:nvPr/>
        </p:nvSpPr>
        <p:spPr bwMode="auto">
          <a:xfrm>
            <a:off x="2509838" y="33861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9</a:t>
            </a:r>
          </a:p>
        </p:txBody>
      </p:sp>
      <p:sp>
        <p:nvSpPr>
          <p:cNvPr id="27674" name="Text Box 59"/>
          <p:cNvSpPr txBox="1">
            <a:spLocks noChangeArrowheads="1"/>
          </p:cNvSpPr>
          <p:nvPr/>
        </p:nvSpPr>
        <p:spPr bwMode="auto">
          <a:xfrm>
            <a:off x="1184275" y="3975100"/>
            <a:ext cx="477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10</a:t>
            </a:r>
          </a:p>
        </p:txBody>
      </p:sp>
      <p:sp>
        <p:nvSpPr>
          <p:cNvPr id="27675" name="Text Box 60"/>
          <p:cNvSpPr txBox="1">
            <a:spLocks noChangeArrowheads="1"/>
          </p:cNvSpPr>
          <p:nvPr/>
        </p:nvSpPr>
        <p:spPr bwMode="auto">
          <a:xfrm>
            <a:off x="442913" y="42497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11</a:t>
            </a:r>
          </a:p>
        </p:txBody>
      </p:sp>
      <p:sp>
        <p:nvSpPr>
          <p:cNvPr id="27676" name="Text Box 61"/>
          <p:cNvSpPr txBox="1">
            <a:spLocks noChangeArrowheads="1"/>
          </p:cNvSpPr>
          <p:nvPr/>
        </p:nvSpPr>
        <p:spPr bwMode="auto">
          <a:xfrm>
            <a:off x="2366963" y="41481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12</a:t>
            </a:r>
          </a:p>
        </p:txBody>
      </p:sp>
      <p:sp>
        <p:nvSpPr>
          <p:cNvPr id="27677" name="Text Box 62"/>
          <p:cNvSpPr txBox="1">
            <a:spLocks noChangeArrowheads="1"/>
          </p:cNvSpPr>
          <p:nvPr/>
        </p:nvSpPr>
        <p:spPr bwMode="auto">
          <a:xfrm>
            <a:off x="290513" y="22177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2</a:t>
            </a:r>
          </a:p>
        </p:txBody>
      </p:sp>
      <p:sp>
        <p:nvSpPr>
          <p:cNvPr id="27678" name="Rectangle 63"/>
          <p:cNvSpPr>
            <a:spLocks noChangeArrowheads="1"/>
          </p:cNvSpPr>
          <p:nvPr/>
        </p:nvSpPr>
        <p:spPr bwMode="auto">
          <a:xfrm>
            <a:off x="3254375" y="1995488"/>
            <a:ext cx="2457450" cy="2590800"/>
          </a:xfrm>
          <a:prstGeom prst="rect">
            <a:avLst/>
          </a:prstGeom>
          <a:solidFill>
            <a:srgbClr val="FFFFFF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27679" name="Group 64"/>
          <p:cNvGrpSpPr>
            <a:grpSpLocks/>
          </p:cNvGrpSpPr>
          <p:nvPr/>
        </p:nvGrpSpPr>
        <p:grpSpPr bwMode="auto">
          <a:xfrm>
            <a:off x="3260725" y="1997075"/>
            <a:ext cx="2449513" cy="2592388"/>
            <a:chOff x="1883" y="1258"/>
            <a:chExt cx="1543" cy="1633"/>
          </a:xfrm>
        </p:grpSpPr>
        <p:sp>
          <p:nvSpPr>
            <p:cNvPr id="27828" name="Line 65"/>
            <p:cNvSpPr>
              <a:spLocks noChangeShapeType="1"/>
            </p:cNvSpPr>
            <p:nvPr/>
          </p:nvSpPr>
          <p:spPr bwMode="auto">
            <a:xfrm>
              <a:off x="1883" y="1348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29" name="Line 66"/>
            <p:cNvSpPr>
              <a:spLocks noChangeShapeType="1"/>
            </p:cNvSpPr>
            <p:nvPr/>
          </p:nvSpPr>
          <p:spPr bwMode="auto">
            <a:xfrm>
              <a:off x="1883" y="1439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30" name="Line 67"/>
            <p:cNvSpPr>
              <a:spLocks noChangeShapeType="1"/>
            </p:cNvSpPr>
            <p:nvPr/>
          </p:nvSpPr>
          <p:spPr bwMode="auto">
            <a:xfrm>
              <a:off x="1883" y="1530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31" name="Line 68"/>
            <p:cNvSpPr>
              <a:spLocks noChangeShapeType="1"/>
            </p:cNvSpPr>
            <p:nvPr/>
          </p:nvSpPr>
          <p:spPr bwMode="auto">
            <a:xfrm>
              <a:off x="1883" y="1621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32" name="Line 69"/>
            <p:cNvSpPr>
              <a:spLocks noChangeShapeType="1"/>
            </p:cNvSpPr>
            <p:nvPr/>
          </p:nvSpPr>
          <p:spPr bwMode="auto">
            <a:xfrm>
              <a:off x="1883" y="1711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33" name="Line 70"/>
            <p:cNvSpPr>
              <a:spLocks noChangeShapeType="1"/>
            </p:cNvSpPr>
            <p:nvPr/>
          </p:nvSpPr>
          <p:spPr bwMode="auto">
            <a:xfrm>
              <a:off x="1883" y="1802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34" name="Line 71"/>
            <p:cNvSpPr>
              <a:spLocks noChangeShapeType="1"/>
            </p:cNvSpPr>
            <p:nvPr/>
          </p:nvSpPr>
          <p:spPr bwMode="auto">
            <a:xfrm>
              <a:off x="1883" y="1893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35" name="Line 72"/>
            <p:cNvSpPr>
              <a:spLocks noChangeShapeType="1"/>
            </p:cNvSpPr>
            <p:nvPr/>
          </p:nvSpPr>
          <p:spPr bwMode="auto">
            <a:xfrm>
              <a:off x="1883" y="1983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36" name="Line 73"/>
            <p:cNvSpPr>
              <a:spLocks noChangeShapeType="1"/>
            </p:cNvSpPr>
            <p:nvPr/>
          </p:nvSpPr>
          <p:spPr bwMode="auto">
            <a:xfrm>
              <a:off x="1883" y="2074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37" name="Line 74"/>
            <p:cNvSpPr>
              <a:spLocks noChangeShapeType="1"/>
            </p:cNvSpPr>
            <p:nvPr/>
          </p:nvSpPr>
          <p:spPr bwMode="auto">
            <a:xfrm>
              <a:off x="1883" y="2165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38" name="Line 75"/>
            <p:cNvSpPr>
              <a:spLocks noChangeShapeType="1"/>
            </p:cNvSpPr>
            <p:nvPr/>
          </p:nvSpPr>
          <p:spPr bwMode="auto">
            <a:xfrm>
              <a:off x="1883" y="2256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39" name="Line 76"/>
            <p:cNvSpPr>
              <a:spLocks noChangeShapeType="1"/>
            </p:cNvSpPr>
            <p:nvPr/>
          </p:nvSpPr>
          <p:spPr bwMode="auto">
            <a:xfrm>
              <a:off x="1883" y="2346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40" name="Line 77"/>
            <p:cNvSpPr>
              <a:spLocks noChangeShapeType="1"/>
            </p:cNvSpPr>
            <p:nvPr/>
          </p:nvSpPr>
          <p:spPr bwMode="auto">
            <a:xfrm>
              <a:off x="1883" y="2437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41" name="Line 78"/>
            <p:cNvSpPr>
              <a:spLocks noChangeShapeType="1"/>
            </p:cNvSpPr>
            <p:nvPr/>
          </p:nvSpPr>
          <p:spPr bwMode="auto">
            <a:xfrm>
              <a:off x="1883" y="2528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42" name="Line 79"/>
            <p:cNvSpPr>
              <a:spLocks noChangeShapeType="1"/>
            </p:cNvSpPr>
            <p:nvPr/>
          </p:nvSpPr>
          <p:spPr bwMode="auto">
            <a:xfrm>
              <a:off x="1883" y="2618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43" name="Line 80"/>
            <p:cNvSpPr>
              <a:spLocks noChangeShapeType="1"/>
            </p:cNvSpPr>
            <p:nvPr/>
          </p:nvSpPr>
          <p:spPr bwMode="auto">
            <a:xfrm>
              <a:off x="1883" y="2709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44" name="Line 81"/>
            <p:cNvSpPr>
              <a:spLocks noChangeShapeType="1"/>
            </p:cNvSpPr>
            <p:nvPr/>
          </p:nvSpPr>
          <p:spPr bwMode="auto">
            <a:xfrm>
              <a:off x="1883" y="2800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45" name="Line 82"/>
            <p:cNvSpPr>
              <a:spLocks noChangeShapeType="1"/>
            </p:cNvSpPr>
            <p:nvPr/>
          </p:nvSpPr>
          <p:spPr bwMode="auto">
            <a:xfrm>
              <a:off x="1974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46" name="Line 83"/>
            <p:cNvSpPr>
              <a:spLocks noChangeShapeType="1"/>
            </p:cNvSpPr>
            <p:nvPr/>
          </p:nvSpPr>
          <p:spPr bwMode="auto">
            <a:xfrm>
              <a:off x="2065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47" name="Line 84"/>
            <p:cNvSpPr>
              <a:spLocks noChangeShapeType="1"/>
            </p:cNvSpPr>
            <p:nvPr/>
          </p:nvSpPr>
          <p:spPr bwMode="auto">
            <a:xfrm>
              <a:off x="2156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48" name="Line 85"/>
            <p:cNvSpPr>
              <a:spLocks noChangeShapeType="1"/>
            </p:cNvSpPr>
            <p:nvPr/>
          </p:nvSpPr>
          <p:spPr bwMode="auto">
            <a:xfrm>
              <a:off x="2246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49" name="Line 86"/>
            <p:cNvSpPr>
              <a:spLocks noChangeShapeType="1"/>
            </p:cNvSpPr>
            <p:nvPr/>
          </p:nvSpPr>
          <p:spPr bwMode="auto">
            <a:xfrm>
              <a:off x="2337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50" name="Line 87"/>
            <p:cNvSpPr>
              <a:spLocks noChangeShapeType="1"/>
            </p:cNvSpPr>
            <p:nvPr/>
          </p:nvSpPr>
          <p:spPr bwMode="auto">
            <a:xfrm>
              <a:off x="2428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51" name="Line 88"/>
            <p:cNvSpPr>
              <a:spLocks noChangeShapeType="1"/>
            </p:cNvSpPr>
            <p:nvPr/>
          </p:nvSpPr>
          <p:spPr bwMode="auto">
            <a:xfrm>
              <a:off x="2518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52" name="Line 89"/>
            <p:cNvSpPr>
              <a:spLocks noChangeShapeType="1"/>
            </p:cNvSpPr>
            <p:nvPr/>
          </p:nvSpPr>
          <p:spPr bwMode="auto">
            <a:xfrm>
              <a:off x="2609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53" name="Line 90"/>
            <p:cNvSpPr>
              <a:spLocks noChangeShapeType="1"/>
            </p:cNvSpPr>
            <p:nvPr/>
          </p:nvSpPr>
          <p:spPr bwMode="auto">
            <a:xfrm>
              <a:off x="2700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54" name="Line 91"/>
            <p:cNvSpPr>
              <a:spLocks noChangeShapeType="1"/>
            </p:cNvSpPr>
            <p:nvPr/>
          </p:nvSpPr>
          <p:spPr bwMode="auto">
            <a:xfrm>
              <a:off x="2791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55" name="Line 92"/>
            <p:cNvSpPr>
              <a:spLocks noChangeShapeType="1"/>
            </p:cNvSpPr>
            <p:nvPr/>
          </p:nvSpPr>
          <p:spPr bwMode="auto">
            <a:xfrm>
              <a:off x="2881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56" name="Line 93"/>
            <p:cNvSpPr>
              <a:spLocks noChangeShapeType="1"/>
            </p:cNvSpPr>
            <p:nvPr/>
          </p:nvSpPr>
          <p:spPr bwMode="auto">
            <a:xfrm>
              <a:off x="2972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57" name="Line 94"/>
            <p:cNvSpPr>
              <a:spLocks noChangeShapeType="1"/>
            </p:cNvSpPr>
            <p:nvPr/>
          </p:nvSpPr>
          <p:spPr bwMode="auto">
            <a:xfrm>
              <a:off x="3063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58" name="Line 95"/>
            <p:cNvSpPr>
              <a:spLocks noChangeShapeType="1"/>
            </p:cNvSpPr>
            <p:nvPr/>
          </p:nvSpPr>
          <p:spPr bwMode="auto">
            <a:xfrm>
              <a:off x="3154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59" name="Line 96"/>
            <p:cNvSpPr>
              <a:spLocks noChangeShapeType="1"/>
            </p:cNvSpPr>
            <p:nvPr/>
          </p:nvSpPr>
          <p:spPr bwMode="auto">
            <a:xfrm>
              <a:off x="3244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60" name="Line 97"/>
            <p:cNvSpPr>
              <a:spLocks noChangeShapeType="1"/>
            </p:cNvSpPr>
            <p:nvPr/>
          </p:nvSpPr>
          <p:spPr bwMode="auto">
            <a:xfrm>
              <a:off x="3335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7680" name="Oval 98"/>
          <p:cNvSpPr>
            <a:spLocks noChangeArrowheads="1"/>
          </p:cNvSpPr>
          <p:nvPr/>
        </p:nvSpPr>
        <p:spPr bwMode="auto">
          <a:xfrm>
            <a:off x="3641725" y="4398963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7681" name="Oval 99"/>
          <p:cNvSpPr>
            <a:spLocks noChangeArrowheads="1"/>
          </p:cNvSpPr>
          <p:nvPr/>
        </p:nvSpPr>
        <p:spPr bwMode="auto">
          <a:xfrm>
            <a:off x="5222875" y="4394200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7682" name="Oval 100"/>
          <p:cNvSpPr>
            <a:spLocks noChangeArrowheads="1"/>
          </p:cNvSpPr>
          <p:nvPr/>
        </p:nvSpPr>
        <p:spPr bwMode="auto">
          <a:xfrm>
            <a:off x="5513388" y="3667125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7683" name="Oval 101"/>
          <p:cNvSpPr>
            <a:spLocks noChangeArrowheads="1"/>
          </p:cNvSpPr>
          <p:nvPr/>
        </p:nvSpPr>
        <p:spPr bwMode="auto">
          <a:xfrm>
            <a:off x="4932363" y="3670300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7684" name="Oval 102"/>
          <p:cNvSpPr>
            <a:spLocks noChangeArrowheads="1"/>
          </p:cNvSpPr>
          <p:nvPr/>
        </p:nvSpPr>
        <p:spPr bwMode="auto">
          <a:xfrm>
            <a:off x="4216400" y="3962400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7685" name="Oval 103"/>
          <p:cNvSpPr>
            <a:spLocks noChangeArrowheads="1"/>
          </p:cNvSpPr>
          <p:nvPr/>
        </p:nvSpPr>
        <p:spPr bwMode="auto">
          <a:xfrm>
            <a:off x="4791075" y="3240088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7686" name="Oval 104"/>
          <p:cNvSpPr>
            <a:spLocks noChangeArrowheads="1"/>
          </p:cNvSpPr>
          <p:nvPr/>
        </p:nvSpPr>
        <p:spPr bwMode="auto">
          <a:xfrm>
            <a:off x="5219700" y="2813050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7687" name="Oval 105"/>
          <p:cNvSpPr>
            <a:spLocks noChangeArrowheads="1"/>
          </p:cNvSpPr>
          <p:nvPr/>
        </p:nvSpPr>
        <p:spPr bwMode="auto">
          <a:xfrm>
            <a:off x="4789488" y="2370138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7688" name="Oval 106"/>
          <p:cNvSpPr>
            <a:spLocks noChangeArrowheads="1"/>
          </p:cNvSpPr>
          <p:nvPr/>
        </p:nvSpPr>
        <p:spPr bwMode="auto">
          <a:xfrm>
            <a:off x="3783013" y="2954338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7689" name="Oval 107"/>
          <p:cNvSpPr>
            <a:spLocks noChangeArrowheads="1"/>
          </p:cNvSpPr>
          <p:nvPr/>
        </p:nvSpPr>
        <p:spPr bwMode="auto">
          <a:xfrm>
            <a:off x="3502025" y="3241675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7690" name="Oval 108"/>
          <p:cNvSpPr>
            <a:spLocks noChangeArrowheads="1"/>
          </p:cNvSpPr>
          <p:nvPr/>
        </p:nvSpPr>
        <p:spPr bwMode="auto">
          <a:xfrm>
            <a:off x="3494088" y="2089150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7691" name="Oval 109"/>
          <p:cNvSpPr>
            <a:spLocks noChangeArrowheads="1"/>
          </p:cNvSpPr>
          <p:nvPr/>
        </p:nvSpPr>
        <p:spPr bwMode="auto">
          <a:xfrm>
            <a:off x="3354388" y="2517775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27692" name="Group 110"/>
          <p:cNvGrpSpPr>
            <a:grpSpLocks/>
          </p:cNvGrpSpPr>
          <p:nvPr/>
        </p:nvGrpSpPr>
        <p:grpSpPr bwMode="auto">
          <a:xfrm>
            <a:off x="3405188" y="2146300"/>
            <a:ext cx="2160587" cy="2305050"/>
            <a:chOff x="1969" y="1352"/>
            <a:chExt cx="1361" cy="1452"/>
          </a:xfrm>
        </p:grpSpPr>
        <p:sp>
          <p:nvSpPr>
            <p:cNvPr id="27803" name="Line 111"/>
            <p:cNvSpPr>
              <a:spLocks noChangeShapeType="1"/>
            </p:cNvSpPr>
            <p:nvPr/>
          </p:nvSpPr>
          <p:spPr bwMode="auto">
            <a:xfrm flipH="1">
              <a:off x="1969" y="1352"/>
              <a:ext cx="91" cy="27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04" name="Line 112"/>
            <p:cNvSpPr>
              <a:spLocks noChangeShapeType="1"/>
            </p:cNvSpPr>
            <p:nvPr/>
          </p:nvSpPr>
          <p:spPr bwMode="auto">
            <a:xfrm>
              <a:off x="1969" y="1625"/>
              <a:ext cx="272" cy="2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05" name="Line 113"/>
            <p:cNvSpPr>
              <a:spLocks noChangeShapeType="1"/>
            </p:cNvSpPr>
            <p:nvPr/>
          </p:nvSpPr>
          <p:spPr bwMode="auto">
            <a:xfrm>
              <a:off x="2060" y="1352"/>
              <a:ext cx="181" cy="54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06" name="Line 114"/>
            <p:cNvSpPr>
              <a:spLocks noChangeShapeType="1"/>
            </p:cNvSpPr>
            <p:nvPr/>
          </p:nvSpPr>
          <p:spPr bwMode="auto">
            <a:xfrm flipH="1">
              <a:off x="2060" y="1897"/>
              <a:ext cx="181" cy="18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07" name="Line 115"/>
            <p:cNvSpPr>
              <a:spLocks noChangeShapeType="1"/>
            </p:cNvSpPr>
            <p:nvPr/>
          </p:nvSpPr>
          <p:spPr bwMode="auto">
            <a:xfrm>
              <a:off x="1969" y="1625"/>
              <a:ext cx="91" cy="45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08" name="Line 116"/>
            <p:cNvSpPr>
              <a:spLocks noChangeShapeType="1"/>
            </p:cNvSpPr>
            <p:nvPr/>
          </p:nvSpPr>
          <p:spPr bwMode="auto">
            <a:xfrm>
              <a:off x="2060" y="2078"/>
              <a:ext cx="91" cy="7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09" name="Line 117"/>
            <p:cNvSpPr>
              <a:spLocks noChangeShapeType="1"/>
            </p:cNvSpPr>
            <p:nvPr/>
          </p:nvSpPr>
          <p:spPr bwMode="auto">
            <a:xfrm>
              <a:off x="2060" y="2078"/>
              <a:ext cx="453" cy="4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10" name="Line 118"/>
            <p:cNvSpPr>
              <a:spLocks noChangeShapeType="1"/>
            </p:cNvSpPr>
            <p:nvPr/>
          </p:nvSpPr>
          <p:spPr bwMode="auto">
            <a:xfrm flipH="1">
              <a:off x="2151" y="2532"/>
              <a:ext cx="362" cy="2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11" name="Line 119"/>
            <p:cNvSpPr>
              <a:spLocks noChangeShapeType="1"/>
            </p:cNvSpPr>
            <p:nvPr/>
          </p:nvSpPr>
          <p:spPr bwMode="auto">
            <a:xfrm>
              <a:off x="2241" y="1897"/>
              <a:ext cx="272" cy="63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12" name="Line 120"/>
            <p:cNvSpPr>
              <a:spLocks noChangeShapeType="1"/>
            </p:cNvSpPr>
            <p:nvPr/>
          </p:nvSpPr>
          <p:spPr bwMode="auto">
            <a:xfrm flipV="1">
              <a:off x="2241" y="1534"/>
              <a:ext cx="635" cy="36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13" name="Line 121"/>
            <p:cNvSpPr>
              <a:spLocks noChangeShapeType="1"/>
            </p:cNvSpPr>
            <p:nvPr/>
          </p:nvSpPr>
          <p:spPr bwMode="auto">
            <a:xfrm>
              <a:off x="2060" y="1352"/>
              <a:ext cx="816" cy="18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14" name="Line 122"/>
            <p:cNvSpPr>
              <a:spLocks noChangeShapeType="1"/>
            </p:cNvSpPr>
            <p:nvPr/>
          </p:nvSpPr>
          <p:spPr bwMode="auto">
            <a:xfrm>
              <a:off x="2876" y="1534"/>
              <a:ext cx="0" cy="5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15" name="Line 123"/>
            <p:cNvSpPr>
              <a:spLocks noChangeShapeType="1"/>
            </p:cNvSpPr>
            <p:nvPr/>
          </p:nvSpPr>
          <p:spPr bwMode="auto">
            <a:xfrm>
              <a:off x="2241" y="1897"/>
              <a:ext cx="635" cy="18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16" name="Line 124"/>
            <p:cNvSpPr>
              <a:spLocks noChangeShapeType="1"/>
            </p:cNvSpPr>
            <p:nvPr/>
          </p:nvSpPr>
          <p:spPr bwMode="auto">
            <a:xfrm flipV="1">
              <a:off x="2876" y="1806"/>
              <a:ext cx="273" cy="2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17" name="Line 125"/>
            <p:cNvSpPr>
              <a:spLocks noChangeShapeType="1"/>
            </p:cNvSpPr>
            <p:nvPr/>
          </p:nvSpPr>
          <p:spPr bwMode="auto">
            <a:xfrm flipH="1" flipV="1">
              <a:off x="2876" y="1534"/>
              <a:ext cx="273" cy="2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18" name="Line 126"/>
            <p:cNvSpPr>
              <a:spLocks noChangeShapeType="1"/>
            </p:cNvSpPr>
            <p:nvPr/>
          </p:nvSpPr>
          <p:spPr bwMode="auto">
            <a:xfrm>
              <a:off x="3149" y="1806"/>
              <a:ext cx="181" cy="5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19" name="Line 127"/>
            <p:cNvSpPr>
              <a:spLocks noChangeShapeType="1"/>
            </p:cNvSpPr>
            <p:nvPr/>
          </p:nvSpPr>
          <p:spPr bwMode="auto">
            <a:xfrm>
              <a:off x="2876" y="2078"/>
              <a:ext cx="454" cy="2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20" name="Line 128"/>
            <p:cNvSpPr>
              <a:spLocks noChangeShapeType="1"/>
            </p:cNvSpPr>
            <p:nvPr/>
          </p:nvSpPr>
          <p:spPr bwMode="auto">
            <a:xfrm>
              <a:off x="2876" y="2078"/>
              <a:ext cx="91" cy="2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21" name="Line 129"/>
            <p:cNvSpPr>
              <a:spLocks noChangeShapeType="1"/>
            </p:cNvSpPr>
            <p:nvPr/>
          </p:nvSpPr>
          <p:spPr bwMode="auto">
            <a:xfrm flipH="1">
              <a:off x="2513" y="2078"/>
              <a:ext cx="363" cy="4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22" name="Line 130"/>
            <p:cNvSpPr>
              <a:spLocks noChangeShapeType="1"/>
            </p:cNvSpPr>
            <p:nvPr/>
          </p:nvSpPr>
          <p:spPr bwMode="auto">
            <a:xfrm flipV="1">
              <a:off x="2513" y="2350"/>
              <a:ext cx="454" cy="18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23" name="Line 131"/>
            <p:cNvSpPr>
              <a:spLocks noChangeShapeType="1"/>
            </p:cNvSpPr>
            <p:nvPr/>
          </p:nvSpPr>
          <p:spPr bwMode="auto">
            <a:xfrm>
              <a:off x="2513" y="2532"/>
              <a:ext cx="636" cy="2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24" name="Line 132"/>
            <p:cNvSpPr>
              <a:spLocks noChangeShapeType="1"/>
            </p:cNvSpPr>
            <p:nvPr/>
          </p:nvSpPr>
          <p:spPr bwMode="auto">
            <a:xfrm>
              <a:off x="2151" y="2804"/>
              <a:ext cx="99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25" name="Line 133"/>
            <p:cNvSpPr>
              <a:spLocks noChangeShapeType="1"/>
            </p:cNvSpPr>
            <p:nvPr/>
          </p:nvSpPr>
          <p:spPr bwMode="auto">
            <a:xfrm>
              <a:off x="2967" y="2350"/>
              <a:ext cx="182" cy="4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26" name="Line 134"/>
            <p:cNvSpPr>
              <a:spLocks noChangeShapeType="1"/>
            </p:cNvSpPr>
            <p:nvPr/>
          </p:nvSpPr>
          <p:spPr bwMode="auto">
            <a:xfrm>
              <a:off x="2967" y="2350"/>
              <a:ext cx="36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827" name="Line 135"/>
            <p:cNvSpPr>
              <a:spLocks noChangeShapeType="1"/>
            </p:cNvSpPr>
            <p:nvPr/>
          </p:nvSpPr>
          <p:spPr bwMode="auto">
            <a:xfrm flipV="1">
              <a:off x="3149" y="2350"/>
              <a:ext cx="181" cy="4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7693" name="Text Box 136"/>
          <p:cNvSpPr txBox="1">
            <a:spLocks noChangeArrowheads="1"/>
          </p:cNvSpPr>
          <p:nvPr/>
        </p:nvSpPr>
        <p:spPr bwMode="auto">
          <a:xfrm>
            <a:off x="3376613" y="1819275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1</a:t>
            </a:r>
          </a:p>
        </p:txBody>
      </p:sp>
      <p:sp>
        <p:nvSpPr>
          <p:cNvPr id="27694" name="Text Box 137"/>
          <p:cNvSpPr txBox="1">
            <a:spLocks noChangeArrowheads="1"/>
          </p:cNvSpPr>
          <p:nvPr/>
        </p:nvSpPr>
        <p:spPr bwMode="auto">
          <a:xfrm>
            <a:off x="4624388" y="2085975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3</a:t>
            </a:r>
          </a:p>
        </p:txBody>
      </p:sp>
      <p:sp>
        <p:nvSpPr>
          <p:cNvPr id="27695" name="Text Box 138"/>
          <p:cNvSpPr txBox="1">
            <a:spLocks noChangeArrowheads="1"/>
          </p:cNvSpPr>
          <p:nvPr/>
        </p:nvSpPr>
        <p:spPr bwMode="auto">
          <a:xfrm>
            <a:off x="5045075" y="2522538"/>
            <a:ext cx="477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5</a:t>
            </a:r>
          </a:p>
        </p:txBody>
      </p:sp>
      <p:sp>
        <p:nvSpPr>
          <p:cNvPr id="27696" name="Text Box 139"/>
          <p:cNvSpPr txBox="1">
            <a:spLocks noChangeArrowheads="1"/>
          </p:cNvSpPr>
          <p:nvPr/>
        </p:nvSpPr>
        <p:spPr bwMode="auto">
          <a:xfrm>
            <a:off x="3627438" y="265588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4</a:t>
            </a:r>
          </a:p>
        </p:txBody>
      </p:sp>
      <p:sp>
        <p:nvSpPr>
          <p:cNvPr id="27697" name="Text Box 140"/>
          <p:cNvSpPr txBox="1">
            <a:spLocks noChangeArrowheads="1"/>
          </p:cNvSpPr>
          <p:nvPr/>
        </p:nvSpPr>
        <p:spPr bwMode="auto">
          <a:xfrm>
            <a:off x="3197225" y="2984500"/>
            <a:ext cx="477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6</a:t>
            </a:r>
          </a:p>
        </p:txBody>
      </p:sp>
      <p:sp>
        <p:nvSpPr>
          <p:cNvPr id="27698" name="Text Box 141"/>
          <p:cNvSpPr txBox="1">
            <a:spLocks noChangeArrowheads="1"/>
          </p:cNvSpPr>
          <p:nvPr/>
        </p:nvSpPr>
        <p:spPr bwMode="auto">
          <a:xfrm>
            <a:off x="4525963" y="2955925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7</a:t>
            </a:r>
          </a:p>
        </p:txBody>
      </p:sp>
      <p:sp>
        <p:nvSpPr>
          <p:cNvPr id="27699" name="Text Box 142"/>
          <p:cNvSpPr txBox="1">
            <a:spLocks noChangeArrowheads="1"/>
          </p:cNvSpPr>
          <p:nvPr/>
        </p:nvSpPr>
        <p:spPr bwMode="auto">
          <a:xfrm>
            <a:off x="4840288" y="33861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8</a:t>
            </a:r>
          </a:p>
        </p:txBody>
      </p:sp>
      <p:sp>
        <p:nvSpPr>
          <p:cNvPr id="27700" name="Text Box 143"/>
          <p:cNvSpPr txBox="1">
            <a:spLocks noChangeArrowheads="1"/>
          </p:cNvSpPr>
          <p:nvPr/>
        </p:nvSpPr>
        <p:spPr bwMode="auto">
          <a:xfrm>
            <a:off x="5351463" y="33861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9</a:t>
            </a:r>
          </a:p>
        </p:txBody>
      </p:sp>
      <p:sp>
        <p:nvSpPr>
          <p:cNvPr id="27701" name="Text Box 144"/>
          <p:cNvSpPr txBox="1">
            <a:spLocks noChangeArrowheads="1"/>
          </p:cNvSpPr>
          <p:nvPr/>
        </p:nvSpPr>
        <p:spPr bwMode="auto">
          <a:xfrm>
            <a:off x="4025900" y="3975100"/>
            <a:ext cx="477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10</a:t>
            </a:r>
          </a:p>
        </p:txBody>
      </p:sp>
      <p:sp>
        <p:nvSpPr>
          <p:cNvPr id="27702" name="Text Box 145"/>
          <p:cNvSpPr txBox="1">
            <a:spLocks noChangeArrowheads="1"/>
          </p:cNvSpPr>
          <p:nvPr/>
        </p:nvSpPr>
        <p:spPr bwMode="auto">
          <a:xfrm>
            <a:off x="3284538" y="42497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11</a:t>
            </a:r>
          </a:p>
        </p:txBody>
      </p:sp>
      <p:sp>
        <p:nvSpPr>
          <p:cNvPr id="27703" name="Text Box 146"/>
          <p:cNvSpPr txBox="1">
            <a:spLocks noChangeArrowheads="1"/>
          </p:cNvSpPr>
          <p:nvPr/>
        </p:nvSpPr>
        <p:spPr bwMode="auto">
          <a:xfrm>
            <a:off x="5208588" y="41481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12</a:t>
            </a:r>
          </a:p>
        </p:txBody>
      </p:sp>
      <p:sp>
        <p:nvSpPr>
          <p:cNvPr id="27704" name="Text Box 147"/>
          <p:cNvSpPr txBox="1">
            <a:spLocks noChangeArrowheads="1"/>
          </p:cNvSpPr>
          <p:nvPr/>
        </p:nvSpPr>
        <p:spPr bwMode="auto">
          <a:xfrm>
            <a:off x="3132138" y="22177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2</a:t>
            </a:r>
          </a:p>
        </p:txBody>
      </p:sp>
      <p:sp>
        <p:nvSpPr>
          <p:cNvPr id="1533077" name="Text Box 149"/>
          <p:cNvSpPr txBox="1">
            <a:spLocks noChangeArrowheads="1"/>
          </p:cNvSpPr>
          <p:nvPr/>
        </p:nvSpPr>
        <p:spPr bwMode="auto">
          <a:xfrm>
            <a:off x="3059113" y="1484313"/>
            <a:ext cx="2686050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2350"/>
              </a:lnSpc>
              <a:spcBef>
                <a:spcPct val="0"/>
              </a:spcBef>
            </a:pPr>
            <a:r>
              <a:rPr lang="en-US" altLang="zh-CN" sz="1500">
                <a:ea typeface="宋体" panose="02010600030101010101" pitchFamily="2" charset="-122"/>
              </a:rPr>
              <a:t>(2) Add route to existing tree</a:t>
            </a:r>
          </a:p>
        </p:txBody>
      </p:sp>
      <p:sp>
        <p:nvSpPr>
          <p:cNvPr id="27706" name="Text Box 150"/>
          <p:cNvSpPr txBox="1">
            <a:spLocks noChangeArrowheads="1"/>
          </p:cNvSpPr>
          <p:nvPr/>
        </p:nvSpPr>
        <p:spPr bwMode="auto">
          <a:xfrm>
            <a:off x="236538" y="1504950"/>
            <a:ext cx="1522412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2350"/>
              </a:lnSpc>
              <a:spcBef>
                <a:spcPct val="0"/>
              </a:spcBef>
            </a:pPr>
            <a:r>
              <a:rPr lang="en-US" altLang="zh-CN" sz="1500">
                <a:solidFill>
                  <a:srgbClr val="C0C0C0"/>
                </a:solidFill>
                <a:ea typeface="宋体" panose="02010600030101010101" pitchFamily="2" charset="-122"/>
              </a:rPr>
              <a:t>(1) Triangulate</a:t>
            </a:r>
          </a:p>
        </p:txBody>
      </p:sp>
      <p:grpSp>
        <p:nvGrpSpPr>
          <p:cNvPr id="5" name="Group 343"/>
          <p:cNvGrpSpPr>
            <a:grpSpLocks/>
          </p:cNvGrpSpPr>
          <p:nvPr/>
        </p:nvGrpSpPr>
        <p:grpSpPr bwMode="auto">
          <a:xfrm>
            <a:off x="5784850" y="1819275"/>
            <a:ext cx="2924175" cy="2770188"/>
            <a:chOff x="3644" y="1146"/>
            <a:chExt cx="1842" cy="1745"/>
          </a:xfrm>
        </p:grpSpPr>
        <p:sp>
          <p:nvSpPr>
            <p:cNvPr id="27709" name="AutoShape 151"/>
            <p:cNvSpPr>
              <a:spLocks noChangeArrowheads="1"/>
            </p:cNvSpPr>
            <p:nvPr/>
          </p:nvSpPr>
          <p:spPr bwMode="auto">
            <a:xfrm>
              <a:off x="3644" y="1933"/>
              <a:ext cx="143" cy="288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7710" name="Rectangle 247"/>
            <p:cNvSpPr>
              <a:spLocks noChangeArrowheads="1"/>
            </p:cNvSpPr>
            <p:nvPr/>
          </p:nvSpPr>
          <p:spPr bwMode="auto">
            <a:xfrm>
              <a:off x="3864" y="1257"/>
              <a:ext cx="1548" cy="16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grpSp>
          <p:nvGrpSpPr>
            <p:cNvPr id="27711" name="Group 248"/>
            <p:cNvGrpSpPr>
              <a:grpSpLocks/>
            </p:cNvGrpSpPr>
            <p:nvPr/>
          </p:nvGrpSpPr>
          <p:grpSpPr bwMode="auto">
            <a:xfrm>
              <a:off x="3868" y="1258"/>
              <a:ext cx="1543" cy="1633"/>
              <a:chOff x="1883" y="1258"/>
              <a:chExt cx="1543" cy="1633"/>
            </a:xfrm>
          </p:grpSpPr>
          <p:sp>
            <p:nvSpPr>
              <p:cNvPr id="27770" name="Line 249"/>
              <p:cNvSpPr>
                <a:spLocks noChangeShapeType="1"/>
              </p:cNvSpPr>
              <p:nvPr/>
            </p:nvSpPr>
            <p:spPr bwMode="auto">
              <a:xfrm>
                <a:off x="1883" y="1348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71" name="Line 250"/>
              <p:cNvSpPr>
                <a:spLocks noChangeShapeType="1"/>
              </p:cNvSpPr>
              <p:nvPr/>
            </p:nvSpPr>
            <p:spPr bwMode="auto">
              <a:xfrm>
                <a:off x="1883" y="1439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72" name="Line 251"/>
              <p:cNvSpPr>
                <a:spLocks noChangeShapeType="1"/>
              </p:cNvSpPr>
              <p:nvPr/>
            </p:nvSpPr>
            <p:spPr bwMode="auto">
              <a:xfrm>
                <a:off x="1883" y="1530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73" name="Line 252"/>
              <p:cNvSpPr>
                <a:spLocks noChangeShapeType="1"/>
              </p:cNvSpPr>
              <p:nvPr/>
            </p:nvSpPr>
            <p:spPr bwMode="auto">
              <a:xfrm>
                <a:off x="1883" y="1621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74" name="Line 253"/>
              <p:cNvSpPr>
                <a:spLocks noChangeShapeType="1"/>
              </p:cNvSpPr>
              <p:nvPr/>
            </p:nvSpPr>
            <p:spPr bwMode="auto">
              <a:xfrm>
                <a:off x="1883" y="1711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75" name="Line 254"/>
              <p:cNvSpPr>
                <a:spLocks noChangeShapeType="1"/>
              </p:cNvSpPr>
              <p:nvPr/>
            </p:nvSpPr>
            <p:spPr bwMode="auto">
              <a:xfrm>
                <a:off x="1883" y="1802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76" name="Line 255"/>
              <p:cNvSpPr>
                <a:spLocks noChangeShapeType="1"/>
              </p:cNvSpPr>
              <p:nvPr/>
            </p:nvSpPr>
            <p:spPr bwMode="auto">
              <a:xfrm>
                <a:off x="1883" y="1893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77" name="Line 256"/>
              <p:cNvSpPr>
                <a:spLocks noChangeShapeType="1"/>
              </p:cNvSpPr>
              <p:nvPr/>
            </p:nvSpPr>
            <p:spPr bwMode="auto">
              <a:xfrm>
                <a:off x="1883" y="1983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78" name="Line 257"/>
              <p:cNvSpPr>
                <a:spLocks noChangeShapeType="1"/>
              </p:cNvSpPr>
              <p:nvPr/>
            </p:nvSpPr>
            <p:spPr bwMode="auto">
              <a:xfrm>
                <a:off x="1883" y="2074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79" name="Line 258"/>
              <p:cNvSpPr>
                <a:spLocks noChangeShapeType="1"/>
              </p:cNvSpPr>
              <p:nvPr/>
            </p:nvSpPr>
            <p:spPr bwMode="auto">
              <a:xfrm>
                <a:off x="1883" y="2165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80" name="Line 259"/>
              <p:cNvSpPr>
                <a:spLocks noChangeShapeType="1"/>
              </p:cNvSpPr>
              <p:nvPr/>
            </p:nvSpPr>
            <p:spPr bwMode="auto">
              <a:xfrm>
                <a:off x="1883" y="2256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81" name="Line 260"/>
              <p:cNvSpPr>
                <a:spLocks noChangeShapeType="1"/>
              </p:cNvSpPr>
              <p:nvPr/>
            </p:nvSpPr>
            <p:spPr bwMode="auto">
              <a:xfrm>
                <a:off x="1883" y="2346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82" name="Line 261"/>
              <p:cNvSpPr>
                <a:spLocks noChangeShapeType="1"/>
              </p:cNvSpPr>
              <p:nvPr/>
            </p:nvSpPr>
            <p:spPr bwMode="auto">
              <a:xfrm>
                <a:off x="1883" y="2437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83" name="Line 262"/>
              <p:cNvSpPr>
                <a:spLocks noChangeShapeType="1"/>
              </p:cNvSpPr>
              <p:nvPr/>
            </p:nvSpPr>
            <p:spPr bwMode="auto">
              <a:xfrm>
                <a:off x="1883" y="2528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84" name="Line 263"/>
              <p:cNvSpPr>
                <a:spLocks noChangeShapeType="1"/>
              </p:cNvSpPr>
              <p:nvPr/>
            </p:nvSpPr>
            <p:spPr bwMode="auto">
              <a:xfrm>
                <a:off x="1883" y="2618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85" name="Line 264"/>
              <p:cNvSpPr>
                <a:spLocks noChangeShapeType="1"/>
              </p:cNvSpPr>
              <p:nvPr/>
            </p:nvSpPr>
            <p:spPr bwMode="auto">
              <a:xfrm>
                <a:off x="1883" y="2709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86" name="Line 265"/>
              <p:cNvSpPr>
                <a:spLocks noChangeShapeType="1"/>
              </p:cNvSpPr>
              <p:nvPr/>
            </p:nvSpPr>
            <p:spPr bwMode="auto">
              <a:xfrm>
                <a:off x="1883" y="2800"/>
                <a:ext cx="154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87" name="Line 266"/>
              <p:cNvSpPr>
                <a:spLocks noChangeShapeType="1"/>
              </p:cNvSpPr>
              <p:nvPr/>
            </p:nvSpPr>
            <p:spPr bwMode="auto">
              <a:xfrm>
                <a:off x="1974" y="1258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88" name="Line 267"/>
              <p:cNvSpPr>
                <a:spLocks noChangeShapeType="1"/>
              </p:cNvSpPr>
              <p:nvPr/>
            </p:nvSpPr>
            <p:spPr bwMode="auto">
              <a:xfrm>
                <a:off x="2065" y="1258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89" name="Line 268"/>
              <p:cNvSpPr>
                <a:spLocks noChangeShapeType="1"/>
              </p:cNvSpPr>
              <p:nvPr/>
            </p:nvSpPr>
            <p:spPr bwMode="auto">
              <a:xfrm>
                <a:off x="2156" y="1258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90" name="Line 269"/>
              <p:cNvSpPr>
                <a:spLocks noChangeShapeType="1"/>
              </p:cNvSpPr>
              <p:nvPr/>
            </p:nvSpPr>
            <p:spPr bwMode="auto">
              <a:xfrm>
                <a:off x="2246" y="1258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91" name="Line 270"/>
              <p:cNvSpPr>
                <a:spLocks noChangeShapeType="1"/>
              </p:cNvSpPr>
              <p:nvPr/>
            </p:nvSpPr>
            <p:spPr bwMode="auto">
              <a:xfrm>
                <a:off x="2337" y="1258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92" name="Line 271"/>
              <p:cNvSpPr>
                <a:spLocks noChangeShapeType="1"/>
              </p:cNvSpPr>
              <p:nvPr/>
            </p:nvSpPr>
            <p:spPr bwMode="auto">
              <a:xfrm>
                <a:off x="2428" y="1258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93" name="Line 272"/>
              <p:cNvSpPr>
                <a:spLocks noChangeShapeType="1"/>
              </p:cNvSpPr>
              <p:nvPr/>
            </p:nvSpPr>
            <p:spPr bwMode="auto">
              <a:xfrm>
                <a:off x="2518" y="1258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94" name="Line 273"/>
              <p:cNvSpPr>
                <a:spLocks noChangeShapeType="1"/>
              </p:cNvSpPr>
              <p:nvPr/>
            </p:nvSpPr>
            <p:spPr bwMode="auto">
              <a:xfrm>
                <a:off x="2609" y="1258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95" name="Line 274"/>
              <p:cNvSpPr>
                <a:spLocks noChangeShapeType="1"/>
              </p:cNvSpPr>
              <p:nvPr/>
            </p:nvSpPr>
            <p:spPr bwMode="auto">
              <a:xfrm>
                <a:off x="2700" y="1258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96" name="Line 275"/>
              <p:cNvSpPr>
                <a:spLocks noChangeShapeType="1"/>
              </p:cNvSpPr>
              <p:nvPr/>
            </p:nvSpPr>
            <p:spPr bwMode="auto">
              <a:xfrm>
                <a:off x="2791" y="1258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97" name="Line 276"/>
              <p:cNvSpPr>
                <a:spLocks noChangeShapeType="1"/>
              </p:cNvSpPr>
              <p:nvPr/>
            </p:nvSpPr>
            <p:spPr bwMode="auto">
              <a:xfrm>
                <a:off x="2881" y="1258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98" name="Line 277"/>
              <p:cNvSpPr>
                <a:spLocks noChangeShapeType="1"/>
              </p:cNvSpPr>
              <p:nvPr/>
            </p:nvSpPr>
            <p:spPr bwMode="auto">
              <a:xfrm>
                <a:off x="2972" y="1258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99" name="Line 278"/>
              <p:cNvSpPr>
                <a:spLocks noChangeShapeType="1"/>
              </p:cNvSpPr>
              <p:nvPr/>
            </p:nvSpPr>
            <p:spPr bwMode="auto">
              <a:xfrm>
                <a:off x="3063" y="1258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800" name="Line 279"/>
              <p:cNvSpPr>
                <a:spLocks noChangeShapeType="1"/>
              </p:cNvSpPr>
              <p:nvPr/>
            </p:nvSpPr>
            <p:spPr bwMode="auto">
              <a:xfrm>
                <a:off x="3154" y="1258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801" name="Line 280"/>
              <p:cNvSpPr>
                <a:spLocks noChangeShapeType="1"/>
              </p:cNvSpPr>
              <p:nvPr/>
            </p:nvSpPr>
            <p:spPr bwMode="auto">
              <a:xfrm>
                <a:off x="3244" y="1258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802" name="Line 281"/>
              <p:cNvSpPr>
                <a:spLocks noChangeShapeType="1"/>
              </p:cNvSpPr>
              <p:nvPr/>
            </p:nvSpPr>
            <p:spPr bwMode="auto">
              <a:xfrm>
                <a:off x="3335" y="1258"/>
                <a:ext cx="0" cy="16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27712" name="Oval 282"/>
            <p:cNvSpPr>
              <a:spLocks noChangeArrowheads="1"/>
            </p:cNvSpPr>
            <p:nvPr/>
          </p:nvSpPr>
          <p:spPr bwMode="auto">
            <a:xfrm>
              <a:off x="4108" y="2771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7713" name="Oval 283"/>
            <p:cNvSpPr>
              <a:spLocks noChangeArrowheads="1"/>
            </p:cNvSpPr>
            <p:nvPr/>
          </p:nvSpPr>
          <p:spPr bwMode="auto">
            <a:xfrm>
              <a:off x="5104" y="2768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7714" name="Oval 284"/>
            <p:cNvSpPr>
              <a:spLocks noChangeArrowheads="1"/>
            </p:cNvSpPr>
            <p:nvPr/>
          </p:nvSpPr>
          <p:spPr bwMode="auto">
            <a:xfrm>
              <a:off x="5287" y="2310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7715" name="Oval 285"/>
            <p:cNvSpPr>
              <a:spLocks noChangeArrowheads="1"/>
            </p:cNvSpPr>
            <p:nvPr/>
          </p:nvSpPr>
          <p:spPr bwMode="auto">
            <a:xfrm>
              <a:off x="4921" y="2312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7716" name="Oval 286"/>
            <p:cNvSpPr>
              <a:spLocks noChangeArrowheads="1"/>
            </p:cNvSpPr>
            <p:nvPr/>
          </p:nvSpPr>
          <p:spPr bwMode="auto">
            <a:xfrm>
              <a:off x="4470" y="2496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7717" name="Oval 287"/>
            <p:cNvSpPr>
              <a:spLocks noChangeArrowheads="1"/>
            </p:cNvSpPr>
            <p:nvPr/>
          </p:nvSpPr>
          <p:spPr bwMode="auto">
            <a:xfrm>
              <a:off x="4832" y="2041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7718" name="Oval 288"/>
            <p:cNvSpPr>
              <a:spLocks noChangeArrowheads="1"/>
            </p:cNvSpPr>
            <p:nvPr/>
          </p:nvSpPr>
          <p:spPr bwMode="auto">
            <a:xfrm>
              <a:off x="5102" y="1772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7719" name="Oval 289"/>
            <p:cNvSpPr>
              <a:spLocks noChangeArrowheads="1"/>
            </p:cNvSpPr>
            <p:nvPr/>
          </p:nvSpPr>
          <p:spPr bwMode="auto">
            <a:xfrm>
              <a:off x="4831" y="1493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7720" name="Oval 290"/>
            <p:cNvSpPr>
              <a:spLocks noChangeArrowheads="1"/>
            </p:cNvSpPr>
            <p:nvPr/>
          </p:nvSpPr>
          <p:spPr bwMode="auto">
            <a:xfrm>
              <a:off x="4197" y="1861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7721" name="Oval 291"/>
            <p:cNvSpPr>
              <a:spLocks noChangeArrowheads="1"/>
            </p:cNvSpPr>
            <p:nvPr/>
          </p:nvSpPr>
          <p:spPr bwMode="auto">
            <a:xfrm>
              <a:off x="4020" y="2042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7722" name="Oval 292"/>
            <p:cNvSpPr>
              <a:spLocks noChangeArrowheads="1"/>
            </p:cNvSpPr>
            <p:nvPr/>
          </p:nvSpPr>
          <p:spPr bwMode="auto">
            <a:xfrm>
              <a:off x="4015" y="1316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7723" name="Oval 293"/>
            <p:cNvSpPr>
              <a:spLocks noChangeArrowheads="1"/>
            </p:cNvSpPr>
            <p:nvPr/>
          </p:nvSpPr>
          <p:spPr bwMode="auto">
            <a:xfrm>
              <a:off x="3927" y="1586"/>
              <a:ext cx="66" cy="66"/>
            </a:xfrm>
            <a:prstGeom prst="ellipse">
              <a:avLst/>
            </a:prstGeom>
            <a:solidFill>
              <a:srgbClr val="000000"/>
            </a:solidFill>
            <a:ln w="3175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grpSp>
          <p:nvGrpSpPr>
            <p:cNvPr id="27724" name="Group 294"/>
            <p:cNvGrpSpPr>
              <a:grpSpLocks/>
            </p:cNvGrpSpPr>
            <p:nvPr/>
          </p:nvGrpSpPr>
          <p:grpSpPr bwMode="auto">
            <a:xfrm>
              <a:off x="3959" y="1352"/>
              <a:ext cx="1361" cy="1452"/>
              <a:chOff x="1969" y="1352"/>
              <a:chExt cx="1361" cy="1452"/>
            </a:xfrm>
          </p:grpSpPr>
          <p:sp>
            <p:nvSpPr>
              <p:cNvPr id="27745" name="Line 295"/>
              <p:cNvSpPr>
                <a:spLocks noChangeShapeType="1"/>
              </p:cNvSpPr>
              <p:nvPr/>
            </p:nvSpPr>
            <p:spPr bwMode="auto">
              <a:xfrm flipH="1">
                <a:off x="1969" y="1352"/>
                <a:ext cx="91" cy="273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46" name="Line 296"/>
              <p:cNvSpPr>
                <a:spLocks noChangeShapeType="1"/>
              </p:cNvSpPr>
              <p:nvPr/>
            </p:nvSpPr>
            <p:spPr bwMode="auto">
              <a:xfrm>
                <a:off x="1969" y="1625"/>
                <a:ext cx="272" cy="272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47" name="Line 297"/>
              <p:cNvSpPr>
                <a:spLocks noChangeShapeType="1"/>
              </p:cNvSpPr>
              <p:nvPr/>
            </p:nvSpPr>
            <p:spPr bwMode="auto">
              <a:xfrm>
                <a:off x="2060" y="1352"/>
                <a:ext cx="181" cy="545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48" name="Line 298"/>
              <p:cNvSpPr>
                <a:spLocks noChangeShapeType="1"/>
              </p:cNvSpPr>
              <p:nvPr/>
            </p:nvSpPr>
            <p:spPr bwMode="auto">
              <a:xfrm flipH="1">
                <a:off x="2060" y="1897"/>
                <a:ext cx="181" cy="181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49" name="Line 299"/>
              <p:cNvSpPr>
                <a:spLocks noChangeShapeType="1"/>
              </p:cNvSpPr>
              <p:nvPr/>
            </p:nvSpPr>
            <p:spPr bwMode="auto">
              <a:xfrm>
                <a:off x="1969" y="1625"/>
                <a:ext cx="91" cy="453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50" name="Line 300"/>
              <p:cNvSpPr>
                <a:spLocks noChangeShapeType="1"/>
              </p:cNvSpPr>
              <p:nvPr/>
            </p:nvSpPr>
            <p:spPr bwMode="auto">
              <a:xfrm>
                <a:off x="2060" y="2078"/>
                <a:ext cx="91" cy="726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51" name="Line 301"/>
              <p:cNvSpPr>
                <a:spLocks noChangeShapeType="1"/>
              </p:cNvSpPr>
              <p:nvPr/>
            </p:nvSpPr>
            <p:spPr bwMode="auto">
              <a:xfrm>
                <a:off x="2060" y="2078"/>
                <a:ext cx="453" cy="454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52" name="Line 302"/>
              <p:cNvSpPr>
                <a:spLocks noChangeShapeType="1"/>
              </p:cNvSpPr>
              <p:nvPr/>
            </p:nvSpPr>
            <p:spPr bwMode="auto">
              <a:xfrm flipH="1">
                <a:off x="2151" y="2532"/>
                <a:ext cx="362" cy="272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53" name="Line 303"/>
              <p:cNvSpPr>
                <a:spLocks noChangeShapeType="1"/>
              </p:cNvSpPr>
              <p:nvPr/>
            </p:nvSpPr>
            <p:spPr bwMode="auto">
              <a:xfrm>
                <a:off x="2241" y="1897"/>
                <a:ext cx="272" cy="635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54" name="Line 304"/>
              <p:cNvSpPr>
                <a:spLocks noChangeShapeType="1"/>
              </p:cNvSpPr>
              <p:nvPr/>
            </p:nvSpPr>
            <p:spPr bwMode="auto">
              <a:xfrm flipV="1">
                <a:off x="2241" y="1534"/>
                <a:ext cx="635" cy="363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55" name="Line 305"/>
              <p:cNvSpPr>
                <a:spLocks noChangeShapeType="1"/>
              </p:cNvSpPr>
              <p:nvPr/>
            </p:nvSpPr>
            <p:spPr bwMode="auto">
              <a:xfrm>
                <a:off x="2060" y="1352"/>
                <a:ext cx="816" cy="182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56" name="Line 306"/>
              <p:cNvSpPr>
                <a:spLocks noChangeShapeType="1"/>
              </p:cNvSpPr>
              <p:nvPr/>
            </p:nvSpPr>
            <p:spPr bwMode="auto">
              <a:xfrm>
                <a:off x="2876" y="1534"/>
                <a:ext cx="0" cy="544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57" name="Line 307"/>
              <p:cNvSpPr>
                <a:spLocks noChangeShapeType="1"/>
              </p:cNvSpPr>
              <p:nvPr/>
            </p:nvSpPr>
            <p:spPr bwMode="auto">
              <a:xfrm>
                <a:off x="2241" y="1897"/>
                <a:ext cx="635" cy="181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58" name="Line 308"/>
              <p:cNvSpPr>
                <a:spLocks noChangeShapeType="1"/>
              </p:cNvSpPr>
              <p:nvPr/>
            </p:nvSpPr>
            <p:spPr bwMode="auto">
              <a:xfrm flipV="1">
                <a:off x="2876" y="1806"/>
                <a:ext cx="273" cy="272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59" name="Line 309"/>
              <p:cNvSpPr>
                <a:spLocks noChangeShapeType="1"/>
              </p:cNvSpPr>
              <p:nvPr/>
            </p:nvSpPr>
            <p:spPr bwMode="auto">
              <a:xfrm flipH="1" flipV="1">
                <a:off x="2876" y="1534"/>
                <a:ext cx="273" cy="272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60" name="Line 310"/>
              <p:cNvSpPr>
                <a:spLocks noChangeShapeType="1"/>
              </p:cNvSpPr>
              <p:nvPr/>
            </p:nvSpPr>
            <p:spPr bwMode="auto">
              <a:xfrm>
                <a:off x="3149" y="1806"/>
                <a:ext cx="181" cy="544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61" name="Line 311"/>
              <p:cNvSpPr>
                <a:spLocks noChangeShapeType="1"/>
              </p:cNvSpPr>
              <p:nvPr/>
            </p:nvSpPr>
            <p:spPr bwMode="auto">
              <a:xfrm>
                <a:off x="2876" y="2078"/>
                <a:ext cx="454" cy="272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62" name="Line 312"/>
              <p:cNvSpPr>
                <a:spLocks noChangeShapeType="1"/>
              </p:cNvSpPr>
              <p:nvPr/>
            </p:nvSpPr>
            <p:spPr bwMode="auto">
              <a:xfrm>
                <a:off x="2876" y="2078"/>
                <a:ext cx="91" cy="272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63" name="Line 313"/>
              <p:cNvSpPr>
                <a:spLocks noChangeShapeType="1"/>
              </p:cNvSpPr>
              <p:nvPr/>
            </p:nvSpPr>
            <p:spPr bwMode="auto">
              <a:xfrm flipH="1">
                <a:off x="2513" y="2078"/>
                <a:ext cx="363" cy="454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64" name="Line 314"/>
              <p:cNvSpPr>
                <a:spLocks noChangeShapeType="1"/>
              </p:cNvSpPr>
              <p:nvPr/>
            </p:nvSpPr>
            <p:spPr bwMode="auto">
              <a:xfrm flipV="1">
                <a:off x="2513" y="2350"/>
                <a:ext cx="454" cy="182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65" name="Line 315"/>
              <p:cNvSpPr>
                <a:spLocks noChangeShapeType="1"/>
              </p:cNvSpPr>
              <p:nvPr/>
            </p:nvSpPr>
            <p:spPr bwMode="auto">
              <a:xfrm>
                <a:off x="2513" y="2532"/>
                <a:ext cx="636" cy="272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66" name="Line 316"/>
              <p:cNvSpPr>
                <a:spLocks noChangeShapeType="1"/>
              </p:cNvSpPr>
              <p:nvPr/>
            </p:nvSpPr>
            <p:spPr bwMode="auto">
              <a:xfrm>
                <a:off x="2151" y="2804"/>
                <a:ext cx="998" cy="0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67" name="Line 317"/>
              <p:cNvSpPr>
                <a:spLocks noChangeShapeType="1"/>
              </p:cNvSpPr>
              <p:nvPr/>
            </p:nvSpPr>
            <p:spPr bwMode="auto">
              <a:xfrm>
                <a:off x="2967" y="2350"/>
                <a:ext cx="182" cy="454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68" name="Line 318"/>
              <p:cNvSpPr>
                <a:spLocks noChangeShapeType="1"/>
              </p:cNvSpPr>
              <p:nvPr/>
            </p:nvSpPr>
            <p:spPr bwMode="auto">
              <a:xfrm>
                <a:off x="2967" y="2350"/>
                <a:ext cx="363" cy="0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769" name="Line 319"/>
              <p:cNvSpPr>
                <a:spLocks noChangeShapeType="1"/>
              </p:cNvSpPr>
              <p:nvPr/>
            </p:nvSpPr>
            <p:spPr bwMode="auto">
              <a:xfrm flipV="1">
                <a:off x="3149" y="2350"/>
                <a:ext cx="181" cy="454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27725" name="Line 320"/>
            <p:cNvSpPr>
              <a:spLocks noChangeShapeType="1"/>
            </p:cNvSpPr>
            <p:nvPr/>
          </p:nvSpPr>
          <p:spPr bwMode="auto">
            <a:xfrm>
              <a:off x="3960" y="1635"/>
              <a:ext cx="274" cy="26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726" name="Line 321"/>
            <p:cNvSpPr>
              <a:spLocks noChangeShapeType="1"/>
            </p:cNvSpPr>
            <p:nvPr/>
          </p:nvSpPr>
          <p:spPr bwMode="auto">
            <a:xfrm flipH="1">
              <a:off x="4037" y="1904"/>
              <a:ext cx="186" cy="18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727" name="Freeform 322"/>
            <p:cNvSpPr>
              <a:spLocks/>
            </p:cNvSpPr>
            <p:nvPr/>
          </p:nvSpPr>
          <p:spPr bwMode="auto">
            <a:xfrm>
              <a:off x="4865" y="2074"/>
              <a:ext cx="94" cy="274"/>
            </a:xfrm>
            <a:custGeom>
              <a:avLst/>
              <a:gdLst>
                <a:gd name="T0" fmla="*/ 0 w 88"/>
                <a:gd name="T1" fmla="*/ 0 h 274"/>
                <a:gd name="T2" fmla="*/ 100 w 88"/>
                <a:gd name="T3" fmla="*/ 93 h 274"/>
                <a:gd name="T4" fmla="*/ 100 w 88"/>
                <a:gd name="T5" fmla="*/ 274 h 274"/>
                <a:gd name="T6" fmla="*/ 0 60000 65536"/>
                <a:gd name="T7" fmla="*/ 0 60000 65536"/>
                <a:gd name="T8" fmla="*/ 0 60000 65536"/>
                <a:gd name="T9" fmla="*/ 0 w 88"/>
                <a:gd name="T10" fmla="*/ 0 h 274"/>
                <a:gd name="T11" fmla="*/ 88 w 88"/>
                <a:gd name="T12" fmla="*/ 274 h 2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8" h="274">
                  <a:moveTo>
                    <a:pt x="0" y="0"/>
                  </a:moveTo>
                  <a:lnTo>
                    <a:pt x="88" y="93"/>
                  </a:lnTo>
                  <a:lnTo>
                    <a:pt x="88" y="274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728" name="Line 323"/>
            <p:cNvSpPr>
              <a:spLocks noChangeShapeType="1"/>
            </p:cNvSpPr>
            <p:nvPr/>
          </p:nvSpPr>
          <p:spPr bwMode="auto">
            <a:xfrm>
              <a:off x="4953" y="2348"/>
              <a:ext cx="373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729" name="Freeform 324"/>
            <p:cNvSpPr>
              <a:spLocks/>
            </p:cNvSpPr>
            <p:nvPr/>
          </p:nvSpPr>
          <p:spPr bwMode="auto">
            <a:xfrm>
              <a:off x="3954" y="1349"/>
              <a:ext cx="94" cy="269"/>
            </a:xfrm>
            <a:custGeom>
              <a:avLst/>
              <a:gdLst>
                <a:gd name="T0" fmla="*/ 0 w 94"/>
                <a:gd name="T1" fmla="*/ 269 h 269"/>
                <a:gd name="T2" fmla="*/ 94 w 94"/>
                <a:gd name="T3" fmla="*/ 182 h 269"/>
                <a:gd name="T4" fmla="*/ 94 w 94"/>
                <a:gd name="T5" fmla="*/ 0 h 269"/>
                <a:gd name="T6" fmla="*/ 0 60000 65536"/>
                <a:gd name="T7" fmla="*/ 0 60000 65536"/>
                <a:gd name="T8" fmla="*/ 0 60000 65536"/>
                <a:gd name="T9" fmla="*/ 0 w 94"/>
                <a:gd name="T10" fmla="*/ 0 h 269"/>
                <a:gd name="T11" fmla="*/ 94 w 94"/>
                <a:gd name="T12" fmla="*/ 269 h 26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4" h="269">
                  <a:moveTo>
                    <a:pt x="0" y="269"/>
                  </a:moveTo>
                  <a:lnTo>
                    <a:pt x="94" y="182"/>
                  </a:lnTo>
                  <a:lnTo>
                    <a:pt x="94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730" name="Line 325"/>
            <p:cNvSpPr>
              <a:spLocks noChangeShapeType="1"/>
            </p:cNvSpPr>
            <p:nvPr/>
          </p:nvSpPr>
          <p:spPr bwMode="auto">
            <a:xfrm>
              <a:off x="4865" y="1531"/>
              <a:ext cx="269" cy="27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731" name="Line 326"/>
            <p:cNvSpPr>
              <a:spLocks noChangeShapeType="1"/>
            </p:cNvSpPr>
            <p:nvPr/>
          </p:nvSpPr>
          <p:spPr bwMode="auto">
            <a:xfrm flipH="1">
              <a:off x="4869" y="1804"/>
              <a:ext cx="272" cy="27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732" name="Line 329"/>
            <p:cNvSpPr>
              <a:spLocks noChangeShapeType="1"/>
            </p:cNvSpPr>
            <p:nvPr/>
          </p:nvSpPr>
          <p:spPr bwMode="auto">
            <a:xfrm>
              <a:off x="5134" y="2345"/>
              <a:ext cx="3" cy="46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733" name="Text Box 330"/>
            <p:cNvSpPr txBox="1">
              <a:spLocks noChangeArrowheads="1"/>
            </p:cNvSpPr>
            <p:nvPr/>
          </p:nvSpPr>
          <p:spPr bwMode="auto">
            <a:xfrm>
              <a:off x="3941" y="1146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27734" name="Text Box 331"/>
            <p:cNvSpPr txBox="1">
              <a:spLocks noChangeArrowheads="1"/>
            </p:cNvSpPr>
            <p:nvPr/>
          </p:nvSpPr>
          <p:spPr bwMode="auto">
            <a:xfrm>
              <a:off x="4727" y="1314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3</a:t>
              </a:r>
            </a:p>
          </p:txBody>
        </p:sp>
        <p:sp>
          <p:nvSpPr>
            <p:cNvPr id="27735" name="Text Box 332"/>
            <p:cNvSpPr txBox="1">
              <a:spLocks noChangeArrowheads="1"/>
            </p:cNvSpPr>
            <p:nvPr/>
          </p:nvSpPr>
          <p:spPr bwMode="auto">
            <a:xfrm>
              <a:off x="4992" y="1589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5</a:t>
              </a:r>
            </a:p>
          </p:txBody>
        </p:sp>
        <p:sp>
          <p:nvSpPr>
            <p:cNvPr id="27736" name="Text Box 333"/>
            <p:cNvSpPr txBox="1">
              <a:spLocks noChangeArrowheads="1"/>
            </p:cNvSpPr>
            <p:nvPr/>
          </p:nvSpPr>
          <p:spPr bwMode="auto">
            <a:xfrm>
              <a:off x="4099" y="1673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4</a:t>
              </a:r>
            </a:p>
          </p:txBody>
        </p:sp>
        <p:sp>
          <p:nvSpPr>
            <p:cNvPr id="27737" name="Text Box 334"/>
            <p:cNvSpPr txBox="1">
              <a:spLocks noChangeArrowheads="1"/>
            </p:cNvSpPr>
            <p:nvPr/>
          </p:nvSpPr>
          <p:spPr bwMode="auto">
            <a:xfrm>
              <a:off x="3828" y="1880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6</a:t>
              </a:r>
            </a:p>
          </p:txBody>
        </p:sp>
        <p:sp>
          <p:nvSpPr>
            <p:cNvPr id="27738" name="Text Box 335"/>
            <p:cNvSpPr txBox="1">
              <a:spLocks noChangeArrowheads="1"/>
            </p:cNvSpPr>
            <p:nvPr/>
          </p:nvSpPr>
          <p:spPr bwMode="auto">
            <a:xfrm>
              <a:off x="4665" y="1862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7</a:t>
              </a:r>
            </a:p>
          </p:txBody>
        </p:sp>
        <p:sp>
          <p:nvSpPr>
            <p:cNvPr id="27739" name="Text Box 336"/>
            <p:cNvSpPr txBox="1">
              <a:spLocks noChangeArrowheads="1"/>
            </p:cNvSpPr>
            <p:nvPr/>
          </p:nvSpPr>
          <p:spPr bwMode="auto">
            <a:xfrm>
              <a:off x="4863" y="2133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8</a:t>
              </a:r>
            </a:p>
          </p:txBody>
        </p:sp>
        <p:sp>
          <p:nvSpPr>
            <p:cNvPr id="27740" name="Text Box 337"/>
            <p:cNvSpPr txBox="1">
              <a:spLocks noChangeArrowheads="1"/>
            </p:cNvSpPr>
            <p:nvPr/>
          </p:nvSpPr>
          <p:spPr bwMode="auto">
            <a:xfrm>
              <a:off x="5185" y="2133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9</a:t>
              </a:r>
            </a:p>
          </p:txBody>
        </p:sp>
        <p:sp>
          <p:nvSpPr>
            <p:cNvPr id="27741" name="Text Box 338"/>
            <p:cNvSpPr txBox="1">
              <a:spLocks noChangeArrowheads="1"/>
            </p:cNvSpPr>
            <p:nvPr/>
          </p:nvSpPr>
          <p:spPr bwMode="auto">
            <a:xfrm>
              <a:off x="4350" y="2504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10</a:t>
              </a:r>
            </a:p>
          </p:txBody>
        </p:sp>
        <p:sp>
          <p:nvSpPr>
            <p:cNvPr id="27742" name="Text Box 339"/>
            <p:cNvSpPr txBox="1">
              <a:spLocks noChangeArrowheads="1"/>
            </p:cNvSpPr>
            <p:nvPr/>
          </p:nvSpPr>
          <p:spPr bwMode="auto">
            <a:xfrm>
              <a:off x="3883" y="2677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11</a:t>
              </a:r>
            </a:p>
          </p:txBody>
        </p:sp>
        <p:sp>
          <p:nvSpPr>
            <p:cNvPr id="27743" name="Text Box 340"/>
            <p:cNvSpPr txBox="1">
              <a:spLocks noChangeArrowheads="1"/>
            </p:cNvSpPr>
            <p:nvPr/>
          </p:nvSpPr>
          <p:spPr bwMode="auto">
            <a:xfrm>
              <a:off x="5095" y="2613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12</a:t>
              </a:r>
            </a:p>
          </p:txBody>
        </p:sp>
        <p:sp>
          <p:nvSpPr>
            <p:cNvPr id="27744" name="Text Box 341"/>
            <p:cNvSpPr txBox="1">
              <a:spLocks noChangeArrowheads="1"/>
            </p:cNvSpPr>
            <p:nvPr/>
          </p:nvSpPr>
          <p:spPr bwMode="auto">
            <a:xfrm>
              <a:off x="3787" y="1397"/>
              <a:ext cx="3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2</a:t>
              </a:r>
            </a:p>
          </p:txBody>
        </p:sp>
      </p:grpSp>
      <p:sp>
        <p:nvSpPr>
          <p:cNvPr id="246" name="Text Box 102"/>
          <p:cNvSpPr txBox="1">
            <a:spLocks noChangeArrowheads="1"/>
          </p:cNvSpPr>
          <p:nvPr/>
        </p:nvSpPr>
        <p:spPr bwMode="auto">
          <a:xfrm rot="-5400000">
            <a:off x="8237048" y="5725266"/>
            <a:ext cx="1256691" cy="21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800" dirty="0">
                <a:solidFill>
                  <a:srgbClr val="C0C0C0"/>
                </a:solidFill>
              </a:rPr>
              <a:t>© </a:t>
            </a:r>
            <a:r>
              <a:rPr lang="de-DE" altLang="de-DE" sz="800" dirty="0" smtClean="0">
                <a:solidFill>
                  <a:srgbClr val="C0C0C0"/>
                </a:solidFill>
              </a:rPr>
              <a:t>2022 </a:t>
            </a:r>
            <a:r>
              <a:rPr lang="de-DE" altLang="de-DE" sz="800" dirty="0">
                <a:solidFill>
                  <a:srgbClr val="C0C0C0"/>
                </a:solidFill>
              </a:rPr>
              <a:t>Springer Verlag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3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307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7BCC60-7C95-444E-AC1F-A8084B8948B1}" type="slidenum">
              <a:rPr lang="en-US" altLang="de-DE" sz="1000">
                <a:solidFill>
                  <a:srgbClr val="C0C0C0"/>
                </a:solidFill>
              </a:rPr>
              <a:pPr/>
              <a:t>27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7.3.1 	Octilinear Steiner Trees</a:t>
            </a:r>
          </a:p>
        </p:txBody>
      </p:sp>
      <p:sp>
        <p:nvSpPr>
          <p:cNvPr id="28676" name="Rectangle 3"/>
          <p:cNvSpPr>
            <a:spLocks noChangeArrowheads="1"/>
          </p:cNvSpPr>
          <p:nvPr/>
        </p:nvSpPr>
        <p:spPr bwMode="auto">
          <a:xfrm>
            <a:off x="412750" y="1995488"/>
            <a:ext cx="2457450" cy="2590800"/>
          </a:xfrm>
          <a:prstGeom prst="rect">
            <a:avLst/>
          </a:prstGeom>
          <a:solidFill>
            <a:srgbClr val="FFFFFF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28677" name="Group 4"/>
          <p:cNvGrpSpPr>
            <a:grpSpLocks/>
          </p:cNvGrpSpPr>
          <p:nvPr/>
        </p:nvGrpSpPr>
        <p:grpSpPr bwMode="auto">
          <a:xfrm>
            <a:off x="419100" y="1997075"/>
            <a:ext cx="2449513" cy="2592388"/>
            <a:chOff x="1883" y="1258"/>
            <a:chExt cx="1543" cy="1633"/>
          </a:xfrm>
        </p:grpSpPr>
        <p:sp>
          <p:nvSpPr>
            <p:cNvPr id="28919" name="Line 5"/>
            <p:cNvSpPr>
              <a:spLocks noChangeShapeType="1"/>
            </p:cNvSpPr>
            <p:nvPr/>
          </p:nvSpPr>
          <p:spPr bwMode="auto">
            <a:xfrm>
              <a:off x="1883" y="1348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20" name="Line 6"/>
            <p:cNvSpPr>
              <a:spLocks noChangeShapeType="1"/>
            </p:cNvSpPr>
            <p:nvPr/>
          </p:nvSpPr>
          <p:spPr bwMode="auto">
            <a:xfrm>
              <a:off x="1883" y="1439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21" name="Line 7"/>
            <p:cNvSpPr>
              <a:spLocks noChangeShapeType="1"/>
            </p:cNvSpPr>
            <p:nvPr/>
          </p:nvSpPr>
          <p:spPr bwMode="auto">
            <a:xfrm>
              <a:off x="1883" y="1530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22" name="Line 8"/>
            <p:cNvSpPr>
              <a:spLocks noChangeShapeType="1"/>
            </p:cNvSpPr>
            <p:nvPr/>
          </p:nvSpPr>
          <p:spPr bwMode="auto">
            <a:xfrm>
              <a:off x="1883" y="1621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23" name="Line 9"/>
            <p:cNvSpPr>
              <a:spLocks noChangeShapeType="1"/>
            </p:cNvSpPr>
            <p:nvPr/>
          </p:nvSpPr>
          <p:spPr bwMode="auto">
            <a:xfrm>
              <a:off x="1883" y="1711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24" name="Line 10"/>
            <p:cNvSpPr>
              <a:spLocks noChangeShapeType="1"/>
            </p:cNvSpPr>
            <p:nvPr/>
          </p:nvSpPr>
          <p:spPr bwMode="auto">
            <a:xfrm>
              <a:off x="1883" y="1802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25" name="Line 11"/>
            <p:cNvSpPr>
              <a:spLocks noChangeShapeType="1"/>
            </p:cNvSpPr>
            <p:nvPr/>
          </p:nvSpPr>
          <p:spPr bwMode="auto">
            <a:xfrm>
              <a:off x="1883" y="1893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26" name="Line 12"/>
            <p:cNvSpPr>
              <a:spLocks noChangeShapeType="1"/>
            </p:cNvSpPr>
            <p:nvPr/>
          </p:nvSpPr>
          <p:spPr bwMode="auto">
            <a:xfrm>
              <a:off x="1883" y="1983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27" name="Line 13"/>
            <p:cNvSpPr>
              <a:spLocks noChangeShapeType="1"/>
            </p:cNvSpPr>
            <p:nvPr/>
          </p:nvSpPr>
          <p:spPr bwMode="auto">
            <a:xfrm>
              <a:off x="1883" y="2074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28" name="Line 14"/>
            <p:cNvSpPr>
              <a:spLocks noChangeShapeType="1"/>
            </p:cNvSpPr>
            <p:nvPr/>
          </p:nvSpPr>
          <p:spPr bwMode="auto">
            <a:xfrm>
              <a:off x="1883" y="2165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29" name="Line 15"/>
            <p:cNvSpPr>
              <a:spLocks noChangeShapeType="1"/>
            </p:cNvSpPr>
            <p:nvPr/>
          </p:nvSpPr>
          <p:spPr bwMode="auto">
            <a:xfrm>
              <a:off x="1883" y="2256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30" name="Line 16"/>
            <p:cNvSpPr>
              <a:spLocks noChangeShapeType="1"/>
            </p:cNvSpPr>
            <p:nvPr/>
          </p:nvSpPr>
          <p:spPr bwMode="auto">
            <a:xfrm>
              <a:off x="1883" y="2346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31" name="Line 17"/>
            <p:cNvSpPr>
              <a:spLocks noChangeShapeType="1"/>
            </p:cNvSpPr>
            <p:nvPr/>
          </p:nvSpPr>
          <p:spPr bwMode="auto">
            <a:xfrm>
              <a:off x="1883" y="2437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32" name="Line 18"/>
            <p:cNvSpPr>
              <a:spLocks noChangeShapeType="1"/>
            </p:cNvSpPr>
            <p:nvPr/>
          </p:nvSpPr>
          <p:spPr bwMode="auto">
            <a:xfrm>
              <a:off x="1883" y="2528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33" name="Line 19"/>
            <p:cNvSpPr>
              <a:spLocks noChangeShapeType="1"/>
            </p:cNvSpPr>
            <p:nvPr/>
          </p:nvSpPr>
          <p:spPr bwMode="auto">
            <a:xfrm>
              <a:off x="1883" y="2618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34" name="Line 20"/>
            <p:cNvSpPr>
              <a:spLocks noChangeShapeType="1"/>
            </p:cNvSpPr>
            <p:nvPr/>
          </p:nvSpPr>
          <p:spPr bwMode="auto">
            <a:xfrm>
              <a:off x="1883" y="2709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35" name="Line 21"/>
            <p:cNvSpPr>
              <a:spLocks noChangeShapeType="1"/>
            </p:cNvSpPr>
            <p:nvPr/>
          </p:nvSpPr>
          <p:spPr bwMode="auto">
            <a:xfrm>
              <a:off x="1883" y="2800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36" name="Line 22"/>
            <p:cNvSpPr>
              <a:spLocks noChangeShapeType="1"/>
            </p:cNvSpPr>
            <p:nvPr/>
          </p:nvSpPr>
          <p:spPr bwMode="auto">
            <a:xfrm>
              <a:off x="1974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37" name="Line 23"/>
            <p:cNvSpPr>
              <a:spLocks noChangeShapeType="1"/>
            </p:cNvSpPr>
            <p:nvPr/>
          </p:nvSpPr>
          <p:spPr bwMode="auto">
            <a:xfrm>
              <a:off x="2065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38" name="Line 24"/>
            <p:cNvSpPr>
              <a:spLocks noChangeShapeType="1"/>
            </p:cNvSpPr>
            <p:nvPr/>
          </p:nvSpPr>
          <p:spPr bwMode="auto">
            <a:xfrm>
              <a:off x="2156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39" name="Line 25"/>
            <p:cNvSpPr>
              <a:spLocks noChangeShapeType="1"/>
            </p:cNvSpPr>
            <p:nvPr/>
          </p:nvSpPr>
          <p:spPr bwMode="auto">
            <a:xfrm>
              <a:off x="2246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40" name="Line 26"/>
            <p:cNvSpPr>
              <a:spLocks noChangeShapeType="1"/>
            </p:cNvSpPr>
            <p:nvPr/>
          </p:nvSpPr>
          <p:spPr bwMode="auto">
            <a:xfrm>
              <a:off x="2337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41" name="Line 27"/>
            <p:cNvSpPr>
              <a:spLocks noChangeShapeType="1"/>
            </p:cNvSpPr>
            <p:nvPr/>
          </p:nvSpPr>
          <p:spPr bwMode="auto">
            <a:xfrm>
              <a:off x="2428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42" name="Line 28"/>
            <p:cNvSpPr>
              <a:spLocks noChangeShapeType="1"/>
            </p:cNvSpPr>
            <p:nvPr/>
          </p:nvSpPr>
          <p:spPr bwMode="auto">
            <a:xfrm>
              <a:off x="2518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43" name="Line 29"/>
            <p:cNvSpPr>
              <a:spLocks noChangeShapeType="1"/>
            </p:cNvSpPr>
            <p:nvPr/>
          </p:nvSpPr>
          <p:spPr bwMode="auto">
            <a:xfrm>
              <a:off x="2609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44" name="Line 30"/>
            <p:cNvSpPr>
              <a:spLocks noChangeShapeType="1"/>
            </p:cNvSpPr>
            <p:nvPr/>
          </p:nvSpPr>
          <p:spPr bwMode="auto">
            <a:xfrm>
              <a:off x="2700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45" name="Line 31"/>
            <p:cNvSpPr>
              <a:spLocks noChangeShapeType="1"/>
            </p:cNvSpPr>
            <p:nvPr/>
          </p:nvSpPr>
          <p:spPr bwMode="auto">
            <a:xfrm>
              <a:off x="2791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46" name="Line 32"/>
            <p:cNvSpPr>
              <a:spLocks noChangeShapeType="1"/>
            </p:cNvSpPr>
            <p:nvPr/>
          </p:nvSpPr>
          <p:spPr bwMode="auto">
            <a:xfrm>
              <a:off x="2881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47" name="Line 33"/>
            <p:cNvSpPr>
              <a:spLocks noChangeShapeType="1"/>
            </p:cNvSpPr>
            <p:nvPr/>
          </p:nvSpPr>
          <p:spPr bwMode="auto">
            <a:xfrm>
              <a:off x="2972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48" name="Line 34"/>
            <p:cNvSpPr>
              <a:spLocks noChangeShapeType="1"/>
            </p:cNvSpPr>
            <p:nvPr/>
          </p:nvSpPr>
          <p:spPr bwMode="auto">
            <a:xfrm>
              <a:off x="3063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49" name="Line 35"/>
            <p:cNvSpPr>
              <a:spLocks noChangeShapeType="1"/>
            </p:cNvSpPr>
            <p:nvPr/>
          </p:nvSpPr>
          <p:spPr bwMode="auto">
            <a:xfrm>
              <a:off x="3154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50" name="Line 36"/>
            <p:cNvSpPr>
              <a:spLocks noChangeShapeType="1"/>
            </p:cNvSpPr>
            <p:nvPr/>
          </p:nvSpPr>
          <p:spPr bwMode="auto">
            <a:xfrm>
              <a:off x="3244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51" name="Line 37"/>
            <p:cNvSpPr>
              <a:spLocks noChangeShapeType="1"/>
            </p:cNvSpPr>
            <p:nvPr/>
          </p:nvSpPr>
          <p:spPr bwMode="auto">
            <a:xfrm>
              <a:off x="3335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8678" name="Oval 38"/>
          <p:cNvSpPr>
            <a:spLocks noChangeArrowheads="1"/>
          </p:cNvSpPr>
          <p:nvPr/>
        </p:nvSpPr>
        <p:spPr bwMode="auto">
          <a:xfrm>
            <a:off x="800100" y="4398963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679" name="Oval 39"/>
          <p:cNvSpPr>
            <a:spLocks noChangeArrowheads="1"/>
          </p:cNvSpPr>
          <p:nvPr/>
        </p:nvSpPr>
        <p:spPr bwMode="auto">
          <a:xfrm>
            <a:off x="2381250" y="4394200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680" name="Oval 40"/>
          <p:cNvSpPr>
            <a:spLocks noChangeArrowheads="1"/>
          </p:cNvSpPr>
          <p:nvPr/>
        </p:nvSpPr>
        <p:spPr bwMode="auto">
          <a:xfrm>
            <a:off x="2671763" y="3667125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681" name="Oval 41"/>
          <p:cNvSpPr>
            <a:spLocks noChangeArrowheads="1"/>
          </p:cNvSpPr>
          <p:nvPr/>
        </p:nvSpPr>
        <p:spPr bwMode="auto">
          <a:xfrm>
            <a:off x="2090738" y="3670300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682" name="Oval 42"/>
          <p:cNvSpPr>
            <a:spLocks noChangeArrowheads="1"/>
          </p:cNvSpPr>
          <p:nvPr/>
        </p:nvSpPr>
        <p:spPr bwMode="auto">
          <a:xfrm>
            <a:off x="1374775" y="3962400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683" name="Oval 43"/>
          <p:cNvSpPr>
            <a:spLocks noChangeArrowheads="1"/>
          </p:cNvSpPr>
          <p:nvPr/>
        </p:nvSpPr>
        <p:spPr bwMode="auto">
          <a:xfrm>
            <a:off x="1949450" y="3240088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684" name="Oval 44"/>
          <p:cNvSpPr>
            <a:spLocks noChangeArrowheads="1"/>
          </p:cNvSpPr>
          <p:nvPr/>
        </p:nvSpPr>
        <p:spPr bwMode="auto">
          <a:xfrm>
            <a:off x="2378075" y="2813050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685" name="Oval 45"/>
          <p:cNvSpPr>
            <a:spLocks noChangeArrowheads="1"/>
          </p:cNvSpPr>
          <p:nvPr/>
        </p:nvSpPr>
        <p:spPr bwMode="auto">
          <a:xfrm>
            <a:off x="1947863" y="2370138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686" name="Oval 46"/>
          <p:cNvSpPr>
            <a:spLocks noChangeArrowheads="1"/>
          </p:cNvSpPr>
          <p:nvPr/>
        </p:nvSpPr>
        <p:spPr bwMode="auto">
          <a:xfrm>
            <a:off x="941388" y="2954338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687" name="Oval 47"/>
          <p:cNvSpPr>
            <a:spLocks noChangeArrowheads="1"/>
          </p:cNvSpPr>
          <p:nvPr/>
        </p:nvSpPr>
        <p:spPr bwMode="auto">
          <a:xfrm>
            <a:off x="660400" y="3241675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688" name="Oval 48"/>
          <p:cNvSpPr>
            <a:spLocks noChangeArrowheads="1"/>
          </p:cNvSpPr>
          <p:nvPr/>
        </p:nvSpPr>
        <p:spPr bwMode="auto">
          <a:xfrm>
            <a:off x="652463" y="2089150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689" name="Oval 49"/>
          <p:cNvSpPr>
            <a:spLocks noChangeArrowheads="1"/>
          </p:cNvSpPr>
          <p:nvPr/>
        </p:nvSpPr>
        <p:spPr bwMode="auto">
          <a:xfrm>
            <a:off x="512763" y="2517775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690" name="Text Box 50"/>
          <p:cNvSpPr txBox="1">
            <a:spLocks noChangeArrowheads="1"/>
          </p:cNvSpPr>
          <p:nvPr/>
        </p:nvSpPr>
        <p:spPr bwMode="auto">
          <a:xfrm>
            <a:off x="534988" y="1819275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1</a:t>
            </a:r>
          </a:p>
        </p:txBody>
      </p:sp>
      <p:sp>
        <p:nvSpPr>
          <p:cNvPr id="28691" name="Text Box 51"/>
          <p:cNvSpPr txBox="1">
            <a:spLocks noChangeArrowheads="1"/>
          </p:cNvSpPr>
          <p:nvPr/>
        </p:nvSpPr>
        <p:spPr bwMode="auto">
          <a:xfrm>
            <a:off x="1782763" y="2085975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3</a:t>
            </a:r>
          </a:p>
        </p:txBody>
      </p:sp>
      <p:sp>
        <p:nvSpPr>
          <p:cNvPr id="28692" name="Text Box 52"/>
          <p:cNvSpPr txBox="1">
            <a:spLocks noChangeArrowheads="1"/>
          </p:cNvSpPr>
          <p:nvPr/>
        </p:nvSpPr>
        <p:spPr bwMode="auto">
          <a:xfrm>
            <a:off x="2203450" y="2522538"/>
            <a:ext cx="477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5</a:t>
            </a:r>
          </a:p>
        </p:txBody>
      </p:sp>
      <p:sp>
        <p:nvSpPr>
          <p:cNvPr id="28693" name="Text Box 53"/>
          <p:cNvSpPr txBox="1">
            <a:spLocks noChangeArrowheads="1"/>
          </p:cNvSpPr>
          <p:nvPr/>
        </p:nvSpPr>
        <p:spPr bwMode="auto">
          <a:xfrm>
            <a:off x="785813" y="265588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4</a:t>
            </a:r>
          </a:p>
        </p:txBody>
      </p:sp>
      <p:sp>
        <p:nvSpPr>
          <p:cNvPr id="28694" name="Text Box 54"/>
          <p:cNvSpPr txBox="1">
            <a:spLocks noChangeArrowheads="1"/>
          </p:cNvSpPr>
          <p:nvPr/>
        </p:nvSpPr>
        <p:spPr bwMode="auto">
          <a:xfrm>
            <a:off x="355600" y="2984500"/>
            <a:ext cx="477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6</a:t>
            </a:r>
          </a:p>
        </p:txBody>
      </p:sp>
      <p:sp>
        <p:nvSpPr>
          <p:cNvPr id="28695" name="Text Box 55"/>
          <p:cNvSpPr txBox="1">
            <a:spLocks noChangeArrowheads="1"/>
          </p:cNvSpPr>
          <p:nvPr/>
        </p:nvSpPr>
        <p:spPr bwMode="auto">
          <a:xfrm>
            <a:off x="1684338" y="2955925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7</a:t>
            </a:r>
          </a:p>
        </p:txBody>
      </p:sp>
      <p:sp>
        <p:nvSpPr>
          <p:cNvPr id="28696" name="Text Box 56"/>
          <p:cNvSpPr txBox="1">
            <a:spLocks noChangeArrowheads="1"/>
          </p:cNvSpPr>
          <p:nvPr/>
        </p:nvSpPr>
        <p:spPr bwMode="auto">
          <a:xfrm>
            <a:off x="1998663" y="33861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8</a:t>
            </a:r>
          </a:p>
        </p:txBody>
      </p:sp>
      <p:sp>
        <p:nvSpPr>
          <p:cNvPr id="28697" name="Text Box 57"/>
          <p:cNvSpPr txBox="1">
            <a:spLocks noChangeArrowheads="1"/>
          </p:cNvSpPr>
          <p:nvPr/>
        </p:nvSpPr>
        <p:spPr bwMode="auto">
          <a:xfrm>
            <a:off x="2509838" y="33861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9</a:t>
            </a:r>
          </a:p>
        </p:txBody>
      </p:sp>
      <p:sp>
        <p:nvSpPr>
          <p:cNvPr id="28698" name="Text Box 58"/>
          <p:cNvSpPr txBox="1">
            <a:spLocks noChangeArrowheads="1"/>
          </p:cNvSpPr>
          <p:nvPr/>
        </p:nvSpPr>
        <p:spPr bwMode="auto">
          <a:xfrm>
            <a:off x="1184275" y="3975100"/>
            <a:ext cx="477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10</a:t>
            </a:r>
          </a:p>
        </p:txBody>
      </p:sp>
      <p:sp>
        <p:nvSpPr>
          <p:cNvPr id="28699" name="Text Box 59"/>
          <p:cNvSpPr txBox="1">
            <a:spLocks noChangeArrowheads="1"/>
          </p:cNvSpPr>
          <p:nvPr/>
        </p:nvSpPr>
        <p:spPr bwMode="auto">
          <a:xfrm>
            <a:off x="442913" y="42497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11</a:t>
            </a:r>
          </a:p>
        </p:txBody>
      </p:sp>
      <p:sp>
        <p:nvSpPr>
          <p:cNvPr id="28700" name="Text Box 60"/>
          <p:cNvSpPr txBox="1">
            <a:spLocks noChangeArrowheads="1"/>
          </p:cNvSpPr>
          <p:nvPr/>
        </p:nvSpPr>
        <p:spPr bwMode="auto">
          <a:xfrm>
            <a:off x="2366963" y="41481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12</a:t>
            </a:r>
          </a:p>
        </p:txBody>
      </p:sp>
      <p:sp>
        <p:nvSpPr>
          <p:cNvPr id="28701" name="Text Box 61"/>
          <p:cNvSpPr txBox="1">
            <a:spLocks noChangeArrowheads="1"/>
          </p:cNvSpPr>
          <p:nvPr/>
        </p:nvSpPr>
        <p:spPr bwMode="auto">
          <a:xfrm>
            <a:off x="290513" y="22177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2</a:t>
            </a:r>
          </a:p>
        </p:txBody>
      </p:sp>
      <p:sp>
        <p:nvSpPr>
          <p:cNvPr id="28702" name="Rectangle 62"/>
          <p:cNvSpPr>
            <a:spLocks noChangeArrowheads="1"/>
          </p:cNvSpPr>
          <p:nvPr/>
        </p:nvSpPr>
        <p:spPr bwMode="auto">
          <a:xfrm>
            <a:off x="3254375" y="1995488"/>
            <a:ext cx="2457450" cy="2590800"/>
          </a:xfrm>
          <a:prstGeom prst="rect">
            <a:avLst/>
          </a:prstGeom>
          <a:solidFill>
            <a:srgbClr val="FFFFFF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28703" name="Group 63"/>
          <p:cNvGrpSpPr>
            <a:grpSpLocks/>
          </p:cNvGrpSpPr>
          <p:nvPr/>
        </p:nvGrpSpPr>
        <p:grpSpPr bwMode="auto">
          <a:xfrm>
            <a:off x="3260725" y="1997075"/>
            <a:ext cx="2449513" cy="2592388"/>
            <a:chOff x="1883" y="1258"/>
            <a:chExt cx="1543" cy="1633"/>
          </a:xfrm>
        </p:grpSpPr>
        <p:sp>
          <p:nvSpPr>
            <p:cNvPr id="28886" name="Line 64"/>
            <p:cNvSpPr>
              <a:spLocks noChangeShapeType="1"/>
            </p:cNvSpPr>
            <p:nvPr/>
          </p:nvSpPr>
          <p:spPr bwMode="auto">
            <a:xfrm>
              <a:off x="1883" y="1348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87" name="Line 65"/>
            <p:cNvSpPr>
              <a:spLocks noChangeShapeType="1"/>
            </p:cNvSpPr>
            <p:nvPr/>
          </p:nvSpPr>
          <p:spPr bwMode="auto">
            <a:xfrm>
              <a:off x="1883" y="1439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88" name="Line 66"/>
            <p:cNvSpPr>
              <a:spLocks noChangeShapeType="1"/>
            </p:cNvSpPr>
            <p:nvPr/>
          </p:nvSpPr>
          <p:spPr bwMode="auto">
            <a:xfrm>
              <a:off x="1883" y="1530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89" name="Line 67"/>
            <p:cNvSpPr>
              <a:spLocks noChangeShapeType="1"/>
            </p:cNvSpPr>
            <p:nvPr/>
          </p:nvSpPr>
          <p:spPr bwMode="auto">
            <a:xfrm>
              <a:off x="1883" y="1621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90" name="Line 68"/>
            <p:cNvSpPr>
              <a:spLocks noChangeShapeType="1"/>
            </p:cNvSpPr>
            <p:nvPr/>
          </p:nvSpPr>
          <p:spPr bwMode="auto">
            <a:xfrm>
              <a:off x="1883" y="1711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91" name="Line 69"/>
            <p:cNvSpPr>
              <a:spLocks noChangeShapeType="1"/>
            </p:cNvSpPr>
            <p:nvPr/>
          </p:nvSpPr>
          <p:spPr bwMode="auto">
            <a:xfrm>
              <a:off x="1883" y="1802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92" name="Line 70"/>
            <p:cNvSpPr>
              <a:spLocks noChangeShapeType="1"/>
            </p:cNvSpPr>
            <p:nvPr/>
          </p:nvSpPr>
          <p:spPr bwMode="auto">
            <a:xfrm>
              <a:off x="1883" y="1893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93" name="Line 71"/>
            <p:cNvSpPr>
              <a:spLocks noChangeShapeType="1"/>
            </p:cNvSpPr>
            <p:nvPr/>
          </p:nvSpPr>
          <p:spPr bwMode="auto">
            <a:xfrm>
              <a:off x="1883" y="1983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94" name="Line 72"/>
            <p:cNvSpPr>
              <a:spLocks noChangeShapeType="1"/>
            </p:cNvSpPr>
            <p:nvPr/>
          </p:nvSpPr>
          <p:spPr bwMode="auto">
            <a:xfrm>
              <a:off x="1883" y="2074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95" name="Line 73"/>
            <p:cNvSpPr>
              <a:spLocks noChangeShapeType="1"/>
            </p:cNvSpPr>
            <p:nvPr/>
          </p:nvSpPr>
          <p:spPr bwMode="auto">
            <a:xfrm>
              <a:off x="1883" y="2165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96" name="Line 74"/>
            <p:cNvSpPr>
              <a:spLocks noChangeShapeType="1"/>
            </p:cNvSpPr>
            <p:nvPr/>
          </p:nvSpPr>
          <p:spPr bwMode="auto">
            <a:xfrm>
              <a:off x="1883" y="2256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97" name="Line 75"/>
            <p:cNvSpPr>
              <a:spLocks noChangeShapeType="1"/>
            </p:cNvSpPr>
            <p:nvPr/>
          </p:nvSpPr>
          <p:spPr bwMode="auto">
            <a:xfrm>
              <a:off x="1883" y="2346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98" name="Line 76"/>
            <p:cNvSpPr>
              <a:spLocks noChangeShapeType="1"/>
            </p:cNvSpPr>
            <p:nvPr/>
          </p:nvSpPr>
          <p:spPr bwMode="auto">
            <a:xfrm>
              <a:off x="1883" y="2437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99" name="Line 77"/>
            <p:cNvSpPr>
              <a:spLocks noChangeShapeType="1"/>
            </p:cNvSpPr>
            <p:nvPr/>
          </p:nvSpPr>
          <p:spPr bwMode="auto">
            <a:xfrm>
              <a:off x="1883" y="2528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00" name="Line 78"/>
            <p:cNvSpPr>
              <a:spLocks noChangeShapeType="1"/>
            </p:cNvSpPr>
            <p:nvPr/>
          </p:nvSpPr>
          <p:spPr bwMode="auto">
            <a:xfrm>
              <a:off x="1883" y="2618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01" name="Line 79"/>
            <p:cNvSpPr>
              <a:spLocks noChangeShapeType="1"/>
            </p:cNvSpPr>
            <p:nvPr/>
          </p:nvSpPr>
          <p:spPr bwMode="auto">
            <a:xfrm>
              <a:off x="1883" y="2709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02" name="Line 80"/>
            <p:cNvSpPr>
              <a:spLocks noChangeShapeType="1"/>
            </p:cNvSpPr>
            <p:nvPr/>
          </p:nvSpPr>
          <p:spPr bwMode="auto">
            <a:xfrm>
              <a:off x="1883" y="2800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03" name="Line 81"/>
            <p:cNvSpPr>
              <a:spLocks noChangeShapeType="1"/>
            </p:cNvSpPr>
            <p:nvPr/>
          </p:nvSpPr>
          <p:spPr bwMode="auto">
            <a:xfrm>
              <a:off x="1974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04" name="Line 82"/>
            <p:cNvSpPr>
              <a:spLocks noChangeShapeType="1"/>
            </p:cNvSpPr>
            <p:nvPr/>
          </p:nvSpPr>
          <p:spPr bwMode="auto">
            <a:xfrm>
              <a:off x="2065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05" name="Line 83"/>
            <p:cNvSpPr>
              <a:spLocks noChangeShapeType="1"/>
            </p:cNvSpPr>
            <p:nvPr/>
          </p:nvSpPr>
          <p:spPr bwMode="auto">
            <a:xfrm>
              <a:off x="2156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06" name="Line 84"/>
            <p:cNvSpPr>
              <a:spLocks noChangeShapeType="1"/>
            </p:cNvSpPr>
            <p:nvPr/>
          </p:nvSpPr>
          <p:spPr bwMode="auto">
            <a:xfrm>
              <a:off x="2246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07" name="Line 85"/>
            <p:cNvSpPr>
              <a:spLocks noChangeShapeType="1"/>
            </p:cNvSpPr>
            <p:nvPr/>
          </p:nvSpPr>
          <p:spPr bwMode="auto">
            <a:xfrm>
              <a:off x="2337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08" name="Line 86"/>
            <p:cNvSpPr>
              <a:spLocks noChangeShapeType="1"/>
            </p:cNvSpPr>
            <p:nvPr/>
          </p:nvSpPr>
          <p:spPr bwMode="auto">
            <a:xfrm>
              <a:off x="2428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09" name="Line 87"/>
            <p:cNvSpPr>
              <a:spLocks noChangeShapeType="1"/>
            </p:cNvSpPr>
            <p:nvPr/>
          </p:nvSpPr>
          <p:spPr bwMode="auto">
            <a:xfrm>
              <a:off x="2518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10" name="Line 88"/>
            <p:cNvSpPr>
              <a:spLocks noChangeShapeType="1"/>
            </p:cNvSpPr>
            <p:nvPr/>
          </p:nvSpPr>
          <p:spPr bwMode="auto">
            <a:xfrm>
              <a:off x="2609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11" name="Line 89"/>
            <p:cNvSpPr>
              <a:spLocks noChangeShapeType="1"/>
            </p:cNvSpPr>
            <p:nvPr/>
          </p:nvSpPr>
          <p:spPr bwMode="auto">
            <a:xfrm>
              <a:off x="2700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12" name="Line 90"/>
            <p:cNvSpPr>
              <a:spLocks noChangeShapeType="1"/>
            </p:cNvSpPr>
            <p:nvPr/>
          </p:nvSpPr>
          <p:spPr bwMode="auto">
            <a:xfrm>
              <a:off x="2791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13" name="Line 91"/>
            <p:cNvSpPr>
              <a:spLocks noChangeShapeType="1"/>
            </p:cNvSpPr>
            <p:nvPr/>
          </p:nvSpPr>
          <p:spPr bwMode="auto">
            <a:xfrm>
              <a:off x="2881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14" name="Line 92"/>
            <p:cNvSpPr>
              <a:spLocks noChangeShapeType="1"/>
            </p:cNvSpPr>
            <p:nvPr/>
          </p:nvSpPr>
          <p:spPr bwMode="auto">
            <a:xfrm>
              <a:off x="2972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15" name="Line 93"/>
            <p:cNvSpPr>
              <a:spLocks noChangeShapeType="1"/>
            </p:cNvSpPr>
            <p:nvPr/>
          </p:nvSpPr>
          <p:spPr bwMode="auto">
            <a:xfrm>
              <a:off x="3063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16" name="Line 94"/>
            <p:cNvSpPr>
              <a:spLocks noChangeShapeType="1"/>
            </p:cNvSpPr>
            <p:nvPr/>
          </p:nvSpPr>
          <p:spPr bwMode="auto">
            <a:xfrm>
              <a:off x="3154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17" name="Line 95"/>
            <p:cNvSpPr>
              <a:spLocks noChangeShapeType="1"/>
            </p:cNvSpPr>
            <p:nvPr/>
          </p:nvSpPr>
          <p:spPr bwMode="auto">
            <a:xfrm>
              <a:off x="3244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918" name="Line 96"/>
            <p:cNvSpPr>
              <a:spLocks noChangeShapeType="1"/>
            </p:cNvSpPr>
            <p:nvPr/>
          </p:nvSpPr>
          <p:spPr bwMode="auto">
            <a:xfrm>
              <a:off x="3335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8704" name="Oval 97"/>
          <p:cNvSpPr>
            <a:spLocks noChangeArrowheads="1"/>
          </p:cNvSpPr>
          <p:nvPr/>
        </p:nvSpPr>
        <p:spPr bwMode="auto">
          <a:xfrm>
            <a:off x="3641725" y="4398963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05" name="Oval 98"/>
          <p:cNvSpPr>
            <a:spLocks noChangeArrowheads="1"/>
          </p:cNvSpPr>
          <p:nvPr/>
        </p:nvSpPr>
        <p:spPr bwMode="auto">
          <a:xfrm>
            <a:off x="5222875" y="4394200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06" name="Oval 99"/>
          <p:cNvSpPr>
            <a:spLocks noChangeArrowheads="1"/>
          </p:cNvSpPr>
          <p:nvPr/>
        </p:nvSpPr>
        <p:spPr bwMode="auto">
          <a:xfrm>
            <a:off x="5513388" y="3667125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07" name="Oval 100"/>
          <p:cNvSpPr>
            <a:spLocks noChangeArrowheads="1"/>
          </p:cNvSpPr>
          <p:nvPr/>
        </p:nvSpPr>
        <p:spPr bwMode="auto">
          <a:xfrm>
            <a:off x="4932363" y="3670300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08" name="Oval 101"/>
          <p:cNvSpPr>
            <a:spLocks noChangeArrowheads="1"/>
          </p:cNvSpPr>
          <p:nvPr/>
        </p:nvSpPr>
        <p:spPr bwMode="auto">
          <a:xfrm>
            <a:off x="4216400" y="3962400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09" name="Oval 102"/>
          <p:cNvSpPr>
            <a:spLocks noChangeArrowheads="1"/>
          </p:cNvSpPr>
          <p:nvPr/>
        </p:nvSpPr>
        <p:spPr bwMode="auto">
          <a:xfrm>
            <a:off x="4791075" y="3240088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10" name="Oval 103"/>
          <p:cNvSpPr>
            <a:spLocks noChangeArrowheads="1"/>
          </p:cNvSpPr>
          <p:nvPr/>
        </p:nvSpPr>
        <p:spPr bwMode="auto">
          <a:xfrm>
            <a:off x="5219700" y="2813050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11" name="Oval 104"/>
          <p:cNvSpPr>
            <a:spLocks noChangeArrowheads="1"/>
          </p:cNvSpPr>
          <p:nvPr/>
        </p:nvSpPr>
        <p:spPr bwMode="auto">
          <a:xfrm>
            <a:off x="4789488" y="2370138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12" name="Oval 105"/>
          <p:cNvSpPr>
            <a:spLocks noChangeArrowheads="1"/>
          </p:cNvSpPr>
          <p:nvPr/>
        </p:nvSpPr>
        <p:spPr bwMode="auto">
          <a:xfrm>
            <a:off x="3783013" y="2954338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13" name="Oval 106"/>
          <p:cNvSpPr>
            <a:spLocks noChangeArrowheads="1"/>
          </p:cNvSpPr>
          <p:nvPr/>
        </p:nvSpPr>
        <p:spPr bwMode="auto">
          <a:xfrm>
            <a:off x="3502025" y="3241675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14" name="Oval 107"/>
          <p:cNvSpPr>
            <a:spLocks noChangeArrowheads="1"/>
          </p:cNvSpPr>
          <p:nvPr/>
        </p:nvSpPr>
        <p:spPr bwMode="auto">
          <a:xfrm>
            <a:off x="3494088" y="2089150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15" name="Oval 108"/>
          <p:cNvSpPr>
            <a:spLocks noChangeArrowheads="1"/>
          </p:cNvSpPr>
          <p:nvPr/>
        </p:nvSpPr>
        <p:spPr bwMode="auto">
          <a:xfrm>
            <a:off x="3354388" y="2517775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28716" name="Group 109"/>
          <p:cNvGrpSpPr>
            <a:grpSpLocks/>
          </p:cNvGrpSpPr>
          <p:nvPr/>
        </p:nvGrpSpPr>
        <p:grpSpPr bwMode="auto">
          <a:xfrm>
            <a:off x="3405188" y="2146300"/>
            <a:ext cx="2160587" cy="2305050"/>
            <a:chOff x="1969" y="1352"/>
            <a:chExt cx="1361" cy="1452"/>
          </a:xfrm>
        </p:grpSpPr>
        <p:sp>
          <p:nvSpPr>
            <p:cNvPr id="28861" name="Line 110"/>
            <p:cNvSpPr>
              <a:spLocks noChangeShapeType="1"/>
            </p:cNvSpPr>
            <p:nvPr/>
          </p:nvSpPr>
          <p:spPr bwMode="auto">
            <a:xfrm flipH="1">
              <a:off x="1969" y="1352"/>
              <a:ext cx="91" cy="27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62" name="Line 111"/>
            <p:cNvSpPr>
              <a:spLocks noChangeShapeType="1"/>
            </p:cNvSpPr>
            <p:nvPr/>
          </p:nvSpPr>
          <p:spPr bwMode="auto">
            <a:xfrm>
              <a:off x="1969" y="1625"/>
              <a:ext cx="272" cy="2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63" name="Line 112"/>
            <p:cNvSpPr>
              <a:spLocks noChangeShapeType="1"/>
            </p:cNvSpPr>
            <p:nvPr/>
          </p:nvSpPr>
          <p:spPr bwMode="auto">
            <a:xfrm>
              <a:off x="2060" y="1352"/>
              <a:ext cx="181" cy="54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64" name="Line 113"/>
            <p:cNvSpPr>
              <a:spLocks noChangeShapeType="1"/>
            </p:cNvSpPr>
            <p:nvPr/>
          </p:nvSpPr>
          <p:spPr bwMode="auto">
            <a:xfrm flipH="1">
              <a:off x="2060" y="1897"/>
              <a:ext cx="181" cy="18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65" name="Line 114"/>
            <p:cNvSpPr>
              <a:spLocks noChangeShapeType="1"/>
            </p:cNvSpPr>
            <p:nvPr/>
          </p:nvSpPr>
          <p:spPr bwMode="auto">
            <a:xfrm>
              <a:off x="1969" y="1625"/>
              <a:ext cx="91" cy="45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66" name="Line 115"/>
            <p:cNvSpPr>
              <a:spLocks noChangeShapeType="1"/>
            </p:cNvSpPr>
            <p:nvPr/>
          </p:nvSpPr>
          <p:spPr bwMode="auto">
            <a:xfrm>
              <a:off x="2060" y="2078"/>
              <a:ext cx="91" cy="7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67" name="Line 116"/>
            <p:cNvSpPr>
              <a:spLocks noChangeShapeType="1"/>
            </p:cNvSpPr>
            <p:nvPr/>
          </p:nvSpPr>
          <p:spPr bwMode="auto">
            <a:xfrm>
              <a:off x="2060" y="2078"/>
              <a:ext cx="453" cy="4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68" name="Line 117"/>
            <p:cNvSpPr>
              <a:spLocks noChangeShapeType="1"/>
            </p:cNvSpPr>
            <p:nvPr/>
          </p:nvSpPr>
          <p:spPr bwMode="auto">
            <a:xfrm flipH="1">
              <a:off x="2151" y="2532"/>
              <a:ext cx="362" cy="2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69" name="Line 118"/>
            <p:cNvSpPr>
              <a:spLocks noChangeShapeType="1"/>
            </p:cNvSpPr>
            <p:nvPr/>
          </p:nvSpPr>
          <p:spPr bwMode="auto">
            <a:xfrm>
              <a:off x="2241" y="1897"/>
              <a:ext cx="272" cy="63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70" name="Line 119"/>
            <p:cNvSpPr>
              <a:spLocks noChangeShapeType="1"/>
            </p:cNvSpPr>
            <p:nvPr/>
          </p:nvSpPr>
          <p:spPr bwMode="auto">
            <a:xfrm flipV="1">
              <a:off x="2241" y="1534"/>
              <a:ext cx="635" cy="36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71" name="Line 120"/>
            <p:cNvSpPr>
              <a:spLocks noChangeShapeType="1"/>
            </p:cNvSpPr>
            <p:nvPr/>
          </p:nvSpPr>
          <p:spPr bwMode="auto">
            <a:xfrm>
              <a:off x="2060" y="1352"/>
              <a:ext cx="816" cy="18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72" name="Line 121"/>
            <p:cNvSpPr>
              <a:spLocks noChangeShapeType="1"/>
            </p:cNvSpPr>
            <p:nvPr/>
          </p:nvSpPr>
          <p:spPr bwMode="auto">
            <a:xfrm>
              <a:off x="2876" y="1534"/>
              <a:ext cx="0" cy="5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73" name="Line 122"/>
            <p:cNvSpPr>
              <a:spLocks noChangeShapeType="1"/>
            </p:cNvSpPr>
            <p:nvPr/>
          </p:nvSpPr>
          <p:spPr bwMode="auto">
            <a:xfrm>
              <a:off x="2241" y="1897"/>
              <a:ext cx="635" cy="18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74" name="Line 123"/>
            <p:cNvSpPr>
              <a:spLocks noChangeShapeType="1"/>
            </p:cNvSpPr>
            <p:nvPr/>
          </p:nvSpPr>
          <p:spPr bwMode="auto">
            <a:xfrm flipV="1">
              <a:off x="2876" y="1806"/>
              <a:ext cx="273" cy="2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75" name="Line 124"/>
            <p:cNvSpPr>
              <a:spLocks noChangeShapeType="1"/>
            </p:cNvSpPr>
            <p:nvPr/>
          </p:nvSpPr>
          <p:spPr bwMode="auto">
            <a:xfrm flipH="1" flipV="1">
              <a:off x="2876" y="1534"/>
              <a:ext cx="273" cy="2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76" name="Line 125"/>
            <p:cNvSpPr>
              <a:spLocks noChangeShapeType="1"/>
            </p:cNvSpPr>
            <p:nvPr/>
          </p:nvSpPr>
          <p:spPr bwMode="auto">
            <a:xfrm>
              <a:off x="3149" y="1806"/>
              <a:ext cx="181" cy="5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77" name="Line 126"/>
            <p:cNvSpPr>
              <a:spLocks noChangeShapeType="1"/>
            </p:cNvSpPr>
            <p:nvPr/>
          </p:nvSpPr>
          <p:spPr bwMode="auto">
            <a:xfrm>
              <a:off x="2876" y="2078"/>
              <a:ext cx="454" cy="2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78" name="Line 127"/>
            <p:cNvSpPr>
              <a:spLocks noChangeShapeType="1"/>
            </p:cNvSpPr>
            <p:nvPr/>
          </p:nvSpPr>
          <p:spPr bwMode="auto">
            <a:xfrm>
              <a:off x="2876" y="2078"/>
              <a:ext cx="91" cy="2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79" name="Line 128"/>
            <p:cNvSpPr>
              <a:spLocks noChangeShapeType="1"/>
            </p:cNvSpPr>
            <p:nvPr/>
          </p:nvSpPr>
          <p:spPr bwMode="auto">
            <a:xfrm flipH="1">
              <a:off x="2513" y="2078"/>
              <a:ext cx="363" cy="4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80" name="Line 129"/>
            <p:cNvSpPr>
              <a:spLocks noChangeShapeType="1"/>
            </p:cNvSpPr>
            <p:nvPr/>
          </p:nvSpPr>
          <p:spPr bwMode="auto">
            <a:xfrm flipV="1">
              <a:off x="2513" y="2350"/>
              <a:ext cx="454" cy="18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81" name="Line 130"/>
            <p:cNvSpPr>
              <a:spLocks noChangeShapeType="1"/>
            </p:cNvSpPr>
            <p:nvPr/>
          </p:nvSpPr>
          <p:spPr bwMode="auto">
            <a:xfrm>
              <a:off x="2513" y="2532"/>
              <a:ext cx="636" cy="2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82" name="Line 131"/>
            <p:cNvSpPr>
              <a:spLocks noChangeShapeType="1"/>
            </p:cNvSpPr>
            <p:nvPr/>
          </p:nvSpPr>
          <p:spPr bwMode="auto">
            <a:xfrm>
              <a:off x="2151" y="2804"/>
              <a:ext cx="99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83" name="Line 132"/>
            <p:cNvSpPr>
              <a:spLocks noChangeShapeType="1"/>
            </p:cNvSpPr>
            <p:nvPr/>
          </p:nvSpPr>
          <p:spPr bwMode="auto">
            <a:xfrm>
              <a:off x="2967" y="2350"/>
              <a:ext cx="182" cy="4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84" name="Line 133"/>
            <p:cNvSpPr>
              <a:spLocks noChangeShapeType="1"/>
            </p:cNvSpPr>
            <p:nvPr/>
          </p:nvSpPr>
          <p:spPr bwMode="auto">
            <a:xfrm>
              <a:off x="2967" y="2350"/>
              <a:ext cx="36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85" name="Line 134"/>
            <p:cNvSpPr>
              <a:spLocks noChangeShapeType="1"/>
            </p:cNvSpPr>
            <p:nvPr/>
          </p:nvSpPr>
          <p:spPr bwMode="auto">
            <a:xfrm flipV="1">
              <a:off x="3149" y="2350"/>
              <a:ext cx="181" cy="4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8717" name="Text Box 135"/>
          <p:cNvSpPr txBox="1">
            <a:spLocks noChangeArrowheads="1"/>
          </p:cNvSpPr>
          <p:nvPr/>
        </p:nvSpPr>
        <p:spPr bwMode="auto">
          <a:xfrm>
            <a:off x="3376613" y="1819275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1</a:t>
            </a:r>
          </a:p>
        </p:txBody>
      </p:sp>
      <p:sp>
        <p:nvSpPr>
          <p:cNvPr id="28718" name="Text Box 136"/>
          <p:cNvSpPr txBox="1">
            <a:spLocks noChangeArrowheads="1"/>
          </p:cNvSpPr>
          <p:nvPr/>
        </p:nvSpPr>
        <p:spPr bwMode="auto">
          <a:xfrm>
            <a:off x="4624388" y="2085975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3</a:t>
            </a:r>
          </a:p>
        </p:txBody>
      </p:sp>
      <p:sp>
        <p:nvSpPr>
          <p:cNvPr id="28719" name="Text Box 137"/>
          <p:cNvSpPr txBox="1">
            <a:spLocks noChangeArrowheads="1"/>
          </p:cNvSpPr>
          <p:nvPr/>
        </p:nvSpPr>
        <p:spPr bwMode="auto">
          <a:xfrm>
            <a:off x="5045075" y="2522538"/>
            <a:ext cx="477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5</a:t>
            </a:r>
          </a:p>
        </p:txBody>
      </p:sp>
      <p:sp>
        <p:nvSpPr>
          <p:cNvPr id="28720" name="Text Box 138"/>
          <p:cNvSpPr txBox="1">
            <a:spLocks noChangeArrowheads="1"/>
          </p:cNvSpPr>
          <p:nvPr/>
        </p:nvSpPr>
        <p:spPr bwMode="auto">
          <a:xfrm>
            <a:off x="3627438" y="265588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4</a:t>
            </a:r>
          </a:p>
        </p:txBody>
      </p:sp>
      <p:sp>
        <p:nvSpPr>
          <p:cNvPr id="28721" name="Text Box 139"/>
          <p:cNvSpPr txBox="1">
            <a:spLocks noChangeArrowheads="1"/>
          </p:cNvSpPr>
          <p:nvPr/>
        </p:nvSpPr>
        <p:spPr bwMode="auto">
          <a:xfrm>
            <a:off x="3197225" y="2984500"/>
            <a:ext cx="477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6</a:t>
            </a:r>
          </a:p>
        </p:txBody>
      </p:sp>
      <p:sp>
        <p:nvSpPr>
          <p:cNvPr id="28722" name="Text Box 140"/>
          <p:cNvSpPr txBox="1">
            <a:spLocks noChangeArrowheads="1"/>
          </p:cNvSpPr>
          <p:nvPr/>
        </p:nvSpPr>
        <p:spPr bwMode="auto">
          <a:xfrm>
            <a:off x="4525963" y="2955925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7</a:t>
            </a:r>
          </a:p>
        </p:txBody>
      </p:sp>
      <p:sp>
        <p:nvSpPr>
          <p:cNvPr id="28723" name="Text Box 141"/>
          <p:cNvSpPr txBox="1">
            <a:spLocks noChangeArrowheads="1"/>
          </p:cNvSpPr>
          <p:nvPr/>
        </p:nvSpPr>
        <p:spPr bwMode="auto">
          <a:xfrm>
            <a:off x="4840288" y="33861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8</a:t>
            </a:r>
          </a:p>
        </p:txBody>
      </p:sp>
      <p:sp>
        <p:nvSpPr>
          <p:cNvPr id="28724" name="Text Box 142"/>
          <p:cNvSpPr txBox="1">
            <a:spLocks noChangeArrowheads="1"/>
          </p:cNvSpPr>
          <p:nvPr/>
        </p:nvSpPr>
        <p:spPr bwMode="auto">
          <a:xfrm>
            <a:off x="5351463" y="33861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9</a:t>
            </a:r>
          </a:p>
        </p:txBody>
      </p:sp>
      <p:sp>
        <p:nvSpPr>
          <p:cNvPr id="28725" name="Text Box 143"/>
          <p:cNvSpPr txBox="1">
            <a:spLocks noChangeArrowheads="1"/>
          </p:cNvSpPr>
          <p:nvPr/>
        </p:nvSpPr>
        <p:spPr bwMode="auto">
          <a:xfrm>
            <a:off x="4025900" y="3975100"/>
            <a:ext cx="477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10</a:t>
            </a:r>
          </a:p>
        </p:txBody>
      </p:sp>
      <p:sp>
        <p:nvSpPr>
          <p:cNvPr id="28726" name="Text Box 144"/>
          <p:cNvSpPr txBox="1">
            <a:spLocks noChangeArrowheads="1"/>
          </p:cNvSpPr>
          <p:nvPr/>
        </p:nvSpPr>
        <p:spPr bwMode="auto">
          <a:xfrm>
            <a:off x="3284538" y="42497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11</a:t>
            </a:r>
          </a:p>
        </p:txBody>
      </p:sp>
      <p:sp>
        <p:nvSpPr>
          <p:cNvPr id="28727" name="Text Box 145"/>
          <p:cNvSpPr txBox="1">
            <a:spLocks noChangeArrowheads="1"/>
          </p:cNvSpPr>
          <p:nvPr/>
        </p:nvSpPr>
        <p:spPr bwMode="auto">
          <a:xfrm>
            <a:off x="5208588" y="41481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12</a:t>
            </a:r>
          </a:p>
        </p:txBody>
      </p:sp>
      <p:sp>
        <p:nvSpPr>
          <p:cNvPr id="28728" name="Text Box 146"/>
          <p:cNvSpPr txBox="1">
            <a:spLocks noChangeArrowheads="1"/>
          </p:cNvSpPr>
          <p:nvPr/>
        </p:nvSpPr>
        <p:spPr bwMode="auto">
          <a:xfrm>
            <a:off x="3132138" y="22177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2</a:t>
            </a:r>
          </a:p>
        </p:txBody>
      </p:sp>
      <p:sp>
        <p:nvSpPr>
          <p:cNvPr id="28729" name="Text Box 148"/>
          <p:cNvSpPr txBox="1">
            <a:spLocks noChangeArrowheads="1"/>
          </p:cNvSpPr>
          <p:nvPr/>
        </p:nvSpPr>
        <p:spPr bwMode="auto">
          <a:xfrm>
            <a:off x="3059113" y="1484313"/>
            <a:ext cx="2686050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2350"/>
              </a:lnSpc>
              <a:spcBef>
                <a:spcPct val="0"/>
              </a:spcBef>
            </a:pPr>
            <a:r>
              <a:rPr lang="en-US" altLang="zh-CN" sz="1500">
                <a:solidFill>
                  <a:srgbClr val="C0C0C0"/>
                </a:solidFill>
                <a:ea typeface="宋体" panose="02010600030101010101" pitchFamily="2" charset="-122"/>
              </a:rPr>
              <a:t>(2) Add route to existing tree</a:t>
            </a:r>
          </a:p>
        </p:txBody>
      </p:sp>
      <p:sp>
        <p:nvSpPr>
          <p:cNvPr id="28730" name="Text Box 149"/>
          <p:cNvSpPr txBox="1">
            <a:spLocks noChangeArrowheads="1"/>
          </p:cNvSpPr>
          <p:nvPr/>
        </p:nvSpPr>
        <p:spPr bwMode="auto">
          <a:xfrm>
            <a:off x="236538" y="1504950"/>
            <a:ext cx="1522412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2350"/>
              </a:lnSpc>
              <a:spcBef>
                <a:spcPct val="0"/>
              </a:spcBef>
            </a:pPr>
            <a:r>
              <a:rPr lang="en-US" altLang="zh-CN" sz="1500">
                <a:solidFill>
                  <a:srgbClr val="C0C0C0"/>
                </a:solidFill>
                <a:ea typeface="宋体" panose="02010600030101010101" pitchFamily="2" charset="-122"/>
              </a:rPr>
              <a:t>(1) Triangulate</a:t>
            </a:r>
          </a:p>
        </p:txBody>
      </p:sp>
      <p:sp>
        <p:nvSpPr>
          <p:cNvPr id="28731" name="Rectangle 151"/>
          <p:cNvSpPr>
            <a:spLocks noChangeArrowheads="1"/>
          </p:cNvSpPr>
          <p:nvPr/>
        </p:nvSpPr>
        <p:spPr bwMode="auto">
          <a:xfrm>
            <a:off x="6134100" y="1995488"/>
            <a:ext cx="2457450" cy="2590800"/>
          </a:xfrm>
          <a:prstGeom prst="rect">
            <a:avLst/>
          </a:prstGeom>
          <a:solidFill>
            <a:srgbClr val="FFFFFF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28732" name="Group 152"/>
          <p:cNvGrpSpPr>
            <a:grpSpLocks/>
          </p:cNvGrpSpPr>
          <p:nvPr/>
        </p:nvGrpSpPr>
        <p:grpSpPr bwMode="auto">
          <a:xfrm>
            <a:off x="6140450" y="1997075"/>
            <a:ext cx="2449513" cy="2592388"/>
            <a:chOff x="1883" y="1258"/>
            <a:chExt cx="1543" cy="1633"/>
          </a:xfrm>
        </p:grpSpPr>
        <p:sp>
          <p:nvSpPr>
            <p:cNvPr id="28828" name="Line 153"/>
            <p:cNvSpPr>
              <a:spLocks noChangeShapeType="1"/>
            </p:cNvSpPr>
            <p:nvPr/>
          </p:nvSpPr>
          <p:spPr bwMode="auto">
            <a:xfrm>
              <a:off x="1883" y="1348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29" name="Line 154"/>
            <p:cNvSpPr>
              <a:spLocks noChangeShapeType="1"/>
            </p:cNvSpPr>
            <p:nvPr/>
          </p:nvSpPr>
          <p:spPr bwMode="auto">
            <a:xfrm>
              <a:off x="1883" y="1439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30" name="Line 155"/>
            <p:cNvSpPr>
              <a:spLocks noChangeShapeType="1"/>
            </p:cNvSpPr>
            <p:nvPr/>
          </p:nvSpPr>
          <p:spPr bwMode="auto">
            <a:xfrm>
              <a:off x="1883" y="1530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31" name="Line 156"/>
            <p:cNvSpPr>
              <a:spLocks noChangeShapeType="1"/>
            </p:cNvSpPr>
            <p:nvPr/>
          </p:nvSpPr>
          <p:spPr bwMode="auto">
            <a:xfrm>
              <a:off x="1883" y="1621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32" name="Line 157"/>
            <p:cNvSpPr>
              <a:spLocks noChangeShapeType="1"/>
            </p:cNvSpPr>
            <p:nvPr/>
          </p:nvSpPr>
          <p:spPr bwMode="auto">
            <a:xfrm>
              <a:off x="1883" y="1711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33" name="Line 158"/>
            <p:cNvSpPr>
              <a:spLocks noChangeShapeType="1"/>
            </p:cNvSpPr>
            <p:nvPr/>
          </p:nvSpPr>
          <p:spPr bwMode="auto">
            <a:xfrm>
              <a:off x="1883" y="1802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34" name="Line 159"/>
            <p:cNvSpPr>
              <a:spLocks noChangeShapeType="1"/>
            </p:cNvSpPr>
            <p:nvPr/>
          </p:nvSpPr>
          <p:spPr bwMode="auto">
            <a:xfrm>
              <a:off x="1883" y="1893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35" name="Line 160"/>
            <p:cNvSpPr>
              <a:spLocks noChangeShapeType="1"/>
            </p:cNvSpPr>
            <p:nvPr/>
          </p:nvSpPr>
          <p:spPr bwMode="auto">
            <a:xfrm>
              <a:off x="1883" y="1983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36" name="Line 161"/>
            <p:cNvSpPr>
              <a:spLocks noChangeShapeType="1"/>
            </p:cNvSpPr>
            <p:nvPr/>
          </p:nvSpPr>
          <p:spPr bwMode="auto">
            <a:xfrm>
              <a:off x="1883" y="2074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37" name="Line 162"/>
            <p:cNvSpPr>
              <a:spLocks noChangeShapeType="1"/>
            </p:cNvSpPr>
            <p:nvPr/>
          </p:nvSpPr>
          <p:spPr bwMode="auto">
            <a:xfrm>
              <a:off x="1883" y="2165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38" name="Line 163"/>
            <p:cNvSpPr>
              <a:spLocks noChangeShapeType="1"/>
            </p:cNvSpPr>
            <p:nvPr/>
          </p:nvSpPr>
          <p:spPr bwMode="auto">
            <a:xfrm>
              <a:off x="1883" y="2256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39" name="Line 164"/>
            <p:cNvSpPr>
              <a:spLocks noChangeShapeType="1"/>
            </p:cNvSpPr>
            <p:nvPr/>
          </p:nvSpPr>
          <p:spPr bwMode="auto">
            <a:xfrm>
              <a:off x="1883" y="2346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40" name="Line 165"/>
            <p:cNvSpPr>
              <a:spLocks noChangeShapeType="1"/>
            </p:cNvSpPr>
            <p:nvPr/>
          </p:nvSpPr>
          <p:spPr bwMode="auto">
            <a:xfrm>
              <a:off x="1883" y="2437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41" name="Line 166"/>
            <p:cNvSpPr>
              <a:spLocks noChangeShapeType="1"/>
            </p:cNvSpPr>
            <p:nvPr/>
          </p:nvSpPr>
          <p:spPr bwMode="auto">
            <a:xfrm>
              <a:off x="1883" y="2528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42" name="Line 167"/>
            <p:cNvSpPr>
              <a:spLocks noChangeShapeType="1"/>
            </p:cNvSpPr>
            <p:nvPr/>
          </p:nvSpPr>
          <p:spPr bwMode="auto">
            <a:xfrm>
              <a:off x="1883" y="2618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43" name="Line 168"/>
            <p:cNvSpPr>
              <a:spLocks noChangeShapeType="1"/>
            </p:cNvSpPr>
            <p:nvPr/>
          </p:nvSpPr>
          <p:spPr bwMode="auto">
            <a:xfrm>
              <a:off x="1883" y="2709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44" name="Line 169"/>
            <p:cNvSpPr>
              <a:spLocks noChangeShapeType="1"/>
            </p:cNvSpPr>
            <p:nvPr/>
          </p:nvSpPr>
          <p:spPr bwMode="auto">
            <a:xfrm>
              <a:off x="1883" y="2800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45" name="Line 170"/>
            <p:cNvSpPr>
              <a:spLocks noChangeShapeType="1"/>
            </p:cNvSpPr>
            <p:nvPr/>
          </p:nvSpPr>
          <p:spPr bwMode="auto">
            <a:xfrm>
              <a:off x="1974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46" name="Line 171"/>
            <p:cNvSpPr>
              <a:spLocks noChangeShapeType="1"/>
            </p:cNvSpPr>
            <p:nvPr/>
          </p:nvSpPr>
          <p:spPr bwMode="auto">
            <a:xfrm>
              <a:off x="2065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47" name="Line 172"/>
            <p:cNvSpPr>
              <a:spLocks noChangeShapeType="1"/>
            </p:cNvSpPr>
            <p:nvPr/>
          </p:nvSpPr>
          <p:spPr bwMode="auto">
            <a:xfrm>
              <a:off x="2156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48" name="Line 173"/>
            <p:cNvSpPr>
              <a:spLocks noChangeShapeType="1"/>
            </p:cNvSpPr>
            <p:nvPr/>
          </p:nvSpPr>
          <p:spPr bwMode="auto">
            <a:xfrm>
              <a:off x="2246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49" name="Line 174"/>
            <p:cNvSpPr>
              <a:spLocks noChangeShapeType="1"/>
            </p:cNvSpPr>
            <p:nvPr/>
          </p:nvSpPr>
          <p:spPr bwMode="auto">
            <a:xfrm>
              <a:off x="2337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50" name="Line 175"/>
            <p:cNvSpPr>
              <a:spLocks noChangeShapeType="1"/>
            </p:cNvSpPr>
            <p:nvPr/>
          </p:nvSpPr>
          <p:spPr bwMode="auto">
            <a:xfrm>
              <a:off x="2428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51" name="Line 176"/>
            <p:cNvSpPr>
              <a:spLocks noChangeShapeType="1"/>
            </p:cNvSpPr>
            <p:nvPr/>
          </p:nvSpPr>
          <p:spPr bwMode="auto">
            <a:xfrm>
              <a:off x="2518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52" name="Line 177"/>
            <p:cNvSpPr>
              <a:spLocks noChangeShapeType="1"/>
            </p:cNvSpPr>
            <p:nvPr/>
          </p:nvSpPr>
          <p:spPr bwMode="auto">
            <a:xfrm>
              <a:off x="2609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53" name="Line 178"/>
            <p:cNvSpPr>
              <a:spLocks noChangeShapeType="1"/>
            </p:cNvSpPr>
            <p:nvPr/>
          </p:nvSpPr>
          <p:spPr bwMode="auto">
            <a:xfrm>
              <a:off x="2700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54" name="Line 179"/>
            <p:cNvSpPr>
              <a:spLocks noChangeShapeType="1"/>
            </p:cNvSpPr>
            <p:nvPr/>
          </p:nvSpPr>
          <p:spPr bwMode="auto">
            <a:xfrm>
              <a:off x="2791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55" name="Line 180"/>
            <p:cNvSpPr>
              <a:spLocks noChangeShapeType="1"/>
            </p:cNvSpPr>
            <p:nvPr/>
          </p:nvSpPr>
          <p:spPr bwMode="auto">
            <a:xfrm>
              <a:off x="2881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56" name="Line 181"/>
            <p:cNvSpPr>
              <a:spLocks noChangeShapeType="1"/>
            </p:cNvSpPr>
            <p:nvPr/>
          </p:nvSpPr>
          <p:spPr bwMode="auto">
            <a:xfrm>
              <a:off x="2972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57" name="Line 182"/>
            <p:cNvSpPr>
              <a:spLocks noChangeShapeType="1"/>
            </p:cNvSpPr>
            <p:nvPr/>
          </p:nvSpPr>
          <p:spPr bwMode="auto">
            <a:xfrm>
              <a:off x="3063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58" name="Line 183"/>
            <p:cNvSpPr>
              <a:spLocks noChangeShapeType="1"/>
            </p:cNvSpPr>
            <p:nvPr/>
          </p:nvSpPr>
          <p:spPr bwMode="auto">
            <a:xfrm>
              <a:off x="3154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59" name="Line 184"/>
            <p:cNvSpPr>
              <a:spLocks noChangeShapeType="1"/>
            </p:cNvSpPr>
            <p:nvPr/>
          </p:nvSpPr>
          <p:spPr bwMode="auto">
            <a:xfrm>
              <a:off x="3244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60" name="Line 185"/>
            <p:cNvSpPr>
              <a:spLocks noChangeShapeType="1"/>
            </p:cNvSpPr>
            <p:nvPr/>
          </p:nvSpPr>
          <p:spPr bwMode="auto">
            <a:xfrm>
              <a:off x="3335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8733" name="Oval 186"/>
          <p:cNvSpPr>
            <a:spLocks noChangeArrowheads="1"/>
          </p:cNvSpPr>
          <p:nvPr/>
        </p:nvSpPr>
        <p:spPr bwMode="auto">
          <a:xfrm>
            <a:off x="6521450" y="4398963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34" name="Oval 187"/>
          <p:cNvSpPr>
            <a:spLocks noChangeArrowheads="1"/>
          </p:cNvSpPr>
          <p:nvPr/>
        </p:nvSpPr>
        <p:spPr bwMode="auto">
          <a:xfrm>
            <a:off x="8102600" y="4394200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35" name="Oval 190"/>
          <p:cNvSpPr>
            <a:spLocks noChangeArrowheads="1"/>
          </p:cNvSpPr>
          <p:nvPr/>
        </p:nvSpPr>
        <p:spPr bwMode="auto">
          <a:xfrm>
            <a:off x="7096125" y="3962400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36" name="Oval 191"/>
          <p:cNvSpPr>
            <a:spLocks noChangeArrowheads="1"/>
          </p:cNvSpPr>
          <p:nvPr/>
        </p:nvSpPr>
        <p:spPr bwMode="auto">
          <a:xfrm>
            <a:off x="7670800" y="3240088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37" name="Oval 192"/>
          <p:cNvSpPr>
            <a:spLocks noChangeArrowheads="1"/>
          </p:cNvSpPr>
          <p:nvPr/>
        </p:nvSpPr>
        <p:spPr bwMode="auto">
          <a:xfrm>
            <a:off x="8099425" y="2813050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38" name="Oval 193"/>
          <p:cNvSpPr>
            <a:spLocks noChangeArrowheads="1"/>
          </p:cNvSpPr>
          <p:nvPr/>
        </p:nvSpPr>
        <p:spPr bwMode="auto">
          <a:xfrm>
            <a:off x="7669213" y="2370138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39" name="Oval 194"/>
          <p:cNvSpPr>
            <a:spLocks noChangeArrowheads="1"/>
          </p:cNvSpPr>
          <p:nvPr/>
        </p:nvSpPr>
        <p:spPr bwMode="auto">
          <a:xfrm>
            <a:off x="6662738" y="2954338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40" name="Oval 195"/>
          <p:cNvSpPr>
            <a:spLocks noChangeArrowheads="1"/>
          </p:cNvSpPr>
          <p:nvPr/>
        </p:nvSpPr>
        <p:spPr bwMode="auto">
          <a:xfrm>
            <a:off x="6381750" y="3241675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41" name="Oval 196"/>
          <p:cNvSpPr>
            <a:spLocks noChangeArrowheads="1"/>
          </p:cNvSpPr>
          <p:nvPr/>
        </p:nvSpPr>
        <p:spPr bwMode="auto">
          <a:xfrm>
            <a:off x="6373813" y="2089150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42" name="Oval 197"/>
          <p:cNvSpPr>
            <a:spLocks noChangeArrowheads="1"/>
          </p:cNvSpPr>
          <p:nvPr/>
        </p:nvSpPr>
        <p:spPr bwMode="auto">
          <a:xfrm>
            <a:off x="6234113" y="2517775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28743" name="Group 198"/>
          <p:cNvGrpSpPr>
            <a:grpSpLocks/>
          </p:cNvGrpSpPr>
          <p:nvPr/>
        </p:nvGrpSpPr>
        <p:grpSpPr bwMode="auto">
          <a:xfrm>
            <a:off x="6284913" y="2146300"/>
            <a:ext cx="2160587" cy="2305050"/>
            <a:chOff x="1969" y="1352"/>
            <a:chExt cx="1361" cy="1452"/>
          </a:xfrm>
        </p:grpSpPr>
        <p:sp>
          <p:nvSpPr>
            <p:cNvPr id="28803" name="Line 199"/>
            <p:cNvSpPr>
              <a:spLocks noChangeShapeType="1"/>
            </p:cNvSpPr>
            <p:nvPr/>
          </p:nvSpPr>
          <p:spPr bwMode="auto">
            <a:xfrm flipH="1">
              <a:off x="1969" y="1352"/>
              <a:ext cx="91" cy="273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04" name="Line 200"/>
            <p:cNvSpPr>
              <a:spLocks noChangeShapeType="1"/>
            </p:cNvSpPr>
            <p:nvPr/>
          </p:nvSpPr>
          <p:spPr bwMode="auto">
            <a:xfrm>
              <a:off x="1969" y="1625"/>
              <a:ext cx="272" cy="272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05" name="Line 201"/>
            <p:cNvSpPr>
              <a:spLocks noChangeShapeType="1"/>
            </p:cNvSpPr>
            <p:nvPr/>
          </p:nvSpPr>
          <p:spPr bwMode="auto">
            <a:xfrm>
              <a:off x="2060" y="1352"/>
              <a:ext cx="181" cy="545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06" name="Line 202"/>
            <p:cNvSpPr>
              <a:spLocks noChangeShapeType="1"/>
            </p:cNvSpPr>
            <p:nvPr/>
          </p:nvSpPr>
          <p:spPr bwMode="auto">
            <a:xfrm flipH="1">
              <a:off x="2060" y="1897"/>
              <a:ext cx="181" cy="181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07" name="Line 203"/>
            <p:cNvSpPr>
              <a:spLocks noChangeShapeType="1"/>
            </p:cNvSpPr>
            <p:nvPr/>
          </p:nvSpPr>
          <p:spPr bwMode="auto">
            <a:xfrm>
              <a:off x="1969" y="1625"/>
              <a:ext cx="91" cy="453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08" name="Line 204"/>
            <p:cNvSpPr>
              <a:spLocks noChangeShapeType="1"/>
            </p:cNvSpPr>
            <p:nvPr/>
          </p:nvSpPr>
          <p:spPr bwMode="auto">
            <a:xfrm>
              <a:off x="2060" y="2078"/>
              <a:ext cx="91" cy="726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09" name="Line 205"/>
            <p:cNvSpPr>
              <a:spLocks noChangeShapeType="1"/>
            </p:cNvSpPr>
            <p:nvPr/>
          </p:nvSpPr>
          <p:spPr bwMode="auto">
            <a:xfrm>
              <a:off x="2060" y="2078"/>
              <a:ext cx="453" cy="454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10" name="Line 206"/>
            <p:cNvSpPr>
              <a:spLocks noChangeShapeType="1"/>
            </p:cNvSpPr>
            <p:nvPr/>
          </p:nvSpPr>
          <p:spPr bwMode="auto">
            <a:xfrm flipH="1">
              <a:off x="2151" y="2532"/>
              <a:ext cx="362" cy="272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11" name="Line 207"/>
            <p:cNvSpPr>
              <a:spLocks noChangeShapeType="1"/>
            </p:cNvSpPr>
            <p:nvPr/>
          </p:nvSpPr>
          <p:spPr bwMode="auto">
            <a:xfrm>
              <a:off x="2241" y="1897"/>
              <a:ext cx="272" cy="635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12" name="Line 208"/>
            <p:cNvSpPr>
              <a:spLocks noChangeShapeType="1"/>
            </p:cNvSpPr>
            <p:nvPr/>
          </p:nvSpPr>
          <p:spPr bwMode="auto">
            <a:xfrm flipV="1">
              <a:off x="2241" y="1534"/>
              <a:ext cx="635" cy="363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13" name="Line 209"/>
            <p:cNvSpPr>
              <a:spLocks noChangeShapeType="1"/>
            </p:cNvSpPr>
            <p:nvPr/>
          </p:nvSpPr>
          <p:spPr bwMode="auto">
            <a:xfrm>
              <a:off x="2060" y="1352"/>
              <a:ext cx="816" cy="182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14" name="Line 210"/>
            <p:cNvSpPr>
              <a:spLocks noChangeShapeType="1"/>
            </p:cNvSpPr>
            <p:nvPr/>
          </p:nvSpPr>
          <p:spPr bwMode="auto">
            <a:xfrm>
              <a:off x="2876" y="1534"/>
              <a:ext cx="0" cy="544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15" name="Line 211"/>
            <p:cNvSpPr>
              <a:spLocks noChangeShapeType="1"/>
            </p:cNvSpPr>
            <p:nvPr/>
          </p:nvSpPr>
          <p:spPr bwMode="auto">
            <a:xfrm>
              <a:off x="2241" y="1897"/>
              <a:ext cx="635" cy="181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16" name="Line 212"/>
            <p:cNvSpPr>
              <a:spLocks noChangeShapeType="1"/>
            </p:cNvSpPr>
            <p:nvPr/>
          </p:nvSpPr>
          <p:spPr bwMode="auto">
            <a:xfrm flipV="1">
              <a:off x="2876" y="1806"/>
              <a:ext cx="273" cy="272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17" name="Line 213"/>
            <p:cNvSpPr>
              <a:spLocks noChangeShapeType="1"/>
            </p:cNvSpPr>
            <p:nvPr/>
          </p:nvSpPr>
          <p:spPr bwMode="auto">
            <a:xfrm flipH="1" flipV="1">
              <a:off x="2876" y="1534"/>
              <a:ext cx="273" cy="272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18" name="Line 214"/>
            <p:cNvSpPr>
              <a:spLocks noChangeShapeType="1"/>
            </p:cNvSpPr>
            <p:nvPr/>
          </p:nvSpPr>
          <p:spPr bwMode="auto">
            <a:xfrm>
              <a:off x="3149" y="1806"/>
              <a:ext cx="181" cy="544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19" name="Line 215"/>
            <p:cNvSpPr>
              <a:spLocks noChangeShapeType="1"/>
            </p:cNvSpPr>
            <p:nvPr/>
          </p:nvSpPr>
          <p:spPr bwMode="auto">
            <a:xfrm>
              <a:off x="2876" y="2078"/>
              <a:ext cx="454" cy="272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20" name="Line 216"/>
            <p:cNvSpPr>
              <a:spLocks noChangeShapeType="1"/>
            </p:cNvSpPr>
            <p:nvPr/>
          </p:nvSpPr>
          <p:spPr bwMode="auto">
            <a:xfrm>
              <a:off x="2876" y="2078"/>
              <a:ext cx="91" cy="272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21" name="Line 217"/>
            <p:cNvSpPr>
              <a:spLocks noChangeShapeType="1"/>
            </p:cNvSpPr>
            <p:nvPr/>
          </p:nvSpPr>
          <p:spPr bwMode="auto">
            <a:xfrm flipH="1">
              <a:off x="2513" y="2078"/>
              <a:ext cx="363" cy="454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22" name="Line 218"/>
            <p:cNvSpPr>
              <a:spLocks noChangeShapeType="1"/>
            </p:cNvSpPr>
            <p:nvPr/>
          </p:nvSpPr>
          <p:spPr bwMode="auto">
            <a:xfrm flipV="1">
              <a:off x="2513" y="2350"/>
              <a:ext cx="454" cy="182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23" name="Line 219"/>
            <p:cNvSpPr>
              <a:spLocks noChangeShapeType="1"/>
            </p:cNvSpPr>
            <p:nvPr/>
          </p:nvSpPr>
          <p:spPr bwMode="auto">
            <a:xfrm>
              <a:off x="2513" y="2532"/>
              <a:ext cx="636" cy="272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24" name="Line 220"/>
            <p:cNvSpPr>
              <a:spLocks noChangeShapeType="1"/>
            </p:cNvSpPr>
            <p:nvPr/>
          </p:nvSpPr>
          <p:spPr bwMode="auto">
            <a:xfrm>
              <a:off x="2151" y="2804"/>
              <a:ext cx="998" cy="0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25" name="Line 221"/>
            <p:cNvSpPr>
              <a:spLocks noChangeShapeType="1"/>
            </p:cNvSpPr>
            <p:nvPr/>
          </p:nvSpPr>
          <p:spPr bwMode="auto">
            <a:xfrm>
              <a:off x="2967" y="2350"/>
              <a:ext cx="182" cy="454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26" name="Line 222"/>
            <p:cNvSpPr>
              <a:spLocks noChangeShapeType="1"/>
            </p:cNvSpPr>
            <p:nvPr/>
          </p:nvSpPr>
          <p:spPr bwMode="auto">
            <a:xfrm>
              <a:off x="2967" y="2350"/>
              <a:ext cx="363" cy="0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827" name="Line 223"/>
            <p:cNvSpPr>
              <a:spLocks noChangeShapeType="1"/>
            </p:cNvSpPr>
            <p:nvPr/>
          </p:nvSpPr>
          <p:spPr bwMode="auto">
            <a:xfrm flipV="1">
              <a:off x="3149" y="2350"/>
              <a:ext cx="181" cy="454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8744" name="Line 224"/>
          <p:cNvSpPr>
            <a:spLocks noChangeShapeType="1"/>
          </p:cNvSpPr>
          <p:nvPr/>
        </p:nvSpPr>
        <p:spPr bwMode="auto">
          <a:xfrm>
            <a:off x="6286500" y="2595563"/>
            <a:ext cx="434975" cy="41751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745" name="Line 225"/>
          <p:cNvSpPr>
            <a:spLocks noChangeShapeType="1"/>
          </p:cNvSpPr>
          <p:nvPr/>
        </p:nvSpPr>
        <p:spPr bwMode="auto">
          <a:xfrm flipH="1">
            <a:off x="6408738" y="3022600"/>
            <a:ext cx="295275" cy="28733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746" name="Freeform 228"/>
          <p:cNvSpPr>
            <a:spLocks/>
          </p:cNvSpPr>
          <p:nvPr/>
        </p:nvSpPr>
        <p:spPr bwMode="auto">
          <a:xfrm>
            <a:off x="6276975" y="2141538"/>
            <a:ext cx="149225" cy="427037"/>
          </a:xfrm>
          <a:custGeom>
            <a:avLst/>
            <a:gdLst>
              <a:gd name="T0" fmla="*/ 0 w 94"/>
              <a:gd name="T1" fmla="*/ 677920444 h 269"/>
              <a:gd name="T2" fmla="*/ 236894688 w 94"/>
              <a:gd name="T3" fmla="*/ 458667900 h 269"/>
              <a:gd name="T4" fmla="*/ 236894688 w 94"/>
              <a:gd name="T5" fmla="*/ 0 h 269"/>
              <a:gd name="T6" fmla="*/ 0 60000 65536"/>
              <a:gd name="T7" fmla="*/ 0 60000 65536"/>
              <a:gd name="T8" fmla="*/ 0 60000 65536"/>
              <a:gd name="T9" fmla="*/ 0 w 94"/>
              <a:gd name="T10" fmla="*/ 0 h 269"/>
              <a:gd name="T11" fmla="*/ 94 w 94"/>
              <a:gd name="T12" fmla="*/ 269 h 2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4" h="269">
                <a:moveTo>
                  <a:pt x="0" y="269"/>
                </a:moveTo>
                <a:lnTo>
                  <a:pt x="94" y="182"/>
                </a:lnTo>
                <a:lnTo>
                  <a:pt x="94" y="0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747" name="Line 229"/>
          <p:cNvSpPr>
            <a:spLocks noChangeShapeType="1"/>
          </p:cNvSpPr>
          <p:nvPr/>
        </p:nvSpPr>
        <p:spPr bwMode="auto">
          <a:xfrm>
            <a:off x="7723188" y="2430463"/>
            <a:ext cx="427037" cy="4349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748" name="Line 230"/>
          <p:cNvSpPr>
            <a:spLocks noChangeShapeType="1"/>
          </p:cNvSpPr>
          <p:nvPr/>
        </p:nvSpPr>
        <p:spPr bwMode="auto">
          <a:xfrm flipH="1">
            <a:off x="7729538" y="2863850"/>
            <a:ext cx="431800" cy="431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749" name="Line 231"/>
          <p:cNvSpPr>
            <a:spLocks noChangeShapeType="1"/>
          </p:cNvSpPr>
          <p:nvPr/>
        </p:nvSpPr>
        <p:spPr bwMode="auto">
          <a:xfrm>
            <a:off x="7869238" y="3733800"/>
            <a:ext cx="285750" cy="2921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750" name="Line 232"/>
          <p:cNvSpPr>
            <a:spLocks noChangeShapeType="1"/>
          </p:cNvSpPr>
          <p:nvPr/>
        </p:nvSpPr>
        <p:spPr bwMode="auto">
          <a:xfrm flipH="1">
            <a:off x="8154988" y="3727450"/>
            <a:ext cx="292100" cy="29845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751" name="Line 233"/>
          <p:cNvSpPr>
            <a:spLocks noChangeShapeType="1"/>
          </p:cNvSpPr>
          <p:nvPr/>
        </p:nvSpPr>
        <p:spPr bwMode="auto">
          <a:xfrm>
            <a:off x="8154988" y="4025900"/>
            <a:ext cx="0" cy="431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752" name="Text Box 234"/>
          <p:cNvSpPr txBox="1">
            <a:spLocks noChangeArrowheads="1"/>
          </p:cNvSpPr>
          <p:nvPr/>
        </p:nvSpPr>
        <p:spPr bwMode="auto">
          <a:xfrm>
            <a:off x="6256338" y="1819275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1</a:t>
            </a:r>
          </a:p>
        </p:txBody>
      </p:sp>
      <p:sp>
        <p:nvSpPr>
          <p:cNvPr id="28753" name="Text Box 235"/>
          <p:cNvSpPr txBox="1">
            <a:spLocks noChangeArrowheads="1"/>
          </p:cNvSpPr>
          <p:nvPr/>
        </p:nvSpPr>
        <p:spPr bwMode="auto">
          <a:xfrm>
            <a:off x="7504113" y="2085975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3</a:t>
            </a:r>
          </a:p>
        </p:txBody>
      </p:sp>
      <p:sp>
        <p:nvSpPr>
          <p:cNvPr id="28754" name="Text Box 236"/>
          <p:cNvSpPr txBox="1">
            <a:spLocks noChangeArrowheads="1"/>
          </p:cNvSpPr>
          <p:nvPr/>
        </p:nvSpPr>
        <p:spPr bwMode="auto">
          <a:xfrm>
            <a:off x="7924800" y="2522538"/>
            <a:ext cx="477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5</a:t>
            </a:r>
          </a:p>
        </p:txBody>
      </p:sp>
      <p:sp>
        <p:nvSpPr>
          <p:cNvPr id="28755" name="Text Box 237"/>
          <p:cNvSpPr txBox="1">
            <a:spLocks noChangeArrowheads="1"/>
          </p:cNvSpPr>
          <p:nvPr/>
        </p:nvSpPr>
        <p:spPr bwMode="auto">
          <a:xfrm>
            <a:off x="6507163" y="265588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4</a:t>
            </a:r>
          </a:p>
        </p:txBody>
      </p:sp>
      <p:sp>
        <p:nvSpPr>
          <p:cNvPr id="28756" name="Text Box 238"/>
          <p:cNvSpPr txBox="1">
            <a:spLocks noChangeArrowheads="1"/>
          </p:cNvSpPr>
          <p:nvPr/>
        </p:nvSpPr>
        <p:spPr bwMode="auto">
          <a:xfrm>
            <a:off x="6076950" y="2984500"/>
            <a:ext cx="477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6</a:t>
            </a:r>
          </a:p>
        </p:txBody>
      </p:sp>
      <p:sp>
        <p:nvSpPr>
          <p:cNvPr id="28757" name="Text Box 239"/>
          <p:cNvSpPr txBox="1">
            <a:spLocks noChangeArrowheads="1"/>
          </p:cNvSpPr>
          <p:nvPr/>
        </p:nvSpPr>
        <p:spPr bwMode="auto">
          <a:xfrm>
            <a:off x="7405688" y="2955925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7</a:t>
            </a:r>
          </a:p>
        </p:txBody>
      </p:sp>
      <p:sp>
        <p:nvSpPr>
          <p:cNvPr id="28758" name="Text Box 240"/>
          <p:cNvSpPr txBox="1">
            <a:spLocks noChangeArrowheads="1"/>
          </p:cNvSpPr>
          <p:nvPr/>
        </p:nvSpPr>
        <p:spPr bwMode="auto">
          <a:xfrm>
            <a:off x="7720013" y="33861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8</a:t>
            </a:r>
          </a:p>
        </p:txBody>
      </p:sp>
      <p:sp>
        <p:nvSpPr>
          <p:cNvPr id="28759" name="Text Box 241"/>
          <p:cNvSpPr txBox="1">
            <a:spLocks noChangeArrowheads="1"/>
          </p:cNvSpPr>
          <p:nvPr/>
        </p:nvSpPr>
        <p:spPr bwMode="auto">
          <a:xfrm>
            <a:off x="8231188" y="33861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9</a:t>
            </a:r>
          </a:p>
        </p:txBody>
      </p:sp>
      <p:sp>
        <p:nvSpPr>
          <p:cNvPr id="28760" name="Text Box 242"/>
          <p:cNvSpPr txBox="1">
            <a:spLocks noChangeArrowheads="1"/>
          </p:cNvSpPr>
          <p:nvPr/>
        </p:nvSpPr>
        <p:spPr bwMode="auto">
          <a:xfrm>
            <a:off x="6905625" y="3975100"/>
            <a:ext cx="477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10</a:t>
            </a:r>
          </a:p>
        </p:txBody>
      </p:sp>
      <p:sp>
        <p:nvSpPr>
          <p:cNvPr id="28761" name="Text Box 243"/>
          <p:cNvSpPr txBox="1">
            <a:spLocks noChangeArrowheads="1"/>
          </p:cNvSpPr>
          <p:nvPr/>
        </p:nvSpPr>
        <p:spPr bwMode="auto">
          <a:xfrm>
            <a:off x="6164263" y="42497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11</a:t>
            </a:r>
          </a:p>
        </p:txBody>
      </p:sp>
      <p:sp>
        <p:nvSpPr>
          <p:cNvPr id="28762" name="Text Box 244"/>
          <p:cNvSpPr txBox="1">
            <a:spLocks noChangeArrowheads="1"/>
          </p:cNvSpPr>
          <p:nvPr/>
        </p:nvSpPr>
        <p:spPr bwMode="auto">
          <a:xfrm>
            <a:off x="8088313" y="41481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12</a:t>
            </a:r>
          </a:p>
        </p:txBody>
      </p:sp>
      <p:sp>
        <p:nvSpPr>
          <p:cNvPr id="28763" name="Text Box 245"/>
          <p:cNvSpPr txBox="1">
            <a:spLocks noChangeArrowheads="1"/>
          </p:cNvSpPr>
          <p:nvPr/>
        </p:nvSpPr>
        <p:spPr bwMode="auto">
          <a:xfrm>
            <a:off x="6011863" y="22177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2</a:t>
            </a:r>
          </a:p>
        </p:txBody>
      </p:sp>
      <p:sp>
        <p:nvSpPr>
          <p:cNvPr id="28764" name="Text Box 246"/>
          <p:cNvSpPr txBox="1">
            <a:spLocks noChangeArrowheads="1"/>
          </p:cNvSpPr>
          <p:nvPr/>
        </p:nvSpPr>
        <p:spPr bwMode="auto">
          <a:xfrm>
            <a:off x="5918200" y="1484313"/>
            <a:ext cx="2336800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2350"/>
              </a:lnSpc>
              <a:spcBef>
                <a:spcPct val="0"/>
              </a:spcBef>
            </a:pPr>
            <a:r>
              <a:rPr lang="en-US" altLang="zh-CN" sz="1500">
                <a:ea typeface="宋体" panose="02010600030101010101" pitchFamily="2" charset="-122"/>
              </a:rPr>
              <a:t>(3) Locally improve OST</a:t>
            </a:r>
          </a:p>
        </p:txBody>
      </p:sp>
      <p:sp>
        <p:nvSpPr>
          <p:cNvPr id="28765" name="Rectangle 313"/>
          <p:cNvSpPr>
            <a:spLocks noChangeArrowheads="1"/>
          </p:cNvSpPr>
          <p:nvPr/>
        </p:nvSpPr>
        <p:spPr bwMode="auto">
          <a:xfrm>
            <a:off x="6113463" y="5003800"/>
            <a:ext cx="2019300" cy="566738"/>
          </a:xfrm>
          <a:prstGeom prst="rect">
            <a:avLst/>
          </a:prstGeom>
          <a:solidFill>
            <a:srgbClr val="FFFFFF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28766" name="Group 314"/>
          <p:cNvGrpSpPr>
            <a:grpSpLocks/>
          </p:cNvGrpSpPr>
          <p:nvPr/>
        </p:nvGrpSpPr>
        <p:grpSpPr bwMode="auto">
          <a:xfrm>
            <a:off x="6115050" y="5006975"/>
            <a:ext cx="2016125" cy="576263"/>
            <a:chOff x="2156" y="2534"/>
            <a:chExt cx="1270" cy="363"/>
          </a:xfrm>
        </p:grpSpPr>
        <p:sp>
          <p:nvSpPr>
            <p:cNvPr id="28784" name="Line 315"/>
            <p:cNvSpPr>
              <a:spLocks noChangeShapeType="1"/>
            </p:cNvSpPr>
            <p:nvPr/>
          </p:nvSpPr>
          <p:spPr bwMode="auto">
            <a:xfrm>
              <a:off x="2156" y="2622"/>
              <a:ext cx="1267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785" name="Line 316"/>
            <p:cNvSpPr>
              <a:spLocks noChangeShapeType="1"/>
            </p:cNvSpPr>
            <p:nvPr/>
          </p:nvSpPr>
          <p:spPr bwMode="auto">
            <a:xfrm>
              <a:off x="2156" y="2713"/>
              <a:ext cx="1267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786" name="Line 317"/>
            <p:cNvSpPr>
              <a:spLocks noChangeShapeType="1"/>
            </p:cNvSpPr>
            <p:nvPr/>
          </p:nvSpPr>
          <p:spPr bwMode="auto">
            <a:xfrm>
              <a:off x="2156" y="2804"/>
              <a:ext cx="1267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28787" name="Group 318"/>
            <p:cNvGrpSpPr>
              <a:grpSpLocks/>
            </p:cNvGrpSpPr>
            <p:nvPr/>
          </p:nvGrpSpPr>
          <p:grpSpPr bwMode="auto">
            <a:xfrm>
              <a:off x="2156" y="2534"/>
              <a:ext cx="1270" cy="363"/>
              <a:chOff x="2156" y="2534"/>
              <a:chExt cx="1270" cy="363"/>
            </a:xfrm>
          </p:grpSpPr>
          <p:sp>
            <p:nvSpPr>
              <p:cNvPr id="28788" name="Line 319"/>
              <p:cNvSpPr>
                <a:spLocks noChangeShapeType="1"/>
              </p:cNvSpPr>
              <p:nvPr/>
            </p:nvSpPr>
            <p:spPr bwMode="auto">
              <a:xfrm>
                <a:off x="2156" y="2534"/>
                <a:ext cx="0" cy="36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8789" name="Line 320"/>
              <p:cNvSpPr>
                <a:spLocks noChangeShapeType="1"/>
              </p:cNvSpPr>
              <p:nvPr/>
            </p:nvSpPr>
            <p:spPr bwMode="auto">
              <a:xfrm>
                <a:off x="2246" y="2534"/>
                <a:ext cx="0" cy="36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8790" name="Line 321"/>
              <p:cNvSpPr>
                <a:spLocks noChangeShapeType="1"/>
              </p:cNvSpPr>
              <p:nvPr/>
            </p:nvSpPr>
            <p:spPr bwMode="auto">
              <a:xfrm>
                <a:off x="2337" y="2534"/>
                <a:ext cx="0" cy="36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8791" name="Line 322"/>
              <p:cNvSpPr>
                <a:spLocks noChangeShapeType="1"/>
              </p:cNvSpPr>
              <p:nvPr/>
            </p:nvSpPr>
            <p:spPr bwMode="auto">
              <a:xfrm>
                <a:off x="2428" y="2534"/>
                <a:ext cx="0" cy="36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8792" name="Line 323"/>
              <p:cNvSpPr>
                <a:spLocks noChangeShapeType="1"/>
              </p:cNvSpPr>
              <p:nvPr/>
            </p:nvSpPr>
            <p:spPr bwMode="auto">
              <a:xfrm>
                <a:off x="2518" y="2534"/>
                <a:ext cx="0" cy="36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8793" name="Line 324"/>
              <p:cNvSpPr>
                <a:spLocks noChangeShapeType="1"/>
              </p:cNvSpPr>
              <p:nvPr/>
            </p:nvSpPr>
            <p:spPr bwMode="auto">
              <a:xfrm>
                <a:off x="2609" y="2534"/>
                <a:ext cx="0" cy="36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8794" name="Line 325"/>
              <p:cNvSpPr>
                <a:spLocks noChangeShapeType="1"/>
              </p:cNvSpPr>
              <p:nvPr/>
            </p:nvSpPr>
            <p:spPr bwMode="auto">
              <a:xfrm>
                <a:off x="2700" y="2534"/>
                <a:ext cx="0" cy="36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8795" name="Line 326"/>
              <p:cNvSpPr>
                <a:spLocks noChangeShapeType="1"/>
              </p:cNvSpPr>
              <p:nvPr/>
            </p:nvSpPr>
            <p:spPr bwMode="auto">
              <a:xfrm>
                <a:off x="2791" y="2534"/>
                <a:ext cx="0" cy="36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8796" name="Line 327"/>
              <p:cNvSpPr>
                <a:spLocks noChangeShapeType="1"/>
              </p:cNvSpPr>
              <p:nvPr/>
            </p:nvSpPr>
            <p:spPr bwMode="auto">
              <a:xfrm>
                <a:off x="2881" y="2534"/>
                <a:ext cx="0" cy="36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8797" name="Line 328"/>
              <p:cNvSpPr>
                <a:spLocks noChangeShapeType="1"/>
              </p:cNvSpPr>
              <p:nvPr/>
            </p:nvSpPr>
            <p:spPr bwMode="auto">
              <a:xfrm>
                <a:off x="2972" y="2534"/>
                <a:ext cx="0" cy="36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8798" name="Line 329"/>
              <p:cNvSpPr>
                <a:spLocks noChangeShapeType="1"/>
              </p:cNvSpPr>
              <p:nvPr/>
            </p:nvSpPr>
            <p:spPr bwMode="auto">
              <a:xfrm>
                <a:off x="3063" y="2534"/>
                <a:ext cx="0" cy="36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8799" name="Line 330"/>
              <p:cNvSpPr>
                <a:spLocks noChangeShapeType="1"/>
              </p:cNvSpPr>
              <p:nvPr/>
            </p:nvSpPr>
            <p:spPr bwMode="auto">
              <a:xfrm>
                <a:off x="3154" y="2534"/>
                <a:ext cx="0" cy="36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8800" name="Line 331"/>
              <p:cNvSpPr>
                <a:spLocks noChangeShapeType="1"/>
              </p:cNvSpPr>
              <p:nvPr/>
            </p:nvSpPr>
            <p:spPr bwMode="auto">
              <a:xfrm>
                <a:off x="3244" y="2534"/>
                <a:ext cx="0" cy="36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8801" name="Line 332"/>
              <p:cNvSpPr>
                <a:spLocks noChangeShapeType="1"/>
              </p:cNvSpPr>
              <p:nvPr/>
            </p:nvSpPr>
            <p:spPr bwMode="auto">
              <a:xfrm>
                <a:off x="3335" y="2534"/>
                <a:ext cx="0" cy="36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8802" name="Line 333"/>
              <p:cNvSpPr>
                <a:spLocks noChangeShapeType="1"/>
              </p:cNvSpPr>
              <p:nvPr/>
            </p:nvSpPr>
            <p:spPr bwMode="auto">
              <a:xfrm>
                <a:off x="3426" y="2534"/>
                <a:ext cx="0" cy="36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</p:grpSp>
      <p:sp>
        <p:nvSpPr>
          <p:cNvPr id="28767" name="Line 336"/>
          <p:cNvSpPr>
            <a:spLocks noChangeShapeType="1"/>
          </p:cNvSpPr>
          <p:nvPr/>
        </p:nvSpPr>
        <p:spPr bwMode="auto">
          <a:xfrm>
            <a:off x="7410450" y="5149850"/>
            <a:ext cx="285750" cy="2921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768" name="Line 337"/>
          <p:cNvSpPr>
            <a:spLocks noChangeShapeType="1"/>
          </p:cNvSpPr>
          <p:nvPr/>
        </p:nvSpPr>
        <p:spPr bwMode="auto">
          <a:xfrm flipH="1">
            <a:off x="7696200" y="5143500"/>
            <a:ext cx="292100" cy="29845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769" name="Oval 338"/>
          <p:cNvSpPr>
            <a:spLocks noChangeArrowheads="1"/>
          </p:cNvSpPr>
          <p:nvPr/>
        </p:nvSpPr>
        <p:spPr bwMode="auto">
          <a:xfrm>
            <a:off x="6784975" y="5099050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70" name="Oval 339"/>
          <p:cNvSpPr>
            <a:spLocks noChangeArrowheads="1"/>
          </p:cNvSpPr>
          <p:nvPr/>
        </p:nvSpPr>
        <p:spPr bwMode="auto">
          <a:xfrm>
            <a:off x="6203950" y="5102225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71" name="Oval 340"/>
          <p:cNvSpPr>
            <a:spLocks noChangeArrowheads="1"/>
          </p:cNvSpPr>
          <p:nvPr/>
        </p:nvSpPr>
        <p:spPr bwMode="auto">
          <a:xfrm>
            <a:off x="7658100" y="5394325"/>
            <a:ext cx="88900" cy="88900"/>
          </a:xfrm>
          <a:prstGeom prst="ellipse">
            <a:avLst/>
          </a:prstGeom>
          <a:solidFill>
            <a:srgbClr val="808080"/>
          </a:solidFill>
          <a:ln w="444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72" name="Oval 341"/>
          <p:cNvSpPr>
            <a:spLocks noChangeArrowheads="1"/>
          </p:cNvSpPr>
          <p:nvPr/>
        </p:nvSpPr>
        <p:spPr bwMode="auto">
          <a:xfrm>
            <a:off x="6502400" y="5394325"/>
            <a:ext cx="88900" cy="88900"/>
          </a:xfrm>
          <a:prstGeom prst="ellipse">
            <a:avLst/>
          </a:prstGeom>
          <a:solidFill>
            <a:srgbClr val="808080"/>
          </a:solidFill>
          <a:ln w="444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73" name="Line 342"/>
          <p:cNvSpPr>
            <a:spLocks noChangeShapeType="1"/>
          </p:cNvSpPr>
          <p:nvPr/>
        </p:nvSpPr>
        <p:spPr bwMode="auto">
          <a:xfrm>
            <a:off x="6251575" y="5146675"/>
            <a:ext cx="57785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774" name="Line 343"/>
          <p:cNvSpPr>
            <a:spLocks noChangeShapeType="1"/>
          </p:cNvSpPr>
          <p:nvPr/>
        </p:nvSpPr>
        <p:spPr bwMode="auto">
          <a:xfrm>
            <a:off x="6546850" y="5140325"/>
            <a:ext cx="0" cy="2603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775" name="Text Box 344"/>
          <p:cNvSpPr txBox="1">
            <a:spLocks noChangeArrowheads="1"/>
          </p:cNvSpPr>
          <p:nvPr/>
        </p:nvSpPr>
        <p:spPr bwMode="auto">
          <a:xfrm>
            <a:off x="5867400" y="5572125"/>
            <a:ext cx="12795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cost = 6</a:t>
            </a:r>
          </a:p>
        </p:txBody>
      </p:sp>
      <p:sp>
        <p:nvSpPr>
          <p:cNvPr id="28776" name="Text Box 345"/>
          <p:cNvSpPr txBox="1">
            <a:spLocks noChangeArrowheads="1"/>
          </p:cNvSpPr>
          <p:nvPr/>
        </p:nvSpPr>
        <p:spPr bwMode="auto">
          <a:xfrm>
            <a:off x="7004050" y="5568950"/>
            <a:ext cx="12795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cost ≈ 5.7</a:t>
            </a:r>
          </a:p>
        </p:txBody>
      </p:sp>
      <p:sp>
        <p:nvSpPr>
          <p:cNvPr id="28777" name="Oval 334"/>
          <p:cNvSpPr>
            <a:spLocks noChangeArrowheads="1"/>
          </p:cNvSpPr>
          <p:nvPr/>
        </p:nvSpPr>
        <p:spPr bwMode="auto">
          <a:xfrm>
            <a:off x="7934325" y="5089525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78" name="Oval 335"/>
          <p:cNvSpPr>
            <a:spLocks noChangeArrowheads="1"/>
          </p:cNvSpPr>
          <p:nvPr/>
        </p:nvSpPr>
        <p:spPr bwMode="auto">
          <a:xfrm>
            <a:off x="7353300" y="5092700"/>
            <a:ext cx="104775" cy="1047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79" name="Freeform 226"/>
          <p:cNvSpPr>
            <a:spLocks/>
          </p:cNvSpPr>
          <p:nvPr/>
        </p:nvSpPr>
        <p:spPr bwMode="auto">
          <a:xfrm>
            <a:off x="7723188" y="3292475"/>
            <a:ext cx="149225" cy="434975"/>
          </a:xfrm>
          <a:custGeom>
            <a:avLst/>
            <a:gdLst>
              <a:gd name="T0" fmla="*/ 0 w 88"/>
              <a:gd name="T1" fmla="*/ 0 h 274"/>
              <a:gd name="T2" fmla="*/ 253046598 w 88"/>
              <a:gd name="T3" fmla="*/ 234375325 h 274"/>
              <a:gd name="T4" fmla="*/ 253046598 w 88"/>
              <a:gd name="T5" fmla="*/ 690522813 h 274"/>
              <a:gd name="T6" fmla="*/ 0 60000 65536"/>
              <a:gd name="T7" fmla="*/ 0 60000 65536"/>
              <a:gd name="T8" fmla="*/ 0 60000 65536"/>
              <a:gd name="T9" fmla="*/ 0 w 88"/>
              <a:gd name="T10" fmla="*/ 0 h 274"/>
              <a:gd name="T11" fmla="*/ 88 w 88"/>
              <a:gd name="T12" fmla="*/ 274 h 27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8" h="274">
                <a:moveTo>
                  <a:pt x="0" y="0"/>
                </a:moveTo>
                <a:lnTo>
                  <a:pt x="88" y="93"/>
                </a:lnTo>
                <a:lnTo>
                  <a:pt x="88" y="274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780" name="Oval 188"/>
          <p:cNvSpPr>
            <a:spLocks noChangeArrowheads="1"/>
          </p:cNvSpPr>
          <p:nvPr/>
        </p:nvSpPr>
        <p:spPr bwMode="auto">
          <a:xfrm>
            <a:off x="8393113" y="3667125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81" name="Oval 189"/>
          <p:cNvSpPr>
            <a:spLocks noChangeArrowheads="1"/>
          </p:cNvSpPr>
          <p:nvPr/>
        </p:nvSpPr>
        <p:spPr bwMode="auto">
          <a:xfrm>
            <a:off x="7812088" y="3670300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782" name="AutoShape 346"/>
          <p:cNvSpPr>
            <a:spLocks noChangeArrowheads="1"/>
          </p:cNvSpPr>
          <p:nvPr/>
        </p:nvSpPr>
        <p:spPr bwMode="auto">
          <a:xfrm rot="-3097374">
            <a:off x="7473157" y="4585494"/>
            <a:ext cx="227012" cy="457200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80" name="Text Box 102"/>
          <p:cNvSpPr txBox="1">
            <a:spLocks noChangeArrowheads="1"/>
          </p:cNvSpPr>
          <p:nvPr/>
        </p:nvSpPr>
        <p:spPr bwMode="auto">
          <a:xfrm rot="-5400000">
            <a:off x="8237048" y="5725266"/>
            <a:ext cx="1256691" cy="21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800" dirty="0">
                <a:solidFill>
                  <a:srgbClr val="C0C0C0"/>
                </a:solidFill>
              </a:rPr>
              <a:t>© </a:t>
            </a:r>
            <a:r>
              <a:rPr lang="de-DE" altLang="de-DE" sz="800" dirty="0" smtClean="0">
                <a:solidFill>
                  <a:srgbClr val="C0C0C0"/>
                </a:solidFill>
              </a:rPr>
              <a:t>2022 </a:t>
            </a:r>
            <a:r>
              <a:rPr lang="de-DE" altLang="de-DE" sz="800" dirty="0">
                <a:solidFill>
                  <a:srgbClr val="C0C0C0"/>
                </a:solidFill>
              </a:rPr>
              <a:t>Springer Verlag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506250-A8AC-43FC-A221-3666C7CC02CF}" type="slidenum">
              <a:rPr lang="en-US" altLang="de-DE" sz="1000">
                <a:solidFill>
                  <a:srgbClr val="C0C0C0"/>
                </a:solidFill>
              </a:rPr>
              <a:pPr/>
              <a:t>28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7.3.1 	Octilinear Steiner Trees</a:t>
            </a:r>
          </a:p>
        </p:txBody>
      </p:sp>
      <p:sp>
        <p:nvSpPr>
          <p:cNvPr id="29700" name="Rectangle 149"/>
          <p:cNvSpPr>
            <a:spLocks noChangeArrowheads="1"/>
          </p:cNvSpPr>
          <p:nvPr/>
        </p:nvSpPr>
        <p:spPr bwMode="auto">
          <a:xfrm>
            <a:off x="6134100" y="1995488"/>
            <a:ext cx="2457450" cy="2590800"/>
          </a:xfrm>
          <a:prstGeom prst="rect">
            <a:avLst/>
          </a:prstGeom>
          <a:solidFill>
            <a:srgbClr val="FFFFFF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29701" name="Group 150"/>
          <p:cNvGrpSpPr>
            <a:grpSpLocks/>
          </p:cNvGrpSpPr>
          <p:nvPr/>
        </p:nvGrpSpPr>
        <p:grpSpPr bwMode="auto">
          <a:xfrm>
            <a:off x="6140450" y="1997075"/>
            <a:ext cx="2449513" cy="2592388"/>
            <a:chOff x="1883" y="1258"/>
            <a:chExt cx="1543" cy="1633"/>
          </a:xfrm>
        </p:grpSpPr>
        <p:sp>
          <p:nvSpPr>
            <p:cNvPr id="29839" name="Line 151"/>
            <p:cNvSpPr>
              <a:spLocks noChangeShapeType="1"/>
            </p:cNvSpPr>
            <p:nvPr/>
          </p:nvSpPr>
          <p:spPr bwMode="auto">
            <a:xfrm>
              <a:off x="1883" y="1348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40" name="Line 152"/>
            <p:cNvSpPr>
              <a:spLocks noChangeShapeType="1"/>
            </p:cNvSpPr>
            <p:nvPr/>
          </p:nvSpPr>
          <p:spPr bwMode="auto">
            <a:xfrm>
              <a:off x="1883" y="1439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41" name="Line 153"/>
            <p:cNvSpPr>
              <a:spLocks noChangeShapeType="1"/>
            </p:cNvSpPr>
            <p:nvPr/>
          </p:nvSpPr>
          <p:spPr bwMode="auto">
            <a:xfrm>
              <a:off x="1883" y="1530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42" name="Line 154"/>
            <p:cNvSpPr>
              <a:spLocks noChangeShapeType="1"/>
            </p:cNvSpPr>
            <p:nvPr/>
          </p:nvSpPr>
          <p:spPr bwMode="auto">
            <a:xfrm>
              <a:off x="1883" y="1621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43" name="Line 155"/>
            <p:cNvSpPr>
              <a:spLocks noChangeShapeType="1"/>
            </p:cNvSpPr>
            <p:nvPr/>
          </p:nvSpPr>
          <p:spPr bwMode="auto">
            <a:xfrm>
              <a:off x="1883" y="1711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44" name="Line 156"/>
            <p:cNvSpPr>
              <a:spLocks noChangeShapeType="1"/>
            </p:cNvSpPr>
            <p:nvPr/>
          </p:nvSpPr>
          <p:spPr bwMode="auto">
            <a:xfrm>
              <a:off x="1883" y="1802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45" name="Line 157"/>
            <p:cNvSpPr>
              <a:spLocks noChangeShapeType="1"/>
            </p:cNvSpPr>
            <p:nvPr/>
          </p:nvSpPr>
          <p:spPr bwMode="auto">
            <a:xfrm>
              <a:off x="1883" y="1893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46" name="Line 158"/>
            <p:cNvSpPr>
              <a:spLocks noChangeShapeType="1"/>
            </p:cNvSpPr>
            <p:nvPr/>
          </p:nvSpPr>
          <p:spPr bwMode="auto">
            <a:xfrm>
              <a:off x="1883" y="1983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47" name="Line 159"/>
            <p:cNvSpPr>
              <a:spLocks noChangeShapeType="1"/>
            </p:cNvSpPr>
            <p:nvPr/>
          </p:nvSpPr>
          <p:spPr bwMode="auto">
            <a:xfrm>
              <a:off x="1883" y="2074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48" name="Line 160"/>
            <p:cNvSpPr>
              <a:spLocks noChangeShapeType="1"/>
            </p:cNvSpPr>
            <p:nvPr/>
          </p:nvSpPr>
          <p:spPr bwMode="auto">
            <a:xfrm>
              <a:off x="1883" y="2165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49" name="Line 161"/>
            <p:cNvSpPr>
              <a:spLocks noChangeShapeType="1"/>
            </p:cNvSpPr>
            <p:nvPr/>
          </p:nvSpPr>
          <p:spPr bwMode="auto">
            <a:xfrm>
              <a:off x="1883" y="2256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50" name="Line 162"/>
            <p:cNvSpPr>
              <a:spLocks noChangeShapeType="1"/>
            </p:cNvSpPr>
            <p:nvPr/>
          </p:nvSpPr>
          <p:spPr bwMode="auto">
            <a:xfrm>
              <a:off x="1883" y="2346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51" name="Line 163"/>
            <p:cNvSpPr>
              <a:spLocks noChangeShapeType="1"/>
            </p:cNvSpPr>
            <p:nvPr/>
          </p:nvSpPr>
          <p:spPr bwMode="auto">
            <a:xfrm>
              <a:off x="1883" y="2437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52" name="Line 164"/>
            <p:cNvSpPr>
              <a:spLocks noChangeShapeType="1"/>
            </p:cNvSpPr>
            <p:nvPr/>
          </p:nvSpPr>
          <p:spPr bwMode="auto">
            <a:xfrm>
              <a:off x="1883" y="2528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53" name="Line 165"/>
            <p:cNvSpPr>
              <a:spLocks noChangeShapeType="1"/>
            </p:cNvSpPr>
            <p:nvPr/>
          </p:nvSpPr>
          <p:spPr bwMode="auto">
            <a:xfrm>
              <a:off x="1883" y="2618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54" name="Line 166"/>
            <p:cNvSpPr>
              <a:spLocks noChangeShapeType="1"/>
            </p:cNvSpPr>
            <p:nvPr/>
          </p:nvSpPr>
          <p:spPr bwMode="auto">
            <a:xfrm>
              <a:off x="1883" y="2709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55" name="Line 167"/>
            <p:cNvSpPr>
              <a:spLocks noChangeShapeType="1"/>
            </p:cNvSpPr>
            <p:nvPr/>
          </p:nvSpPr>
          <p:spPr bwMode="auto">
            <a:xfrm>
              <a:off x="1883" y="2800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56" name="Line 168"/>
            <p:cNvSpPr>
              <a:spLocks noChangeShapeType="1"/>
            </p:cNvSpPr>
            <p:nvPr/>
          </p:nvSpPr>
          <p:spPr bwMode="auto">
            <a:xfrm>
              <a:off x="1974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57" name="Line 169"/>
            <p:cNvSpPr>
              <a:spLocks noChangeShapeType="1"/>
            </p:cNvSpPr>
            <p:nvPr/>
          </p:nvSpPr>
          <p:spPr bwMode="auto">
            <a:xfrm>
              <a:off x="2065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58" name="Line 170"/>
            <p:cNvSpPr>
              <a:spLocks noChangeShapeType="1"/>
            </p:cNvSpPr>
            <p:nvPr/>
          </p:nvSpPr>
          <p:spPr bwMode="auto">
            <a:xfrm>
              <a:off x="2156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59" name="Line 171"/>
            <p:cNvSpPr>
              <a:spLocks noChangeShapeType="1"/>
            </p:cNvSpPr>
            <p:nvPr/>
          </p:nvSpPr>
          <p:spPr bwMode="auto">
            <a:xfrm>
              <a:off x="2246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60" name="Line 172"/>
            <p:cNvSpPr>
              <a:spLocks noChangeShapeType="1"/>
            </p:cNvSpPr>
            <p:nvPr/>
          </p:nvSpPr>
          <p:spPr bwMode="auto">
            <a:xfrm>
              <a:off x="2337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61" name="Line 173"/>
            <p:cNvSpPr>
              <a:spLocks noChangeShapeType="1"/>
            </p:cNvSpPr>
            <p:nvPr/>
          </p:nvSpPr>
          <p:spPr bwMode="auto">
            <a:xfrm>
              <a:off x="2428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62" name="Line 174"/>
            <p:cNvSpPr>
              <a:spLocks noChangeShapeType="1"/>
            </p:cNvSpPr>
            <p:nvPr/>
          </p:nvSpPr>
          <p:spPr bwMode="auto">
            <a:xfrm>
              <a:off x="2518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63" name="Line 175"/>
            <p:cNvSpPr>
              <a:spLocks noChangeShapeType="1"/>
            </p:cNvSpPr>
            <p:nvPr/>
          </p:nvSpPr>
          <p:spPr bwMode="auto">
            <a:xfrm>
              <a:off x="2609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64" name="Line 176"/>
            <p:cNvSpPr>
              <a:spLocks noChangeShapeType="1"/>
            </p:cNvSpPr>
            <p:nvPr/>
          </p:nvSpPr>
          <p:spPr bwMode="auto">
            <a:xfrm>
              <a:off x="2700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65" name="Line 177"/>
            <p:cNvSpPr>
              <a:spLocks noChangeShapeType="1"/>
            </p:cNvSpPr>
            <p:nvPr/>
          </p:nvSpPr>
          <p:spPr bwMode="auto">
            <a:xfrm>
              <a:off x="2791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66" name="Line 178"/>
            <p:cNvSpPr>
              <a:spLocks noChangeShapeType="1"/>
            </p:cNvSpPr>
            <p:nvPr/>
          </p:nvSpPr>
          <p:spPr bwMode="auto">
            <a:xfrm>
              <a:off x="2881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67" name="Line 179"/>
            <p:cNvSpPr>
              <a:spLocks noChangeShapeType="1"/>
            </p:cNvSpPr>
            <p:nvPr/>
          </p:nvSpPr>
          <p:spPr bwMode="auto">
            <a:xfrm>
              <a:off x="2972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68" name="Line 180"/>
            <p:cNvSpPr>
              <a:spLocks noChangeShapeType="1"/>
            </p:cNvSpPr>
            <p:nvPr/>
          </p:nvSpPr>
          <p:spPr bwMode="auto">
            <a:xfrm>
              <a:off x="3063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69" name="Line 181"/>
            <p:cNvSpPr>
              <a:spLocks noChangeShapeType="1"/>
            </p:cNvSpPr>
            <p:nvPr/>
          </p:nvSpPr>
          <p:spPr bwMode="auto">
            <a:xfrm>
              <a:off x="3154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70" name="Line 182"/>
            <p:cNvSpPr>
              <a:spLocks noChangeShapeType="1"/>
            </p:cNvSpPr>
            <p:nvPr/>
          </p:nvSpPr>
          <p:spPr bwMode="auto">
            <a:xfrm>
              <a:off x="3244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71" name="Line 183"/>
            <p:cNvSpPr>
              <a:spLocks noChangeShapeType="1"/>
            </p:cNvSpPr>
            <p:nvPr/>
          </p:nvSpPr>
          <p:spPr bwMode="auto">
            <a:xfrm>
              <a:off x="3335" y="1258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9702" name="Oval 184"/>
          <p:cNvSpPr>
            <a:spLocks noChangeArrowheads="1"/>
          </p:cNvSpPr>
          <p:nvPr/>
        </p:nvSpPr>
        <p:spPr bwMode="auto">
          <a:xfrm>
            <a:off x="6521450" y="4398963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9703" name="Oval 185"/>
          <p:cNvSpPr>
            <a:spLocks noChangeArrowheads="1"/>
          </p:cNvSpPr>
          <p:nvPr/>
        </p:nvSpPr>
        <p:spPr bwMode="auto">
          <a:xfrm>
            <a:off x="8102600" y="4394200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9704" name="Oval 186"/>
          <p:cNvSpPr>
            <a:spLocks noChangeArrowheads="1"/>
          </p:cNvSpPr>
          <p:nvPr/>
        </p:nvSpPr>
        <p:spPr bwMode="auto">
          <a:xfrm>
            <a:off x="7096125" y="3962400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9705" name="Oval 187"/>
          <p:cNvSpPr>
            <a:spLocks noChangeArrowheads="1"/>
          </p:cNvSpPr>
          <p:nvPr/>
        </p:nvSpPr>
        <p:spPr bwMode="auto">
          <a:xfrm>
            <a:off x="7670800" y="3240088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9706" name="Oval 188"/>
          <p:cNvSpPr>
            <a:spLocks noChangeArrowheads="1"/>
          </p:cNvSpPr>
          <p:nvPr/>
        </p:nvSpPr>
        <p:spPr bwMode="auto">
          <a:xfrm>
            <a:off x="8099425" y="2813050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9707" name="Oval 189"/>
          <p:cNvSpPr>
            <a:spLocks noChangeArrowheads="1"/>
          </p:cNvSpPr>
          <p:nvPr/>
        </p:nvSpPr>
        <p:spPr bwMode="auto">
          <a:xfrm>
            <a:off x="7669213" y="2370138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9708" name="Oval 190"/>
          <p:cNvSpPr>
            <a:spLocks noChangeArrowheads="1"/>
          </p:cNvSpPr>
          <p:nvPr/>
        </p:nvSpPr>
        <p:spPr bwMode="auto">
          <a:xfrm>
            <a:off x="6662738" y="2954338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9709" name="Oval 191"/>
          <p:cNvSpPr>
            <a:spLocks noChangeArrowheads="1"/>
          </p:cNvSpPr>
          <p:nvPr/>
        </p:nvSpPr>
        <p:spPr bwMode="auto">
          <a:xfrm>
            <a:off x="6381750" y="3241675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9710" name="Oval 192"/>
          <p:cNvSpPr>
            <a:spLocks noChangeArrowheads="1"/>
          </p:cNvSpPr>
          <p:nvPr/>
        </p:nvSpPr>
        <p:spPr bwMode="auto">
          <a:xfrm>
            <a:off x="6373813" y="2089150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9711" name="Oval 193"/>
          <p:cNvSpPr>
            <a:spLocks noChangeArrowheads="1"/>
          </p:cNvSpPr>
          <p:nvPr/>
        </p:nvSpPr>
        <p:spPr bwMode="auto">
          <a:xfrm>
            <a:off x="6234113" y="2517775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29712" name="Group 194"/>
          <p:cNvGrpSpPr>
            <a:grpSpLocks/>
          </p:cNvGrpSpPr>
          <p:nvPr/>
        </p:nvGrpSpPr>
        <p:grpSpPr bwMode="auto">
          <a:xfrm>
            <a:off x="6284913" y="2146300"/>
            <a:ext cx="2160587" cy="2305050"/>
            <a:chOff x="1969" y="1352"/>
            <a:chExt cx="1361" cy="1452"/>
          </a:xfrm>
        </p:grpSpPr>
        <p:sp>
          <p:nvSpPr>
            <p:cNvPr id="29814" name="Line 195"/>
            <p:cNvSpPr>
              <a:spLocks noChangeShapeType="1"/>
            </p:cNvSpPr>
            <p:nvPr/>
          </p:nvSpPr>
          <p:spPr bwMode="auto">
            <a:xfrm flipH="1">
              <a:off x="1969" y="1352"/>
              <a:ext cx="91" cy="273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15" name="Line 196"/>
            <p:cNvSpPr>
              <a:spLocks noChangeShapeType="1"/>
            </p:cNvSpPr>
            <p:nvPr/>
          </p:nvSpPr>
          <p:spPr bwMode="auto">
            <a:xfrm>
              <a:off x="1969" y="1625"/>
              <a:ext cx="272" cy="272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16" name="Line 197"/>
            <p:cNvSpPr>
              <a:spLocks noChangeShapeType="1"/>
            </p:cNvSpPr>
            <p:nvPr/>
          </p:nvSpPr>
          <p:spPr bwMode="auto">
            <a:xfrm>
              <a:off x="2060" y="1352"/>
              <a:ext cx="181" cy="545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17" name="Line 198"/>
            <p:cNvSpPr>
              <a:spLocks noChangeShapeType="1"/>
            </p:cNvSpPr>
            <p:nvPr/>
          </p:nvSpPr>
          <p:spPr bwMode="auto">
            <a:xfrm flipH="1">
              <a:off x="2060" y="1897"/>
              <a:ext cx="181" cy="181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18" name="Line 199"/>
            <p:cNvSpPr>
              <a:spLocks noChangeShapeType="1"/>
            </p:cNvSpPr>
            <p:nvPr/>
          </p:nvSpPr>
          <p:spPr bwMode="auto">
            <a:xfrm>
              <a:off x="1969" y="1625"/>
              <a:ext cx="91" cy="453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19" name="Line 200"/>
            <p:cNvSpPr>
              <a:spLocks noChangeShapeType="1"/>
            </p:cNvSpPr>
            <p:nvPr/>
          </p:nvSpPr>
          <p:spPr bwMode="auto">
            <a:xfrm>
              <a:off x="2060" y="2078"/>
              <a:ext cx="91" cy="726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20" name="Line 201"/>
            <p:cNvSpPr>
              <a:spLocks noChangeShapeType="1"/>
            </p:cNvSpPr>
            <p:nvPr/>
          </p:nvSpPr>
          <p:spPr bwMode="auto">
            <a:xfrm>
              <a:off x="2060" y="2078"/>
              <a:ext cx="453" cy="454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21" name="Line 202"/>
            <p:cNvSpPr>
              <a:spLocks noChangeShapeType="1"/>
            </p:cNvSpPr>
            <p:nvPr/>
          </p:nvSpPr>
          <p:spPr bwMode="auto">
            <a:xfrm flipH="1">
              <a:off x="2151" y="2532"/>
              <a:ext cx="362" cy="272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22" name="Line 203"/>
            <p:cNvSpPr>
              <a:spLocks noChangeShapeType="1"/>
            </p:cNvSpPr>
            <p:nvPr/>
          </p:nvSpPr>
          <p:spPr bwMode="auto">
            <a:xfrm>
              <a:off x="2241" y="1897"/>
              <a:ext cx="272" cy="635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23" name="Line 204"/>
            <p:cNvSpPr>
              <a:spLocks noChangeShapeType="1"/>
            </p:cNvSpPr>
            <p:nvPr/>
          </p:nvSpPr>
          <p:spPr bwMode="auto">
            <a:xfrm flipV="1">
              <a:off x="2241" y="1534"/>
              <a:ext cx="635" cy="363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24" name="Line 205"/>
            <p:cNvSpPr>
              <a:spLocks noChangeShapeType="1"/>
            </p:cNvSpPr>
            <p:nvPr/>
          </p:nvSpPr>
          <p:spPr bwMode="auto">
            <a:xfrm>
              <a:off x="2060" y="1352"/>
              <a:ext cx="816" cy="182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25" name="Line 206"/>
            <p:cNvSpPr>
              <a:spLocks noChangeShapeType="1"/>
            </p:cNvSpPr>
            <p:nvPr/>
          </p:nvSpPr>
          <p:spPr bwMode="auto">
            <a:xfrm>
              <a:off x="2876" y="1534"/>
              <a:ext cx="0" cy="544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26" name="Line 207"/>
            <p:cNvSpPr>
              <a:spLocks noChangeShapeType="1"/>
            </p:cNvSpPr>
            <p:nvPr/>
          </p:nvSpPr>
          <p:spPr bwMode="auto">
            <a:xfrm>
              <a:off x="2241" y="1897"/>
              <a:ext cx="635" cy="181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27" name="Line 208"/>
            <p:cNvSpPr>
              <a:spLocks noChangeShapeType="1"/>
            </p:cNvSpPr>
            <p:nvPr/>
          </p:nvSpPr>
          <p:spPr bwMode="auto">
            <a:xfrm flipV="1">
              <a:off x="2876" y="1806"/>
              <a:ext cx="273" cy="272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28" name="Line 209"/>
            <p:cNvSpPr>
              <a:spLocks noChangeShapeType="1"/>
            </p:cNvSpPr>
            <p:nvPr/>
          </p:nvSpPr>
          <p:spPr bwMode="auto">
            <a:xfrm flipH="1" flipV="1">
              <a:off x="2876" y="1534"/>
              <a:ext cx="273" cy="272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29" name="Line 210"/>
            <p:cNvSpPr>
              <a:spLocks noChangeShapeType="1"/>
            </p:cNvSpPr>
            <p:nvPr/>
          </p:nvSpPr>
          <p:spPr bwMode="auto">
            <a:xfrm>
              <a:off x="3149" y="1806"/>
              <a:ext cx="181" cy="544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30" name="Line 211"/>
            <p:cNvSpPr>
              <a:spLocks noChangeShapeType="1"/>
            </p:cNvSpPr>
            <p:nvPr/>
          </p:nvSpPr>
          <p:spPr bwMode="auto">
            <a:xfrm>
              <a:off x="2876" y="2078"/>
              <a:ext cx="454" cy="272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31" name="Line 212"/>
            <p:cNvSpPr>
              <a:spLocks noChangeShapeType="1"/>
            </p:cNvSpPr>
            <p:nvPr/>
          </p:nvSpPr>
          <p:spPr bwMode="auto">
            <a:xfrm>
              <a:off x="2876" y="2078"/>
              <a:ext cx="91" cy="272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32" name="Line 213"/>
            <p:cNvSpPr>
              <a:spLocks noChangeShapeType="1"/>
            </p:cNvSpPr>
            <p:nvPr/>
          </p:nvSpPr>
          <p:spPr bwMode="auto">
            <a:xfrm flipH="1">
              <a:off x="2513" y="2078"/>
              <a:ext cx="363" cy="454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33" name="Line 214"/>
            <p:cNvSpPr>
              <a:spLocks noChangeShapeType="1"/>
            </p:cNvSpPr>
            <p:nvPr/>
          </p:nvSpPr>
          <p:spPr bwMode="auto">
            <a:xfrm flipV="1">
              <a:off x="2513" y="2350"/>
              <a:ext cx="454" cy="182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34" name="Line 215"/>
            <p:cNvSpPr>
              <a:spLocks noChangeShapeType="1"/>
            </p:cNvSpPr>
            <p:nvPr/>
          </p:nvSpPr>
          <p:spPr bwMode="auto">
            <a:xfrm>
              <a:off x="2513" y="2532"/>
              <a:ext cx="636" cy="272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35" name="Line 216"/>
            <p:cNvSpPr>
              <a:spLocks noChangeShapeType="1"/>
            </p:cNvSpPr>
            <p:nvPr/>
          </p:nvSpPr>
          <p:spPr bwMode="auto">
            <a:xfrm>
              <a:off x="2151" y="2804"/>
              <a:ext cx="998" cy="0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36" name="Line 217"/>
            <p:cNvSpPr>
              <a:spLocks noChangeShapeType="1"/>
            </p:cNvSpPr>
            <p:nvPr/>
          </p:nvSpPr>
          <p:spPr bwMode="auto">
            <a:xfrm>
              <a:off x="2967" y="2350"/>
              <a:ext cx="182" cy="454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37" name="Line 218"/>
            <p:cNvSpPr>
              <a:spLocks noChangeShapeType="1"/>
            </p:cNvSpPr>
            <p:nvPr/>
          </p:nvSpPr>
          <p:spPr bwMode="auto">
            <a:xfrm>
              <a:off x="2967" y="2350"/>
              <a:ext cx="363" cy="0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38" name="Line 219"/>
            <p:cNvSpPr>
              <a:spLocks noChangeShapeType="1"/>
            </p:cNvSpPr>
            <p:nvPr/>
          </p:nvSpPr>
          <p:spPr bwMode="auto">
            <a:xfrm flipV="1">
              <a:off x="3149" y="2350"/>
              <a:ext cx="181" cy="454"/>
            </a:xfrm>
            <a:prstGeom prst="line">
              <a:avLst/>
            </a:prstGeom>
            <a:noFill/>
            <a:ln w="9525">
              <a:solidFill>
                <a:srgbClr val="33333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9713" name="Line 220"/>
          <p:cNvSpPr>
            <a:spLocks noChangeShapeType="1"/>
          </p:cNvSpPr>
          <p:nvPr/>
        </p:nvSpPr>
        <p:spPr bwMode="auto">
          <a:xfrm>
            <a:off x="6286500" y="2595563"/>
            <a:ext cx="434975" cy="41751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14" name="Line 221"/>
          <p:cNvSpPr>
            <a:spLocks noChangeShapeType="1"/>
          </p:cNvSpPr>
          <p:nvPr/>
        </p:nvSpPr>
        <p:spPr bwMode="auto">
          <a:xfrm flipH="1">
            <a:off x="6408738" y="3022600"/>
            <a:ext cx="295275" cy="28733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15" name="Freeform 222"/>
          <p:cNvSpPr>
            <a:spLocks/>
          </p:cNvSpPr>
          <p:nvPr/>
        </p:nvSpPr>
        <p:spPr bwMode="auto">
          <a:xfrm>
            <a:off x="6276975" y="2141538"/>
            <a:ext cx="149225" cy="427037"/>
          </a:xfrm>
          <a:custGeom>
            <a:avLst/>
            <a:gdLst>
              <a:gd name="T0" fmla="*/ 0 w 94"/>
              <a:gd name="T1" fmla="*/ 677920444 h 269"/>
              <a:gd name="T2" fmla="*/ 236894688 w 94"/>
              <a:gd name="T3" fmla="*/ 458667900 h 269"/>
              <a:gd name="T4" fmla="*/ 236894688 w 94"/>
              <a:gd name="T5" fmla="*/ 0 h 269"/>
              <a:gd name="T6" fmla="*/ 0 60000 65536"/>
              <a:gd name="T7" fmla="*/ 0 60000 65536"/>
              <a:gd name="T8" fmla="*/ 0 60000 65536"/>
              <a:gd name="T9" fmla="*/ 0 w 94"/>
              <a:gd name="T10" fmla="*/ 0 h 269"/>
              <a:gd name="T11" fmla="*/ 94 w 94"/>
              <a:gd name="T12" fmla="*/ 269 h 2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4" h="269">
                <a:moveTo>
                  <a:pt x="0" y="269"/>
                </a:moveTo>
                <a:lnTo>
                  <a:pt x="94" y="182"/>
                </a:lnTo>
                <a:lnTo>
                  <a:pt x="94" y="0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16" name="Line 223"/>
          <p:cNvSpPr>
            <a:spLocks noChangeShapeType="1"/>
          </p:cNvSpPr>
          <p:nvPr/>
        </p:nvSpPr>
        <p:spPr bwMode="auto">
          <a:xfrm>
            <a:off x="7723188" y="2430463"/>
            <a:ext cx="427037" cy="4349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17" name="Line 224"/>
          <p:cNvSpPr>
            <a:spLocks noChangeShapeType="1"/>
          </p:cNvSpPr>
          <p:nvPr/>
        </p:nvSpPr>
        <p:spPr bwMode="auto">
          <a:xfrm flipH="1">
            <a:off x="7729538" y="2863850"/>
            <a:ext cx="431800" cy="431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18" name="Line 225"/>
          <p:cNvSpPr>
            <a:spLocks noChangeShapeType="1"/>
          </p:cNvSpPr>
          <p:nvPr/>
        </p:nvSpPr>
        <p:spPr bwMode="auto">
          <a:xfrm>
            <a:off x="7869238" y="3733800"/>
            <a:ext cx="285750" cy="292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19" name="Line 226"/>
          <p:cNvSpPr>
            <a:spLocks noChangeShapeType="1"/>
          </p:cNvSpPr>
          <p:nvPr/>
        </p:nvSpPr>
        <p:spPr bwMode="auto">
          <a:xfrm flipH="1">
            <a:off x="8154988" y="3727450"/>
            <a:ext cx="292100" cy="2984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20" name="Line 227"/>
          <p:cNvSpPr>
            <a:spLocks noChangeShapeType="1"/>
          </p:cNvSpPr>
          <p:nvPr/>
        </p:nvSpPr>
        <p:spPr bwMode="auto">
          <a:xfrm>
            <a:off x="8154988" y="4025900"/>
            <a:ext cx="0" cy="431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21" name="Text Box 228"/>
          <p:cNvSpPr txBox="1">
            <a:spLocks noChangeArrowheads="1"/>
          </p:cNvSpPr>
          <p:nvPr/>
        </p:nvSpPr>
        <p:spPr bwMode="auto">
          <a:xfrm>
            <a:off x="6256338" y="1819275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1</a:t>
            </a:r>
          </a:p>
        </p:txBody>
      </p:sp>
      <p:sp>
        <p:nvSpPr>
          <p:cNvPr id="29722" name="Text Box 229"/>
          <p:cNvSpPr txBox="1">
            <a:spLocks noChangeArrowheads="1"/>
          </p:cNvSpPr>
          <p:nvPr/>
        </p:nvSpPr>
        <p:spPr bwMode="auto">
          <a:xfrm>
            <a:off x="7504113" y="2085975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3</a:t>
            </a:r>
          </a:p>
        </p:txBody>
      </p:sp>
      <p:sp>
        <p:nvSpPr>
          <p:cNvPr id="29723" name="Text Box 230"/>
          <p:cNvSpPr txBox="1">
            <a:spLocks noChangeArrowheads="1"/>
          </p:cNvSpPr>
          <p:nvPr/>
        </p:nvSpPr>
        <p:spPr bwMode="auto">
          <a:xfrm>
            <a:off x="7924800" y="2522538"/>
            <a:ext cx="477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5</a:t>
            </a:r>
          </a:p>
        </p:txBody>
      </p:sp>
      <p:sp>
        <p:nvSpPr>
          <p:cNvPr id="29724" name="Text Box 231"/>
          <p:cNvSpPr txBox="1">
            <a:spLocks noChangeArrowheads="1"/>
          </p:cNvSpPr>
          <p:nvPr/>
        </p:nvSpPr>
        <p:spPr bwMode="auto">
          <a:xfrm>
            <a:off x="6507163" y="265588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4</a:t>
            </a:r>
          </a:p>
        </p:txBody>
      </p:sp>
      <p:sp>
        <p:nvSpPr>
          <p:cNvPr id="29725" name="Text Box 232"/>
          <p:cNvSpPr txBox="1">
            <a:spLocks noChangeArrowheads="1"/>
          </p:cNvSpPr>
          <p:nvPr/>
        </p:nvSpPr>
        <p:spPr bwMode="auto">
          <a:xfrm>
            <a:off x="6076950" y="2984500"/>
            <a:ext cx="477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6</a:t>
            </a:r>
          </a:p>
        </p:txBody>
      </p:sp>
      <p:sp>
        <p:nvSpPr>
          <p:cNvPr id="29726" name="Text Box 233"/>
          <p:cNvSpPr txBox="1">
            <a:spLocks noChangeArrowheads="1"/>
          </p:cNvSpPr>
          <p:nvPr/>
        </p:nvSpPr>
        <p:spPr bwMode="auto">
          <a:xfrm>
            <a:off x="7405688" y="2955925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7</a:t>
            </a:r>
          </a:p>
        </p:txBody>
      </p:sp>
      <p:sp>
        <p:nvSpPr>
          <p:cNvPr id="29727" name="Text Box 234"/>
          <p:cNvSpPr txBox="1">
            <a:spLocks noChangeArrowheads="1"/>
          </p:cNvSpPr>
          <p:nvPr/>
        </p:nvSpPr>
        <p:spPr bwMode="auto">
          <a:xfrm>
            <a:off x="7720013" y="33861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8</a:t>
            </a:r>
          </a:p>
        </p:txBody>
      </p:sp>
      <p:sp>
        <p:nvSpPr>
          <p:cNvPr id="29728" name="Text Box 235"/>
          <p:cNvSpPr txBox="1">
            <a:spLocks noChangeArrowheads="1"/>
          </p:cNvSpPr>
          <p:nvPr/>
        </p:nvSpPr>
        <p:spPr bwMode="auto">
          <a:xfrm>
            <a:off x="8231188" y="33861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9</a:t>
            </a:r>
          </a:p>
        </p:txBody>
      </p:sp>
      <p:sp>
        <p:nvSpPr>
          <p:cNvPr id="29729" name="Text Box 236"/>
          <p:cNvSpPr txBox="1">
            <a:spLocks noChangeArrowheads="1"/>
          </p:cNvSpPr>
          <p:nvPr/>
        </p:nvSpPr>
        <p:spPr bwMode="auto">
          <a:xfrm>
            <a:off x="6905625" y="3975100"/>
            <a:ext cx="477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10</a:t>
            </a:r>
          </a:p>
        </p:txBody>
      </p:sp>
      <p:sp>
        <p:nvSpPr>
          <p:cNvPr id="29730" name="Text Box 237"/>
          <p:cNvSpPr txBox="1">
            <a:spLocks noChangeArrowheads="1"/>
          </p:cNvSpPr>
          <p:nvPr/>
        </p:nvSpPr>
        <p:spPr bwMode="auto">
          <a:xfrm>
            <a:off x="6164263" y="42497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11</a:t>
            </a:r>
          </a:p>
        </p:txBody>
      </p:sp>
      <p:sp>
        <p:nvSpPr>
          <p:cNvPr id="29731" name="Text Box 238"/>
          <p:cNvSpPr txBox="1">
            <a:spLocks noChangeArrowheads="1"/>
          </p:cNvSpPr>
          <p:nvPr/>
        </p:nvSpPr>
        <p:spPr bwMode="auto">
          <a:xfrm>
            <a:off x="8088313" y="41481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12</a:t>
            </a:r>
          </a:p>
        </p:txBody>
      </p:sp>
      <p:sp>
        <p:nvSpPr>
          <p:cNvPr id="29732" name="Text Box 239"/>
          <p:cNvSpPr txBox="1">
            <a:spLocks noChangeArrowheads="1"/>
          </p:cNvSpPr>
          <p:nvPr/>
        </p:nvSpPr>
        <p:spPr bwMode="auto">
          <a:xfrm>
            <a:off x="6011863" y="22177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2</a:t>
            </a:r>
          </a:p>
        </p:txBody>
      </p:sp>
      <p:sp>
        <p:nvSpPr>
          <p:cNvPr id="29733" name="Text Box 240"/>
          <p:cNvSpPr txBox="1">
            <a:spLocks noChangeArrowheads="1"/>
          </p:cNvSpPr>
          <p:nvPr/>
        </p:nvSpPr>
        <p:spPr bwMode="auto">
          <a:xfrm>
            <a:off x="5918200" y="1484313"/>
            <a:ext cx="2336800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2350"/>
              </a:lnSpc>
              <a:spcBef>
                <a:spcPct val="0"/>
              </a:spcBef>
            </a:pPr>
            <a:r>
              <a:rPr lang="en-US" altLang="zh-CN" sz="1500">
                <a:solidFill>
                  <a:srgbClr val="C0C0C0"/>
                </a:solidFill>
                <a:ea typeface="宋体" panose="02010600030101010101" pitchFamily="2" charset="-122"/>
              </a:rPr>
              <a:t>(3) Locally improve OST</a:t>
            </a:r>
          </a:p>
        </p:txBody>
      </p:sp>
      <p:sp>
        <p:nvSpPr>
          <p:cNvPr id="29734" name="Freeform 274"/>
          <p:cNvSpPr>
            <a:spLocks/>
          </p:cNvSpPr>
          <p:nvPr/>
        </p:nvSpPr>
        <p:spPr bwMode="auto">
          <a:xfrm>
            <a:off x="7723188" y="3292475"/>
            <a:ext cx="149225" cy="434975"/>
          </a:xfrm>
          <a:custGeom>
            <a:avLst/>
            <a:gdLst>
              <a:gd name="T0" fmla="*/ 0 w 88"/>
              <a:gd name="T1" fmla="*/ 0 h 274"/>
              <a:gd name="T2" fmla="*/ 253046598 w 88"/>
              <a:gd name="T3" fmla="*/ 234375325 h 274"/>
              <a:gd name="T4" fmla="*/ 253046598 w 88"/>
              <a:gd name="T5" fmla="*/ 690522813 h 274"/>
              <a:gd name="T6" fmla="*/ 0 60000 65536"/>
              <a:gd name="T7" fmla="*/ 0 60000 65536"/>
              <a:gd name="T8" fmla="*/ 0 60000 65536"/>
              <a:gd name="T9" fmla="*/ 0 w 88"/>
              <a:gd name="T10" fmla="*/ 0 h 274"/>
              <a:gd name="T11" fmla="*/ 88 w 88"/>
              <a:gd name="T12" fmla="*/ 274 h 27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8" h="274">
                <a:moveTo>
                  <a:pt x="0" y="0"/>
                </a:moveTo>
                <a:lnTo>
                  <a:pt x="88" y="93"/>
                </a:lnTo>
                <a:lnTo>
                  <a:pt x="88" y="274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35" name="Oval 275"/>
          <p:cNvSpPr>
            <a:spLocks noChangeArrowheads="1"/>
          </p:cNvSpPr>
          <p:nvPr/>
        </p:nvSpPr>
        <p:spPr bwMode="auto">
          <a:xfrm>
            <a:off x="8393113" y="3667125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9736" name="Oval 276"/>
          <p:cNvSpPr>
            <a:spLocks noChangeArrowheads="1"/>
          </p:cNvSpPr>
          <p:nvPr/>
        </p:nvSpPr>
        <p:spPr bwMode="auto">
          <a:xfrm>
            <a:off x="7812088" y="3670300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9737" name="Rectangle 279"/>
          <p:cNvSpPr>
            <a:spLocks noChangeArrowheads="1"/>
          </p:cNvSpPr>
          <p:nvPr/>
        </p:nvSpPr>
        <p:spPr bwMode="auto">
          <a:xfrm>
            <a:off x="1165225" y="2020888"/>
            <a:ext cx="2457450" cy="2590800"/>
          </a:xfrm>
          <a:prstGeom prst="rect">
            <a:avLst/>
          </a:prstGeom>
          <a:solidFill>
            <a:srgbClr val="FFFFFF"/>
          </a:solidFill>
          <a:ln w="9525">
            <a:solidFill>
              <a:srgbClr val="969696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29738" name="Group 280"/>
          <p:cNvGrpSpPr>
            <a:grpSpLocks/>
          </p:cNvGrpSpPr>
          <p:nvPr/>
        </p:nvGrpSpPr>
        <p:grpSpPr bwMode="auto">
          <a:xfrm>
            <a:off x="1171575" y="2028825"/>
            <a:ext cx="2449513" cy="2592388"/>
            <a:chOff x="1883" y="1262"/>
            <a:chExt cx="1543" cy="1633"/>
          </a:xfrm>
        </p:grpSpPr>
        <p:sp>
          <p:nvSpPr>
            <p:cNvPr id="29781" name="Line 281"/>
            <p:cNvSpPr>
              <a:spLocks noChangeShapeType="1"/>
            </p:cNvSpPr>
            <p:nvPr/>
          </p:nvSpPr>
          <p:spPr bwMode="auto">
            <a:xfrm>
              <a:off x="1883" y="1352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82" name="Line 282"/>
            <p:cNvSpPr>
              <a:spLocks noChangeShapeType="1"/>
            </p:cNvSpPr>
            <p:nvPr/>
          </p:nvSpPr>
          <p:spPr bwMode="auto">
            <a:xfrm>
              <a:off x="1883" y="1443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83" name="Line 283"/>
            <p:cNvSpPr>
              <a:spLocks noChangeShapeType="1"/>
            </p:cNvSpPr>
            <p:nvPr/>
          </p:nvSpPr>
          <p:spPr bwMode="auto">
            <a:xfrm>
              <a:off x="1883" y="1534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84" name="Line 284"/>
            <p:cNvSpPr>
              <a:spLocks noChangeShapeType="1"/>
            </p:cNvSpPr>
            <p:nvPr/>
          </p:nvSpPr>
          <p:spPr bwMode="auto">
            <a:xfrm>
              <a:off x="1883" y="1625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85" name="Line 285"/>
            <p:cNvSpPr>
              <a:spLocks noChangeShapeType="1"/>
            </p:cNvSpPr>
            <p:nvPr/>
          </p:nvSpPr>
          <p:spPr bwMode="auto">
            <a:xfrm>
              <a:off x="1883" y="1715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86" name="Line 286"/>
            <p:cNvSpPr>
              <a:spLocks noChangeShapeType="1"/>
            </p:cNvSpPr>
            <p:nvPr/>
          </p:nvSpPr>
          <p:spPr bwMode="auto">
            <a:xfrm>
              <a:off x="1883" y="1806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87" name="Line 287"/>
            <p:cNvSpPr>
              <a:spLocks noChangeShapeType="1"/>
            </p:cNvSpPr>
            <p:nvPr/>
          </p:nvSpPr>
          <p:spPr bwMode="auto">
            <a:xfrm>
              <a:off x="1883" y="1897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88" name="Line 288"/>
            <p:cNvSpPr>
              <a:spLocks noChangeShapeType="1"/>
            </p:cNvSpPr>
            <p:nvPr/>
          </p:nvSpPr>
          <p:spPr bwMode="auto">
            <a:xfrm>
              <a:off x="1883" y="1987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89" name="Line 289"/>
            <p:cNvSpPr>
              <a:spLocks noChangeShapeType="1"/>
            </p:cNvSpPr>
            <p:nvPr/>
          </p:nvSpPr>
          <p:spPr bwMode="auto">
            <a:xfrm>
              <a:off x="1883" y="2078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90" name="Line 290"/>
            <p:cNvSpPr>
              <a:spLocks noChangeShapeType="1"/>
            </p:cNvSpPr>
            <p:nvPr/>
          </p:nvSpPr>
          <p:spPr bwMode="auto">
            <a:xfrm>
              <a:off x="1883" y="2169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91" name="Line 291"/>
            <p:cNvSpPr>
              <a:spLocks noChangeShapeType="1"/>
            </p:cNvSpPr>
            <p:nvPr/>
          </p:nvSpPr>
          <p:spPr bwMode="auto">
            <a:xfrm>
              <a:off x="1883" y="2260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92" name="Line 292"/>
            <p:cNvSpPr>
              <a:spLocks noChangeShapeType="1"/>
            </p:cNvSpPr>
            <p:nvPr/>
          </p:nvSpPr>
          <p:spPr bwMode="auto">
            <a:xfrm>
              <a:off x="1883" y="2350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93" name="Line 293"/>
            <p:cNvSpPr>
              <a:spLocks noChangeShapeType="1"/>
            </p:cNvSpPr>
            <p:nvPr/>
          </p:nvSpPr>
          <p:spPr bwMode="auto">
            <a:xfrm>
              <a:off x="1883" y="2441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94" name="Line 294"/>
            <p:cNvSpPr>
              <a:spLocks noChangeShapeType="1"/>
            </p:cNvSpPr>
            <p:nvPr/>
          </p:nvSpPr>
          <p:spPr bwMode="auto">
            <a:xfrm>
              <a:off x="1883" y="2532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95" name="Line 295"/>
            <p:cNvSpPr>
              <a:spLocks noChangeShapeType="1"/>
            </p:cNvSpPr>
            <p:nvPr/>
          </p:nvSpPr>
          <p:spPr bwMode="auto">
            <a:xfrm>
              <a:off x="1883" y="2622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96" name="Line 296"/>
            <p:cNvSpPr>
              <a:spLocks noChangeShapeType="1"/>
            </p:cNvSpPr>
            <p:nvPr/>
          </p:nvSpPr>
          <p:spPr bwMode="auto">
            <a:xfrm>
              <a:off x="1883" y="2713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97" name="Line 297"/>
            <p:cNvSpPr>
              <a:spLocks noChangeShapeType="1"/>
            </p:cNvSpPr>
            <p:nvPr/>
          </p:nvSpPr>
          <p:spPr bwMode="auto">
            <a:xfrm>
              <a:off x="1883" y="2804"/>
              <a:ext cx="154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98" name="Line 298"/>
            <p:cNvSpPr>
              <a:spLocks noChangeShapeType="1"/>
            </p:cNvSpPr>
            <p:nvPr/>
          </p:nvSpPr>
          <p:spPr bwMode="auto">
            <a:xfrm>
              <a:off x="1974" y="1262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799" name="Line 299"/>
            <p:cNvSpPr>
              <a:spLocks noChangeShapeType="1"/>
            </p:cNvSpPr>
            <p:nvPr/>
          </p:nvSpPr>
          <p:spPr bwMode="auto">
            <a:xfrm>
              <a:off x="2065" y="1262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00" name="Line 300"/>
            <p:cNvSpPr>
              <a:spLocks noChangeShapeType="1"/>
            </p:cNvSpPr>
            <p:nvPr/>
          </p:nvSpPr>
          <p:spPr bwMode="auto">
            <a:xfrm>
              <a:off x="2156" y="1262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01" name="Line 301"/>
            <p:cNvSpPr>
              <a:spLocks noChangeShapeType="1"/>
            </p:cNvSpPr>
            <p:nvPr/>
          </p:nvSpPr>
          <p:spPr bwMode="auto">
            <a:xfrm>
              <a:off x="2246" y="1262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02" name="Line 302"/>
            <p:cNvSpPr>
              <a:spLocks noChangeShapeType="1"/>
            </p:cNvSpPr>
            <p:nvPr/>
          </p:nvSpPr>
          <p:spPr bwMode="auto">
            <a:xfrm>
              <a:off x="2337" y="1262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03" name="Line 303"/>
            <p:cNvSpPr>
              <a:spLocks noChangeShapeType="1"/>
            </p:cNvSpPr>
            <p:nvPr/>
          </p:nvSpPr>
          <p:spPr bwMode="auto">
            <a:xfrm>
              <a:off x="2428" y="1262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04" name="Line 304"/>
            <p:cNvSpPr>
              <a:spLocks noChangeShapeType="1"/>
            </p:cNvSpPr>
            <p:nvPr/>
          </p:nvSpPr>
          <p:spPr bwMode="auto">
            <a:xfrm>
              <a:off x="2518" y="1262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05" name="Line 305"/>
            <p:cNvSpPr>
              <a:spLocks noChangeShapeType="1"/>
            </p:cNvSpPr>
            <p:nvPr/>
          </p:nvSpPr>
          <p:spPr bwMode="auto">
            <a:xfrm>
              <a:off x="2609" y="1262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06" name="Line 306"/>
            <p:cNvSpPr>
              <a:spLocks noChangeShapeType="1"/>
            </p:cNvSpPr>
            <p:nvPr/>
          </p:nvSpPr>
          <p:spPr bwMode="auto">
            <a:xfrm>
              <a:off x="2700" y="1262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07" name="Line 307"/>
            <p:cNvSpPr>
              <a:spLocks noChangeShapeType="1"/>
            </p:cNvSpPr>
            <p:nvPr/>
          </p:nvSpPr>
          <p:spPr bwMode="auto">
            <a:xfrm>
              <a:off x="2791" y="1262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08" name="Line 308"/>
            <p:cNvSpPr>
              <a:spLocks noChangeShapeType="1"/>
            </p:cNvSpPr>
            <p:nvPr/>
          </p:nvSpPr>
          <p:spPr bwMode="auto">
            <a:xfrm>
              <a:off x="2881" y="1262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09" name="Line 309"/>
            <p:cNvSpPr>
              <a:spLocks noChangeShapeType="1"/>
            </p:cNvSpPr>
            <p:nvPr/>
          </p:nvSpPr>
          <p:spPr bwMode="auto">
            <a:xfrm>
              <a:off x="2972" y="1262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10" name="Line 310"/>
            <p:cNvSpPr>
              <a:spLocks noChangeShapeType="1"/>
            </p:cNvSpPr>
            <p:nvPr/>
          </p:nvSpPr>
          <p:spPr bwMode="auto">
            <a:xfrm>
              <a:off x="3063" y="1262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11" name="Line 311"/>
            <p:cNvSpPr>
              <a:spLocks noChangeShapeType="1"/>
            </p:cNvSpPr>
            <p:nvPr/>
          </p:nvSpPr>
          <p:spPr bwMode="auto">
            <a:xfrm>
              <a:off x="3154" y="1262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12" name="Line 312"/>
            <p:cNvSpPr>
              <a:spLocks noChangeShapeType="1"/>
            </p:cNvSpPr>
            <p:nvPr/>
          </p:nvSpPr>
          <p:spPr bwMode="auto">
            <a:xfrm>
              <a:off x="3244" y="1262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813" name="Line 313"/>
            <p:cNvSpPr>
              <a:spLocks noChangeShapeType="1"/>
            </p:cNvSpPr>
            <p:nvPr/>
          </p:nvSpPr>
          <p:spPr bwMode="auto">
            <a:xfrm>
              <a:off x="3335" y="1262"/>
              <a:ext cx="0" cy="1633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9739" name="Oval 314"/>
          <p:cNvSpPr>
            <a:spLocks noChangeArrowheads="1"/>
          </p:cNvSpPr>
          <p:nvPr/>
        </p:nvSpPr>
        <p:spPr bwMode="auto">
          <a:xfrm>
            <a:off x="1552575" y="4430713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9740" name="Oval 315"/>
          <p:cNvSpPr>
            <a:spLocks noChangeArrowheads="1"/>
          </p:cNvSpPr>
          <p:nvPr/>
        </p:nvSpPr>
        <p:spPr bwMode="auto">
          <a:xfrm>
            <a:off x="3133725" y="4425950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9741" name="Oval 316"/>
          <p:cNvSpPr>
            <a:spLocks noChangeArrowheads="1"/>
          </p:cNvSpPr>
          <p:nvPr/>
        </p:nvSpPr>
        <p:spPr bwMode="auto">
          <a:xfrm>
            <a:off x="3424238" y="3698875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9742" name="Oval 317"/>
          <p:cNvSpPr>
            <a:spLocks noChangeArrowheads="1"/>
          </p:cNvSpPr>
          <p:nvPr/>
        </p:nvSpPr>
        <p:spPr bwMode="auto">
          <a:xfrm>
            <a:off x="2843213" y="3702050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9743" name="Oval 318"/>
          <p:cNvSpPr>
            <a:spLocks noChangeArrowheads="1"/>
          </p:cNvSpPr>
          <p:nvPr/>
        </p:nvSpPr>
        <p:spPr bwMode="auto">
          <a:xfrm>
            <a:off x="2127250" y="3994150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9744" name="Oval 319"/>
          <p:cNvSpPr>
            <a:spLocks noChangeArrowheads="1"/>
          </p:cNvSpPr>
          <p:nvPr/>
        </p:nvSpPr>
        <p:spPr bwMode="auto">
          <a:xfrm>
            <a:off x="2701925" y="3271838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9745" name="Oval 320"/>
          <p:cNvSpPr>
            <a:spLocks noChangeArrowheads="1"/>
          </p:cNvSpPr>
          <p:nvPr/>
        </p:nvSpPr>
        <p:spPr bwMode="auto">
          <a:xfrm>
            <a:off x="3130550" y="2844800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9746" name="Oval 321"/>
          <p:cNvSpPr>
            <a:spLocks noChangeArrowheads="1"/>
          </p:cNvSpPr>
          <p:nvPr/>
        </p:nvSpPr>
        <p:spPr bwMode="auto">
          <a:xfrm>
            <a:off x="2700338" y="2401888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9747" name="Oval 322"/>
          <p:cNvSpPr>
            <a:spLocks noChangeArrowheads="1"/>
          </p:cNvSpPr>
          <p:nvPr/>
        </p:nvSpPr>
        <p:spPr bwMode="auto">
          <a:xfrm>
            <a:off x="1693863" y="2986088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9748" name="Oval 323"/>
          <p:cNvSpPr>
            <a:spLocks noChangeArrowheads="1"/>
          </p:cNvSpPr>
          <p:nvPr/>
        </p:nvSpPr>
        <p:spPr bwMode="auto">
          <a:xfrm>
            <a:off x="1412875" y="3273425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9749" name="Oval 324"/>
          <p:cNvSpPr>
            <a:spLocks noChangeArrowheads="1"/>
          </p:cNvSpPr>
          <p:nvPr/>
        </p:nvSpPr>
        <p:spPr bwMode="auto">
          <a:xfrm>
            <a:off x="1404938" y="2120900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9750" name="Oval 325"/>
          <p:cNvSpPr>
            <a:spLocks noChangeArrowheads="1"/>
          </p:cNvSpPr>
          <p:nvPr/>
        </p:nvSpPr>
        <p:spPr bwMode="auto">
          <a:xfrm>
            <a:off x="1265238" y="2549525"/>
            <a:ext cx="104775" cy="104775"/>
          </a:xfrm>
          <a:prstGeom prst="ellipse">
            <a:avLst/>
          </a:prstGeom>
          <a:solidFill>
            <a:srgbClr val="000000"/>
          </a:solidFill>
          <a:ln w="317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9751" name="Line 326"/>
          <p:cNvSpPr>
            <a:spLocks noChangeShapeType="1"/>
          </p:cNvSpPr>
          <p:nvPr/>
        </p:nvSpPr>
        <p:spPr bwMode="auto">
          <a:xfrm>
            <a:off x="1287463" y="2579688"/>
            <a:ext cx="465137" cy="458787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52" name="Line 327"/>
          <p:cNvSpPr>
            <a:spLocks noChangeShapeType="1"/>
          </p:cNvSpPr>
          <p:nvPr/>
        </p:nvSpPr>
        <p:spPr bwMode="auto">
          <a:xfrm flipH="1">
            <a:off x="1439863" y="3048000"/>
            <a:ext cx="295275" cy="28733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53" name="Freeform 328"/>
          <p:cNvSpPr>
            <a:spLocks/>
          </p:cNvSpPr>
          <p:nvPr/>
        </p:nvSpPr>
        <p:spPr bwMode="auto">
          <a:xfrm flipH="1" flipV="1">
            <a:off x="2754313" y="3317875"/>
            <a:ext cx="149225" cy="434975"/>
          </a:xfrm>
          <a:custGeom>
            <a:avLst/>
            <a:gdLst>
              <a:gd name="T0" fmla="*/ 0 w 88"/>
              <a:gd name="T1" fmla="*/ 0 h 274"/>
              <a:gd name="T2" fmla="*/ 253046598 w 88"/>
              <a:gd name="T3" fmla="*/ 234375325 h 274"/>
              <a:gd name="T4" fmla="*/ 253046598 w 88"/>
              <a:gd name="T5" fmla="*/ 690522813 h 274"/>
              <a:gd name="T6" fmla="*/ 0 60000 65536"/>
              <a:gd name="T7" fmla="*/ 0 60000 65536"/>
              <a:gd name="T8" fmla="*/ 0 60000 65536"/>
              <a:gd name="T9" fmla="*/ 0 w 88"/>
              <a:gd name="T10" fmla="*/ 0 h 274"/>
              <a:gd name="T11" fmla="*/ 88 w 88"/>
              <a:gd name="T12" fmla="*/ 274 h 27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8" h="274">
                <a:moveTo>
                  <a:pt x="0" y="0"/>
                </a:moveTo>
                <a:lnTo>
                  <a:pt x="88" y="93"/>
                </a:lnTo>
                <a:lnTo>
                  <a:pt x="88" y="274"/>
                </a:lnTo>
              </a:path>
            </a:pathLst>
          </a:cu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54" name="Freeform 329"/>
          <p:cNvSpPr>
            <a:spLocks/>
          </p:cNvSpPr>
          <p:nvPr/>
        </p:nvSpPr>
        <p:spPr bwMode="auto">
          <a:xfrm>
            <a:off x="1308100" y="2166938"/>
            <a:ext cx="149225" cy="427037"/>
          </a:xfrm>
          <a:custGeom>
            <a:avLst/>
            <a:gdLst>
              <a:gd name="T0" fmla="*/ 0 w 94"/>
              <a:gd name="T1" fmla="*/ 677920444 h 269"/>
              <a:gd name="T2" fmla="*/ 236894688 w 94"/>
              <a:gd name="T3" fmla="*/ 458667900 h 269"/>
              <a:gd name="T4" fmla="*/ 236894688 w 94"/>
              <a:gd name="T5" fmla="*/ 0 h 269"/>
              <a:gd name="T6" fmla="*/ 0 60000 65536"/>
              <a:gd name="T7" fmla="*/ 0 60000 65536"/>
              <a:gd name="T8" fmla="*/ 0 60000 65536"/>
              <a:gd name="T9" fmla="*/ 0 w 94"/>
              <a:gd name="T10" fmla="*/ 0 h 269"/>
              <a:gd name="T11" fmla="*/ 94 w 94"/>
              <a:gd name="T12" fmla="*/ 269 h 2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4" h="269">
                <a:moveTo>
                  <a:pt x="0" y="269"/>
                </a:moveTo>
                <a:lnTo>
                  <a:pt x="94" y="182"/>
                </a:lnTo>
                <a:lnTo>
                  <a:pt x="94" y="0"/>
                </a:lnTo>
              </a:path>
            </a:pathLst>
          </a:cu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55" name="Line 330"/>
          <p:cNvSpPr>
            <a:spLocks noChangeShapeType="1"/>
          </p:cNvSpPr>
          <p:nvPr/>
        </p:nvSpPr>
        <p:spPr bwMode="auto">
          <a:xfrm>
            <a:off x="2754313" y="2455863"/>
            <a:ext cx="427037" cy="4349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56" name="Line 331"/>
          <p:cNvSpPr>
            <a:spLocks noChangeShapeType="1"/>
          </p:cNvSpPr>
          <p:nvPr/>
        </p:nvSpPr>
        <p:spPr bwMode="auto">
          <a:xfrm flipH="1">
            <a:off x="2760663" y="2889250"/>
            <a:ext cx="431800" cy="431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57" name="Line 332"/>
          <p:cNvSpPr>
            <a:spLocks noChangeShapeType="1"/>
          </p:cNvSpPr>
          <p:nvPr/>
        </p:nvSpPr>
        <p:spPr bwMode="auto">
          <a:xfrm>
            <a:off x="2900363" y="3759200"/>
            <a:ext cx="285750" cy="2921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58" name="Line 333"/>
          <p:cNvSpPr>
            <a:spLocks noChangeShapeType="1"/>
          </p:cNvSpPr>
          <p:nvPr/>
        </p:nvSpPr>
        <p:spPr bwMode="auto">
          <a:xfrm flipH="1">
            <a:off x="3186113" y="3752850"/>
            <a:ext cx="292100" cy="29845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59" name="Line 334"/>
          <p:cNvSpPr>
            <a:spLocks noChangeShapeType="1"/>
          </p:cNvSpPr>
          <p:nvPr/>
        </p:nvSpPr>
        <p:spPr bwMode="auto">
          <a:xfrm>
            <a:off x="3186113" y="4051300"/>
            <a:ext cx="0" cy="431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60" name="Line 335"/>
          <p:cNvSpPr>
            <a:spLocks noChangeShapeType="1"/>
          </p:cNvSpPr>
          <p:nvPr/>
        </p:nvSpPr>
        <p:spPr bwMode="auto">
          <a:xfrm>
            <a:off x="1465263" y="3327400"/>
            <a:ext cx="577850" cy="57785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61" name="Line 336"/>
          <p:cNvSpPr>
            <a:spLocks noChangeShapeType="1"/>
          </p:cNvSpPr>
          <p:nvPr/>
        </p:nvSpPr>
        <p:spPr bwMode="auto">
          <a:xfrm>
            <a:off x="2043113" y="3892550"/>
            <a:ext cx="0" cy="15875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62" name="Line 337"/>
          <p:cNvSpPr>
            <a:spLocks noChangeShapeType="1"/>
          </p:cNvSpPr>
          <p:nvPr/>
        </p:nvSpPr>
        <p:spPr bwMode="auto">
          <a:xfrm flipV="1">
            <a:off x="1604963" y="4051300"/>
            <a:ext cx="438150" cy="43815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63" name="Line 338"/>
          <p:cNvSpPr>
            <a:spLocks noChangeShapeType="1"/>
          </p:cNvSpPr>
          <p:nvPr/>
        </p:nvSpPr>
        <p:spPr bwMode="auto">
          <a:xfrm>
            <a:off x="2043113" y="4044950"/>
            <a:ext cx="13335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64" name="Line 339"/>
          <p:cNvSpPr>
            <a:spLocks noChangeShapeType="1"/>
          </p:cNvSpPr>
          <p:nvPr/>
        </p:nvSpPr>
        <p:spPr bwMode="auto">
          <a:xfrm flipV="1">
            <a:off x="2176463" y="3613150"/>
            <a:ext cx="431800" cy="431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65" name="Line 340"/>
          <p:cNvSpPr>
            <a:spLocks noChangeShapeType="1"/>
          </p:cNvSpPr>
          <p:nvPr/>
        </p:nvSpPr>
        <p:spPr bwMode="auto">
          <a:xfrm>
            <a:off x="2595563" y="3606800"/>
            <a:ext cx="15875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66" name="Text Box 341"/>
          <p:cNvSpPr txBox="1">
            <a:spLocks noChangeArrowheads="1"/>
          </p:cNvSpPr>
          <p:nvPr/>
        </p:nvSpPr>
        <p:spPr bwMode="auto">
          <a:xfrm>
            <a:off x="1287463" y="1844675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1</a:t>
            </a:r>
          </a:p>
        </p:txBody>
      </p:sp>
      <p:sp>
        <p:nvSpPr>
          <p:cNvPr id="29767" name="Text Box 342"/>
          <p:cNvSpPr txBox="1">
            <a:spLocks noChangeArrowheads="1"/>
          </p:cNvSpPr>
          <p:nvPr/>
        </p:nvSpPr>
        <p:spPr bwMode="auto">
          <a:xfrm>
            <a:off x="2535238" y="2111375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3</a:t>
            </a:r>
          </a:p>
        </p:txBody>
      </p:sp>
      <p:sp>
        <p:nvSpPr>
          <p:cNvPr id="29768" name="Text Box 343"/>
          <p:cNvSpPr txBox="1">
            <a:spLocks noChangeArrowheads="1"/>
          </p:cNvSpPr>
          <p:nvPr/>
        </p:nvSpPr>
        <p:spPr bwMode="auto">
          <a:xfrm>
            <a:off x="2955925" y="2547938"/>
            <a:ext cx="477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5</a:t>
            </a:r>
          </a:p>
        </p:txBody>
      </p:sp>
      <p:sp>
        <p:nvSpPr>
          <p:cNvPr id="29769" name="Text Box 344"/>
          <p:cNvSpPr txBox="1">
            <a:spLocks noChangeArrowheads="1"/>
          </p:cNvSpPr>
          <p:nvPr/>
        </p:nvSpPr>
        <p:spPr bwMode="auto">
          <a:xfrm>
            <a:off x="1538288" y="268128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4</a:t>
            </a:r>
          </a:p>
        </p:txBody>
      </p:sp>
      <p:sp>
        <p:nvSpPr>
          <p:cNvPr id="29770" name="Text Box 345"/>
          <p:cNvSpPr txBox="1">
            <a:spLocks noChangeArrowheads="1"/>
          </p:cNvSpPr>
          <p:nvPr/>
        </p:nvSpPr>
        <p:spPr bwMode="auto">
          <a:xfrm>
            <a:off x="1108075" y="3009900"/>
            <a:ext cx="477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6</a:t>
            </a:r>
          </a:p>
        </p:txBody>
      </p:sp>
      <p:sp>
        <p:nvSpPr>
          <p:cNvPr id="29771" name="Text Box 346"/>
          <p:cNvSpPr txBox="1">
            <a:spLocks noChangeArrowheads="1"/>
          </p:cNvSpPr>
          <p:nvPr/>
        </p:nvSpPr>
        <p:spPr bwMode="auto">
          <a:xfrm>
            <a:off x="2436813" y="2981325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7</a:t>
            </a:r>
          </a:p>
        </p:txBody>
      </p:sp>
      <p:sp>
        <p:nvSpPr>
          <p:cNvPr id="29772" name="Text Box 347"/>
          <p:cNvSpPr txBox="1">
            <a:spLocks noChangeArrowheads="1"/>
          </p:cNvSpPr>
          <p:nvPr/>
        </p:nvSpPr>
        <p:spPr bwMode="auto">
          <a:xfrm>
            <a:off x="2751138" y="34115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8</a:t>
            </a:r>
          </a:p>
        </p:txBody>
      </p:sp>
      <p:sp>
        <p:nvSpPr>
          <p:cNvPr id="29773" name="Text Box 348"/>
          <p:cNvSpPr txBox="1">
            <a:spLocks noChangeArrowheads="1"/>
          </p:cNvSpPr>
          <p:nvPr/>
        </p:nvSpPr>
        <p:spPr bwMode="auto">
          <a:xfrm>
            <a:off x="3262313" y="34115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9</a:t>
            </a:r>
          </a:p>
        </p:txBody>
      </p:sp>
      <p:sp>
        <p:nvSpPr>
          <p:cNvPr id="29774" name="Text Box 349"/>
          <p:cNvSpPr txBox="1">
            <a:spLocks noChangeArrowheads="1"/>
          </p:cNvSpPr>
          <p:nvPr/>
        </p:nvSpPr>
        <p:spPr bwMode="auto">
          <a:xfrm>
            <a:off x="1936750" y="4000500"/>
            <a:ext cx="477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10</a:t>
            </a:r>
          </a:p>
        </p:txBody>
      </p:sp>
      <p:sp>
        <p:nvSpPr>
          <p:cNvPr id="29775" name="Text Box 350"/>
          <p:cNvSpPr txBox="1">
            <a:spLocks noChangeArrowheads="1"/>
          </p:cNvSpPr>
          <p:nvPr/>
        </p:nvSpPr>
        <p:spPr bwMode="auto">
          <a:xfrm>
            <a:off x="1195388" y="42751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11</a:t>
            </a:r>
          </a:p>
        </p:txBody>
      </p:sp>
      <p:sp>
        <p:nvSpPr>
          <p:cNvPr id="29776" name="Text Box 351"/>
          <p:cNvSpPr txBox="1">
            <a:spLocks noChangeArrowheads="1"/>
          </p:cNvSpPr>
          <p:nvPr/>
        </p:nvSpPr>
        <p:spPr bwMode="auto">
          <a:xfrm>
            <a:off x="3119438" y="41735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12</a:t>
            </a:r>
          </a:p>
        </p:txBody>
      </p:sp>
      <p:sp>
        <p:nvSpPr>
          <p:cNvPr id="29777" name="Text Box 352"/>
          <p:cNvSpPr txBox="1">
            <a:spLocks noChangeArrowheads="1"/>
          </p:cNvSpPr>
          <p:nvPr/>
        </p:nvSpPr>
        <p:spPr bwMode="auto">
          <a:xfrm>
            <a:off x="1042988" y="2243138"/>
            <a:ext cx="477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2</a:t>
            </a:r>
          </a:p>
        </p:txBody>
      </p:sp>
      <p:sp>
        <p:nvSpPr>
          <p:cNvPr id="29778" name="AutoShape 353"/>
          <p:cNvSpPr>
            <a:spLocks noChangeArrowheads="1"/>
          </p:cNvSpPr>
          <p:nvPr/>
        </p:nvSpPr>
        <p:spPr bwMode="auto">
          <a:xfrm rot="10800000">
            <a:off x="4318000" y="2949575"/>
            <a:ext cx="649288" cy="457200"/>
          </a:xfrm>
          <a:prstGeom prst="rightArrow">
            <a:avLst>
              <a:gd name="adj1" fmla="val 50000"/>
              <a:gd name="adj2" fmla="val 35503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9779" name="Text Box 354"/>
          <p:cNvSpPr txBox="1">
            <a:spLocks noChangeArrowheads="1"/>
          </p:cNvSpPr>
          <p:nvPr/>
        </p:nvSpPr>
        <p:spPr bwMode="auto">
          <a:xfrm>
            <a:off x="971550" y="1484313"/>
            <a:ext cx="3343275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2350"/>
              </a:lnSpc>
              <a:spcBef>
                <a:spcPct val="0"/>
              </a:spcBef>
            </a:pPr>
            <a:r>
              <a:rPr lang="en-US" altLang="zh-CN" sz="1500">
                <a:ea typeface="宋体" panose="02010600030101010101" pitchFamily="2" charset="-122"/>
              </a:rPr>
              <a:t>Final OST after merging all subtrees</a:t>
            </a:r>
          </a:p>
        </p:txBody>
      </p:sp>
      <p:sp>
        <p:nvSpPr>
          <p:cNvPr id="176" name="Text Box 102"/>
          <p:cNvSpPr txBox="1">
            <a:spLocks noChangeArrowheads="1"/>
          </p:cNvSpPr>
          <p:nvPr/>
        </p:nvSpPr>
        <p:spPr bwMode="auto">
          <a:xfrm rot="-5400000">
            <a:off x="8237048" y="5725266"/>
            <a:ext cx="1256691" cy="21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800" dirty="0">
                <a:solidFill>
                  <a:srgbClr val="C0C0C0"/>
                </a:solidFill>
              </a:rPr>
              <a:t>© </a:t>
            </a:r>
            <a:r>
              <a:rPr lang="de-DE" altLang="de-DE" sz="800" dirty="0" smtClean="0">
                <a:solidFill>
                  <a:srgbClr val="C0C0C0"/>
                </a:solidFill>
              </a:rPr>
              <a:t>2022 </a:t>
            </a:r>
            <a:r>
              <a:rPr lang="de-DE" altLang="de-DE" sz="800" dirty="0">
                <a:solidFill>
                  <a:srgbClr val="C0C0C0"/>
                </a:solidFill>
              </a:rPr>
              <a:t>Springer Verlag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A5A159A-A247-4D75-9882-6C587CB30C45}" type="slidenum">
              <a:rPr lang="en-US" altLang="de-DE" sz="1000">
                <a:solidFill>
                  <a:srgbClr val="C0C0C0"/>
                </a:solidFill>
              </a:rPr>
              <a:pPr/>
              <a:t>29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406400" y="2092325"/>
            <a:ext cx="2298700" cy="2301875"/>
          </a:xfrm>
          <a:prstGeom prst="rect">
            <a:avLst/>
          </a:prstGeom>
          <a:solidFill>
            <a:srgbClr val="EAEAEA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de-DE" altLang="de-DE" sz="150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417638" y="2792413"/>
            <a:ext cx="914400" cy="931862"/>
            <a:chOff x="893" y="1759"/>
            <a:chExt cx="576" cy="587"/>
          </a:xfrm>
        </p:grpSpPr>
        <p:sp>
          <p:nvSpPr>
            <p:cNvPr id="30881" name="Text Box 4"/>
            <p:cNvSpPr txBox="1">
              <a:spLocks noChangeArrowheads="1"/>
            </p:cNvSpPr>
            <p:nvPr/>
          </p:nvSpPr>
          <p:spPr bwMode="auto">
            <a:xfrm>
              <a:off x="1278" y="1950"/>
              <a:ext cx="188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1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82" name="Text Box 5"/>
            <p:cNvSpPr txBox="1">
              <a:spLocks noChangeArrowheads="1"/>
            </p:cNvSpPr>
            <p:nvPr/>
          </p:nvSpPr>
          <p:spPr bwMode="auto">
            <a:xfrm>
              <a:off x="1085" y="1759"/>
              <a:ext cx="189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1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83" name="Text Box 6"/>
            <p:cNvSpPr txBox="1">
              <a:spLocks noChangeArrowheads="1"/>
            </p:cNvSpPr>
            <p:nvPr/>
          </p:nvSpPr>
          <p:spPr bwMode="auto">
            <a:xfrm>
              <a:off x="893" y="1950"/>
              <a:ext cx="18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1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84" name="Text Box 7"/>
            <p:cNvSpPr txBox="1">
              <a:spLocks noChangeArrowheads="1"/>
            </p:cNvSpPr>
            <p:nvPr/>
          </p:nvSpPr>
          <p:spPr bwMode="auto">
            <a:xfrm>
              <a:off x="1085" y="2143"/>
              <a:ext cx="189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1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85" name="Line 8"/>
            <p:cNvSpPr>
              <a:spLocks noChangeShapeType="1"/>
            </p:cNvSpPr>
            <p:nvPr/>
          </p:nvSpPr>
          <p:spPr bwMode="auto">
            <a:xfrm flipV="1">
              <a:off x="1181" y="1903"/>
              <a:ext cx="0" cy="144"/>
            </a:xfrm>
            <a:prstGeom prst="line">
              <a:avLst/>
            </a:prstGeom>
            <a:noFill/>
            <a:ln w="57150">
              <a:solidFill>
                <a:srgbClr val="B2B2B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86" name="Line 9"/>
            <p:cNvSpPr>
              <a:spLocks noChangeShapeType="1"/>
            </p:cNvSpPr>
            <p:nvPr/>
          </p:nvSpPr>
          <p:spPr bwMode="auto">
            <a:xfrm flipV="1">
              <a:off x="1181" y="2047"/>
              <a:ext cx="1" cy="144"/>
            </a:xfrm>
            <a:prstGeom prst="line">
              <a:avLst/>
            </a:prstGeom>
            <a:noFill/>
            <a:ln w="57150">
              <a:solidFill>
                <a:srgbClr val="B2B2B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87" name="Line 10"/>
            <p:cNvSpPr>
              <a:spLocks noChangeShapeType="1"/>
            </p:cNvSpPr>
            <p:nvPr/>
          </p:nvSpPr>
          <p:spPr bwMode="auto">
            <a:xfrm flipH="1" flipV="1">
              <a:off x="1181" y="2047"/>
              <a:ext cx="144" cy="0"/>
            </a:xfrm>
            <a:prstGeom prst="line">
              <a:avLst/>
            </a:prstGeom>
            <a:noFill/>
            <a:ln w="57150">
              <a:solidFill>
                <a:srgbClr val="B2B2B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88" name="Line 11"/>
            <p:cNvSpPr>
              <a:spLocks noChangeShapeType="1"/>
            </p:cNvSpPr>
            <p:nvPr/>
          </p:nvSpPr>
          <p:spPr bwMode="auto">
            <a:xfrm flipH="1" flipV="1">
              <a:off x="1037" y="2047"/>
              <a:ext cx="144" cy="0"/>
            </a:xfrm>
            <a:prstGeom prst="line">
              <a:avLst/>
            </a:prstGeom>
            <a:noFill/>
            <a:ln w="57150">
              <a:solidFill>
                <a:srgbClr val="B2B2B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89" name="Line 12"/>
            <p:cNvSpPr>
              <a:spLocks noChangeShapeType="1"/>
            </p:cNvSpPr>
            <p:nvPr/>
          </p:nvSpPr>
          <p:spPr bwMode="auto">
            <a:xfrm flipV="1">
              <a:off x="1187" y="1895"/>
              <a:ext cx="144" cy="144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90" name="Line 13"/>
            <p:cNvSpPr>
              <a:spLocks noChangeShapeType="1"/>
            </p:cNvSpPr>
            <p:nvPr/>
          </p:nvSpPr>
          <p:spPr bwMode="auto">
            <a:xfrm flipH="1" flipV="1">
              <a:off x="1033" y="1902"/>
              <a:ext cx="144" cy="144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91" name="Line 14"/>
            <p:cNvSpPr>
              <a:spLocks noChangeShapeType="1"/>
            </p:cNvSpPr>
            <p:nvPr/>
          </p:nvSpPr>
          <p:spPr bwMode="auto">
            <a:xfrm flipH="1">
              <a:off x="1027" y="2055"/>
              <a:ext cx="144" cy="144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92" name="Line 15"/>
            <p:cNvSpPr>
              <a:spLocks noChangeShapeType="1"/>
            </p:cNvSpPr>
            <p:nvPr/>
          </p:nvSpPr>
          <p:spPr bwMode="auto">
            <a:xfrm flipH="1" flipV="1">
              <a:off x="1206" y="2070"/>
              <a:ext cx="144" cy="144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93" name="Text Box 16"/>
            <p:cNvSpPr txBox="1">
              <a:spLocks noChangeArrowheads="1"/>
            </p:cNvSpPr>
            <p:nvPr/>
          </p:nvSpPr>
          <p:spPr bwMode="auto">
            <a:xfrm>
              <a:off x="1281" y="1759"/>
              <a:ext cx="188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1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94" name="Text Box 17"/>
            <p:cNvSpPr txBox="1">
              <a:spLocks noChangeArrowheads="1"/>
            </p:cNvSpPr>
            <p:nvPr/>
          </p:nvSpPr>
          <p:spPr bwMode="auto">
            <a:xfrm>
              <a:off x="897" y="1759"/>
              <a:ext cx="188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1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95" name="Text Box 18"/>
            <p:cNvSpPr txBox="1">
              <a:spLocks noChangeArrowheads="1"/>
            </p:cNvSpPr>
            <p:nvPr/>
          </p:nvSpPr>
          <p:spPr bwMode="auto">
            <a:xfrm>
              <a:off x="1278" y="2143"/>
              <a:ext cx="188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1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96" name="Text Box 19"/>
            <p:cNvSpPr txBox="1">
              <a:spLocks noChangeArrowheads="1"/>
            </p:cNvSpPr>
            <p:nvPr/>
          </p:nvSpPr>
          <p:spPr bwMode="auto">
            <a:xfrm>
              <a:off x="893" y="2143"/>
              <a:ext cx="189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1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5943600" y="2090738"/>
            <a:ext cx="2905125" cy="2747962"/>
            <a:chOff x="3744" y="1317"/>
            <a:chExt cx="1830" cy="1731"/>
          </a:xfrm>
        </p:grpSpPr>
        <p:sp>
          <p:nvSpPr>
            <p:cNvPr id="30820" name="Rectangle 21"/>
            <p:cNvSpPr>
              <a:spLocks noChangeArrowheads="1"/>
            </p:cNvSpPr>
            <p:nvPr/>
          </p:nvSpPr>
          <p:spPr bwMode="auto">
            <a:xfrm>
              <a:off x="4120" y="1320"/>
              <a:ext cx="1448" cy="145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endParaRPr lang="de-DE" altLang="de-DE" sz="1500"/>
            </a:p>
          </p:txBody>
        </p:sp>
        <p:sp>
          <p:nvSpPr>
            <p:cNvPr id="30821" name="Rectangle 22"/>
            <p:cNvSpPr>
              <a:spLocks noChangeArrowheads="1"/>
            </p:cNvSpPr>
            <p:nvPr/>
          </p:nvSpPr>
          <p:spPr bwMode="auto">
            <a:xfrm>
              <a:off x="4121" y="1317"/>
              <a:ext cx="1447" cy="144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22" name="Oval 23"/>
            <p:cNvSpPr>
              <a:spLocks noChangeArrowheads="1"/>
            </p:cNvSpPr>
            <p:nvPr/>
          </p:nvSpPr>
          <p:spPr bwMode="auto">
            <a:xfrm>
              <a:off x="4970" y="1970"/>
              <a:ext cx="157" cy="14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23" name="Text Box 24"/>
            <p:cNvSpPr txBox="1">
              <a:spLocks noChangeArrowheads="1"/>
            </p:cNvSpPr>
            <p:nvPr/>
          </p:nvSpPr>
          <p:spPr bwMode="auto">
            <a:xfrm>
              <a:off x="4062" y="2834"/>
              <a:ext cx="790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600"/>
                <a:t>Backtracing</a:t>
              </a:r>
              <a:endParaRPr lang="en-US" altLang="zh-CN" sz="1600">
                <a:ea typeface="宋体" panose="02010600030101010101" pitchFamily="2" charset="-122"/>
              </a:endParaRPr>
            </a:p>
          </p:txBody>
        </p:sp>
        <p:sp>
          <p:nvSpPr>
            <p:cNvPr id="30824" name="Line 25"/>
            <p:cNvSpPr>
              <a:spLocks noChangeShapeType="1"/>
            </p:cNvSpPr>
            <p:nvPr/>
          </p:nvSpPr>
          <p:spPr bwMode="auto">
            <a:xfrm>
              <a:off x="4121" y="1524"/>
              <a:ext cx="14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25" name="Line 26"/>
            <p:cNvSpPr>
              <a:spLocks noChangeShapeType="1"/>
            </p:cNvSpPr>
            <p:nvPr/>
          </p:nvSpPr>
          <p:spPr bwMode="auto">
            <a:xfrm>
              <a:off x="4121" y="1730"/>
              <a:ext cx="14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26" name="Line 27"/>
            <p:cNvSpPr>
              <a:spLocks noChangeShapeType="1"/>
            </p:cNvSpPr>
            <p:nvPr/>
          </p:nvSpPr>
          <p:spPr bwMode="auto">
            <a:xfrm>
              <a:off x="4121" y="1937"/>
              <a:ext cx="14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27" name="Line 28"/>
            <p:cNvSpPr>
              <a:spLocks noChangeShapeType="1"/>
            </p:cNvSpPr>
            <p:nvPr/>
          </p:nvSpPr>
          <p:spPr bwMode="auto">
            <a:xfrm>
              <a:off x="4121" y="2145"/>
              <a:ext cx="14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28" name="Line 29"/>
            <p:cNvSpPr>
              <a:spLocks noChangeShapeType="1"/>
            </p:cNvSpPr>
            <p:nvPr/>
          </p:nvSpPr>
          <p:spPr bwMode="auto">
            <a:xfrm>
              <a:off x="4121" y="2352"/>
              <a:ext cx="14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29" name="Line 30"/>
            <p:cNvSpPr>
              <a:spLocks noChangeShapeType="1"/>
            </p:cNvSpPr>
            <p:nvPr/>
          </p:nvSpPr>
          <p:spPr bwMode="auto">
            <a:xfrm>
              <a:off x="4327" y="1317"/>
              <a:ext cx="0" cy="14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30" name="Line 31"/>
            <p:cNvSpPr>
              <a:spLocks noChangeShapeType="1"/>
            </p:cNvSpPr>
            <p:nvPr/>
          </p:nvSpPr>
          <p:spPr bwMode="auto">
            <a:xfrm>
              <a:off x="4534" y="1317"/>
              <a:ext cx="0" cy="14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31" name="Line 32"/>
            <p:cNvSpPr>
              <a:spLocks noChangeShapeType="1"/>
            </p:cNvSpPr>
            <p:nvPr/>
          </p:nvSpPr>
          <p:spPr bwMode="auto">
            <a:xfrm>
              <a:off x="4741" y="1317"/>
              <a:ext cx="0" cy="14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32" name="Line 33"/>
            <p:cNvSpPr>
              <a:spLocks noChangeShapeType="1"/>
            </p:cNvSpPr>
            <p:nvPr/>
          </p:nvSpPr>
          <p:spPr bwMode="auto">
            <a:xfrm>
              <a:off x="4948" y="1317"/>
              <a:ext cx="0" cy="14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33" name="Line 34"/>
            <p:cNvSpPr>
              <a:spLocks noChangeShapeType="1"/>
            </p:cNvSpPr>
            <p:nvPr/>
          </p:nvSpPr>
          <p:spPr bwMode="auto">
            <a:xfrm>
              <a:off x="5155" y="1317"/>
              <a:ext cx="0" cy="14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34" name="Line 35"/>
            <p:cNvSpPr>
              <a:spLocks noChangeShapeType="1"/>
            </p:cNvSpPr>
            <p:nvPr/>
          </p:nvSpPr>
          <p:spPr bwMode="auto">
            <a:xfrm>
              <a:off x="5361" y="1317"/>
              <a:ext cx="0" cy="14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35" name="Line 36"/>
            <p:cNvSpPr>
              <a:spLocks noChangeShapeType="1"/>
            </p:cNvSpPr>
            <p:nvPr/>
          </p:nvSpPr>
          <p:spPr bwMode="auto">
            <a:xfrm>
              <a:off x="4121" y="2559"/>
              <a:ext cx="14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36" name="Line 37"/>
            <p:cNvSpPr>
              <a:spLocks noChangeShapeType="1"/>
            </p:cNvSpPr>
            <p:nvPr/>
          </p:nvSpPr>
          <p:spPr bwMode="auto">
            <a:xfrm>
              <a:off x="4121" y="1325"/>
              <a:ext cx="0" cy="14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37" name="Oval 38"/>
            <p:cNvSpPr>
              <a:spLocks noChangeArrowheads="1"/>
            </p:cNvSpPr>
            <p:nvPr/>
          </p:nvSpPr>
          <p:spPr bwMode="auto">
            <a:xfrm>
              <a:off x="4556" y="2590"/>
              <a:ext cx="157" cy="145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38" name="Text Box 39"/>
            <p:cNvSpPr txBox="1">
              <a:spLocks noChangeArrowheads="1"/>
            </p:cNvSpPr>
            <p:nvPr/>
          </p:nvSpPr>
          <p:spPr bwMode="auto">
            <a:xfrm>
              <a:off x="4591" y="2594"/>
              <a:ext cx="9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 b="1" i="1"/>
                <a:t>T</a:t>
              </a:r>
              <a:endParaRPr lang="en-US" altLang="zh-CN" sz="1500" i="1">
                <a:ea typeface="宋体" panose="02010600030101010101" pitchFamily="2" charset="-122"/>
              </a:endParaRPr>
            </a:p>
          </p:txBody>
        </p:sp>
        <p:sp>
          <p:nvSpPr>
            <p:cNvPr id="30839" name="Text Box 40"/>
            <p:cNvSpPr txBox="1">
              <a:spLocks noChangeArrowheads="1"/>
            </p:cNvSpPr>
            <p:nvPr/>
          </p:nvSpPr>
          <p:spPr bwMode="auto">
            <a:xfrm>
              <a:off x="5149" y="1740"/>
              <a:ext cx="189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1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40" name="Text Box 41"/>
            <p:cNvSpPr txBox="1">
              <a:spLocks noChangeArrowheads="1"/>
            </p:cNvSpPr>
            <p:nvPr/>
          </p:nvSpPr>
          <p:spPr bwMode="auto">
            <a:xfrm>
              <a:off x="4953" y="1740"/>
              <a:ext cx="189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1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41" name="Text Box 42"/>
            <p:cNvSpPr txBox="1">
              <a:spLocks noChangeArrowheads="1"/>
            </p:cNvSpPr>
            <p:nvPr/>
          </p:nvSpPr>
          <p:spPr bwMode="auto">
            <a:xfrm>
              <a:off x="4949" y="1520"/>
              <a:ext cx="18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2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42" name="Text Box 43"/>
            <p:cNvSpPr txBox="1">
              <a:spLocks noChangeArrowheads="1"/>
            </p:cNvSpPr>
            <p:nvPr/>
          </p:nvSpPr>
          <p:spPr bwMode="auto">
            <a:xfrm>
              <a:off x="4539" y="1520"/>
              <a:ext cx="18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2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43" name="Text Box 44"/>
            <p:cNvSpPr txBox="1">
              <a:spLocks noChangeArrowheads="1"/>
            </p:cNvSpPr>
            <p:nvPr/>
          </p:nvSpPr>
          <p:spPr bwMode="auto">
            <a:xfrm>
              <a:off x="4552" y="1740"/>
              <a:ext cx="189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2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44" name="Text Box 45"/>
            <p:cNvSpPr txBox="1">
              <a:spLocks noChangeArrowheads="1"/>
            </p:cNvSpPr>
            <p:nvPr/>
          </p:nvSpPr>
          <p:spPr bwMode="auto">
            <a:xfrm>
              <a:off x="4739" y="1329"/>
              <a:ext cx="189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3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45" name="Text Box 46"/>
            <p:cNvSpPr txBox="1">
              <a:spLocks noChangeArrowheads="1"/>
            </p:cNvSpPr>
            <p:nvPr/>
          </p:nvSpPr>
          <p:spPr bwMode="auto">
            <a:xfrm>
              <a:off x="4741" y="1520"/>
              <a:ext cx="188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2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46" name="Text Box 47"/>
            <p:cNvSpPr txBox="1">
              <a:spLocks noChangeArrowheads="1"/>
            </p:cNvSpPr>
            <p:nvPr/>
          </p:nvSpPr>
          <p:spPr bwMode="auto">
            <a:xfrm>
              <a:off x="4765" y="1740"/>
              <a:ext cx="188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1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47" name="Text Box 48"/>
            <p:cNvSpPr txBox="1">
              <a:spLocks noChangeArrowheads="1"/>
            </p:cNvSpPr>
            <p:nvPr/>
          </p:nvSpPr>
          <p:spPr bwMode="auto">
            <a:xfrm>
              <a:off x="4762" y="1948"/>
              <a:ext cx="188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1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48" name="Text Box 49"/>
            <p:cNvSpPr txBox="1">
              <a:spLocks noChangeArrowheads="1"/>
            </p:cNvSpPr>
            <p:nvPr/>
          </p:nvSpPr>
          <p:spPr bwMode="auto">
            <a:xfrm>
              <a:off x="4569" y="1948"/>
              <a:ext cx="188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2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49" name="Text Box 50"/>
            <p:cNvSpPr txBox="1">
              <a:spLocks noChangeArrowheads="1"/>
            </p:cNvSpPr>
            <p:nvPr/>
          </p:nvSpPr>
          <p:spPr bwMode="auto">
            <a:xfrm>
              <a:off x="5172" y="2556"/>
              <a:ext cx="189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3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50" name="Text Box 51"/>
            <p:cNvSpPr txBox="1">
              <a:spLocks noChangeArrowheads="1"/>
            </p:cNvSpPr>
            <p:nvPr/>
          </p:nvSpPr>
          <p:spPr bwMode="auto">
            <a:xfrm>
              <a:off x="4569" y="2141"/>
              <a:ext cx="188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2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51" name="Text Box 52"/>
            <p:cNvSpPr txBox="1">
              <a:spLocks noChangeArrowheads="1"/>
            </p:cNvSpPr>
            <p:nvPr/>
          </p:nvSpPr>
          <p:spPr bwMode="auto">
            <a:xfrm>
              <a:off x="4329" y="1948"/>
              <a:ext cx="188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3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52" name="Text Box 53"/>
            <p:cNvSpPr txBox="1">
              <a:spLocks noChangeArrowheads="1"/>
            </p:cNvSpPr>
            <p:nvPr/>
          </p:nvSpPr>
          <p:spPr bwMode="auto">
            <a:xfrm>
              <a:off x="4341" y="2145"/>
              <a:ext cx="189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3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53" name="Text Box 54"/>
            <p:cNvSpPr txBox="1">
              <a:spLocks noChangeArrowheads="1"/>
            </p:cNvSpPr>
            <p:nvPr/>
          </p:nvSpPr>
          <p:spPr bwMode="auto">
            <a:xfrm>
              <a:off x="5146" y="2141"/>
              <a:ext cx="188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1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54" name="Text Box 55"/>
            <p:cNvSpPr txBox="1">
              <a:spLocks noChangeArrowheads="1"/>
            </p:cNvSpPr>
            <p:nvPr/>
          </p:nvSpPr>
          <p:spPr bwMode="auto">
            <a:xfrm>
              <a:off x="4953" y="2141"/>
              <a:ext cx="189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1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55" name="Text Box 56"/>
            <p:cNvSpPr txBox="1">
              <a:spLocks noChangeArrowheads="1"/>
            </p:cNvSpPr>
            <p:nvPr/>
          </p:nvSpPr>
          <p:spPr bwMode="auto">
            <a:xfrm>
              <a:off x="4762" y="2141"/>
              <a:ext cx="188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1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56" name="Text Box 57"/>
            <p:cNvSpPr txBox="1">
              <a:spLocks noChangeArrowheads="1"/>
            </p:cNvSpPr>
            <p:nvPr/>
          </p:nvSpPr>
          <p:spPr bwMode="auto">
            <a:xfrm>
              <a:off x="4569" y="2370"/>
              <a:ext cx="188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2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57" name="Text Box 58"/>
            <p:cNvSpPr txBox="1">
              <a:spLocks noChangeArrowheads="1"/>
            </p:cNvSpPr>
            <p:nvPr/>
          </p:nvSpPr>
          <p:spPr bwMode="auto">
            <a:xfrm>
              <a:off x="5189" y="1520"/>
              <a:ext cx="18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2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58" name="Text Box 59"/>
            <p:cNvSpPr txBox="1">
              <a:spLocks noChangeArrowheads="1"/>
            </p:cNvSpPr>
            <p:nvPr/>
          </p:nvSpPr>
          <p:spPr bwMode="auto">
            <a:xfrm>
              <a:off x="5385" y="1740"/>
              <a:ext cx="189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2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59" name="Text Box 60"/>
            <p:cNvSpPr txBox="1">
              <a:spLocks noChangeArrowheads="1"/>
            </p:cNvSpPr>
            <p:nvPr/>
          </p:nvSpPr>
          <p:spPr bwMode="auto">
            <a:xfrm>
              <a:off x="5385" y="2141"/>
              <a:ext cx="189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2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60" name="Text Box 61"/>
            <p:cNvSpPr txBox="1">
              <a:spLocks noChangeArrowheads="1"/>
            </p:cNvSpPr>
            <p:nvPr/>
          </p:nvSpPr>
          <p:spPr bwMode="auto">
            <a:xfrm>
              <a:off x="5149" y="2370"/>
              <a:ext cx="189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2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61" name="Text Box 62"/>
            <p:cNvSpPr txBox="1">
              <a:spLocks noChangeArrowheads="1"/>
            </p:cNvSpPr>
            <p:nvPr/>
          </p:nvSpPr>
          <p:spPr bwMode="auto">
            <a:xfrm>
              <a:off x="4953" y="2370"/>
              <a:ext cx="189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2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62" name="Text Box 63"/>
            <p:cNvSpPr txBox="1">
              <a:spLocks noChangeArrowheads="1"/>
            </p:cNvSpPr>
            <p:nvPr/>
          </p:nvSpPr>
          <p:spPr bwMode="auto">
            <a:xfrm>
              <a:off x="4762" y="2370"/>
              <a:ext cx="188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2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63" name="Text Box 64"/>
            <p:cNvSpPr txBox="1">
              <a:spLocks noChangeArrowheads="1"/>
            </p:cNvSpPr>
            <p:nvPr/>
          </p:nvSpPr>
          <p:spPr bwMode="auto">
            <a:xfrm>
              <a:off x="5385" y="2370"/>
              <a:ext cx="189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2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64" name="Text Box 65"/>
            <p:cNvSpPr txBox="1">
              <a:spLocks noChangeArrowheads="1"/>
            </p:cNvSpPr>
            <p:nvPr/>
          </p:nvSpPr>
          <p:spPr bwMode="auto">
            <a:xfrm>
              <a:off x="5381" y="1520"/>
              <a:ext cx="188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2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65" name="Text Box 66"/>
            <p:cNvSpPr txBox="1">
              <a:spLocks noChangeArrowheads="1"/>
            </p:cNvSpPr>
            <p:nvPr/>
          </p:nvSpPr>
          <p:spPr bwMode="auto">
            <a:xfrm>
              <a:off x="5385" y="1325"/>
              <a:ext cx="189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3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66" name="Text Box 67"/>
            <p:cNvSpPr txBox="1">
              <a:spLocks noChangeArrowheads="1"/>
            </p:cNvSpPr>
            <p:nvPr/>
          </p:nvSpPr>
          <p:spPr bwMode="auto">
            <a:xfrm>
              <a:off x="5146" y="1325"/>
              <a:ext cx="188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3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67" name="Text Box 68"/>
            <p:cNvSpPr txBox="1">
              <a:spLocks noChangeArrowheads="1"/>
            </p:cNvSpPr>
            <p:nvPr/>
          </p:nvSpPr>
          <p:spPr bwMode="auto">
            <a:xfrm>
              <a:off x="4953" y="1325"/>
              <a:ext cx="189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3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68" name="Text Box 69"/>
            <p:cNvSpPr txBox="1">
              <a:spLocks noChangeArrowheads="1"/>
            </p:cNvSpPr>
            <p:nvPr/>
          </p:nvSpPr>
          <p:spPr bwMode="auto">
            <a:xfrm>
              <a:off x="4569" y="1325"/>
              <a:ext cx="188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3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69" name="Text Box 70"/>
            <p:cNvSpPr txBox="1">
              <a:spLocks noChangeArrowheads="1"/>
            </p:cNvSpPr>
            <p:nvPr/>
          </p:nvSpPr>
          <p:spPr bwMode="auto">
            <a:xfrm>
              <a:off x="4329" y="1325"/>
              <a:ext cx="188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3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70" name="Text Box 71"/>
            <p:cNvSpPr txBox="1">
              <a:spLocks noChangeArrowheads="1"/>
            </p:cNvSpPr>
            <p:nvPr/>
          </p:nvSpPr>
          <p:spPr bwMode="auto">
            <a:xfrm>
              <a:off x="4324" y="1520"/>
              <a:ext cx="18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3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71" name="Text Box 72"/>
            <p:cNvSpPr txBox="1">
              <a:spLocks noChangeArrowheads="1"/>
            </p:cNvSpPr>
            <p:nvPr/>
          </p:nvSpPr>
          <p:spPr bwMode="auto">
            <a:xfrm>
              <a:off x="4329" y="1740"/>
              <a:ext cx="188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3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72" name="Text Box 73"/>
            <p:cNvSpPr txBox="1">
              <a:spLocks noChangeArrowheads="1"/>
            </p:cNvSpPr>
            <p:nvPr/>
          </p:nvSpPr>
          <p:spPr bwMode="auto">
            <a:xfrm>
              <a:off x="4341" y="2353"/>
              <a:ext cx="189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3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73" name="Text Box 74"/>
            <p:cNvSpPr txBox="1">
              <a:spLocks noChangeArrowheads="1"/>
            </p:cNvSpPr>
            <p:nvPr/>
          </p:nvSpPr>
          <p:spPr bwMode="auto">
            <a:xfrm>
              <a:off x="5375" y="2564"/>
              <a:ext cx="188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3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74" name="Text Box 75"/>
            <p:cNvSpPr txBox="1">
              <a:spLocks noChangeArrowheads="1"/>
            </p:cNvSpPr>
            <p:nvPr/>
          </p:nvSpPr>
          <p:spPr bwMode="auto">
            <a:xfrm>
              <a:off x="4955" y="2556"/>
              <a:ext cx="189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3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75" name="Text Box 76"/>
            <p:cNvSpPr txBox="1">
              <a:spLocks noChangeArrowheads="1"/>
            </p:cNvSpPr>
            <p:nvPr/>
          </p:nvSpPr>
          <p:spPr bwMode="auto">
            <a:xfrm>
              <a:off x="4748" y="2560"/>
              <a:ext cx="188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3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76" name="Text Box 77"/>
            <p:cNvSpPr txBox="1">
              <a:spLocks noChangeArrowheads="1"/>
            </p:cNvSpPr>
            <p:nvPr/>
          </p:nvSpPr>
          <p:spPr bwMode="auto">
            <a:xfrm>
              <a:off x="4337" y="2560"/>
              <a:ext cx="18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3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77" name="AutoShape 78"/>
            <p:cNvSpPr>
              <a:spLocks noChangeArrowheads="1"/>
            </p:cNvSpPr>
            <p:nvPr/>
          </p:nvSpPr>
          <p:spPr bwMode="auto">
            <a:xfrm>
              <a:off x="3744" y="1885"/>
              <a:ext cx="244" cy="370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78" name="Text Box 79"/>
            <p:cNvSpPr txBox="1">
              <a:spLocks noChangeArrowheads="1"/>
            </p:cNvSpPr>
            <p:nvPr/>
          </p:nvSpPr>
          <p:spPr bwMode="auto">
            <a:xfrm>
              <a:off x="4999" y="1968"/>
              <a:ext cx="90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 b="1" i="1"/>
                <a:t>S</a:t>
              </a:r>
              <a:endParaRPr lang="en-US" altLang="zh-CN" sz="1500" i="1">
                <a:ea typeface="宋体" panose="02010600030101010101" pitchFamily="2" charset="-122"/>
              </a:endParaRPr>
            </a:p>
          </p:txBody>
        </p:sp>
        <p:sp>
          <p:nvSpPr>
            <p:cNvPr id="30879" name="Text Box 80"/>
            <p:cNvSpPr txBox="1">
              <a:spLocks noChangeArrowheads="1"/>
            </p:cNvSpPr>
            <p:nvPr/>
          </p:nvSpPr>
          <p:spPr bwMode="auto">
            <a:xfrm>
              <a:off x="5146" y="1948"/>
              <a:ext cx="188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1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880" name="Text Box 81"/>
            <p:cNvSpPr txBox="1">
              <a:spLocks noChangeArrowheads="1"/>
            </p:cNvSpPr>
            <p:nvPr/>
          </p:nvSpPr>
          <p:spPr bwMode="auto">
            <a:xfrm>
              <a:off x="5385" y="1948"/>
              <a:ext cx="18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2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</p:grpSp>
      <p:sp>
        <p:nvSpPr>
          <p:cNvPr id="30726" name="Rectangle 83"/>
          <p:cNvSpPr>
            <a:spLocks noChangeArrowheads="1"/>
          </p:cNvSpPr>
          <p:nvPr/>
        </p:nvSpPr>
        <p:spPr bwMode="auto">
          <a:xfrm rot="-5400000">
            <a:off x="-96837" y="2473325"/>
            <a:ext cx="1752600" cy="790575"/>
          </a:xfrm>
          <a:prstGeom prst="rect">
            <a:avLst/>
          </a:prstGeom>
          <a:solidFill>
            <a:srgbClr val="EDED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30727" name="Group 84"/>
          <p:cNvGrpSpPr>
            <a:grpSpLocks/>
          </p:cNvGrpSpPr>
          <p:nvPr/>
        </p:nvGrpSpPr>
        <p:grpSpPr bwMode="auto">
          <a:xfrm>
            <a:off x="401638" y="2093913"/>
            <a:ext cx="2297112" cy="2300287"/>
            <a:chOff x="346" y="3787"/>
            <a:chExt cx="1587" cy="1588"/>
          </a:xfrm>
        </p:grpSpPr>
        <p:sp>
          <p:nvSpPr>
            <p:cNvPr id="30807" name="Rectangle 85"/>
            <p:cNvSpPr>
              <a:spLocks noChangeArrowheads="1"/>
            </p:cNvSpPr>
            <p:nvPr/>
          </p:nvSpPr>
          <p:spPr bwMode="auto">
            <a:xfrm>
              <a:off x="346" y="3787"/>
              <a:ext cx="1587" cy="15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08" name="Line 86"/>
            <p:cNvSpPr>
              <a:spLocks noChangeShapeType="1"/>
            </p:cNvSpPr>
            <p:nvPr/>
          </p:nvSpPr>
          <p:spPr bwMode="auto">
            <a:xfrm>
              <a:off x="346" y="4014"/>
              <a:ext cx="15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09" name="Line 87"/>
            <p:cNvSpPr>
              <a:spLocks noChangeShapeType="1"/>
            </p:cNvSpPr>
            <p:nvPr/>
          </p:nvSpPr>
          <p:spPr bwMode="auto">
            <a:xfrm>
              <a:off x="346" y="4240"/>
              <a:ext cx="15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10" name="Line 88"/>
            <p:cNvSpPr>
              <a:spLocks noChangeShapeType="1"/>
            </p:cNvSpPr>
            <p:nvPr/>
          </p:nvSpPr>
          <p:spPr bwMode="auto">
            <a:xfrm>
              <a:off x="346" y="4467"/>
              <a:ext cx="15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11" name="Line 89"/>
            <p:cNvSpPr>
              <a:spLocks noChangeShapeType="1"/>
            </p:cNvSpPr>
            <p:nvPr/>
          </p:nvSpPr>
          <p:spPr bwMode="auto">
            <a:xfrm>
              <a:off x="346" y="4694"/>
              <a:ext cx="15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12" name="Line 90"/>
            <p:cNvSpPr>
              <a:spLocks noChangeShapeType="1"/>
            </p:cNvSpPr>
            <p:nvPr/>
          </p:nvSpPr>
          <p:spPr bwMode="auto">
            <a:xfrm>
              <a:off x="346" y="4921"/>
              <a:ext cx="15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13" name="Line 91"/>
            <p:cNvSpPr>
              <a:spLocks noChangeShapeType="1"/>
            </p:cNvSpPr>
            <p:nvPr/>
          </p:nvSpPr>
          <p:spPr bwMode="auto">
            <a:xfrm>
              <a:off x="572" y="3787"/>
              <a:ext cx="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14" name="Line 92"/>
            <p:cNvSpPr>
              <a:spLocks noChangeShapeType="1"/>
            </p:cNvSpPr>
            <p:nvPr/>
          </p:nvSpPr>
          <p:spPr bwMode="auto">
            <a:xfrm>
              <a:off x="799" y="3787"/>
              <a:ext cx="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15" name="Line 93"/>
            <p:cNvSpPr>
              <a:spLocks noChangeShapeType="1"/>
            </p:cNvSpPr>
            <p:nvPr/>
          </p:nvSpPr>
          <p:spPr bwMode="auto">
            <a:xfrm>
              <a:off x="1026" y="3787"/>
              <a:ext cx="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16" name="Line 94"/>
            <p:cNvSpPr>
              <a:spLocks noChangeShapeType="1"/>
            </p:cNvSpPr>
            <p:nvPr/>
          </p:nvSpPr>
          <p:spPr bwMode="auto">
            <a:xfrm>
              <a:off x="1253" y="3787"/>
              <a:ext cx="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17" name="Line 95"/>
            <p:cNvSpPr>
              <a:spLocks noChangeShapeType="1"/>
            </p:cNvSpPr>
            <p:nvPr/>
          </p:nvSpPr>
          <p:spPr bwMode="auto">
            <a:xfrm>
              <a:off x="1480" y="3787"/>
              <a:ext cx="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18" name="Line 96"/>
            <p:cNvSpPr>
              <a:spLocks noChangeShapeType="1"/>
            </p:cNvSpPr>
            <p:nvPr/>
          </p:nvSpPr>
          <p:spPr bwMode="auto">
            <a:xfrm>
              <a:off x="1706" y="3787"/>
              <a:ext cx="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19" name="Line 97"/>
            <p:cNvSpPr>
              <a:spLocks noChangeShapeType="1"/>
            </p:cNvSpPr>
            <p:nvPr/>
          </p:nvSpPr>
          <p:spPr bwMode="auto">
            <a:xfrm>
              <a:off x="346" y="5148"/>
              <a:ext cx="15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30728" name="Line 98"/>
          <p:cNvSpPr>
            <a:spLocks noChangeShapeType="1"/>
          </p:cNvSpPr>
          <p:nvPr/>
        </p:nvSpPr>
        <p:spPr bwMode="auto">
          <a:xfrm>
            <a:off x="401638" y="2106613"/>
            <a:ext cx="0" cy="2287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30729" name="Group 99"/>
          <p:cNvGrpSpPr>
            <a:grpSpLocks/>
          </p:cNvGrpSpPr>
          <p:nvPr/>
        </p:nvGrpSpPr>
        <p:grpSpPr bwMode="auto">
          <a:xfrm>
            <a:off x="1092200" y="4114800"/>
            <a:ext cx="249238" cy="231775"/>
            <a:chOff x="1401" y="2250"/>
            <a:chExt cx="148" cy="138"/>
          </a:xfrm>
        </p:grpSpPr>
        <p:sp>
          <p:nvSpPr>
            <p:cNvPr id="30805" name="Oval 100"/>
            <p:cNvSpPr>
              <a:spLocks noChangeArrowheads="1"/>
            </p:cNvSpPr>
            <p:nvPr/>
          </p:nvSpPr>
          <p:spPr bwMode="auto">
            <a:xfrm>
              <a:off x="1401" y="2250"/>
              <a:ext cx="148" cy="137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806" name="Text Box 101"/>
            <p:cNvSpPr txBox="1">
              <a:spLocks noChangeArrowheads="1"/>
            </p:cNvSpPr>
            <p:nvPr/>
          </p:nvSpPr>
          <p:spPr bwMode="auto">
            <a:xfrm>
              <a:off x="1434" y="2254"/>
              <a:ext cx="8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 b="1" i="1"/>
                <a:t>T</a:t>
              </a:r>
              <a:endParaRPr lang="en-US" altLang="zh-CN" sz="1500" i="1">
                <a:ea typeface="宋体" panose="02010600030101010101" pitchFamily="2" charset="-122"/>
              </a:endParaRPr>
            </a:p>
          </p:txBody>
        </p:sp>
      </p:grpSp>
      <p:sp>
        <p:nvSpPr>
          <p:cNvPr id="1526886" name="Text Box 102"/>
          <p:cNvSpPr txBox="1">
            <a:spLocks noChangeArrowheads="1"/>
          </p:cNvSpPr>
          <p:nvPr/>
        </p:nvSpPr>
        <p:spPr bwMode="auto">
          <a:xfrm>
            <a:off x="309563" y="4505325"/>
            <a:ext cx="14462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1600"/>
              <a:t>Expansion (1)</a:t>
            </a:r>
            <a:endParaRPr lang="en-US" altLang="zh-CN" sz="1600">
              <a:ea typeface="宋体" panose="02010600030101010101" pitchFamily="2" charset="-122"/>
            </a:endParaRPr>
          </a:p>
        </p:txBody>
      </p: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2895600" y="1989138"/>
            <a:ext cx="2901950" cy="2855912"/>
            <a:chOff x="1824" y="1253"/>
            <a:chExt cx="1828" cy="1799"/>
          </a:xfrm>
        </p:grpSpPr>
        <p:sp>
          <p:nvSpPr>
            <p:cNvPr id="30740" name="Text Box 104"/>
            <p:cNvSpPr txBox="1">
              <a:spLocks noChangeArrowheads="1"/>
            </p:cNvSpPr>
            <p:nvPr/>
          </p:nvSpPr>
          <p:spPr bwMode="auto">
            <a:xfrm>
              <a:off x="2115" y="2838"/>
              <a:ext cx="947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600"/>
                <a:t>Expansion (2) </a:t>
              </a:r>
              <a:endParaRPr lang="en-US" altLang="zh-CN" sz="1600">
                <a:ea typeface="宋体" panose="02010600030101010101" pitchFamily="2" charset="-122"/>
              </a:endParaRPr>
            </a:p>
          </p:txBody>
        </p:sp>
        <p:sp>
          <p:nvSpPr>
            <p:cNvPr id="30741" name="Rectangle 105"/>
            <p:cNvSpPr>
              <a:spLocks noChangeArrowheads="1"/>
            </p:cNvSpPr>
            <p:nvPr/>
          </p:nvSpPr>
          <p:spPr bwMode="auto">
            <a:xfrm rot="-5400000">
              <a:off x="1886" y="1556"/>
              <a:ext cx="1104" cy="498"/>
            </a:xfrm>
            <a:prstGeom prst="rect">
              <a:avLst/>
            </a:pr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42" name="Rectangle 106"/>
            <p:cNvSpPr>
              <a:spLocks noChangeArrowheads="1"/>
            </p:cNvSpPr>
            <p:nvPr/>
          </p:nvSpPr>
          <p:spPr bwMode="auto">
            <a:xfrm>
              <a:off x="2203" y="1316"/>
              <a:ext cx="1448" cy="145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endParaRPr lang="de-DE" altLang="de-DE" sz="1500"/>
            </a:p>
          </p:txBody>
        </p:sp>
        <p:grpSp>
          <p:nvGrpSpPr>
            <p:cNvPr id="30743" name="Group 107"/>
            <p:cNvGrpSpPr>
              <a:grpSpLocks/>
            </p:cNvGrpSpPr>
            <p:nvPr/>
          </p:nvGrpSpPr>
          <p:grpSpPr bwMode="auto">
            <a:xfrm>
              <a:off x="2200" y="1317"/>
              <a:ext cx="1447" cy="1449"/>
              <a:chOff x="346" y="3787"/>
              <a:chExt cx="1587" cy="1588"/>
            </a:xfrm>
          </p:grpSpPr>
          <p:sp>
            <p:nvSpPr>
              <p:cNvPr id="30792" name="Rectangle 108"/>
              <p:cNvSpPr>
                <a:spLocks noChangeArrowheads="1"/>
              </p:cNvSpPr>
              <p:nvPr/>
            </p:nvSpPr>
            <p:spPr bwMode="auto">
              <a:xfrm>
                <a:off x="346" y="3787"/>
                <a:ext cx="1587" cy="15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30793" name="Line 109"/>
              <p:cNvSpPr>
                <a:spLocks noChangeShapeType="1"/>
              </p:cNvSpPr>
              <p:nvPr/>
            </p:nvSpPr>
            <p:spPr bwMode="auto">
              <a:xfrm>
                <a:off x="346" y="4014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794" name="Line 110"/>
              <p:cNvSpPr>
                <a:spLocks noChangeShapeType="1"/>
              </p:cNvSpPr>
              <p:nvPr/>
            </p:nvSpPr>
            <p:spPr bwMode="auto">
              <a:xfrm>
                <a:off x="346" y="4240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795" name="Line 111"/>
              <p:cNvSpPr>
                <a:spLocks noChangeShapeType="1"/>
              </p:cNvSpPr>
              <p:nvPr/>
            </p:nvSpPr>
            <p:spPr bwMode="auto">
              <a:xfrm>
                <a:off x="346" y="4467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796" name="Line 112"/>
              <p:cNvSpPr>
                <a:spLocks noChangeShapeType="1"/>
              </p:cNvSpPr>
              <p:nvPr/>
            </p:nvSpPr>
            <p:spPr bwMode="auto">
              <a:xfrm>
                <a:off x="346" y="4694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797" name="Line 113"/>
              <p:cNvSpPr>
                <a:spLocks noChangeShapeType="1"/>
              </p:cNvSpPr>
              <p:nvPr/>
            </p:nvSpPr>
            <p:spPr bwMode="auto">
              <a:xfrm>
                <a:off x="346" y="4921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798" name="Line 114"/>
              <p:cNvSpPr>
                <a:spLocks noChangeShapeType="1"/>
              </p:cNvSpPr>
              <p:nvPr/>
            </p:nvSpPr>
            <p:spPr bwMode="auto">
              <a:xfrm>
                <a:off x="572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799" name="Line 115"/>
              <p:cNvSpPr>
                <a:spLocks noChangeShapeType="1"/>
              </p:cNvSpPr>
              <p:nvPr/>
            </p:nvSpPr>
            <p:spPr bwMode="auto">
              <a:xfrm>
                <a:off x="799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800" name="Line 116"/>
              <p:cNvSpPr>
                <a:spLocks noChangeShapeType="1"/>
              </p:cNvSpPr>
              <p:nvPr/>
            </p:nvSpPr>
            <p:spPr bwMode="auto">
              <a:xfrm>
                <a:off x="1026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801" name="Line 117"/>
              <p:cNvSpPr>
                <a:spLocks noChangeShapeType="1"/>
              </p:cNvSpPr>
              <p:nvPr/>
            </p:nvSpPr>
            <p:spPr bwMode="auto">
              <a:xfrm>
                <a:off x="1253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802" name="Line 118"/>
              <p:cNvSpPr>
                <a:spLocks noChangeShapeType="1"/>
              </p:cNvSpPr>
              <p:nvPr/>
            </p:nvSpPr>
            <p:spPr bwMode="auto">
              <a:xfrm>
                <a:off x="1480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803" name="Line 119"/>
              <p:cNvSpPr>
                <a:spLocks noChangeShapeType="1"/>
              </p:cNvSpPr>
              <p:nvPr/>
            </p:nvSpPr>
            <p:spPr bwMode="auto">
              <a:xfrm>
                <a:off x="1706" y="3787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804" name="Line 120"/>
              <p:cNvSpPr>
                <a:spLocks noChangeShapeType="1"/>
              </p:cNvSpPr>
              <p:nvPr/>
            </p:nvSpPr>
            <p:spPr bwMode="auto">
              <a:xfrm>
                <a:off x="346" y="5148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30744" name="Line 121"/>
            <p:cNvSpPr>
              <a:spLocks noChangeShapeType="1"/>
            </p:cNvSpPr>
            <p:nvPr/>
          </p:nvSpPr>
          <p:spPr bwMode="auto">
            <a:xfrm>
              <a:off x="2200" y="1325"/>
              <a:ext cx="0" cy="14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30745" name="Group 122"/>
            <p:cNvGrpSpPr>
              <a:grpSpLocks/>
            </p:cNvGrpSpPr>
            <p:nvPr/>
          </p:nvGrpSpPr>
          <p:grpSpPr bwMode="auto">
            <a:xfrm>
              <a:off x="3049" y="1968"/>
              <a:ext cx="157" cy="148"/>
              <a:chOff x="827" y="1470"/>
              <a:chExt cx="148" cy="139"/>
            </a:xfrm>
          </p:grpSpPr>
          <p:sp>
            <p:nvSpPr>
              <p:cNvPr id="30790" name="Oval 123"/>
              <p:cNvSpPr>
                <a:spLocks noChangeArrowheads="1"/>
              </p:cNvSpPr>
              <p:nvPr/>
            </p:nvSpPr>
            <p:spPr bwMode="auto">
              <a:xfrm>
                <a:off x="827" y="1472"/>
                <a:ext cx="148" cy="137"/>
              </a:xfrm>
              <a:prstGeom prst="ellipse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30791" name="Text Box 124"/>
              <p:cNvSpPr txBox="1">
                <a:spLocks noChangeArrowheads="1"/>
              </p:cNvSpPr>
              <p:nvPr/>
            </p:nvSpPr>
            <p:spPr bwMode="auto">
              <a:xfrm>
                <a:off x="854" y="1470"/>
                <a:ext cx="85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r>
                  <a:rPr lang="de-DE" altLang="de-DE" sz="1500" b="1" i="1"/>
                  <a:t>S</a:t>
                </a:r>
                <a:endParaRPr lang="en-US" altLang="zh-CN" sz="1500" i="1"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0746" name="Group 125"/>
            <p:cNvGrpSpPr>
              <a:grpSpLocks/>
            </p:cNvGrpSpPr>
            <p:nvPr/>
          </p:nvGrpSpPr>
          <p:grpSpPr bwMode="auto">
            <a:xfrm>
              <a:off x="2635" y="2590"/>
              <a:ext cx="157" cy="146"/>
              <a:chOff x="1401" y="2250"/>
              <a:chExt cx="148" cy="138"/>
            </a:xfrm>
          </p:grpSpPr>
          <p:sp>
            <p:nvSpPr>
              <p:cNvPr id="30788" name="Oval 126"/>
              <p:cNvSpPr>
                <a:spLocks noChangeArrowheads="1"/>
              </p:cNvSpPr>
              <p:nvPr/>
            </p:nvSpPr>
            <p:spPr bwMode="auto">
              <a:xfrm>
                <a:off x="1401" y="2250"/>
                <a:ext cx="148" cy="137"/>
              </a:xfrm>
              <a:prstGeom prst="ellipse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30789" name="Text Box 127"/>
              <p:cNvSpPr txBox="1">
                <a:spLocks noChangeArrowheads="1"/>
              </p:cNvSpPr>
              <p:nvPr/>
            </p:nvSpPr>
            <p:spPr bwMode="auto">
              <a:xfrm>
                <a:off x="1434" y="2254"/>
                <a:ext cx="85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968375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968375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r>
                  <a:rPr lang="de-DE" altLang="de-DE" sz="1500" b="1" i="1"/>
                  <a:t>T</a:t>
                </a:r>
                <a:endParaRPr lang="en-US" altLang="zh-CN" sz="1500" i="1"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30747" name="Text Box 128"/>
            <p:cNvSpPr txBox="1">
              <a:spLocks noChangeArrowheads="1"/>
            </p:cNvSpPr>
            <p:nvPr/>
          </p:nvSpPr>
          <p:spPr bwMode="auto">
            <a:xfrm>
              <a:off x="3225" y="1948"/>
              <a:ext cx="188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1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748" name="Text Box 129"/>
            <p:cNvSpPr txBox="1">
              <a:spLocks noChangeArrowheads="1"/>
            </p:cNvSpPr>
            <p:nvPr/>
          </p:nvSpPr>
          <p:spPr bwMode="auto">
            <a:xfrm>
              <a:off x="3228" y="1757"/>
              <a:ext cx="188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1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749" name="Text Box 130"/>
            <p:cNvSpPr txBox="1">
              <a:spLocks noChangeArrowheads="1"/>
            </p:cNvSpPr>
            <p:nvPr/>
          </p:nvSpPr>
          <p:spPr bwMode="auto">
            <a:xfrm>
              <a:off x="3032" y="1757"/>
              <a:ext cx="188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1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750" name="Text Box 131"/>
            <p:cNvSpPr txBox="1">
              <a:spLocks noChangeArrowheads="1"/>
            </p:cNvSpPr>
            <p:nvPr/>
          </p:nvSpPr>
          <p:spPr bwMode="auto">
            <a:xfrm>
              <a:off x="3032" y="1516"/>
              <a:ext cx="188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2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751" name="Text Box 132"/>
            <p:cNvSpPr txBox="1">
              <a:spLocks noChangeArrowheads="1"/>
            </p:cNvSpPr>
            <p:nvPr/>
          </p:nvSpPr>
          <p:spPr bwMode="auto">
            <a:xfrm>
              <a:off x="2622" y="1516"/>
              <a:ext cx="18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2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752" name="Text Box 133"/>
            <p:cNvSpPr txBox="1">
              <a:spLocks noChangeArrowheads="1"/>
            </p:cNvSpPr>
            <p:nvPr/>
          </p:nvSpPr>
          <p:spPr bwMode="auto">
            <a:xfrm>
              <a:off x="2631" y="1757"/>
              <a:ext cx="188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2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753" name="Text Box 134"/>
            <p:cNvSpPr txBox="1">
              <a:spLocks noChangeArrowheads="1"/>
            </p:cNvSpPr>
            <p:nvPr/>
          </p:nvSpPr>
          <p:spPr bwMode="auto">
            <a:xfrm>
              <a:off x="2823" y="1516"/>
              <a:ext cx="18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2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754" name="Text Box 135"/>
            <p:cNvSpPr txBox="1">
              <a:spLocks noChangeArrowheads="1"/>
            </p:cNvSpPr>
            <p:nvPr/>
          </p:nvSpPr>
          <p:spPr bwMode="auto">
            <a:xfrm>
              <a:off x="2843" y="1757"/>
              <a:ext cx="189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1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755" name="Text Box 136"/>
            <p:cNvSpPr txBox="1">
              <a:spLocks noChangeArrowheads="1"/>
            </p:cNvSpPr>
            <p:nvPr/>
          </p:nvSpPr>
          <p:spPr bwMode="auto">
            <a:xfrm>
              <a:off x="2840" y="1948"/>
              <a:ext cx="18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1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756" name="Text Box 137"/>
            <p:cNvSpPr txBox="1">
              <a:spLocks noChangeArrowheads="1"/>
            </p:cNvSpPr>
            <p:nvPr/>
          </p:nvSpPr>
          <p:spPr bwMode="auto">
            <a:xfrm>
              <a:off x="2648" y="1948"/>
              <a:ext cx="188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2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757" name="Text Box 138"/>
            <p:cNvSpPr txBox="1">
              <a:spLocks noChangeArrowheads="1"/>
            </p:cNvSpPr>
            <p:nvPr/>
          </p:nvSpPr>
          <p:spPr bwMode="auto">
            <a:xfrm>
              <a:off x="2648" y="2141"/>
              <a:ext cx="188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2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758" name="Text Box 139"/>
            <p:cNvSpPr txBox="1">
              <a:spLocks noChangeArrowheads="1"/>
            </p:cNvSpPr>
            <p:nvPr/>
          </p:nvSpPr>
          <p:spPr bwMode="auto">
            <a:xfrm>
              <a:off x="3032" y="2141"/>
              <a:ext cx="188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1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759" name="Text Box 140"/>
            <p:cNvSpPr txBox="1">
              <a:spLocks noChangeArrowheads="1"/>
            </p:cNvSpPr>
            <p:nvPr/>
          </p:nvSpPr>
          <p:spPr bwMode="auto">
            <a:xfrm>
              <a:off x="2840" y="2141"/>
              <a:ext cx="189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1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760" name="Text Box 141"/>
            <p:cNvSpPr txBox="1">
              <a:spLocks noChangeArrowheads="1"/>
            </p:cNvSpPr>
            <p:nvPr/>
          </p:nvSpPr>
          <p:spPr bwMode="auto">
            <a:xfrm>
              <a:off x="2648" y="2370"/>
              <a:ext cx="188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2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761" name="Text Box 142"/>
            <p:cNvSpPr txBox="1">
              <a:spLocks noChangeArrowheads="1"/>
            </p:cNvSpPr>
            <p:nvPr/>
          </p:nvSpPr>
          <p:spPr bwMode="auto">
            <a:xfrm>
              <a:off x="3272" y="1516"/>
              <a:ext cx="18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2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762" name="Text Box 143"/>
            <p:cNvSpPr txBox="1">
              <a:spLocks noChangeArrowheads="1"/>
            </p:cNvSpPr>
            <p:nvPr/>
          </p:nvSpPr>
          <p:spPr bwMode="auto">
            <a:xfrm>
              <a:off x="3464" y="1757"/>
              <a:ext cx="188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2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763" name="Text Box 144"/>
            <p:cNvSpPr txBox="1">
              <a:spLocks noChangeArrowheads="1"/>
            </p:cNvSpPr>
            <p:nvPr/>
          </p:nvSpPr>
          <p:spPr bwMode="auto">
            <a:xfrm>
              <a:off x="3464" y="1948"/>
              <a:ext cx="188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2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764" name="Text Box 145"/>
            <p:cNvSpPr txBox="1">
              <a:spLocks noChangeArrowheads="1"/>
            </p:cNvSpPr>
            <p:nvPr/>
          </p:nvSpPr>
          <p:spPr bwMode="auto">
            <a:xfrm>
              <a:off x="3464" y="2141"/>
              <a:ext cx="188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2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765" name="Text Box 146"/>
            <p:cNvSpPr txBox="1">
              <a:spLocks noChangeArrowheads="1"/>
            </p:cNvSpPr>
            <p:nvPr/>
          </p:nvSpPr>
          <p:spPr bwMode="auto">
            <a:xfrm>
              <a:off x="3228" y="2370"/>
              <a:ext cx="188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2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766" name="Text Box 147"/>
            <p:cNvSpPr txBox="1">
              <a:spLocks noChangeArrowheads="1"/>
            </p:cNvSpPr>
            <p:nvPr/>
          </p:nvSpPr>
          <p:spPr bwMode="auto">
            <a:xfrm>
              <a:off x="3032" y="2370"/>
              <a:ext cx="188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2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767" name="Text Box 148"/>
            <p:cNvSpPr txBox="1">
              <a:spLocks noChangeArrowheads="1"/>
            </p:cNvSpPr>
            <p:nvPr/>
          </p:nvSpPr>
          <p:spPr bwMode="auto">
            <a:xfrm>
              <a:off x="2840" y="2370"/>
              <a:ext cx="189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2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768" name="Text Box 149"/>
            <p:cNvSpPr txBox="1">
              <a:spLocks noChangeArrowheads="1"/>
            </p:cNvSpPr>
            <p:nvPr/>
          </p:nvSpPr>
          <p:spPr bwMode="auto">
            <a:xfrm>
              <a:off x="3464" y="2370"/>
              <a:ext cx="188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2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769" name="Text Box 150"/>
            <p:cNvSpPr txBox="1">
              <a:spLocks noChangeArrowheads="1"/>
            </p:cNvSpPr>
            <p:nvPr/>
          </p:nvSpPr>
          <p:spPr bwMode="auto">
            <a:xfrm>
              <a:off x="3464" y="1516"/>
              <a:ext cx="188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2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770" name="Line 151"/>
            <p:cNvSpPr>
              <a:spLocks noChangeShapeType="1"/>
            </p:cNvSpPr>
            <p:nvPr/>
          </p:nvSpPr>
          <p:spPr bwMode="auto">
            <a:xfrm flipV="1">
              <a:off x="2924" y="1662"/>
              <a:ext cx="0" cy="144"/>
            </a:xfrm>
            <a:prstGeom prst="line">
              <a:avLst/>
            </a:prstGeom>
            <a:noFill/>
            <a:ln w="57150">
              <a:solidFill>
                <a:srgbClr val="B2B2B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71" name="Line 152"/>
            <p:cNvSpPr>
              <a:spLocks noChangeShapeType="1"/>
            </p:cNvSpPr>
            <p:nvPr/>
          </p:nvSpPr>
          <p:spPr bwMode="auto">
            <a:xfrm flipV="1">
              <a:off x="3131" y="1658"/>
              <a:ext cx="0" cy="144"/>
            </a:xfrm>
            <a:prstGeom prst="line">
              <a:avLst/>
            </a:prstGeom>
            <a:noFill/>
            <a:ln w="57150">
              <a:solidFill>
                <a:srgbClr val="B2B2B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72" name="Line 153"/>
            <p:cNvSpPr>
              <a:spLocks noChangeShapeType="1"/>
            </p:cNvSpPr>
            <p:nvPr/>
          </p:nvSpPr>
          <p:spPr bwMode="auto">
            <a:xfrm flipV="1">
              <a:off x="3355" y="1662"/>
              <a:ext cx="1" cy="144"/>
            </a:xfrm>
            <a:prstGeom prst="line">
              <a:avLst/>
            </a:prstGeom>
            <a:noFill/>
            <a:ln w="57150">
              <a:solidFill>
                <a:srgbClr val="B2B2B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73" name="Line 154"/>
            <p:cNvSpPr>
              <a:spLocks noChangeShapeType="1"/>
            </p:cNvSpPr>
            <p:nvPr/>
          </p:nvSpPr>
          <p:spPr bwMode="auto">
            <a:xfrm flipH="1" flipV="1">
              <a:off x="2749" y="1659"/>
              <a:ext cx="144" cy="144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74" name="Line 155"/>
            <p:cNvSpPr>
              <a:spLocks noChangeShapeType="1"/>
            </p:cNvSpPr>
            <p:nvPr/>
          </p:nvSpPr>
          <p:spPr bwMode="auto">
            <a:xfrm flipH="1">
              <a:off x="2766" y="2284"/>
              <a:ext cx="144" cy="144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75" name="Line 156"/>
            <p:cNvSpPr>
              <a:spLocks noChangeShapeType="1"/>
            </p:cNvSpPr>
            <p:nvPr/>
          </p:nvSpPr>
          <p:spPr bwMode="auto">
            <a:xfrm flipV="1">
              <a:off x="3328" y="2268"/>
              <a:ext cx="0" cy="144"/>
            </a:xfrm>
            <a:prstGeom prst="line">
              <a:avLst/>
            </a:prstGeom>
            <a:noFill/>
            <a:ln w="57150">
              <a:solidFill>
                <a:srgbClr val="B2B2B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76" name="Line 157"/>
            <p:cNvSpPr>
              <a:spLocks noChangeShapeType="1"/>
            </p:cNvSpPr>
            <p:nvPr/>
          </p:nvSpPr>
          <p:spPr bwMode="auto">
            <a:xfrm flipV="1">
              <a:off x="2941" y="2289"/>
              <a:ext cx="0" cy="144"/>
            </a:xfrm>
            <a:prstGeom prst="line">
              <a:avLst/>
            </a:prstGeom>
            <a:noFill/>
            <a:ln w="57150">
              <a:solidFill>
                <a:srgbClr val="B2B2B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77" name="Line 158"/>
            <p:cNvSpPr>
              <a:spLocks noChangeShapeType="1"/>
            </p:cNvSpPr>
            <p:nvPr/>
          </p:nvSpPr>
          <p:spPr bwMode="auto">
            <a:xfrm flipV="1">
              <a:off x="3132" y="2268"/>
              <a:ext cx="0" cy="144"/>
            </a:xfrm>
            <a:prstGeom prst="line">
              <a:avLst/>
            </a:prstGeom>
            <a:noFill/>
            <a:ln w="57150">
              <a:solidFill>
                <a:srgbClr val="B2B2B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78" name="Line 159"/>
            <p:cNvSpPr>
              <a:spLocks noChangeShapeType="1"/>
            </p:cNvSpPr>
            <p:nvPr/>
          </p:nvSpPr>
          <p:spPr bwMode="auto">
            <a:xfrm flipH="1" flipV="1">
              <a:off x="3367" y="1858"/>
              <a:ext cx="144" cy="0"/>
            </a:xfrm>
            <a:prstGeom prst="line">
              <a:avLst/>
            </a:prstGeom>
            <a:noFill/>
            <a:ln w="57150">
              <a:solidFill>
                <a:srgbClr val="B2B2B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79" name="Line 160"/>
            <p:cNvSpPr>
              <a:spLocks noChangeShapeType="1"/>
            </p:cNvSpPr>
            <p:nvPr/>
          </p:nvSpPr>
          <p:spPr bwMode="auto">
            <a:xfrm flipH="1" flipV="1">
              <a:off x="3356" y="2050"/>
              <a:ext cx="144" cy="0"/>
            </a:xfrm>
            <a:prstGeom prst="line">
              <a:avLst/>
            </a:prstGeom>
            <a:noFill/>
            <a:ln w="57150">
              <a:solidFill>
                <a:srgbClr val="B2B2B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0" name="Line 161"/>
            <p:cNvSpPr>
              <a:spLocks noChangeShapeType="1"/>
            </p:cNvSpPr>
            <p:nvPr/>
          </p:nvSpPr>
          <p:spPr bwMode="auto">
            <a:xfrm flipH="1" flipV="1">
              <a:off x="2766" y="2239"/>
              <a:ext cx="144" cy="0"/>
            </a:xfrm>
            <a:prstGeom prst="line">
              <a:avLst/>
            </a:prstGeom>
            <a:noFill/>
            <a:ln w="57150">
              <a:solidFill>
                <a:srgbClr val="B2B2B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1" name="Line 162"/>
            <p:cNvSpPr>
              <a:spLocks noChangeShapeType="1"/>
            </p:cNvSpPr>
            <p:nvPr/>
          </p:nvSpPr>
          <p:spPr bwMode="auto">
            <a:xfrm flipH="1" flipV="1">
              <a:off x="2770" y="2049"/>
              <a:ext cx="144" cy="0"/>
            </a:xfrm>
            <a:prstGeom prst="line">
              <a:avLst/>
            </a:prstGeom>
            <a:noFill/>
            <a:ln w="57150">
              <a:solidFill>
                <a:srgbClr val="B2B2B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2" name="Line 163"/>
            <p:cNvSpPr>
              <a:spLocks noChangeShapeType="1"/>
            </p:cNvSpPr>
            <p:nvPr/>
          </p:nvSpPr>
          <p:spPr bwMode="auto">
            <a:xfrm flipH="1" flipV="1">
              <a:off x="2770" y="1850"/>
              <a:ext cx="144" cy="0"/>
            </a:xfrm>
            <a:prstGeom prst="line">
              <a:avLst/>
            </a:prstGeom>
            <a:noFill/>
            <a:ln w="57150">
              <a:solidFill>
                <a:srgbClr val="B2B2B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3" name="Line 164"/>
            <p:cNvSpPr>
              <a:spLocks noChangeShapeType="1"/>
            </p:cNvSpPr>
            <p:nvPr/>
          </p:nvSpPr>
          <p:spPr bwMode="auto">
            <a:xfrm flipV="1">
              <a:off x="3387" y="1659"/>
              <a:ext cx="144" cy="144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4" name="Line 165"/>
            <p:cNvSpPr>
              <a:spLocks noChangeShapeType="1"/>
            </p:cNvSpPr>
            <p:nvPr/>
          </p:nvSpPr>
          <p:spPr bwMode="auto">
            <a:xfrm flipH="1" flipV="1">
              <a:off x="3365" y="2280"/>
              <a:ext cx="144" cy="144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5" name="Line 166"/>
            <p:cNvSpPr>
              <a:spLocks noChangeShapeType="1"/>
            </p:cNvSpPr>
            <p:nvPr/>
          </p:nvSpPr>
          <p:spPr bwMode="auto">
            <a:xfrm flipH="1" flipV="1">
              <a:off x="3356" y="2236"/>
              <a:ext cx="144" cy="0"/>
            </a:xfrm>
            <a:prstGeom prst="line">
              <a:avLst/>
            </a:prstGeom>
            <a:noFill/>
            <a:ln w="57150">
              <a:solidFill>
                <a:srgbClr val="B2B2B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6" name="Text Box 167"/>
            <p:cNvSpPr txBox="1">
              <a:spLocks noChangeArrowheads="1"/>
            </p:cNvSpPr>
            <p:nvPr/>
          </p:nvSpPr>
          <p:spPr bwMode="auto">
            <a:xfrm>
              <a:off x="3225" y="2141"/>
              <a:ext cx="188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08" tIns="48404" rIns="96808" bIns="48404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/>
                <a:t>1</a:t>
              </a:r>
              <a:endParaRPr lang="en-US" altLang="zh-CN" sz="1500">
                <a:ea typeface="宋体" panose="02010600030101010101" pitchFamily="2" charset="-122"/>
              </a:endParaRPr>
            </a:p>
          </p:txBody>
        </p:sp>
        <p:sp>
          <p:nvSpPr>
            <p:cNvPr id="30787" name="AutoShape 168"/>
            <p:cNvSpPr>
              <a:spLocks noChangeArrowheads="1"/>
            </p:cNvSpPr>
            <p:nvPr/>
          </p:nvSpPr>
          <p:spPr bwMode="auto">
            <a:xfrm>
              <a:off x="1824" y="1886"/>
              <a:ext cx="244" cy="370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grpSp>
        <p:nvGrpSpPr>
          <p:cNvPr id="30732" name="Group 169"/>
          <p:cNvGrpSpPr>
            <a:grpSpLocks/>
          </p:cNvGrpSpPr>
          <p:nvPr/>
        </p:nvGrpSpPr>
        <p:grpSpPr bwMode="auto">
          <a:xfrm>
            <a:off x="1749425" y="3127375"/>
            <a:ext cx="249238" cy="234950"/>
            <a:chOff x="827" y="1470"/>
            <a:chExt cx="148" cy="139"/>
          </a:xfrm>
        </p:grpSpPr>
        <p:sp>
          <p:nvSpPr>
            <p:cNvPr id="30738" name="Oval 170"/>
            <p:cNvSpPr>
              <a:spLocks noChangeArrowheads="1"/>
            </p:cNvSpPr>
            <p:nvPr/>
          </p:nvSpPr>
          <p:spPr bwMode="auto">
            <a:xfrm>
              <a:off x="827" y="1472"/>
              <a:ext cx="148" cy="137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0739" name="Text Box 171"/>
            <p:cNvSpPr txBox="1">
              <a:spLocks noChangeArrowheads="1"/>
            </p:cNvSpPr>
            <p:nvPr/>
          </p:nvSpPr>
          <p:spPr bwMode="auto">
            <a:xfrm>
              <a:off x="854" y="1470"/>
              <a:ext cx="8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500" b="1" i="1"/>
                <a:t>S</a:t>
              </a:r>
              <a:endParaRPr lang="en-US" altLang="zh-CN" sz="1500" i="1">
                <a:ea typeface="宋体" panose="02010600030101010101" pitchFamily="2" charset="-122"/>
              </a:endParaRPr>
            </a:p>
          </p:txBody>
        </p:sp>
      </p:grpSp>
      <p:sp>
        <p:nvSpPr>
          <p:cNvPr id="1526956" name="Line 172"/>
          <p:cNvSpPr>
            <a:spLocks noChangeShapeType="1"/>
          </p:cNvSpPr>
          <p:nvPr/>
        </p:nvSpPr>
        <p:spPr bwMode="auto">
          <a:xfrm flipV="1">
            <a:off x="7431088" y="3949700"/>
            <a:ext cx="190500" cy="21590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26957" name="Line 173"/>
          <p:cNvSpPr>
            <a:spLocks noChangeShapeType="1"/>
          </p:cNvSpPr>
          <p:nvPr/>
        </p:nvSpPr>
        <p:spPr bwMode="auto">
          <a:xfrm flipV="1">
            <a:off x="8007350" y="3300413"/>
            <a:ext cx="4763" cy="193675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26958" name="Line 174"/>
          <p:cNvSpPr>
            <a:spLocks noChangeShapeType="1"/>
          </p:cNvSpPr>
          <p:nvPr/>
        </p:nvSpPr>
        <p:spPr bwMode="auto">
          <a:xfrm flipV="1">
            <a:off x="7777163" y="3624263"/>
            <a:ext cx="190500" cy="21590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736" name="Rectangle 17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7.3.2 	Octilinear Maze Search</a:t>
            </a:r>
          </a:p>
        </p:txBody>
      </p:sp>
      <p:sp>
        <p:nvSpPr>
          <p:cNvPr id="177" name="Text Box 102"/>
          <p:cNvSpPr txBox="1">
            <a:spLocks noChangeArrowheads="1"/>
          </p:cNvSpPr>
          <p:nvPr/>
        </p:nvSpPr>
        <p:spPr bwMode="auto">
          <a:xfrm rot="-5400000">
            <a:off x="8237048" y="5725266"/>
            <a:ext cx="1256691" cy="21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800" dirty="0">
                <a:solidFill>
                  <a:srgbClr val="C0C0C0"/>
                </a:solidFill>
              </a:rPr>
              <a:t>© </a:t>
            </a:r>
            <a:r>
              <a:rPr lang="de-DE" altLang="de-DE" sz="800" dirty="0" smtClean="0">
                <a:solidFill>
                  <a:srgbClr val="C0C0C0"/>
                </a:solidFill>
              </a:rPr>
              <a:t>2022 </a:t>
            </a:r>
            <a:r>
              <a:rPr lang="de-DE" altLang="de-DE" sz="800" dirty="0">
                <a:solidFill>
                  <a:srgbClr val="C0C0C0"/>
                </a:solidFill>
              </a:rPr>
              <a:t>Springer Verlag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2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26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526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26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688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DC7587-C38B-4D29-A562-1404126371A2}" type="slidenum">
              <a:rPr lang="en-US" altLang="de-DE" sz="1000">
                <a:solidFill>
                  <a:srgbClr val="C0C0C0"/>
                </a:solidFill>
              </a:rPr>
              <a:pPr/>
              <a:t>3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4099" name="Line 443"/>
          <p:cNvSpPr>
            <a:spLocks noChangeShapeType="1"/>
          </p:cNvSpPr>
          <p:nvPr/>
        </p:nvSpPr>
        <p:spPr bwMode="auto">
          <a:xfrm>
            <a:off x="5610225" y="4508500"/>
            <a:ext cx="1588" cy="446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00" name="Line 574"/>
          <p:cNvSpPr>
            <a:spLocks noChangeShapeType="1"/>
          </p:cNvSpPr>
          <p:nvPr/>
        </p:nvSpPr>
        <p:spPr bwMode="auto">
          <a:xfrm>
            <a:off x="5610225" y="3821113"/>
            <a:ext cx="0" cy="4714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4101" name="Group 328"/>
          <p:cNvGrpSpPr>
            <a:grpSpLocks/>
          </p:cNvGrpSpPr>
          <p:nvPr/>
        </p:nvGrpSpPr>
        <p:grpSpPr bwMode="auto">
          <a:xfrm>
            <a:off x="7002463" y="1398588"/>
            <a:ext cx="996950" cy="576262"/>
            <a:chOff x="617" y="1399"/>
            <a:chExt cx="687" cy="454"/>
          </a:xfrm>
        </p:grpSpPr>
        <p:sp>
          <p:nvSpPr>
            <p:cNvPr id="4390" name="Rectangle 329"/>
            <p:cNvSpPr>
              <a:spLocks noChangeArrowheads="1"/>
            </p:cNvSpPr>
            <p:nvPr/>
          </p:nvSpPr>
          <p:spPr bwMode="auto">
            <a:xfrm>
              <a:off x="617" y="1399"/>
              <a:ext cx="687" cy="4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91" name="Line 330"/>
            <p:cNvSpPr>
              <a:spLocks noChangeShapeType="1"/>
            </p:cNvSpPr>
            <p:nvPr/>
          </p:nvSpPr>
          <p:spPr bwMode="auto">
            <a:xfrm>
              <a:off x="976" y="1724"/>
              <a:ext cx="4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4392" name="Group 331"/>
            <p:cNvGrpSpPr>
              <a:grpSpLocks/>
            </p:cNvGrpSpPr>
            <p:nvPr/>
          </p:nvGrpSpPr>
          <p:grpSpPr bwMode="auto">
            <a:xfrm>
              <a:off x="682" y="1504"/>
              <a:ext cx="105" cy="88"/>
              <a:chOff x="328" y="1585"/>
              <a:chExt cx="145" cy="121"/>
            </a:xfrm>
          </p:grpSpPr>
          <p:sp>
            <p:nvSpPr>
              <p:cNvPr id="4411" name="AutoShape 332"/>
              <p:cNvSpPr>
                <a:spLocks noChangeArrowheads="1"/>
              </p:cNvSpPr>
              <p:nvPr/>
            </p:nvSpPr>
            <p:spPr bwMode="auto">
              <a:xfrm rot="5400000">
                <a:off x="320" y="1593"/>
                <a:ext cx="121" cy="105"/>
              </a:xfrm>
              <a:prstGeom prst="triangle">
                <a:avLst>
                  <a:gd name="adj" fmla="val 50000"/>
                </a:avLst>
              </a:prstGeom>
              <a:solidFill>
                <a:srgbClr val="C0C0C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412" name="Oval 333"/>
              <p:cNvSpPr>
                <a:spLocks noChangeArrowheads="1"/>
              </p:cNvSpPr>
              <p:nvPr/>
            </p:nvSpPr>
            <p:spPr bwMode="auto">
              <a:xfrm>
                <a:off x="432" y="1626"/>
                <a:ext cx="41" cy="41"/>
              </a:xfrm>
              <a:prstGeom prst="ellipse">
                <a:avLst/>
              </a:prstGeom>
              <a:solidFill>
                <a:srgbClr val="C0C0C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</p:grpSp>
        <p:grpSp>
          <p:nvGrpSpPr>
            <p:cNvPr id="4393" name="Group 334"/>
            <p:cNvGrpSpPr>
              <a:grpSpLocks/>
            </p:cNvGrpSpPr>
            <p:nvPr/>
          </p:nvGrpSpPr>
          <p:grpSpPr bwMode="auto">
            <a:xfrm>
              <a:off x="866" y="1679"/>
              <a:ext cx="105" cy="88"/>
              <a:chOff x="328" y="1585"/>
              <a:chExt cx="145" cy="121"/>
            </a:xfrm>
          </p:grpSpPr>
          <p:sp>
            <p:nvSpPr>
              <p:cNvPr id="4409" name="AutoShape 335"/>
              <p:cNvSpPr>
                <a:spLocks noChangeArrowheads="1"/>
              </p:cNvSpPr>
              <p:nvPr/>
            </p:nvSpPr>
            <p:spPr bwMode="auto">
              <a:xfrm rot="5400000">
                <a:off x="320" y="1593"/>
                <a:ext cx="121" cy="105"/>
              </a:xfrm>
              <a:prstGeom prst="triangle">
                <a:avLst>
                  <a:gd name="adj" fmla="val 50000"/>
                </a:avLst>
              </a:prstGeom>
              <a:solidFill>
                <a:srgbClr val="C0C0C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410" name="Oval 336"/>
              <p:cNvSpPr>
                <a:spLocks noChangeArrowheads="1"/>
              </p:cNvSpPr>
              <p:nvPr/>
            </p:nvSpPr>
            <p:spPr bwMode="auto">
              <a:xfrm>
                <a:off x="432" y="1626"/>
                <a:ext cx="41" cy="41"/>
              </a:xfrm>
              <a:prstGeom prst="ellipse">
                <a:avLst/>
              </a:prstGeom>
              <a:solidFill>
                <a:srgbClr val="C0C0C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</p:grpSp>
        <p:sp>
          <p:nvSpPr>
            <p:cNvPr id="4394" name="Freeform 337"/>
            <p:cNvSpPr>
              <a:spLocks/>
            </p:cNvSpPr>
            <p:nvPr/>
          </p:nvSpPr>
          <p:spPr bwMode="auto">
            <a:xfrm>
              <a:off x="639" y="1470"/>
              <a:ext cx="336" cy="60"/>
            </a:xfrm>
            <a:custGeom>
              <a:avLst/>
              <a:gdLst>
                <a:gd name="T0" fmla="*/ 0 w 288"/>
                <a:gd name="T1" fmla="*/ 0 h 60"/>
                <a:gd name="T2" fmla="*/ 340 w 288"/>
                <a:gd name="T3" fmla="*/ 0 h 60"/>
                <a:gd name="T4" fmla="*/ 340 w 288"/>
                <a:gd name="T5" fmla="*/ 60 h 60"/>
                <a:gd name="T6" fmla="*/ 392 w 288"/>
                <a:gd name="T7" fmla="*/ 60 h 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8"/>
                <a:gd name="T13" fmla="*/ 0 h 60"/>
                <a:gd name="T14" fmla="*/ 288 w 288"/>
                <a:gd name="T15" fmla="*/ 60 h 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8" h="60">
                  <a:moveTo>
                    <a:pt x="0" y="0"/>
                  </a:moveTo>
                  <a:lnTo>
                    <a:pt x="249" y="0"/>
                  </a:lnTo>
                  <a:lnTo>
                    <a:pt x="249" y="60"/>
                  </a:lnTo>
                  <a:lnTo>
                    <a:pt x="288" y="6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5" name="Line 338"/>
            <p:cNvSpPr>
              <a:spLocks noChangeShapeType="1"/>
            </p:cNvSpPr>
            <p:nvPr/>
          </p:nvSpPr>
          <p:spPr bwMode="auto">
            <a:xfrm flipH="1">
              <a:off x="639" y="1551"/>
              <a:ext cx="3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6" name="Line 339"/>
            <p:cNvSpPr>
              <a:spLocks noChangeShapeType="1"/>
            </p:cNvSpPr>
            <p:nvPr/>
          </p:nvSpPr>
          <p:spPr bwMode="auto">
            <a:xfrm flipH="1">
              <a:off x="787" y="1549"/>
              <a:ext cx="3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7" name="Line 340"/>
            <p:cNvSpPr>
              <a:spLocks noChangeShapeType="1"/>
            </p:cNvSpPr>
            <p:nvPr/>
          </p:nvSpPr>
          <p:spPr bwMode="auto">
            <a:xfrm>
              <a:off x="909" y="1575"/>
              <a:ext cx="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98" name="Moon 11"/>
            <p:cNvSpPr>
              <a:spLocks noChangeArrowheads="1"/>
            </p:cNvSpPr>
            <p:nvPr/>
          </p:nvSpPr>
          <p:spPr bwMode="auto">
            <a:xfrm rot="10800000">
              <a:off x="961" y="1503"/>
              <a:ext cx="101" cy="114"/>
            </a:xfrm>
            <a:prstGeom prst="moon">
              <a:avLst>
                <a:gd name="adj" fmla="val 75500"/>
              </a:avLst>
            </a:prstGeom>
            <a:solidFill>
              <a:srgbClr val="C0C0C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endParaRPr lang="en-US" altLang="zh-TW" sz="1100">
                <a:ea typeface="新細明體" pitchFamily="18" charset="-120"/>
                <a:cs typeface="Arial" panose="020B0604020202020204" pitchFamily="34" charset="0"/>
              </a:endParaRPr>
            </a:p>
          </p:txBody>
        </p:sp>
        <p:sp>
          <p:nvSpPr>
            <p:cNvPr id="4399" name="AutoShape 342"/>
            <p:cNvSpPr>
              <a:spLocks noChangeArrowheads="1"/>
            </p:cNvSpPr>
            <p:nvPr/>
          </p:nvSpPr>
          <p:spPr bwMode="auto">
            <a:xfrm>
              <a:off x="822" y="1533"/>
              <a:ext cx="87" cy="87"/>
            </a:xfrm>
            <a:prstGeom prst="flowChartDelay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400" name="Line 343"/>
            <p:cNvSpPr>
              <a:spLocks noChangeShapeType="1"/>
            </p:cNvSpPr>
            <p:nvPr/>
          </p:nvSpPr>
          <p:spPr bwMode="auto">
            <a:xfrm>
              <a:off x="639" y="1725"/>
              <a:ext cx="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1" name="Freeform 344"/>
            <p:cNvSpPr>
              <a:spLocks/>
            </p:cNvSpPr>
            <p:nvPr/>
          </p:nvSpPr>
          <p:spPr bwMode="auto">
            <a:xfrm>
              <a:off x="780" y="1599"/>
              <a:ext cx="42" cy="123"/>
            </a:xfrm>
            <a:custGeom>
              <a:avLst/>
              <a:gdLst>
                <a:gd name="T0" fmla="*/ 0 w 42"/>
                <a:gd name="T1" fmla="*/ 123 h 123"/>
                <a:gd name="T2" fmla="*/ 0 w 42"/>
                <a:gd name="T3" fmla="*/ 0 h 123"/>
                <a:gd name="T4" fmla="*/ 42 w 42"/>
                <a:gd name="T5" fmla="*/ 0 h 123"/>
                <a:gd name="T6" fmla="*/ 0 60000 65536"/>
                <a:gd name="T7" fmla="*/ 0 60000 65536"/>
                <a:gd name="T8" fmla="*/ 0 60000 65536"/>
                <a:gd name="T9" fmla="*/ 0 w 42"/>
                <a:gd name="T10" fmla="*/ 0 h 123"/>
                <a:gd name="T11" fmla="*/ 42 w 42"/>
                <a:gd name="T12" fmla="*/ 123 h 1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" h="123">
                  <a:moveTo>
                    <a:pt x="0" y="123"/>
                  </a:moveTo>
                  <a:lnTo>
                    <a:pt x="0" y="0"/>
                  </a:lnTo>
                  <a:lnTo>
                    <a:pt x="4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2" name="Oval 345"/>
            <p:cNvSpPr>
              <a:spLocks noChangeArrowheads="1"/>
            </p:cNvSpPr>
            <p:nvPr/>
          </p:nvSpPr>
          <p:spPr bwMode="auto">
            <a:xfrm>
              <a:off x="765" y="1710"/>
              <a:ext cx="29" cy="2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403" name="Line 346"/>
            <p:cNvSpPr>
              <a:spLocks noChangeShapeType="1"/>
            </p:cNvSpPr>
            <p:nvPr/>
          </p:nvSpPr>
          <p:spPr bwMode="auto">
            <a:xfrm>
              <a:off x="636" y="1773"/>
              <a:ext cx="36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4" name="Freeform 347"/>
            <p:cNvSpPr>
              <a:spLocks/>
            </p:cNvSpPr>
            <p:nvPr/>
          </p:nvSpPr>
          <p:spPr bwMode="auto">
            <a:xfrm>
              <a:off x="1062" y="1560"/>
              <a:ext cx="99" cy="147"/>
            </a:xfrm>
            <a:custGeom>
              <a:avLst/>
              <a:gdLst>
                <a:gd name="T0" fmla="*/ 0 w 99"/>
                <a:gd name="T1" fmla="*/ 0 h 126"/>
                <a:gd name="T2" fmla="*/ 60 w 99"/>
                <a:gd name="T3" fmla="*/ 0 h 126"/>
                <a:gd name="T4" fmla="*/ 60 w 99"/>
                <a:gd name="T5" fmla="*/ 172 h 126"/>
                <a:gd name="T6" fmla="*/ 99 w 99"/>
                <a:gd name="T7" fmla="*/ 172 h 12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9"/>
                <a:gd name="T13" fmla="*/ 0 h 126"/>
                <a:gd name="T14" fmla="*/ 99 w 99"/>
                <a:gd name="T15" fmla="*/ 126 h 12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9" h="126">
                  <a:moveTo>
                    <a:pt x="0" y="0"/>
                  </a:moveTo>
                  <a:lnTo>
                    <a:pt x="60" y="0"/>
                  </a:lnTo>
                  <a:lnTo>
                    <a:pt x="60" y="126"/>
                  </a:lnTo>
                  <a:lnTo>
                    <a:pt x="99" y="12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5" name="Line 348"/>
            <p:cNvSpPr>
              <a:spLocks noChangeShapeType="1"/>
            </p:cNvSpPr>
            <p:nvPr/>
          </p:nvSpPr>
          <p:spPr bwMode="auto">
            <a:xfrm>
              <a:off x="1092" y="1752"/>
              <a:ext cx="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06" name="AutoShape 349"/>
            <p:cNvSpPr>
              <a:spLocks noChangeArrowheads="1"/>
            </p:cNvSpPr>
            <p:nvPr/>
          </p:nvSpPr>
          <p:spPr bwMode="auto">
            <a:xfrm>
              <a:off x="1009" y="1708"/>
              <a:ext cx="87" cy="87"/>
            </a:xfrm>
            <a:prstGeom prst="flowChartDelay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407" name="Moon 11"/>
            <p:cNvSpPr>
              <a:spLocks noChangeArrowheads="1"/>
            </p:cNvSpPr>
            <p:nvPr/>
          </p:nvSpPr>
          <p:spPr bwMode="auto">
            <a:xfrm rot="10800000">
              <a:off x="1143" y="1673"/>
              <a:ext cx="101" cy="114"/>
            </a:xfrm>
            <a:prstGeom prst="moon">
              <a:avLst>
                <a:gd name="adj" fmla="val 75500"/>
              </a:avLst>
            </a:prstGeom>
            <a:solidFill>
              <a:srgbClr val="C0C0C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endParaRPr lang="en-US" altLang="zh-TW" sz="1100">
                <a:ea typeface="新細明體" pitchFamily="18" charset="-120"/>
                <a:cs typeface="Arial" panose="020B0604020202020204" pitchFamily="34" charset="0"/>
              </a:endParaRPr>
            </a:p>
          </p:txBody>
        </p:sp>
        <p:sp>
          <p:nvSpPr>
            <p:cNvPr id="4408" name="Line 351"/>
            <p:cNvSpPr>
              <a:spLocks noChangeShapeType="1"/>
            </p:cNvSpPr>
            <p:nvPr/>
          </p:nvSpPr>
          <p:spPr bwMode="auto">
            <a:xfrm>
              <a:off x="1245" y="1731"/>
              <a:ext cx="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4102" name="Line 352"/>
          <p:cNvSpPr>
            <a:spLocks noChangeShapeType="1"/>
          </p:cNvSpPr>
          <p:nvPr/>
        </p:nvSpPr>
        <p:spPr bwMode="auto">
          <a:xfrm>
            <a:off x="1328738" y="3986213"/>
            <a:ext cx="0" cy="15875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03" name="Line 353"/>
          <p:cNvSpPr>
            <a:spLocks noChangeShapeType="1"/>
          </p:cNvSpPr>
          <p:nvPr/>
        </p:nvSpPr>
        <p:spPr bwMode="auto">
          <a:xfrm>
            <a:off x="5619750" y="1766888"/>
            <a:ext cx="0" cy="492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04" name="Line 354"/>
          <p:cNvSpPr>
            <a:spLocks noChangeShapeType="1"/>
          </p:cNvSpPr>
          <p:nvPr/>
        </p:nvSpPr>
        <p:spPr bwMode="auto">
          <a:xfrm flipH="1">
            <a:off x="5610225" y="2479675"/>
            <a:ext cx="6350" cy="468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05" name="Line 355"/>
          <p:cNvSpPr>
            <a:spLocks noChangeShapeType="1"/>
          </p:cNvSpPr>
          <p:nvPr/>
        </p:nvSpPr>
        <p:spPr bwMode="auto">
          <a:xfrm flipH="1">
            <a:off x="5610225" y="3148013"/>
            <a:ext cx="3175" cy="4841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06" name="Line 356"/>
          <p:cNvSpPr>
            <a:spLocks noChangeShapeType="1"/>
          </p:cNvSpPr>
          <p:nvPr/>
        </p:nvSpPr>
        <p:spPr bwMode="auto">
          <a:xfrm>
            <a:off x="3017838" y="1300163"/>
            <a:ext cx="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07" name="Line 357"/>
          <p:cNvSpPr>
            <a:spLocks noChangeShapeType="1"/>
          </p:cNvSpPr>
          <p:nvPr/>
        </p:nvSpPr>
        <p:spPr bwMode="auto">
          <a:xfrm>
            <a:off x="3009900" y="1893888"/>
            <a:ext cx="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08" name="Line 358"/>
          <p:cNvSpPr>
            <a:spLocks noChangeShapeType="1"/>
          </p:cNvSpPr>
          <p:nvPr/>
        </p:nvSpPr>
        <p:spPr bwMode="auto">
          <a:xfrm>
            <a:off x="3009900" y="2487613"/>
            <a:ext cx="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09" name="Line 359"/>
          <p:cNvSpPr>
            <a:spLocks noChangeShapeType="1"/>
          </p:cNvSpPr>
          <p:nvPr/>
        </p:nvSpPr>
        <p:spPr bwMode="auto">
          <a:xfrm>
            <a:off x="3009900" y="3073400"/>
            <a:ext cx="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10" name="Line 360"/>
          <p:cNvSpPr>
            <a:spLocks noChangeShapeType="1"/>
          </p:cNvSpPr>
          <p:nvPr/>
        </p:nvSpPr>
        <p:spPr bwMode="auto">
          <a:xfrm>
            <a:off x="3009900" y="3648075"/>
            <a:ext cx="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11" name="Line 361"/>
          <p:cNvSpPr>
            <a:spLocks noChangeShapeType="1"/>
          </p:cNvSpPr>
          <p:nvPr/>
        </p:nvSpPr>
        <p:spPr bwMode="auto">
          <a:xfrm>
            <a:off x="3008313" y="4237038"/>
            <a:ext cx="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12" name="Line 362"/>
          <p:cNvSpPr>
            <a:spLocks noChangeShapeType="1"/>
          </p:cNvSpPr>
          <p:nvPr/>
        </p:nvSpPr>
        <p:spPr bwMode="auto">
          <a:xfrm>
            <a:off x="3001963" y="5399088"/>
            <a:ext cx="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13" name="Line 363"/>
          <p:cNvSpPr>
            <a:spLocks noChangeShapeType="1"/>
          </p:cNvSpPr>
          <p:nvPr/>
        </p:nvSpPr>
        <p:spPr bwMode="auto">
          <a:xfrm>
            <a:off x="3005138" y="4819650"/>
            <a:ext cx="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14" name="Rectangle 364"/>
          <p:cNvSpPr>
            <a:spLocks noChangeArrowheads="1"/>
          </p:cNvSpPr>
          <p:nvPr/>
        </p:nvSpPr>
        <p:spPr bwMode="auto">
          <a:xfrm>
            <a:off x="2070100" y="2833688"/>
            <a:ext cx="1917700" cy="447675"/>
          </a:xfrm>
          <a:prstGeom prst="rect">
            <a:avLst/>
          </a:prstGeom>
          <a:solidFill>
            <a:srgbClr val="CCCCFF"/>
          </a:solidFill>
          <a:ln w="8001">
            <a:solidFill>
              <a:srgbClr val="CCCCF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15" name="Rectangle 365"/>
          <p:cNvSpPr>
            <a:spLocks noChangeArrowheads="1"/>
          </p:cNvSpPr>
          <p:nvPr/>
        </p:nvSpPr>
        <p:spPr bwMode="auto">
          <a:xfrm>
            <a:off x="4622800" y="1584325"/>
            <a:ext cx="2011363" cy="225425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800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16" name="Rectangle 366"/>
          <p:cNvSpPr>
            <a:spLocks noChangeArrowheads="1"/>
          </p:cNvSpPr>
          <p:nvPr/>
        </p:nvSpPr>
        <p:spPr bwMode="auto">
          <a:xfrm>
            <a:off x="4622800" y="2286000"/>
            <a:ext cx="2011363" cy="227013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800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17" name="Rectangle 367"/>
          <p:cNvSpPr>
            <a:spLocks noChangeArrowheads="1"/>
          </p:cNvSpPr>
          <p:nvPr/>
        </p:nvSpPr>
        <p:spPr bwMode="auto">
          <a:xfrm>
            <a:off x="4622800" y="2954338"/>
            <a:ext cx="2011363" cy="223837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800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18" name="Rectangle 368"/>
          <p:cNvSpPr>
            <a:spLocks noChangeArrowheads="1"/>
          </p:cNvSpPr>
          <p:nvPr/>
        </p:nvSpPr>
        <p:spPr bwMode="auto">
          <a:xfrm>
            <a:off x="4622800" y="3632200"/>
            <a:ext cx="2011363" cy="225425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800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19" name="Rectangle 369"/>
          <p:cNvSpPr>
            <a:spLocks noChangeArrowheads="1"/>
          </p:cNvSpPr>
          <p:nvPr/>
        </p:nvSpPr>
        <p:spPr bwMode="auto">
          <a:xfrm>
            <a:off x="4622800" y="4305300"/>
            <a:ext cx="2011363" cy="225425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800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20" name="Rectangle 370"/>
          <p:cNvSpPr>
            <a:spLocks noChangeArrowheads="1"/>
          </p:cNvSpPr>
          <p:nvPr/>
        </p:nvSpPr>
        <p:spPr bwMode="auto">
          <a:xfrm>
            <a:off x="2070100" y="2239963"/>
            <a:ext cx="1917700" cy="447675"/>
          </a:xfrm>
          <a:prstGeom prst="rect">
            <a:avLst/>
          </a:prstGeom>
          <a:solidFill>
            <a:srgbClr val="CCCCFF"/>
          </a:solidFill>
          <a:ln w="8001">
            <a:solidFill>
              <a:srgbClr val="CCCCF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21" name="Rectangle 371"/>
          <p:cNvSpPr>
            <a:spLocks noChangeArrowheads="1"/>
          </p:cNvSpPr>
          <p:nvPr/>
        </p:nvSpPr>
        <p:spPr bwMode="auto">
          <a:xfrm>
            <a:off x="2074863" y="3413125"/>
            <a:ext cx="1917700" cy="447675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800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22" name="Rectangle 372"/>
          <p:cNvSpPr>
            <a:spLocks noChangeArrowheads="1"/>
          </p:cNvSpPr>
          <p:nvPr/>
        </p:nvSpPr>
        <p:spPr bwMode="auto">
          <a:xfrm>
            <a:off x="2071688" y="3992563"/>
            <a:ext cx="1917700" cy="447675"/>
          </a:xfrm>
          <a:prstGeom prst="rect">
            <a:avLst/>
          </a:prstGeom>
          <a:solidFill>
            <a:srgbClr val="CCCCFF"/>
          </a:solidFill>
          <a:ln w="8001">
            <a:solidFill>
              <a:srgbClr val="CCCCF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23" name="Line 373"/>
          <p:cNvSpPr>
            <a:spLocks noChangeShapeType="1"/>
          </p:cNvSpPr>
          <p:nvPr/>
        </p:nvSpPr>
        <p:spPr bwMode="auto">
          <a:xfrm>
            <a:off x="3698875" y="3865563"/>
            <a:ext cx="6350" cy="7937"/>
          </a:xfrm>
          <a:prstGeom prst="line">
            <a:avLst/>
          </a:prstGeom>
          <a:noFill/>
          <a:ln w="14288">
            <a:solidFill>
              <a:srgbClr val="FFCC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4124" name="Group 374"/>
          <p:cNvGrpSpPr>
            <a:grpSpLocks/>
          </p:cNvGrpSpPr>
          <p:nvPr/>
        </p:nvGrpSpPr>
        <p:grpSpPr bwMode="auto">
          <a:xfrm>
            <a:off x="7008813" y="2752725"/>
            <a:ext cx="989012" cy="576263"/>
            <a:chOff x="3914" y="2070"/>
            <a:chExt cx="581" cy="387"/>
          </a:xfrm>
        </p:grpSpPr>
        <p:sp>
          <p:nvSpPr>
            <p:cNvPr id="4373" name="Rectangle 375"/>
            <p:cNvSpPr>
              <a:spLocks noChangeArrowheads="1"/>
            </p:cNvSpPr>
            <p:nvPr/>
          </p:nvSpPr>
          <p:spPr bwMode="auto">
            <a:xfrm>
              <a:off x="3914" y="2070"/>
              <a:ext cx="581" cy="387"/>
            </a:xfrm>
            <a:prstGeom prst="rect">
              <a:avLst/>
            </a:prstGeom>
            <a:solidFill>
              <a:srgbClr val="FFFFFF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74" name="Rectangle 376"/>
            <p:cNvSpPr>
              <a:spLocks noChangeArrowheads="1"/>
            </p:cNvSpPr>
            <p:nvPr/>
          </p:nvSpPr>
          <p:spPr bwMode="auto">
            <a:xfrm>
              <a:off x="3914" y="2070"/>
              <a:ext cx="581" cy="387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75" name="Rectangle 377"/>
            <p:cNvSpPr>
              <a:spLocks noChangeArrowheads="1"/>
            </p:cNvSpPr>
            <p:nvPr/>
          </p:nvSpPr>
          <p:spPr bwMode="auto">
            <a:xfrm>
              <a:off x="3979" y="2103"/>
              <a:ext cx="31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76" name="Rectangle 378"/>
            <p:cNvSpPr>
              <a:spLocks noChangeArrowheads="1"/>
            </p:cNvSpPr>
            <p:nvPr/>
          </p:nvSpPr>
          <p:spPr bwMode="auto">
            <a:xfrm>
              <a:off x="4398" y="2103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77" name="Rectangle 379"/>
            <p:cNvSpPr>
              <a:spLocks noChangeArrowheads="1"/>
            </p:cNvSpPr>
            <p:nvPr/>
          </p:nvSpPr>
          <p:spPr bwMode="auto">
            <a:xfrm>
              <a:off x="4188" y="2103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78" name="Rectangle 380"/>
            <p:cNvSpPr>
              <a:spLocks noChangeArrowheads="1"/>
            </p:cNvSpPr>
            <p:nvPr/>
          </p:nvSpPr>
          <p:spPr bwMode="auto">
            <a:xfrm>
              <a:off x="4293" y="2103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79" name="Rectangle 381"/>
            <p:cNvSpPr>
              <a:spLocks noChangeArrowheads="1"/>
            </p:cNvSpPr>
            <p:nvPr/>
          </p:nvSpPr>
          <p:spPr bwMode="auto">
            <a:xfrm>
              <a:off x="4084" y="2103"/>
              <a:ext cx="31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80" name="Rectangle 382"/>
            <p:cNvSpPr>
              <a:spLocks noChangeArrowheads="1"/>
            </p:cNvSpPr>
            <p:nvPr/>
          </p:nvSpPr>
          <p:spPr bwMode="auto">
            <a:xfrm>
              <a:off x="3979" y="2393"/>
              <a:ext cx="31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81" name="Rectangle 383"/>
            <p:cNvSpPr>
              <a:spLocks noChangeArrowheads="1"/>
            </p:cNvSpPr>
            <p:nvPr/>
          </p:nvSpPr>
          <p:spPr bwMode="auto">
            <a:xfrm>
              <a:off x="4398" y="2393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82" name="Rectangle 384"/>
            <p:cNvSpPr>
              <a:spLocks noChangeArrowheads="1"/>
            </p:cNvSpPr>
            <p:nvPr/>
          </p:nvSpPr>
          <p:spPr bwMode="auto">
            <a:xfrm>
              <a:off x="4188" y="2393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83" name="Rectangle 385"/>
            <p:cNvSpPr>
              <a:spLocks noChangeArrowheads="1"/>
            </p:cNvSpPr>
            <p:nvPr/>
          </p:nvSpPr>
          <p:spPr bwMode="auto">
            <a:xfrm>
              <a:off x="4293" y="2393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84" name="Rectangle 386"/>
            <p:cNvSpPr>
              <a:spLocks noChangeArrowheads="1"/>
            </p:cNvSpPr>
            <p:nvPr/>
          </p:nvSpPr>
          <p:spPr bwMode="auto">
            <a:xfrm>
              <a:off x="4084" y="2393"/>
              <a:ext cx="31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85" name="Rectangle 387"/>
            <p:cNvSpPr>
              <a:spLocks noChangeArrowheads="1"/>
            </p:cNvSpPr>
            <p:nvPr/>
          </p:nvSpPr>
          <p:spPr bwMode="auto">
            <a:xfrm>
              <a:off x="4398" y="2247"/>
              <a:ext cx="32" cy="33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86" name="Rectangle 388"/>
            <p:cNvSpPr>
              <a:spLocks noChangeArrowheads="1"/>
            </p:cNvSpPr>
            <p:nvPr/>
          </p:nvSpPr>
          <p:spPr bwMode="auto">
            <a:xfrm>
              <a:off x="3979" y="2247"/>
              <a:ext cx="31" cy="33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87" name="Rectangle 389"/>
            <p:cNvSpPr>
              <a:spLocks noChangeArrowheads="1"/>
            </p:cNvSpPr>
            <p:nvPr/>
          </p:nvSpPr>
          <p:spPr bwMode="auto">
            <a:xfrm>
              <a:off x="4067" y="2183"/>
              <a:ext cx="65" cy="178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88" name="Rectangle 390"/>
            <p:cNvSpPr>
              <a:spLocks noChangeArrowheads="1"/>
            </p:cNvSpPr>
            <p:nvPr/>
          </p:nvSpPr>
          <p:spPr bwMode="auto">
            <a:xfrm>
              <a:off x="4220" y="2159"/>
              <a:ext cx="129" cy="97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89" name="Rectangle 391"/>
            <p:cNvSpPr>
              <a:spLocks noChangeArrowheads="1"/>
            </p:cNvSpPr>
            <p:nvPr/>
          </p:nvSpPr>
          <p:spPr bwMode="auto">
            <a:xfrm>
              <a:off x="4220" y="2304"/>
              <a:ext cx="81" cy="57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4125" name="Line 392"/>
          <p:cNvSpPr>
            <a:spLocks noChangeShapeType="1"/>
          </p:cNvSpPr>
          <p:nvPr/>
        </p:nvSpPr>
        <p:spPr bwMode="auto">
          <a:xfrm>
            <a:off x="1328738" y="1654175"/>
            <a:ext cx="0" cy="20955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26" name="Rectangle 393"/>
          <p:cNvSpPr>
            <a:spLocks noChangeArrowheads="1"/>
          </p:cNvSpPr>
          <p:nvPr/>
        </p:nvSpPr>
        <p:spPr bwMode="auto">
          <a:xfrm>
            <a:off x="833438" y="1865313"/>
            <a:ext cx="987425" cy="57467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27" name="Rectangle 394"/>
          <p:cNvSpPr>
            <a:spLocks noChangeArrowheads="1"/>
          </p:cNvSpPr>
          <p:nvPr/>
        </p:nvSpPr>
        <p:spPr bwMode="auto">
          <a:xfrm>
            <a:off x="896938" y="1944688"/>
            <a:ext cx="8763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900">
                <a:solidFill>
                  <a:srgbClr val="000000"/>
                </a:solidFill>
                <a:ea typeface="宋体" panose="02010600030101010101" pitchFamily="2" charset="-122"/>
              </a:rPr>
              <a:t>ENTITY test is</a:t>
            </a:r>
            <a:br>
              <a:rPr lang="en-US" altLang="zh-CN" sz="900">
                <a:solidFill>
                  <a:srgbClr val="000000"/>
                </a:solidFill>
                <a:ea typeface="宋体" panose="02010600030101010101" pitchFamily="2" charset="-122"/>
              </a:rPr>
            </a:br>
            <a:r>
              <a:rPr lang="en-US" altLang="zh-CN" sz="900">
                <a:solidFill>
                  <a:srgbClr val="000000"/>
                </a:solidFill>
                <a:ea typeface="宋体" panose="02010600030101010101" pitchFamily="2" charset="-122"/>
              </a:rPr>
              <a:t>port a: in bit;</a:t>
            </a:r>
            <a:br>
              <a:rPr lang="en-US" altLang="zh-CN" sz="900">
                <a:solidFill>
                  <a:srgbClr val="000000"/>
                </a:solidFill>
                <a:ea typeface="宋体" panose="02010600030101010101" pitchFamily="2" charset="-122"/>
              </a:rPr>
            </a:br>
            <a:r>
              <a:rPr lang="en-US" altLang="zh-CN" sz="900">
                <a:solidFill>
                  <a:srgbClr val="000000"/>
                </a:solidFill>
                <a:ea typeface="宋体" panose="02010600030101010101" pitchFamily="2" charset="-122"/>
              </a:rPr>
              <a:t>end ENTITY test;</a:t>
            </a:r>
            <a:endParaRPr lang="en-US" altLang="zh-CN" sz="900">
              <a:ea typeface="宋体" panose="02010600030101010101" pitchFamily="2" charset="-122"/>
            </a:endParaRPr>
          </a:p>
        </p:txBody>
      </p:sp>
      <p:grpSp>
        <p:nvGrpSpPr>
          <p:cNvPr id="4128" name="Group 395"/>
          <p:cNvGrpSpPr>
            <a:grpSpLocks/>
          </p:cNvGrpSpPr>
          <p:nvPr/>
        </p:nvGrpSpPr>
        <p:grpSpPr bwMode="auto">
          <a:xfrm>
            <a:off x="841375" y="5614988"/>
            <a:ext cx="1004888" cy="584200"/>
            <a:chOff x="623" y="3214"/>
            <a:chExt cx="590" cy="392"/>
          </a:xfrm>
        </p:grpSpPr>
        <p:sp>
          <p:nvSpPr>
            <p:cNvPr id="4342" name="Rectangle 396"/>
            <p:cNvSpPr>
              <a:spLocks noChangeArrowheads="1"/>
            </p:cNvSpPr>
            <p:nvPr/>
          </p:nvSpPr>
          <p:spPr bwMode="auto">
            <a:xfrm>
              <a:off x="629" y="3220"/>
              <a:ext cx="580" cy="38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43" name="Rectangle 397"/>
            <p:cNvSpPr>
              <a:spLocks noChangeArrowheads="1"/>
            </p:cNvSpPr>
            <p:nvPr/>
          </p:nvSpPr>
          <p:spPr bwMode="auto">
            <a:xfrm>
              <a:off x="629" y="3470"/>
              <a:ext cx="271" cy="15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44" name="Rectangle 398"/>
            <p:cNvSpPr>
              <a:spLocks noChangeArrowheads="1"/>
            </p:cNvSpPr>
            <p:nvPr/>
          </p:nvSpPr>
          <p:spPr bwMode="auto">
            <a:xfrm>
              <a:off x="629" y="3437"/>
              <a:ext cx="271" cy="17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45" name="Rectangle 399"/>
            <p:cNvSpPr>
              <a:spLocks noChangeArrowheads="1"/>
            </p:cNvSpPr>
            <p:nvPr/>
          </p:nvSpPr>
          <p:spPr bwMode="auto">
            <a:xfrm>
              <a:off x="629" y="3410"/>
              <a:ext cx="271" cy="16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46" name="Rectangle 400"/>
            <p:cNvSpPr>
              <a:spLocks noChangeArrowheads="1"/>
            </p:cNvSpPr>
            <p:nvPr/>
          </p:nvSpPr>
          <p:spPr bwMode="auto">
            <a:xfrm>
              <a:off x="631" y="3383"/>
              <a:ext cx="270" cy="16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47" name="Rectangle 401"/>
            <p:cNvSpPr>
              <a:spLocks noChangeArrowheads="1"/>
            </p:cNvSpPr>
            <p:nvPr/>
          </p:nvSpPr>
          <p:spPr bwMode="auto">
            <a:xfrm>
              <a:off x="630" y="3356"/>
              <a:ext cx="270" cy="17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48" name="Rectangle 402"/>
            <p:cNvSpPr>
              <a:spLocks noChangeArrowheads="1"/>
            </p:cNvSpPr>
            <p:nvPr/>
          </p:nvSpPr>
          <p:spPr bwMode="auto">
            <a:xfrm>
              <a:off x="1121" y="3437"/>
              <a:ext cx="88" cy="17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49" name="Rectangle 403"/>
            <p:cNvSpPr>
              <a:spLocks noChangeArrowheads="1"/>
            </p:cNvSpPr>
            <p:nvPr/>
          </p:nvSpPr>
          <p:spPr bwMode="auto">
            <a:xfrm>
              <a:off x="1072" y="3461"/>
              <a:ext cx="137" cy="17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50" name="Rectangle 404"/>
            <p:cNvSpPr>
              <a:spLocks noChangeArrowheads="1"/>
            </p:cNvSpPr>
            <p:nvPr/>
          </p:nvSpPr>
          <p:spPr bwMode="auto">
            <a:xfrm>
              <a:off x="1030" y="3484"/>
              <a:ext cx="183" cy="15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51" name="Rectangle 405"/>
            <p:cNvSpPr>
              <a:spLocks noChangeArrowheads="1"/>
            </p:cNvSpPr>
            <p:nvPr/>
          </p:nvSpPr>
          <p:spPr bwMode="auto">
            <a:xfrm>
              <a:off x="983" y="3503"/>
              <a:ext cx="228" cy="16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52" name="Rectangle 406"/>
            <p:cNvSpPr>
              <a:spLocks noChangeArrowheads="1"/>
            </p:cNvSpPr>
            <p:nvPr/>
          </p:nvSpPr>
          <p:spPr bwMode="auto">
            <a:xfrm>
              <a:off x="939" y="3526"/>
              <a:ext cx="270" cy="16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53" name="Rectangle 407"/>
            <p:cNvSpPr>
              <a:spLocks noChangeArrowheads="1"/>
            </p:cNvSpPr>
            <p:nvPr/>
          </p:nvSpPr>
          <p:spPr bwMode="auto">
            <a:xfrm>
              <a:off x="895" y="3550"/>
              <a:ext cx="314" cy="16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54" name="Rectangle 408"/>
            <p:cNvSpPr>
              <a:spLocks noChangeArrowheads="1"/>
            </p:cNvSpPr>
            <p:nvPr/>
          </p:nvSpPr>
          <p:spPr bwMode="auto">
            <a:xfrm>
              <a:off x="623" y="3498"/>
              <a:ext cx="125" cy="17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55" name="Line 409"/>
            <p:cNvSpPr>
              <a:spLocks noChangeShapeType="1"/>
            </p:cNvSpPr>
            <p:nvPr/>
          </p:nvSpPr>
          <p:spPr bwMode="auto">
            <a:xfrm flipV="1">
              <a:off x="693" y="3320"/>
              <a:ext cx="283" cy="14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56" name="Line 410"/>
            <p:cNvSpPr>
              <a:spLocks noChangeShapeType="1"/>
            </p:cNvSpPr>
            <p:nvPr/>
          </p:nvSpPr>
          <p:spPr bwMode="auto">
            <a:xfrm flipV="1">
              <a:off x="863" y="3361"/>
              <a:ext cx="282" cy="14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57" name="Line 411"/>
            <p:cNvSpPr>
              <a:spLocks noChangeShapeType="1"/>
            </p:cNvSpPr>
            <p:nvPr/>
          </p:nvSpPr>
          <p:spPr bwMode="auto">
            <a:xfrm>
              <a:off x="976" y="3320"/>
              <a:ext cx="169" cy="4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58" name="Line 412"/>
            <p:cNvSpPr>
              <a:spLocks noChangeShapeType="1"/>
            </p:cNvSpPr>
            <p:nvPr/>
          </p:nvSpPr>
          <p:spPr bwMode="auto">
            <a:xfrm>
              <a:off x="693" y="3466"/>
              <a:ext cx="170" cy="4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59" name="Line 413"/>
            <p:cNvSpPr>
              <a:spLocks noChangeShapeType="1"/>
            </p:cNvSpPr>
            <p:nvPr/>
          </p:nvSpPr>
          <p:spPr bwMode="auto">
            <a:xfrm flipV="1">
              <a:off x="693" y="3268"/>
              <a:ext cx="283" cy="14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60" name="Line 414"/>
            <p:cNvSpPr>
              <a:spLocks noChangeShapeType="1"/>
            </p:cNvSpPr>
            <p:nvPr/>
          </p:nvSpPr>
          <p:spPr bwMode="auto">
            <a:xfrm flipV="1">
              <a:off x="863" y="3308"/>
              <a:ext cx="282" cy="14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61" name="Line 415"/>
            <p:cNvSpPr>
              <a:spLocks noChangeShapeType="1"/>
            </p:cNvSpPr>
            <p:nvPr/>
          </p:nvSpPr>
          <p:spPr bwMode="auto">
            <a:xfrm>
              <a:off x="976" y="3268"/>
              <a:ext cx="169" cy="4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62" name="Line 416"/>
            <p:cNvSpPr>
              <a:spLocks noChangeShapeType="1"/>
            </p:cNvSpPr>
            <p:nvPr/>
          </p:nvSpPr>
          <p:spPr bwMode="auto">
            <a:xfrm>
              <a:off x="693" y="3413"/>
              <a:ext cx="170" cy="4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63" name="Freeform 417"/>
            <p:cNvSpPr>
              <a:spLocks/>
            </p:cNvSpPr>
            <p:nvPr/>
          </p:nvSpPr>
          <p:spPr bwMode="auto">
            <a:xfrm>
              <a:off x="693" y="3268"/>
              <a:ext cx="452" cy="186"/>
            </a:xfrm>
            <a:custGeom>
              <a:avLst/>
              <a:gdLst>
                <a:gd name="T0" fmla="*/ 0 w 452"/>
                <a:gd name="T1" fmla="*/ 145 h 186"/>
                <a:gd name="T2" fmla="*/ 283 w 452"/>
                <a:gd name="T3" fmla="*/ 0 h 186"/>
                <a:gd name="T4" fmla="*/ 452 w 452"/>
                <a:gd name="T5" fmla="*/ 40 h 186"/>
                <a:gd name="T6" fmla="*/ 170 w 452"/>
                <a:gd name="T7" fmla="*/ 186 h 186"/>
                <a:gd name="T8" fmla="*/ 0 w 452"/>
                <a:gd name="T9" fmla="*/ 145 h 1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2"/>
                <a:gd name="T16" fmla="*/ 0 h 186"/>
                <a:gd name="T17" fmla="*/ 452 w 452"/>
                <a:gd name="T18" fmla="*/ 186 h 18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52" h="186">
                  <a:moveTo>
                    <a:pt x="0" y="145"/>
                  </a:moveTo>
                  <a:lnTo>
                    <a:pt x="283" y="0"/>
                  </a:lnTo>
                  <a:lnTo>
                    <a:pt x="452" y="40"/>
                  </a:lnTo>
                  <a:lnTo>
                    <a:pt x="170" y="186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E6E6E6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364" name="Freeform 418"/>
            <p:cNvSpPr>
              <a:spLocks/>
            </p:cNvSpPr>
            <p:nvPr/>
          </p:nvSpPr>
          <p:spPr bwMode="auto">
            <a:xfrm>
              <a:off x="693" y="3308"/>
              <a:ext cx="452" cy="202"/>
            </a:xfrm>
            <a:custGeom>
              <a:avLst/>
              <a:gdLst>
                <a:gd name="T0" fmla="*/ 0 w 452"/>
                <a:gd name="T1" fmla="*/ 105 h 202"/>
                <a:gd name="T2" fmla="*/ 0 w 452"/>
                <a:gd name="T3" fmla="*/ 162 h 202"/>
                <a:gd name="T4" fmla="*/ 170 w 452"/>
                <a:gd name="T5" fmla="*/ 202 h 202"/>
                <a:gd name="T6" fmla="*/ 452 w 452"/>
                <a:gd name="T7" fmla="*/ 57 h 202"/>
                <a:gd name="T8" fmla="*/ 452 w 452"/>
                <a:gd name="T9" fmla="*/ 0 h 202"/>
                <a:gd name="T10" fmla="*/ 170 w 452"/>
                <a:gd name="T11" fmla="*/ 146 h 202"/>
                <a:gd name="T12" fmla="*/ 0 w 452"/>
                <a:gd name="T13" fmla="*/ 105 h 20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2"/>
                <a:gd name="T22" fmla="*/ 0 h 202"/>
                <a:gd name="T23" fmla="*/ 452 w 452"/>
                <a:gd name="T24" fmla="*/ 202 h 20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2" h="202">
                  <a:moveTo>
                    <a:pt x="0" y="105"/>
                  </a:moveTo>
                  <a:lnTo>
                    <a:pt x="0" y="162"/>
                  </a:lnTo>
                  <a:lnTo>
                    <a:pt x="170" y="202"/>
                  </a:lnTo>
                  <a:lnTo>
                    <a:pt x="452" y="57"/>
                  </a:lnTo>
                  <a:lnTo>
                    <a:pt x="452" y="0"/>
                  </a:lnTo>
                  <a:lnTo>
                    <a:pt x="170" y="1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365" name="Freeform 419"/>
            <p:cNvSpPr>
              <a:spLocks/>
            </p:cNvSpPr>
            <p:nvPr/>
          </p:nvSpPr>
          <p:spPr bwMode="auto">
            <a:xfrm>
              <a:off x="733" y="3437"/>
              <a:ext cx="25" cy="73"/>
            </a:xfrm>
            <a:custGeom>
              <a:avLst/>
              <a:gdLst>
                <a:gd name="T0" fmla="*/ 0 w 25"/>
                <a:gd name="T1" fmla="*/ 17 h 73"/>
                <a:gd name="T2" fmla="*/ 25 w 25"/>
                <a:gd name="T3" fmla="*/ 0 h 73"/>
                <a:gd name="T4" fmla="*/ 25 w 25"/>
                <a:gd name="T5" fmla="*/ 24 h 73"/>
                <a:gd name="T6" fmla="*/ 19 w 25"/>
                <a:gd name="T7" fmla="*/ 33 h 73"/>
                <a:gd name="T8" fmla="*/ 19 w 25"/>
                <a:gd name="T9" fmla="*/ 65 h 73"/>
                <a:gd name="T10" fmla="*/ 13 w 25"/>
                <a:gd name="T11" fmla="*/ 73 h 73"/>
                <a:gd name="T12" fmla="*/ 13 w 25"/>
                <a:gd name="T13" fmla="*/ 41 h 73"/>
                <a:gd name="T14" fmla="*/ 0 w 25"/>
                <a:gd name="T15" fmla="*/ 48 h 73"/>
                <a:gd name="T16" fmla="*/ 0 w 25"/>
                <a:gd name="T17" fmla="*/ 17 h 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73"/>
                <a:gd name="T29" fmla="*/ 25 w 25"/>
                <a:gd name="T30" fmla="*/ 73 h 7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73">
                  <a:moveTo>
                    <a:pt x="0" y="17"/>
                  </a:moveTo>
                  <a:lnTo>
                    <a:pt x="25" y="0"/>
                  </a:lnTo>
                  <a:lnTo>
                    <a:pt x="25" y="24"/>
                  </a:lnTo>
                  <a:lnTo>
                    <a:pt x="19" y="33"/>
                  </a:lnTo>
                  <a:lnTo>
                    <a:pt x="19" y="65"/>
                  </a:lnTo>
                  <a:lnTo>
                    <a:pt x="13" y="73"/>
                  </a:lnTo>
                  <a:lnTo>
                    <a:pt x="13" y="41"/>
                  </a:lnTo>
                  <a:lnTo>
                    <a:pt x="0" y="48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366" name="Freeform 420"/>
            <p:cNvSpPr>
              <a:spLocks/>
            </p:cNvSpPr>
            <p:nvPr/>
          </p:nvSpPr>
          <p:spPr bwMode="auto">
            <a:xfrm>
              <a:off x="1113" y="3373"/>
              <a:ext cx="24" cy="73"/>
            </a:xfrm>
            <a:custGeom>
              <a:avLst/>
              <a:gdLst>
                <a:gd name="T0" fmla="*/ 0 w 24"/>
                <a:gd name="T1" fmla="*/ 16 h 73"/>
                <a:gd name="T2" fmla="*/ 24 w 24"/>
                <a:gd name="T3" fmla="*/ 0 h 73"/>
                <a:gd name="T4" fmla="*/ 24 w 24"/>
                <a:gd name="T5" fmla="*/ 24 h 73"/>
                <a:gd name="T6" fmla="*/ 18 w 24"/>
                <a:gd name="T7" fmla="*/ 32 h 73"/>
                <a:gd name="T8" fmla="*/ 18 w 24"/>
                <a:gd name="T9" fmla="*/ 64 h 73"/>
                <a:gd name="T10" fmla="*/ 12 w 24"/>
                <a:gd name="T11" fmla="*/ 73 h 73"/>
                <a:gd name="T12" fmla="*/ 12 w 24"/>
                <a:gd name="T13" fmla="*/ 40 h 73"/>
                <a:gd name="T14" fmla="*/ 0 w 24"/>
                <a:gd name="T15" fmla="*/ 48 h 73"/>
                <a:gd name="T16" fmla="*/ 0 w 24"/>
                <a:gd name="T17" fmla="*/ 16 h 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4"/>
                <a:gd name="T28" fmla="*/ 0 h 73"/>
                <a:gd name="T29" fmla="*/ 24 w 24"/>
                <a:gd name="T30" fmla="*/ 73 h 7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4" h="73">
                  <a:moveTo>
                    <a:pt x="0" y="16"/>
                  </a:moveTo>
                  <a:lnTo>
                    <a:pt x="24" y="0"/>
                  </a:lnTo>
                  <a:lnTo>
                    <a:pt x="24" y="24"/>
                  </a:lnTo>
                  <a:lnTo>
                    <a:pt x="18" y="32"/>
                  </a:lnTo>
                  <a:lnTo>
                    <a:pt x="18" y="64"/>
                  </a:lnTo>
                  <a:lnTo>
                    <a:pt x="12" y="73"/>
                  </a:lnTo>
                  <a:lnTo>
                    <a:pt x="12" y="40"/>
                  </a:lnTo>
                  <a:lnTo>
                    <a:pt x="0" y="48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367" name="Freeform 421"/>
            <p:cNvSpPr>
              <a:spLocks/>
            </p:cNvSpPr>
            <p:nvPr/>
          </p:nvSpPr>
          <p:spPr bwMode="auto">
            <a:xfrm>
              <a:off x="1067" y="3395"/>
              <a:ext cx="25" cy="73"/>
            </a:xfrm>
            <a:custGeom>
              <a:avLst/>
              <a:gdLst>
                <a:gd name="T0" fmla="*/ 0 w 25"/>
                <a:gd name="T1" fmla="*/ 16 h 73"/>
                <a:gd name="T2" fmla="*/ 25 w 25"/>
                <a:gd name="T3" fmla="*/ 0 h 73"/>
                <a:gd name="T4" fmla="*/ 25 w 25"/>
                <a:gd name="T5" fmla="*/ 25 h 73"/>
                <a:gd name="T6" fmla="*/ 19 w 25"/>
                <a:gd name="T7" fmla="*/ 33 h 73"/>
                <a:gd name="T8" fmla="*/ 19 w 25"/>
                <a:gd name="T9" fmla="*/ 65 h 73"/>
                <a:gd name="T10" fmla="*/ 13 w 25"/>
                <a:gd name="T11" fmla="*/ 73 h 73"/>
                <a:gd name="T12" fmla="*/ 13 w 25"/>
                <a:gd name="T13" fmla="*/ 41 h 73"/>
                <a:gd name="T14" fmla="*/ 0 w 25"/>
                <a:gd name="T15" fmla="*/ 49 h 73"/>
                <a:gd name="T16" fmla="*/ 0 w 25"/>
                <a:gd name="T17" fmla="*/ 16 h 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73"/>
                <a:gd name="T29" fmla="*/ 25 w 25"/>
                <a:gd name="T30" fmla="*/ 73 h 7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73">
                  <a:moveTo>
                    <a:pt x="0" y="16"/>
                  </a:moveTo>
                  <a:lnTo>
                    <a:pt x="25" y="0"/>
                  </a:lnTo>
                  <a:lnTo>
                    <a:pt x="25" y="25"/>
                  </a:lnTo>
                  <a:lnTo>
                    <a:pt x="19" y="33"/>
                  </a:lnTo>
                  <a:lnTo>
                    <a:pt x="19" y="65"/>
                  </a:lnTo>
                  <a:lnTo>
                    <a:pt x="13" y="73"/>
                  </a:lnTo>
                  <a:lnTo>
                    <a:pt x="13" y="41"/>
                  </a:lnTo>
                  <a:lnTo>
                    <a:pt x="0" y="49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368" name="Freeform 422"/>
            <p:cNvSpPr>
              <a:spLocks/>
            </p:cNvSpPr>
            <p:nvPr/>
          </p:nvSpPr>
          <p:spPr bwMode="auto">
            <a:xfrm>
              <a:off x="1023" y="3418"/>
              <a:ext cx="24" cy="72"/>
            </a:xfrm>
            <a:custGeom>
              <a:avLst/>
              <a:gdLst>
                <a:gd name="T0" fmla="*/ 0 w 24"/>
                <a:gd name="T1" fmla="*/ 16 h 72"/>
                <a:gd name="T2" fmla="*/ 24 w 24"/>
                <a:gd name="T3" fmla="*/ 0 h 72"/>
                <a:gd name="T4" fmla="*/ 24 w 24"/>
                <a:gd name="T5" fmla="*/ 24 h 72"/>
                <a:gd name="T6" fmla="*/ 18 w 24"/>
                <a:gd name="T7" fmla="*/ 32 h 72"/>
                <a:gd name="T8" fmla="*/ 18 w 24"/>
                <a:gd name="T9" fmla="*/ 65 h 72"/>
                <a:gd name="T10" fmla="*/ 12 w 24"/>
                <a:gd name="T11" fmla="*/ 72 h 72"/>
                <a:gd name="T12" fmla="*/ 12 w 24"/>
                <a:gd name="T13" fmla="*/ 41 h 72"/>
                <a:gd name="T14" fmla="*/ 0 w 24"/>
                <a:gd name="T15" fmla="*/ 48 h 72"/>
                <a:gd name="T16" fmla="*/ 0 w 24"/>
                <a:gd name="T17" fmla="*/ 16 h 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4"/>
                <a:gd name="T28" fmla="*/ 0 h 72"/>
                <a:gd name="T29" fmla="*/ 24 w 24"/>
                <a:gd name="T30" fmla="*/ 72 h 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4" h="72">
                  <a:moveTo>
                    <a:pt x="0" y="16"/>
                  </a:moveTo>
                  <a:lnTo>
                    <a:pt x="24" y="0"/>
                  </a:lnTo>
                  <a:lnTo>
                    <a:pt x="24" y="24"/>
                  </a:lnTo>
                  <a:lnTo>
                    <a:pt x="18" y="32"/>
                  </a:lnTo>
                  <a:lnTo>
                    <a:pt x="18" y="65"/>
                  </a:lnTo>
                  <a:lnTo>
                    <a:pt x="12" y="72"/>
                  </a:lnTo>
                  <a:lnTo>
                    <a:pt x="12" y="41"/>
                  </a:lnTo>
                  <a:lnTo>
                    <a:pt x="0" y="48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369" name="Freeform 423"/>
            <p:cNvSpPr>
              <a:spLocks/>
            </p:cNvSpPr>
            <p:nvPr/>
          </p:nvSpPr>
          <p:spPr bwMode="auto">
            <a:xfrm>
              <a:off x="977" y="3441"/>
              <a:ext cx="25" cy="72"/>
            </a:xfrm>
            <a:custGeom>
              <a:avLst/>
              <a:gdLst>
                <a:gd name="T0" fmla="*/ 0 w 25"/>
                <a:gd name="T1" fmla="*/ 16 h 72"/>
                <a:gd name="T2" fmla="*/ 25 w 25"/>
                <a:gd name="T3" fmla="*/ 0 h 72"/>
                <a:gd name="T4" fmla="*/ 25 w 25"/>
                <a:gd name="T5" fmla="*/ 24 h 72"/>
                <a:gd name="T6" fmla="*/ 19 w 25"/>
                <a:gd name="T7" fmla="*/ 31 h 72"/>
                <a:gd name="T8" fmla="*/ 19 w 25"/>
                <a:gd name="T9" fmla="*/ 64 h 72"/>
                <a:gd name="T10" fmla="*/ 13 w 25"/>
                <a:gd name="T11" fmla="*/ 72 h 72"/>
                <a:gd name="T12" fmla="*/ 13 w 25"/>
                <a:gd name="T13" fmla="*/ 40 h 72"/>
                <a:gd name="T14" fmla="*/ 0 w 25"/>
                <a:gd name="T15" fmla="*/ 48 h 72"/>
                <a:gd name="T16" fmla="*/ 0 w 25"/>
                <a:gd name="T17" fmla="*/ 16 h 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72"/>
                <a:gd name="T29" fmla="*/ 25 w 25"/>
                <a:gd name="T30" fmla="*/ 72 h 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72">
                  <a:moveTo>
                    <a:pt x="0" y="16"/>
                  </a:moveTo>
                  <a:lnTo>
                    <a:pt x="25" y="0"/>
                  </a:lnTo>
                  <a:lnTo>
                    <a:pt x="25" y="24"/>
                  </a:lnTo>
                  <a:lnTo>
                    <a:pt x="19" y="31"/>
                  </a:lnTo>
                  <a:lnTo>
                    <a:pt x="19" y="64"/>
                  </a:lnTo>
                  <a:lnTo>
                    <a:pt x="13" y="72"/>
                  </a:lnTo>
                  <a:lnTo>
                    <a:pt x="13" y="40"/>
                  </a:lnTo>
                  <a:lnTo>
                    <a:pt x="0" y="48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370" name="Freeform 424"/>
            <p:cNvSpPr>
              <a:spLocks/>
            </p:cNvSpPr>
            <p:nvPr/>
          </p:nvSpPr>
          <p:spPr bwMode="auto">
            <a:xfrm>
              <a:off x="887" y="3485"/>
              <a:ext cx="25" cy="73"/>
            </a:xfrm>
            <a:custGeom>
              <a:avLst/>
              <a:gdLst>
                <a:gd name="T0" fmla="*/ 0 w 25"/>
                <a:gd name="T1" fmla="*/ 17 h 73"/>
                <a:gd name="T2" fmla="*/ 25 w 25"/>
                <a:gd name="T3" fmla="*/ 0 h 73"/>
                <a:gd name="T4" fmla="*/ 25 w 25"/>
                <a:gd name="T5" fmla="*/ 25 h 73"/>
                <a:gd name="T6" fmla="*/ 19 w 25"/>
                <a:gd name="T7" fmla="*/ 33 h 73"/>
                <a:gd name="T8" fmla="*/ 19 w 25"/>
                <a:gd name="T9" fmla="*/ 65 h 73"/>
                <a:gd name="T10" fmla="*/ 13 w 25"/>
                <a:gd name="T11" fmla="*/ 73 h 73"/>
                <a:gd name="T12" fmla="*/ 13 w 25"/>
                <a:gd name="T13" fmla="*/ 41 h 73"/>
                <a:gd name="T14" fmla="*/ 0 w 25"/>
                <a:gd name="T15" fmla="*/ 49 h 73"/>
                <a:gd name="T16" fmla="*/ 0 w 25"/>
                <a:gd name="T17" fmla="*/ 17 h 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73"/>
                <a:gd name="T29" fmla="*/ 25 w 25"/>
                <a:gd name="T30" fmla="*/ 73 h 7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73">
                  <a:moveTo>
                    <a:pt x="0" y="17"/>
                  </a:moveTo>
                  <a:lnTo>
                    <a:pt x="25" y="0"/>
                  </a:lnTo>
                  <a:lnTo>
                    <a:pt x="25" y="25"/>
                  </a:lnTo>
                  <a:lnTo>
                    <a:pt x="19" y="33"/>
                  </a:lnTo>
                  <a:lnTo>
                    <a:pt x="19" y="65"/>
                  </a:lnTo>
                  <a:lnTo>
                    <a:pt x="13" y="73"/>
                  </a:lnTo>
                  <a:lnTo>
                    <a:pt x="13" y="41"/>
                  </a:lnTo>
                  <a:lnTo>
                    <a:pt x="0" y="49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371" name="Freeform 425"/>
            <p:cNvSpPr>
              <a:spLocks/>
            </p:cNvSpPr>
            <p:nvPr/>
          </p:nvSpPr>
          <p:spPr bwMode="auto">
            <a:xfrm>
              <a:off x="932" y="3463"/>
              <a:ext cx="24" cy="73"/>
            </a:xfrm>
            <a:custGeom>
              <a:avLst/>
              <a:gdLst>
                <a:gd name="T0" fmla="*/ 0 w 24"/>
                <a:gd name="T1" fmla="*/ 16 h 73"/>
                <a:gd name="T2" fmla="*/ 24 w 24"/>
                <a:gd name="T3" fmla="*/ 0 h 73"/>
                <a:gd name="T4" fmla="*/ 24 w 24"/>
                <a:gd name="T5" fmla="*/ 24 h 73"/>
                <a:gd name="T6" fmla="*/ 18 w 24"/>
                <a:gd name="T7" fmla="*/ 33 h 73"/>
                <a:gd name="T8" fmla="*/ 18 w 24"/>
                <a:gd name="T9" fmla="*/ 64 h 73"/>
                <a:gd name="T10" fmla="*/ 12 w 24"/>
                <a:gd name="T11" fmla="*/ 73 h 73"/>
                <a:gd name="T12" fmla="*/ 12 w 24"/>
                <a:gd name="T13" fmla="*/ 40 h 73"/>
                <a:gd name="T14" fmla="*/ 0 w 24"/>
                <a:gd name="T15" fmla="*/ 48 h 73"/>
                <a:gd name="T16" fmla="*/ 0 w 24"/>
                <a:gd name="T17" fmla="*/ 16 h 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4"/>
                <a:gd name="T28" fmla="*/ 0 h 73"/>
                <a:gd name="T29" fmla="*/ 24 w 24"/>
                <a:gd name="T30" fmla="*/ 73 h 7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4" h="73">
                  <a:moveTo>
                    <a:pt x="0" y="16"/>
                  </a:moveTo>
                  <a:lnTo>
                    <a:pt x="24" y="0"/>
                  </a:lnTo>
                  <a:lnTo>
                    <a:pt x="24" y="24"/>
                  </a:lnTo>
                  <a:lnTo>
                    <a:pt x="18" y="33"/>
                  </a:lnTo>
                  <a:lnTo>
                    <a:pt x="18" y="64"/>
                  </a:lnTo>
                  <a:lnTo>
                    <a:pt x="12" y="73"/>
                  </a:lnTo>
                  <a:lnTo>
                    <a:pt x="12" y="40"/>
                  </a:lnTo>
                  <a:lnTo>
                    <a:pt x="0" y="48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372" name="Rectangle 426"/>
            <p:cNvSpPr>
              <a:spLocks noChangeArrowheads="1"/>
            </p:cNvSpPr>
            <p:nvPr/>
          </p:nvSpPr>
          <p:spPr bwMode="auto">
            <a:xfrm>
              <a:off x="628" y="3214"/>
              <a:ext cx="580" cy="386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4129" name="Line 427"/>
          <p:cNvSpPr>
            <a:spLocks noChangeShapeType="1"/>
          </p:cNvSpPr>
          <p:nvPr/>
        </p:nvSpPr>
        <p:spPr bwMode="auto">
          <a:xfrm flipV="1">
            <a:off x="3979863" y="1584325"/>
            <a:ext cx="647700" cy="183673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30" name="Line 428"/>
          <p:cNvSpPr>
            <a:spLocks noChangeShapeType="1"/>
          </p:cNvSpPr>
          <p:nvPr/>
        </p:nvSpPr>
        <p:spPr bwMode="auto">
          <a:xfrm>
            <a:off x="3998913" y="3852863"/>
            <a:ext cx="628650" cy="13382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31" name="Line 429"/>
          <p:cNvSpPr>
            <a:spLocks noChangeShapeType="1"/>
          </p:cNvSpPr>
          <p:nvPr/>
        </p:nvSpPr>
        <p:spPr bwMode="auto">
          <a:xfrm flipV="1">
            <a:off x="7005638" y="1712913"/>
            <a:ext cx="993775" cy="3175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32" name="Line 430"/>
          <p:cNvSpPr>
            <a:spLocks noChangeShapeType="1"/>
          </p:cNvSpPr>
          <p:nvPr/>
        </p:nvSpPr>
        <p:spPr bwMode="auto">
          <a:xfrm>
            <a:off x="7546975" y="1730375"/>
            <a:ext cx="0" cy="246063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4133" name="Line 431"/>
          <p:cNvSpPr>
            <a:spLocks noChangeShapeType="1"/>
          </p:cNvSpPr>
          <p:nvPr/>
        </p:nvSpPr>
        <p:spPr bwMode="auto">
          <a:xfrm>
            <a:off x="7461250" y="1401763"/>
            <a:ext cx="0" cy="327025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34" name="Rectangle 432"/>
          <p:cNvSpPr>
            <a:spLocks noChangeArrowheads="1"/>
          </p:cNvSpPr>
          <p:nvPr/>
        </p:nvSpPr>
        <p:spPr bwMode="auto">
          <a:xfrm>
            <a:off x="2071688" y="4578350"/>
            <a:ext cx="1917700" cy="447675"/>
          </a:xfrm>
          <a:prstGeom prst="rect">
            <a:avLst/>
          </a:prstGeom>
          <a:solidFill>
            <a:srgbClr val="CCCCFF"/>
          </a:solidFill>
          <a:ln w="8001">
            <a:solidFill>
              <a:srgbClr val="CCCCF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35" name="Line 433"/>
          <p:cNvSpPr>
            <a:spLocks noChangeShapeType="1"/>
          </p:cNvSpPr>
          <p:nvPr/>
        </p:nvSpPr>
        <p:spPr bwMode="auto">
          <a:xfrm>
            <a:off x="2986088" y="1709738"/>
            <a:ext cx="0" cy="166687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36" name="Rectangle 434"/>
          <p:cNvSpPr>
            <a:spLocks noChangeArrowheads="1"/>
          </p:cNvSpPr>
          <p:nvPr/>
        </p:nvSpPr>
        <p:spPr bwMode="auto">
          <a:xfrm>
            <a:off x="2076450" y="1049338"/>
            <a:ext cx="1917700" cy="447675"/>
          </a:xfrm>
          <a:prstGeom prst="rect">
            <a:avLst/>
          </a:prstGeom>
          <a:solidFill>
            <a:srgbClr val="CCCCFF"/>
          </a:solidFill>
          <a:ln w="8001">
            <a:solidFill>
              <a:srgbClr val="CCCCF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37" name="Rectangle 435"/>
          <p:cNvSpPr>
            <a:spLocks noChangeArrowheads="1"/>
          </p:cNvSpPr>
          <p:nvPr/>
        </p:nvSpPr>
        <p:spPr bwMode="auto">
          <a:xfrm>
            <a:off x="2070100" y="1643063"/>
            <a:ext cx="1917700" cy="447675"/>
          </a:xfrm>
          <a:prstGeom prst="rect">
            <a:avLst/>
          </a:prstGeom>
          <a:solidFill>
            <a:srgbClr val="CCCCFF"/>
          </a:solidFill>
          <a:ln w="8001">
            <a:solidFill>
              <a:srgbClr val="CCCCF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4138" name="Group 436"/>
          <p:cNvGrpSpPr>
            <a:grpSpLocks/>
          </p:cNvGrpSpPr>
          <p:nvPr/>
        </p:nvGrpSpPr>
        <p:grpSpPr bwMode="auto">
          <a:xfrm>
            <a:off x="823913" y="1089025"/>
            <a:ext cx="1003300" cy="568325"/>
            <a:chOff x="612" y="663"/>
            <a:chExt cx="590" cy="382"/>
          </a:xfrm>
        </p:grpSpPr>
        <p:sp>
          <p:nvSpPr>
            <p:cNvPr id="4336" name="Rectangle 437"/>
            <p:cNvSpPr>
              <a:spLocks noChangeArrowheads="1"/>
            </p:cNvSpPr>
            <p:nvPr/>
          </p:nvSpPr>
          <p:spPr bwMode="auto">
            <a:xfrm>
              <a:off x="612" y="663"/>
              <a:ext cx="590" cy="38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37" name="Rectangle 438"/>
            <p:cNvSpPr>
              <a:spLocks noChangeArrowheads="1"/>
            </p:cNvSpPr>
            <p:nvPr/>
          </p:nvSpPr>
          <p:spPr bwMode="auto">
            <a:xfrm>
              <a:off x="817" y="718"/>
              <a:ext cx="182" cy="2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38" name="Line 439"/>
            <p:cNvSpPr>
              <a:spLocks noChangeShapeType="1"/>
            </p:cNvSpPr>
            <p:nvPr/>
          </p:nvSpPr>
          <p:spPr bwMode="auto">
            <a:xfrm>
              <a:off x="727" y="763"/>
              <a:ext cx="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39" name="Line 440"/>
            <p:cNvSpPr>
              <a:spLocks noChangeShapeType="1"/>
            </p:cNvSpPr>
            <p:nvPr/>
          </p:nvSpPr>
          <p:spPr bwMode="auto">
            <a:xfrm>
              <a:off x="727" y="854"/>
              <a:ext cx="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40" name="Line 441"/>
            <p:cNvSpPr>
              <a:spLocks noChangeShapeType="1"/>
            </p:cNvSpPr>
            <p:nvPr/>
          </p:nvSpPr>
          <p:spPr bwMode="auto">
            <a:xfrm>
              <a:off x="727" y="944"/>
              <a:ext cx="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41" name="Line 442"/>
            <p:cNvSpPr>
              <a:spLocks noChangeShapeType="1"/>
            </p:cNvSpPr>
            <p:nvPr/>
          </p:nvSpPr>
          <p:spPr bwMode="auto">
            <a:xfrm>
              <a:off x="999" y="854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4139" name="Rectangle 444"/>
          <p:cNvSpPr>
            <a:spLocks noChangeArrowheads="1"/>
          </p:cNvSpPr>
          <p:nvPr/>
        </p:nvSpPr>
        <p:spPr bwMode="auto">
          <a:xfrm>
            <a:off x="4627563" y="4972050"/>
            <a:ext cx="2014537" cy="225425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800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4140" name="Group 445"/>
          <p:cNvGrpSpPr>
            <a:grpSpLocks/>
          </p:cNvGrpSpPr>
          <p:nvPr/>
        </p:nvGrpSpPr>
        <p:grpSpPr bwMode="auto">
          <a:xfrm>
            <a:off x="7004050" y="3446463"/>
            <a:ext cx="989013" cy="576262"/>
            <a:chOff x="3915" y="2121"/>
            <a:chExt cx="581" cy="387"/>
          </a:xfrm>
        </p:grpSpPr>
        <p:grpSp>
          <p:nvGrpSpPr>
            <p:cNvPr id="4313" name="Group 446"/>
            <p:cNvGrpSpPr>
              <a:grpSpLocks/>
            </p:cNvGrpSpPr>
            <p:nvPr/>
          </p:nvGrpSpPr>
          <p:grpSpPr bwMode="auto">
            <a:xfrm>
              <a:off x="3915" y="2121"/>
              <a:ext cx="581" cy="387"/>
              <a:chOff x="3914" y="2070"/>
              <a:chExt cx="581" cy="387"/>
            </a:xfrm>
          </p:grpSpPr>
          <p:sp>
            <p:nvSpPr>
              <p:cNvPr id="4319" name="Rectangle 447"/>
              <p:cNvSpPr>
                <a:spLocks noChangeArrowheads="1"/>
              </p:cNvSpPr>
              <p:nvPr/>
            </p:nvSpPr>
            <p:spPr bwMode="auto">
              <a:xfrm>
                <a:off x="3914" y="2070"/>
                <a:ext cx="581" cy="387"/>
              </a:xfrm>
              <a:prstGeom prst="rect">
                <a:avLst/>
              </a:prstGeom>
              <a:solidFill>
                <a:srgbClr val="FFFFFF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20" name="Rectangle 448"/>
              <p:cNvSpPr>
                <a:spLocks noChangeArrowheads="1"/>
              </p:cNvSpPr>
              <p:nvPr/>
            </p:nvSpPr>
            <p:spPr bwMode="auto">
              <a:xfrm>
                <a:off x="3914" y="2070"/>
                <a:ext cx="581" cy="387"/>
              </a:xfrm>
              <a:prstGeom prst="rect">
                <a:avLst/>
              </a:prstGeom>
              <a:solidFill>
                <a:srgbClr val="F8F8F8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21" name="Rectangle 449"/>
              <p:cNvSpPr>
                <a:spLocks noChangeArrowheads="1"/>
              </p:cNvSpPr>
              <p:nvPr/>
            </p:nvSpPr>
            <p:spPr bwMode="auto">
              <a:xfrm>
                <a:off x="3979" y="2103"/>
                <a:ext cx="31" cy="32"/>
              </a:xfrm>
              <a:prstGeom prst="rect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22" name="Rectangle 450"/>
              <p:cNvSpPr>
                <a:spLocks noChangeArrowheads="1"/>
              </p:cNvSpPr>
              <p:nvPr/>
            </p:nvSpPr>
            <p:spPr bwMode="auto">
              <a:xfrm>
                <a:off x="4398" y="2103"/>
                <a:ext cx="32" cy="32"/>
              </a:xfrm>
              <a:prstGeom prst="rect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23" name="Rectangle 451"/>
              <p:cNvSpPr>
                <a:spLocks noChangeArrowheads="1"/>
              </p:cNvSpPr>
              <p:nvPr/>
            </p:nvSpPr>
            <p:spPr bwMode="auto">
              <a:xfrm>
                <a:off x="4188" y="2103"/>
                <a:ext cx="32" cy="32"/>
              </a:xfrm>
              <a:prstGeom prst="rect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24" name="Rectangle 452"/>
              <p:cNvSpPr>
                <a:spLocks noChangeArrowheads="1"/>
              </p:cNvSpPr>
              <p:nvPr/>
            </p:nvSpPr>
            <p:spPr bwMode="auto">
              <a:xfrm>
                <a:off x="4293" y="2103"/>
                <a:ext cx="32" cy="32"/>
              </a:xfrm>
              <a:prstGeom prst="rect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25" name="Rectangle 453"/>
              <p:cNvSpPr>
                <a:spLocks noChangeArrowheads="1"/>
              </p:cNvSpPr>
              <p:nvPr/>
            </p:nvSpPr>
            <p:spPr bwMode="auto">
              <a:xfrm>
                <a:off x="4084" y="2103"/>
                <a:ext cx="31" cy="32"/>
              </a:xfrm>
              <a:prstGeom prst="rect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26" name="Rectangle 454"/>
              <p:cNvSpPr>
                <a:spLocks noChangeArrowheads="1"/>
              </p:cNvSpPr>
              <p:nvPr/>
            </p:nvSpPr>
            <p:spPr bwMode="auto">
              <a:xfrm>
                <a:off x="3979" y="2393"/>
                <a:ext cx="31" cy="32"/>
              </a:xfrm>
              <a:prstGeom prst="rect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27" name="Rectangle 455"/>
              <p:cNvSpPr>
                <a:spLocks noChangeArrowheads="1"/>
              </p:cNvSpPr>
              <p:nvPr/>
            </p:nvSpPr>
            <p:spPr bwMode="auto">
              <a:xfrm>
                <a:off x="4398" y="2393"/>
                <a:ext cx="32" cy="32"/>
              </a:xfrm>
              <a:prstGeom prst="rect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28" name="Rectangle 456"/>
              <p:cNvSpPr>
                <a:spLocks noChangeArrowheads="1"/>
              </p:cNvSpPr>
              <p:nvPr/>
            </p:nvSpPr>
            <p:spPr bwMode="auto">
              <a:xfrm>
                <a:off x="4188" y="2393"/>
                <a:ext cx="32" cy="32"/>
              </a:xfrm>
              <a:prstGeom prst="rect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29" name="Rectangle 457"/>
              <p:cNvSpPr>
                <a:spLocks noChangeArrowheads="1"/>
              </p:cNvSpPr>
              <p:nvPr/>
            </p:nvSpPr>
            <p:spPr bwMode="auto">
              <a:xfrm>
                <a:off x="4293" y="2393"/>
                <a:ext cx="32" cy="32"/>
              </a:xfrm>
              <a:prstGeom prst="rect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30" name="Rectangle 458"/>
              <p:cNvSpPr>
                <a:spLocks noChangeArrowheads="1"/>
              </p:cNvSpPr>
              <p:nvPr/>
            </p:nvSpPr>
            <p:spPr bwMode="auto">
              <a:xfrm>
                <a:off x="4084" y="2393"/>
                <a:ext cx="31" cy="32"/>
              </a:xfrm>
              <a:prstGeom prst="rect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31" name="Rectangle 459"/>
              <p:cNvSpPr>
                <a:spLocks noChangeArrowheads="1"/>
              </p:cNvSpPr>
              <p:nvPr/>
            </p:nvSpPr>
            <p:spPr bwMode="auto">
              <a:xfrm>
                <a:off x="4398" y="2247"/>
                <a:ext cx="32" cy="33"/>
              </a:xfrm>
              <a:prstGeom prst="rect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32" name="Rectangle 460"/>
              <p:cNvSpPr>
                <a:spLocks noChangeArrowheads="1"/>
              </p:cNvSpPr>
              <p:nvPr/>
            </p:nvSpPr>
            <p:spPr bwMode="auto">
              <a:xfrm>
                <a:off x="3979" y="2247"/>
                <a:ext cx="31" cy="33"/>
              </a:xfrm>
              <a:prstGeom prst="rect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33" name="Rectangle 461"/>
              <p:cNvSpPr>
                <a:spLocks noChangeArrowheads="1"/>
              </p:cNvSpPr>
              <p:nvPr/>
            </p:nvSpPr>
            <p:spPr bwMode="auto">
              <a:xfrm>
                <a:off x="4067" y="2183"/>
                <a:ext cx="65" cy="178"/>
              </a:xfrm>
              <a:prstGeom prst="rect">
                <a:avLst/>
              </a:prstGeom>
              <a:solidFill>
                <a:srgbClr val="B3B3B3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34" name="Rectangle 462"/>
              <p:cNvSpPr>
                <a:spLocks noChangeArrowheads="1"/>
              </p:cNvSpPr>
              <p:nvPr/>
            </p:nvSpPr>
            <p:spPr bwMode="auto">
              <a:xfrm>
                <a:off x="4220" y="2159"/>
                <a:ext cx="129" cy="97"/>
              </a:xfrm>
              <a:prstGeom prst="rect">
                <a:avLst/>
              </a:prstGeom>
              <a:solidFill>
                <a:srgbClr val="B3B3B3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35" name="Rectangle 463"/>
              <p:cNvSpPr>
                <a:spLocks noChangeArrowheads="1"/>
              </p:cNvSpPr>
              <p:nvPr/>
            </p:nvSpPr>
            <p:spPr bwMode="auto">
              <a:xfrm>
                <a:off x="4220" y="2304"/>
                <a:ext cx="81" cy="57"/>
              </a:xfrm>
              <a:prstGeom prst="rect">
                <a:avLst/>
              </a:prstGeom>
              <a:solidFill>
                <a:srgbClr val="B3B3B3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</p:grpSp>
        <p:grpSp>
          <p:nvGrpSpPr>
            <p:cNvPr id="4314" name="Group 464"/>
            <p:cNvGrpSpPr>
              <a:grpSpLocks/>
            </p:cNvGrpSpPr>
            <p:nvPr/>
          </p:nvGrpSpPr>
          <p:grpSpPr bwMode="auto">
            <a:xfrm>
              <a:off x="4023" y="2262"/>
              <a:ext cx="195" cy="245"/>
              <a:chOff x="4023" y="2262"/>
              <a:chExt cx="195" cy="245"/>
            </a:xfrm>
          </p:grpSpPr>
          <p:sp>
            <p:nvSpPr>
              <p:cNvPr id="4315" name="AutoShape 465"/>
              <p:cNvSpPr>
                <a:spLocks noChangeArrowheads="1"/>
              </p:cNvSpPr>
              <p:nvPr/>
            </p:nvSpPr>
            <p:spPr bwMode="auto">
              <a:xfrm>
                <a:off x="4023" y="2459"/>
                <a:ext cx="56" cy="4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16" name="Freeform 466"/>
              <p:cNvSpPr>
                <a:spLocks/>
              </p:cNvSpPr>
              <p:nvPr/>
            </p:nvSpPr>
            <p:spPr bwMode="auto">
              <a:xfrm>
                <a:off x="4050" y="2325"/>
                <a:ext cx="132" cy="135"/>
              </a:xfrm>
              <a:custGeom>
                <a:avLst/>
                <a:gdLst>
                  <a:gd name="T0" fmla="*/ 0 w 132"/>
                  <a:gd name="T1" fmla="*/ 135 h 135"/>
                  <a:gd name="T2" fmla="*/ 0 w 132"/>
                  <a:gd name="T3" fmla="*/ 105 h 135"/>
                  <a:gd name="T4" fmla="*/ 132 w 132"/>
                  <a:gd name="T5" fmla="*/ 105 h 135"/>
                  <a:gd name="T6" fmla="*/ 132 w 132"/>
                  <a:gd name="T7" fmla="*/ 0 h 135"/>
                  <a:gd name="T8" fmla="*/ 84 w 132"/>
                  <a:gd name="T9" fmla="*/ 0 h 1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2"/>
                  <a:gd name="T16" fmla="*/ 0 h 135"/>
                  <a:gd name="T17" fmla="*/ 132 w 132"/>
                  <a:gd name="T18" fmla="*/ 135 h 1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2" h="135">
                    <a:moveTo>
                      <a:pt x="0" y="135"/>
                    </a:moveTo>
                    <a:lnTo>
                      <a:pt x="0" y="105"/>
                    </a:lnTo>
                    <a:lnTo>
                      <a:pt x="132" y="105"/>
                    </a:lnTo>
                    <a:lnTo>
                      <a:pt x="132" y="0"/>
                    </a:lnTo>
                    <a:lnTo>
                      <a:pt x="84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317" name="Line 467"/>
              <p:cNvSpPr>
                <a:spLocks noChangeShapeType="1"/>
              </p:cNvSpPr>
              <p:nvPr/>
            </p:nvSpPr>
            <p:spPr bwMode="auto">
              <a:xfrm>
                <a:off x="4182" y="2385"/>
                <a:ext cx="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318" name="Freeform 468"/>
              <p:cNvSpPr>
                <a:spLocks/>
              </p:cNvSpPr>
              <p:nvPr/>
            </p:nvSpPr>
            <p:spPr bwMode="auto">
              <a:xfrm>
                <a:off x="4182" y="2262"/>
                <a:ext cx="36" cy="63"/>
              </a:xfrm>
              <a:custGeom>
                <a:avLst/>
                <a:gdLst>
                  <a:gd name="T0" fmla="*/ 0 w 36"/>
                  <a:gd name="T1" fmla="*/ 63 h 63"/>
                  <a:gd name="T2" fmla="*/ 0 w 36"/>
                  <a:gd name="T3" fmla="*/ 0 h 63"/>
                  <a:gd name="T4" fmla="*/ 36 w 36"/>
                  <a:gd name="T5" fmla="*/ 0 h 63"/>
                  <a:gd name="T6" fmla="*/ 0 60000 65536"/>
                  <a:gd name="T7" fmla="*/ 0 60000 65536"/>
                  <a:gd name="T8" fmla="*/ 0 60000 65536"/>
                  <a:gd name="T9" fmla="*/ 0 w 36"/>
                  <a:gd name="T10" fmla="*/ 0 h 63"/>
                  <a:gd name="T11" fmla="*/ 36 w 36"/>
                  <a:gd name="T12" fmla="*/ 63 h 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6" h="63">
                    <a:moveTo>
                      <a:pt x="0" y="63"/>
                    </a:moveTo>
                    <a:lnTo>
                      <a:pt x="0" y="0"/>
                    </a:lnTo>
                    <a:lnTo>
                      <a:pt x="36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</p:grpSp>
      <p:grpSp>
        <p:nvGrpSpPr>
          <p:cNvPr id="4141" name="Group 469"/>
          <p:cNvGrpSpPr>
            <a:grpSpLocks/>
          </p:cNvGrpSpPr>
          <p:nvPr/>
        </p:nvGrpSpPr>
        <p:grpSpPr bwMode="auto">
          <a:xfrm>
            <a:off x="7194550" y="3656013"/>
            <a:ext cx="331788" cy="365125"/>
            <a:chOff x="4023" y="2262"/>
            <a:chExt cx="195" cy="245"/>
          </a:xfrm>
        </p:grpSpPr>
        <p:sp>
          <p:nvSpPr>
            <p:cNvPr id="4309" name="AutoShape 470"/>
            <p:cNvSpPr>
              <a:spLocks noChangeArrowheads="1"/>
            </p:cNvSpPr>
            <p:nvPr/>
          </p:nvSpPr>
          <p:spPr bwMode="auto">
            <a:xfrm>
              <a:off x="4023" y="2459"/>
              <a:ext cx="56" cy="4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10" name="Freeform 471"/>
            <p:cNvSpPr>
              <a:spLocks/>
            </p:cNvSpPr>
            <p:nvPr/>
          </p:nvSpPr>
          <p:spPr bwMode="auto">
            <a:xfrm>
              <a:off x="4050" y="2325"/>
              <a:ext cx="132" cy="135"/>
            </a:xfrm>
            <a:custGeom>
              <a:avLst/>
              <a:gdLst>
                <a:gd name="T0" fmla="*/ 0 w 132"/>
                <a:gd name="T1" fmla="*/ 135 h 135"/>
                <a:gd name="T2" fmla="*/ 0 w 132"/>
                <a:gd name="T3" fmla="*/ 105 h 135"/>
                <a:gd name="T4" fmla="*/ 132 w 132"/>
                <a:gd name="T5" fmla="*/ 105 h 135"/>
                <a:gd name="T6" fmla="*/ 132 w 132"/>
                <a:gd name="T7" fmla="*/ 0 h 135"/>
                <a:gd name="T8" fmla="*/ 84 w 13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2"/>
                <a:gd name="T16" fmla="*/ 0 h 135"/>
                <a:gd name="T17" fmla="*/ 132 w 132"/>
                <a:gd name="T18" fmla="*/ 135 h 1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2" h="135">
                  <a:moveTo>
                    <a:pt x="0" y="135"/>
                  </a:moveTo>
                  <a:lnTo>
                    <a:pt x="0" y="105"/>
                  </a:lnTo>
                  <a:lnTo>
                    <a:pt x="132" y="105"/>
                  </a:lnTo>
                  <a:lnTo>
                    <a:pt x="132" y="0"/>
                  </a:lnTo>
                  <a:lnTo>
                    <a:pt x="84" y="0"/>
                  </a:ln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11" name="Line 472"/>
            <p:cNvSpPr>
              <a:spLocks noChangeShapeType="1"/>
            </p:cNvSpPr>
            <p:nvPr/>
          </p:nvSpPr>
          <p:spPr bwMode="auto">
            <a:xfrm>
              <a:off x="4182" y="2385"/>
              <a:ext cx="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12" name="Freeform 473"/>
            <p:cNvSpPr>
              <a:spLocks/>
            </p:cNvSpPr>
            <p:nvPr/>
          </p:nvSpPr>
          <p:spPr bwMode="auto">
            <a:xfrm>
              <a:off x="4182" y="2262"/>
              <a:ext cx="36" cy="63"/>
            </a:xfrm>
            <a:custGeom>
              <a:avLst/>
              <a:gdLst>
                <a:gd name="T0" fmla="*/ 0 w 36"/>
                <a:gd name="T1" fmla="*/ 63 h 63"/>
                <a:gd name="T2" fmla="*/ 0 w 36"/>
                <a:gd name="T3" fmla="*/ 0 h 63"/>
                <a:gd name="T4" fmla="*/ 36 w 36"/>
                <a:gd name="T5" fmla="*/ 0 h 63"/>
                <a:gd name="T6" fmla="*/ 0 60000 65536"/>
                <a:gd name="T7" fmla="*/ 0 60000 65536"/>
                <a:gd name="T8" fmla="*/ 0 60000 65536"/>
                <a:gd name="T9" fmla="*/ 0 w 36"/>
                <a:gd name="T10" fmla="*/ 0 h 63"/>
                <a:gd name="T11" fmla="*/ 36 w 36"/>
                <a:gd name="T12" fmla="*/ 63 h 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" h="63">
                  <a:moveTo>
                    <a:pt x="0" y="63"/>
                  </a:moveTo>
                  <a:lnTo>
                    <a:pt x="0" y="0"/>
                  </a:lnTo>
                  <a:lnTo>
                    <a:pt x="36" y="0"/>
                  </a:ln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4142" name="Group 474"/>
          <p:cNvGrpSpPr>
            <a:grpSpLocks/>
          </p:cNvGrpSpPr>
          <p:nvPr/>
        </p:nvGrpSpPr>
        <p:grpSpPr bwMode="auto">
          <a:xfrm>
            <a:off x="7008813" y="4140200"/>
            <a:ext cx="989012" cy="576263"/>
            <a:chOff x="3914" y="2587"/>
            <a:chExt cx="581" cy="387"/>
          </a:xfrm>
        </p:grpSpPr>
        <p:sp>
          <p:nvSpPr>
            <p:cNvPr id="4281" name="Rectangle 475"/>
            <p:cNvSpPr>
              <a:spLocks noChangeArrowheads="1"/>
            </p:cNvSpPr>
            <p:nvPr/>
          </p:nvSpPr>
          <p:spPr bwMode="auto">
            <a:xfrm>
              <a:off x="3914" y="2587"/>
              <a:ext cx="581" cy="387"/>
            </a:xfrm>
            <a:prstGeom prst="rect">
              <a:avLst/>
            </a:prstGeom>
            <a:solidFill>
              <a:srgbClr val="FFFFFF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82" name="Rectangle 476"/>
            <p:cNvSpPr>
              <a:spLocks noChangeArrowheads="1"/>
            </p:cNvSpPr>
            <p:nvPr/>
          </p:nvSpPr>
          <p:spPr bwMode="auto">
            <a:xfrm>
              <a:off x="3914" y="2587"/>
              <a:ext cx="581" cy="387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83" name="Rectangle 477"/>
            <p:cNvSpPr>
              <a:spLocks noChangeArrowheads="1"/>
            </p:cNvSpPr>
            <p:nvPr/>
          </p:nvSpPr>
          <p:spPr bwMode="auto">
            <a:xfrm>
              <a:off x="3979" y="2620"/>
              <a:ext cx="31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84" name="Rectangle 478"/>
            <p:cNvSpPr>
              <a:spLocks noChangeArrowheads="1"/>
            </p:cNvSpPr>
            <p:nvPr/>
          </p:nvSpPr>
          <p:spPr bwMode="auto">
            <a:xfrm>
              <a:off x="4398" y="262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85" name="Rectangle 479"/>
            <p:cNvSpPr>
              <a:spLocks noChangeArrowheads="1"/>
            </p:cNvSpPr>
            <p:nvPr/>
          </p:nvSpPr>
          <p:spPr bwMode="auto">
            <a:xfrm>
              <a:off x="4188" y="262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86" name="Rectangle 480"/>
            <p:cNvSpPr>
              <a:spLocks noChangeArrowheads="1"/>
            </p:cNvSpPr>
            <p:nvPr/>
          </p:nvSpPr>
          <p:spPr bwMode="auto">
            <a:xfrm>
              <a:off x="4293" y="262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87" name="Rectangle 481"/>
            <p:cNvSpPr>
              <a:spLocks noChangeArrowheads="1"/>
            </p:cNvSpPr>
            <p:nvPr/>
          </p:nvSpPr>
          <p:spPr bwMode="auto">
            <a:xfrm>
              <a:off x="4084" y="2620"/>
              <a:ext cx="31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88" name="Rectangle 482"/>
            <p:cNvSpPr>
              <a:spLocks noChangeArrowheads="1"/>
            </p:cNvSpPr>
            <p:nvPr/>
          </p:nvSpPr>
          <p:spPr bwMode="auto">
            <a:xfrm>
              <a:off x="3979" y="2910"/>
              <a:ext cx="31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89" name="Rectangle 483"/>
            <p:cNvSpPr>
              <a:spLocks noChangeArrowheads="1"/>
            </p:cNvSpPr>
            <p:nvPr/>
          </p:nvSpPr>
          <p:spPr bwMode="auto">
            <a:xfrm>
              <a:off x="4398" y="291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90" name="Rectangle 484"/>
            <p:cNvSpPr>
              <a:spLocks noChangeArrowheads="1"/>
            </p:cNvSpPr>
            <p:nvPr/>
          </p:nvSpPr>
          <p:spPr bwMode="auto">
            <a:xfrm>
              <a:off x="4188" y="291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91" name="Rectangle 485"/>
            <p:cNvSpPr>
              <a:spLocks noChangeArrowheads="1"/>
            </p:cNvSpPr>
            <p:nvPr/>
          </p:nvSpPr>
          <p:spPr bwMode="auto">
            <a:xfrm>
              <a:off x="4293" y="291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92" name="Rectangle 486"/>
            <p:cNvSpPr>
              <a:spLocks noChangeArrowheads="1"/>
            </p:cNvSpPr>
            <p:nvPr/>
          </p:nvSpPr>
          <p:spPr bwMode="auto">
            <a:xfrm>
              <a:off x="4084" y="2910"/>
              <a:ext cx="31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93" name="Rectangle 487"/>
            <p:cNvSpPr>
              <a:spLocks noChangeArrowheads="1"/>
            </p:cNvSpPr>
            <p:nvPr/>
          </p:nvSpPr>
          <p:spPr bwMode="auto">
            <a:xfrm>
              <a:off x="4398" y="2764"/>
              <a:ext cx="32" cy="33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94" name="Rectangle 488"/>
            <p:cNvSpPr>
              <a:spLocks noChangeArrowheads="1"/>
            </p:cNvSpPr>
            <p:nvPr/>
          </p:nvSpPr>
          <p:spPr bwMode="auto">
            <a:xfrm>
              <a:off x="3979" y="2764"/>
              <a:ext cx="31" cy="33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95" name="Rectangle 489"/>
            <p:cNvSpPr>
              <a:spLocks noChangeArrowheads="1"/>
            </p:cNvSpPr>
            <p:nvPr/>
          </p:nvSpPr>
          <p:spPr bwMode="auto">
            <a:xfrm>
              <a:off x="4067" y="2700"/>
              <a:ext cx="65" cy="178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96" name="Rectangle 490"/>
            <p:cNvSpPr>
              <a:spLocks noChangeArrowheads="1"/>
            </p:cNvSpPr>
            <p:nvPr/>
          </p:nvSpPr>
          <p:spPr bwMode="auto">
            <a:xfrm>
              <a:off x="4220" y="2676"/>
              <a:ext cx="129" cy="97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97" name="Rectangle 491"/>
            <p:cNvSpPr>
              <a:spLocks noChangeArrowheads="1"/>
            </p:cNvSpPr>
            <p:nvPr/>
          </p:nvSpPr>
          <p:spPr bwMode="auto">
            <a:xfrm>
              <a:off x="4220" y="2821"/>
              <a:ext cx="81" cy="57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98" name="Line 492"/>
            <p:cNvSpPr>
              <a:spLocks noChangeShapeType="1"/>
            </p:cNvSpPr>
            <p:nvPr/>
          </p:nvSpPr>
          <p:spPr bwMode="auto">
            <a:xfrm>
              <a:off x="4010" y="2781"/>
              <a:ext cx="5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99" name="Line 493"/>
            <p:cNvSpPr>
              <a:spLocks noChangeShapeType="1"/>
            </p:cNvSpPr>
            <p:nvPr/>
          </p:nvSpPr>
          <p:spPr bwMode="auto">
            <a:xfrm>
              <a:off x="4309" y="2652"/>
              <a:ext cx="1" cy="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0" name="Freeform 494"/>
            <p:cNvSpPr>
              <a:spLocks/>
            </p:cNvSpPr>
            <p:nvPr/>
          </p:nvSpPr>
          <p:spPr bwMode="auto">
            <a:xfrm>
              <a:off x="4301" y="2773"/>
              <a:ext cx="16" cy="80"/>
            </a:xfrm>
            <a:custGeom>
              <a:avLst/>
              <a:gdLst>
                <a:gd name="T0" fmla="*/ 0 w 16"/>
                <a:gd name="T1" fmla="*/ 80 h 80"/>
                <a:gd name="T2" fmla="*/ 16 w 16"/>
                <a:gd name="T3" fmla="*/ 80 h 80"/>
                <a:gd name="T4" fmla="*/ 16 w 16"/>
                <a:gd name="T5" fmla="*/ 0 h 80"/>
                <a:gd name="T6" fmla="*/ 0 60000 65536"/>
                <a:gd name="T7" fmla="*/ 0 60000 65536"/>
                <a:gd name="T8" fmla="*/ 0 60000 65536"/>
                <a:gd name="T9" fmla="*/ 0 w 16"/>
                <a:gd name="T10" fmla="*/ 0 h 80"/>
                <a:gd name="T11" fmla="*/ 16 w 16"/>
                <a:gd name="T12" fmla="*/ 80 h 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" h="80">
                  <a:moveTo>
                    <a:pt x="0" y="80"/>
                  </a:moveTo>
                  <a:lnTo>
                    <a:pt x="16" y="80"/>
                  </a:lnTo>
                  <a:lnTo>
                    <a:pt x="16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1" name="Freeform 495"/>
            <p:cNvSpPr>
              <a:spLocks/>
            </p:cNvSpPr>
            <p:nvPr/>
          </p:nvSpPr>
          <p:spPr bwMode="auto">
            <a:xfrm>
              <a:off x="4349" y="2724"/>
              <a:ext cx="65" cy="186"/>
            </a:xfrm>
            <a:custGeom>
              <a:avLst/>
              <a:gdLst>
                <a:gd name="T0" fmla="*/ 0 w 65"/>
                <a:gd name="T1" fmla="*/ 0 h 186"/>
                <a:gd name="T2" fmla="*/ 17 w 65"/>
                <a:gd name="T3" fmla="*/ 0 h 186"/>
                <a:gd name="T4" fmla="*/ 17 w 65"/>
                <a:gd name="T5" fmla="*/ 129 h 186"/>
                <a:gd name="T6" fmla="*/ 65 w 65"/>
                <a:gd name="T7" fmla="*/ 129 h 186"/>
                <a:gd name="T8" fmla="*/ 65 w 65"/>
                <a:gd name="T9" fmla="*/ 186 h 1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"/>
                <a:gd name="T16" fmla="*/ 0 h 186"/>
                <a:gd name="T17" fmla="*/ 65 w 65"/>
                <a:gd name="T18" fmla="*/ 186 h 18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" h="186">
                  <a:moveTo>
                    <a:pt x="0" y="0"/>
                  </a:moveTo>
                  <a:lnTo>
                    <a:pt x="17" y="0"/>
                  </a:lnTo>
                  <a:lnTo>
                    <a:pt x="17" y="129"/>
                  </a:lnTo>
                  <a:lnTo>
                    <a:pt x="65" y="129"/>
                  </a:lnTo>
                  <a:lnTo>
                    <a:pt x="65" y="18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02" name="Freeform 496"/>
            <p:cNvSpPr>
              <a:spLocks/>
            </p:cNvSpPr>
            <p:nvPr/>
          </p:nvSpPr>
          <p:spPr bwMode="auto">
            <a:xfrm>
              <a:off x="4220" y="2878"/>
              <a:ext cx="38" cy="48"/>
            </a:xfrm>
            <a:custGeom>
              <a:avLst/>
              <a:gdLst>
                <a:gd name="T0" fmla="*/ 36 w 40"/>
                <a:gd name="T1" fmla="*/ 0 h 50"/>
                <a:gd name="T2" fmla="*/ 36 w 40"/>
                <a:gd name="T3" fmla="*/ 46 h 50"/>
                <a:gd name="T4" fmla="*/ 0 w 40"/>
                <a:gd name="T5" fmla="*/ 46 h 50"/>
                <a:gd name="T6" fmla="*/ 0 60000 65536"/>
                <a:gd name="T7" fmla="*/ 0 60000 65536"/>
                <a:gd name="T8" fmla="*/ 0 60000 65536"/>
                <a:gd name="T9" fmla="*/ 0 w 40"/>
                <a:gd name="T10" fmla="*/ 0 h 50"/>
                <a:gd name="T11" fmla="*/ 40 w 40"/>
                <a:gd name="T12" fmla="*/ 50 h 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50">
                  <a:moveTo>
                    <a:pt x="40" y="0"/>
                  </a:moveTo>
                  <a:lnTo>
                    <a:pt x="40" y="50"/>
                  </a:lnTo>
                  <a:lnTo>
                    <a:pt x="0" y="5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4303" name="Group 497"/>
            <p:cNvGrpSpPr>
              <a:grpSpLocks/>
            </p:cNvGrpSpPr>
            <p:nvPr/>
          </p:nvGrpSpPr>
          <p:grpSpPr bwMode="auto">
            <a:xfrm>
              <a:off x="4024" y="2728"/>
              <a:ext cx="195" cy="245"/>
              <a:chOff x="4023" y="2262"/>
              <a:chExt cx="195" cy="245"/>
            </a:xfrm>
          </p:grpSpPr>
          <p:sp>
            <p:nvSpPr>
              <p:cNvPr id="4305" name="AutoShape 498"/>
              <p:cNvSpPr>
                <a:spLocks noChangeArrowheads="1"/>
              </p:cNvSpPr>
              <p:nvPr/>
            </p:nvSpPr>
            <p:spPr bwMode="auto">
              <a:xfrm>
                <a:off x="4023" y="2459"/>
                <a:ext cx="56" cy="4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306" name="Freeform 499"/>
              <p:cNvSpPr>
                <a:spLocks/>
              </p:cNvSpPr>
              <p:nvPr/>
            </p:nvSpPr>
            <p:spPr bwMode="auto">
              <a:xfrm>
                <a:off x="4050" y="2325"/>
                <a:ext cx="132" cy="135"/>
              </a:xfrm>
              <a:custGeom>
                <a:avLst/>
                <a:gdLst>
                  <a:gd name="T0" fmla="*/ 0 w 132"/>
                  <a:gd name="T1" fmla="*/ 135 h 135"/>
                  <a:gd name="T2" fmla="*/ 0 w 132"/>
                  <a:gd name="T3" fmla="*/ 105 h 135"/>
                  <a:gd name="T4" fmla="*/ 132 w 132"/>
                  <a:gd name="T5" fmla="*/ 105 h 135"/>
                  <a:gd name="T6" fmla="*/ 132 w 132"/>
                  <a:gd name="T7" fmla="*/ 0 h 135"/>
                  <a:gd name="T8" fmla="*/ 84 w 132"/>
                  <a:gd name="T9" fmla="*/ 0 h 1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2"/>
                  <a:gd name="T16" fmla="*/ 0 h 135"/>
                  <a:gd name="T17" fmla="*/ 132 w 132"/>
                  <a:gd name="T18" fmla="*/ 135 h 1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2" h="135">
                    <a:moveTo>
                      <a:pt x="0" y="135"/>
                    </a:moveTo>
                    <a:lnTo>
                      <a:pt x="0" y="105"/>
                    </a:lnTo>
                    <a:lnTo>
                      <a:pt x="132" y="105"/>
                    </a:lnTo>
                    <a:lnTo>
                      <a:pt x="132" y="0"/>
                    </a:lnTo>
                    <a:lnTo>
                      <a:pt x="84" y="0"/>
                    </a:ln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307" name="Line 500"/>
              <p:cNvSpPr>
                <a:spLocks noChangeShapeType="1"/>
              </p:cNvSpPr>
              <p:nvPr/>
            </p:nvSpPr>
            <p:spPr bwMode="auto">
              <a:xfrm>
                <a:off x="4182" y="2385"/>
                <a:ext cx="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308" name="Freeform 501"/>
              <p:cNvSpPr>
                <a:spLocks/>
              </p:cNvSpPr>
              <p:nvPr/>
            </p:nvSpPr>
            <p:spPr bwMode="auto">
              <a:xfrm>
                <a:off x="4182" y="2262"/>
                <a:ext cx="36" cy="63"/>
              </a:xfrm>
              <a:custGeom>
                <a:avLst/>
                <a:gdLst>
                  <a:gd name="T0" fmla="*/ 0 w 36"/>
                  <a:gd name="T1" fmla="*/ 63 h 63"/>
                  <a:gd name="T2" fmla="*/ 0 w 36"/>
                  <a:gd name="T3" fmla="*/ 0 h 63"/>
                  <a:gd name="T4" fmla="*/ 36 w 36"/>
                  <a:gd name="T5" fmla="*/ 0 h 63"/>
                  <a:gd name="T6" fmla="*/ 0 60000 65536"/>
                  <a:gd name="T7" fmla="*/ 0 60000 65536"/>
                  <a:gd name="T8" fmla="*/ 0 60000 65536"/>
                  <a:gd name="T9" fmla="*/ 0 w 36"/>
                  <a:gd name="T10" fmla="*/ 0 h 63"/>
                  <a:gd name="T11" fmla="*/ 36 w 36"/>
                  <a:gd name="T12" fmla="*/ 63 h 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6" h="63">
                    <a:moveTo>
                      <a:pt x="0" y="63"/>
                    </a:moveTo>
                    <a:lnTo>
                      <a:pt x="0" y="0"/>
                    </a:lnTo>
                    <a:lnTo>
                      <a:pt x="36" y="0"/>
                    </a:ln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4304" name="Line 502"/>
            <p:cNvSpPr>
              <a:spLocks noChangeShapeType="1"/>
            </p:cNvSpPr>
            <p:nvPr/>
          </p:nvSpPr>
          <p:spPr bwMode="auto">
            <a:xfrm>
              <a:off x="4132" y="2710"/>
              <a:ext cx="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4143" name="Group 503"/>
          <p:cNvGrpSpPr>
            <a:grpSpLocks/>
          </p:cNvGrpSpPr>
          <p:nvPr/>
        </p:nvGrpSpPr>
        <p:grpSpPr bwMode="auto">
          <a:xfrm>
            <a:off x="7008813" y="4813300"/>
            <a:ext cx="989012" cy="574675"/>
            <a:chOff x="3914" y="2587"/>
            <a:chExt cx="581" cy="387"/>
          </a:xfrm>
        </p:grpSpPr>
        <p:sp>
          <p:nvSpPr>
            <p:cNvPr id="4250" name="Rectangle 504"/>
            <p:cNvSpPr>
              <a:spLocks noChangeArrowheads="1"/>
            </p:cNvSpPr>
            <p:nvPr/>
          </p:nvSpPr>
          <p:spPr bwMode="auto">
            <a:xfrm>
              <a:off x="3914" y="2587"/>
              <a:ext cx="581" cy="387"/>
            </a:xfrm>
            <a:prstGeom prst="rect">
              <a:avLst/>
            </a:prstGeom>
            <a:solidFill>
              <a:srgbClr val="FFFFFF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51" name="Rectangle 505"/>
            <p:cNvSpPr>
              <a:spLocks noChangeArrowheads="1"/>
            </p:cNvSpPr>
            <p:nvPr/>
          </p:nvSpPr>
          <p:spPr bwMode="auto">
            <a:xfrm>
              <a:off x="3914" y="2587"/>
              <a:ext cx="581" cy="387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52" name="Rectangle 506"/>
            <p:cNvSpPr>
              <a:spLocks noChangeArrowheads="1"/>
            </p:cNvSpPr>
            <p:nvPr/>
          </p:nvSpPr>
          <p:spPr bwMode="auto">
            <a:xfrm>
              <a:off x="3979" y="2620"/>
              <a:ext cx="31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53" name="Rectangle 507"/>
            <p:cNvSpPr>
              <a:spLocks noChangeArrowheads="1"/>
            </p:cNvSpPr>
            <p:nvPr/>
          </p:nvSpPr>
          <p:spPr bwMode="auto">
            <a:xfrm>
              <a:off x="4398" y="262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54" name="Rectangle 508"/>
            <p:cNvSpPr>
              <a:spLocks noChangeArrowheads="1"/>
            </p:cNvSpPr>
            <p:nvPr/>
          </p:nvSpPr>
          <p:spPr bwMode="auto">
            <a:xfrm>
              <a:off x="4188" y="262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55" name="Rectangle 509"/>
            <p:cNvSpPr>
              <a:spLocks noChangeArrowheads="1"/>
            </p:cNvSpPr>
            <p:nvPr/>
          </p:nvSpPr>
          <p:spPr bwMode="auto">
            <a:xfrm>
              <a:off x="4293" y="262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56" name="Rectangle 510"/>
            <p:cNvSpPr>
              <a:spLocks noChangeArrowheads="1"/>
            </p:cNvSpPr>
            <p:nvPr/>
          </p:nvSpPr>
          <p:spPr bwMode="auto">
            <a:xfrm>
              <a:off x="4084" y="2620"/>
              <a:ext cx="31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57" name="Rectangle 511"/>
            <p:cNvSpPr>
              <a:spLocks noChangeArrowheads="1"/>
            </p:cNvSpPr>
            <p:nvPr/>
          </p:nvSpPr>
          <p:spPr bwMode="auto">
            <a:xfrm>
              <a:off x="3979" y="2910"/>
              <a:ext cx="31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58" name="Rectangle 512"/>
            <p:cNvSpPr>
              <a:spLocks noChangeArrowheads="1"/>
            </p:cNvSpPr>
            <p:nvPr/>
          </p:nvSpPr>
          <p:spPr bwMode="auto">
            <a:xfrm>
              <a:off x="4398" y="291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59" name="Rectangle 513"/>
            <p:cNvSpPr>
              <a:spLocks noChangeArrowheads="1"/>
            </p:cNvSpPr>
            <p:nvPr/>
          </p:nvSpPr>
          <p:spPr bwMode="auto">
            <a:xfrm>
              <a:off x="4188" y="291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60" name="Rectangle 514"/>
            <p:cNvSpPr>
              <a:spLocks noChangeArrowheads="1"/>
            </p:cNvSpPr>
            <p:nvPr/>
          </p:nvSpPr>
          <p:spPr bwMode="auto">
            <a:xfrm>
              <a:off x="4293" y="291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61" name="Rectangle 515"/>
            <p:cNvSpPr>
              <a:spLocks noChangeArrowheads="1"/>
            </p:cNvSpPr>
            <p:nvPr/>
          </p:nvSpPr>
          <p:spPr bwMode="auto">
            <a:xfrm>
              <a:off x="4084" y="2910"/>
              <a:ext cx="31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62" name="Rectangle 516"/>
            <p:cNvSpPr>
              <a:spLocks noChangeArrowheads="1"/>
            </p:cNvSpPr>
            <p:nvPr/>
          </p:nvSpPr>
          <p:spPr bwMode="auto">
            <a:xfrm>
              <a:off x="4398" y="2764"/>
              <a:ext cx="32" cy="33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63" name="Rectangle 517"/>
            <p:cNvSpPr>
              <a:spLocks noChangeArrowheads="1"/>
            </p:cNvSpPr>
            <p:nvPr/>
          </p:nvSpPr>
          <p:spPr bwMode="auto">
            <a:xfrm>
              <a:off x="3979" y="2764"/>
              <a:ext cx="31" cy="33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64" name="Rectangle 518"/>
            <p:cNvSpPr>
              <a:spLocks noChangeArrowheads="1"/>
            </p:cNvSpPr>
            <p:nvPr/>
          </p:nvSpPr>
          <p:spPr bwMode="auto">
            <a:xfrm>
              <a:off x="4067" y="2700"/>
              <a:ext cx="65" cy="178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65" name="Rectangle 519"/>
            <p:cNvSpPr>
              <a:spLocks noChangeArrowheads="1"/>
            </p:cNvSpPr>
            <p:nvPr/>
          </p:nvSpPr>
          <p:spPr bwMode="auto">
            <a:xfrm>
              <a:off x="4220" y="2676"/>
              <a:ext cx="129" cy="97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66" name="Rectangle 520"/>
            <p:cNvSpPr>
              <a:spLocks noChangeArrowheads="1"/>
            </p:cNvSpPr>
            <p:nvPr/>
          </p:nvSpPr>
          <p:spPr bwMode="auto">
            <a:xfrm>
              <a:off x="4220" y="2821"/>
              <a:ext cx="81" cy="57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67" name="Line 521"/>
            <p:cNvSpPr>
              <a:spLocks noChangeShapeType="1"/>
            </p:cNvSpPr>
            <p:nvPr/>
          </p:nvSpPr>
          <p:spPr bwMode="auto">
            <a:xfrm>
              <a:off x="4010" y="2781"/>
              <a:ext cx="5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68" name="Line 522"/>
            <p:cNvSpPr>
              <a:spLocks noChangeShapeType="1"/>
            </p:cNvSpPr>
            <p:nvPr/>
          </p:nvSpPr>
          <p:spPr bwMode="auto">
            <a:xfrm>
              <a:off x="4309" y="2652"/>
              <a:ext cx="1" cy="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69" name="Freeform 523"/>
            <p:cNvSpPr>
              <a:spLocks/>
            </p:cNvSpPr>
            <p:nvPr/>
          </p:nvSpPr>
          <p:spPr bwMode="auto">
            <a:xfrm>
              <a:off x="4301" y="2773"/>
              <a:ext cx="16" cy="80"/>
            </a:xfrm>
            <a:custGeom>
              <a:avLst/>
              <a:gdLst>
                <a:gd name="T0" fmla="*/ 0 w 16"/>
                <a:gd name="T1" fmla="*/ 80 h 80"/>
                <a:gd name="T2" fmla="*/ 16 w 16"/>
                <a:gd name="T3" fmla="*/ 80 h 80"/>
                <a:gd name="T4" fmla="*/ 16 w 16"/>
                <a:gd name="T5" fmla="*/ 0 h 80"/>
                <a:gd name="T6" fmla="*/ 0 60000 65536"/>
                <a:gd name="T7" fmla="*/ 0 60000 65536"/>
                <a:gd name="T8" fmla="*/ 0 60000 65536"/>
                <a:gd name="T9" fmla="*/ 0 w 16"/>
                <a:gd name="T10" fmla="*/ 0 h 80"/>
                <a:gd name="T11" fmla="*/ 16 w 16"/>
                <a:gd name="T12" fmla="*/ 80 h 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" h="80">
                  <a:moveTo>
                    <a:pt x="0" y="80"/>
                  </a:moveTo>
                  <a:lnTo>
                    <a:pt x="16" y="80"/>
                  </a:lnTo>
                  <a:lnTo>
                    <a:pt x="16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70" name="Freeform 524"/>
            <p:cNvSpPr>
              <a:spLocks/>
            </p:cNvSpPr>
            <p:nvPr/>
          </p:nvSpPr>
          <p:spPr bwMode="auto">
            <a:xfrm>
              <a:off x="4349" y="2724"/>
              <a:ext cx="65" cy="186"/>
            </a:xfrm>
            <a:custGeom>
              <a:avLst/>
              <a:gdLst>
                <a:gd name="T0" fmla="*/ 0 w 65"/>
                <a:gd name="T1" fmla="*/ 0 h 186"/>
                <a:gd name="T2" fmla="*/ 17 w 65"/>
                <a:gd name="T3" fmla="*/ 0 h 186"/>
                <a:gd name="T4" fmla="*/ 17 w 65"/>
                <a:gd name="T5" fmla="*/ 129 h 186"/>
                <a:gd name="T6" fmla="*/ 65 w 65"/>
                <a:gd name="T7" fmla="*/ 129 h 186"/>
                <a:gd name="T8" fmla="*/ 65 w 65"/>
                <a:gd name="T9" fmla="*/ 186 h 1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"/>
                <a:gd name="T16" fmla="*/ 0 h 186"/>
                <a:gd name="T17" fmla="*/ 65 w 65"/>
                <a:gd name="T18" fmla="*/ 186 h 18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" h="186">
                  <a:moveTo>
                    <a:pt x="0" y="0"/>
                  </a:moveTo>
                  <a:lnTo>
                    <a:pt x="17" y="0"/>
                  </a:lnTo>
                  <a:lnTo>
                    <a:pt x="17" y="129"/>
                  </a:lnTo>
                  <a:lnTo>
                    <a:pt x="65" y="129"/>
                  </a:lnTo>
                  <a:lnTo>
                    <a:pt x="65" y="18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71" name="Freeform 525"/>
            <p:cNvSpPr>
              <a:spLocks/>
            </p:cNvSpPr>
            <p:nvPr/>
          </p:nvSpPr>
          <p:spPr bwMode="auto">
            <a:xfrm>
              <a:off x="4220" y="2878"/>
              <a:ext cx="38" cy="48"/>
            </a:xfrm>
            <a:custGeom>
              <a:avLst/>
              <a:gdLst>
                <a:gd name="T0" fmla="*/ 36 w 40"/>
                <a:gd name="T1" fmla="*/ 0 h 50"/>
                <a:gd name="T2" fmla="*/ 36 w 40"/>
                <a:gd name="T3" fmla="*/ 46 h 50"/>
                <a:gd name="T4" fmla="*/ 0 w 40"/>
                <a:gd name="T5" fmla="*/ 46 h 50"/>
                <a:gd name="T6" fmla="*/ 0 60000 65536"/>
                <a:gd name="T7" fmla="*/ 0 60000 65536"/>
                <a:gd name="T8" fmla="*/ 0 60000 65536"/>
                <a:gd name="T9" fmla="*/ 0 w 40"/>
                <a:gd name="T10" fmla="*/ 0 h 50"/>
                <a:gd name="T11" fmla="*/ 40 w 40"/>
                <a:gd name="T12" fmla="*/ 50 h 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50">
                  <a:moveTo>
                    <a:pt x="40" y="0"/>
                  </a:moveTo>
                  <a:lnTo>
                    <a:pt x="40" y="50"/>
                  </a:lnTo>
                  <a:lnTo>
                    <a:pt x="0" y="5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4272" name="Group 526"/>
            <p:cNvGrpSpPr>
              <a:grpSpLocks/>
            </p:cNvGrpSpPr>
            <p:nvPr/>
          </p:nvGrpSpPr>
          <p:grpSpPr bwMode="auto">
            <a:xfrm>
              <a:off x="4024" y="2728"/>
              <a:ext cx="195" cy="245"/>
              <a:chOff x="4023" y="2262"/>
              <a:chExt cx="195" cy="245"/>
            </a:xfrm>
          </p:grpSpPr>
          <p:sp>
            <p:nvSpPr>
              <p:cNvPr id="4277" name="AutoShape 527"/>
              <p:cNvSpPr>
                <a:spLocks noChangeArrowheads="1"/>
              </p:cNvSpPr>
              <p:nvPr/>
            </p:nvSpPr>
            <p:spPr bwMode="auto">
              <a:xfrm>
                <a:off x="4023" y="2459"/>
                <a:ext cx="56" cy="4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278" name="Freeform 528"/>
              <p:cNvSpPr>
                <a:spLocks/>
              </p:cNvSpPr>
              <p:nvPr/>
            </p:nvSpPr>
            <p:spPr bwMode="auto">
              <a:xfrm>
                <a:off x="4050" y="2325"/>
                <a:ext cx="132" cy="135"/>
              </a:xfrm>
              <a:custGeom>
                <a:avLst/>
                <a:gdLst>
                  <a:gd name="T0" fmla="*/ 0 w 132"/>
                  <a:gd name="T1" fmla="*/ 135 h 135"/>
                  <a:gd name="T2" fmla="*/ 0 w 132"/>
                  <a:gd name="T3" fmla="*/ 105 h 135"/>
                  <a:gd name="T4" fmla="*/ 132 w 132"/>
                  <a:gd name="T5" fmla="*/ 105 h 135"/>
                  <a:gd name="T6" fmla="*/ 132 w 132"/>
                  <a:gd name="T7" fmla="*/ 0 h 135"/>
                  <a:gd name="T8" fmla="*/ 84 w 132"/>
                  <a:gd name="T9" fmla="*/ 0 h 1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2"/>
                  <a:gd name="T16" fmla="*/ 0 h 135"/>
                  <a:gd name="T17" fmla="*/ 132 w 132"/>
                  <a:gd name="T18" fmla="*/ 135 h 1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2" h="135">
                    <a:moveTo>
                      <a:pt x="0" y="135"/>
                    </a:moveTo>
                    <a:lnTo>
                      <a:pt x="0" y="105"/>
                    </a:lnTo>
                    <a:lnTo>
                      <a:pt x="132" y="105"/>
                    </a:lnTo>
                    <a:lnTo>
                      <a:pt x="132" y="0"/>
                    </a:lnTo>
                    <a:lnTo>
                      <a:pt x="84" y="0"/>
                    </a:ln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279" name="Line 529"/>
              <p:cNvSpPr>
                <a:spLocks noChangeShapeType="1"/>
              </p:cNvSpPr>
              <p:nvPr/>
            </p:nvSpPr>
            <p:spPr bwMode="auto">
              <a:xfrm>
                <a:off x="4182" y="2385"/>
                <a:ext cx="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280" name="Freeform 530"/>
              <p:cNvSpPr>
                <a:spLocks/>
              </p:cNvSpPr>
              <p:nvPr/>
            </p:nvSpPr>
            <p:spPr bwMode="auto">
              <a:xfrm>
                <a:off x="4182" y="2262"/>
                <a:ext cx="36" cy="63"/>
              </a:xfrm>
              <a:custGeom>
                <a:avLst/>
                <a:gdLst>
                  <a:gd name="T0" fmla="*/ 0 w 36"/>
                  <a:gd name="T1" fmla="*/ 63 h 63"/>
                  <a:gd name="T2" fmla="*/ 0 w 36"/>
                  <a:gd name="T3" fmla="*/ 0 h 63"/>
                  <a:gd name="T4" fmla="*/ 36 w 36"/>
                  <a:gd name="T5" fmla="*/ 0 h 63"/>
                  <a:gd name="T6" fmla="*/ 0 60000 65536"/>
                  <a:gd name="T7" fmla="*/ 0 60000 65536"/>
                  <a:gd name="T8" fmla="*/ 0 60000 65536"/>
                  <a:gd name="T9" fmla="*/ 0 w 36"/>
                  <a:gd name="T10" fmla="*/ 0 h 63"/>
                  <a:gd name="T11" fmla="*/ 36 w 36"/>
                  <a:gd name="T12" fmla="*/ 63 h 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6" h="63">
                    <a:moveTo>
                      <a:pt x="0" y="63"/>
                    </a:moveTo>
                    <a:lnTo>
                      <a:pt x="0" y="0"/>
                    </a:lnTo>
                    <a:lnTo>
                      <a:pt x="36" y="0"/>
                    </a:ln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4273" name="Line 531"/>
            <p:cNvSpPr>
              <a:spLocks noChangeShapeType="1"/>
            </p:cNvSpPr>
            <p:nvPr/>
          </p:nvSpPr>
          <p:spPr bwMode="auto">
            <a:xfrm>
              <a:off x="4132" y="2710"/>
              <a:ext cx="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74" name="AutoShape 532"/>
            <p:cNvSpPr>
              <a:spLocks noChangeArrowheads="1"/>
            </p:cNvSpPr>
            <p:nvPr/>
          </p:nvSpPr>
          <p:spPr bwMode="auto">
            <a:xfrm>
              <a:off x="4300" y="2788"/>
              <a:ext cx="33" cy="28"/>
            </a:xfrm>
            <a:prstGeom prst="triangle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75" name="AutoShape 533"/>
            <p:cNvSpPr>
              <a:spLocks noChangeArrowheads="1"/>
            </p:cNvSpPr>
            <p:nvPr/>
          </p:nvSpPr>
          <p:spPr bwMode="auto">
            <a:xfrm flipV="1">
              <a:off x="4348" y="2812"/>
              <a:ext cx="33" cy="28"/>
            </a:xfrm>
            <a:prstGeom prst="triangle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76" name="AutoShape 534"/>
            <p:cNvSpPr>
              <a:spLocks noChangeArrowheads="1"/>
            </p:cNvSpPr>
            <p:nvPr/>
          </p:nvSpPr>
          <p:spPr bwMode="auto">
            <a:xfrm rot="-5400000">
              <a:off x="4144" y="2696"/>
              <a:ext cx="33" cy="28"/>
            </a:xfrm>
            <a:prstGeom prst="triangle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grpSp>
        <p:nvGrpSpPr>
          <p:cNvPr id="4144" name="Group 535"/>
          <p:cNvGrpSpPr>
            <a:grpSpLocks/>
          </p:cNvGrpSpPr>
          <p:nvPr/>
        </p:nvGrpSpPr>
        <p:grpSpPr bwMode="auto">
          <a:xfrm>
            <a:off x="831850" y="3408363"/>
            <a:ext cx="989013" cy="577850"/>
            <a:chOff x="3914" y="2587"/>
            <a:chExt cx="581" cy="387"/>
          </a:xfrm>
        </p:grpSpPr>
        <p:sp>
          <p:nvSpPr>
            <p:cNvPr id="4219" name="Rectangle 536"/>
            <p:cNvSpPr>
              <a:spLocks noChangeArrowheads="1"/>
            </p:cNvSpPr>
            <p:nvPr/>
          </p:nvSpPr>
          <p:spPr bwMode="auto">
            <a:xfrm>
              <a:off x="3914" y="2587"/>
              <a:ext cx="581" cy="387"/>
            </a:xfrm>
            <a:prstGeom prst="rect">
              <a:avLst/>
            </a:prstGeom>
            <a:solidFill>
              <a:srgbClr val="FFFFFF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20" name="Rectangle 537"/>
            <p:cNvSpPr>
              <a:spLocks noChangeArrowheads="1"/>
            </p:cNvSpPr>
            <p:nvPr/>
          </p:nvSpPr>
          <p:spPr bwMode="auto">
            <a:xfrm>
              <a:off x="3914" y="2587"/>
              <a:ext cx="581" cy="387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21" name="Rectangle 538"/>
            <p:cNvSpPr>
              <a:spLocks noChangeArrowheads="1"/>
            </p:cNvSpPr>
            <p:nvPr/>
          </p:nvSpPr>
          <p:spPr bwMode="auto">
            <a:xfrm>
              <a:off x="3979" y="2620"/>
              <a:ext cx="31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22" name="Rectangle 539"/>
            <p:cNvSpPr>
              <a:spLocks noChangeArrowheads="1"/>
            </p:cNvSpPr>
            <p:nvPr/>
          </p:nvSpPr>
          <p:spPr bwMode="auto">
            <a:xfrm>
              <a:off x="4398" y="262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23" name="Rectangle 540"/>
            <p:cNvSpPr>
              <a:spLocks noChangeArrowheads="1"/>
            </p:cNvSpPr>
            <p:nvPr/>
          </p:nvSpPr>
          <p:spPr bwMode="auto">
            <a:xfrm>
              <a:off x="4188" y="262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24" name="Rectangle 541"/>
            <p:cNvSpPr>
              <a:spLocks noChangeArrowheads="1"/>
            </p:cNvSpPr>
            <p:nvPr/>
          </p:nvSpPr>
          <p:spPr bwMode="auto">
            <a:xfrm>
              <a:off x="4293" y="262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25" name="Rectangle 542"/>
            <p:cNvSpPr>
              <a:spLocks noChangeArrowheads="1"/>
            </p:cNvSpPr>
            <p:nvPr/>
          </p:nvSpPr>
          <p:spPr bwMode="auto">
            <a:xfrm>
              <a:off x="4084" y="2620"/>
              <a:ext cx="31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26" name="Rectangle 543"/>
            <p:cNvSpPr>
              <a:spLocks noChangeArrowheads="1"/>
            </p:cNvSpPr>
            <p:nvPr/>
          </p:nvSpPr>
          <p:spPr bwMode="auto">
            <a:xfrm>
              <a:off x="3979" y="2910"/>
              <a:ext cx="31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27" name="Rectangle 544"/>
            <p:cNvSpPr>
              <a:spLocks noChangeArrowheads="1"/>
            </p:cNvSpPr>
            <p:nvPr/>
          </p:nvSpPr>
          <p:spPr bwMode="auto">
            <a:xfrm>
              <a:off x="4398" y="291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28" name="Rectangle 545"/>
            <p:cNvSpPr>
              <a:spLocks noChangeArrowheads="1"/>
            </p:cNvSpPr>
            <p:nvPr/>
          </p:nvSpPr>
          <p:spPr bwMode="auto">
            <a:xfrm>
              <a:off x="4188" y="291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29" name="Rectangle 546"/>
            <p:cNvSpPr>
              <a:spLocks noChangeArrowheads="1"/>
            </p:cNvSpPr>
            <p:nvPr/>
          </p:nvSpPr>
          <p:spPr bwMode="auto">
            <a:xfrm>
              <a:off x="4293" y="2910"/>
              <a:ext cx="32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30" name="Rectangle 547"/>
            <p:cNvSpPr>
              <a:spLocks noChangeArrowheads="1"/>
            </p:cNvSpPr>
            <p:nvPr/>
          </p:nvSpPr>
          <p:spPr bwMode="auto">
            <a:xfrm>
              <a:off x="4084" y="2910"/>
              <a:ext cx="31" cy="32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31" name="Rectangle 548"/>
            <p:cNvSpPr>
              <a:spLocks noChangeArrowheads="1"/>
            </p:cNvSpPr>
            <p:nvPr/>
          </p:nvSpPr>
          <p:spPr bwMode="auto">
            <a:xfrm>
              <a:off x="4398" y="2764"/>
              <a:ext cx="32" cy="33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32" name="Rectangle 549"/>
            <p:cNvSpPr>
              <a:spLocks noChangeArrowheads="1"/>
            </p:cNvSpPr>
            <p:nvPr/>
          </p:nvSpPr>
          <p:spPr bwMode="auto">
            <a:xfrm>
              <a:off x="3979" y="2764"/>
              <a:ext cx="31" cy="33"/>
            </a:xfrm>
            <a:prstGeom prst="rect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33" name="Rectangle 550"/>
            <p:cNvSpPr>
              <a:spLocks noChangeArrowheads="1"/>
            </p:cNvSpPr>
            <p:nvPr/>
          </p:nvSpPr>
          <p:spPr bwMode="auto">
            <a:xfrm>
              <a:off x="4067" y="2700"/>
              <a:ext cx="65" cy="178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34" name="Rectangle 551"/>
            <p:cNvSpPr>
              <a:spLocks noChangeArrowheads="1"/>
            </p:cNvSpPr>
            <p:nvPr/>
          </p:nvSpPr>
          <p:spPr bwMode="auto">
            <a:xfrm>
              <a:off x="4220" y="2676"/>
              <a:ext cx="129" cy="97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35" name="Rectangle 552"/>
            <p:cNvSpPr>
              <a:spLocks noChangeArrowheads="1"/>
            </p:cNvSpPr>
            <p:nvPr/>
          </p:nvSpPr>
          <p:spPr bwMode="auto">
            <a:xfrm>
              <a:off x="4220" y="2821"/>
              <a:ext cx="81" cy="57"/>
            </a:xfrm>
            <a:prstGeom prst="rect">
              <a:avLst/>
            </a:prstGeom>
            <a:solidFill>
              <a:srgbClr val="B3B3B3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36" name="Line 553"/>
            <p:cNvSpPr>
              <a:spLocks noChangeShapeType="1"/>
            </p:cNvSpPr>
            <p:nvPr/>
          </p:nvSpPr>
          <p:spPr bwMode="auto">
            <a:xfrm>
              <a:off x="4010" y="2781"/>
              <a:ext cx="5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37" name="Line 554"/>
            <p:cNvSpPr>
              <a:spLocks noChangeShapeType="1"/>
            </p:cNvSpPr>
            <p:nvPr/>
          </p:nvSpPr>
          <p:spPr bwMode="auto">
            <a:xfrm>
              <a:off x="4309" y="2652"/>
              <a:ext cx="1" cy="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38" name="Freeform 555"/>
            <p:cNvSpPr>
              <a:spLocks/>
            </p:cNvSpPr>
            <p:nvPr/>
          </p:nvSpPr>
          <p:spPr bwMode="auto">
            <a:xfrm>
              <a:off x="4301" y="2773"/>
              <a:ext cx="16" cy="80"/>
            </a:xfrm>
            <a:custGeom>
              <a:avLst/>
              <a:gdLst>
                <a:gd name="T0" fmla="*/ 0 w 16"/>
                <a:gd name="T1" fmla="*/ 80 h 80"/>
                <a:gd name="T2" fmla="*/ 16 w 16"/>
                <a:gd name="T3" fmla="*/ 80 h 80"/>
                <a:gd name="T4" fmla="*/ 16 w 16"/>
                <a:gd name="T5" fmla="*/ 0 h 80"/>
                <a:gd name="T6" fmla="*/ 0 60000 65536"/>
                <a:gd name="T7" fmla="*/ 0 60000 65536"/>
                <a:gd name="T8" fmla="*/ 0 60000 65536"/>
                <a:gd name="T9" fmla="*/ 0 w 16"/>
                <a:gd name="T10" fmla="*/ 0 h 80"/>
                <a:gd name="T11" fmla="*/ 16 w 16"/>
                <a:gd name="T12" fmla="*/ 80 h 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" h="80">
                  <a:moveTo>
                    <a:pt x="0" y="80"/>
                  </a:moveTo>
                  <a:lnTo>
                    <a:pt x="16" y="80"/>
                  </a:lnTo>
                  <a:lnTo>
                    <a:pt x="16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39" name="Freeform 556"/>
            <p:cNvSpPr>
              <a:spLocks/>
            </p:cNvSpPr>
            <p:nvPr/>
          </p:nvSpPr>
          <p:spPr bwMode="auto">
            <a:xfrm>
              <a:off x="4349" y="2724"/>
              <a:ext cx="65" cy="186"/>
            </a:xfrm>
            <a:custGeom>
              <a:avLst/>
              <a:gdLst>
                <a:gd name="T0" fmla="*/ 0 w 65"/>
                <a:gd name="T1" fmla="*/ 0 h 186"/>
                <a:gd name="T2" fmla="*/ 17 w 65"/>
                <a:gd name="T3" fmla="*/ 0 h 186"/>
                <a:gd name="T4" fmla="*/ 17 w 65"/>
                <a:gd name="T5" fmla="*/ 129 h 186"/>
                <a:gd name="T6" fmla="*/ 65 w 65"/>
                <a:gd name="T7" fmla="*/ 129 h 186"/>
                <a:gd name="T8" fmla="*/ 65 w 65"/>
                <a:gd name="T9" fmla="*/ 186 h 1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"/>
                <a:gd name="T16" fmla="*/ 0 h 186"/>
                <a:gd name="T17" fmla="*/ 65 w 65"/>
                <a:gd name="T18" fmla="*/ 186 h 18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" h="186">
                  <a:moveTo>
                    <a:pt x="0" y="0"/>
                  </a:moveTo>
                  <a:lnTo>
                    <a:pt x="17" y="0"/>
                  </a:lnTo>
                  <a:lnTo>
                    <a:pt x="17" y="129"/>
                  </a:lnTo>
                  <a:lnTo>
                    <a:pt x="65" y="129"/>
                  </a:lnTo>
                  <a:lnTo>
                    <a:pt x="65" y="18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40" name="Freeform 557"/>
            <p:cNvSpPr>
              <a:spLocks/>
            </p:cNvSpPr>
            <p:nvPr/>
          </p:nvSpPr>
          <p:spPr bwMode="auto">
            <a:xfrm>
              <a:off x="4220" y="2878"/>
              <a:ext cx="38" cy="48"/>
            </a:xfrm>
            <a:custGeom>
              <a:avLst/>
              <a:gdLst>
                <a:gd name="T0" fmla="*/ 36 w 40"/>
                <a:gd name="T1" fmla="*/ 0 h 50"/>
                <a:gd name="T2" fmla="*/ 36 w 40"/>
                <a:gd name="T3" fmla="*/ 46 h 50"/>
                <a:gd name="T4" fmla="*/ 0 w 40"/>
                <a:gd name="T5" fmla="*/ 46 h 50"/>
                <a:gd name="T6" fmla="*/ 0 60000 65536"/>
                <a:gd name="T7" fmla="*/ 0 60000 65536"/>
                <a:gd name="T8" fmla="*/ 0 60000 65536"/>
                <a:gd name="T9" fmla="*/ 0 w 40"/>
                <a:gd name="T10" fmla="*/ 0 h 50"/>
                <a:gd name="T11" fmla="*/ 40 w 40"/>
                <a:gd name="T12" fmla="*/ 50 h 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50">
                  <a:moveTo>
                    <a:pt x="40" y="0"/>
                  </a:moveTo>
                  <a:lnTo>
                    <a:pt x="40" y="50"/>
                  </a:lnTo>
                  <a:lnTo>
                    <a:pt x="0" y="5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4241" name="Group 558"/>
            <p:cNvGrpSpPr>
              <a:grpSpLocks/>
            </p:cNvGrpSpPr>
            <p:nvPr/>
          </p:nvGrpSpPr>
          <p:grpSpPr bwMode="auto">
            <a:xfrm>
              <a:off x="4024" y="2728"/>
              <a:ext cx="195" cy="245"/>
              <a:chOff x="4023" y="2262"/>
              <a:chExt cx="195" cy="245"/>
            </a:xfrm>
          </p:grpSpPr>
          <p:sp>
            <p:nvSpPr>
              <p:cNvPr id="4246" name="AutoShape 559"/>
              <p:cNvSpPr>
                <a:spLocks noChangeArrowheads="1"/>
              </p:cNvSpPr>
              <p:nvPr/>
            </p:nvSpPr>
            <p:spPr bwMode="auto">
              <a:xfrm>
                <a:off x="4023" y="2459"/>
                <a:ext cx="56" cy="4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247" name="Freeform 560"/>
              <p:cNvSpPr>
                <a:spLocks/>
              </p:cNvSpPr>
              <p:nvPr/>
            </p:nvSpPr>
            <p:spPr bwMode="auto">
              <a:xfrm>
                <a:off x="4050" y="2325"/>
                <a:ext cx="132" cy="135"/>
              </a:xfrm>
              <a:custGeom>
                <a:avLst/>
                <a:gdLst>
                  <a:gd name="T0" fmla="*/ 0 w 132"/>
                  <a:gd name="T1" fmla="*/ 135 h 135"/>
                  <a:gd name="T2" fmla="*/ 0 w 132"/>
                  <a:gd name="T3" fmla="*/ 105 h 135"/>
                  <a:gd name="T4" fmla="*/ 132 w 132"/>
                  <a:gd name="T5" fmla="*/ 105 h 135"/>
                  <a:gd name="T6" fmla="*/ 132 w 132"/>
                  <a:gd name="T7" fmla="*/ 0 h 135"/>
                  <a:gd name="T8" fmla="*/ 84 w 132"/>
                  <a:gd name="T9" fmla="*/ 0 h 1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2"/>
                  <a:gd name="T16" fmla="*/ 0 h 135"/>
                  <a:gd name="T17" fmla="*/ 132 w 132"/>
                  <a:gd name="T18" fmla="*/ 135 h 1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2" h="135">
                    <a:moveTo>
                      <a:pt x="0" y="135"/>
                    </a:moveTo>
                    <a:lnTo>
                      <a:pt x="0" y="105"/>
                    </a:lnTo>
                    <a:lnTo>
                      <a:pt x="132" y="105"/>
                    </a:lnTo>
                    <a:lnTo>
                      <a:pt x="132" y="0"/>
                    </a:lnTo>
                    <a:lnTo>
                      <a:pt x="84" y="0"/>
                    </a:ln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248" name="Line 561"/>
              <p:cNvSpPr>
                <a:spLocks noChangeShapeType="1"/>
              </p:cNvSpPr>
              <p:nvPr/>
            </p:nvSpPr>
            <p:spPr bwMode="auto">
              <a:xfrm>
                <a:off x="4182" y="2385"/>
                <a:ext cx="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249" name="Freeform 562"/>
              <p:cNvSpPr>
                <a:spLocks/>
              </p:cNvSpPr>
              <p:nvPr/>
            </p:nvSpPr>
            <p:spPr bwMode="auto">
              <a:xfrm>
                <a:off x="4182" y="2262"/>
                <a:ext cx="36" cy="63"/>
              </a:xfrm>
              <a:custGeom>
                <a:avLst/>
                <a:gdLst>
                  <a:gd name="T0" fmla="*/ 0 w 36"/>
                  <a:gd name="T1" fmla="*/ 63 h 63"/>
                  <a:gd name="T2" fmla="*/ 0 w 36"/>
                  <a:gd name="T3" fmla="*/ 0 h 63"/>
                  <a:gd name="T4" fmla="*/ 36 w 36"/>
                  <a:gd name="T5" fmla="*/ 0 h 63"/>
                  <a:gd name="T6" fmla="*/ 0 60000 65536"/>
                  <a:gd name="T7" fmla="*/ 0 60000 65536"/>
                  <a:gd name="T8" fmla="*/ 0 60000 65536"/>
                  <a:gd name="T9" fmla="*/ 0 w 36"/>
                  <a:gd name="T10" fmla="*/ 0 h 63"/>
                  <a:gd name="T11" fmla="*/ 36 w 36"/>
                  <a:gd name="T12" fmla="*/ 63 h 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6" h="63">
                    <a:moveTo>
                      <a:pt x="0" y="63"/>
                    </a:moveTo>
                    <a:lnTo>
                      <a:pt x="0" y="0"/>
                    </a:lnTo>
                    <a:lnTo>
                      <a:pt x="36" y="0"/>
                    </a:ln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4242" name="Line 563"/>
            <p:cNvSpPr>
              <a:spLocks noChangeShapeType="1"/>
            </p:cNvSpPr>
            <p:nvPr/>
          </p:nvSpPr>
          <p:spPr bwMode="auto">
            <a:xfrm>
              <a:off x="4132" y="2710"/>
              <a:ext cx="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43" name="AutoShape 564"/>
            <p:cNvSpPr>
              <a:spLocks noChangeArrowheads="1"/>
            </p:cNvSpPr>
            <p:nvPr/>
          </p:nvSpPr>
          <p:spPr bwMode="auto">
            <a:xfrm>
              <a:off x="4300" y="2788"/>
              <a:ext cx="33" cy="28"/>
            </a:xfrm>
            <a:prstGeom prst="triangle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44" name="AutoShape 565"/>
            <p:cNvSpPr>
              <a:spLocks noChangeArrowheads="1"/>
            </p:cNvSpPr>
            <p:nvPr/>
          </p:nvSpPr>
          <p:spPr bwMode="auto">
            <a:xfrm flipV="1">
              <a:off x="4348" y="2812"/>
              <a:ext cx="33" cy="28"/>
            </a:xfrm>
            <a:prstGeom prst="triangle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45" name="AutoShape 566"/>
            <p:cNvSpPr>
              <a:spLocks noChangeArrowheads="1"/>
            </p:cNvSpPr>
            <p:nvPr/>
          </p:nvSpPr>
          <p:spPr bwMode="auto">
            <a:xfrm rot="-5400000">
              <a:off x="4144" y="2696"/>
              <a:ext cx="33" cy="28"/>
            </a:xfrm>
            <a:prstGeom prst="triangle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4145" name="Rectangle 567"/>
          <p:cNvSpPr>
            <a:spLocks noChangeArrowheads="1"/>
          </p:cNvSpPr>
          <p:nvPr/>
        </p:nvSpPr>
        <p:spPr bwMode="auto">
          <a:xfrm>
            <a:off x="2068513" y="5740400"/>
            <a:ext cx="1917700" cy="447675"/>
          </a:xfrm>
          <a:prstGeom prst="rect">
            <a:avLst/>
          </a:prstGeom>
          <a:solidFill>
            <a:srgbClr val="CCCCFF"/>
          </a:solidFill>
          <a:ln w="8001">
            <a:solidFill>
              <a:srgbClr val="CCCCF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46" name="Rectangle 568"/>
          <p:cNvSpPr>
            <a:spLocks noChangeArrowheads="1"/>
          </p:cNvSpPr>
          <p:nvPr/>
        </p:nvSpPr>
        <p:spPr bwMode="auto">
          <a:xfrm>
            <a:off x="2074863" y="5160963"/>
            <a:ext cx="1917700" cy="447675"/>
          </a:xfrm>
          <a:prstGeom prst="rect">
            <a:avLst/>
          </a:prstGeom>
          <a:solidFill>
            <a:srgbClr val="CCCCFF"/>
          </a:solidFill>
          <a:ln w="8001">
            <a:solidFill>
              <a:srgbClr val="CCCCF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47" name="Rectangle 569"/>
          <p:cNvSpPr>
            <a:spLocks noChangeArrowheads="1"/>
          </p:cNvSpPr>
          <p:nvPr/>
        </p:nvSpPr>
        <p:spPr bwMode="auto">
          <a:xfrm>
            <a:off x="830263" y="4151313"/>
            <a:ext cx="987425" cy="57467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48" name="Rectangle 570"/>
          <p:cNvSpPr>
            <a:spLocks noChangeArrowheads="1"/>
          </p:cNvSpPr>
          <p:nvPr/>
        </p:nvSpPr>
        <p:spPr bwMode="auto">
          <a:xfrm>
            <a:off x="1155700" y="4243388"/>
            <a:ext cx="2476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900">
                <a:solidFill>
                  <a:srgbClr val="000000"/>
                </a:solidFill>
                <a:ea typeface="宋体" panose="02010600030101010101" pitchFamily="2" charset="-122"/>
              </a:rPr>
              <a:t>DRC</a:t>
            </a:r>
            <a:br>
              <a:rPr lang="en-US" altLang="zh-CN" sz="900">
                <a:solidFill>
                  <a:srgbClr val="000000"/>
                </a:solidFill>
                <a:ea typeface="宋体" panose="02010600030101010101" pitchFamily="2" charset="-122"/>
              </a:rPr>
            </a:br>
            <a:r>
              <a:rPr lang="en-US" altLang="zh-CN" sz="900">
                <a:solidFill>
                  <a:srgbClr val="000000"/>
                </a:solidFill>
                <a:ea typeface="宋体" panose="02010600030101010101" pitchFamily="2" charset="-122"/>
              </a:rPr>
              <a:t>LVS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zh-CN" sz="900">
                <a:solidFill>
                  <a:srgbClr val="000000"/>
                </a:solidFill>
                <a:ea typeface="宋体" panose="02010600030101010101" pitchFamily="2" charset="-122"/>
              </a:rPr>
              <a:t>ERC</a:t>
            </a:r>
            <a:endParaRPr lang="en-US" altLang="zh-CN" sz="900">
              <a:ea typeface="宋体" panose="02010600030101010101" pitchFamily="2" charset="-122"/>
            </a:endParaRPr>
          </a:p>
        </p:txBody>
      </p:sp>
      <p:sp>
        <p:nvSpPr>
          <p:cNvPr id="4149" name="Line 571"/>
          <p:cNvSpPr>
            <a:spLocks noChangeShapeType="1"/>
          </p:cNvSpPr>
          <p:nvPr/>
        </p:nvSpPr>
        <p:spPr bwMode="auto">
          <a:xfrm>
            <a:off x="1323975" y="4727575"/>
            <a:ext cx="0" cy="147638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50" name="Line 572"/>
          <p:cNvSpPr>
            <a:spLocks noChangeShapeType="1"/>
          </p:cNvSpPr>
          <p:nvPr/>
        </p:nvSpPr>
        <p:spPr bwMode="auto">
          <a:xfrm>
            <a:off x="1331913" y="3251200"/>
            <a:ext cx="0" cy="155575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51" name="Line 573"/>
          <p:cNvSpPr>
            <a:spLocks noChangeShapeType="1"/>
          </p:cNvSpPr>
          <p:nvPr/>
        </p:nvSpPr>
        <p:spPr bwMode="auto">
          <a:xfrm>
            <a:off x="1328738" y="2444750"/>
            <a:ext cx="0" cy="212725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52" name="Rectangle 575"/>
          <p:cNvSpPr>
            <a:spLocks noChangeArrowheads="1"/>
          </p:cNvSpPr>
          <p:nvPr/>
        </p:nvSpPr>
        <p:spPr bwMode="auto">
          <a:xfrm>
            <a:off x="2336800" y="2973388"/>
            <a:ext cx="1341438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100" b="1">
                <a:solidFill>
                  <a:srgbClr val="000000"/>
                </a:solidFill>
                <a:ea typeface="宋体" panose="02010600030101010101" pitchFamily="2" charset="-122"/>
              </a:rPr>
              <a:t>Circuit Design</a:t>
            </a:r>
            <a:endParaRPr lang="en-US" altLang="zh-CN" sz="1100" b="1">
              <a:ea typeface="宋体" panose="02010600030101010101" pitchFamily="2" charset="-122"/>
            </a:endParaRPr>
          </a:p>
        </p:txBody>
      </p:sp>
      <p:sp>
        <p:nvSpPr>
          <p:cNvPr id="4153" name="Rectangle 576"/>
          <p:cNvSpPr>
            <a:spLocks noChangeArrowheads="1"/>
          </p:cNvSpPr>
          <p:nvPr/>
        </p:nvSpPr>
        <p:spPr bwMode="auto">
          <a:xfrm>
            <a:off x="2125663" y="2300288"/>
            <a:ext cx="17256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100" b="1">
                <a:solidFill>
                  <a:srgbClr val="000000"/>
                </a:solidFill>
                <a:ea typeface="宋体" panose="02010600030101010101" pitchFamily="2" charset="-122"/>
              </a:rPr>
              <a:t>Functional Design</a:t>
            </a:r>
            <a:br>
              <a:rPr lang="en-US" altLang="zh-CN" sz="1100" b="1">
                <a:solidFill>
                  <a:srgbClr val="000000"/>
                </a:solidFill>
                <a:ea typeface="宋体" panose="02010600030101010101" pitchFamily="2" charset="-122"/>
              </a:rPr>
            </a:br>
            <a:r>
              <a:rPr lang="en-US" altLang="zh-CN" sz="1100" b="1">
                <a:solidFill>
                  <a:srgbClr val="000000"/>
                </a:solidFill>
                <a:ea typeface="宋体" panose="02010600030101010101" pitchFamily="2" charset="-122"/>
              </a:rPr>
              <a:t>and Logic Design</a:t>
            </a:r>
            <a:endParaRPr lang="en-US" altLang="zh-CN" sz="1100" b="1">
              <a:ea typeface="宋体" panose="02010600030101010101" pitchFamily="2" charset="-122"/>
            </a:endParaRPr>
          </a:p>
        </p:txBody>
      </p:sp>
      <p:sp>
        <p:nvSpPr>
          <p:cNvPr id="4154" name="Rectangle 577"/>
          <p:cNvSpPr>
            <a:spLocks noChangeArrowheads="1"/>
          </p:cNvSpPr>
          <p:nvPr/>
        </p:nvSpPr>
        <p:spPr bwMode="auto">
          <a:xfrm>
            <a:off x="2200275" y="3548063"/>
            <a:ext cx="16541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100" b="1">
                <a:solidFill>
                  <a:schemeClr val="bg1"/>
                </a:solidFill>
                <a:ea typeface="宋体" panose="02010600030101010101" pitchFamily="2" charset="-122"/>
              </a:rPr>
              <a:t>Physical Design</a:t>
            </a:r>
          </a:p>
        </p:txBody>
      </p:sp>
      <p:sp>
        <p:nvSpPr>
          <p:cNvPr id="4155" name="Rectangle 578"/>
          <p:cNvSpPr>
            <a:spLocks noChangeArrowheads="1"/>
          </p:cNvSpPr>
          <p:nvPr/>
        </p:nvSpPr>
        <p:spPr bwMode="auto">
          <a:xfrm>
            <a:off x="2065338" y="4029075"/>
            <a:ext cx="19288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100" b="1">
                <a:ea typeface="宋体" panose="02010600030101010101" pitchFamily="2" charset="-122"/>
              </a:rPr>
              <a:t>Physical Verification</a:t>
            </a:r>
            <a:br>
              <a:rPr lang="en-US" altLang="zh-CN" sz="1100" b="1">
                <a:ea typeface="宋体" panose="02010600030101010101" pitchFamily="2" charset="-122"/>
              </a:rPr>
            </a:br>
            <a:r>
              <a:rPr lang="en-US" altLang="zh-CN" sz="1100" b="1">
                <a:ea typeface="宋体" panose="02010600030101010101" pitchFamily="2" charset="-122"/>
              </a:rPr>
              <a:t>and Signoff</a:t>
            </a:r>
          </a:p>
        </p:txBody>
      </p:sp>
      <p:sp>
        <p:nvSpPr>
          <p:cNvPr id="4156" name="Rectangle 579"/>
          <p:cNvSpPr>
            <a:spLocks noChangeArrowheads="1"/>
          </p:cNvSpPr>
          <p:nvPr/>
        </p:nvSpPr>
        <p:spPr bwMode="auto">
          <a:xfrm>
            <a:off x="2473325" y="4703763"/>
            <a:ext cx="1065213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100" b="1">
                <a:solidFill>
                  <a:srgbClr val="000000"/>
                </a:solidFill>
                <a:ea typeface="宋体" panose="02010600030101010101" pitchFamily="2" charset="-122"/>
              </a:rPr>
              <a:t>Fabrication</a:t>
            </a:r>
            <a:endParaRPr lang="en-US" altLang="zh-CN" sz="1100" b="1">
              <a:ea typeface="宋体" panose="02010600030101010101" pitchFamily="2" charset="-122"/>
            </a:endParaRPr>
          </a:p>
        </p:txBody>
      </p:sp>
      <p:sp>
        <p:nvSpPr>
          <p:cNvPr id="4157" name="Rectangle 580"/>
          <p:cNvSpPr>
            <a:spLocks noChangeArrowheads="1"/>
          </p:cNvSpPr>
          <p:nvPr/>
        </p:nvSpPr>
        <p:spPr bwMode="auto">
          <a:xfrm>
            <a:off x="2124075" y="1173163"/>
            <a:ext cx="1827213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100" b="1">
                <a:solidFill>
                  <a:srgbClr val="000000"/>
                </a:solidFill>
                <a:ea typeface="宋体" panose="02010600030101010101" pitchFamily="2" charset="-122"/>
              </a:rPr>
              <a:t>System Specification</a:t>
            </a:r>
            <a:endParaRPr lang="en-US" altLang="zh-CN" sz="1100" b="1">
              <a:ea typeface="宋体" panose="02010600030101010101" pitchFamily="2" charset="-122"/>
            </a:endParaRPr>
          </a:p>
        </p:txBody>
      </p:sp>
      <p:sp>
        <p:nvSpPr>
          <p:cNvPr id="4158" name="Rectangle 581"/>
          <p:cNvSpPr>
            <a:spLocks noChangeArrowheads="1"/>
          </p:cNvSpPr>
          <p:nvPr/>
        </p:nvSpPr>
        <p:spPr bwMode="auto">
          <a:xfrm>
            <a:off x="2097088" y="1773238"/>
            <a:ext cx="1827212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100" b="1">
                <a:solidFill>
                  <a:srgbClr val="000000"/>
                </a:solidFill>
                <a:ea typeface="宋体" panose="02010600030101010101" pitchFamily="2" charset="-122"/>
              </a:rPr>
              <a:t>Architectural Design</a:t>
            </a:r>
            <a:endParaRPr lang="en-US" altLang="zh-CN" sz="1100" b="1">
              <a:ea typeface="宋体" panose="02010600030101010101" pitchFamily="2" charset="-122"/>
            </a:endParaRPr>
          </a:p>
        </p:txBody>
      </p:sp>
      <p:sp>
        <p:nvSpPr>
          <p:cNvPr id="4159" name="Rectangle 582"/>
          <p:cNvSpPr>
            <a:spLocks noChangeArrowheads="1"/>
          </p:cNvSpPr>
          <p:nvPr/>
        </p:nvSpPr>
        <p:spPr bwMode="auto">
          <a:xfrm>
            <a:off x="2771775" y="5853113"/>
            <a:ext cx="442913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100" b="1">
                <a:ea typeface="宋体" panose="02010600030101010101" pitchFamily="2" charset="-122"/>
              </a:rPr>
              <a:t>Chip</a:t>
            </a:r>
          </a:p>
        </p:txBody>
      </p:sp>
      <p:sp>
        <p:nvSpPr>
          <p:cNvPr id="4160" name="Rectangle 583"/>
          <p:cNvSpPr>
            <a:spLocks noChangeArrowheads="1"/>
          </p:cNvSpPr>
          <p:nvPr/>
        </p:nvSpPr>
        <p:spPr bwMode="auto">
          <a:xfrm>
            <a:off x="2238375" y="5300663"/>
            <a:ext cx="16129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100" b="1">
                <a:solidFill>
                  <a:srgbClr val="000000"/>
                </a:solidFill>
                <a:ea typeface="宋体" panose="02010600030101010101" pitchFamily="2" charset="-122"/>
              </a:rPr>
              <a:t>Packaging and Testing</a:t>
            </a:r>
            <a:endParaRPr lang="en-US" altLang="zh-CN" sz="1100" b="1">
              <a:ea typeface="宋体" panose="02010600030101010101" pitchFamily="2" charset="-122"/>
            </a:endParaRPr>
          </a:p>
        </p:txBody>
      </p:sp>
      <p:sp>
        <p:nvSpPr>
          <p:cNvPr id="4161" name="Rectangle 584"/>
          <p:cNvSpPr>
            <a:spLocks noChangeArrowheads="1"/>
          </p:cNvSpPr>
          <p:nvPr/>
        </p:nvSpPr>
        <p:spPr bwMode="auto">
          <a:xfrm>
            <a:off x="4954588" y="2300288"/>
            <a:ext cx="1341437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100" b="1">
                <a:solidFill>
                  <a:schemeClr val="bg1"/>
                </a:solidFill>
                <a:ea typeface="宋体" panose="02010600030101010101" pitchFamily="2" charset="-122"/>
              </a:rPr>
              <a:t>Chip Planning</a:t>
            </a:r>
          </a:p>
        </p:txBody>
      </p:sp>
      <p:sp>
        <p:nvSpPr>
          <p:cNvPr id="4162" name="Rectangle 585"/>
          <p:cNvSpPr>
            <a:spLocks noChangeArrowheads="1"/>
          </p:cNvSpPr>
          <p:nvPr/>
        </p:nvSpPr>
        <p:spPr bwMode="auto">
          <a:xfrm>
            <a:off x="5106988" y="2968625"/>
            <a:ext cx="10191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100" b="1">
                <a:solidFill>
                  <a:schemeClr val="bg1"/>
                </a:solidFill>
                <a:ea typeface="宋体" panose="02010600030101010101" pitchFamily="2" charset="-122"/>
              </a:rPr>
              <a:t>Placement</a:t>
            </a:r>
          </a:p>
        </p:txBody>
      </p:sp>
      <p:sp>
        <p:nvSpPr>
          <p:cNvPr id="4163" name="Rectangle 586"/>
          <p:cNvSpPr>
            <a:spLocks noChangeArrowheads="1"/>
          </p:cNvSpPr>
          <p:nvPr/>
        </p:nvSpPr>
        <p:spPr bwMode="auto">
          <a:xfrm>
            <a:off x="4933950" y="4316413"/>
            <a:ext cx="1401763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100" b="1">
                <a:solidFill>
                  <a:schemeClr val="bg1"/>
                </a:solidFill>
                <a:ea typeface="宋体" panose="02010600030101010101" pitchFamily="2" charset="-122"/>
              </a:rPr>
              <a:t>Signal Routing</a:t>
            </a:r>
          </a:p>
        </p:txBody>
      </p:sp>
      <p:sp>
        <p:nvSpPr>
          <p:cNvPr id="4164" name="Rectangle 587"/>
          <p:cNvSpPr>
            <a:spLocks noChangeArrowheads="1"/>
          </p:cNvSpPr>
          <p:nvPr/>
        </p:nvSpPr>
        <p:spPr bwMode="auto">
          <a:xfrm>
            <a:off x="5078413" y="1600200"/>
            <a:ext cx="10795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100" b="1">
                <a:solidFill>
                  <a:schemeClr val="bg1"/>
                </a:solidFill>
                <a:ea typeface="宋体" panose="02010600030101010101" pitchFamily="2" charset="-122"/>
              </a:rPr>
              <a:t>Partitioning</a:t>
            </a:r>
          </a:p>
        </p:txBody>
      </p:sp>
      <p:sp>
        <p:nvSpPr>
          <p:cNvPr id="4165" name="Rectangle 588"/>
          <p:cNvSpPr>
            <a:spLocks noChangeArrowheads="1"/>
          </p:cNvSpPr>
          <p:nvPr/>
        </p:nvSpPr>
        <p:spPr bwMode="auto">
          <a:xfrm>
            <a:off x="4887913" y="4989513"/>
            <a:ext cx="14478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100" b="1">
                <a:solidFill>
                  <a:schemeClr val="bg1"/>
                </a:solidFill>
                <a:ea typeface="宋体" panose="02010600030101010101" pitchFamily="2" charset="-122"/>
              </a:rPr>
              <a:t>Timing Closure</a:t>
            </a:r>
          </a:p>
        </p:txBody>
      </p:sp>
      <p:sp>
        <p:nvSpPr>
          <p:cNvPr id="4166" name="Rectangle 589"/>
          <p:cNvSpPr>
            <a:spLocks noChangeArrowheads="1"/>
          </p:cNvSpPr>
          <p:nvPr/>
        </p:nvSpPr>
        <p:spPr bwMode="auto">
          <a:xfrm>
            <a:off x="4610100" y="3644900"/>
            <a:ext cx="2036763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100" b="1">
                <a:solidFill>
                  <a:schemeClr val="bg1"/>
                </a:solidFill>
                <a:ea typeface="宋体" panose="02010600030101010101" pitchFamily="2" charset="-122"/>
              </a:rPr>
              <a:t>Clock Tree Synthesis</a:t>
            </a:r>
          </a:p>
        </p:txBody>
      </p:sp>
      <p:grpSp>
        <p:nvGrpSpPr>
          <p:cNvPr id="4167" name="Group 590"/>
          <p:cNvGrpSpPr>
            <a:grpSpLocks/>
          </p:cNvGrpSpPr>
          <p:nvPr/>
        </p:nvGrpSpPr>
        <p:grpSpPr bwMode="auto">
          <a:xfrm>
            <a:off x="830263" y="2671763"/>
            <a:ext cx="996950" cy="576262"/>
            <a:chOff x="617" y="1399"/>
            <a:chExt cx="687" cy="454"/>
          </a:xfrm>
        </p:grpSpPr>
        <p:sp>
          <p:nvSpPr>
            <p:cNvPr id="4196" name="Rectangle 591"/>
            <p:cNvSpPr>
              <a:spLocks noChangeArrowheads="1"/>
            </p:cNvSpPr>
            <p:nvPr/>
          </p:nvSpPr>
          <p:spPr bwMode="auto">
            <a:xfrm>
              <a:off x="617" y="1399"/>
              <a:ext cx="687" cy="4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197" name="Line 592"/>
            <p:cNvSpPr>
              <a:spLocks noChangeShapeType="1"/>
            </p:cNvSpPr>
            <p:nvPr/>
          </p:nvSpPr>
          <p:spPr bwMode="auto">
            <a:xfrm>
              <a:off x="976" y="1724"/>
              <a:ext cx="4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4198" name="Group 593"/>
            <p:cNvGrpSpPr>
              <a:grpSpLocks/>
            </p:cNvGrpSpPr>
            <p:nvPr/>
          </p:nvGrpSpPr>
          <p:grpSpPr bwMode="auto">
            <a:xfrm>
              <a:off x="682" y="1504"/>
              <a:ext cx="105" cy="88"/>
              <a:chOff x="328" y="1585"/>
              <a:chExt cx="145" cy="121"/>
            </a:xfrm>
          </p:grpSpPr>
          <p:sp>
            <p:nvSpPr>
              <p:cNvPr id="4217" name="AutoShape 594"/>
              <p:cNvSpPr>
                <a:spLocks noChangeArrowheads="1"/>
              </p:cNvSpPr>
              <p:nvPr/>
            </p:nvSpPr>
            <p:spPr bwMode="auto">
              <a:xfrm rot="5400000">
                <a:off x="320" y="1593"/>
                <a:ext cx="121" cy="105"/>
              </a:xfrm>
              <a:prstGeom prst="triangle">
                <a:avLst>
                  <a:gd name="adj" fmla="val 50000"/>
                </a:avLst>
              </a:prstGeom>
              <a:solidFill>
                <a:srgbClr val="C0C0C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218" name="Oval 595"/>
              <p:cNvSpPr>
                <a:spLocks noChangeArrowheads="1"/>
              </p:cNvSpPr>
              <p:nvPr/>
            </p:nvSpPr>
            <p:spPr bwMode="auto">
              <a:xfrm>
                <a:off x="432" y="1626"/>
                <a:ext cx="41" cy="41"/>
              </a:xfrm>
              <a:prstGeom prst="ellipse">
                <a:avLst/>
              </a:prstGeom>
              <a:solidFill>
                <a:srgbClr val="C0C0C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</p:grpSp>
        <p:grpSp>
          <p:nvGrpSpPr>
            <p:cNvPr id="4199" name="Group 596"/>
            <p:cNvGrpSpPr>
              <a:grpSpLocks/>
            </p:cNvGrpSpPr>
            <p:nvPr/>
          </p:nvGrpSpPr>
          <p:grpSpPr bwMode="auto">
            <a:xfrm>
              <a:off x="866" y="1679"/>
              <a:ext cx="105" cy="88"/>
              <a:chOff x="328" y="1585"/>
              <a:chExt cx="145" cy="121"/>
            </a:xfrm>
          </p:grpSpPr>
          <p:sp>
            <p:nvSpPr>
              <p:cNvPr id="4215" name="AutoShape 597"/>
              <p:cNvSpPr>
                <a:spLocks noChangeArrowheads="1"/>
              </p:cNvSpPr>
              <p:nvPr/>
            </p:nvSpPr>
            <p:spPr bwMode="auto">
              <a:xfrm rot="5400000">
                <a:off x="320" y="1593"/>
                <a:ext cx="121" cy="105"/>
              </a:xfrm>
              <a:prstGeom prst="triangle">
                <a:avLst>
                  <a:gd name="adj" fmla="val 50000"/>
                </a:avLst>
              </a:prstGeom>
              <a:solidFill>
                <a:srgbClr val="C0C0C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216" name="Oval 598"/>
              <p:cNvSpPr>
                <a:spLocks noChangeArrowheads="1"/>
              </p:cNvSpPr>
              <p:nvPr/>
            </p:nvSpPr>
            <p:spPr bwMode="auto">
              <a:xfrm>
                <a:off x="432" y="1626"/>
                <a:ext cx="41" cy="41"/>
              </a:xfrm>
              <a:prstGeom prst="ellipse">
                <a:avLst/>
              </a:prstGeom>
              <a:solidFill>
                <a:srgbClr val="C0C0C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</p:grpSp>
        <p:sp>
          <p:nvSpPr>
            <p:cNvPr id="4200" name="Freeform 599"/>
            <p:cNvSpPr>
              <a:spLocks/>
            </p:cNvSpPr>
            <p:nvPr/>
          </p:nvSpPr>
          <p:spPr bwMode="auto">
            <a:xfrm>
              <a:off x="639" y="1470"/>
              <a:ext cx="336" cy="60"/>
            </a:xfrm>
            <a:custGeom>
              <a:avLst/>
              <a:gdLst>
                <a:gd name="T0" fmla="*/ 0 w 288"/>
                <a:gd name="T1" fmla="*/ 0 h 60"/>
                <a:gd name="T2" fmla="*/ 340 w 288"/>
                <a:gd name="T3" fmla="*/ 0 h 60"/>
                <a:gd name="T4" fmla="*/ 340 w 288"/>
                <a:gd name="T5" fmla="*/ 60 h 60"/>
                <a:gd name="T6" fmla="*/ 392 w 288"/>
                <a:gd name="T7" fmla="*/ 60 h 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8"/>
                <a:gd name="T13" fmla="*/ 0 h 60"/>
                <a:gd name="T14" fmla="*/ 288 w 288"/>
                <a:gd name="T15" fmla="*/ 60 h 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8" h="60">
                  <a:moveTo>
                    <a:pt x="0" y="0"/>
                  </a:moveTo>
                  <a:lnTo>
                    <a:pt x="249" y="0"/>
                  </a:lnTo>
                  <a:lnTo>
                    <a:pt x="249" y="60"/>
                  </a:lnTo>
                  <a:lnTo>
                    <a:pt x="288" y="6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1" name="Line 600"/>
            <p:cNvSpPr>
              <a:spLocks noChangeShapeType="1"/>
            </p:cNvSpPr>
            <p:nvPr/>
          </p:nvSpPr>
          <p:spPr bwMode="auto">
            <a:xfrm flipH="1">
              <a:off x="639" y="1551"/>
              <a:ext cx="3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2" name="Line 601"/>
            <p:cNvSpPr>
              <a:spLocks noChangeShapeType="1"/>
            </p:cNvSpPr>
            <p:nvPr/>
          </p:nvSpPr>
          <p:spPr bwMode="auto">
            <a:xfrm flipH="1">
              <a:off x="787" y="1549"/>
              <a:ext cx="3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3" name="Line 602"/>
            <p:cNvSpPr>
              <a:spLocks noChangeShapeType="1"/>
            </p:cNvSpPr>
            <p:nvPr/>
          </p:nvSpPr>
          <p:spPr bwMode="auto">
            <a:xfrm>
              <a:off x="909" y="1575"/>
              <a:ext cx="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4" name="Moon 11"/>
            <p:cNvSpPr>
              <a:spLocks noChangeArrowheads="1"/>
            </p:cNvSpPr>
            <p:nvPr/>
          </p:nvSpPr>
          <p:spPr bwMode="auto">
            <a:xfrm rot="10800000">
              <a:off x="961" y="1503"/>
              <a:ext cx="101" cy="114"/>
            </a:xfrm>
            <a:prstGeom prst="moon">
              <a:avLst>
                <a:gd name="adj" fmla="val 75500"/>
              </a:avLst>
            </a:prstGeom>
            <a:solidFill>
              <a:srgbClr val="C0C0C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endParaRPr lang="en-US" altLang="zh-TW" sz="1100">
                <a:ea typeface="新細明體" pitchFamily="18" charset="-120"/>
                <a:cs typeface="Arial" panose="020B0604020202020204" pitchFamily="34" charset="0"/>
              </a:endParaRPr>
            </a:p>
          </p:txBody>
        </p:sp>
        <p:sp>
          <p:nvSpPr>
            <p:cNvPr id="4205" name="AutoShape 604"/>
            <p:cNvSpPr>
              <a:spLocks noChangeArrowheads="1"/>
            </p:cNvSpPr>
            <p:nvPr/>
          </p:nvSpPr>
          <p:spPr bwMode="auto">
            <a:xfrm>
              <a:off x="822" y="1533"/>
              <a:ext cx="87" cy="87"/>
            </a:xfrm>
            <a:prstGeom prst="flowChartDelay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6" name="Line 605"/>
            <p:cNvSpPr>
              <a:spLocks noChangeShapeType="1"/>
            </p:cNvSpPr>
            <p:nvPr/>
          </p:nvSpPr>
          <p:spPr bwMode="auto">
            <a:xfrm>
              <a:off x="639" y="1725"/>
              <a:ext cx="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7" name="Freeform 606"/>
            <p:cNvSpPr>
              <a:spLocks/>
            </p:cNvSpPr>
            <p:nvPr/>
          </p:nvSpPr>
          <p:spPr bwMode="auto">
            <a:xfrm>
              <a:off x="780" y="1599"/>
              <a:ext cx="42" cy="123"/>
            </a:xfrm>
            <a:custGeom>
              <a:avLst/>
              <a:gdLst>
                <a:gd name="T0" fmla="*/ 0 w 42"/>
                <a:gd name="T1" fmla="*/ 123 h 123"/>
                <a:gd name="T2" fmla="*/ 0 w 42"/>
                <a:gd name="T3" fmla="*/ 0 h 123"/>
                <a:gd name="T4" fmla="*/ 42 w 42"/>
                <a:gd name="T5" fmla="*/ 0 h 123"/>
                <a:gd name="T6" fmla="*/ 0 60000 65536"/>
                <a:gd name="T7" fmla="*/ 0 60000 65536"/>
                <a:gd name="T8" fmla="*/ 0 60000 65536"/>
                <a:gd name="T9" fmla="*/ 0 w 42"/>
                <a:gd name="T10" fmla="*/ 0 h 123"/>
                <a:gd name="T11" fmla="*/ 42 w 42"/>
                <a:gd name="T12" fmla="*/ 123 h 1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" h="123">
                  <a:moveTo>
                    <a:pt x="0" y="123"/>
                  </a:moveTo>
                  <a:lnTo>
                    <a:pt x="0" y="0"/>
                  </a:lnTo>
                  <a:lnTo>
                    <a:pt x="4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8" name="Oval 607"/>
            <p:cNvSpPr>
              <a:spLocks noChangeArrowheads="1"/>
            </p:cNvSpPr>
            <p:nvPr/>
          </p:nvSpPr>
          <p:spPr bwMode="auto">
            <a:xfrm>
              <a:off x="765" y="1710"/>
              <a:ext cx="29" cy="2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9" name="Line 608"/>
            <p:cNvSpPr>
              <a:spLocks noChangeShapeType="1"/>
            </p:cNvSpPr>
            <p:nvPr/>
          </p:nvSpPr>
          <p:spPr bwMode="auto">
            <a:xfrm>
              <a:off x="636" y="1773"/>
              <a:ext cx="36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10" name="Freeform 609"/>
            <p:cNvSpPr>
              <a:spLocks/>
            </p:cNvSpPr>
            <p:nvPr/>
          </p:nvSpPr>
          <p:spPr bwMode="auto">
            <a:xfrm>
              <a:off x="1062" y="1560"/>
              <a:ext cx="99" cy="147"/>
            </a:xfrm>
            <a:custGeom>
              <a:avLst/>
              <a:gdLst>
                <a:gd name="T0" fmla="*/ 0 w 99"/>
                <a:gd name="T1" fmla="*/ 0 h 126"/>
                <a:gd name="T2" fmla="*/ 60 w 99"/>
                <a:gd name="T3" fmla="*/ 0 h 126"/>
                <a:gd name="T4" fmla="*/ 60 w 99"/>
                <a:gd name="T5" fmla="*/ 172 h 126"/>
                <a:gd name="T6" fmla="*/ 99 w 99"/>
                <a:gd name="T7" fmla="*/ 172 h 12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9"/>
                <a:gd name="T13" fmla="*/ 0 h 126"/>
                <a:gd name="T14" fmla="*/ 99 w 99"/>
                <a:gd name="T15" fmla="*/ 126 h 12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9" h="126">
                  <a:moveTo>
                    <a:pt x="0" y="0"/>
                  </a:moveTo>
                  <a:lnTo>
                    <a:pt x="60" y="0"/>
                  </a:lnTo>
                  <a:lnTo>
                    <a:pt x="60" y="126"/>
                  </a:lnTo>
                  <a:lnTo>
                    <a:pt x="99" y="12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11" name="Line 610"/>
            <p:cNvSpPr>
              <a:spLocks noChangeShapeType="1"/>
            </p:cNvSpPr>
            <p:nvPr/>
          </p:nvSpPr>
          <p:spPr bwMode="auto">
            <a:xfrm>
              <a:off x="1092" y="1752"/>
              <a:ext cx="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12" name="AutoShape 611"/>
            <p:cNvSpPr>
              <a:spLocks noChangeArrowheads="1"/>
            </p:cNvSpPr>
            <p:nvPr/>
          </p:nvSpPr>
          <p:spPr bwMode="auto">
            <a:xfrm>
              <a:off x="1009" y="1708"/>
              <a:ext cx="87" cy="87"/>
            </a:xfrm>
            <a:prstGeom prst="flowChartDelay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3" name="Moon 11"/>
            <p:cNvSpPr>
              <a:spLocks noChangeArrowheads="1"/>
            </p:cNvSpPr>
            <p:nvPr/>
          </p:nvSpPr>
          <p:spPr bwMode="auto">
            <a:xfrm rot="10800000">
              <a:off x="1143" y="1673"/>
              <a:ext cx="101" cy="114"/>
            </a:xfrm>
            <a:prstGeom prst="moon">
              <a:avLst>
                <a:gd name="adj" fmla="val 75500"/>
              </a:avLst>
            </a:prstGeom>
            <a:solidFill>
              <a:srgbClr val="C0C0C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endParaRPr lang="en-US" altLang="zh-TW" sz="1100">
                <a:ea typeface="新細明體" pitchFamily="18" charset="-120"/>
                <a:cs typeface="Arial" panose="020B0604020202020204" pitchFamily="34" charset="0"/>
              </a:endParaRPr>
            </a:p>
          </p:txBody>
        </p:sp>
        <p:sp>
          <p:nvSpPr>
            <p:cNvPr id="4214" name="Line 613"/>
            <p:cNvSpPr>
              <a:spLocks noChangeShapeType="1"/>
            </p:cNvSpPr>
            <p:nvPr/>
          </p:nvSpPr>
          <p:spPr bwMode="auto">
            <a:xfrm>
              <a:off x="1245" y="1731"/>
              <a:ext cx="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4168" name="Group 614"/>
          <p:cNvGrpSpPr>
            <a:grpSpLocks/>
          </p:cNvGrpSpPr>
          <p:nvPr/>
        </p:nvGrpSpPr>
        <p:grpSpPr bwMode="auto">
          <a:xfrm>
            <a:off x="827088" y="4883150"/>
            <a:ext cx="989012" cy="654050"/>
            <a:chOff x="1434" y="3142"/>
            <a:chExt cx="681" cy="516"/>
          </a:xfrm>
        </p:grpSpPr>
        <p:sp>
          <p:nvSpPr>
            <p:cNvPr id="4176" name="Rectangle 615"/>
            <p:cNvSpPr>
              <a:spLocks noChangeArrowheads="1"/>
            </p:cNvSpPr>
            <p:nvPr/>
          </p:nvSpPr>
          <p:spPr bwMode="auto">
            <a:xfrm>
              <a:off x="1632" y="3452"/>
              <a:ext cx="308" cy="6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177" name="Rectangle 616"/>
            <p:cNvSpPr>
              <a:spLocks noChangeArrowheads="1"/>
            </p:cNvSpPr>
            <p:nvPr/>
          </p:nvSpPr>
          <p:spPr bwMode="auto">
            <a:xfrm>
              <a:off x="1556" y="3376"/>
              <a:ext cx="384" cy="6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178" name="Rectangle 617"/>
            <p:cNvSpPr>
              <a:spLocks noChangeArrowheads="1"/>
            </p:cNvSpPr>
            <p:nvPr/>
          </p:nvSpPr>
          <p:spPr bwMode="auto">
            <a:xfrm>
              <a:off x="1632" y="3300"/>
              <a:ext cx="310" cy="6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179" name="Rectangle 618"/>
            <p:cNvSpPr>
              <a:spLocks noChangeArrowheads="1"/>
            </p:cNvSpPr>
            <p:nvPr/>
          </p:nvSpPr>
          <p:spPr bwMode="auto">
            <a:xfrm>
              <a:off x="1632" y="3224"/>
              <a:ext cx="230" cy="6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grpSp>
          <p:nvGrpSpPr>
            <p:cNvPr id="4180" name="Group 619"/>
            <p:cNvGrpSpPr>
              <a:grpSpLocks/>
            </p:cNvGrpSpPr>
            <p:nvPr/>
          </p:nvGrpSpPr>
          <p:grpSpPr bwMode="auto">
            <a:xfrm>
              <a:off x="1536" y="3170"/>
              <a:ext cx="462" cy="488"/>
              <a:chOff x="696" y="3170"/>
              <a:chExt cx="462" cy="488"/>
            </a:xfrm>
          </p:grpSpPr>
          <p:sp>
            <p:nvSpPr>
              <p:cNvPr id="4193" name="Oval 620"/>
              <p:cNvSpPr>
                <a:spLocks noChangeArrowheads="1"/>
              </p:cNvSpPr>
              <p:nvPr/>
            </p:nvSpPr>
            <p:spPr bwMode="auto">
              <a:xfrm>
                <a:off x="696" y="3170"/>
                <a:ext cx="462" cy="46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194" name="Rectangle 621"/>
              <p:cNvSpPr>
                <a:spLocks noChangeArrowheads="1"/>
              </p:cNvSpPr>
              <p:nvPr/>
            </p:nvSpPr>
            <p:spPr bwMode="auto">
              <a:xfrm>
                <a:off x="698" y="3550"/>
                <a:ext cx="450" cy="10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4195" name="Line 622"/>
              <p:cNvSpPr>
                <a:spLocks noChangeShapeType="1"/>
              </p:cNvSpPr>
              <p:nvPr/>
            </p:nvSpPr>
            <p:spPr bwMode="auto">
              <a:xfrm>
                <a:off x="750" y="3552"/>
                <a:ext cx="35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4181" name="Rectangle 623"/>
            <p:cNvSpPr>
              <a:spLocks noChangeArrowheads="1"/>
            </p:cNvSpPr>
            <p:nvPr/>
          </p:nvSpPr>
          <p:spPr bwMode="auto">
            <a:xfrm>
              <a:off x="1434" y="3142"/>
              <a:ext cx="681" cy="45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182" name="Line 624"/>
            <p:cNvSpPr>
              <a:spLocks noChangeShapeType="1"/>
            </p:cNvSpPr>
            <p:nvPr/>
          </p:nvSpPr>
          <p:spPr bwMode="auto">
            <a:xfrm>
              <a:off x="1624" y="322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83" name="Line 625"/>
            <p:cNvSpPr>
              <a:spLocks noChangeShapeType="1"/>
            </p:cNvSpPr>
            <p:nvPr/>
          </p:nvSpPr>
          <p:spPr bwMode="auto">
            <a:xfrm>
              <a:off x="1562" y="3296"/>
              <a:ext cx="41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84" name="Line 626"/>
            <p:cNvSpPr>
              <a:spLocks noChangeShapeType="1"/>
            </p:cNvSpPr>
            <p:nvPr/>
          </p:nvSpPr>
          <p:spPr bwMode="auto">
            <a:xfrm>
              <a:off x="1542" y="3372"/>
              <a:ext cx="4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85" name="Line 627"/>
            <p:cNvSpPr>
              <a:spLocks noChangeShapeType="1"/>
            </p:cNvSpPr>
            <p:nvPr/>
          </p:nvSpPr>
          <p:spPr bwMode="auto">
            <a:xfrm>
              <a:off x="1544" y="3448"/>
              <a:ext cx="4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86" name="Line 628"/>
            <p:cNvSpPr>
              <a:spLocks noChangeShapeType="1"/>
            </p:cNvSpPr>
            <p:nvPr/>
          </p:nvSpPr>
          <p:spPr bwMode="auto">
            <a:xfrm>
              <a:off x="1574" y="352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87" name="Line 629"/>
            <p:cNvSpPr>
              <a:spLocks noChangeShapeType="1"/>
            </p:cNvSpPr>
            <p:nvPr/>
          </p:nvSpPr>
          <p:spPr bwMode="auto">
            <a:xfrm>
              <a:off x="1630" y="3220"/>
              <a:ext cx="0" cy="3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88" name="Line 630"/>
            <p:cNvSpPr>
              <a:spLocks noChangeShapeType="1"/>
            </p:cNvSpPr>
            <p:nvPr/>
          </p:nvSpPr>
          <p:spPr bwMode="auto">
            <a:xfrm flipV="1">
              <a:off x="1554" y="3312"/>
              <a:ext cx="0" cy="1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89" name="Line 631"/>
            <p:cNvSpPr>
              <a:spLocks noChangeShapeType="1"/>
            </p:cNvSpPr>
            <p:nvPr/>
          </p:nvSpPr>
          <p:spPr bwMode="auto">
            <a:xfrm flipV="1">
              <a:off x="1708" y="3180"/>
              <a:ext cx="0" cy="3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90" name="Line 632"/>
            <p:cNvSpPr>
              <a:spLocks noChangeShapeType="1"/>
            </p:cNvSpPr>
            <p:nvPr/>
          </p:nvSpPr>
          <p:spPr bwMode="auto">
            <a:xfrm flipV="1">
              <a:off x="1786" y="3174"/>
              <a:ext cx="0" cy="3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91" name="Line 633"/>
            <p:cNvSpPr>
              <a:spLocks noChangeShapeType="1"/>
            </p:cNvSpPr>
            <p:nvPr/>
          </p:nvSpPr>
          <p:spPr bwMode="auto">
            <a:xfrm flipV="1">
              <a:off x="1864" y="3192"/>
              <a:ext cx="0" cy="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92" name="Line 634"/>
            <p:cNvSpPr>
              <a:spLocks noChangeShapeType="1"/>
            </p:cNvSpPr>
            <p:nvPr/>
          </p:nvSpPr>
          <p:spPr bwMode="auto">
            <a:xfrm flipV="1">
              <a:off x="1942" y="3252"/>
              <a:ext cx="0" cy="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4169" name="Line 635"/>
          <p:cNvSpPr>
            <a:spLocks noChangeShapeType="1"/>
          </p:cNvSpPr>
          <p:nvPr/>
        </p:nvSpPr>
        <p:spPr bwMode="auto">
          <a:xfrm>
            <a:off x="1319213" y="5461000"/>
            <a:ext cx="0" cy="153988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4170" name="Rectangle 636"/>
          <p:cNvSpPr>
            <a:spLocks noChangeArrowheads="1"/>
          </p:cNvSpPr>
          <p:nvPr/>
        </p:nvSpPr>
        <p:spPr bwMode="auto">
          <a:xfrm>
            <a:off x="7213600" y="2424113"/>
            <a:ext cx="388938" cy="246062"/>
          </a:xfrm>
          <a:prstGeom prst="rect">
            <a:avLst/>
          </a:prstGeom>
          <a:solidFill>
            <a:srgbClr val="F8F8F8"/>
          </a:solidFill>
          <a:ln w="2857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71" name="Rectangle 637" descr="Diagonal weit nach unten"/>
          <p:cNvSpPr>
            <a:spLocks noChangeArrowheads="1"/>
          </p:cNvSpPr>
          <p:nvPr/>
        </p:nvSpPr>
        <p:spPr bwMode="auto">
          <a:xfrm>
            <a:off x="7605713" y="2425700"/>
            <a:ext cx="388937" cy="246063"/>
          </a:xfrm>
          <a:prstGeom prst="rect">
            <a:avLst/>
          </a:prstGeom>
          <a:pattFill prst="wdDnDiag">
            <a:fgClr>
              <a:srgbClr val="DDDDDD"/>
            </a:fgClr>
            <a:bgClr>
              <a:srgbClr val="FFFFFF"/>
            </a:bgClr>
          </a:pattFill>
          <a:ln w="2857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72" name="Rectangle 638" descr="Konturierte Raute"/>
          <p:cNvSpPr>
            <a:spLocks noChangeArrowheads="1"/>
          </p:cNvSpPr>
          <p:nvPr/>
        </p:nvSpPr>
        <p:spPr bwMode="auto">
          <a:xfrm>
            <a:off x="7200900" y="2103438"/>
            <a:ext cx="793750" cy="307975"/>
          </a:xfrm>
          <a:prstGeom prst="rect">
            <a:avLst/>
          </a:prstGeom>
          <a:pattFill prst="openDmnd">
            <a:fgClr>
              <a:srgbClr val="DDDDDD"/>
            </a:fgClr>
            <a:bgClr>
              <a:srgbClr val="FFFFFF"/>
            </a:bgClr>
          </a:pattFill>
          <a:ln w="2857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73" name="Rectangle 639" descr="Gepunktetes Gitternetz"/>
          <p:cNvSpPr>
            <a:spLocks noChangeArrowheads="1"/>
          </p:cNvSpPr>
          <p:nvPr/>
        </p:nvSpPr>
        <p:spPr bwMode="auto">
          <a:xfrm>
            <a:off x="7008813" y="2103438"/>
            <a:ext cx="192087" cy="568325"/>
          </a:xfrm>
          <a:prstGeom prst="rect">
            <a:avLst/>
          </a:prstGeom>
          <a:pattFill prst="dotGrid">
            <a:fgClr>
              <a:srgbClr val="DDDDDD"/>
            </a:fgClr>
            <a:bgClr>
              <a:srgbClr val="FFFFFF"/>
            </a:bgClr>
          </a:pattFill>
          <a:ln w="2857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74" name="Oval 326"/>
          <p:cNvSpPr>
            <a:spLocks noChangeArrowheads="1"/>
          </p:cNvSpPr>
          <p:nvPr/>
        </p:nvSpPr>
        <p:spPr bwMode="auto">
          <a:xfrm>
            <a:off x="4610100" y="3405188"/>
            <a:ext cx="2024063" cy="671512"/>
          </a:xfrm>
          <a:prstGeom prst="ellips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75" name="Rectangle 64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altLang="zh-CN" smtClean="0">
                <a:ea typeface="宋体" panose="02010600030101010101" pitchFamily="2" charset="-122"/>
              </a:rPr>
              <a:t>7 	Specialized Routing</a:t>
            </a:r>
          </a:p>
        </p:txBody>
      </p:sp>
      <p:sp>
        <p:nvSpPr>
          <p:cNvPr id="317" name="Text Box 102"/>
          <p:cNvSpPr txBox="1">
            <a:spLocks noChangeArrowheads="1"/>
          </p:cNvSpPr>
          <p:nvPr/>
        </p:nvSpPr>
        <p:spPr bwMode="auto">
          <a:xfrm rot="-5400000">
            <a:off x="8237048" y="5725266"/>
            <a:ext cx="1256691" cy="21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800" dirty="0">
                <a:solidFill>
                  <a:srgbClr val="C0C0C0"/>
                </a:solidFill>
              </a:rPr>
              <a:t>© </a:t>
            </a:r>
            <a:r>
              <a:rPr lang="de-DE" altLang="de-DE" sz="800" dirty="0" smtClean="0">
                <a:solidFill>
                  <a:srgbClr val="C0C0C0"/>
                </a:solidFill>
              </a:rPr>
              <a:t>2022 </a:t>
            </a:r>
            <a:r>
              <a:rPr lang="de-DE" altLang="de-DE" sz="800" dirty="0">
                <a:solidFill>
                  <a:srgbClr val="C0C0C0"/>
                </a:solidFill>
              </a:rPr>
              <a:t>Springer Verlag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2BABA46-6C7C-48EF-82E9-55D01E4A6EE6}" type="slidenum">
              <a:rPr lang="en-US" altLang="de-DE" sz="1000">
                <a:solidFill>
                  <a:srgbClr val="C0C0C0"/>
                </a:solidFill>
              </a:rPr>
              <a:pPr/>
              <a:t>30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6540500" y="2095500"/>
            <a:ext cx="2298700" cy="2301875"/>
          </a:xfrm>
          <a:prstGeom prst="rect">
            <a:avLst/>
          </a:prstGeom>
          <a:solidFill>
            <a:srgbClr val="EAEAEA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de-DE" altLang="de-DE" sz="1500"/>
          </a:p>
        </p:txBody>
      </p:sp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6542088" y="2090738"/>
            <a:ext cx="2297112" cy="2300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1749" name="Oval 4"/>
          <p:cNvSpPr>
            <a:spLocks noChangeArrowheads="1"/>
          </p:cNvSpPr>
          <p:nvPr/>
        </p:nvSpPr>
        <p:spPr bwMode="auto">
          <a:xfrm>
            <a:off x="7889875" y="3127375"/>
            <a:ext cx="249238" cy="231775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1750" name="Line 5"/>
          <p:cNvSpPr>
            <a:spLocks noChangeShapeType="1"/>
          </p:cNvSpPr>
          <p:nvPr/>
        </p:nvSpPr>
        <p:spPr bwMode="auto">
          <a:xfrm>
            <a:off x="6542088" y="2419350"/>
            <a:ext cx="2297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751" name="Line 6"/>
          <p:cNvSpPr>
            <a:spLocks noChangeShapeType="1"/>
          </p:cNvSpPr>
          <p:nvPr/>
        </p:nvSpPr>
        <p:spPr bwMode="auto">
          <a:xfrm>
            <a:off x="6542088" y="2746375"/>
            <a:ext cx="2297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752" name="Line 7"/>
          <p:cNvSpPr>
            <a:spLocks noChangeShapeType="1"/>
          </p:cNvSpPr>
          <p:nvPr/>
        </p:nvSpPr>
        <p:spPr bwMode="auto">
          <a:xfrm>
            <a:off x="6542088" y="3074988"/>
            <a:ext cx="2297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753" name="Line 8"/>
          <p:cNvSpPr>
            <a:spLocks noChangeShapeType="1"/>
          </p:cNvSpPr>
          <p:nvPr/>
        </p:nvSpPr>
        <p:spPr bwMode="auto">
          <a:xfrm>
            <a:off x="6542088" y="3405188"/>
            <a:ext cx="2297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754" name="Line 9"/>
          <p:cNvSpPr>
            <a:spLocks noChangeShapeType="1"/>
          </p:cNvSpPr>
          <p:nvPr/>
        </p:nvSpPr>
        <p:spPr bwMode="auto">
          <a:xfrm>
            <a:off x="6542088" y="3733800"/>
            <a:ext cx="2297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755" name="Line 10"/>
          <p:cNvSpPr>
            <a:spLocks noChangeShapeType="1"/>
          </p:cNvSpPr>
          <p:nvPr/>
        </p:nvSpPr>
        <p:spPr bwMode="auto">
          <a:xfrm>
            <a:off x="6869113" y="2090738"/>
            <a:ext cx="0" cy="2300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756" name="Line 11"/>
          <p:cNvSpPr>
            <a:spLocks noChangeShapeType="1"/>
          </p:cNvSpPr>
          <p:nvPr/>
        </p:nvSpPr>
        <p:spPr bwMode="auto">
          <a:xfrm>
            <a:off x="7197725" y="2090738"/>
            <a:ext cx="0" cy="2300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757" name="Line 12"/>
          <p:cNvSpPr>
            <a:spLocks noChangeShapeType="1"/>
          </p:cNvSpPr>
          <p:nvPr/>
        </p:nvSpPr>
        <p:spPr bwMode="auto">
          <a:xfrm>
            <a:off x="7526338" y="2090738"/>
            <a:ext cx="0" cy="2300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758" name="Line 13"/>
          <p:cNvSpPr>
            <a:spLocks noChangeShapeType="1"/>
          </p:cNvSpPr>
          <p:nvPr/>
        </p:nvSpPr>
        <p:spPr bwMode="auto">
          <a:xfrm>
            <a:off x="7854950" y="2090738"/>
            <a:ext cx="0" cy="2300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759" name="Line 14"/>
          <p:cNvSpPr>
            <a:spLocks noChangeShapeType="1"/>
          </p:cNvSpPr>
          <p:nvPr/>
        </p:nvSpPr>
        <p:spPr bwMode="auto">
          <a:xfrm>
            <a:off x="8183563" y="2090738"/>
            <a:ext cx="0" cy="2300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760" name="Line 15"/>
          <p:cNvSpPr>
            <a:spLocks noChangeShapeType="1"/>
          </p:cNvSpPr>
          <p:nvPr/>
        </p:nvSpPr>
        <p:spPr bwMode="auto">
          <a:xfrm>
            <a:off x="8510588" y="2090738"/>
            <a:ext cx="0" cy="2300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761" name="Line 16"/>
          <p:cNvSpPr>
            <a:spLocks noChangeShapeType="1"/>
          </p:cNvSpPr>
          <p:nvPr/>
        </p:nvSpPr>
        <p:spPr bwMode="auto">
          <a:xfrm>
            <a:off x="6542088" y="4062413"/>
            <a:ext cx="2297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762" name="Line 17"/>
          <p:cNvSpPr>
            <a:spLocks noChangeShapeType="1"/>
          </p:cNvSpPr>
          <p:nvPr/>
        </p:nvSpPr>
        <p:spPr bwMode="auto">
          <a:xfrm>
            <a:off x="6542088" y="2103438"/>
            <a:ext cx="0" cy="2287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763" name="Oval 18"/>
          <p:cNvSpPr>
            <a:spLocks noChangeArrowheads="1"/>
          </p:cNvSpPr>
          <p:nvPr/>
        </p:nvSpPr>
        <p:spPr bwMode="auto">
          <a:xfrm>
            <a:off x="7232650" y="4111625"/>
            <a:ext cx="249238" cy="230188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1764" name="Text Box 19"/>
          <p:cNvSpPr txBox="1">
            <a:spLocks noChangeArrowheads="1"/>
          </p:cNvSpPr>
          <p:nvPr/>
        </p:nvSpPr>
        <p:spPr bwMode="auto">
          <a:xfrm>
            <a:off x="7288213" y="4117975"/>
            <a:ext cx="1428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1500" b="1" i="1"/>
              <a:t>T</a:t>
            </a:r>
            <a:endParaRPr lang="en-US" altLang="zh-CN" sz="1500" i="1">
              <a:ea typeface="宋体" panose="02010600030101010101" pitchFamily="2" charset="-122"/>
            </a:endParaRPr>
          </a:p>
        </p:txBody>
      </p:sp>
      <p:sp>
        <p:nvSpPr>
          <p:cNvPr id="31765" name="Text Box 20"/>
          <p:cNvSpPr txBox="1">
            <a:spLocks noChangeArrowheads="1"/>
          </p:cNvSpPr>
          <p:nvPr/>
        </p:nvSpPr>
        <p:spPr bwMode="auto">
          <a:xfrm>
            <a:off x="7935913" y="3124200"/>
            <a:ext cx="142875" cy="22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1500" b="1" i="1"/>
              <a:t>S</a:t>
            </a:r>
            <a:endParaRPr lang="en-US" altLang="zh-CN" sz="1500" i="1">
              <a:ea typeface="宋体" panose="02010600030101010101" pitchFamily="2" charset="-122"/>
            </a:endParaRPr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 flipV="1">
            <a:off x="7431088" y="3586163"/>
            <a:ext cx="573087" cy="579437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>
            <a:off x="8004175" y="3359150"/>
            <a:ext cx="0" cy="227013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91084" tIns="44939" rIns="89877" bIns="67941">
            <a:spAutoFit/>
          </a:bodyPr>
          <a:lstStyle/>
          <a:p>
            <a:endParaRPr lang="de-DE"/>
          </a:p>
        </p:txBody>
      </p:sp>
      <p:sp>
        <p:nvSpPr>
          <p:cNvPr id="31768" name="Rectangle 2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7.3.2 	Octilinear Maze Search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A340AFC-C0AC-4756-A8E4-B43B37D985B0}" type="slidenum">
              <a:rPr lang="en-US" altLang="de-DE" sz="1000">
                <a:solidFill>
                  <a:srgbClr val="C0C0C0"/>
                </a:solidFill>
              </a:rPr>
              <a:pPr/>
              <a:t>31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7.4 	Basic Concepts in Clock Networks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268413"/>
            <a:ext cx="8193087" cy="5040312"/>
          </a:xfrm>
        </p:spPr>
        <p:txBody>
          <a:bodyPr/>
          <a:lstStyle/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7.1 	Introduction to Area Routing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7.2 	Net Ordering in Area Routing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7.3 	Non-Manhattan Routing</a:t>
            </a:r>
          </a:p>
          <a:p>
            <a:pPr lvl="2">
              <a:lnSpc>
                <a:spcPct val="100000"/>
              </a:lnSpc>
              <a:spcBef>
                <a:spcPct val="25000"/>
              </a:spcBef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	7.3.1  Octilinear Steiner Trees</a:t>
            </a:r>
          </a:p>
          <a:p>
            <a:pPr lvl="2">
              <a:lnSpc>
                <a:spcPct val="100000"/>
              </a:lnSpc>
              <a:spcBef>
                <a:spcPct val="25000"/>
              </a:spcBef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	7.3.2  Octilinear Maze Search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7.4 	Basic Concepts in Clock Networks</a:t>
            </a:r>
          </a:p>
          <a:p>
            <a:pPr lvl="1" indent="0">
              <a:lnSpc>
                <a:spcPct val="100000"/>
              </a:lnSpc>
              <a:spcBef>
                <a:spcPct val="25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	7.4.1 Terminology</a:t>
            </a:r>
          </a:p>
          <a:p>
            <a:pPr lvl="1" indent="0">
              <a:lnSpc>
                <a:spcPct val="100000"/>
              </a:lnSpc>
              <a:spcBef>
                <a:spcPct val="25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	7.4.2  Problem Formulations for Clock-Tree Routing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7.5 	Modern Clock Tree Synthesis</a:t>
            </a:r>
          </a:p>
          <a:p>
            <a:pPr lvl="1" indent="0">
              <a:lnSpc>
                <a:spcPct val="100000"/>
              </a:lnSpc>
              <a:spcBef>
                <a:spcPct val="25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	7.5.1  Constructing Trees with Zero Global Skew</a:t>
            </a:r>
          </a:p>
          <a:p>
            <a:pPr lvl="1" indent="0">
              <a:lnSpc>
                <a:spcPct val="100000"/>
              </a:lnSpc>
              <a:spcBef>
                <a:spcPct val="25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	7.5.2  Clock Tree Buffering in the Presence of Variation</a:t>
            </a:r>
          </a:p>
          <a:p>
            <a:pPr marL="0" indent="0">
              <a:lnSpc>
                <a:spcPct val="100000"/>
              </a:lnSpc>
              <a:spcBef>
                <a:spcPct val="40000"/>
              </a:spcBef>
              <a:buFont typeface="Symbol" panose="05050102010706020507" pitchFamily="18" charset="2"/>
              <a:buNone/>
            </a:pPr>
            <a:endParaRPr lang="en-US" altLang="zh-CN" smtClean="0">
              <a:solidFill>
                <a:srgbClr val="C0C0C0"/>
              </a:solidFill>
              <a:ea typeface="宋体" panose="02010600030101010101" pitchFamily="2" charset="-122"/>
            </a:endParaRPr>
          </a:p>
        </p:txBody>
      </p:sp>
      <p:sp>
        <p:nvSpPr>
          <p:cNvPr id="32773" name="Line 4"/>
          <p:cNvSpPr>
            <a:spLocks noChangeShapeType="1"/>
          </p:cNvSpPr>
          <p:nvPr/>
        </p:nvSpPr>
        <p:spPr bwMode="auto">
          <a:xfrm>
            <a:off x="247650" y="3171825"/>
            <a:ext cx="411163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91084" tIns="44939" rIns="89877" bIns="67941">
            <a:spAutoFit/>
          </a:bodyPr>
          <a:lstStyle/>
          <a:p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BE593C5-40BB-47F0-8015-CF8776909565}" type="slidenum">
              <a:rPr lang="en-US" altLang="de-DE" sz="1000">
                <a:solidFill>
                  <a:srgbClr val="C0C0C0"/>
                </a:solidFill>
              </a:rPr>
              <a:pPr/>
              <a:t>32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1538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8013" y="1430338"/>
            <a:ext cx="8308975" cy="5124450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A </a:t>
            </a:r>
            <a:r>
              <a:rPr lang="en-US" altLang="zh-CN" smtClean="0">
                <a:solidFill>
                  <a:srgbClr val="CC0000"/>
                </a:solidFill>
                <a:ea typeface="宋体" panose="02010600030101010101" pitchFamily="2" charset="-122"/>
              </a:rPr>
              <a:t>clock routing instance</a:t>
            </a:r>
            <a:r>
              <a:rPr lang="en-US" altLang="zh-CN" smtClean="0">
                <a:ea typeface="宋体" panose="02010600030101010101" pitchFamily="2" charset="-122"/>
              </a:rPr>
              <a:t> </a:t>
            </a:r>
            <a:r>
              <a:rPr lang="en-US" altLang="zh-CN" smtClean="0">
                <a:solidFill>
                  <a:srgbClr val="CC0000"/>
                </a:solidFill>
                <a:ea typeface="宋体" panose="02010600030101010101" pitchFamily="2" charset="-122"/>
              </a:rPr>
              <a:t>(clock net)</a:t>
            </a:r>
            <a:r>
              <a:rPr lang="en-US" altLang="zh-CN" smtClean="0">
                <a:ea typeface="宋体" panose="02010600030101010101" pitchFamily="2" charset="-122"/>
              </a:rPr>
              <a:t> is represented by </a:t>
            </a:r>
            <a:r>
              <a:rPr lang="en-US" altLang="zh-CN" i="1" smtClean="0">
                <a:ea typeface="宋体" panose="02010600030101010101" pitchFamily="2" charset="-122"/>
              </a:rPr>
              <a:t>n</a:t>
            </a:r>
            <a:r>
              <a:rPr lang="en-US" altLang="zh-CN" smtClean="0">
                <a:ea typeface="宋体" panose="02010600030101010101" pitchFamily="2" charset="-122"/>
              </a:rPr>
              <a:t>+1 terminals, 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where 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baseline="-25000" smtClean="0">
                <a:ea typeface="宋体" panose="02010600030101010101" pitchFamily="2" charset="-122"/>
              </a:rPr>
              <a:t>0</a:t>
            </a:r>
            <a:r>
              <a:rPr lang="en-US" altLang="zh-CN" smtClean="0">
                <a:ea typeface="宋体" panose="02010600030101010101" pitchFamily="2" charset="-122"/>
              </a:rPr>
              <a:t> is designated as the source, and 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smtClean="0">
                <a:ea typeface="宋体" panose="02010600030101010101" pitchFamily="2" charset="-122"/>
              </a:rPr>
              <a:t> = {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baseline="-25000" smtClean="0">
                <a:ea typeface="宋体" panose="02010600030101010101" pitchFamily="2" charset="-122"/>
              </a:rPr>
              <a:t>1</a:t>
            </a:r>
            <a:r>
              <a:rPr lang="en-US" altLang="zh-CN" smtClean="0">
                <a:ea typeface="宋体" panose="02010600030101010101" pitchFamily="2" charset="-122"/>
              </a:rPr>
              <a:t>,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baseline="-25000" smtClean="0">
                <a:ea typeface="宋体" panose="02010600030101010101" pitchFamily="2" charset="-122"/>
              </a:rPr>
              <a:t>2</a:t>
            </a:r>
            <a:r>
              <a:rPr lang="en-US" altLang="zh-CN" smtClean="0">
                <a:ea typeface="宋体" panose="02010600030101010101" pitchFamily="2" charset="-122"/>
              </a:rPr>
              <a:t>, … ,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i="1" baseline="-25000" smtClean="0">
                <a:ea typeface="宋体" panose="02010600030101010101" pitchFamily="2" charset="-122"/>
              </a:rPr>
              <a:t>n</a:t>
            </a:r>
            <a:r>
              <a:rPr lang="en-US" altLang="zh-CN" smtClean="0">
                <a:ea typeface="宋体" panose="02010600030101010101" pitchFamily="2" charset="-122"/>
              </a:rPr>
              <a:t>} is designated 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as sinks 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Let  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i="1" baseline="-25000" smtClean="0">
                <a:ea typeface="宋体" panose="02010600030101010101" pitchFamily="2" charset="-122"/>
              </a:rPr>
              <a:t>i</a:t>
            </a:r>
            <a:r>
              <a:rPr lang="en-US" altLang="zh-CN" smtClean="0">
                <a:ea typeface="宋体" panose="02010600030101010101" pitchFamily="2" charset="-122"/>
              </a:rPr>
              <a:t>,  0 ≤ </a:t>
            </a:r>
            <a:r>
              <a:rPr lang="en-US" altLang="zh-CN" i="1" smtClean="0">
                <a:ea typeface="宋体" panose="02010600030101010101" pitchFamily="2" charset="-122"/>
              </a:rPr>
              <a:t>i</a:t>
            </a:r>
            <a:r>
              <a:rPr lang="en-US" altLang="zh-CN" smtClean="0">
                <a:ea typeface="宋体" panose="02010600030101010101" pitchFamily="2" charset="-122"/>
              </a:rPr>
              <a:t> ≤ </a:t>
            </a:r>
            <a:r>
              <a:rPr lang="en-US" altLang="zh-CN" i="1" smtClean="0">
                <a:ea typeface="宋体" panose="02010600030101010101" pitchFamily="2" charset="-122"/>
              </a:rPr>
              <a:t>n</a:t>
            </a:r>
            <a:r>
              <a:rPr lang="en-US" altLang="zh-CN" smtClean="0">
                <a:ea typeface="宋体" panose="02010600030101010101" pitchFamily="2" charset="-122"/>
              </a:rPr>
              <a:t>,  denote both a terminal and its location</a:t>
            </a:r>
            <a:br>
              <a:rPr lang="en-US" altLang="zh-CN" smtClean="0">
                <a:ea typeface="宋体" panose="02010600030101010101" pitchFamily="2" charset="-122"/>
              </a:rPr>
            </a:br>
            <a:endParaRPr lang="en-US" altLang="zh-CN" smtClean="0">
              <a:ea typeface="宋体" panose="02010600030101010101" pitchFamily="2" charset="-122"/>
            </a:endParaRP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A </a:t>
            </a:r>
            <a:r>
              <a:rPr lang="en-US" altLang="zh-CN" smtClean="0">
                <a:solidFill>
                  <a:srgbClr val="CC0000"/>
                </a:solidFill>
                <a:ea typeface="宋体" panose="02010600030101010101" pitchFamily="2" charset="-122"/>
              </a:rPr>
              <a:t>clock routing solution</a:t>
            </a:r>
            <a:r>
              <a:rPr lang="en-US" altLang="zh-CN" smtClean="0">
                <a:ea typeface="宋体" panose="02010600030101010101" pitchFamily="2" charset="-122"/>
              </a:rPr>
              <a:t> consists of a set of wire segments that connect 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all terminals of the clock net, so that a signal generated at the source propagates to all of the sinks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Two aspects of clock routing solution: topology and geometric embedding  </a:t>
            </a:r>
            <a:br>
              <a:rPr lang="en-US" altLang="zh-CN" smtClean="0">
                <a:ea typeface="宋体" panose="02010600030101010101" pitchFamily="2" charset="-122"/>
              </a:rPr>
            </a:br>
            <a:endParaRPr lang="en-US" altLang="zh-CN" smtClean="0">
              <a:ea typeface="宋体" panose="02010600030101010101" pitchFamily="2" charset="-122"/>
            </a:endParaRP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The </a:t>
            </a:r>
            <a:r>
              <a:rPr lang="en-US" altLang="zh-CN" smtClean="0">
                <a:solidFill>
                  <a:srgbClr val="CC0000"/>
                </a:solidFill>
                <a:ea typeface="宋体" panose="02010600030101010101" pitchFamily="2" charset="-122"/>
              </a:rPr>
              <a:t>clock-tree topology</a:t>
            </a:r>
            <a:r>
              <a:rPr lang="en-US" altLang="zh-CN" smtClean="0">
                <a:ea typeface="宋体" panose="02010600030101010101" pitchFamily="2" charset="-122"/>
              </a:rPr>
              <a:t> </a:t>
            </a:r>
            <a:r>
              <a:rPr lang="en-US" altLang="zh-CN" smtClean="0">
                <a:solidFill>
                  <a:srgbClr val="CC0000"/>
                </a:solidFill>
                <a:ea typeface="宋体" panose="02010600030101010101" pitchFamily="2" charset="-122"/>
              </a:rPr>
              <a:t>(clock tree)</a:t>
            </a:r>
            <a:r>
              <a:rPr lang="en-US" altLang="zh-CN" smtClean="0">
                <a:ea typeface="宋体" panose="02010600030101010101" pitchFamily="2" charset="-122"/>
              </a:rPr>
              <a:t> is a rooted binary tree </a:t>
            </a:r>
            <a:r>
              <a:rPr lang="en-US" altLang="zh-CN" i="1" smtClean="0">
                <a:ea typeface="宋体" panose="02010600030101010101" pitchFamily="2" charset="-122"/>
              </a:rPr>
              <a:t>G</a:t>
            </a:r>
            <a:r>
              <a:rPr lang="en-US" altLang="zh-CN" smtClean="0">
                <a:ea typeface="宋体" panose="02010600030101010101" pitchFamily="2" charset="-122"/>
              </a:rPr>
              <a:t> with </a:t>
            </a:r>
            <a:r>
              <a:rPr lang="en-US" altLang="zh-CN" i="1" smtClean="0">
                <a:ea typeface="宋体" panose="02010600030101010101" pitchFamily="2" charset="-122"/>
              </a:rPr>
              <a:t>n</a:t>
            </a:r>
            <a:r>
              <a:rPr lang="en-US" altLang="zh-CN" smtClean="0">
                <a:ea typeface="宋体" panose="02010600030101010101" pitchFamily="2" charset="-122"/>
              </a:rPr>
              <a:t> leaves corresponding to the set of sinks 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Internal nodes = Steiner points </a:t>
            </a:r>
            <a:endParaRPr lang="de-DE" altLang="de-DE" smtClean="0"/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7.4.1 	Terminology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8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38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38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38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538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38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050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20FD53C-883B-4DBF-BCC5-CFD2E2B96168}" type="slidenum">
              <a:rPr lang="en-US" altLang="de-DE" sz="1000">
                <a:solidFill>
                  <a:srgbClr val="C0C0C0"/>
                </a:solidFill>
              </a:rPr>
              <a:pPr/>
              <a:t>33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7.4.1 	Terminology</a:t>
            </a:r>
          </a:p>
        </p:txBody>
      </p:sp>
      <p:sp>
        <p:nvSpPr>
          <p:cNvPr id="34820" name="Rectangle 5"/>
          <p:cNvSpPr>
            <a:spLocks noChangeArrowheads="1"/>
          </p:cNvSpPr>
          <p:nvPr/>
        </p:nvSpPr>
        <p:spPr bwMode="auto">
          <a:xfrm>
            <a:off x="481013" y="3187700"/>
            <a:ext cx="2171700" cy="2173288"/>
          </a:xfrm>
          <a:prstGeom prst="rect">
            <a:avLst/>
          </a:prstGeom>
          <a:solidFill>
            <a:srgbClr val="EAEAEA"/>
          </a:solidFill>
          <a:ln w="9525">
            <a:solidFill>
              <a:srgbClr val="969696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zh-CN" altLang="en-US" sz="1800">
              <a:ea typeface="宋体" panose="02010600030101010101" pitchFamily="2" charset="-122"/>
            </a:endParaRPr>
          </a:p>
        </p:txBody>
      </p:sp>
      <p:grpSp>
        <p:nvGrpSpPr>
          <p:cNvPr id="34821" name="Group 6"/>
          <p:cNvGrpSpPr>
            <a:grpSpLocks/>
          </p:cNvGrpSpPr>
          <p:nvPr/>
        </p:nvGrpSpPr>
        <p:grpSpPr bwMode="auto">
          <a:xfrm>
            <a:off x="482600" y="3195638"/>
            <a:ext cx="2170113" cy="2171700"/>
            <a:chOff x="270" y="1246"/>
            <a:chExt cx="1367" cy="1368"/>
          </a:xfrm>
        </p:grpSpPr>
        <p:sp>
          <p:nvSpPr>
            <p:cNvPr id="34916" name="Line 7"/>
            <p:cNvSpPr>
              <a:spLocks noChangeShapeType="1"/>
            </p:cNvSpPr>
            <p:nvPr/>
          </p:nvSpPr>
          <p:spPr bwMode="auto">
            <a:xfrm>
              <a:off x="270" y="1442"/>
              <a:ext cx="1367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917" name="Line 8"/>
            <p:cNvSpPr>
              <a:spLocks noChangeShapeType="1"/>
            </p:cNvSpPr>
            <p:nvPr/>
          </p:nvSpPr>
          <p:spPr bwMode="auto">
            <a:xfrm>
              <a:off x="270" y="1636"/>
              <a:ext cx="1367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918" name="Line 9"/>
            <p:cNvSpPr>
              <a:spLocks noChangeShapeType="1"/>
            </p:cNvSpPr>
            <p:nvPr/>
          </p:nvSpPr>
          <p:spPr bwMode="auto">
            <a:xfrm>
              <a:off x="270" y="1832"/>
              <a:ext cx="1367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919" name="Line 10"/>
            <p:cNvSpPr>
              <a:spLocks noChangeShapeType="1"/>
            </p:cNvSpPr>
            <p:nvPr/>
          </p:nvSpPr>
          <p:spPr bwMode="auto">
            <a:xfrm>
              <a:off x="270" y="2027"/>
              <a:ext cx="1367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920" name="Line 11"/>
            <p:cNvSpPr>
              <a:spLocks noChangeShapeType="1"/>
            </p:cNvSpPr>
            <p:nvPr/>
          </p:nvSpPr>
          <p:spPr bwMode="auto">
            <a:xfrm>
              <a:off x="270" y="2223"/>
              <a:ext cx="1367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921" name="Line 12"/>
            <p:cNvSpPr>
              <a:spLocks noChangeShapeType="1"/>
            </p:cNvSpPr>
            <p:nvPr/>
          </p:nvSpPr>
          <p:spPr bwMode="auto">
            <a:xfrm>
              <a:off x="465" y="1246"/>
              <a:ext cx="0" cy="136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922" name="Line 13"/>
            <p:cNvSpPr>
              <a:spLocks noChangeShapeType="1"/>
            </p:cNvSpPr>
            <p:nvPr/>
          </p:nvSpPr>
          <p:spPr bwMode="auto">
            <a:xfrm>
              <a:off x="660" y="1246"/>
              <a:ext cx="0" cy="136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923" name="Line 14"/>
            <p:cNvSpPr>
              <a:spLocks noChangeShapeType="1"/>
            </p:cNvSpPr>
            <p:nvPr/>
          </p:nvSpPr>
          <p:spPr bwMode="auto">
            <a:xfrm>
              <a:off x="856" y="1246"/>
              <a:ext cx="0" cy="136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924" name="Line 15"/>
            <p:cNvSpPr>
              <a:spLocks noChangeShapeType="1"/>
            </p:cNvSpPr>
            <p:nvPr/>
          </p:nvSpPr>
          <p:spPr bwMode="auto">
            <a:xfrm>
              <a:off x="1051" y="1246"/>
              <a:ext cx="0" cy="136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925" name="Line 16"/>
            <p:cNvSpPr>
              <a:spLocks noChangeShapeType="1"/>
            </p:cNvSpPr>
            <p:nvPr/>
          </p:nvSpPr>
          <p:spPr bwMode="auto">
            <a:xfrm>
              <a:off x="1247" y="1246"/>
              <a:ext cx="0" cy="136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926" name="Line 17"/>
            <p:cNvSpPr>
              <a:spLocks noChangeShapeType="1"/>
            </p:cNvSpPr>
            <p:nvPr/>
          </p:nvSpPr>
          <p:spPr bwMode="auto">
            <a:xfrm>
              <a:off x="1441" y="1246"/>
              <a:ext cx="0" cy="136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927" name="Line 18"/>
            <p:cNvSpPr>
              <a:spLocks noChangeShapeType="1"/>
            </p:cNvSpPr>
            <p:nvPr/>
          </p:nvSpPr>
          <p:spPr bwMode="auto">
            <a:xfrm>
              <a:off x="270" y="2418"/>
              <a:ext cx="1367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34822" name="TextBox 81"/>
          <p:cNvSpPr txBox="1">
            <a:spLocks noChangeArrowheads="1"/>
          </p:cNvSpPr>
          <p:nvPr/>
        </p:nvSpPr>
        <p:spPr bwMode="auto">
          <a:xfrm>
            <a:off x="1922463" y="3162300"/>
            <a:ext cx="441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zh-CN" sz="1800" i="1">
                <a:solidFill>
                  <a:srgbClr val="CC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s</a:t>
            </a:r>
            <a:r>
              <a:rPr lang="en-US" altLang="zh-CN" sz="1800" baseline="-25000">
                <a:solidFill>
                  <a:srgbClr val="CC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4823" name="TextBox 82"/>
          <p:cNvSpPr txBox="1">
            <a:spLocks noChangeArrowheads="1"/>
          </p:cNvSpPr>
          <p:nvPr/>
        </p:nvSpPr>
        <p:spPr bwMode="auto">
          <a:xfrm>
            <a:off x="2238375" y="3459163"/>
            <a:ext cx="4413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zh-CN" sz="1800" i="1">
                <a:solidFill>
                  <a:srgbClr val="CC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s</a:t>
            </a:r>
            <a:r>
              <a:rPr lang="en-US" altLang="zh-CN" sz="1800" baseline="-25000">
                <a:solidFill>
                  <a:srgbClr val="CC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4824" name="TextBox 84"/>
          <p:cNvSpPr txBox="1">
            <a:spLocks noChangeArrowheads="1"/>
          </p:cNvSpPr>
          <p:nvPr/>
        </p:nvSpPr>
        <p:spPr bwMode="auto">
          <a:xfrm>
            <a:off x="989013" y="4694238"/>
            <a:ext cx="4413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zh-CN" sz="1800" i="1">
                <a:solidFill>
                  <a:srgbClr val="CC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s</a:t>
            </a:r>
            <a:r>
              <a:rPr lang="en-US" altLang="zh-CN" sz="1800" baseline="-25000">
                <a:solidFill>
                  <a:srgbClr val="CC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4</a:t>
            </a:r>
          </a:p>
        </p:txBody>
      </p:sp>
      <p:sp>
        <p:nvSpPr>
          <p:cNvPr id="34825" name="TextBox 86"/>
          <p:cNvSpPr txBox="1">
            <a:spLocks noChangeArrowheads="1"/>
          </p:cNvSpPr>
          <p:nvPr/>
        </p:nvSpPr>
        <p:spPr bwMode="auto">
          <a:xfrm>
            <a:off x="2238375" y="4705350"/>
            <a:ext cx="441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zh-CN" sz="1800" i="1">
                <a:solidFill>
                  <a:srgbClr val="CC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s</a:t>
            </a:r>
            <a:r>
              <a:rPr lang="en-US" altLang="zh-CN" sz="1800" baseline="-25000">
                <a:solidFill>
                  <a:srgbClr val="CC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6</a:t>
            </a:r>
          </a:p>
        </p:txBody>
      </p:sp>
      <p:sp>
        <p:nvSpPr>
          <p:cNvPr id="34826" name="TextBox 87"/>
          <p:cNvSpPr txBox="1">
            <a:spLocks noChangeArrowheads="1"/>
          </p:cNvSpPr>
          <p:nvPr/>
        </p:nvSpPr>
        <p:spPr bwMode="auto">
          <a:xfrm>
            <a:off x="2230438" y="4086225"/>
            <a:ext cx="441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zh-CN" sz="1800" i="1">
                <a:solidFill>
                  <a:srgbClr val="CC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s</a:t>
            </a:r>
            <a:r>
              <a:rPr lang="en-US" altLang="zh-CN" sz="1800" baseline="-25000">
                <a:solidFill>
                  <a:srgbClr val="CC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4827" name="TextBox 88"/>
          <p:cNvSpPr txBox="1">
            <a:spLocks noChangeArrowheads="1"/>
          </p:cNvSpPr>
          <p:nvPr/>
        </p:nvSpPr>
        <p:spPr bwMode="auto">
          <a:xfrm>
            <a:off x="1312863" y="3779838"/>
            <a:ext cx="4302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zh-CN" sz="1800" i="1">
                <a:solidFill>
                  <a:srgbClr val="CC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s</a:t>
            </a:r>
            <a:r>
              <a:rPr lang="en-US" altLang="zh-CN" sz="1800" baseline="-25000">
                <a:solidFill>
                  <a:srgbClr val="CC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0</a:t>
            </a:r>
          </a:p>
        </p:txBody>
      </p:sp>
      <p:sp>
        <p:nvSpPr>
          <p:cNvPr id="34828" name="Oval 28"/>
          <p:cNvSpPr>
            <a:spLocks noChangeArrowheads="1"/>
          </p:cNvSpPr>
          <p:nvPr/>
        </p:nvSpPr>
        <p:spPr bwMode="auto">
          <a:xfrm>
            <a:off x="1985963" y="34639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829" name="Oval 29"/>
          <p:cNvSpPr>
            <a:spLocks noChangeArrowheads="1"/>
          </p:cNvSpPr>
          <p:nvPr/>
        </p:nvSpPr>
        <p:spPr bwMode="auto">
          <a:xfrm>
            <a:off x="2295525" y="37687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830" name="Oval 30"/>
          <p:cNvSpPr>
            <a:spLocks noChangeArrowheads="1"/>
          </p:cNvSpPr>
          <p:nvPr/>
        </p:nvSpPr>
        <p:spPr bwMode="auto">
          <a:xfrm>
            <a:off x="1366838" y="408305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831" name="Oval 31"/>
          <p:cNvSpPr>
            <a:spLocks noChangeArrowheads="1"/>
          </p:cNvSpPr>
          <p:nvPr/>
        </p:nvSpPr>
        <p:spPr bwMode="auto">
          <a:xfrm>
            <a:off x="2295525" y="438785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832" name="Oval 32"/>
          <p:cNvSpPr>
            <a:spLocks noChangeArrowheads="1"/>
          </p:cNvSpPr>
          <p:nvPr/>
        </p:nvSpPr>
        <p:spPr bwMode="auto">
          <a:xfrm>
            <a:off x="747713" y="439737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833" name="Oval 33"/>
          <p:cNvSpPr>
            <a:spLocks noChangeArrowheads="1"/>
          </p:cNvSpPr>
          <p:nvPr/>
        </p:nvSpPr>
        <p:spPr bwMode="auto">
          <a:xfrm>
            <a:off x="1057275" y="500697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834" name="Oval 34"/>
          <p:cNvSpPr>
            <a:spLocks noChangeArrowheads="1"/>
          </p:cNvSpPr>
          <p:nvPr/>
        </p:nvSpPr>
        <p:spPr bwMode="auto">
          <a:xfrm>
            <a:off x="2295525" y="5011738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835" name="TextBox 83"/>
          <p:cNvSpPr txBox="1">
            <a:spLocks noChangeArrowheads="1"/>
          </p:cNvSpPr>
          <p:nvPr/>
        </p:nvSpPr>
        <p:spPr bwMode="auto">
          <a:xfrm>
            <a:off x="679450" y="4089400"/>
            <a:ext cx="441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zh-CN" sz="1800" i="1">
                <a:solidFill>
                  <a:srgbClr val="CC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s</a:t>
            </a:r>
            <a:r>
              <a:rPr lang="en-US" altLang="zh-CN" sz="1800" baseline="-25000">
                <a:solidFill>
                  <a:srgbClr val="CC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4836" name="Text Box 110"/>
          <p:cNvSpPr txBox="1">
            <a:spLocks noChangeArrowheads="1"/>
          </p:cNvSpPr>
          <p:nvPr/>
        </p:nvSpPr>
        <p:spPr bwMode="auto">
          <a:xfrm>
            <a:off x="528638" y="2005013"/>
            <a:ext cx="1882775" cy="603250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Clock routing 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problem instance </a:t>
            </a:r>
          </a:p>
        </p:txBody>
      </p:sp>
      <p:grpSp>
        <p:nvGrpSpPr>
          <p:cNvPr id="10" name="Group 114"/>
          <p:cNvGrpSpPr>
            <a:grpSpLocks/>
          </p:cNvGrpSpPr>
          <p:nvPr/>
        </p:nvGrpSpPr>
        <p:grpSpPr bwMode="auto">
          <a:xfrm>
            <a:off x="2881313" y="2005013"/>
            <a:ext cx="3195637" cy="3438525"/>
            <a:chOff x="1815" y="1263"/>
            <a:chExt cx="2013" cy="2166"/>
          </a:xfrm>
        </p:grpSpPr>
        <p:sp>
          <p:nvSpPr>
            <p:cNvPr id="34883" name="Line 36"/>
            <p:cNvSpPr>
              <a:spLocks noChangeShapeType="1"/>
            </p:cNvSpPr>
            <p:nvPr/>
          </p:nvSpPr>
          <p:spPr bwMode="auto">
            <a:xfrm>
              <a:off x="2823" y="2104"/>
              <a:ext cx="345" cy="3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884" name="Line 37"/>
            <p:cNvSpPr>
              <a:spLocks noChangeShapeType="1"/>
            </p:cNvSpPr>
            <p:nvPr/>
          </p:nvSpPr>
          <p:spPr bwMode="auto">
            <a:xfrm>
              <a:off x="3171" y="2446"/>
              <a:ext cx="390" cy="3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885" name="Line 38"/>
            <p:cNvSpPr>
              <a:spLocks noChangeShapeType="1"/>
            </p:cNvSpPr>
            <p:nvPr/>
          </p:nvSpPr>
          <p:spPr bwMode="auto">
            <a:xfrm flipH="1">
              <a:off x="2769" y="2449"/>
              <a:ext cx="405" cy="40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886" name="Line 39"/>
            <p:cNvSpPr>
              <a:spLocks noChangeShapeType="1"/>
            </p:cNvSpPr>
            <p:nvPr/>
          </p:nvSpPr>
          <p:spPr bwMode="auto">
            <a:xfrm flipH="1">
              <a:off x="2057" y="2095"/>
              <a:ext cx="760" cy="7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887" name="Line 40"/>
            <p:cNvSpPr>
              <a:spLocks noChangeShapeType="1"/>
            </p:cNvSpPr>
            <p:nvPr/>
          </p:nvSpPr>
          <p:spPr bwMode="auto">
            <a:xfrm flipH="1">
              <a:off x="1956" y="2782"/>
              <a:ext cx="171" cy="50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888" name="Line 41"/>
            <p:cNvSpPr>
              <a:spLocks noChangeShapeType="1"/>
            </p:cNvSpPr>
            <p:nvPr/>
          </p:nvSpPr>
          <p:spPr bwMode="auto">
            <a:xfrm>
              <a:off x="2127" y="2782"/>
              <a:ext cx="194" cy="50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889" name="Line 42"/>
            <p:cNvSpPr>
              <a:spLocks noChangeShapeType="1"/>
            </p:cNvSpPr>
            <p:nvPr/>
          </p:nvSpPr>
          <p:spPr bwMode="auto">
            <a:xfrm flipH="1">
              <a:off x="2656" y="2818"/>
              <a:ext cx="161" cy="4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890" name="Line 43"/>
            <p:cNvSpPr>
              <a:spLocks noChangeShapeType="1"/>
            </p:cNvSpPr>
            <p:nvPr/>
          </p:nvSpPr>
          <p:spPr bwMode="auto">
            <a:xfrm>
              <a:off x="2823" y="2785"/>
              <a:ext cx="203" cy="5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891" name="Line 44"/>
            <p:cNvSpPr>
              <a:spLocks noChangeShapeType="1"/>
            </p:cNvSpPr>
            <p:nvPr/>
          </p:nvSpPr>
          <p:spPr bwMode="auto">
            <a:xfrm flipH="1">
              <a:off x="3324" y="2794"/>
              <a:ext cx="195" cy="48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892" name="Line 45"/>
            <p:cNvSpPr>
              <a:spLocks noChangeShapeType="1"/>
            </p:cNvSpPr>
            <p:nvPr/>
          </p:nvSpPr>
          <p:spPr bwMode="auto">
            <a:xfrm>
              <a:off x="3510" y="2776"/>
              <a:ext cx="189" cy="53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893" name="Oval 46"/>
            <p:cNvSpPr>
              <a:spLocks noChangeArrowheads="1"/>
            </p:cNvSpPr>
            <p:nvPr/>
          </p:nvSpPr>
          <p:spPr bwMode="auto">
            <a:xfrm>
              <a:off x="2682" y="1962"/>
              <a:ext cx="288" cy="28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B2B2B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4894" name="Oval 47"/>
            <p:cNvSpPr>
              <a:spLocks noChangeArrowheads="1"/>
            </p:cNvSpPr>
            <p:nvPr/>
          </p:nvSpPr>
          <p:spPr bwMode="auto">
            <a:xfrm>
              <a:off x="1992" y="2651"/>
              <a:ext cx="288" cy="288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4895" name="Text Box 48"/>
            <p:cNvSpPr txBox="1">
              <a:spLocks noChangeArrowheads="1"/>
            </p:cNvSpPr>
            <p:nvPr/>
          </p:nvSpPr>
          <p:spPr bwMode="auto">
            <a:xfrm>
              <a:off x="1995" y="2662"/>
              <a:ext cx="29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800" i="1">
                  <a:ea typeface="宋体" panose="02010600030101010101" pitchFamily="2" charset="-122"/>
                </a:rPr>
                <a:t>u</a:t>
              </a:r>
              <a:r>
                <a:rPr lang="en-US" altLang="zh-CN" sz="1800" baseline="-25000">
                  <a:ea typeface="宋体" panose="02010600030101010101" pitchFamily="2" charset="-122"/>
                </a:rPr>
                <a:t>1</a:t>
              </a:r>
              <a:endParaRPr lang="en-US" altLang="zh-CN" sz="1800" i="1">
                <a:ea typeface="宋体" panose="02010600030101010101" pitchFamily="2" charset="-122"/>
              </a:endParaRPr>
            </a:p>
          </p:txBody>
        </p:sp>
        <p:sp>
          <p:nvSpPr>
            <p:cNvPr id="34896" name="Text Box 49"/>
            <p:cNvSpPr txBox="1">
              <a:spLocks noChangeArrowheads="1"/>
            </p:cNvSpPr>
            <p:nvPr/>
          </p:nvSpPr>
          <p:spPr bwMode="auto">
            <a:xfrm>
              <a:off x="2697" y="1971"/>
              <a:ext cx="26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de-DE" altLang="de-DE" sz="1800" i="1">
                  <a:solidFill>
                    <a:srgbClr val="CC0000"/>
                  </a:solidFill>
                  <a:ea typeface="宋体" panose="02010600030101010101" pitchFamily="2" charset="-122"/>
                </a:rPr>
                <a:t>s</a:t>
              </a:r>
              <a:r>
                <a:rPr lang="de-DE" altLang="de-DE" sz="1800" baseline="-25000">
                  <a:solidFill>
                    <a:srgbClr val="CC0000"/>
                  </a:solidFill>
                  <a:ea typeface="宋体" panose="02010600030101010101" pitchFamily="2" charset="-122"/>
                </a:rPr>
                <a:t>0</a:t>
              </a:r>
              <a:endParaRPr lang="de-DE" altLang="de-DE" sz="1800" i="1">
                <a:solidFill>
                  <a:srgbClr val="CC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34897" name="Oval 50"/>
            <p:cNvSpPr>
              <a:spLocks noChangeArrowheads="1"/>
            </p:cNvSpPr>
            <p:nvPr/>
          </p:nvSpPr>
          <p:spPr bwMode="auto">
            <a:xfrm>
              <a:off x="1815" y="3138"/>
              <a:ext cx="288" cy="28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4898" name="Text Box 51"/>
            <p:cNvSpPr txBox="1">
              <a:spLocks noChangeArrowheads="1"/>
            </p:cNvSpPr>
            <p:nvPr/>
          </p:nvSpPr>
          <p:spPr bwMode="auto">
            <a:xfrm>
              <a:off x="1830" y="3147"/>
              <a:ext cx="26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de-DE" altLang="de-DE" sz="1800" i="1">
                  <a:ea typeface="宋体" panose="02010600030101010101" pitchFamily="2" charset="-122"/>
                </a:rPr>
                <a:t>s</a:t>
              </a:r>
              <a:r>
                <a:rPr lang="de-DE" altLang="de-DE" sz="1800" baseline="-25000">
                  <a:ea typeface="宋体" panose="02010600030101010101" pitchFamily="2" charset="-122"/>
                </a:rPr>
                <a:t>1</a:t>
              </a:r>
              <a:endParaRPr lang="de-DE" altLang="de-DE" sz="1800" i="1">
                <a:ea typeface="宋体" panose="02010600030101010101" pitchFamily="2" charset="-122"/>
              </a:endParaRPr>
            </a:p>
          </p:txBody>
        </p:sp>
        <p:sp>
          <p:nvSpPr>
            <p:cNvPr id="34899" name="Oval 52"/>
            <p:cNvSpPr>
              <a:spLocks noChangeArrowheads="1"/>
            </p:cNvSpPr>
            <p:nvPr/>
          </p:nvSpPr>
          <p:spPr bwMode="auto">
            <a:xfrm>
              <a:off x="3033" y="2309"/>
              <a:ext cx="288" cy="288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4900" name="Text Box 53"/>
            <p:cNvSpPr txBox="1">
              <a:spLocks noChangeArrowheads="1"/>
            </p:cNvSpPr>
            <p:nvPr/>
          </p:nvSpPr>
          <p:spPr bwMode="auto">
            <a:xfrm>
              <a:off x="3039" y="2320"/>
              <a:ext cx="2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800" i="1">
                  <a:ea typeface="宋体" panose="02010600030101010101" pitchFamily="2" charset="-122"/>
                </a:rPr>
                <a:t>u</a:t>
              </a:r>
              <a:r>
                <a:rPr lang="en-US" altLang="zh-CN" sz="1800" baseline="-25000">
                  <a:ea typeface="宋体" panose="02010600030101010101" pitchFamily="2" charset="-122"/>
                </a:rPr>
                <a:t>2</a:t>
              </a:r>
              <a:endParaRPr lang="en-US" altLang="zh-CN" sz="1800" i="1">
                <a:ea typeface="宋体" panose="02010600030101010101" pitchFamily="2" charset="-122"/>
              </a:endParaRPr>
            </a:p>
          </p:txBody>
        </p:sp>
        <p:sp>
          <p:nvSpPr>
            <p:cNvPr id="34901" name="Oval 54"/>
            <p:cNvSpPr>
              <a:spLocks noChangeArrowheads="1"/>
            </p:cNvSpPr>
            <p:nvPr/>
          </p:nvSpPr>
          <p:spPr bwMode="auto">
            <a:xfrm>
              <a:off x="2688" y="2648"/>
              <a:ext cx="288" cy="288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4902" name="Text Box 55"/>
            <p:cNvSpPr txBox="1">
              <a:spLocks noChangeArrowheads="1"/>
            </p:cNvSpPr>
            <p:nvPr/>
          </p:nvSpPr>
          <p:spPr bwMode="auto">
            <a:xfrm>
              <a:off x="2700" y="2659"/>
              <a:ext cx="2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800" i="1">
                  <a:ea typeface="宋体" panose="02010600030101010101" pitchFamily="2" charset="-122"/>
                </a:rPr>
                <a:t>u</a:t>
              </a:r>
              <a:r>
                <a:rPr lang="en-US" altLang="zh-CN" sz="1800" baseline="-25000">
                  <a:ea typeface="宋体" panose="02010600030101010101" pitchFamily="2" charset="-122"/>
                </a:rPr>
                <a:t>3</a:t>
              </a:r>
              <a:endParaRPr lang="en-US" altLang="zh-CN" sz="1800" i="1">
                <a:ea typeface="宋体" panose="02010600030101010101" pitchFamily="2" charset="-122"/>
              </a:endParaRPr>
            </a:p>
          </p:txBody>
        </p:sp>
        <p:sp>
          <p:nvSpPr>
            <p:cNvPr id="34903" name="Oval 56"/>
            <p:cNvSpPr>
              <a:spLocks noChangeArrowheads="1"/>
            </p:cNvSpPr>
            <p:nvPr/>
          </p:nvSpPr>
          <p:spPr bwMode="auto">
            <a:xfrm>
              <a:off x="3372" y="2648"/>
              <a:ext cx="288" cy="288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4904" name="Text Box 57"/>
            <p:cNvSpPr txBox="1">
              <a:spLocks noChangeArrowheads="1"/>
            </p:cNvSpPr>
            <p:nvPr/>
          </p:nvSpPr>
          <p:spPr bwMode="auto">
            <a:xfrm>
              <a:off x="3378" y="2659"/>
              <a:ext cx="28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800" i="1">
                  <a:ea typeface="宋体" panose="02010600030101010101" pitchFamily="2" charset="-122"/>
                </a:rPr>
                <a:t>u</a:t>
              </a:r>
              <a:r>
                <a:rPr lang="en-US" altLang="zh-CN" sz="1800" baseline="-25000">
                  <a:ea typeface="宋体" panose="02010600030101010101" pitchFamily="2" charset="-122"/>
                </a:rPr>
                <a:t>4</a:t>
              </a:r>
              <a:endParaRPr lang="en-US" altLang="zh-CN" sz="1800" i="1">
                <a:ea typeface="宋体" panose="02010600030101010101" pitchFamily="2" charset="-122"/>
              </a:endParaRPr>
            </a:p>
          </p:txBody>
        </p:sp>
        <p:sp>
          <p:nvSpPr>
            <p:cNvPr id="34905" name="Oval 58"/>
            <p:cNvSpPr>
              <a:spLocks noChangeArrowheads="1"/>
            </p:cNvSpPr>
            <p:nvPr/>
          </p:nvSpPr>
          <p:spPr bwMode="auto">
            <a:xfrm>
              <a:off x="2172" y="3141"/>
              <a:ext cx="288" cy="28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4906" name="Text Box 59"/>
            <p:cNvSpPr txBox="1">
              <a:spLocks noChangeArrowheads="1"/>
            </p:cNvSpPr>
            <p:nvPr/>
          </p:nvSpPr>
          <p:spPr bwMode="auto">
            <a:xfrm>
              <a:off x="2187" y="3150"/>
              <a:ext cx="26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de-DE" altLang="de-DE" sz="1800" i="1">
                  <a:ea typeface="宋体" panose="02010600030101010101" pitchFamily="2" charset="-122"/>
                </a:rPr>
                <a:t>s</a:t>
              </a:r>
              <a:r>
                <a:rPr lang="de-DE" altLang="de-DE" sz="1800" baseline="-25000">
                  <a:ea typeface="宋体" panose="02010600030101010101" pitchFamily="2" charset="-122"/>
                </a:rPr>
                <a:t>2</a:t>
              </a:r>
              <a:endParaRPr lang="de-DE" altLang="de-DE" sz="1800" i="1">
                <a:ea typeface="宋体" panose="02010600030101010101" pitchFamily="2" charset="-122"/>
              </a:endParaRPr>
            </a:p>
          </p:txBody>
        </p:sp>
        <p:sp>
          <p:nvSpPr>
            <p:cNvPr id="34907" name="Oval 60"/>
            <p:cNvSpPr>
              <a:spLocks noChangeArrowheads="1"/>
            </p:cNvSpPr>
            <p:nvPr/>
          </p:nvSpPr>
          <p:spPr bwMode="auto">
            <a:xfrm>
              <a:off x="2523" y="3141"/>
              <a:ext cx="288" cy="28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4908" name="Text Box 61"/>
            <p:cNvSpPr txBox="1">
              <a:spLocks noChangeArrowheads="1"/>
            </p:cNvSpPr>
            <p:nvPr/>
          </p:nvSpPr>
          <p:spPr bwMode="auto">
            <a:xfrm>
              <a:off x="2532" y="3150"/>
              <a:ext cx="26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de-DE" altLang="de-DE" sz="1800" i="1">
                  <a:ea typeface="宋体" panose="02010600030101010101" pitchFamily="2" charset="-122"/>
                </a:rPr>
                <a:t>s</a:t>
              </a:r>
              <a:r>
                <a:rPr lang="de-DE" altLang="de-DE" sz="1800" baseline="-25000">
                  <a:ea typeface="宋体" panose="02010600030101010101" pitchFamily="2" charset="-122"/>
                </a:rPr>
                <a:t>3</a:t>
              </a:r>
              <a:endParaRPr lang="de-DE" altLang="de-DE" sz="1800" i="1">
                <a:ea typeface="宋体" panose="02010600030101010101" pitchFamily="2" charset="-122"/>
              </a:endParaRPr>
            </a:p>
          </p:txBody>
        </p:sp>
        <p:sp>
          <p:nvSpPr>
            <p:cNvPr id="34909" name="Oval 62"/>
            <p:cNvSpPr>
              <a:spLocks noChangeArrowheads="1"/>
            </p:cNvSpPr>
            <p:nvPr/>
          </p:nvSpPr>
          <p:spPr bwMode="auto">
            <a:xfrm>
              <a:off x="2859" y="3141"/>
              <a:ext cx="288" cy="28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4910" name="Text Box 63"/>
            <p:cNvSpPr txBox="1">
              <a:spLocks noChangeArrowheads="1"/>
            </p:cNvSpPr>
            <p:nvPr/>
          </p:nvSpPr>
          <p:spPr bwMode="auto">
            <a:xfrm>
              <a:off x="2874" y="3150"/>
              <a:ext cx="26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de-DE" altLang="de-DE" sz="1800" i="1">
                  <a:ea typeface="宋体" panose="02010600030101010101" pitchFamily="2" charset="-122"/>
                </a:rPr>
                <a:t>s</a:t>
              </a:r>
              <a:r>
                <a:rPr lang="de-DE" altLang="de-DE" sz="1800" baseline="-25000">
                  <a:ea typeface="宋体" panose="02010600030101010101" pitchFamily="2" charset="-122"/>
                </a:rPr>
                <a:t>4</a:t>
              </a:r>
              <a:endParaRPr lang="de-DE" altLang="de-DE" sz="1800" i="1">
                <a:ea typeface="宋体" panose="02010600030101010101" pitchFamily="2" charset="-122"/>
              </a:endParaRPr>
            </a:p>
          </p:txBody>
        </p:sp>
        <p:sp>
          <p:nvSpPr>
            <p:cNvPr id="34911" name="Oval 64"/>
            <p:cNvSpPr>
              <a:spLocks noChangeArrowheads="1"/>
            </p:cNvSpPr>
            <p:nvPr/>
          </p:nvSpPr>
          <p:spPr bwMode="auto">
            <a:xfrm>
              <a:off x="3189" y="3141"/>
              <a:ext cx="288" cy="28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4912" name="Text Box 65"/>
            <p:cNvSpPr txBox="1">
              <a:spLocks noChangeArrowheads="1"/>
            </p:cNvSpPr>
            <p:nvPr/>
          </p:nvSpPr>
          <p:spPr bwMode="auto">
            <a:xfrm>
              <a:off x="3204" y="3150"/>
              <a:ext cx="26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de-DE" altLang="de-DE" sz="1800" i="1">
                  <a:ea typeface="宋体" panose="02010600030101010101" pitchFamily="2" charset="-122"/>
                </a:rPr>
                <a:t>s</a:t>
              </a:r>
              <a:r>
                <a:rPr lang="de-DE" altLang="de-DE" sz="1800" baseline="-25000">
                  <a:ea typeface="宋体" panose="02010600030101010101" pitchFamily="2" charset="-122"/>
                </a:rPr>
                <a:t>5</a:t>
              </a:r>
              <a:endParaRPr lang="de-DE" altLang="de-DE" sz="1800" i="1">
                <a:ea typeface="宋体" panose="02010600030101010101" pitchFamily="2" charset="-122"/>
              </a:endParaRPr>
            </a:p>
          </p:txBody>
        </p:sp>
        <p:sp>
          <p:nvSpPr>
            <p:cNvPr id="34913" name="Oval 66"/>
            <p:cNvSpPr>
              <a:spLocks noChangeArrowheads="1"/>
            </p:cNvSpPr>
            <p:nvPr/>
          </p:nvSpPr>
          <p:spPr bwMode="auto">
            <a:xfrm>
              <a:off x="3540" y="3141"/>
              <a:ext cx="288" cy="28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4914" name="Text Box 67"/>
            <p:cNvSpPr txBox="1">
              <a:spLocks noChangeArrowheads="1"/>
            </p:cNvSpPr>
            <p:nvPr/>
          </p:nvSpPr>
          <p:spPr bwMode="auto">
            <a:xfrm>
              <a:off x="3555" y="3150"/>
              <a:ext cx="26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de-DE" altLang="de-DE" sz="1800" i="1">
                  <a:ea typeface="宋体" panose="02010600030101010101" pitchFamily="2" charset="-122"/>
                </a:rPr>
                <a:t>s</a:t>
              </a:r>
              <a:r>
                <a:rPr lang="de-DE" altLang="de-DE" sz="1800" baseline="-25000">
                  <a:ea typeface="宋体" panose="02010600030101010101" pitchFamily="2" charset="-122"/>
                </a:rPr>
                <a:t>6</a:t>
              </a:r>
              <a:endParaRPr lang="de-DE" altLang="de-DE" sz="1800" i="1">
                <a:ea typeface="宋体" panose="02010600030101010101" pitchFamily="2" charset="-122"/>
              </a:endParaRPr>
            </a:p>
          </p:txBody>
        </p:sp>
        <p:sp>
          <p:nvSpPr>
            <p:cNvPr id="34915" name="Text Box 111"/>
            <p:cNvSpPr txBox="1">
              <a:spLocks noChangeArrowheads="1"/>
            </p:cNvSpPr>
            <p:nvPr/>
          </p:nvSpPr>
          <p:spPr bwMode="auto">
            <a:xfrm>
              <a:off x="1930" y="1263"/>
              <a:ext cx="1354" cy="217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7281" tIns="43641" rIns="87281" bIns="43641">
              <a:spAutoFit/>
            </a:bodyPr>
            <a:lstStyle>
              <a:lvl1pPr defTabSz="871538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71538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71538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71538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71538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71538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71538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71538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71538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CN">
                  <a:ea typeface="宋体" panose="02010600030101010101" pitchFamily="2" charset="-122"/>
                </a:rPr>
                <a:t>Connection topology</a:t>
              </a:r>
            </a:p>
          </p:txBody>
        </p:sp>
      </p:grpSp>
      <p:grpSp>
        <p:nvGrpSpPr>
          <p:cNvPr id="11" name="Group 115"/>
          <p:cNvGrpSpPr>
            <a:grpSpLocks/>
          </p:cNvGrpSpPr>
          <p:nvPr/>
        </p:nvGrpSpPr>
        <p:grpSpPr bwMode="auto">
          <a:xfrm>
            <a:off x="6429375" y="2005013"/>
            <a:ext cx="2246313" cy="3359150"/>
            <a:chOff x="4050" y="1263"/>
            <a:chExt cx="1415" cy="2116"/>
          </a:xfrm>
        </p:grpSpPr>
        <p:sp>
          <p:nvSpPr>
            <p:cNvPr id="34840" name="Rectangle 68"/>
            <p:cNvSpPr>
              <a:spLocks noChangeArrowheads="1"/>
            </p:cNvSpPr>
            <p:nvPr/>
          </p:nvSpPr>
          <p:spPr bwMode="auto">
            <a:xfrm>
              <a:off x="4058" y="2006"/>
              <a:ext cx="1368" cy="1369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endParaRPr lang="zh-CN" altLang="en-US" sz="1800">
                <a:ea typeface="宋体" panose="02010600030101010101" pitchFamily="2" charset="-122"/>
              </a:endParaRPr>
            </a:p>
          </p:txBody>
        </p:sp>
        <p:grpSp>
          <p:nvGrpSpPr>
            <p:cNvPr id="34841" name="Group 69"/>
            <p:cNvGrpSpPr>
              <a:grpSpLocks/>
            </p:cNvGrpSpPr>
            <p:nvPr/>
          </p:nvGrpSpPr>
          <p:grpSpPr bwMode="auto">
            <a:xfrm>
              <a:off x="4059" y="2011"/>
              <a:ext cx="1367" cy="1368"/>
              <a:chOff x="270" y="1246"/>
              <a:chExt cx="1367" cy="1368"/>
            </a:xfrm>
          </p:grpSpPr>
          <p:sp>
            <p:nvSpPr>
              <p:cNvPr id="34871" name="Line 70"/>
              <p:cNvSpPr>
                <a:spLocks noChangeShapeType="1"/>
              </p:cNvSpPr>
              <p:nvPr/>
            </p:nvSpPr>
            <p:spPr bwMode="auto">
              <a:xfrm>
                <a:off x="270" y="1442"/>
                <a:ext cx="1367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4872" name="Line 71"/>
              <p:cNvSpPr>
                <a:spLocks noChangeShapeType="1"/>
              </p:cNvSpPr>
              <p:nvPr/>
            </p:nvSpPr>
            <p:spPr bwMode="auto">
              <a:xfrm>
                <a:off x="270" y="1636"/>
                <a:ext cx="1367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4873" name="Line 72"/>
              <p:cNvSpPr>
                <a:spLocks noChangeShapeType="1"/>
              </p:cNvSpPr>
              <p:nvPr/>
            </p:nvSpPr>
            <p:spPr bwMode="auto">
              <a:xfrm>
                <a:off x="270" y="1832"/>
                <a:ext cx="1367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4874" name="Line 73"/>
              <p:cNvSpPr>
                <a:spLocks noChangeShapeType="1"/>
              </p:cNvSpPr>
              <p:nvPr/>
            </p:nvSpPr>
            <p:spPr bwMode="auto">
              <a:xfrm>
                <a:off x="270" y="2027"/>
                <a:ext cx="1367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4875" name="Line 74"/>
              <p:cNvSpPr>
                <a:spLocks noChangeShapeType="1"/>
              </p:cNvSpPr>
              <p:nvPr/>
            </p:nvSpPr>
            <p:spPr bwMode="auto">
              <a:xfrm>
                <a:off x="270" y="2223"/>
                <a:ext cx="1367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4876" name="Line 75"/>
              <p:cNvSpPr>
                <a:spLocks noChangeShapeType="1"/>
              </p:cNvSpPr>
              <p:nvPr/>
            </p:nvSpPr>
            <p:spPr bwMode="auto">
              <a:xfrm>
                <a:off x="465" y="1246"/>
                <a:ext cx="0" cy="1368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4877" name="Line 76"/>
              <p:cNvSpPr>
                <a:spLocks noChangeShapeType="1"/>
              </p:cNvSpPr>
              <p:nvPr/>
            </p:nvSpPr>
            <p:spPr bwMode="auto">
              <a:xfrm>
                <a:off x="660" y="1246"/>
                <a:ext cx="0" cy="1368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4878" name="Line 77"/>
              <p:cNvSpPr>
                <a:spLocks noChangeShapeType="1"/>
              </p:cNvSpPr>
              <p:nvPr/>
            </p:nvSpPr>
            <p:spPr bwMode="auto">
              <a:xfrm>
                <a:off x="856" y="1246"/>
                <a:ext cx="0" cy="1368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4879" name="Line 78"/>
              <p:cNvSpPr>
                <a:spLocks noChangeShapeType="1"/>
              </p:cNvSpPr>
              <p:nvPr/>
            </p:nvSpPr>
            <p:spPr bwMode="auto">
              <a:xfrm>
                <a:off x="1051" y="1246"/>
                <a:ext cx="0" cy="1368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4880" name="Line 79"/>
              <p:cNvSpPr>
                <a:spLocks noChangeShapeType="1"/>
              </p:cNvSpPr>
              <p:nvPr/>
            </p:nvSpPr>
            <p:spPr bwMode="auto">
              <a:xfrm>
                <a:off x="1247" y="1246"/>
                <a:ext cx="0" cy="1368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4881" name="Line 80"/>
              <p:cNvSpPr>
                <a:spLocks noChangeShapeType="1"/>
              </p:cNvSpPr>
              <p:nvPr/>
            </p:nvSpPr>
            <p:spPr bwMode="auto">
              <a:xfrm>
                <a:off x="1441" y="1246"/>
                <a:ext cx="0" cy="1368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4882" name="Line 81"/>
              <p:cNvSpPr>
                <a:spLocks noChangeShapeType="1"/>
              </p:cNvSpPr>
              <p:nvPr/>
            </p:nvSpPr>
            <p:spPr bwMode="auto">
              <a:xfrm>
                <a:off x="270" y="2418"/>
                <a:ext cx="1367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34842" name="TextBox 81"/>
            <p:cNvSpPr txBox="1">
              <a:spLocks noChangeArrowheads="1"/>
            </p:cNvSpPr>
            <p:nvPr/>
          </p:nvSpPr>
          <p:spPr bwMode="auto">
            <a:xfrm>
              <a:off x="4966" y="1990"/>
              <a:ext cx="2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zh-CN" sz="1800" i="1">
                  <a:solidFill>
                    <a:srgbClr val="CC0000"/>
                  </a:solidFill>
                  <a:ea typeface="宋体" panose="02010600030101010101" pitchFamily="2" charset="-122"/>
                  <a:cs typeface="Arial" panose="020B0604020202020204" pitchFamily="34" charset="0"/>
                </a:rPr>
                <a:t>s</a:t>
              </a:r>
              <a:r>
                <a:rPr lang="en-US" altLang="zh-CN" sz="1800" baseline="-25000">
                  <a:solidFill>
                    <a:srgbClr val="CC0000"/>
                  </a:solidFill>
                  <a:ea typeface="宋体" panose="02010600030101010101" pitchFamily="2" charset="-122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34843" name="TextBox 82"/>
            <p:cNvSpPr txBox="1">
              <a:spLocks noChangeArrowheads="1"/>
            </p:cNvSpPr>
            <p:nvPr/>
          </p:nvSpPr>
          <p:spPr bwMode="auto">
            <a:xfrm>
              <a:off x="5165" y="2177"/>
              <a:ext cx="2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zh-CN" sz="1800" i="1">
                  <a:solidFill>
                    <a:srgbClr val="CC0000"/>
                  </a:solidFill>
                  <a:ea typeface="宋体" panose="02010600030101010101" pitchFamily="2" charset="-122"/>
                  <a:cs typeface="Arial" panose="020B0604020202020204" pitchFamily="34" charset="0"/>
                </a:rPr>
                <a:t>s</a:t>
              </a:r>
              <a:r>
                <a:rPr lang="en-US" altLang="zh-CN" sz="1800" baseline="-25000">
                  <a:solidFill>
                    <a:srgbClr val="CC0000"/>
                  </a:solidFill>
                  <a:ea typeface="宋体" panose="02010600030101010101" pitchFamily="2" charset="-122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34844" name="TextBox 84"/>
            <p:cNvSpPr txBox="1">
              <a:spLocks noChangeArrowheads="1"/>
            </p:cNvSpPr>
            <p:nvPr/>
          </p:nvSpPr>
          <p:spPr bwMode="auto">
            <a:xfrm>
              <a:off x="4387" y="2955"/>
              <a:ext cx="2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zh-CN" sz="1800" i="1">
                  <a:solidFill>
                    <a:srgbClr val="CC0000"/>
                  </a:solidFill>
                  <a:ea typeface="宋体" panose="02010600030101010101" pitchFamily="2" charset="-122"/>
                  <a:cs typeface="Arial" panose="020B0604020202020204" pitchFamily="34" charset="0"/>
                </a:rPr>
                <a:t>s</a:t>
              </a:r>
              <a:r>
                <a:rPr lang="en-US" altLang="zh-CN" sz="1800" baseline="-25000">
                  <a:solidFill>
                    <a:srgbClr val="CC0000"/>
                  </a:solidFill>
                  <a:ea typeface="宋体" panose="02010600030101010101" pitchFamily="2" charset="-122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34845" name="TextBox 86"/>
            <p:cNvSpPr txBox="1">
              <a:spLocks noChangeArrowheads="1"/>
            </p:cNvSpPr>
            <p:nvPr/>
          </p:nvSpPr>
          <p:spPr bwMode="auto">
            <a:xfrm>
              <a:off x="5165" y="2962"/>
              <a:ext cx="2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zh-CN" sz="1800" i="1">
                  <a:solidFill>
                    <a:srgbClr val="CC0000"/>
                  </a:solidFill>
                  <a:ea typeface="宋体" panose="02010600030101010101" pitchFamily="2" charset="-122"/>
                  <a:cs typeface="Arial" panose="020B0604020202020204" pitchFamily="34" charset="0"/>
                </a:rPr>
                <a:t>s</a:t>
              </a:r>
              <a:r>
                <a:rPr lang="en-US" altLang="zh-CN" sz="1800" baseline="-25000">
                  <a:solidFill>
                    <a:srgbClr val="CC0000"/>
                  </a:solidFill>
                  <a:ea typeface="宋体" panose="02010600030101010101" pitchFamily="2" charset="-122"/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34846" name="TextBox 87"/>
            <p:cNvSpPr txBox="1">
              <a:spLocks noChangeArrowheads="1"/>
            </p:cNvSpPr>
            <p:nvPr/>
          </p:nvSpPr>
          <p:spPr bwMode="auto">
            <a:xfrm>
              <a:off x="5160" y="2572"/>
              <a:ext cx="2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zh-CN" sz="1800" i="1">
                  <a:solidFill>
                    <a:srgbClr val="CC0000"/>
                  </a:solidFill>
                  <a:ea typeface="宋体" panose="02010600030101010101" pitchFamily="2" charset="-122"/>
                  <a:cs typeface="Arial" panose="020B0604020202020204" pitchFamily="34" charset="0"/>
                </a:rPr>
                <a:t>s</a:t>
              </a:r>
              <a:r>
                <a:rPr lang="en-US" altLang="zh-CN" sz="1800" baseline="-25000">
                  <a:solidFill>
                    <a:srgbClr val="CC0000"/>
                  </a:solidFill>
                  <a:ea typeface="宋体" panose="02010600030101010101" pitchFamily="2" charset="-122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34847" name="TextBox 88"/>
            <p:cNvSpPr txBox="1">
              <a:spLocks noChangeArrowheads="1"/>
            </p:cNvSpPr>
            <p:nvPr/>
          </p:nvSpPr>
          <p:spPr bwMode="auto">
            <a:xfrm>
              <a:off x="4582" y="2379"/>
              <a:ext cx="27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zh-CN" sz="1800" i="1">
                  <a:solidFill>
                    <a:srgbClr val="CC0000"/>
                  </a:solidFill>
                  <a:ea typeface="宋体" panose="02010600030101010101" pitchFamily="2" charset="-122"/>
                  <a:cs typeface="Arial" panose="020B0604020202020204" pitchFamily="34" charset="0"/>
                </a:rPr>
                <a:t>s</a:t>
              </a:r>
              <a:r>
                <a:rPr lang="en-US" altLang="zh-CN" sz="1800" baseline="-25000">
                  <a:solidFill>
                    <a:srgbClr val="CC0000"/>
                  </a:solidFill>
                  <a:ea typeface="宋体" panose="02010600030101010101" pitchFamily="2" charset="-122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34848" name="Oval 90"/>
            <p:cNvSpPr>
              <a:spLocks noChangeArrowheads="1"/>
            </p:cNvSpPr>
            <p:nvPr/>
          </p:nvSpPr>
          <p:spPr bwMode="auto">
            <a:xfrm>
              <a:off x="4616" y="2570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4849" name="TextBox 83"/>
            <p:cNvSpPr txBox="1">
              <a:spLocks noChangeArrowheads="1"/>
            </p:cNvSpPr>
            <p:nvPr/>
          </p:nvSpPr>
          <p:spPr bwMode="auto">
            <a:xfrm>
              <a:off x="4183" y="2574"/>
              <a:ext cx="2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zh-CN" sz="1800" i="1">
                  <a:solidFill>
                    <a:srgbClr val="CC0000"/>
                  </a:solidFill>
                  <a:ea typeface="宋体" panose="02010600030101010101" pitchFamily="2" charset="-122"/>
                  <a:cs typeface="Arial" panose="020B0604020202020204" pitchFamily="34" charset="0"/>
                </a:rPr>
                <a:t>s</a:t>
              </a:r>
              <a:r>
                <a:rPr lang="en-US" altLang="zh-CN" sz="1800" baseline="-25000">
                  <a:solidFill>
                    <a:srgbClr val="CC0000"/>
                  </a:solidFill>
                  <a:ea typeface="宋体" panose="02010600030101010101" pitchFamily="2" charset="-122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34850" name="Freeform 96"/>
            <p:cNvSpPr>
              <a:spLocks/>
            </p:cNvSpPr>
            <p:nvPr/>
          </p:nvSpPr>
          <p:spPr bwMode="auto">
            <a:xfrm>
              <a:off x="4643" y="2401"/>
              <a:ext cx="582" cy="195"/>
            </a:xfrm>
            <a:custGeom>
              <a:avLst/>
              <a:gdLst>
                <a:gd name="T0" fmla="*/ 0 w 582"/>
                <a:gd name="T1" fmla="*/ 195 h 195"/>
                <a:gd name="T2" fmla="*/ 0 w 582"/>
                <a:gd name="T3" fmla="*/ 0 h 195"/>
                <a:gd name="T4" fmla="*/ 582 w 582"/>
                <a:gd name="T5" fmla="*/ 0 h 195"/>
                <a:gd name="T6" fmla="*/ 0 60000 65536"/>
                <a:gd name="T7" fmla="*/ 0 60000 65536"/>
                <a:gd name="T8" fmla="*/ 0 60000 65536"/>
                <a:gd name="T9" fmla="*/ 0 w 582"/>
                <a:gd name="T10" fmla="*/ 0 h 195"/>
                <a:gd name="T11" fmla="*/ 582 w 582"/>
                <a:gd name="T12" fmla="*/ 195 h 1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82" h="195">
                  <a:moveTo>
                    <a:pt x="0" y="195"/>
                  </a:moveTo>
                  <a:lnTo>
                    <a:pt x="0" y="0"/>
                  </a:lnTo>
                  <a:lnTo>
                    <a:pt x="582" y="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851" name="Line 97"/>
            <p:cNvSpPr>
              <a:spLocks noChangeShapeType="1"/>
            </p:cNvSpPr>
            <p:nvPr/>
          </p:nvSpPr>
          <p:spPr bwMode="auto">
            <a:xfrm>
              <a:off x="5036" y="2209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852" name="Oval 98"/>
            <p:cNvSpPr>
              <a:spLocks noChangeArrowheads="1"/>
            </p:cNvSpPr>
            <p:nvPr/>
          </p:nvSpPr>
          <p:spPr bwMode="auto">
            <a:xfrm>
              <a:off x="5006" y="2372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4853" name="Text Box 99"/>
            <p:cNvSpPr txBox="1">
              <a:spLocks noChangeArrowheads="1"/>
            </p:cNvSpPr>
            <p:nvPr/>
          </p:nvSpPr>
          <p:spPr bwMode="auto">
            <a:xfrm>
              <a:off x="4991" y="2179"/>
              <a:ext cx="28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zh-CN" sz="1800" i="1">
                  <a:solidFill>
                    <a:schemeClr val="accent2"/>
                  </a:solidFill>
                  <a:ea typeface="宋体" panose="02010600030101010101" pitchFamily="2" charset="-122"/>
                </a:rPr>
                <a:t>u</a:t>
              </a:r>
              <a:r>
                <a:rPr lang="en-US" altLang="zh-CN" sz="1800" baseline="-25000">
                  <a:solidFill>
                    <a:schemeClr val="accent2"/>
                  </a:solidFill>
                  <a:ea typeface="宋体" panose="02010600030101010101" pitchFamily="2" charset="-122"/>
                </a:rPr>
                <a:t>1</a:t>
              </a:r>
              <a:endParaRPr lang="en-US" altLang="zh-CN" sz="1800" i="1">
                <a:solidFill>
                  <a:schemeClr val="accent2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34854" name="Line 100"/>
            <p:cNvSpPr>
              <a:spLocks noChangeShapeType="1"/>
            </p:cNvSpPr>
            <p:nvPr/>
          </p:nvSpPr>
          <p:spPr bwMode="auto">
            <a:xfrm>
              <a:off x="4643" y="2599"/>
              <a:ext cx="1" cy="3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855" name="Line 101"/>
            <p:cNvSpPr>
              <a:spLocks noChangeShapeType="1"/>
            </p:cNvSpPr>
            <p:nvPr/>
          </p:nvSpPr>
          <p:spPr bwMode="auto">
            <a:xfrm>
              <a:off x="4448" y="2986"/>
              <a:ext cx="7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856" name="Freeform 103"/>
            <p:cNvSpPr>
              <a:spLocks/>
            </p:cNvSpPr>
            <p:nvPr/>
          </p:nvSpPr>
          <p:spPr bwMode="auto">
            <a:xfrm>
              <a:off x="4253" y="2794"/>
              <a:ext cx="195" cy="387"/>
            </a:xfrm>
            <a:custGeom>
              <a:avLst/>
              <a:gdLst>
                <a:gd name="T0" fmla="*/ 0 w 195"/>
                <a:gd name="T1" fmla="*/ 0 h 387"/>
                <a:gd name="T2" fmla="*/ 195 w 195"/>
                <a:gd name="T3" fmla="*/ 0 h 387"/>
                <a:gd name="T4" fmla="*/ 195 w 195"/>
                <a:gd name="T5" fmla="*/ 387 h 387"/>
                <a:gd name="T6" fmla="*/ 0 60000 65536"/>
                <a:gd name="T7" fmla="*/ 0 60000 65536"/>
                <a:gd name="T8" fmla="*/ 0 60000 65536"/>
                <a:gd name="T9" fmla="*/ 0 w 195"/>
                <a:gd name="T10" fmla="*/ 0 h 387"/>
                <a:gd name="T11" fmla="*/ 195 w 195"/>
                <a:gd name="T12" fmla="*/ 387 h 3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5" h="387">
                  <a:moveTo>
                    <a:pt x="0" y="0"/>
                  </a:moveTo>
                  <a:lnTo>
                    <a:pt x="195" y="0"/>
                  </a:lnTo>
                  <a:lnTo>
                    <a:pt x="195" y="387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857" name="Oval 104"/>
            <p:cNvSpPr>
              <a:spLocks noChangeArrowheads="1"/>
            </p:cNvSpPr>
            <p:nvPr/>
          </p:nvSpPr>
          <p:spPr bwMode="auto">
            <a:xfrm>
              <a:off x="4613" y="2960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4858" name="Oval 105"/>
            <p:cNvSpPr>
              <a:spLocks noChangeArrowheads="1"/>
            </p:cNvSpPr>
            <p:nvPr/>
          </p:nvSpPr>
          <p:spPr bwMode="auto">
            <a:xfrm>
              <a:off x="4421" y="2957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4859" name="Oval 106"/>
            <p:cNvSpPr>
              <a:spLocks noChangeArrowheads="1"/>
            </p:cNvSpPr>
            <p:nvPr/>
          </p:nvSpPr>
          <p:spPr bwMode="auto">
            <a:xfrm>
              <a:off x="5201" y="2960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4860" name="Text Box 107"/>
            <p:cNvSpPr txBox="1">
              <a:spLocks noChangeArrowheads="1"/>
            </p:cNvSpPr>
            <p:nvPr/>
          </p:nvSpPr>
          <p:spPr bwMode="auto">
            <a:xfrm>
              <a:off x="4604" y="2761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zh-CN" sz="1800" i="1">
                  <a:solidFill>
                    <a:schemeClr val="accent2"/>
                  </a:solidFill>
                  <a:ea typeface="宋体" panose="02010600030101010101" pitchFamily="2" charset="-122"/>
                </a:rPr>
                <a:t>u</a:t>
              </a:r>
              <a:r>
                <a:rPr lang="en-US" altLang="zh-CN" sz="1800" baseline="-25000">
                  <a:solidFill>
                    <a:schemeClr val="accent2"/>
                  </a:solidFill>
                  <a:ea typeface="宋体" panose="02010600030101010101" pitchFamily="2" charset="-122"/>
                </a:rPr>
                <a:t>2</a:t>
              </a:r>
              <a:endParaRPr lang="en-US" altLang="zh-CN" sz="1800" i="1">
                <a:solidFill>
                  <a:schemeClr val="accent2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34861" name="Text Box 108"/>
            <p:cNvSpPr txBox="1">
              <a:spLocks noChangeArrowheads="1"/>
            </p:cNvSpPr>
            <p:nvPr/>
          </p:nvSpPr>
          <p:spPr bwMode="auto">
            <a:xfrm>
              <a:off x="4400" y="2764"/>
              <a:ext cx="2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zh-CN" sz="1800" i="1">
                  <a:solidFill>
                    <a:schemeClr val="accent2"/>
                  </a:solidFill>
                  <a:ea typeface="宋体" panose="02010600030101010101" pitchFamily="2" charset="-122"/>
                </a:rPr>
                <a:t>u</a:t>
              </a:r>
              <a:r>
                <a:rPr lang="en-US" altLang="zh-CN" sz="1800" baseline="-25000">
                  <a:solidFill>
                    <a:schemeClr val="accent2"/>
                  </a:solidFill>
                  <a:ea typeface="宋体" panose="02010600030101010101" pitchFamily="2" charset="-122"/>
                </a:rPr>
                <a:t>3</a:t>
              </a:r>
              <a:endParaRPr lang="en-US" altLang="zh-CN" sz="1800" i="1">
                <a:solidFill>
                  <a:schemeClr val="accent2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34862" name="Text Box 109"/>
            <p:cNvSpPr txBox="1">
              <a:spLocks noChangeArrowheads="1"/>
            </p:cNvSpPr>
            <p:nvPr/>
          </p:nvSpPr>
          <p:spPr bwMode="auto">
            <a:xfrm>
              <a:off x="5192" y="2770"/>
              <a:ext cx="2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zh-CN" sz="1800" i="1">
                  <a:solidFill>
                    <a:schemeClr val="accent2"/>
                  </a:solidFill>
                  <a:ea typeface="宋体" panose="02010600030101010101" pitchFamily="2" charset="-122"/>
                </a:rPr>
                <a:t>u</a:t>
              </a:r>
              <a:r>
                <a:rPr lang="en-US" altLang="zh-CN" sz="1800" baseline="-25000">
                  <a:solidFill>
                    <a:schemeClr val="accent2"/>
                  </a:solidFill>
                  <a:ea typeface="宋体" panose="02010600030101010101" pitchFamily="2" charset="-122"/>
                </a:rPr>
                <a:t>4</a:t>
              </a:r>
              <a:endParaRPr lang="en-US" altLang="zh-CN" sz="1800" i="1">
                <a:solidFill>
                  <a:schemeClr val="accent2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34863" name="Text Box 112"/>
            <p:cNvSpPr txBox="1">
              <a:spLocks noChangeArrowheads="1"/>
            </p:cNvSpPr>
            <p:nvPr/>
          </p:nvSpPr>
          <p:spPr bwMode="auto">
            <a:xfrm>
              <a:off x="4050" y="1263"/>
              <a:ext cx="800" cy="217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7281" tIns="43641" rIns="87281" bIns="43641">
              <a:spAutoFit/>
            </a:bodyPr>
            <a:lstStyle>
              <a:lvl1pPr defTabSz="871538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71538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71538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71538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71538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71538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71538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71538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71538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CN">
                  <a:ea typeface="宋体" panose="02010600030101010101" pitchFamily="2" charset="-122"/>
                </a:rPr>
                <a:t>Embedding</a:t>
              </a:r>
            </a:p>
          </p:txBody>
        </p:sp>
        <p:sp>
          <p:nvSpPr>
            <p:cNvPr id="34864" name="Oval 92"/>
            <p:cNvSpPr>
              <a:spLocks noChangeArrowheads="1"/>
            </p:cNvSpPr>
            <p:nvPr/>
          </p:nvSpPr>
          <p:spPr bwMode="auto">
            <a:xfrm>
              <a:off x="4226" y="2768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4865" name="Oval 93"/>
            <p:cNvSpPr>
              <a:spLocks noChangeArrowheads="1"/>
            </p:cNvSpPr>
            <p:nvPr/>
          </p:nvSpPr>
          <p:spPr bwMode="auto">
            <a:xfrm>
              <a:off x="4421" y="3152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4866" name="Line 102"/>
            <p:cNvSpPr>
              <a:spLocks noChangeShapeType="1"/>
            </p:cNvSpPr>
            <p:nvPr/>
          </p:nvSpPr>
          <p:spPr bwMode="auto">
            <a:xfrm>
              <a:off x="5228" y="2791"/>
              <a:ext cx="0" cy="39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867" name="Oval 94"/>
            <p:cNvSpPr>
              <a:spLocks noChangeArrowheads="1"/>
            </p:cNvSpPr>
            <p:nvPr/>
          </p:nvSpPr>
          <p:spPr bwMode="auto">
            <a:xfrm>
              <a:off x="5201" y="3155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4868" name="Oval 91"/>
            <p:cNvSpPr>
              <a:spLocks noChangeArrowheads="1"/>
            </p:cNvSpPr>
            <p:nvPr/>
          </p:nvSpPr>
          <p:spPr bwMode="auto">
            <a:xfrm>
              <a:off x="5201" y="2762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4869" name="Oval 89"/>
            <p:cNvSpPr>
              <a:spLocks noChangeArrowheads="1"/>
            </p:cNvSpPr>
            <p:nvPr/>
          </p:nvSpPr>
          <p:spPr bwMode="auto">
            <a:xfrm>
              <a:off x="5201" y="2372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4870" name="Oval 88"/>
            <p:cNvSpPr>
              <a:spLocks noChangeArrowheads="1"/>
            </p:cNvSpPr>
            <p:nvPr/>
          </p:nvSpPr>
          <p:spPr bwMode="auto">
            <a:xfrm>
              <a:off x="5006" y="2180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112" name="Text Box 102"/>
          <p:cNvSpPr txBox="1">
            <a:spLocks noChangeArrowheads="1"/>
          </p:cNvSpPr>
          <p:nvPr/>
        </p:nvSpPr>
        <p:spPr bwMode="auto">
          <a:xfrm rot="-5400000">
            <a:off x="8237048" y="5725266"/>
            <a:ext cx="1256691" cy="21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800" dirty="0">
                <a:solidFill>
                  <a:srgbClr val="C0C0C0"/>
                </a:solidFill>
              </a:rPr>
              <a:t>© </a:t>
            </a:r>
            <a:r>
              <a:rPr lang="de-DE" altLang="de-DE" sz="800" dirty="0" smtClean="0">
                <a:solidFill>
                  <a:srgbClr val="C0C0C0"/>
                </a:solidFill>
              </a:rPr>
              <a:t>2022 </a:t>
            </a:r>
            <a:r>
              <a:rPr lang="de-DE" altLang="de-DE" sz="800" dirty="0">
                <a:solidFill>
                  <a:srgbClr val="C0C0C0"/>
                </a:solidFill>
              </a:rPr>
              <a:t>Springer Verlag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E0694D6-BCD3-4119-B3EF-E99EBE916820}" type="slidenum">
              <a:rPr lang="en-US" altLang="de-DE" sz="1000">
                <a:solidFill>
                  <a:srgbClr val="C0C0C0"/>
                </a:solidFill>
              </a:rPr>
              <a:pPr/>
              <a:t>34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1540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8013" y="1430338"/>
            <a:ext cx="8308975" cy="5124450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Clock </a:t>
            </a:r>
            <a:r>
              <a:rPr lang="en-US" altLang="zh-CN" smtClean="0">
                <a:solidFill>
                  <a:srgbClr val="CC0000"/>
                </a:solidFill>
                <a:ea typeface="宋体" panose="02010600030101010101" pitchFamily="2" charset="-122"/>
              </a:rPr>
              <a:t>skew</a:t>
            </a:r>
            <a:r>
              <a:rPr lang="en-US" altLang="zh-CN" smtClean="0">
                <a:ea typeface="宋体" panose="02010600030101010101" pitchFamily="2" charset="-122"/>
              </a:rPr>
              <a:t>: (maximum) difference in clock signal arrival times between sinks 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endParaRPr lang="en-US" altLang="zh-CN" smtClean="0">
              <a:ea typeface="宋体" panose="02010600030101010101" pitchFamily="2" charset="-122"/>
            </a:endParaRP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endParaRPr lang="en-US" altLang="zh-CN" smtClean="0">
              <a:solidFill>
                <a:srgbClr val="CC0000"/>
              </a:solidFill>
              <a:ea typeface="宋体" panose="02010600030101010101" pitchFamily="2" charset="-122"/>
            </a:endParaRP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endParaRPr lang="en-US" altLang="zh-CN" smtClean="0">
              <a:solidFill>
                <a:srgbClr val="CC0000"/>
              </a:solidFill>
              <a:ea typeface="宋体" panose="02010600030101010101" pitchFamily="2" charset="-122"/>
            </a:endParaRP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solidFill>
                  <a:srgbClr val="CC0000"/>
                </a:solidFill>
                <a:ea typeface="宋体" panose="02010600030101010101" pitchFamily="2" charset="-122"/>
              </a:rPr>
              <a:t>Local skew</a:t>
            </a:r>
            <a:r>
              <a:rPr lang="en-US" altLang="zh-CN" smtClean="0">
                <a:ea typeface="宋体" panose="02010600030101010101" pitchFamily="2" charset="-122"/>
              </a:rPr>
              <a:t>: maximum difference in arrival times of the clock signal 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at the clock pins of two or more related sinks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Sinks within distance </a:t>
            </a:r>
            <a:r>
              <a:rPr lang="en-US" altLang="zh-CN" i="1" smtClean="0">
                <a:ea typeface="宋体" panose="02010600030101010101" pitchFamily="2" charset="-122"/>
              </a:rPr>
              <a:t>d </a:t>
            </a:r>
            <a:r>
              <a:rPr lang="en-US" altLang="zh-CN" smtClean="0">
                <a:ea typeface="宋体" panose="02010600030101010101" pitchFamily="2" charset="-122"/>
              </a:rPr>
              <a:t>&gt; 0 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Flip-flops or latches connected by a directed signal path </a:t>
            </a:r>
            <a:br>
              <a:rPr lang="en-US" altLang="zh-CN" smtClean="0">
                <a:ea typeface="宋体" panose="02010600030101010101" pitchFamily="2" charset="-122"/>
              </a:rPr>
            </a:br>
            <a:endParaRPr lang="en-US" altLang="zh-CN" i="1" smtClean="0">
              <a:ea typeface="宋体" panose="02010600030101010101" pitchFamily="2" charset="-122"/>
            </a:endParaRP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solidFill>
                  <a:srgbClr val="CC0000"/>
                </a:solidFill>
                <a:ea typeface="宋体" panose="02010600030101010101" pitchFamily="2" charset="-122"/>
              </a:rPr>
              <a:t>Global skew</a:t>
            </a:r>
            <a:r>
              <a:rPr lang="en-US" altLang="zh-CN" smtClean="0">
                <a:ea typeface="宋体" panose="02010600030101010101" pitchFamily="2" charset="-122"/>
              </a:rPr>
              <a:t>: maximum difference in arrival times of the clock signal 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at the clock pins of any two (related or unrelated) sinks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Difference between shortest and longest source-sink path delays 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in the clock distribution network 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The term “skew” typically refers to “global skew”  </a:t>
            </a:r>
            <a:endParaRPr lang="de-DE" altLang="de-DE" smtClean="0"/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7.4.1 	Terminology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281" tIns="43641" rIns="87281" bIns="436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graphicFrame>
        <p:nvGraphicFramePr>
          <p:cNvPr id="35846" name="Object 4"/>
          <p:cNvGraphicFramePr>
            <a:graphicFrameLocks noChangeAspect="1"/>
          </p:cNvGraphicFramePr>
          <p:nvPr/>
        </p:nvGraphicFramePr>
        <p:xfrm>
          <a:off x="1187450" y="1916113"/>
          <a:ext cx="4321175" cy="62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9" name="Formel" r:id="rId3" imgW="1917700" imgH="279400" progId="Equation.3">
                  <p:embed/>
                </p:oleObj>
              </mc:Choice>
              <mc:Fallback>
                <p:oleObj name="Formel" r:id="rId3" imgW="1917700" imgH="279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1916113"/>
                        <a:ext cx="4321175" cy="623887"/>
                      </a:xfrm>
                      <a:prstGeom prst="rect">
                        <a:avLst/>
                      </a:prstGeom>
                      <a:solidFill>
                        <a:srgbClr val="DDDDDD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40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40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40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40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400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40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0098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E435DE-792D-4D25-9F25-6516C4407786}" type="slidenum">
              <a:rPr lang="en-US" altLang="de-DE" sz="1000">
                <a:solidFill>
                  <a:srgbClr val="C0C0C0"/>
                </a:solidFill>
              </a:rPr>
              <a:pPr/>
              <a:t>35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1541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8013" y="1430338"/>
            <a:ext cx="8308975" cy="5124450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solidFill>
                  <a:srgbClr val="CC0000"/>
                </a:solidFill>
                <a:ea typeface="宋体" panose="02010600030101010101" pitchFamily="2" charset="-122"/>
              </a:rPr>
              <a:t>Zero</a:t>
            </a:r>
            <a:r>
              <a:rPr lang="en-US" altLang="zh-CN" smtClean="0">
                <a:ea typeface="宋体" panose="02010600030101010101" pitchFamily="2" charset="-122"/>
              </a:rPr>
              <a:t> </a:t>
            </a:r>
            <a:r>
              <a:rPr lang="en-US" altLang="zh-CN" smtClean="0">
                <a:solidFill>
                  <a:srgbClr val="CC0000"/>
                </a:solidFill>
                <a:ea typeface="宋体" panose="02010600030101010101" pitchFamily="2" charset="-122"/>
              </a:rPr>
              <a:t>skew</a:t>
            </a:r>
            <a:r>
              <a:rPr lang="en-US" altLang="zh-CN" smtClean="0">
                <a:ea typeface="宋体" panose="02010600030101010101" pitchFamily="2" charset="-122"/>
              </a:rPr>
              <a:t>: zero-skew tree (ZST)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ZST problem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endParaRPr lang="en-US" altLang="zh-CN" smtClean="0">
              <a:ea typeface="宋体" panose="02010600030101010101" pitchFamily="2" charset="-122"/>
            </a:endParaRP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solidFill>
                  <a:srgbClr val="CC0000"/>
                </a:solidFill>
                <a:ea typeface="宋体" panose="02010600030101010101" pitchFamily="2" charset="-122"/>
              </a:rPr>
              <a:t>Bounded skew</a:t>
            </a:r>
            <a:r>
              <a:rPr lang="en-US" altLang="zh-CN" smtClean="0">
                <a:ea typeface="宋体" panose="02010600030101010101" pitchFamily="2" charset="-122"/>
              </a:rPr>
              <a:t>: true ZST may not be necessary in practice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Signoff timing analysis is sufficient with a non-zero skew bound 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In addition to final (signoff) timing, this relaxation can be useful with intermediate delay models when</a:t>
            </a:r>
            <a:r>
              <a:rPr lang="en-US" altLang="zh-CN" i="1" smtClean="0">
                <a:ea typeface="宋体" panose="02010600030101010101" pitchFamily="2" charset="-122"/>
              </a:rPr>
              <a:t> </a:t>
            </a:r>
            <a:r>
              <a:rPr lang="en-US" altLang="zh-CN" smtClean="0">
                <a:ea typeface="宋体" panose="02010600030101010101" pitchFamily="2" charset="-122"/>
              </a:rPr>
              <a:t>it facilitates reductions in the length of the tree 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Bounded-Skew Tree (BST) problem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endParaRPr lang="en-US" altLang="zh-CN" smtClean="0">
              <a:ea typeface="宋体" panose="02010600030101010101" pitchFamily="2" charset="-122"/>
            </a:endParaRP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solidFill>
                  <a:srgbClr val="CC0000"/>
                </a:solidFill>
                <a:ea typeface="宋体" panose="02010600030101010101" pitchFamily="2" charset="-122"/>
              </a:rPr>
              <a:t>Useful skew</a:t>
            </a:r>
            <a:r>
              <a:rPr lang="en-US" altLang="zh-CN" smtClean="0">
                <a:ea typeface="宋体" panose="02010600030101010101" pitchFamily="2" charset="-122"/>
              </a:rPr>
              <a:t>: correct chip timing only requires control of the local skews 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between pairs of interconnected flip-flops or latches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Useful skew formulation is based on analysis of local skew constraints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7.4.2 	Problem Formulations for Clock-Tree Routing</a:t>
            </a:r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281" tIns="43641" rIns="87281" bIns="436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41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41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41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41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41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41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541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411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1122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A3B939B-C65C-443D-B14A-2299DD7FC86A}" type="slidenum">
              <a:rPr lang="en-US" altLang="de-DE" sz="1000">
                <a:solidFill>
                  <a:srgbClr val="C0C0C0"/>
                </a:solidFill>
              </a:rPr>
              <a:pPr/>
              <a:t>36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7.5 	Modern Clock Tree Synthesis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268413"/>
            <a:ext cx="8193087" cy="5040312"/>
          </a:xfrm>
        </p:spPr>
        <p:txBody>
          <a:bodyPr/>
          <a:lstStyle/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7.1 	Introduction to Area Routing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7.2 	Net Ordering in Area Routing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7.3 	Non-Manhattan Routing</a:t>
            </a:r>
          </a:p>
          <a:p>
            <a:pPr lvl="2">
              <a:lnSpc>
                <a:spcPct val="100000"/>
              </a:lnSpc>
              <a:spcBef>
                <a:spcPct val="25000"/>
              </a:spcBef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	7.3.1  Octilinear Steiner Trees</a:t>
            </a:r>
          </a:p>
          <a:p>
            <a:pPr lvl="2">
              <a:lnSpc>
                <a:spcPct val="100000"/>
              </a:lnSpc>
              <a:spcBef>
                <a:spcPct val="25000"/>
              </a:spcBef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	7.3.2  Octilinear Maze Search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7.4 	Basic Concepts in Clock Networks</a:t>
            </a:r>
          </a:p>
          <a:p>
            <a:pPr lvl="1" indent="0">
              <a:lnSpc>
                <a:spcPct val="100000"/>
              </a:lnSpc>
              <a:spcBef>
                <a:spcPct val="25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	7.4.1 Terminology</a:t>
            </a:r>
          </a:p>
          <a:p>
            <a:pPr lvl="1" indent="0">
              <a:lnSpc>
                <a:spcPct val="100000"/>
              </a:lnSpc>
              <a:spcBef>
                <a:spcPct val="25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solidFill>
                  <a:srgbClr val="C0C0C0"/>
                </a:solidFill>
                <a:ea typeface="宋体" panose="02010600030101010101" pitchFamily="2" charset="-122"/>
              </a:rPr>
              <a:t>	7.4.2  Problem Formulations for Clock-Tree Routing</a:t>
            </a:r>
          </a:p>
          <a:p>
            <a:pPr marL="0" indent="0">
              <a:lnSpc>
                <a:spcPct val="100000"/>
              </a:lnSpc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7.5 	Modern Clock Tree Synthesis</a:t>
            </a:r>
          </a:p>
          <a:p>
            <a:pPr lvl="1" indent="0">
              <a:lnSpc>
                <a:spcPct val="100000"/>
              </a:lnSpc>
              <a:spcBef>
                <a:spcPct val="25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	7.5.1  Constructing Trees with Zero Global Skew</a:t>
            </a:r>
          </a:p>
          <a:p>
            <a:pPr lvl="1" indent="0">
              <a:lnSpc>
                <a:spcPct val="100000"/>
              </a:lnSpc>
              <a:spcBef>
                <a:spcPct val="25000"/>
              </a:spcBef>
              <a:buFont typeface="Symbol" panose="05050102010706020507" pitchFamily="18" charset="2"/>
              <a:buNone/>
            </a:pPr>
            <a:r>
              <a:rPr lang="en-US" altLang="zh-CN" smtClean="0">
                <a:ea typeface="宋体" panose="02010600030101010101" pitchFamily="2" charset="-122"/>
              </a:rPr>
              <a:t>	7.5.2  Clock Tree Buffering in the Presence of Variation</a:t>
            </a:r>
          </a:p>
          <a:p>
            <a:pPr marL="0" indent="0">
              <a:lnSpc>
                <a:spcPct val="100000"/>
              </a:lnSpc>
              <a:spcBef>
                <a:spcPct val="40000"/>
              </a:spcBef>
              <a:buFont typeface="Symbol" panose="05050102010706020507" pitchFamily="18" charset="2"/>
              <a:buNone/>
            </a:pPr>
            <a:endParaRPr lang="en-US" altLang="zh-CN" smtClean="0">
              <a:solidFill>
                <a:srgbClr val="C0C0C0"/>
              </a:solidFill>
              <a:ea typeface="宋体" panose="02010600030101010101" pitchFamily="2" charset="-122"/>
            </a:endParaRPr>
          </a:p>
        </p:txBody>
      </p:sp>
      <p:sp>
        <p:nvSpPr>
          <p:cNvPr id="37893" name="Line 4"/>
          <p:cNvSpPr>
            <a:spLocks noChangeShapeType="1"/>
          </p:cNvSpPr>
          <p:nvPr/>
        </p:nvSpPr>
        <p:spPr bwMode="auto">
          <a:xfrm>
            <a:off x="257175" y="4181475"/>
            <a:ext cx="411163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91084" tIns="44939" rIns="89877" bIns="67941">
            <a:spAutoFit/>
          </a:bodyPr>
          <a:lstStyle/>
          <a:p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AA19B8-CE4C-49C1-BBC8-1C8805E5414B}" type="slidenum">
              <a:rPr lang="en-US" altLang="de-DE" sz="1000">
                <a:solidFill>
                  <a:srgbClr val="C0C0C0"/>
                </a:solidFill>
              </a:rPr>
              <a:pPr/>
              <a:t>37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7.5 	Modern Clock Tree Synthesis</a:t>
            </a:r>
          </a:p>
        </p:txBody>
      </p:sp>
      <p:sp>
        <p:nvSpPr>
          <p:cNvPr id="154624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8013" y="1430338"/>
            <a:ext cx="8308975" cy="5124450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A clock tree should have low skew, while delivering the same signal 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to every sequential gate</a:t>
            </a:r>
            <a:br>
              <a:rPr lang="en-US" altLang="zh-CN" smtClean="0">
                <a:ea typeface="宋体" panose="02010600030101010101" pitchFamily="2" charset="-122"/>
              </a:rPr>
            </a:br>
            <a:endParaRPr lang="en-US" altLang="zh-CN" smtClean="0">
              <a:ea typeface="宋体" panose="02010600030101010101" pitchFamily="2" charset="-122"/>
            </a:endParaRP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Clock tree synthesis is performed in two steps: </a:t>
            </a:r>
            <a:br>
              <a:rPr lang="en-US" altLang="zh-CN" smtClean="0">
                <a:ea typeface="宋体" panose="02010600030101010101" pitchFamily="2" charset="-122"/>
              </a:rPr>
            </a:br>
            <a:endParaRPr lang="en-US" altLang="zh-CN" smtClean="0">
              <a:ea typeface="宋体" panose="02010600030101010101" pitchFamily="2" charset="-122"/>
            </a:endParaRPr>
          </a:p>
          <a:p>
            <a:pPr marL="323850" indent="-323850" defTabSz="849313"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smtClean="0">
                <a:solidFill>
                  <a:srgbClr val="CC0000"/>
                </a:solidFill>
                <a:ea typeface="宋体" panose="02010600030101010101" pitchFamily="2" charset="-122"/>
              </a:rPr>
              <a:t>(1)</a:t>
            </a:r>
            <a:r>
              <a:rPr lang="en-US" altLang="zh-CN" smtClean="0">
                <a:ea typeface="宋体" panose="02010600030101010101" pitchFamily="2" charset="-122"/>
              </a:rPr>
              <a:t>  Initial tree construction (Sec. 7.5.1) with one of these scenarios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Construct a regular clock tree, largely independent of sink locations  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Simultaneously determine a topology and an embedding 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Construct only the embedding, given a clock-tree topology as input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 </a:t>
            </a:r>
          </a:p>
          <a:p>
            <a:pPr marL="323850" indent="-323850" defTabSz="849313"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smtClean="0">
                <a:solidFill>
                  <a:srgbClr val="CC0000"/>
                </a:solidFill>
                <a:ea typeface="宋体" panose="02010600030101010101" pitchFamily="2" charset="-122"/>
              </a:rPr>
              <a:t>(2)</a:t>
            </a:r>
            <a:r>
              <a:rPr lang="en-US" altLang="zh-CN" smtClean="0">
                <a:ea typeface="宋体" panose="02010600030101010101" pitchFamily="2" charset="-122"/>
              </a:rPr>
              <a:t>  Clock buffer insertion and several subsequent skew optimizations (Sec. 7.5.2)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46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46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46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46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546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462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462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46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C1A3B3C-D0FA-4B2E-851A-41A1A862847F}" type="slidenum">
              <a:rPr lang="en-US" altLang="de-DE" sz="1000">
                <a:solidFill>
                  <a:srgbClr val="C0C0C0"/>
                </a:solidFill>
              </a:rPr>
              <a:pPr/>
              <a:t>38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7.5.1 	Constructing Trees with Zero Global Skew</a:t>
            </a:r>
          </a:p>
        </p:txBody>
      </p:sp>
      <p:sp>
        <p:nvSpPr>
          <p:cNvPr id="39940" name="Text Box 6"/>
          <p:cNvSpPr txBox="1">
            <a:spLocks noChangeArrowheads="1"/>
          </p:cNvSpPr>
          <p:nvPr/>
        </p:nvSpPr>
        <p:spPr bwMode="auto">
          <a:xfrm>
            <a:off x="827088" y="1231900"/>
            <a:ext cx="774700" cy="344488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H-tree</a:t>
            </a:r>
          </a:p>
        </p:txBody>
      </p:sp>
      <p:grpSp>
        <p:nvGrpSpPr>
          <p:cNvPr id="39941" name="Group 74"/>
          <p:cNvGrpSpPr>
            <a:grpSpLocks/>
          </p:cNvGrpSpPr>
          <p:nvPr/>
        </p:nvGrpSpPr>
        <p:grpSpPr bwMode="auto">
          <a:xfrm>
            <a:off x="2441575" y="1258888"/>
            <a:ext cx="3035300" cy="2725737"/>
            <a:chOff x="1059" y="1214"/>
            <a:chExt cx="1912" cy="1717"/>
          </a:xfrm>
        </p:grpSpPr>
        <p:sp>
          <p:nvSpPr>
            <p:cNvPr id="39944" name="Rectangle 8"/>
            <p:cNvSpPr>
              <a:spLocks noChangeArrowheads="1"/>
            </p:cNvSpPr>
            <p:nvPr/>
          </p:nvSpPr>
          <p:spPr bwMode="auto">
            <a:xfrm>
              <a:off x="1059" y="1222"/>
              <a:ext cx="1908" cy="1709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endParaRPr lang="zh-CN" altLang="en-US" sz="1800">
                <a:ea typeface="宋体" panose="02010600030101010101" pitchFamily="2" charset="-122"/>
              </a:endParaRPr>
            </a:p>
          </p:txBody>
        </p:sp>
        <p:grpSp>
          <p:nvGrpSpPr>
            <p:cNvPr id="39945" name="Group 9"/>
            <p:cNvGrpSpPr>
              <a:grpSpLocks/>
            </p:cNvGrpSpPr>
            <p:nvPr/>
          </p:nvGrpSpPr>
          <p:grpSpPr bwMode="auto">
            <a:xfrm>
              <a:off x="1059" y="1214"/>
              <a:ext cx="1912" cy="1717"/>
              <a:chOff x="1344" y="1104"/>
              <a:chExt cx="1728" cy="1552"/>
            </a:xfrm>
          </p:grpSpPr>
          <p:grpSp>
            <p:nvGrpSpPr>
              <p:cNvPr id="39978" name="Group 84"/>
              <p:cNvGrpSpPr>
                <a:grpSpLocks/>
              </p:cNvGrpSpPr>
              <p:nvPr/>
            </p:nvGrpSpPr>
            <p:grpSpPr bwMode="auto">
              <a:xfrm>
                <a:off x="1344" y="1215"/>
                <a:ext cx="1728" cy="1330"/>
                <a:chOff x="2590800" y="2667000"/>
                <a:chExt cx="3200400" cy="2743200"/>
              </a:xfrm>
            </p:grpSpPr>
            <p:sp>
              <p:nvSpPr>
                <p:cNvPr id="39995" name="Line 21"/>
                <p:cNvSpPr>
                  <a:spLocks noChangeShapeType="1"/>
                </p:cNvSpPr>
                <p:nvPr/>
              </p:nvSpPr>
              <p:spPr bwMode="auto">
                <a:xfrm>
                  <a:off x="2590800" y="2667000"/>
                  <a:ext cx="3200400" cy="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39996" name="Line 35"/>
                <p:cNvSpPr>
                  <a:spLocks noChangeShapeType="1"/>
                </p:cNvSpPr>
                <p:nvPr/>
              </p:nvSpPr>
              <p:spPr bwMode="auto">
                <a:xfrm>
                  <a:off x="2590800" y="2895600"/>
                  <a:ext cx="3200400" cy="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39997" name="Line 36"/>
                <p:cNvSpPr>
                  <a:spLocks noChangeShapeType="1"/>
                </p:cNvSpPr>
                <p:nvPr/>
              </p:nvSpPr>
              <p:spPr bwMode="auto">
                <a:xfrm>
                  <a:off x="2590800" y="3124200"/>
                  <a:ext cx="3200400" cy="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39998" name="Line 37"/>
                <p:cNvSpPr>
                  <a:spLocks noChangeShapeType="1"/>
                </p:cNvSpPr>
                <p:nvPr/>
              </p:nvSpPr>
              <p:spPr bwMode="auto">
                <a:xfrm>
                  <a:off x="2590800" y="3352800"/>
                  <a:ext cx="3200400" cy="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39999" name="Line 38"/>
                <p:cNvSpPr>
                  <a:spLocks noChangeShapeType="1"/>
                </p:cNvSpPr>
                <p:nvPr/>
              </p:nvSpPr>
              <p:spPr bwMode="auto">
                <a:xfrm>
                  <a:off x="2590800" y="3581400"/>
                  <a:ext cx="3200400" cy="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0000" name="Line 39"/>
                <p:cNvSpPr>
                  <a:spLocks noChangeShapeType="1"/>
                </p:cNvSpPr>
                <p:nvPr/>
              </p:nvSpPr>
              <p:spPr bwMode="auto">
                <a:xfrm>
                  <a:off x="2590800" y="3810000"/>
                  <a:ext cx="3200400" cy="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0001" name="Line 40"/>
                <p:cNvSpPr>
                  <a:spLocks noChangeShapeType="1"/>
                </p:cNvSpPr>
                <p:nvPr/>
              </p:nvSpPr>
              <p:spPr bwMode="auto">
                <a:xfrm>
                  <a:off x="2590800" y="4038600"/>
                  <a:ext cx="3200400" cy="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0002" name="Line 41"/>
                <p:cNvSpPr>
                  <a:spLocks noChangeShapeType="1"/>
                </p:cNvSpPr>
                <p:nvPr/>
              </p:nvSpPr>
              <p:spPr bwMode="auto">
                <a:xfrm>
                  <a:off x="2590800" y="4267200"/>
                  <a:ext cx="3200400" cy="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0003" name="Line 42"/>
                <p:cNvSpPr>
                  <a:spLocks noChangeShapeType="1"/>
                </p:cNvSpPr>
                <p:nvPr/>
              </p:nvSpPr>
              <p:spPr bwMode="auto">
                <a:xfrm>
                  <a:off x="2590800" y="4495800"/>
                  <a:ext cx="3200400" cy="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0004" name="Line 43"/>
                <p:cNvSpPr>
                  <a:spLocks noChangeShapeType="1"/>
                </p:cNvSpPr>
                <p:nvPr/>
              </p:nvSpPr>
              <p:spPr bwMode="auto">
                <a:xfrm>
                  <a:off x="2590800" y="4724400"/>
                  <a:ext cx="3200400" cy="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0005" name="Line 44"/>
                <p:cNvSpPr>
                  <a:spLocks noChangeShapeType="1"/>
                </p:cNvSpPr>
                <p:nvPr/>
              </p:nvSpPr>
              <p:spPr bwMode="auto">
                <a:xfrm>
                  <a:off x="2590800" y="4953000"/>
                  <a:ext cx="3200400" cy="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0006" name="Line 45"/>
                <p:cNvSpPr>
                  <a:spLocks noChangeShapeType="1"/>
                </p:cNvSpPr>
                <p:nvPr/>
              </p:nvSpPr>
              <p:spPr bwMode="auto">
                <a:xfrm>
                  <a:off x="2590800" y="5181600"/>
                  <a:ext cx="3200400" cy="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0007" name="Line 46"/>
                <p:cNvSpPr>
                  <a:spLocks noChangeShapeType="1"/>
                </p:cNvSpPr>
                <p:nvPr/>
              </p:nvSpPr>
              <p:spPr bwMode="auto">
                <a:xfrm>
                  <a:off x="2590800" y="5410200"/>
                  <a:ext cx="3200400" cy="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grpSp>
            <p:nvGrpSpPr>
              <p:cNvPr id="39979" name="Group 24"/>
              <p:cNvGrpSpPr>
                <a:grpSpLocks/>
              </p:cNvGrpSpPr>
              <p:nvPr/>
            </p:nvGrpSpPr>
            <p:grpSpPr bwMode="auto">
              <a:xfrm>
                <a:off x="1452" y="1104"/>
                <a:ext cx="1512" cy="1552"/>
                <a:chOff x="1452" y="1104"/>
                <a:chExt cx="1512" cy="1552"/>
              </a:xfrm>
            </p:grpSpPr>
            <p:sp>
              <p:nvSpPr>
                <p:cNvPr id="39980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560" y="1104"/>
                  <a:ext cx="0" cy="1552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39981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1668" y="1104"/>
                  <a:ext cx="0" cy="1552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39982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1776" y="1104"/>
                  <a:ext cx="0" cy="1552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39983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1884" y="1104"/>
                  <a:ext cx="0" cy="1552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39984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1992" y="1104"/>
                  <a:ext cx="0" cy="1552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39985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2100" y="1104"/>
                  <a:ext cx="0" cy="1552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39986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2208" y="1104"/>
                  <a:ext cx="0" cy="1552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39987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2316" y="1104"/>
                  <a:ext cx="0" cy="1552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39988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2424" y="1104"/>
                  <a:ext cx="0" cy="1552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39989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2532" y="1104"/>
                  <a:ext cx="0" cy="1552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39990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2640" y="1104"/>
                  <a:ext cx="0" cy="1552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39991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2748" y="1104"/>
                  <a:ext cx="0" cy="1552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39992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2856" y="1104"/>
                  <a:ext cx="0" cy="1552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39993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452" y="1104"/>
                  <a:ext cx="0" cy="1552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39994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2964" y="1104"/>
                  <a:ext cx="0" cy="1552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</p:grpSp>
        <p:sp>
          <p:nvSpPr>
            <p:cNvPr id="39946" name="Line 47"/>
            <p:cNvSpPr>
              <a:spLocks noChangeShapeType="1"/>
            </p:cNvSpPr>
            <p:nvPr/>
          </p:nvSpPr>
          <p:spPr bwMode="auto">
            <a:xfrm>
              <a:off x="1537" y="2073"/>
              <a:ext cx="956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947" name="Line 48"/>
            <p:cNvSpPr>
              <a:spLocks noChangeShapeType="1"/>
            </p:cNvSpPr>
            <p:nvPr/>
          </p:nvSpPr>
          <p:spPr bwMode="auto">
            <a:xfrm flipV="1">
              <a:off x="2015" y="2073"/>
              <a:ext cx="0" cy="858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948" name="Line 49"/>
            <p:cNvSpPr>
              <a:spLocks noChangeShapeType="1"/>
            </p:cNvSpPr>
            <p:nvPr/>
          </p:nvSpPr>
          <p:spPr bwMode="auto">
            <a:xfrm>
              <a:off x="1537" y="1582"/>
              <a:ext cx="0" cy="981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949" name="Line 50"/>
            <p:cNvSpPr>
              <a:spLocks noChangeShapeType="1"/>
            </p:cNvSpPr>
            <p:nvPr/>
          </p:nvSpPr>
          <p:spPr bwMode="auto">
            <a:xfrm>
              <a:off x="2493" y="1582"/>
              <a:ext cx="0" cy="981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950" name="Line 52"/>
            <p:cNvSpPr>
              <a:spLocks noChangeShapeType="1"/>
            </p:cNvSpPr>
            <p:nvPr/>
          </p:nvSpPr>
          <p:spPr bwMode="auto">
            <a:xfrm>
              <a:off x="1298" y="2563"/>
              <a:ext cx="478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951" name="Line 55"/>
            <p:cNvSpPr>
              <a:spLocks noChangeShapeType="1"/>
            </p:cNvSpPr>
            <p:nvPr/>
          </p:nvSpPr>
          <p:spPr bwMode="auto">
            <a:xfrm>
              <a:off x="1298" y="1337"/>
              <a:ext cx="0" cy="49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952" name="Line 56"/>
            <p:cNvSpPr>
              <a:spLocks noChangeShapeType="1"/>
            </p:cNvSpPr>
            <p:nvPr/>
          </p:nvSpPr>
          <p:spPr bwMode="auto">
            <a:xfrm>
              <a:off x="1776" y="1337"/>
              <a:ext cx="0" cy="49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953" name="Line 57"/>
            <p:cNvSpPr>
              <a:spLocks noChangeShapeType="1"/>
            </p:cNvSpPr>
            <p:nvPr/>
          </p:nvSpPr>
          <p:spPr bwMode="auto">
            <a:xfrm>
              <a:off x="2254" y="1337"/>
              <a:ext cx="0" cy="49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954" name="Line 58"/>
            <p:cNvSpPr>
              <a:spLocks noChangeShapeType="1"/>
            </p:cNvSpPr>
            <p:nvPr/>
          </p:nvSpPr>
          <p:spPr bwMode="auto">
            <a:xfrm>
              <a:off x="2732" y="1337"/>
              <a:ext cx="0" cy="49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955" name="Line 59"/>
            <p:cNvSpPr>
              <a:spLocks noChangeShapeType="1"/>
            </p:cNvSpPr>
            <p:nvPr/>
          </p:nvSpPr>
          <p:spPr bwMode="auto">
            <a:xfrm>
              <a:off x="2732" y="2318"/>
              <a:ext cx="0" cy="49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956" name="Line 60"/>
            <p:cNvSpPr>
              <a:spLocks noChangeShapeType="1"/>
            </p:cNvSpPr>
            <p:nvPr/>
          </p:nvSpPr>
          <p:spPr bwMode="auto">
            <a:xfrm>
              <a:off x="2254" y="2318"/>
              <a:ext cx="0" cy="49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957" name="Line 61"/>
            <p:cNvSpPr>
              <a:spLocks noChangeShapeType="1"/>
            </p:cNvSpPr>
            <p:nvPr/>
          </p:nvSpPr>
          <p:spPr bwMode="auto">
            <a:xfrm>
              <a:off x="1776" y="2318"/>
              <a:ext cx="0" cy="49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958" name="Line 62"/>
            <p:cNvSpPr>
              <a:spLocks noChangeShapeType="1"/>
            </p:cNvSpPr>
            <p:nvPr/>
          </p:nvSpPr>
          <p:spPr bwMode="auto">
            <a:xfrm>
              <a:off x="1298" y="2318"/>
              <a:ext cx="0" cy="49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959" name="Line 55"/>
            <p:cNvSpPr>
              <a:spLocks noChangeShapeType="1"/>
            </p:cNvSpPr>
            <p:nvPr/>
          </p:nvSpPr>
          <p:spPr bwMode="auto">
            <a:xfrm flipH="1">
              <a:off x="1179" y="1337"/>
              <a:ext cx="239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960" name="Line 55"/>
            <p:cNvSpPr>
              <a:spLocks noChangeShapeType="1"/>
            </p:cNvSpPr>
            <p:nvPr/>
          </p:nvSpPr>
          <p:spPr bwMode="auto">
            <a:xfrm flipH="1">
              <a:off x="1657" y="1337"/>
              <a:ext cx="239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961" name="Line 55"/>
            <p:cNvSpPr>
              <a:spLocks noChangeShapeType="1"/>
            </p:cNvSpPr>
            <p:nvPr/>
          </p:nvSpPr>
          <p:spPr bwMode="auto">
            <a:xfrm flipH="1">
              <a:off x="1179" y="1827"/>
              <a:ext cx="239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962" name="Line 55"/>
            <p:cNvSpPr>
              <a:spLocks noChangeShapeType="1"/>
            </p:cNvSpPr>
            <p:nvPr/>
          </p:nvSpPr>
          <p:spPr bwMode="auto">
            <a:xfrm flipH="1">
              <a:off x="1657" y="1827"/>
              <a:ext cx="239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963" name="Line 55"/>
            <p:cNvSpPr>
              <a:spLocks noChangeShapeType="1"/>
            </p:cNvSpPr>
            <p:nvPr/>
          </p:nvSpPr>
          <p:spPr bwMode="auto">
            <a:xfrm flipH="1">
              <a:off x="2135" y="1337"/>
              <a:ext cx="239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964" name="Line 55"/>
            <p:cNvSpPr>
              <a:spLocks noChangeShapeType="1"/>
            </p:cNvSpPr>
            <p:nvPr/>
          </p:nvSpPr>
          <p:spPr bwMode="auto">
            <a:xfrm flipH="1">
              <a:off x="2613" y="1337"/>
              <a:ext cx="239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965" name="Line 55"/>
            <p:cNvSpPr>
              <a:spLocks noChangeShapeType="1"/>
            </p:cNvSpPr>
            <p:nvPr/>
          </p:nvSpPr>
          <p:spPr bwMode="auto">
            <a:xfrm flipH="1">
              <a:off x="2613" y="1827"/>
              <a:ext cx="239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966" name="Line 55"/>
            <p:cNvSpPr>
              <a:spLocks noChangeShapeType="1"/>
            </p:cNvSpPr>
            <p:nvPr/>
          </p:nvSpPr>
          <p:spPr bwMode="auto">
            <a:xfrm flipH="1">
              <a:off x="2135" y="1827"/>
              <a:ext cx="239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967" name="Line 55"/>
            <p:cNvSpPr>
              <a:spLocks noChangeShapeType="1"/>
            </p:cNvSpPr>
            <p:nvPr/>
          </p:nvSpPr>
          <p:spPr bwMode="auto">
            <a:xfrm flipH="1">
              <a:off x="1179" y="2318"/>
              <a:ext cx="239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968" name="Line 55"/>
            <p:cNvSpPr>
              <a:spLocks noChangeShapeType="1"/>
            </p:cNvSpPr>
            <p:nvPr/>
          </p:nvSpPr>
          <p:spPr bwMode="auto">
            <a:xfrm flipH="1">
              <a:off x="1179" y="2808"/>
              <a:ext cx="239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969" name="Line 55"/>
            <p:cNvSpPr>
              <a:spLocks noChangeShapeType="1"/>
            </p:cNvSpPr>
            <p:nvPr/>
          </p:nvSpPr>
          <p:spPr bwMode="auto">
            <a:xfrm flipH="1">
              <a:off x="1657" y="2318"/>
              <a:ext cx="239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970" name="Line 55"/>
            <p:cNvSpPr>
              <a:spLocks noChangeShapeType="1"/>
            </p:cNvSpPr>
            <p:nvPr/>
          </p:nvSpPr>
          <p:spPr bwMode="auto">
            <a:xfrm flipH="1">
              <a:off x="1657" y="2808"/>
              <a:ext cx="239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971" name="Line 55"/>
            <p:cNvSpPr>
              <a:spLocks noChangeShapeType="1"/>
            </p:cNvSpPr>
            <p:nvPr/>
          </p:nvSpPr>
          <p:spPr bwMode="auto">
            <a:xfrm flipH="1">
              <a:off x="2135" y="2318"/>
              <a:ext cx="239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972" name="Line 55"/>
            <p:cNvSpPr>
              <a:spLocks noChangeShapeType="1"/>
            </p:cNvSpPr>
            <p:nvPr/>
          </p:nvSpPr>
          <p:spPr bwMode="auto">
            <a:xfrm flipH="1">
              <a:off x="2135" y="2808"/>
              <a:ext cx="239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973" name="Line 55"/>
            <p:cNvSpPr>
              <a:spLocks noChangeShapeType="1"/>
            </p:cNvSpPr>
            <p:nvPr/>
          </p:nvSpPr>
          <p:spPr bwMode="auto">
            <a:xfrm flipH="1">
              <a:off x="2613" y="2318"/>
              <a:ext cx="239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974" name="Line 55"/>
            <p:cNvSpPr>
              <a:spLocks noChangeShapeType="1"/>
            </p:cNvSpPr>
            <p:nvPr/>
          </p:nvSpPr>
          <p:spPr bwMode="auto">
            <a:xfrm flipH="1">
              <a:off x="2613" y="2808"/>
              <a:ext cx="239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975" name="Line 52"/>
            <p:cNvSpPr>
              <a:spLocks noChangeShapeType="1"/>
            </p:cNvSpPr>
            <p:nvPr/>
          </p:nvSpPr>
          <p:spPr bwMode="auto">
            <a:xfrm>
              <a:off x="1298" y="1582"/>
              <a:ext cx="478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976" name="Line 52"/>
            <p:cNvSpPr>
              <a:spLocks noChangeShapeType="1"/>
            </p:cNvSpPr>
            <p:nvPr/>
          </p:nvSpPr>
          <p:spPr bwMode="auto">
            <a:xfrm>
              <a:off x="2254" y="1582"/>
              <a:ext cx="478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977" name="Line 52"/>
            <p:cNvSpPr>
              <a:spLocks noChangeShapeType="1"/>
            </p:cNvSpPr>
            <p:nvPr/>
          </p:nvSpPr>
          <p:spPr bwMode="auto">
            <a:xfrm>
              <a:off x="2254" y="2563"/>
              <a:ext cx="478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544264" name="Rectangle 72"/>
          <p:cNvSpPr>
            <a:spLocks noGrp="1" noChangeArrowheads="1"/>
          </p:cNvSpPr>
          <p:nvPr>
            <p:ph type="body" idx="1"/>
          </p:nvPr>
        </p:nvSpPr>
        <p:spPr>
          <a:xfrm>
            <a:off x="608013" y="4479925"/>
            <a:ext cx="8308975" cy="1541463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Exact zero skew due to the symmetry of the H-tree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Used for top-level clock distribution, not for the entire clock tree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Blockages can spoil the symmetry of an H-tree 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Non-uniform sink locations and varying sink capacitances 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also complicate the design of H-trees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44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442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442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442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4264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9842913-0BD5-47A9-A40F-5EEB0FE47729}" type="slidenum">
              <a:rPr lang="en-US" altLang="de-DE" sz="1000">
                <a:solidFill>
                  <a:srgbClr val="C0C0C0"/>
                </a:solidFill>
              </a:rPr>
              <a:pPr/>
              <a:t>39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7.5.1 	Constructing Trees with Zero Global Skew</a:t>
            </a:r>
          </a:p>
        </p:txBody>
      </p:sp>
      <p:sp>
        <p:nvSpPr>
          <p:cNvPr id="40964" name="Text Box 3"/>
          <p:cNvSpPr txBox="1">
            <a:spLocks noChangeArrowheads="1"/>
          </p:cNvSpPr>
          <p:nvPr/>
        </p:nvSpPr>
        <p:spPr bwMode="auto">
          <a:xfrm>
            <a:off x="827088" y="1231900"/>
            <a:ext cx="3889375" cy="344488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Method of Means and Medians (MMM)</a:t>
            </a:r>
          </a:p>
        </p:txBody>
      </p:sp>
      <p:sp>
        <p:nvSpPr>
          <p:cNvPr id="1548357" name="Rectangle 69"/>
          <p:cNvSpPr>
            <a:spLocks noGrp="1" noChangeArrowheads="1"/>
          </p:cNvSpPr>
          <p:nvPr>
            <p:ph type="body" idx="1"/>
          </p:nvPr>
        </p:nvSpPr>
        <p:spPr>
          <a:xfrm>
            <a:off x="608013" y="2060575"/>
            <a:ext cx="8308975" cy="1541463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Can deal with arbitrary locations of clock sinks 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Basic idea: 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Recursively partition the set of terminals into two subsets of equal size (median)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Connect the center of gravity (COG) of the set to the centers of gravity 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of the two subsets (the mean)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48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3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483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3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483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3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483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835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1806E50-2244-446C-BDE3-D6D73E480800}" type="slidenum">
              <a:rPr lang="en-US" altLang="de-DE" sz="1000">
                <a:solidFill>
                  <a:srgbClr val="C0C0C0"/>
                </a:solidFill>
              </a:rPr>
              <a:pPr/>
              <a:t>4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1235987" name="Text Box 19"/>
          <p:cNvSpPr txBox="1">
            <a:spLocks noChangeArrowheads="1"/>
          </p:cNvSpPr>
          <p:nvPr/>
        </p:nvSpPr>
        <p:spPr bwMode="auto">
          <a:xfrm>
            <a:off x="3935413" y="3151188"/>
            <a:ext cx="1614487" cy="642937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87660" rIns="96808" bIns="87660" anchor="ctr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>
                <a:ea typeface="宋体" panose="02010600030101010101" pitchFamily="2" charset="-122"/>
              </a:rPr>
              <a:t>Timing-Driven Routing</a:t>
            </a:r>
          </a:p>
        </p:txBody>
      </p:sp>
      <p:sp>
        <p:nvSpPr>
          <p:cNvPr id="1235988" name="Text Box 20"/>
          <p:cNvSpPr txBox="1">
            <a:spLocks noChangeArrowheads="1"/>
          </p:cNvSpPr>
          <p:nvPr/>
        </p:nvSpPr>
        <p:spPr bwMode="auto">
          <a:xfrm>
            <a:off x="403225" y="3151188"/>
            <a:ext cx="1500188" cy="642937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87660" rIns="96808" bIns="87660" anchor="ctr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>
                <a:ea typeface="宋体" panose="02010600030101010101" pitchFamily="2" charset="-122"/>
              </a:rPr>
              <a:t>Global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Routing</a:t>
            </a:r>
          </a:p>
        </p:txBody>
      </p:sp>
      <p:sp>
        <p:nvSpPr>
          <p:cNvPr id="1235989" name="Text Box 21"/>
          <p:cNvSpPr txBox="1">
            <a:spLocks noChangeArrowheads="1"/>
          </p:cNvSpPr>
          <p:nvPr/>
        </p:nvSpPr>
        <p:spPr bwMode="auto">
          <a:xfrm>
            <a:off x="2220913" y="3151188"/>
            <a:ext cx="1392237" cy="642937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87660" rIns="96808" bIns="87660" anchor="ctr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/>
              <a:t>Detailed</a:t>
            </a:r>
          </a:p>
          <a:p>
            <a:pPr>
              <a:spcBef>
                <a:spcPct val="0"/>
              </a:spcBef>
            </a:pPr>
            <a:r>
              <a:rPr lang="de-DE" altLang="de-DE"/>
              <a:t>Routing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1235990" name="Line 22"/>
          <p:cNvSpPr>
            <a:spLocks noChangeShapeType="1"/>
          </p:cNvSpPr>
          <p:nvPr/>
        </p:nvSpPr>
        <p:spPr bwMode="auto">
          <a:xfrm flipH="1">
            <a:off x="1257300" y="2767013"/>
            <a:ext cx="490538" cy="244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tIns="82800" bIns="82800" anchor="ctr">
            <a:spAutoFit/>
          </a:bodyPr>
          <a:lstStyle/>
          <a:p>
            <a:endParaRPr lang="de-DE"/>
          </a:p>
        </p:txBody>
      </p:sp>
      <p:sp>
        <p:nvSpPr>
          <p:cNvPr id="1235991" name="Line 23"/>
          <p:cNvSpPr>
            <a:spLocks noChangeShapeType="1"/>
          </p:cNvSpPr>
          <p:nvPr/>
        </p:nvSpPr>
        <p:spPr bwMode="auto">
          <a:xfrm>
            <a:off x="2514600" y="2767013"/>
            <a:ext cx="0" cy="258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tIns="82800" bIns="82800" anchor="ctr">
            <a:spAutoFit/>
          </a:bodyPr>
          <a:lstStyle/>
          <a:p>
            <a:endParaRPr lang="de-DE"/>
          </a:p>
        </p:txBody>
      </p:sp>
      <p:sp>
        <p:nvSpPr>
          <p:cNvPr id="1235992" name="Text Box 24"/>
          <p:cNvSpPr txBox="1">
            <a:spLocks noChangeArrowheads="1"/>
          </p:cNvSpPr>
          <p:nvPr/>
        </p:nvSpPr>
        <p:spPr bwMode="auto">
          <a:xfrm>
            <a:off x="5681663" y="3151188"/>
            <a:ext cx="1482725" cy="642937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87660" rIns="96808" bIns="87660" anchor="ctr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>
                <a:ea typeface="宋体" panose="02010600030101010101" pitchFamily="2" charset="-122"/>
              </a:rPr>
              <a:t>Large Single- Net Routing</a:t>
            </a:r>
          </a:p>
        </p:txBody>
      </p:sp>
      <p:sp>
        <p:nvSpPr>
          <p:cNvPr id="1235993" name="Line 25"/>
          <p:cNvSpPr>
            <a:spLocks noChangeShapeType="1"/>
          </p:cNvSpPr>
          <p:nvPr/>
        </p:nvSpPr>
        <p:spPr bwMode="auto">
          <a:xfrm>
            <a:off x="5087938" y="1879600"/>
            <a:ext cx="923925" cy="1131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tIns="82800" bIns="82800" anchor="ctr">
            <a:spAutoFit/>
          </a:bodyPr>
          <a:lstStyle/>
          <a:p>
            <a:endParaRPr lang="de-DE"/>
          </a:p>
        </p:txBody>
      </p:sp>
      <p:sp>
        <p:nvSpPr>
          <p:cNvPr id="1235994" name="Line 26"/>
          <p:cNvSpPr>
            <a:spLocks noChangeShapeType="1"/>
          </p:cNvSpPr>
          <p:nvPr/>
        </p:nvSpPr>
        <p:spPr bwMode="auto">
          <a:xfrm>
            <a:off x="5703888" y="1879600"/>
            <a:ext cx="1892300" cy="1131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tIns="82800" bIns="82800" anchor="ctr">
            <a:spAutoFit/>
          </a:bodyPr>
          <a:lstStyle/>
          <a:p>
            <a:endParaRPr lang="de-DE"/>
          </a:p>
        </p:txBody>
      </p:sp>
      <p:sp>
        <p:nvSpPr>
          <p:cNvPr id="1235995" name="Text Box 27"/>
          <p:cNvSpPr txBox="1">
            <a:spLocks noChangeArrowheads="1"/>
          </p:cNvSpPr>
          <p:nvPr/>
        </p:nvSpPr>
        <p:spPr bwMode="auto">
          <a:xfrm>
            <a:off x="346075" y="3794125"/>
            <a:ext cx="1625600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zh-CN">
                <a:ea typeface="宋体" panose="02010600030101010101" pitchFamily="2" charset="-122"/>
              </a:rPr>
              <a:t>Coarse-grain 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assignment of 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routes to 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routing regions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de-DE" altLang="de-DE"/>
              <a:t>(Chap. 5)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1235996" name="Text Box 28"/>
          <p:cNvSpPr txBox="1">
            <a:spLocks noChangeArrowheads="1"/>
          </p:cNvSpPr>
          <p:nvPr/>
        </p:nvSpPr>
        <p:spPr bwMode="auto">
          <a:xfrm>
            <a:off x="2195513" y="3794125"/>
            <a:ext cx="1492250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zh-CN">
                <a:ea typeface="宋体" panose="02010600030101010101" pitchFamily="2" charset="-122"/>
              </a:rPr>
              <a:t>Fine-grain 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assignment 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of routes to 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routing tracks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de-DE" altLang="de-DE"/>
              <a:t>(Chap. 6)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1235997" name="Text Box 29"/>
          <p:cNvSpPr txBox="1">
            <a:spLocks noChangeArrowheads="1"/>
          </p:cNvSpPr>
          <p:nvPr/>
        </p:nvSpPr>
        <p:spPr bwMode="auto">
          <a:xfrm>
            <a:off x="3922713" y="3794125"/>
            <a:ext cx="1517650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zh-CN">
                <a:ea typeface="宋体" panose="02010600030101010101" pitchFamily="2" charset="-122"/>
              </a:rPr>
              <a:t>Net topology 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CN">
                <a:ea typeface="宋体" panose="02010600030101010101" pitchFamily="2" charset="-122"/>
              </a:rPr>
              <a:t>optimization 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CN">
                <a:ea typeface="宋体" panose="02010600030101010101" pitchFamily="2" charset="-122"/>
              </a:rPr>
              <a:t>and resource 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CN">
                <a:ea typeface="宋体" panose="02010600030101010101" pitchFamily="2" charset="-122"/>
              </a:rPr>
              <a:t>allocation to 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CN">
                <a:ea typeface="宋体" panose="02010600030101010101" pitchFamily="2" charset="-122"/>
              </a:rPr>
              <a:t>critical nets</a:t>
            </a:r>
            <a:endParaRPr lang="de-DE" altLang="de-DE"/>
          </a:p>
          <a:p>
            <a:pPr eaLnBrk="1" hangingPunct="1">
              <a:spcBef>
                <a:spcPct val="0"/>
              </a:spcBef>
            </a:pPr>
            <a:r>
              <a:rPr lang="de-DE" altLang="de-DE"/>
              <a:t>(Chap. 8)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1235998" name="Text Box 30"/>
          <p:cNvSpPr txBox="1">
            <a:spLocks noChangeArrowheads="1"/>
          </p:cNvSpPr>
          <p:nvPr/>
        </p:nvSpPr>
        <p:spPr bwMode="auto">
          <a:xfrm>
            <a:off x="5651500" y="3794125"/>
            <a:ext cx="1525588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zh-CN">
                <a:ea typeface="宋体" panose="02010600030101010101" pitchFamily="2" charset="-122"/>
              </a:rPr>
              <a:t>Power (VDD) 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and Ground 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en-US" altLang="zh-CN">
                <a:ea typeface="宋体" panose="02010600030101010101" pitchFamily="2" charset="-122"/>
              </a:rPr>
              <a:t>(GND)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CN">
                <a:ea typeface="宋体" panose="02010600030101010101" pitchFamily="2" charset="-122"/>
              </a:rPr>
              <a:t>routing</a:t>
            </a:r>
            <a:br>
              <a:rPr lang="en-US" altLang="zh-CN">
                <a:ea typeface="宋体" panose="02010600030101010101" pitchFamily="2" charset="-122"/>
              </a:rPr>
            </a:br>
            <a:r>
              <a:rPr lang="de-DE" altLang="de-DE"/>
              <a:t>(Chap. 3)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5135" name="Text Box 31"/>
          <p:cNvSpPr txBox="1">
            <a:spLocks noChangeArrowheads="1"/>
          </p:cNvSpPr>
          <p:nvPr/>
        </p:nvSpPr>
        <p:spPr bwMode="auto">
          <a:xfrm>
            <a:off x="2951163" y="1522413"/>
            <a:ext cx="3130550" cy="357187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 anchor="ctr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/>
              <a:t>Routing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1236001" name="Text Box 33"/>
          <p:cNvSpPr txBox="1">
            <a:spLocks noChangeArrowheads="1"/>
          </p:cNvSpPr>
          <p:nvPr/>
        </p:nvSpPr>
        <p:spPr bwMode="auto">
          <a:xfrm>
            <a:off x="7410450" y="3141663"/>
            <a:ext cx="1482725" cy="642937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87660" rIns="96808" bIns="87660" anchor="ctr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>
                <a:ea typeface="宋体" panose="02010600030101010101" pitchFamily="2" charset="-122"/>
              </a:rPr>
              <a:t>Geometric Techniques</a:t>
            </a:r>
          </a:p>
        </p:txBody>
      </p:sp>
      <p:sp>
        <p:nvSpPr>
          <p:cNvPr id="1236002" name="Text Box 34"/>
          <p:cNvSpPr txBox="1">
            <a:spLocks noChangeArrowheads="1"/>
          </p:cNvSpPr>
          <p:nvPr/>
        </p:nvSpPr>
        <p:spPr bwMode="auto">
          <a:xfrm>
            <a:off x="7380288" y="3784600"/>
            <a:ext cx="1685925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/>
              <a:t>Non-Manhattan</a:t>
            </a:r>
            <a:br>
              <a:rPr lang="de-DE" altLang="de-DE"/>
            </a:br>
            <a:r>
              <a:rPr lang="de-DE" altLang="de-DE"/>
              <a:t>and </a:t>
            </a:r>
            <a:br>
              <a:rPr lang="de-DE" altLang="de-DE"/>
            </a:br>
            <a:r>
              <a:rPr lang="de-DE" altLang="de-DE"/>
              <a:t>clock routing</a:t>
            </a:r>
          </a:p>
          <a:p>
            <a:pPr>
              <a:spcBef>
                <a:spcPct val="0"/>
              </a:spcBef>
            </a:pPr>
            <a:r>
              <a:rPr lang="de-DE" altLang="de-DE"/>
              <a:t>(Chap. 7)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1236003" name="Line 35"/>
          <p:cNvSpPr>
            <a:spLocks noChangeShapeType="1"/>
          </p:cNvSpPr>
          <p:nvPr/>
        </p:nvSpPr>
        <p:spPr bwMode="auto">
          <a:xfrm>
            <a:off x="3419475" y="2781300"/>
            <a:ext cx="430213" cy="244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tIns="82800" bIns="82800" anchor="ctr">
            <a:spAutoFit/>
          </a:bodyPr>
          <a:lstStyle/>
          <a:p>
            <a:endParaRPr lang="de-DE"/>
          </a:p>
        </p:txBody>
      </p:sp>
      <p:sp>
        <p:nvSpPr>
          <p:cNvPr id="1236004" name="Freeform 36"/>
          <p:cNvSpPr>
            <a:spLocks/>
          </p:cNvSpPr>
          <p:nvPr/>
        </p:nvSpPr>
        <p:spPr bwMode="auto">
          <a:xfrm>
            <a:off x="3074988" y="1879600"/>
            <a:ext cx="481012" cy="252413"/>
          </a:xfrm>
          <a:custGeom>
            <a:avLst/>
            <a:gdLst>
              <a:gd name="T0" fmla="*/ 808994910 w 286"/>
              <a:gd name="T1" fmla="*/ 0 h 150"/>
              <a:gd name="T2" fmla="*/ 0 w 286"/>
              <a:gd name="T3" fmla="*/ 424748817 h 150"/>
              <a:gd name="T4" fmla="*/ 0 60000 65536"/>
              <a:gd name="T5" fmla="*/ 0 60000 65536"/>
              <a:gd name="T6" fmla="*/ 0 w 286"/>
              <a:gd name="T7" fmla="*/ 0 h 150"/>
              <a:gd name="T8" fmla="*/ 286 w 286"/>
              <a:gd name="T9" fmla="*/ 150 h 15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6" h="150">
                <a:moveTo>
                  <a:pt x="286" y="0"/>
                </a:moveTo>
                <a:lnTo>
                  <a:pt x="0" y="15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82800" bIns="82800" anchor="ctr">
            <a:spAutoFit/>
          </a:bodyPr>
          <a:lstStyle/>
          <a:p>
            <a:endParaRPr lang="de-DE"/>
          </a:p>
        </p:txBody>
      </p:sp>
      <p:sp>
        <p:nvSpPr>
          <p:cNvPr id="1236005" name="Text Box 37"/>
          <p:cNvSpPr txBox="1">
            <a:spLocks noChangeArrowheads="1"/>
          </p:cNvSpPr>
          <p:nvPr/>
        </p:nvSpPr>
        <p:spPr bwMode="auto">
          <a:xfrm>
            <a:off x="1390650" y="2160588"/>
            <a:ext cx="2317750" cy="692150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87660" rIns="96808" bIns="87660" anchor="ctr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zh-CN">
                <a:ea typeface="宋体" panose="02010600030101010101" pitchFamily="2" charset="-122"/>
              </a:rPr>
              <a:t>Multi-Stage Routing of Signal Nets</a:t>
            </a:r>
          </a:p>
        </p:txBody>
      </p:sp>
      <p:sp>
        <p:nvSpPr>
          <p:cNvPr id="5141" name="Rectangle 4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altLang="zh-CN" smtClean="0">
                <a:ea typeface="宋体" panose="02010600030101010101" pitchFamily="2" charset="-122"/>
              </a:rPr>
              <a:t>7 	Specialized Routing</a:t>
            </a:r>
          </a:p>
        </p:txBody>
      </p:sp>
      <p:sp>
        <p:nvSpPr>
          <p:cNvPr id="1236000" name="Oval 32"/>
          <p:cNvSpPr>
            <a:spLocks noChangeArrowheads="1"/>
          </p:cNvSpPr>
          <p:nvPr/>
        </p:nvSpPr>
        <p:spPr bwMode="auto">
          <a:xfrm>
            <a:off x="7177088" y="2847975"/>
            <a:ext cx="1889125" cy="2813050"/>
          </a:xfrm>
          <a:prstGeom prst="ellips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084" tIns="44939" rIns="89877" bIns="67941" anchor="ctr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35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35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35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35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36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35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35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36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35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235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36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35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235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235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236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236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235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236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5987" grpId="0" animBg="1"/>
      <p:bldP spid="1235988" grpId="0" animBg="1"/>
      <p:bldP spid="1235989" grpId="0" animBg="1"/>
      <p:bldP spid="1235992" grpId="0" animBg="1"/>
      <p:bldP spid="1235995" grpId="0"/>
      <p:bldP spid="1235996" grpId="0"/>
      <p:bldP spid="1235997" grpId="0"/>
      <p:bldP spid="1235998" grpId="0"/>
      <p:bldP spid="1236001" grpId="0" animBg="1"/>
      <p:bldP spid="1236002" grpId="0"/>
      <p:bldP spid="1236005" grpId="0" animBg="1"/>
      <p:bldP spid="1236000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06CC21-9F2E-455D-A734-78E93BA2809A}" type="slidenum">
              <a:rPr lang="en-US" altLang="de-DE" sz="1000">
                <a:solidFill>
                  <a:srgbClr val="C0C0C0"/>
                </a:solidFill>
              </a:rPr>
              <a:pPr/>
              <a:t>40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7.5.1 	Constructing Trees with Zero Global Skew</a:t>
            </a:r>
          </a:p>
        </p:txBody>
      </p:sp>
      <p:sp>
        <p:nvSpPr>
          <p:cNvPr id="41988" name="Text Box 3"/>
          <p:cNvSpPr txBox="1">
            <a:spLocks noChangeArrowheads="1"/>
          </p:cNvSpPr>
          <p:nvPr/>
        </p:nvSpPr>
        <p:spPr bwMode="auto">
          <a:xfrm>
            <a:off x="827088" y="1231900"/>
            <a:ext cx="3889375" cy="344488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Method of Means and Medians (MMM)</a:t>
            </a:r>
          </a:p>
        </p:txBody>
      </p:sp>
      <p:grpSp>
        <p:nvGrpSpPr>
          <p:cNvPr id="2" name="Group 166"/>
          <p:cNvGrpSpPr>
            <a:grpSpLocks/>
          </p:cNvGrpSpPr>
          <p:nvPr/>
        </p:nvGrpSpPr>
        <p:grpSpPr bwMode="auto">
          <a:xfrm>
            <a:off x="1908175" y="2565400"/>
            <a:ext cx="1655763" cy="2203450"/>
            <a:chOff x="1202" y="1616"/>
            <a:chExt cx="1043" cy="1388"/>
          </a:xfrm>
        </p:grpSpPr>
        <p:sp>
          <p:nvSpPr>
            <p:cNvPr id="42133" name="Rectangle 41"/>
            <p:cNvSpPr>
              <a:spLocks noChangeArrowheads="1"/>
            </p:cNvSpPr>
            <p:nvPr/>
          </p:nvSpPr>
          <p:spPr bwMode="auto">
            <a:xfrm>
              <a:off x="1852" y="1616"/>
              <a:ext cx="393" cy="885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34" name="Rectangle 60"/>
            <p:cNvSpPr>
              <a:spLocks noChangeArrowheads="1"/>
            </p:cNvSpPr>
            <p:nvPr/>
          </p:nvSpPr>
          <p:spPr bwMode="auto">
            <a:xfrm>
              <a:off x="1381" y="1616"/>
              <a:ext cx="393" cy="885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35" name="Oval 61"/>
            <p:cNvSpPr>
              <a:spLocks noChangeArrowheads="1"/>
            </p:cNvSpPr>
            <p:nvPr/>
          </p:nvSpPr>
          <p:spPr bwMode="auto">
            <a:xfrm>
              <a:off x="1447" y="1679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36" name="Oval 62"/>
            <p:cNvSpPr>
              <a:spLocks noChangeArrowheads="1"/>
            </p:cNvSpPr>
            <p:nvPr/>
          </p:nvSpPr>
          <p:spPr bwMode="auto">
            <a:xfrm>
              <a:off x="1402" y="1817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37" name="Oval 63"/>
            <p:cNvSpPr>
              <a:spLocks noChangeArrowheads="1"/>
            </p:cNvSpPr>
            <p:nvPr/>
          </p:nvSpPr>
          <p:spPr bwMode="auto">
            <a:xfrm>
              <a:off x="1627" y="1670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38" name="Oval 64"/>
            <p:cNvSpPr>
              <a:spLocks noChangeArrowheads="1"/>
            </p:cNvSpPr>
            <p:nvPr/>
          </p:nvSpPr>
          <p:spPr bwMode="auto">
            <a:xfrm>
              <a:off x="1579" y="1916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39" name="Oval 65"/>
            <p:cNvSpPr>
              <a:spLocks noChangeArrowheads="1"/>
            </p:cNvSpPr>
            <p:nvPr/>
          </p:nvSpPr>
          <p:spPr bwMode="auto">
            <a:xfrm>
              <a:off x="1939" y="1664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40" name="Oval 66"/>
            <p:cNvSpPr>
              <a:spLocks noChangeArrowheads="1"/>
            </p:cNvSpPr>
            <p:nvPr/>
          </p:nvSpPr>
          <p:spPr bwMode="auto">
            <a:xfrm>
              <a:off x="1864" y="1838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41" name="Oval 67"/>
            <p:cNvSpPr>
              <a:spLocks noChangeArrowheads="1"/>
            </p:cNvSpPr>
            <p:nvPr/>
          </p:nvSpPr>
          <p:spPr bwMode="auto">
            <a:xfrm>
              <a:off x="2116" y="1736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42" name="Oval 68"/>
            <p:cNvSpPr>
              <a:spLocks noChangeArrowheads="1"/>
            </p:cNvSpPr>
            <p:nvPr/>
          </p:nvSpPr>
          <p:spPr bwMode="auto">
            <a:xfrm>
              <a:off x="2155" y="1910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43" name="Oval 69"/>
            <p:cNvSpPr>
              <a:spLocks noChangeArrowheads="1"/>
            </p:cNvSpPr>
            <p:nvPr/>
          </p:nvSpPr>
          <p:spPr bwMode="auto">
            <a:xfrm>
              <a:off x="1933" y="2054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44" name="Oval 70"/>
            <p:cNvSpPr>
              <a:spLocks noChangeArrowheads="1"/>
            </p:cNvSpPr>
            <p:nvPr/>
          </p:nvSpPr>
          <p:spPr bwMode="auto">
            <a:xfrm>
              <a:off x="2176" y="2105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45" name="Oval 71"/>
            <p:cNvSpPr>
              <a:spLocks noChangeArrowheads="1"/>
            </p:cNvSpPr>
            <p:nvPr/>
          </p:nvSpPr>
          <p:spPr bwMode="auto">
            <a:xfrm>
              <a:off x="1417" y="2213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46" name="Oval 72"/>
            <p:cNvSpPr>
              <a:spLocks noChangeArrowheads="1"/>
            </p:cNvSpPr>
            <p:nvPr/>
          </p:nvSpPr>
          <p:spPr bwMode="auto">
            <a:xfrm>
              <a:off x="1459" y="2351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47" name="Oval 73"/>
            <p:cNvSpPr>
              <a:spLocks noChangeArrowheads="1"/>
            </p:cNvSpPr>
            <p:nvPr/>
          </p:nvSpPr>
          <p:spPr bwMode="auto">
            <a:xfrm>
              <a:off x="1597" y="2219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48" name="Oval 74"/>
            <p:cNvSpPr>
              <a:spLocks noChangeArrowheads="1"/>
            </p:cNvSpPr>
            <p:nvPr/>
          </p:nvSpPr>
          <p:spPr bwMode="auto">
            <a:xfrm>
              <a:off x="1648" y="2357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49" name="Oval 75"/>
            <p:cNvSpPr>
              <a:spLocks noChangeArrowheads="1"/>
            </p:cNvSpPr>
            <p:nvPr/>
          </p:nvSpPr>
          <p:spPr bwMode="auto">
            <a:xfrm>
              <a:off x="1879" y="2255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50" name="Oval 76"/>
            <p:cNvSpPr>
              <a:spLocks noChangeArrowheads="1"/>
            </p:cNvSpPr>
            <p:nvPr/>
          </p:nvSpPr>
          <p:spPr bwMode="auto">
            <a:xfrm>
              <a:off x="2092" y="2315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51" name="Oval 77"/>
            <p:cNvSpPr>
              <a:spLocks noChangeArrowheads="1"/>
            </p:cNvSpPr>
            <p:nvPr/>
          </p:nvSpPr>
          <p:spPr bwMode="auto">
            <a:xfrm>
              <a:off x="1792" y="2024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52" name="Text Box 156"/>
            <p:cNvSpPr txBox="1">
              <a:spLocks noChangeArrowheads="1"/>
            </p:cNvSpPr>
            <p:nvPr/>
          </p:nvSpPr>
          <p:spPr bwMode="auto">
            <a:xfrm>
              <a:off x="1338" y="2638"/>
              <a:ext cx="893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600">
                  <a:ea typeface="宋体" panose="02010600030101010101" pitchFamily="2" charset="-122"/>
                </a:rPr>
                <a:t>Partition </a:t>
              </a:r>
              <a:r>
                <a:rPr lang="en-US" altLang="zh-CN" sz="1600" i="1">
                  <a:ea typeface="宋体" panose="02010600030101010101" pitchFamily="2" charset="-122"/>
                </a:rPr>
                <a:t>S</a:t>
              </a:r>
              <a:r>
                <a:rPr lang="en-US" altLang="zh-CN" sz="1600">
                  <a:ea typeface="宋体" panose="02010600030101010101" pitchFamily="2" charset="-122"/>
                </a:rPr>
                <a:t> by the median</a:t>
              </a:r>
            </a:p>
          </p:txBody>
        </p:sp>
        <p:sp>
          <p:nvSpPr>
            <p:cNvPr id="42153" name="AutoShape 160"/>
            <p:cNvSpPr>
              <a:spLocks noChangeArrowheads="1"/>
            </p:cNvSpPr>
            <p:nvPr/>
          </p:nvSpPr>
          <p:spPr bwMode="auto">
            <a:xfrm>
              <a:off x="1202" y="1933"/>
              <a:ext cx="143" cy="288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grpSp>
        <p:nvGrpSpPr>
          <p:cNvPr id="3" name="Group 167"/>
          <p:cNvGrpSpPr>
            <a:grpSpLocks/>
          </p:cNvGrpSpPr>
          <p:nvPr/>
        </p:nvGrpSpPr>
        <p:grpSpPr bwMode="auto">
          <a:xfrm>
            <a:off x="3697288" y="2565400"/>
            <a:ext cx="1784350" cy="2692400"/>
            <a:chOff x="2329" y="1616"/>
            <a:chExt cx="1124" cy="1696"/>
          </a:xfrm>
        </p:grpSpPr>
        <p:sp>
          <p:nvSpPr>
            <p:cNvPr id="42110" name="Rectangle 78"/>
            <p:cNvSpPr>
              <a:spLocks noChangeArrowheads="1"/>
            </p:cNvSpPr>
            <p:nvPr/>
          </p:nvSpPr>
          <p:spPr bwMode="auto">
            <a:xfrm>
              <a:off x="2986" y="1616"/>
              <a:ext cx="393" cy="885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11" name="Rectangle 79"/>
            <p:cNvSpPr>
              <a:spLocks noChangeArrowheads="1"/>
            </p:cNvSpPr>
            <p:nvPr/>
          </p:nvSpPr>
          <p:spPr bwMode="auto">
            <a:xfrm>
              <a:off x="2515" y="1616"/>
              <a:ext cx="393" cy="885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12" name="Oval 80"/>
            <p:cNvSpPr>
              <a:spLocks noChangeArrowheads="1"/>
            </p:cNvSpPr>
            <p:nvPr/>
          </p:nvSpPr>
          <p:spPr bwMode="auto">
            <a:xfrm>
              <a:off x="2581" y="1679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13" name="Oval 81"/>
            <p:cNvSpPr>
              <a:spLocks noChangeArrowheads="1"/>
            </p:cNvSpPr>
            <p:nvPr/>
          </p:nvSpPr>
          <p:spPr bwMode="auto">
            <a:xfrm>
              <a:off x="2536" y="1817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14" name="Oval 82"/>
            <p:cNvSpPr>
              <a:spLocks noChangeArrowheads="1"/>
            </p:cNvSpPr>
            <p:nvPr/>
          </p:nvSpPr>
          <p:spPr bwMode="auto">
            <a:xfrm>
              <a:off x="2761" y="1670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15" name="Oval 83"/>
            <p:cNvSpPr>
              <a:spLocks noChangeArrowheads="1"/>
            </p:cNvSpPr>
            <p:nvPr/>
          </p:nvSpPr>
          <p:spPr bwMode="auto">
            <a:xfrm>
              <a:off x="2713" y="1916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16" name="Oval 84"/>
            <p:cNvSpPr>
              <a:spLocks noChangeArrowheads="1"/>
            </p:cNvSpPr>
            <p:nvPr/>
          </p:nvSpPr>
          <p:spPr bwMode="auto">
            <a:xfrm>
              <a:off x="3073" y="1664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17" name="Oval 85"/>
            <p:cNvSpPr>
              <a:spLocks noChangeArrowheads="1"/>
            </p:cNvSpPr>
            <p:nvPr/>
          </p:nvSpPr>
          <p:spPr bwMode="auto">
            <a:xfrm>
              <a:off x="2998" y="1838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18" name="Oval 86"/>
            <p:cNvSpPr>
              <a:spLocks noChangeArrowheads="1"/>
            </p:cNvSpPr>
            <p:nvPr/>
          </p:nvSpPr>
          <p:spPr bwMode="auto">
            <a:xfrm>
              <a:off x="3250" y="1736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19" name="Oval 87"/>
            <p:cNvSpPr>
              <a:spLocks noChangeArrowheads="1"/>
            </p:cNvSpPr>
            <p:nvPr/>
          </p:nvSpPr>
          <p:spPr bwMode="auto">
            <a:xfrm>
              <a:off x="3289" y="1910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20" name="Oval 88"/>
            <p:cNvSpPr>
              <a:spLocks noChangeArrowheads="1"/>
            </p:cNvSpPr>
            <p:nvPr/>
          </p:nvSpPr>
          <p:spPr bwMode="auto">
            <a:xfrm>
              <a:off x="3067" y="2054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21" name="Oval 89"/>
            <p:cNvSpPr>
              <a:spLocks noChangeArrowheads="1"/>
            </p:cNvSpPr>
            <p:nvPr/>
          </p:nvSpPr>
          <p:spPr bwMode="auto">
            <a:xfrm>
              <a:off x="3310" y="2105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22" name="Oval 90"/>
            <p:cNvSpPr>
              <a:spLocks noChangeArrowheads="1"/>
            </p:cNvSpPr>
            <p:nvPr/>
          </p:nvSpPr>
          <p:spPr bwMode="auto">
            <a:xfrm>
              <a:off x="2551" y="2213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23" name="Oval 91"/>
            <p:cNvSpPr>
              <a:spLocks noChangeArrowheads="1"/>
            </p:cNvSpPr>
            <p:nvPr/>
          </p:nvSpPr>
          <p:spPr bwMode="auto">
            <a:xfrm>
              <a:off x="2593" y="2351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24" name="Oval 92"/>
            <p:cNvSpPr>
              <a:spLocks noChangeArrowheads="1"/>
            </p:cNvSpPr>
            <p:nvPr/>
          </p:nvSpPr>
          <p:spPr bwMode="auto">
            <a:xfrm>
              <a:off x="2731" y="2219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25" name="Oval 93"/>
            <p:cNvSpPr>
              <a:spLocks noChangeArrowheads="1"/>
            </p:cNvSpPr>
            <p:nvPr/>
          </p:nvSpPr>
          <p:spPr bwMode="auto">
            <a:xfrm>
              <a:off x="2782" y="2357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26" name="Oval 94"/>
            <p:cNvSpPr>
              <a:spLocks noChangeArrowheads="1"/>
            </p:cNvSpPr>
            <p:nvPr/>
          </p:nvSpPr>
          <p:spPr bwMode="auto">
            <a:xfrm>
              <a:off x="3013" y="2255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27" name="Oval 95"/>
            <p:cNvSpPr>
              <a:spLocks noChangeArrowheads="1"/>
            </p:cNvSpPr>
            <p:nvPr/>
          </p:nvSpPr>
          <p:spPr bwMode="auto">
            <a:xfrm>
              <a:off x="3226" y="2315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28" name="Oval 96"/>
            <p:cNvSpPr>
              <a:spLocks noChangeArrowheads="1"/>
            </p:cNvSpPr>
            <p:nvPr/>
          </p:nvSpPr>
          <p:spPr bwMode="auto">
            <a:xfrm>
              <a:off x="2926" y="2024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29" name="Oval 97"/>
            <p:cNvSpPr>
              <a:spLocks noChangeArrowheads="1"/>
            </p:cNvSpPr>
            <p:nvPr/>
          </p:nvSpPr>
          <p:spPr bwMode="auto">
            <a:xfrm>
              <a:off x="2668" y="2006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30" name="Oval 98"/>
            <p:cNvSpPr>
              <a:spLocks noChangeArrowheads="1"/>
            </p:cNvSpPr>
            <p:nvPr/>
          </p:nvSpPr>
          <p:spPr bwMode="auto">
            <a:xfrm>
              <a:off x="3160" y="1952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31" name="Text Box 157"/>
            <p:cNvSpPr txBox="1">
              <a:spLocks noChangeArrowheads="1"/>
            </p:cNvSpPr>
            <p:nvPr/>
          </p:nvSpPr>
          <p:spPr bwMode="auto">
            <a:xfrm>
              <a:off x="2362" y="2638"/>
              <a:ext cx="1091" cy="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600">
                  <a:ea typeface="宋体" panose="02010600030101010101" pitchFamily="2" charset="-122"/>
                </a:rPr>
                <a:t>Find the center of gravity for the left and right subsets of </a:t>
              </a:r>
              <a:r>
                <a:rPr lang="en-US" altLang="zh-CN" sz="1600" i="1">
                  <a:ea typeface="宋体" panose="02010600030101010101" pitchFamily="2" charset="-122"/>
                </a:rPr>
                <a:t>S</a:t>
              </a:r>
            </a:p>
          </p:txBody>
        </p:sp>
        <p:sp>
          <p:nvSpPr>
            <p:cNvPr id="42132" name="AutoShape 161"/>
            <p:cNvSpPr>
              <a:spLocks noChangeArrowheads="1"/>
            </p:cNvSpPr>
            <p:nvPr/>
          </p:nvSpPr>
          <p:spPr bwMode="auto">
            <a:xfrm>
              <a:off x="2329" y="1933"/>
              <a:ext cx="143" cy="288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grpSp>
        <p:nvGrpSpPr>
          <p:cNvPr id="4" name="Group 168"/>
          <p:cNvGrpSpPr>
            <a:grpSpLocks/>
          </p:cNvGrpSpPr>
          <p:nvPr/>
        </p:nvGrpSpPr>
        <p:grpSpPr bwMode="auto">
          <a:xfrm>
            <a:off x="5497513" y="2565400"/>
            <a:ext cx="1738312" cy="3425825"/>
            <a:chOff x="3463" y="1616"/>
            <a:chExt cx="1095" cy="2158"/>
          </a:xfrm>
        </p:grpSpPr>
        <p:sp>
          <p:nvSpPr>
            <p:cNvPr id="42085" name="Rectangle 99"/>
            <p:cNvSpPr>
              <a:spLocks noChangeArrowheads="1"/>
            </p:cNvSpPr>
            <p:nvPr/>
          </p:nvSpPr>
          <p:spPr bwMode="auto">
            <a:xfrm>
              <a:off x="4120" y="1616"/>
              <a:ext cx="393" cy="885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86" name="Rectangle 100"/>
            <p:cNvSpPr>
              <a:spLocks noChangeArrowheads="1"/>
            </p:cNvSpPr>
            <p:nvPr/>
          </p:nvSpPr>
          <p:spPr bwMode="auto">
            <a:xfrm>
              <a:off x="3649" y="1616"/>
              <a:ext cx="393" cy="885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87" name="Oval 101"/>
            <p:cNvSpPr>
              <a:spLocks noChangeArrowheads="1"/>
            </p:cNvSpPr>
            <p:nvPr/>
          </p:nvSpPr>
          <p:spPr bwMode="auto">
            <a:xfrm>
              <a:off x="3715" y="1679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88" name="Oval 102"/>
            <p:cNvSpPr>
              <a:spLocks noChangeArrowheads="1"/>
            </p:cNvSpPr>
            <p:nvPr/>
          </p:nvSpPr>
          <p:spPr bwMode="auto">
            <a:xfrm>
              <a:off x="3670" y="1817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89" name="Oval 103"/>
            <p:cNvSpPr>
              <a:spLocks noChangeArrowheads="1"/>
            </p:cNvSpPr>
            <p:nvPr/>
          </p:nvSpPr>
          <p:spPr bwMode="auto">
            <a:xfrm>
              <a:off x="3895" y="1670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90" name="Oval 104"/>
            <p:cNvSpPr>
              <a:spLocks noChangeArrowheads="1"/>
            </p:cNvSpPr>
            <p:nvPr/>
          </p:nvSpPr>
          <p:spPr bwMode="auto">
            <a:xfrm>
              <a:off x="3847" y="1916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91" name="Oval 105"/>
            <p:cNvSpPr>
              <a:spLocks noChangeArrowheads="1"/>
            </p:cNvSpPr>
            <p:nvPr/>
          </p:nvSpPr>
          <p:spPr bwMode="auto">
            <a:xfrm>
              <a:off x="4207" y="1664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92" name="Oval 106"/>
            <p:cNvSpPr>
              <a:spLocks noChangeArrowheads="1"/>
            </p:cNvSpPr>
            <p:nvPr/>
          </p:nvSpPr>
          <p:spPr bwMode="auto">
            <a:xfrm>
              <a:off x="4132" y="1838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93" name="Oval 107"/>
            <p:cNvSpPr>
              <a:spLocks noChangeArrowheads="1"/>
            </p:cNvSpPr>
            <p:nvPr/>
          </p:nvSpPr>
          <p:spPr bwMode="auto">
            <a:xfrm>
              <a:off x="4384" y="1736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94" name="Oval 108"/>
            <p:cNvSpPr>
              <a:spLocks noChangeArrowheads="1"/>
            </p:cNvSpPr>
            <p:nvPr/>
          </p:nvSpPr>
          <p:spPr bwMode="auto">
            <a:xfrm>
              <a:off x="4423" y="1910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95" name="Oval 109"/>
            <p:cNvSpPr>
              <a:spLocks noChangeArrowheads="1"/>
            </p:cNvSpPr>
            <p:nvPr/>
          </p:nvSpPr>
          <p:spPr bwMode="auto">
            <a:xfrm>
              <a:off x="4201" y="2054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96" name="Oval 110"/>
            <p:cNvSpPr>
              <a:spLocks noChangeArrowheads="1"/>
            </p:cNvSpPr>
            <p:nvPr/>
          </p:nvSpPr>
          <p:spPr bwMode="auto">
            <a:xfrm>
              <a:off x="4444" y="2105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97" name="Oval 111"/>
            <p:cNvSpPr>
              <a:spLocks noChangeArrowheads="1"/>
            </p:cNvSpPr>
            <p:nvPr/>
          </p:nvSpPr>
          <p:spPr bwMode="auto">
            <a:xfrm>
              <a:off x="3685" y="2213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98" name="Oval 112"/>
            <p:cNvSpPr>
              <a:spLocks noChangeArrowheads="1"/>
            </p:cNvSpPr>
            <p:nvPr/>
          </p:nvSpPr>
          <p:spPr bwMode="auto">
            <a:xfrm>
              <a:off x="3727" y="2351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99" name="Oval 113"/>
            <p:cNvSpPr>
              <a:spLocks noChangeArrowheads="1"/>
            </p:cNvSpPr>
            <p:nvPr/>
          </p:nvSpPr>
          <p:spPr bwMode="auto">
            <a:xfrm>
              <a:off x="3859" y="2219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00" name="Oval 114"/>
            <p:cNvSpPr>
              <a:spLocks noChangeArrowheads="1"/>
            </p:cNvSpPr>
            <p:nvPr/>
          </p:nvSpPr>
          <p:spPr bwMode="auto">
            <a:xfrm>
              <a:off x="3910" y="2357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01" name="Oval 115"/>
            <p:cNvSpPr>
              <a:spLocks noChangeArrowheads="1"/>
            </p:cNvSpPr>
            <p:nvPr/>
          </p:nvSpPr>
          <p:spPr bwMode="auto">
            <a:xfrm>
              <a:off x="4147" y="2255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02" name="Oval 116"/>
            <p:cNvSpPr>
              <a:spLocks noChangeArrowheads="1"/>
            </p:cNvSpPr>
            <p:nvPr/>
          </p:nvSpPr>
          <p:spPr bwMode="auto">
            <a:xfrm>
              <a:off x="4360" y="2315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03" name="Line 117"/>
            <p:cNvSpPr>
              <a:spLocks noChangeShapeType="1"/>
            </p:cNvSpPr>
            <p:nvPr/>
          </p:nvSpPr>
          <p:spPr bwMode="auto">
            <a:xfrm>
              <a:off x="3817" y="2030"/>
              <a:ext cx="264" cy="18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104" name="Line 118"/>
            <p:cNvSpPr>
              <a:spLocks noChangeShapeType="1"/>
            </p:cNvSpPr>
            <p:nvPr/>
          </p:nvSpPr>
          <p:spPr bwMode="auto">
            <a:xfrm flipV="1">
              <a:off x="4081" y="1976"/>
              <a:ext cx="237" cy="72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105" name="Oval 119"/>
            <p:cNvSpPr>
              <a:spLocks noChangeArrowheads="1"/>
            </p:cNvSpPr>
            <p:nvPr/>
          </p:nvSpPr>
          <p:spPr bwMode="auto">
            <a:xfrm>
              <a:off x="4060" y="2024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06" name="Oval 120"/>
            <p:cNvSpPr>
              <a:spLocks noChangeArrowheads="1"/>
            </p:cNvSpPr>
            <p:nvPr/>
          </p:nvSpPr>
          <p:spPr bwMode="auto">
            <a:xfrm>
              <a:off x="3802" y="2006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07" name="Oval 121"/>
            <p:cNvSpPr>
              <a:spLocks noChangeArrowheads="1"/>
            </p:cNvSpPr>
            <p:nvPr/>
          </p:nvSpPr>
          <p:spPr bwMode="auto">
            <a:xfrm>
              <a:off x="4294" y="1952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108" name="Text Box 158"/>
            <p:cNvSpPr txBox="1">
              <a:spLocks noChangeArrowheads="1"/>
            </p:cNvSpPr>
            <p:nvPr/>
          </p:nvSpPr>
          <p:spPr bwMode="auto">
            <a:xfrm>
              <a:off x="3515" y="2638"/>
              <a:ext cx="1043" cy="1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600">
                  <a:ea typeface="宋体" panose="02010600030101010101" pitchFamily="2" charset="-122"/>
                </a:rPr>
                <a:t>Connect the center of gravity of </a:t>
              </a:r>
              <a:r>
                <a:rPr lang="en-US" altLang="zh-CN" sz="1600" i="1">
                  <a:ea typeface="宋体" panose="02010600030101010101" pitchFamily="2" charset="-122"/>
                </a:rPr>
                <a:t>S</a:t>
              </a:r>
              <a:r>
                <a:rPr lang="en-US" altLang="zh-CN" sz="1600">
                  <a:ea typeface="宋体" panose="02010600030101010101" pitchFamily="2" charset="-122"/>
                </a:rPr>
                <a:t> with the centers of gravity of the left and right subsets</a:t>
              </a:r>
            </a:p>
          </p:txBody>
        </p:sp>
        <p:sp>
          <p:nvSpPr>
            <p:cNvPr id="42109" name="AutoShape 162"/>
            <p:cNvSpPr>
              <a:spLocks noChangeArrowheads="1"/>
            </p:cNvSpPr>
            <p:nvPr/>
          </p:nvSpPr>
          <p:spPr bwMode="auto">
            <a:xfrm>
              <a:off x="3463" y="1933"/>
              <a:ext cx="143" cy="288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grpSp>
        <p:nvGrpSpPr>
          <p:cNvPr id="5" name="Group 169"/>
          <p:cNvGrpSpPr>
            <a:grpSpLocks/>
          </p:cNvGrpSpPr>
          <p:nvPr/>
        </p:nvGrpSpPr>
        <p:grpSpPr bwMode="auto">
          <a:xfrm>
            <a:off x="7273925" y="2565400"/>
            <a:ext cx="1870075" cy="2692400"/>
            <a:chOff x="4582" y="1616"/>
            <a:chExt cx="1178" cy="1696"/>
          </a:xfrm>
        </p:grpSpPr>
        <p:sp>
          <p:nvSpPr>
            <p:cNvPr id="42015" name="Line 6"/>
            <p:cNvSpPr>
              <a:spLocks noChangeShapeType="1"/>
            </p:cNvSpPr>
            <p:nvPr/>
          </p:nvSpPr>
          <p:spPr bwMode="auto">
            <a:xfrm>
              <a:off x="4856" y="1772"/>
              <a:ext cx="102" cy="21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16" name="Rectangle 7"/>
            <p:cNvSpPr>
              <a:spLocks noChangeArrowheads="1"/>
            </p:cNvSpPr>
            <p:nvPr/>
          </p:nvSpPr>
          <p:spPr bwMode="auto">
            <a:xfrm>
              <a:off x="5492" y="2267"/>
              <a:ext cx="155" cy="13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17" name="Rectangle 8"/>
            <p:cNvSpPr>
              <a:spLocks noChangeArrowheads="1"/>
            </p:cNvSpPr>
            <p:nvPr/>
          </p:nvSpPr>
          <p:spPr bwMode="auto">
            <a:xfrm>
              <a:off x="5264" y="2243"/>
              <a:ext cx="153" cy="121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18" name="Rectangle 9"/>
            <p:cNvSpPr>
              <a:spLocks noChangeArrowheads="1"/>
            </p:cNvSpPr>
            <p:nvPr/>
          </p:nvSpPr>
          <p:spPr bwMode="auto">
            <a:xfrm>
              <a:off x="5492" y="2039"/>
              <a:ext cx="155" cy="13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19" name="Rectangle 10"/>
            <p:cNvSpPr>
              <a:spLocks noChangeArrowheads="1"/>
            </p:cNvSpPr>
            <p:nvPr/>
          </p:nvSpPr>
          <p:spPr bwMode="auto">
            <a:xfrm>
              <a:off x="5264" y="2039"/>
              <a:ext cx="153" cy="12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20" name="Rectangle 11"/>
            <p:cNvSpPr>
              <a:spLocks noChangeArrowheads="1"/>
            </p:cNvSpPr>
            <p:nvPr/>
          </p:nvSpPr>
          <p:spPr bwMode="auto">
            <a:xfrm>
              <a:off x="5492" y="1868"/>
              <a:ext cx="155" cy="117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21" name="Rectangle 12"/>
            <p:cNvSpPr>
              <a:spLocks noChangeArrowheads="1"/>
            </p:cNvSpPr>
            <p:nvPr/>
          </p:nvSpPr>
          <p:spPr bwMode="auto">
            <a:xfrm>
              <a:off x="5261" y="1814"/>
              <a:ext cx="153" cy="13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22" name="Rectangle 13"/>
            <p:cNvSpPr>
              <a:spLocks noChangeArrowheads="1"/>
            </p:cNvSpPr>
            <p:nvPr/>
          </p:nvSpPr>
          <p:spPr bwMode="auto">
            <a:xfrm>
              <a:off x="5492" y="1685"/>
              <a:ext cx="155" cy="115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23" name="Rectangle 14"/>
            <p:cNvSpPr>
              <a:spLocks noChangeArrowheads="1"/>
            </p:cNvSpPr>
            <p:nvPr/>
          </p:nvSpPr>
          <p:spPr bwMode="auto">
            <a:xfrm>
              <a:off x="4988" y="2339"/>
              <a:ext cx="135" cy="13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24" name="Rectangle 15"/>
            <p:cNvSpPr>
              <a:spLocks noChangeArrowheads="1"/>
            </p:cNvSpPr>
            <p:nvPr/>
          </p:nvSpPr>
          <p:spPr bwMode="auto">
            <a:xfrm>
              <a:off x="4796" y="2339"/>
              <a:ext cx="135" cy="13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25" name="Rectangle 16"/>
            <p:cNvSpPr>
              <a:spLocks noChangeArrowheads="1"/>
            </p:cNvSpPr>
            <p:nvPr/>
          </p:nvSpPr>
          <p:spPr bwMode="auto">
            <a:xfrm>
              <a:off x="4988" y="2144"/>
              <a:ext cx="135" cy="13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26" name="Rectangle 17"/>
            <p:cNvSpPr>
              <a:spLocks noChangeArrowheads="1"/>
            </p:cNvSpPr>
            <p:nvPr/>
          </p:nvSpPr>
          <p:spPr bwMode="auto">
            <a:xfrm>
              <a:off x="4796" y="2147"/>
              <a:ext cx="135" cy="13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27" name="Rectangle 18"/>
            <p:cNvSpPr>
              <a:spLocks noChangeArrowheads="1"/>
            </p:cNvSpPr>
            <p:nvPr/>
          </p:nvSpPr>
          <p:spPr bwMode="auto">
            <a:xfrm>
              <a:off x="4985" y="1847"/>
              <a:ext cx="135" cy="13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28" name="Rectangle 19"/>
            <p:cNvSpPr>
              <a:spLocks noChangeArrowheads="1"/>
            </p:cNvSpPr>
            <p:nvPr/>
          </p:nvSpPr>
          <p:spPr bwMode="auto">
            <a:xfrm>
              <a:off x="4790" y="1808"/>
              <a:ext cx="135" cy="127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29" name="Rectangle 20"/>
            <p:cNvSpPr>
              <a:spLocks noChangeArrowheads="1"/>
            </p:cNvSpPr>
            <p:nvPr/>
          </p:nvSpPr>
          <p:spPr bwMode="auto">
            <a:xfrm>
              <a:off x="4982" y="1631"/>
              <a:ext cx="135" cy="13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30" name="Rectangle 21"/>
            <p:cNvSpPr>
              <a:spLocks noChangeArrowheads="1"/>
            </p:cNvSpPr>
            <p:nvPr/>
          </p:nvSpPr>
          <p:spPr bwMode="auto">
            <a:xfrm>
              <a:off x="5261" y="1616"/>
              <a:ext cx="153" cy="13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31" name="Rectangle 22"/>
            <p:cNvSpPr>
              <a:spLocks noChangeArrowheads="1"/>
            </p:cNvSpPr>
            <p:nvPr/>
          </p:nvSpPr>
          <p:spPr bwMode="auto">
            <a:xfrm>
              <a:off x="4790" y="1616"/>
              <a:ext cx="135" cy="129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32" name="Line 23"/>
            <p:cNvSpPr>
              <a:spLocks noChangeShapeType="1"/>
            </p:cNvSpPr>
            <p:nvPr/>
          </p:nvSpPr>
          <p:spPr bwMode="auto">
            <a:xfrm flipH="1">
              <a:off x="4835" y="1709"/>
              <a:ext cx="48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33" name="Line 24"/>
            <p:cNvSpPr>
              <a:spLocks noChangeShapeType="1"/>
            </p:cNvSpPr>
            <p:nvPr/>
          </p:nvSpPr>
          <p:spPr bwMode="auto">
            <a:xfrm>
              <a:off x="4955" y="1793"/>
              <a:ext cx="84" cy="21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34" name="Line 25"/>
            <p:cNvSpPr>
              <a:spLocks noChangeShapeType="1"/>
            </p:cNvSpPr>
            <p:nvPr/>
          </p:nvSpPr>
          <p:spPr bwMode="auto">
            <a:xfrm flipH="1">
              <a:off x="5039" y="1697"/>
              <a:ext cx="27" cy="11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35" name="Line 26"/>
            <p:cNvSpPr>
              <a:spLocks noChangeShapeType="1"/>
            </p:cNvSpPr>
            <p:nvPr/>
          </p:nvSpPr>
          <p:spPr bwMode="auto">
            <a:xfrm flipH="1">
              <a:off x="5015" y="1814"/>
              <a:ext cx="24" cy="13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36" name="Line 27"/>
            <p:cNvSpPr>
              <a:spLocks noChangeShapeType="1"/>
            </p:cNvSpPr>
            <p:nvPr/>
          </p:nvSpPr>
          <p:spPr bwMode="auto">
            <a:xfrm>
              <a:off x="4955" y="1790"/>
              <a:ext cx="0" cy="237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37" name="Line 28"/>
            <p:cNvSpPr>
              <a:spLocks noChangeShapeType="1"/>
            </p:cNvSpPr>
            <p:nvPr/>
          </p:nvSpPr>
          <p:spPr bwMode="auto">
            <a:xfrm>
              <a:off x="4952" y="2030"/>
              <a:ext cx="6" cy="276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38" name="Line 29"/>
            <p:cNvSpPr>
              <a:spLocks noChangeShapeType="1"/>
            </p:cNvSpPr>
            <p:nvPr/>
          </p:nvSpPr>
          <p:spPr bwMode="auto">
            <a:xfrm flipV="1">
              <a:off x="4868" y="2309"/>
              <a:ext cx="90" cy="3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39" name="Line 30"/>
            <p:cNvSpPr>
              <a:spLocks noChangeShapeType="1"/>
            </p:cNvSpPr>
            <p:nvPr/>
          </p:nvSpPr>
          <p:spPr bwMode="auto">
            <a:xfrm>
              <a:off x="4961" y="2306"/>
              <a:ext cx="108" cy="3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40" name="Line 31"/>
            <p:cNvSpPr>
              <a:spLocks noChangeShapeType="1"/>
            </p:cNvSpPr>
            <p:nvPr/>
          </p:nvSpPr>
          <p:spPr bwMode="auto">
            <a:xfrm>
              <a:off x="4853" y="2240"/>
              <a:ext cx="42" cy="1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41" name="Line 32"/>
            <p:cNvSpPr>
              <a:spLocks noChangeShapeType="1"/>
            </p:cNvSpPr>
            <p:nvPr/>
          </p:nvSpPr>
          <p:spPr bwMode="auto">
            <a:xfrm>
              <a:off x="5033" y="2246"/>
              <a:ext cx="57" cy="14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42" name="Line 33"/>
            <p:cNvSpPr>
              <a:spLocks noChangeShapeType="1"/>
            </p:cNvSpPr>
            <p:nvPr/>
          </p:nvSpPr>
          <p:spPr bwMode="auto">
            <a:xfrm flipH="1">
              <a:off x="5312" y="2084"/>
              <a:ext cx="57" cy="2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43" name="Line 34"/>
            <p:cNvSpPr>
              <a:spLocks noChangeShapeType="1"/>
            </p:cNvSpPr>
            <p:nvPr/>
          </p:nvSpPr>
          <p:spPr bwMode="auto">
            <a:xfrm>
              <a:off x="5336" y="2189"/>
              <a:ext cx="237" cy="36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44" name="Line 35"/>
            <p:cNvSpPr>
              <a:spLocks noChangeShapeType="1"/>
            </p:cNvSpPr>
            <p:nvPr/>
          </p:nvSpPr>
          <p:spPr bwMode="auto">
            <a:xfrm flipH="1">
              <a:off x="5528" y="2132"/>
              <a:ext cx="81" cy="21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45" name="Line 36"/>
            <p:cNvSpPr>
              <a:spLocks noChangeShapeType="1"/>
            </p:cNvSpPr>
            <p:nvPr/>
          </p:nvSpPr>
          <p:spPr bwMode="auto">
            <a:xfrm flipH="1">
              <a:off x="5447" y="1805"/>
              <a:ext cx="6" cy="177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46" name="Line 37"/>
            <p:cNvSpPr>
              <a:spLocks noChangeShapeType="1"/>
            </p:cNvSpPr>
            <p:nvPr/>
          </p:nvSpPr>
          <p:spPr bwMode="auto">
            <a:xfrm>
              <a:off x="5447" y="1982"/>
              <a:ext cx="6" cy="228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47" name="Line 38"/>
            <p:cNvSpPr>
              <a:spLocks noChangeShapeType="1"/>
            </p:cNvSpPr>
            <p:nvPr/>
          </p:nvSpPr>
          <p:spPr bwMode="auto">
            <a:xfrm>
              <a:off x="5333" y="1775"/>
              <a:ext cx="246" cy="66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48" name="Line 39"/>
            <p:cNvSpPr>
              <a:spLocks noChangeShapeType="1"/>
            </p:cNvSpPr>
            <p:nvPr/>
          </p:nvSpPr>
          <p:spPr bwMode="auto">
            <a:xfrm flipH="1">
              <a:off x="5300" y="1682"/>
              <a:ext cx="78" cy="18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49" name="Line 40"/>
            <p:cNvSpPr>
              <a:spLocks noChangeShapeType="1"/>
            </p:cNvSpPr>
            <p:nvPr/>
          </p:nvSpPr>
          <p:spPr bwMode="auto">
            <a:xfrm>
              <a:off x="5555" y="1763"/>
              <a:ext cx="42" cy="18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50" name="Oval 122"/>
            <p:cNvSpPr>
              <a:spLocks noChangeArrowheads="1"/>
            </p:cNvSpPr>
            <p:nvPr/>
          </p:nvSpPr>
          <p:spPr bwMode="auto">
            <a:xfrm>
              <a:off x="4856" y="1679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51" name="Oval 123"/>
            <p:cNvSpPr>
              <a:spLocks noChangeArrowheads="1"/>
            </p:cNvSpPr>
            <p:nvPr/>
          </p:nvSpPr>
          <p:spPr bwMode="auto">
            <a:xfrm>
              <a:off x="4811" y="1817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52" name="Oval 124"/>
            <p:cNvSpPr>
              <a:spLocks noChangeArrowheads="1"/>
            </p:cNvSpPr>
            <p:nvPr/>
          </p:nvSpPr>
          <p:spPr bwMode="auto">
            <a:xfrm>
              <a:off x="5036" y="1670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53" name="Oval 125"/>
            <p:cNvSpPr>
              <a:spLocks noChangeArrowheads="1"/>
            </p:cNvSpPr>
            <p:nvPr/>
          </p:nvSpPr>
          <p:spPr bwMode="auto">
            <a:xfrm>
              <a:off x="4988" y="1916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54" name="Oval 126"/>
            <p:cNvSpPr>
              <a:spLocks noChangeArrowheads="1"/>
            </p:cNvSpPr>
            <p:nvPr/>
          </p:nvSpPr>
          <p:spPr bwMode="auto">
            <a:xfrm>
              <a:off x="5348" y="1664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55" name="Oval 127"/>
            <p:cNvSpPr>
              <a:spLocks noChangeArrowheads="1"/>
            </p:cNvSpPr>
            <p:nvPr/>
          </p:nvSpPr>
          <p:spPr bwMode="auto">
            <a:xfrm>
              <a:off x="5273" y="1838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56" name="Oval 128"/>
            <p:cNvSpPr>
              <a:spLocks noChangeArrowheads="1"/>
            </p:cNvSpPr>
            <p:nvPr/>
          </p:nvSpPr>
          <p:spPr bwMode="auto">
            <a:xfrm>
              <a:off x="5525" y="1736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57" name="Oval 129"/>
            <p:cNvSpPr>
              <a:spLocks noChangeArrowheads="1"/>
            </p:cNvSpPr>
            <p:nvPr/>
          </p:nvSpPr>
          <p:spPr bwMode="auto">
            <a:xfrm>
              <a:off x="5564" y="1910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58" name="Oval 130"/>
            <p:cNvSpPr>
              <a:spLocks noChangeArrowheads="1"/>
            </p:cNvSpPr>
            <p:nvPr/>
          </p:nvSpPr>
          <p:spPr bwMode="auto">
            <a:xfrm>
              <a:off x="5342" y="2054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59" name="Oval 131"/>
            <p:cNvSpPr>
              <a:spLocks noChangeArrowheads="1"/>
            </p:cNvSpPr>
            <p:nvPr/>
          </p:nvSpPr>
          <p:spPr bwMode="auto">
            <a:xfrm>
              <a:off x="5585" y="2105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60" name="Oval 132"/>
            <p:cNvSpPr>
              <a:spLocks noChangeArrowheads="1"/>
            </p:cNvSpPr>
            <p:nvPr/>
          </p:nvSpPr>
          <p:spPr bwMode="auto">
            <a:xfrm>
              <a:off x="4826" y="2213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61" name="Oval 133"/>
            <p:cNvSpPr>
              <a:spLocks noChangeArrowheads="1"/>
            </p:cNvSpPr>
            <p:nvPr/>
          </p:nvSpPr>
          <p:spPr bwMode="auto">
            <a:xfrm>
              <a:off x="4868" y="2351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62" name="Oval 134"/>
            <p:cNvSpPr>
              <a:spLocks noChangeArrowheads="1"/>
            </p:cNvSpPr>
            <p:nvPr/>
          </p:nvSpPr>
          <p:spPr bwMode="auto">
            <a:xfrm>
              <a:off x="5006" y="2219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63" name="Oval 135"/>
            <p:cNvSpPr>
              <a:spLocks noChangeArrowheads="1"/>
            </p:cNvSpPr>
            <p:nvPr/>
          </p:nvSpPr>
          <p:spPr bwMode="auto">
            <a:xfrm>
              <a:off x="5057" y="2357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64" name="Oval 136"/>
            <p:cNvSpPr>
              <a:spLocks noChangeArrowheads="1"/>
            </p:cNvSpPr>
            <p:nvPr/>
          </p:nvSpPr>
          <p:spPr bwMode="auto">
            <a:xfrm>
              <a:off x="5288" y="2255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65" name="Oval 137"/>
            <p:cNvSpPr>
              <a:spLocks noChangeArrowheads="1"/>
            </p:cNvSpPr>
            <p:nvPr/>
          </p:nvSpPr>
          <p:spPr bwMode="auto">
            <a:xfrm>
              <a:off x="5501" y="2315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66" name="Line 138"/>
            <p:cNvSpPr>
              <a:spLocks noChangeShapeType="1"/>
            </p:cNvSpPr>
            <p:nvPr/>
          </p:nvSpPr>
          <p:spPr bwMode="auto">
            <a:xfrm>
              <a:off x="4958" y="2030"/>
              <a:ext cx="264" cy="1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67" name="Line 139"/>
            <p:cNvSpPr>
              <a:spLocks noChangeShapeType="1"/>
            </p:cNvSpPr>
            <p:nvPr/>
          </p:nvSpPr>
          <p:spPr bwMode="auto">
            <a:xfrm flipV="1">
              <a:off x="5222" y="1976"/>
              <a:ext cx="237" cy="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68" name="Oval 140"/>
            <p:cNvSpPr>
              <a:spLocks noChangeArrowheads="1"/>
            </p:cNvSpPr>
            <p:nvPr/>
          </p:nvSpPr>
          <p:spPr bwMode="auto">
            <a:xfrm>
              <a:off x="5192" y="2027"/>
              <a:ext cx="40" cy="4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69" name="Oval 141"/>
            <p:cNvSpPr>
              <a:spLocks noChangeArrowheads="1"/>
            </p:cNvSpPr>
            <p:nvPr/>
          </p:nvSpPr>
          <p:spPr bwMode="auto">
            <a:xfrm>
              <a:off x="4934" y="2009"/>
              <a:ext cx="40" cy="4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70" name="Oval 142"/>
            <p:cNvSpPr>
              <a:spLocks noChangeArrowheads="1"/>
            </p:cNvSpPr>
            <p:nvPr/>
          </p:nvSpPr>
          <p:spPr bwMode="auto">
            <a:xfrm>
              <a:off x="5426" y="1955"/>
              <a:ext cx="40" cy="4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71" name="Oval 143"/>
            <p:cNvSpPr>
              <a:spLocks noChangeArrowheads="1"/>
            </p:cNvSpPr>
            <p:nvPr/>
          </p:nvSpPr>
          <p:spPr bwMode="auto">
            <a:xfrm>
              <a:off x="4937" y="1775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72" name="Oval 144"/>
            <p:cNvSpPr>
              <a:spLocks noChangeArrowheads="1"/>
            </p:cNvSpPr>
            <p:nvPr/>
          </p:nvSpPr>
          <p:spPr bwMode="auto">
            <a:xfrm>
              <a:off x="4841" y="1757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73" name="Oval 145"/>
            <p:cNvSpPr>
              <a:spLocks noChangeArrowheads="1"/>
            </p:cNvSpPr>
            <p:nvPr/>
          </p:nvSpPr>
          <p:spPr bwMode="auto">
            <a:xfrm>
              <a:off x="5018" y="1793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74" name="Oval 146"/>
            <p:cNvSpPr>
              <a:spLocks noChangeArrowheads="1"/>
            </p:cNvSpPr>
            <p:nvPr/>
          </p:nvSpPr>
          <p:spPr bwMode="auto">
            <a:xfrm>
              <a:off x="4940" y="2288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75" name="Oval 147"/>
            <p:cNvSpPr>
              <a:spLocks noChangeArrowheads="1"/>
            </p:cNvSpPr>
            <p:nvPr/>
          </p:nvSpPr>
          <p:spPr bwMode="auto">
            <a:xfrm>
              <a:off x="4850" y="2291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76" name="Oval 148"/>
            <p:cNvSpPr>
              <a:spLocks noChangeArrowheads="1"/>
            </p:cNvSpPr>
            <p:nvPr/>
          </p:nvSpPr>
          <p:spPr bwMode="auto">
            <a:xfrm>
              <a:off x="5042" y="2291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77" name="Oval 149"/>
            <p:cNvSpPr>
              <a:spLocks noChangeArrowheads="1"/>
            </p:cNvSpPr>
            <p:nvPr/>
          </p:nvSpPr>
          <p:spPr bwMode="auto">
            <a:xfrm>
              <a:off x="5321" y="1763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78" name="Oval 150"/>
            <p:cNvSpPr>
              <a:spLocks noChangeArrowheads="1"/>
            </p:cNvSpPr>
            <p:nvPr/>
          </p:nvSpPr>
          <p:spPr bwMode="auto">
            <a:xfrm>
              <a:off x="5435" y="1784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79" name="Oval 151"/>
            <p:cNvSpPr>
              <a:spLocks noChangeArrowheads="1"/>
            </p:cNvSpPr>
            <p:nvPr/>
          </p:nvSpPr>
          <p:spPr bwMode="auto">
            <a:xfrm>
              <a:off x="5552" y="1817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80" name="Oval 152"/>
            <p:cNvSpPr>
              <a:spLocks noChangeArrowheads="1"/>
            </p:cNvSpPr>
            <p:nvPr/>
          </p:nvSpPr>
          <p:spPr bwMode="auto">
            <a:xfrm>
              <a:off x="5432" y="2189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81" name="Oval 153"/>
            <p:cNvSpPr>
              <a:spLocks noChangeArrowheads="1"/>
            </p:cNvSpPr>
            <p:nvPr/>
          </p:nvSpPr>
          <p:spPr bwMode="auto">
            <a:xfrm>
              <a:off x="5318" y="2171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82" name="Oval 154"/>
            <p:cNvSpPr>
              <a:spLocks noChangeArrowheads="1"/>
            </p:cNvSpPr>
            <p:nvPr/>
          </p:nvSpPr>
          <p:spPr bwMode="auto">
            <a:xfrm>
              <a:off x="5552" y="2204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83" name="Text Box 159"/>
            <p:cNvSpPr txBox="1">
              <a:spLocks noChangeArrowheads="1"/>
            </p:cNvSpPr>
            <p:nvPr/>
          </p:nvSpPr>
          <p:spPr bwMode="auto">
            <a:xfrm>
              <a:off x="4582" y="2638"/>
              <a:ext cx="1178" cy="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600">
                  <a:ea typeface="宋体" panose="02010600030101010101" pitchFamily="2" charset="-122"/>
                </a:rPr>
                <a:t>Final result after recursively performing MMM on each subset</a:t>
              </a:r>
            </a:p>
          </p:txBody>
        </p:sp>
        <p:sp>
          <p:nvSpPr>
            <p:cNvPr id="42084" name="AutoShape 163"/>
            <p:cNvSpPr>
              <a:spLocks noChangeArrowheads="1"/>
            </p:cNvSpPr>
            <p:nvPr/>
          </p:nvSpPr>
          <p:spPr bwMode="auto">
            <a:xfrm>
              <a:off x="4597" y="1933"/>
              <a:ext cx="143" cy="288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grpSp>
        <p:nvGrpSpPr>
          <p:cNvPr id="6" name="Group 170"/>
          <p:cNvGrpSpPr>
            <a:grpSpLocks/>
          </p:cNvGrpSpPr>
          <p:nvPr/>
        </p:nvGrpSpPr>
        <p:grpSpPr bwMode="auto">
          <a:xfrm>
            <a:off x="214313" y="2565400"/>
            <a:ext cx="1549400" cy="2447925"/>
            <a:chOff x="113" y="1616"/>
            <a:chExt cx="976" cy="1542"/>
          </a:xfrm>
        </p:grpSpPr>
        <p:sp>
          <p:nvSpPr>
            <p:cNvPr id="41995" name="Rectangle 42"/>
            <p:cNvSpPr>
              <a:spLocks noChangeArrowheads="1"/>
            </p:cNvSpPr>
            <p:nvPr/>
          </p:nvSpPr>
          <p:spPr bwMode="auto">
            <a:xfrm>
              <a:off x="204" y="1616"/>
              <a:ext cx="885" cy="885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1996" name="Oval 43"/>
            <p:cNvSpPr>
              <a:spLocks noChangeArrowheads="1"/>
            </p:cNvSpPr>
            <p:nvPr/>
          </p:nvSpPr>
          <p:spPr bwMode="auto">
            <a:xfrm>
              <a:off x="270" y="1679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1997" name="Oval 44"/>
            <p:cNvSpPr>
              <a:spLocks noChangeArrowheads="1"/>
            </p:cNvSpPr>
            <p:nvPr/>
          </p:nvSpPr>
          <p:spPr bwMode="auto">
            <a:xfrm>
              <a:off x="225" y="1817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1998" name="Oval 45"/>
            <p:cNvSpPr>
              <a:spLocks noChangeArrowheads="1"/>
            </p:cNvSpPr>
            <p:nvPr/>
          </p:nvSpPr>
          <p:spPr bwMode="auto">
            <a:xfrm>
              <a:off x="450" y="1670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1999" name="Oval 46"/>
            <p:cNvSpPr>
              <a:spLocks noChangeArrowheads="1"/>
            </p:cNvSpPr>
            <p:nvPr/>
          </p:nvSpPr>
          <p:spPr bwMode="auto">
            <a:xfrm>
              <a:off x="402" y="1916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00" name="Oval 47"/>
            <p:cNvSpPr>
              <a:spLocks noChangeArrowheads="1"/>
            </p:cNvSpPr>
            <p:nvPr/>
          </p:nvSpPr>
          <p:spPr bwMode="auto">
            <a:xfrm>
              <a:off x="762" y="1664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01" name="Oval 48"/>
            <p:cNvSpPr>
              <a:spLocks noChangeArrowheads="1"/>
            </p:cNvSpPr>
            <p:nvPr/>
          </p:nvSpPr>
          <p:spPr bwMode="auto">
            <a:xfrm>
              <a:off x="687" y="1838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02" name="Oval 49"/>
            <p:cNvSpPr>
              <a:spLocks noChangeArrowheads="1"/>
            </p:cNvSpPr>
            <p:nvPr/>
          </p:nvSpPr>
          <p:spPr bwMode="auto">
            <a:xfrm>
              <a:off x="939" y="1736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03" name="Oval 50"/>
            <p:cNvSpPr>
              <a:spLocks noChangeArrowheads="1"/>
            </p:cNvSpPr>
            <p:nvPr/>
          </p:nvSpPr>
          <p:spPr bwMode="auto">
            <a:xfrm>
              <a:off x="978" y="1910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04" name="Oval 51"/>
            <p:cNvSpPr>
              <a:spLocks noChangeArrowheads="1"/>
            </p:cNvSpPr>
            <p:nvPr/>
          </p:nvSpPr>
          <p:spPr bwMode="auto">
            <a:xfrm>
              <a:off x="756" y="2054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05" name="Oval 52"/>
            <p:cNvSpPr>
              <a:spLocks noChangeArrowheads="1"/>
            </p:cNvSpPr>
            <p:nvPr/>
          </p:nvSpPr>
          <p:spPr bwMode="auto">
            <a:xfrm>
              <a:off x="999" y="2105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06" name="Oval 53"/>
            <p:cNvSpPr>
              <a:spLocks noChangeArrowheads="1"/>
            </p:cNvSpPr>
            <p:nvPr/>
          </p:nvSpPr>
          <p:spPr bwMode="auto">
            <a:xfrm>
              <a:off x="240" y="2213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07" name="Oval 54"/>
            <p:cNvSpPr>
              <a:spLocks noChangeArrowheads="1"/>
            </p:cNvSpPr>
            <p:nvPr/>
          </p:nvSpPr>
          <p:spPr bwMode="auto">
            <a:xfrm>
              <a:off x="282" y="2351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08" name="Oval 55"/>
            <p:cNvSpPr>
              <a:spLocks noChangeArrowheads="1"/>
            </p:cNvSpPr>
            <p:nvPr/>
          </p:nvSpPr>
          <p:spPr bwMode="auto">
            <a:xfrm>
              <a:off x="420" y="2219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09" name="Oval 56"/>
            <p:cNvSpPr>
              <a:spLocks noChangeArrowheads="1"/>
            </p:cNvSpPr>
            <p:nvPr/>
          </p:nvSpPr>
          <p:spPr bwMode="auto">
            <a:xfrm>
              <a:off x="471" y="2357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10" name="Oval 57"/>
            <p:cNvSpPr>
              <a:spLocks noChangeArrowheads="1"/>
            </p:cNvSpPr>
            <p:nvPr/>
          </p:nvSpPr>
          <p:spPr bwMode="auto">
            <a:xfrm>
              <a:off x="702" y="2255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11" name="Oval 58"/>
            <p:cNvSpPr>
              <a:spLocks noChangeArrowheads="1"/>
            </p:cNvSpPr>
            <p:nvPr/>
          </p:nvSpPr>
          <p:spPr bwMode="auto">
            <a:xfrm>
              <a:off x="915" y="2315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12" name="Oval 59"/>
            <p:cNvSpPr>
              <a:spLocks noChangeArrowheads="1"/>
            </p:cNvSpPr>
            <p:nvPr/>
          </p:nvSpPr>
          <p:spPr bwMode="auto">
            <a:xfrm>
              <a:off x="618" y="2024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2013" name="Text Box 155"/>
            <p:cNvSpPr txBox="1">
              <a:spLocks noChangeArrowheads="1"/>
            </p:cNvSpPr>
            <p:nvPr/>
          </p:nvSpPr>
          <p:spPr bwMode="auto">
            <a:xfrm>
              <a:off x="113" y="2638"/>
              <a:ext cx="916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600">
                  <a:ea typeface="宋体" panose="02010600030101010101" pitchFamily="2" charset="-122"/>
                </a:rPr>
                <a:t>Find the center of gravity  </a:t>
              </a:r>
            </a:p>
          </p:txBody>
        </p:sp>
        <p:sp>
          <p:nvSpPr>
            <p:cNvPr id="42014" name="Oval 164"/>
            <p:cNvSpPr>
              <a:spLocks noChangeArrowheads="1"/>
            </p:cNvSpPr>
            <p:nvPr/>
          </p:nvSpPr>
          <p:spPr bwMode="auto">
            <a:xfrm>
              <a:off x="775" y="3040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ED76032-5D1C-42A3-AEE9-2FC88278F43D}" type="slidenum">
              <a:rPr lang="en-US" altLang="de-DE" sz="1000">
                <a:solidFill>
                  <a:srgbClr val="C0C0C0"/>
                </a:solidFill>
              </a:rPr>
              <a:pPr/>
              <a:t>41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7.5.1 	Constructing Trees with Zero Global Skew</a:t>
            </a:r>
          </a:p>
        </p:txBody>
      </p:sp>
      <p:sp>
        <p:nvSpPr>
          <p:cNvPr id="43012" name="Text Box 3"/>
          <p:cNvSpPr txBox="1">
            <a:spLocks noChangeArrowheads="1"/>
          </p:cNvSpPr>
          <p:nvPr/>
        </p:nvSpPr>
        <p:spPr bwMode="auto">
          <a:xfrm>
            <a:off x="827088" y="1231900"/>
            <a:ext cx="3889375" cy="344488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Method of Means and Medians (MMM)</a:t>
            </a:r>
          </a:p>
        </p:txBody>
      </p:sp>
      <p:sp>
        <p:nvSpPr>
          <p:cNvPr id="15503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8013" y="1844675"/>
            <a:ext cx="8356600" cy="4392613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spcBef>
                <a:spcPct val="3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Input:</a:t>
            </a:r>
            <a:r>
              <a:rPr lang="en-US" altLang="zh-CN" smtClean="0">
                <a:ea typeface="宋体" panose="02010600030101010101" pitchFamily="2" charset="-122"/>
              </a:rPr>
              <a:t> set of sinks 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smtClean="0">
                <a:ea typeface="宋体" panose="02010600030101010101" pitchFamily="2" charset="-122"/>
              </a:rPr>
              <a:t>, empty tree </a:t>
            </a:r>
            <a:r>
              <a:rPr lang="en-US" altLang="zh-CN" i="1" smtClean="0">
                <a:ea typeface="宋体" panose="02010600030101010101" pitchFamily="2" charset="-122"/>
              </a:rPr>
              <a:t>T</a:t>
            </a:r>
            <a:endParaRPr lang="en-US" altLang="zh-CN" b="1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3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Output:</a:t>
            </a:r>
            <a:r>
              <a:rPr lang="en-US" altLang="zh-CN" smtClean="0">
                <a:ea typeface="宋体" panose="02010600030101010101" pitchFamily="2" charset="-122"/>
              </a:rPr>
              <a:t> clock tree </a:t>
            </a:r>
            <a:r>
              <a:rPr lang="en-US" altLang="zh-CN" i="1" smtClean="0">
                <a:ea typeface="宋体" panose="02010600030101010101" pitchFamily="2" charset="-122"/>
              </a:rPr>
              <a:t>T</a:t>
            </a:r>
            <a:br>
              <a:rPr lang="en-US" altLang="zh-CN" i="1" smtClean="0">
                <a:ea typeface="宋体" panose="02010600030101010101" pitchFamily="2" charset="-122"/>
              </a:rPr>
            </a:br>
            <a:endParaRPr lang="en-US" altLang="zh-CN" b="1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3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if</a:t>
            </a:r>
            <a:r>
              <a:rPr lang="en-US" altLang="zh-CN" smtClean="0">
                <a:ea typeface="宋体" panose="02010600030101010101" pitchFamily="2" charset="-122"/>
              </a:rPr>
              <a:t> (|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smtClean="0">
                <a:ea typeface="宋体" panose="02010600030101010101" pitchFamily="2" charset="-122"/>
              </a:rPr>
              <a:t>| ≤ 1)</a:t>
            </a:r>
            <a:endParaRPr lang="en-US" altLang="zh-CN" b="1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3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  	return</a:t>
            </a:r>
            <a:endParaRPr lang="en-US" altLang="zh-CN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3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(</a:t>
            </a:r>
            <a:r>
              <a:rPr lang="en-US" altLang="zh-CN" i="1" smtClean="0">
                <a:ea typeface="宋体" panose="02010600030101010101" pitchFamily="2" charset="-122"/>
              </a:rPr>
              <a:t>x</a:t>
            </a:r>
            <a:r>
              <a:rPr lang="en-US" altLang="zh-CN" baseline="-25000" smtClean="0">
                <a:ea typeface="宋体" panose="02010600030101010101" pitchFamily="2" charset="-122"/>
              </a:rPr>
              <a:t>0</a:t>
            </a:r>
            <a:r>
              <a:rPr lang="en-US" altLang="zh-CN" smtClean="0">
                <a:ea typeface="宋体" panose="02010600030101010101" pitchFamily="2" charset="-122"/>
              </a:rPr>
              <a:t>,</a:t>
            </a:r>
            <a:r>
              <a:rPr lang="en-US" altLang="zh-CN" i="1" smtClean="0">
                <a:ea typeface="宋体" panose="02010600030101010101" pitchFamily="2" charset="-122"/>
              </a:rPr>
              <a:t>y</a:t>
            </a:r>
            <a:r>
              <a:rPr lang="en-US" altLang="zh-CN" baseline="-25000" smtClean="0">
                <a:ea typeface="宋体" panose="02010600030101010101" pitchFamily="2" charset="-122"/>
              </a:rPr>
              <a:t>0</a:t>
            </a:r>
            <a:r>
              <a:rPr lang="en-US" altLang="zh-CN" smtClean="0">
                <a:ea typeface="宋体" panose="02010600030101010101" pitchFamily="2" charset="-122"/>
              </a:rPr>
              <a:t>)</a:t>
            </a:r>
            <a:r>
              <a:rPr lang="en-US" altLang="zh-CN" i="1" smtClean="0">
                <a:ea typeface="宋体" panose="02010600030101010101" pitchFamily="2" charset="-122"/>
              </a:rPr>
              <a:t> </a:t>
            </a:r>
            <a:r>
              <a:rPr lang="en-US" altLang="zh-CN" smtClean="0">
                <a:ea typeface="宋体" panose="02010600030101010101" pitchFamily="2" charset="-122"/>
              </a:rPr>
              <a:t>= (</a:t>
            </a:r>
            <a:r>
              <a:rPr lang="en-US" altLang="zh-CN" i="1" smtClean="0">
                <a:ea typeface="宋体" panose="02010600030101010101" pitchFamily="2" charset="-122"/>
              </a:rPr>
              <a:t>x</a:t>
            </a:r>
            <a:r>
              <a:rPr lang="en-US" altLang="zh-CN" i="1" baseline="-25000" smtClean="0">
                <a:ea typeface="宋体" panose="02010600030101010101" pitchFamily="2" charset="-122"/>
              </a:rPr>
              <a:t>c</a:t>
            </a:r>
            <a:r>
              <a:rPr lang="en-US" altLang="zh-CN" smtClean="0">
                <a:ea typeface="宋体" panose="02010600030101010101" pitchFamily="2" charset="-122"/>
              </a:rPr>
              <a:t>(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smtClean="0">
                <a:ea typeface="宋体" panose="02010600030101010101" pitchFamily="2" charset="-122"/>
              </a:rPr>
              <a:t>),</a:t>
            </a:r>
            <a:r>
              <a:rPr lang="en-US" altLang="zh-CN" i="1" smtClean="0">
                <a:ea typeface="宋体" panose="02010600030101010101" pitchFamily="2" charset="-122"/>
              </a:rPr>
              <a:t>y</a:t>
            </a:r>
            <a:r>
              <a:rPr lang="en-US" altLang="zh-CN" i="1" baseline="-25000" smtClean="0">
                <a:ea typeface="宋体" panose="02010600030101010101" pitchFamily="2" charset="-122"/>
              </a:rPr>
              <a:t>c</a:t>
            </a:r>
            <a:r>
              <a:rPr lang="en-US" altLang="zh-CN" smtClean="0">
                <a:ea typeface="宋体" panose="02010600030101010101" pitchFamily="2" charset="-122"/>
              </a:rPr>
              <a:t>(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smtClean="0">
                <a:ea typeface="宋体" panose="02010600030101010101" pitchFamily="2" charset="-122"/>
              </a:rPr>
              <a:t>))		// center of mass for 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endParaRPr lang="en-US" altLang="zh-CN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3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(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i="1" baseline="-25000" smtClean="0">
                <a:ea typeface="宋体" panose="02010600030101010101" pitchFamily="2" charset="-122"/>
              </a:rPr>
              <a:t>A</a:t>
            </a:r>
            <a:r>
              <a:rPr lang="en-US" altLang="zh-CN" smtClean="0">
                <a:ea typeface="宋体" panose="02010600030101010101" pitchFamily="2" charset="-122"/>
              </a:rPr>
              <a:t>,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i="1" baseline="-25000" smtClean="0">
                <a:ea typeface="宋体" panose="02010600030101010101" pitchFamily="2" charset="-122"/>
              </a:rPr>
              <a:t>B</a:t>
            </a:r>
            <a:r>
              <a:rPr lang="en-US" altLang="zh-CN" smtClean="0">
                <a:ea typeface="宋体" panose="02010600030101010101" pitchFamily="2" charset="-122"/>
              </a:rPr>
              <a:t>) = PARTITION(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smtClean="0">
                <a:ea typeface="宋体" panose="02010600030101010101" pitchFamily="2" charset="-122"/>
              </a:rPr>
              <a:t>)		// median to determine 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i="1" baseline="-25000" smtClean="0">
                <a:ea typeface="宋体" panose="02010600030101010101" pitchFamily="2" charset="-122"/>
              </a:rPr>
              <a:t>A</a:t>
            </a:r>
            <a:r>
              <a:rPr lang="en-US" altLang="zh-CN" smtClean="0">
                <a:ea typeface="宋体" panose="02010600030101010101" pitchFamily="2" charset="-122"/>
              </a:rPr>
              <a:t> and 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i="1" baseline="-25000" smtClean="0">
                <a:ea typeface="宋体" panose="02010600030101010101" pitchFamily="2" charset="-122"/>
              </a:rPr>
              <a:t>B</a:t>
            </a:r>
            <a:endParaRPr lang="en-US" altLang="zh-CN" baseline="-25000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3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(</a:t>
            </a:r>
            <a:r>
              <a:rPr lang="en-US" altLang="zh-CN" i="1" smtClean="0">
                <a:ea typeface="宋体" panose="02010600030101010101" pitchFamily="2" charset="-122"/>
              </a:rPr>
              <a:t>x</a:t>
            </a:r>
            <a:r>
              <a:rPr lang="en-US" altLang="zh-CN" i="1" baseline="-25000" smtClean="0">
                <a:ea typeface="宋体" panose="02010600030101010101" pitchFamily="2" charset="-122"/>
              </a:rPr>
              <a:t>A</a:t>
            </a:r>
            <a:r>
              <a:rPr lang="en-US" altLang="zh-CN" smtClean="0">
                <a:ea typeface="宋体" panose="02010600030101010101" pitchFamily="2" charset="-122"/>
              </a:rPr>
              <a:t>,</a:t>
            </a:r>
            <a:r>
              <a:rPr lang="en-US" altLang="zh-CN" i="1" smtClean="0">
                <a:ea typeface="宋体" panose="02010600030101010101" pitchFamily="2" charset="-122"/>
              </a:rPr>
              <a:t>y</a:t>
            </a:r>
            <a:r>
              <a:rPr lang="en-US" altLang="zh-CN" i="1" baseline="-25000" smtClean="0">
                <a:ea typeface="宋体" panose="02010600030101010101" pitchFamily="2" charset="-122"/>
              </a:rPr>
              <a:t>A</a:t>
            </a:r>
            <a:r>
              <a:rPr lang="en-US" altLang="zh-CN" smtClean="0">
                <a:ea typeface="宋体" panose="02010600030101010101" pitchFamily="2" charset="-122"/>
              </a:rPr>
              <a:t>) = (</a:t>
            </a:r>
            <a:r>
              <a:rPr lang="en-US" altLang="zh-CN" i="1" smtClean="0">
                <a:ea typeface="宋体" panose="02010600030101010101" pitchFamily="2" charset="-122"/>
              </a:rPr>
              <a:t>x</a:t>
            </a:r>
            <a:r>
              <a:rPr lang="en-US" altLang="zh-CN" i="1" baseline="-25000" smtClean="0">
                <a:ea typeface="宋体" panose="02010600030101010101" pitchFamily="2" charset="-122"/>
              </a:rPr>
              <a:t>c</a:t>
            </a:r>
            <a:r>
              <a:rPr lang="en-US" altLang="zh-CN" smtClean="0">
                <a:ea typeface="宋体" panose="02010600030101010101" pitchFamily="2" charset="-122"/>
              </a:rPr>
              <a:t>(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i="1" baseline="-25000" smtClean="0">
                <a:ea typeface="宋体" panose="02010600030101010101" pitchFamily="2" charset="-122"/>
              </a:rPr>
              <a:t>A</a:t>
            </a:r>
            <a:r>
              <a:rPr lang="en-US" altLang="zh-CN" smtClean="0">
                <a:ea typeface="宋体" panose="02010600030101010101" pitchFamily="2" charset="-122"/>
              </a:rPr>
              <a:t>),</a:t>
            </a:r>
            <a:r>
              <a:rPr lang="en-US" altLang="zh-CN" i="1" smtClean="0">
                <a:ea typeface="宋体" panose="02010600030101010101" pitchFamily="2" charset="-122"/>
              </a:rPr>
              <a:t>y</a:t>
            </a:r>
            <a:r>
              <a:rPr lang="en-US" altLang="zh-CN" i="1" baseline="-25000" smtClean="0">
                <a:ea typeface="宋体" panose="02010600030101010101" pitchFamily="2" charset="-122"/>
              </a:rPr>
              <a:t>c</a:t>
            </a:r>
            <a:r>
              <a:rPr lang="en-US" altLang="zh-CN" smtClean="0">
                <a:ea typeface="宋体" panose="02010600030101010101" pitchFamily="2" charset="-122"/>
              </a:rPr>
              <a:t>(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i="1" baseline="-25000" smtClean="0">
                <a:ea typeface="宋体" panose="02010600030101010101" pitchFamily="2" charset="-122"/>
              </a:rPr>
              <a:t>A</a:t>
            </a:r>
            <a:r>
              <a:rPr lang="en-US" altLang="zh-CN" smtClean="0">
                <a:ea typeface="宋体" panose="02010600030101010101" pitchFamily="2" charset="-122"/>
              </a:rPr>
              <a:t>))		// center of mass for 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i="1" baseline="-25000" smtClean="0">
                <a:ea typeface="宋体" panose="02010600030101010101" pitchFamily="2" charset="-122"/>
              </a:rPr>
              <a:t>A</a:t>
            </a:r>
            <a:endParaRPr lang="en-US" altLang="zh-CN" baseline="-25000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3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(</a:t>
            </a:r>
            <a:r>
              <a:rPr lang="en-US" altLang="zh-CN" i="1" smtClean="0">
                <a:ea typeface="宋体" panose="02010600030101010101" pitchFamily="2" charset="-122"/>
              </a:rPr>
              <a:t>x</a:t>
            </a:r>
            <a:r>
              <a:rPr lang="en-US" altLang="zh-CN" i="1" baseline="-25000" smtClean="0">
                <a:ea typeface="宋体" panose="02010600030101010101" pitchFamily="2" charset="-122"/>
              </a:rPr>
              <a:t>B</a:t>
            </a:r>
            <a:r>
              <a:rPr lang="en-US" altLang="zh-CN" smtClean="0">
                <a:ea typeface="宋体" panose="02010600030101010101" pitchFamily="2" charset="-122"/>
              </a:rPr>
              <a:t>,</a:t>
            </a:r>
            <a:r>
              <a:rPr lang="en-US" altLang="zh-CN" i="1" smtClean="0">
                <a:ea typeface="宋体" panose="02010600030101010101" pitchFamily="2" charset="-122"/>
              </a:rPr>
              <a:t>y</a:t>
            </a:r>
            <a:r>
              <a:rPr lang="en-US" altLang="zh-CN" i="1" baseline="-25000" smtClean="0">
                <a:ea typeface="宋体" panose="02010600030101010101" pitchFamily="2" charset="-122"/>
              </a:rPr>
              <a:t>B</a:t>
            </a:r>
            <a:r>
              <a:rPr lang="en-US" altLang="zh-CN" smtClean="0">
                <a:ea typeface="宋体" panose="02010600030101010101" pitchFamily="2" charset="-122"/>
              </a:rPr>
              <a:t>) = (</a:t>
            </a:r>
            <a:r>
              <a:rPr lang="en-US" altLang="zh-CN" i="1" smtClean="0">
                <a:ea typeface="宋体" panose="02010600030101010101" pitchFamily="2" charset="-122"/>
              </a:rPr>
              <a:t>x</a:t>
            </a:r>
            <a:r>
              <a:rPr lang="en-US" altLang="zh-CN" i="1" baseline="-25000" smtClean="0">
                <a:ea typeface="宋体" panose="02010600030101010101" pitchFamily="2" charset="-122"/>
              </a:rPr>
              <a:t>c</a:t>
            </a:r>
            <a:r>
              <a:rPr lang="en-US" altLang="zh-CN" smtClean="0">
                <a:ea typeface="宋体" panose="02010600030101010101" pitchFamily="2" charset="-122"/>
              </a:rPr>
              <a:t>(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i="1" baseline="-25000" smtClean="0">
                <a:ea typeface="宋体" panose="02010600030101010101" pitchFamily="2" charset="-122"/>
              </a:rPr>
              <a:t>B</a:t>
            </a:r>
            <a:r>
              <a:rPr lang="en-US" altLang="zh-CN" smtClean="0">
                <a:ea typeface="宋体" panose="02010600030101010101" pitchFamily="2" charset="-122"/>
              </a:rPr>
              <a:t>),</a:t>
            </a:r>
            <a:r>
              <a:rPr lang="en-US" altLang="zh-CN" i="1" smtClean="0">
                <a:ea typeface="宋体" panose="02010600030101010101" pitchFamily="2" charset="-122"/>
              </a:rPr>
              <a:t>y</a:t>
            </a:r>
            <a:r>
              <a:rPr lang="en-US" altLang="zh-CN" i="1" baseline="-25000" smtClean="0">
                <a:ea typeface="宋体" panose="02010600030101010101" pitchFamily="2" charset="-122"/>
              </a:rPr>
              <a:t>c</a:t>
            </a:r>
            <a:r>
              <a:rPr lang="en-US" altLang="zh-CN" smtClean="0">
                <a:ea typeface="宋体" panose="02010600030101010101" pitchFamily="2" charset="-122"/>
              </a:rPr>
              <a:t>(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i="1" baseline="-25000" smtClean="0">
                <a:ea typeface="宋体" panose="02010600030101010101" pitchFamily="2" charset="-122"/>
              </a:rPr>
              <a:t>B</a:t>
            </a:r>
            <a:r>
              <a:rPr lang="en-US" altLang="zh-CN" smtClean="0">
                <a:ea typeface="宋体" panose="02010600030101010101" pitchFamily="2" charset="-122"/>
              </a:rPr>
              <a:t>))		// center of mass for 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i="1" baseline="-25000" smtClean="0">
                <a:ea typeface="宋体" panose="02010600030101010101" pitchFamily="2" charset="-122"/>
              </a:rPr>
              <a:t>B</a:t>
            </a:r>
            <a:endParaRPr lang="en-US" altLang="zh-CN" baseline="-25000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3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ROUTE(</a:t>
            </a:r>
            <a:r>
              <a:rPr lang="en-US" altLang="zh-CN" i="1" smtClean="0">
                <a:ea typeface="宋体" panose="02010600030101010101" pitchFamily="2" charset="-122"/>
              </a:rPr>
              <a:t>T</a:t>
            </a:r>
            <a:r>
              <a:rPr lang="en-US" altLang="zh-CN" smtClean="0">
                <a:ea typeface="宋体" panose="02010600030101010101" pitchFamily="2" charset="-122"/>
              </a:rPr>
              <a:t>,</a:t>
            </a:r>
            <a:r>
              <a:rPr lang="en-US" altLang="zh-CN" i="1" smtClean="0">
                <a:ea typeface="宋体" panose="02010600030101010101" pitchFamily="2" charset="-122"/>
              </a:rPr>
              <a:t>x</a:t>
            </a:r>
            <a:r>
              <a:rPr lang="en-US" altLang="zh-CN" baseline="-25000" smtClean="0">
                <a:ea typeface="宋体" panose="02010600030101010101" pitchFamily="2" charset="-122"/>
              </a:rPr>
              <a:t>0</a:t>
            </a:r>
            <a:r>
              <a:rPr lang="en-US" altLang="zh-CN" smtClean="0">
                <a:ea typeface="宋体" panose="02010600030101010101" pitchFamily="2" charset="-122"/>
              </a:rPr>
              <a:t>,</a:t>
            </a:r>
            <a:r>
              <a:rPr lang="en-US" altLang="zh-CN" i="1" smtClean="0">
                <a:ea typeface="宋体" panose="02010600030101010101" pitchFamily="2" charset="-122"/>
              </a:rPr>
              <a:t>y</a:t>
            </a:r>
            <a:r>
              <a:rPr lang="en-US" altLang="zh-CN" baseline="-25000" smtClean="0">
                <a:ea typeface="宋体" panose="02010600030101010101" pitchFamily="2" charset="-122"/>
              </a:rPr>
              <a:t>0</a:t>
            </a:r>
            <a:r>
              <a:rPr lang="en-US" altLang="zh-CN" smtClean="0">
                <a:ea typeface="宋体" panose="02010600030101010101" pitchFamily="2" charset="-122"/>
              </a:rPr>
              <a:t>,</a:t>
            </a:r>
            <a:r>
              <a:rPr lang="en-US" altLang="zh-CN" i="1" smtClean="0">
                <a:ea typeface="宋体" panose="02010600030101010101" pitchFamily="2" charset="-122"/>
              </a:rPr>
              <a:t>x</a:t>
            </a:r>
            <a:r>
              <a:rPr lang="en-US" altLang="zh-CN" i="1" baseline="-25000" smtClean="0">
                <a:ea typeface="宋体" panose="02010600030101010101" pitchFamily="2" charset="-122"/>
              </a:rPr>
              <a:t>A</a:t>
            </a:r>
            <a:r>
              <a:rPr lang="en-US" altLang="zh-CN" smtClean="0">
                <a:ea typeface="宋体" panose="02010600030101010101" pitchFamily="2" charset="-122"/>
              </a:rPr>
              <a:t>,</a:t>
            </a:r>
            <a:r>
              <a:rPr lang="en-US" altLang="zh-CN" i="1" smtClean="0">
                <a:ea typeface="宋体" panose="02010600030101010101" pitchFamily="2" charset="-122"/>
              </a:rPr>
              <a:t>y</a:t>
            </a:r>
            <a:r>
              <a:rPr lang="en-US" altLang="zh-CN" i="1" baseline="-25000" smtClean="0">
                <a:ea typeface="宋体" panose="02010600030101010101" pitchFamily="2" charset="-122"/>
              </a:rPr>
              <a:t>A</a:t>
            </a:r>
            <a:r>
              <a:rPr lang="en-US" altLang="zh-CN" smtClean="0">
                <a:ea typeface="宋体" panose="02010600030101010101" pitchFamily="2" charset="-122"/>
              </a:rPr>
              <a:t>)		// connect center of mass of 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smtClean="0">
                <a:ea typeface="宋体" panose="02010600030101010101" pitchFamily="2" charset="-122"/>
              </a:rPr>
              <a:t> to</a:t>
            </a:r>
          </a:p>
          <a:p>
            <a:pPr marL="323850" indent="-323850" defTabSz="849313">
              <a:spcBef>
                <a:spcPct val="3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ROUTE(</a:t>
            </a:r>
            <a:r>
              <a:rPr lang="en-US" altLang="zh-CN" i="1" smtClean="0">
                <a:ea typeface="宋体" panose="02010600030101010101" pitchFamily="2" charset="-122"/>
              </a:rPr>
              <a:t>T</a:t>
            </a:r>
            <a:r>
              <a:rPr lang="en-US" altLang="zh-CN" smtClean="0">
                <a:ea typeface="宋体" panose="02010600030101010101" pitchFamily="2" charset="-122"/>
              </a:rPr>
              <a:t>,</a:t>
            </a:r>
            <a:r>
              <a:rPr lang="en-US" altLang="zh-CN" i="1" smtClean="0">
                <a:ea typeface="宋体" panose="02010600030101010101" pitchFamily="2" charset="-122"/>
              </a:rPr>
              <a:t>x</a:t>
            </a:r>
            <a:r>
              <a:rPr lang="en-US" altLang="zh-CN" baseline="-25000" smtClean="0">
                <a:ea typeface="宋体" panose="02010600030101010101" pitchFamily="2" charset="-122"/>
              </a:rPr>
              <a:t>0</a:t>
            </a:r>
            <a:r>
              <a:rPr lang="en-US" altLang="zh-CN" smtClean="0">
                <a:ea typeface="宋体" panose="02010600030101010101" pitchFamily="2" charset="-122"/>
              </a:rPr>
              <a:t>,</a:t>
            </a:r>
            <a:r>
              <a:rPr lang="en-US" altLang="zh-CN" i="1" smtClean="0">
                <a:ea typeface="宋体" panose="02010600030101010101" pitchFamily="2" charset="-122"/>
              </a:rPr>
              <a:t>y</a:t>
            </a:r>
            <a:r>
              <a:rPr lang="en-US" altLang="zh-CN" baseline="-25000" smtClean="0">
                <a:ea typeface="宋体" panose="02010600030101010101" pitchFamily="2" charset="-122"/>
              </a:rPr>
              <a:t>0</a:t>
            </a:r>
            <a:r>
              <a:rPr lang="en-US" altLang="zh-CN" smtClean="0">
                <a:ea typeface="宋体" panose="02010600030101010101" pitchFamily="2" charset="-122"/>
              </a:rPr>
              <a:t>,</a:t>
            </a:r>
            <a:r>
              <a:rPr lang="en-US" altLang="zh-CN" i="1" smtClean="0">
                <a:ea typeface="宋体" panose="02010600030101010101" pitchFamily="2" charset="-122"/>
              </a:rPr>
              <a:t>x</a:t>
            </a:r>
            <a:r>
              <a:rPr lang="en-US" altLang="zh-CN" i="1" baseline="-25000" smtClean="0">
                <a:ea typeface="宋体" panose="02010600030101010101" pitchFamily="2" charset="-122"/>
              </a:rPr>
              <a:t>B</a:t>
            </a:r>
            <a:r>
              <a:rPr lang="en-US" altLang="zh-CN" smtClean="0">
                <a:ea typeface="宋体" panose="02010600030101010101" pitchFamily="2" charset="-122"/>
              </a:rPr>
              <a:t>,</a:t>
            </a:r>
            <a:r>
              <a:rPr lang="en-US" altLang="zh-CN" i="1" smtClean="0">
                <a:ea typeface="宋体" panose="02010600030101010101" pitchFamily="2" charset="-122"/>
              </a:rPr>
              <a:t>y</a:t>
            </a:r>
            <a:r>
              <a:rPr lang="en-US" altLang="zh-CN" i="1" baseline="-25000" smtClean="0">
                <a:ea typeface="宋体" panose="02010600030101010101" pitchFamily="2" charset="-122"/>
              </a:rPr>
              <a:t>B</a:t>
            </a:r>
            <a:r>
              <a:rPr lang="en-US" altLang="zh-CN" smtClean="0">
                <a:ea typeface="宋体" panose="02010600030101010101" pitchFamily="2" charset="-122"/>
              </a:rPr>
              <a:t>)		//   center of mass of 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i="1" baseline="-25000" smtClean="0">
                <a:ea typeface="宋体" panose="02010600030101010101" pitchFamily="2" charset="-122"/>
              </a:rPr>
              <a:t>A</a:t>
            </a:r>
            <a:r>
              <a:rPr lang="en-US" altLang="zh-CN" smtClean="0">
                <a:ea typeface="宋体" panose="02010600030101010101" pitchFamily="2" charset="-122"/>
              </a:rPr>
              <a:t> and 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i="1" baseline="-25000" smtClean="0">
                <a:ea typeface="宋体" panose="02010600030101010101" pitchFamily="2" charset="-122"/>
              </a:rPr>
              <a:t>B</a:t>
            </a:r>
            <a:endParaRPr lang="fr-FR" altLang="de-DE" baseline="-25000" smtClean="0"/>
          </a:p>
          <a:p>
            <a:pPr marL="323850" indent="-323850" defTabSz="849313">
              <a:spcBef>
                <a:spcPct val="3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fr-FR" altLang="de-DE" smtClean="0"/>
              <a:t>BASIC_MMM(</a:t>
            </a:r>
            <a:r>
              <a:rPr lang="fr-FR" altLang="de-DE" i="1" smtClean="0"/>
              <a:t>S</a:t>
            </a:r>
            <a:r>
              <a:rPr lang="fr-FR" altLang="de-DE" i="1" baseline="-25000" smtClean="0"/>
              <a:t>A</a:t>
            </a:r>
            <a:r>
              <a:rPr lang="fr-FR" altLang="de-DE" smtClean="0"/>
              <a:t>,</a:t>
            </a:r>
            <a:r>
              <a:rPr lang="fr-FR" altLang="de-DE" i="1" smtClean="0"/>
              <a:t>T</a:t>
            </a:r>
            <a:r>
              <a:rPr lang="fr-FR" altLang="de-DE" smtClean="0"/>
              <a:t>)		// </a:t>
            </a:r>
            <a:r>
              <a:rPr lang="en-US" altLang="zh-CN" smtClean="0">
                <a:ea typeface="宋体" panose="02010600030101010101" pitchFamily="2" charset="-122"/>
              </a:rPr>
              <a:t>recursively route 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i="1" baseline="-25000" smtClean="0">
                <a:ea typeface="宋体" panose="02010600030101010101" pitchFamily="2" charset="-122"/>
              </a:rPr>
              <a:t>A</a:t>
            </a:r>
            <a:endParaRPr lang="en-US" altLang="zh-CN" baseline="-25000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3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BASIC_MMM(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i="1" baseline="-25000" smtClean="0">
                <a:ea typeface="宋体" panose="02010600030101010101" pitchFamily="2" charset="-122"/>
              </a:rPr>
              <a:t>B</a:t>
            </a:r>
            <a:r>
              <a:rPr lang="en-US" altLang="zh-CN" smtClean="0">
                <a:ea typeface="宋体" panose="02010600030101010101" pitchFamily="2" charset="-122"/>
              </a:rPr>
              <a:t>,</a:t>
            </a:r>
            <a:r>
              <a:rPr lang="en-US" altLang="zh-CN" i="1" smtClean="0">
                <a:ea typeface="宋体" panose="02010600030101010101" pitchFamily="2" charset="-122"/>
              </a:rPr>
              <a:t>T</a:t>
            </a:r>
            <a:r>
              <a:rPr lang="en-US" altLang="zh-CN" smtClean="0">
                <a:ea typeface="宋体" panose="02010600030101010101" pitchFamily="2" charset="-122"/>
              </a:rPr>
              <a:t>)		// recursively route 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i="1" baseline="-25000" smtClean="0">
                <a:ea typeface="宋体" panose="02010600030101010101" pitchFamily="2" charset="-122"/>
              </a:rPr>
              <a:t>B</a:t>
            </a:r>
            <a:r>
              <a:rPr lang="en-US" altLang="zh-CN" smtClean="0">
                <a:ea typeface="宋体" panose="02010600030101010101" pitchFamily="2" charset="-122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50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50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50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50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50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50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50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3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5503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3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503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3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5503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3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5503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34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55034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0340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D0EE8DC-96C8-4987-A38D-F417051A9487}" type="slidenum">
              <a:rPr lang="en-US" altLang="de-DE" sz="1000">
                <a:solidFill>
                  <a:srgbClr val="C0C0C0"/>
                </a:solidFill>
              </a:rPr>
              <a:pPr/>
              <a:t>42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7.5.1 	Constructing Trees with Zero Global Skew</a:t>
            </a:r>
          </a:p>
        </p:txBody>
      </p:sp>
      <p:sp>
        <p:nvSpPr>
          <p:cNvPr id="44036" name="Text Box 3"/>
          <p:cNvSpPr txBox="1">
            <a:spLocks noChangeArrowheads="1"/>
          </p:cNvSpPr>
          <p:nvPr/>
        </p:nvSpPr>
        <p:spPr bwMode="auto">
          <a:xfrm>
            <a:off x="827088" y="1231900"/>
            <a:ext cx="3836987" cy="344488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Recursive Geometric Matching (RGM)</a:t>
            </a:r>
          </a:p>
        </p:txBody>
      </p:sp>
      <p:sp>
        <p:nvSpPr>
          <p:cNvPr id="15544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8013" y="2060575"/>
            <a:ext cx="8535987" cy="3889375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RGM proceeds in a bottom-up fashion 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Compare to MMM, which is a top-down algorithm 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Basic idea: 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Recursively determine a minimum-cost geometric matching of </a:t>
            </a:r>
            <a:r>
              <a:rPr lang="en-US" altLang="zh-CN" i="1" smtClean="0">
                <a:ea typeface="宋体" panose="02010600030101010101" pitchFamily="2" charset="-122"/>
              </a:rPr>
              <a:t>n</a:t>
            </a:r>
            <a:r>
              <a:rPr lang="en-US" altLang="zh-CN" smtClean="0">
                <a:ea typeface="宋体" panose="02010600030101010101" pitchFamily="2" charset="-122"/>
              </a:rPr>
              <a:t> sinks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Find a set of </a:t>
            </a:r>
            <a:r>
              <a:rPr lang="en-US" altLang="zh-CN" i="1" smtClean="0">
                <a:ea typeface="宋体" panose="02010600030101010101" pitchFamily="2" charset="-122"/>
              </a:rPr>
              <a:t>n</a:t>
            </a:r>
            <a:r>
              <a:rPr lang="en-US" altLang="zh-CN" smtClean="0">
                <a:ea typeface="宋体" panose="02010600030101010101" pitchFamily="2" charset="-122"/>
              </a:rPr>
              <a:t> / 2 line segments that match </a:t>
            </a:r>
            <a:r>
              <a:rPr lang="en-US" altLang="zh-CN" i="1" smtClean="0">
                <a:ea typeface="宋体" panose="02010600030101010101" pitchFamily="2" charset="-122"/>
              </a:rPr>
              <a:t>n</a:t>
            </a:r>
            <a:r>
              <a:rPr lang="en-US" altLang="zh-CN" smtClean="0">
                <a:ea typeface="宋体" panose="02010600030101010101" pitchFamily="2" charset="-122"/>
              </a:rPr>
              <a:t> endpoints and minimize total length (subject to the matching constraint) 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After each matching step, a balance</a:t>
            </a:r>
            <a:r>
              <a:rPr lang="en-US" altLang="zh-CN" i="1" smtClean="0">
                <a:ea typeface="宋体" panose="02010600030101010101" pitchFamily="2" charset="-122"/>
              </a:rPr>
              <a:t> </a:t>
            </a:r>
            <a:r>
              <a:rPr lang="en-US" altLang="zh-CN" smtClean="0">
                <a:ea typeface="宋体" panose="02010600030101010101" pitchFamily="2" charset="-122"/>
              </a:rPr>
              <a:t>or tapping point is found 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on each matching segment to preserve zero skew to the associated sinks 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The set of </a:t>
            </a:r>
            <a:r>
              <a:rPr lang="en-US" altLang="zh-CN" i="1" smtClean="0">
                <a:ea typeface="宋体" panose="02010600030101010101" pitchFamily="2" charset="-122"/>
              </a:rPr>
              <a:t>n </a:t>
            </a:r>
            <a:r>
              <a:rPr lang="en-US" altLang="zh-CN" smtClean="0">
                <a:ea typeface="宋体" panose="02010600030101010101" pitchFamily="2" charset="-122"/>
              </a:rPr>
              <a:t>/ 2 tapping points then forms the input to the next matching step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4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54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4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54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4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54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4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54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4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54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4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54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4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54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4436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412417A-84C7-492B-8953-06C719CF2DD7}" type="slidenum">
              <a:rPr lang="en-US" altLang="de-DE" sz="1000">
                <a:solidFill>
                  <a:srgbClr val="C0C0C0"/>
                </a:solidFill>
              </a:rPr>
              <a:pPr/>
              <a:t>43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7.5.1 	Constructing Trees with Zero Global Skew</a:t>
            </a:r>
          </a:p>
        </p:txBody>
      </p:sp>
      <p:sp>
        <p:nvSpPr>
          <p:cNvPr id="45060" name="Text Box 3"/>
          <p:cNvSpPr txBox="1">
            <a:spLocks noChangeArrowheads="1"/>
          </p:cNvSpPr>
          <p:nvPr/>
        </p:nvSpPr>
        <p:spPr bwMode="auto">
          <a:xfrm>
            <a:off x="827088" y="1231900"/>
            <a:ext cx="3836987" cy="344488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Recursive Geometric Matching (RGM)</a:t>
            </a:r>
          </a:p>
        </p:txBody>
      </p:sp>
      <p:grpSp>
        <p:nvGrpSpPr>
          <p:cNvPr id="2" name="Group 175"/>
          <p:cNvGrpSpPr>
            <a:grpSpLocks/>
          </p:cNvGrpSpPr>
          <p:nvPr/>
        </p:nvGrpSpPr>
        <p:grpSpPr bwMode="auto">
          <a:xfrm>
            <a:off x="250825" y="2565400"/>
            <a:ext cx="1404938" cy="2203450"/>
            <a:chOff x="158" y="1616"/>
            <a:chExt cx="885" cy="1388"/>
          </a:xfrm>
        </p:grpSpPr>
        <p:sp>
          <p:nvSpPr>
            <p:cNvPr id="45217" name="Rectangle 6"/>
            <p:cNvSpPr>
              <a:spLocks noChangeArrowheads="1"/>
            </p:cNvSpPr>
            <p:nvPr/>
          </p:nvSpPr>
          <p:spPr bwMode="auto">
            <a:xfrm>
              <a:off x="158" y="1616"/>
              <a:ext cx="885" cy="885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218" name="Oval 7"/>
            <p:cNvSpPr>
              <a:spLocks noChangeArrowheads="1"/>
            </p:cNvSpPr>
            <p:nvPr/>
          </p:nvSpPr>
          <p:spPr bwMode="auto">
            <a:xfrm>
              <a:off x="224" y="1679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219" name="Oval 8"/>
            <p:cNvSpPr>
              <a:spLocks noChangeArrowheads="1"/>
            </p:cNvSpPr>
            <p:nvPr/>
          </p:nvSpPr>
          <p:spPr bwMode="auto">
            <a:xfrm>
              <a:off x="179" y="1817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220" name="Oval 9"/>
            <p:cNvSpPr>
              <a:spLocks noChangeArrowheads="1"/>
            </p:cNvSpPr>
            <p:nvPr/>
          </p:nvSpPr>
          <p:spPr bwMode="auto">
            <a:xfrm>
              <a:off x="404" y="1670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221" name="Oval 10"/>
            <p:cNvSpPr>
              <a:spLocks noChangeArrowheads="1"/>
            </p:cNvSpPr>
            <p:nvPr/>
          </p:nvSpPr>
          <p:spPr bwMode="auto">
            <a:xfrm>
              <a:off x="356" y="1916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222" name="Oval 11"/>
            <p:cNvSpPr>
              <a:spLocks noChangeArrowheads="1"/>
            </p:cNvSpPr>
            <p:nvPr/>
          </p:nvSpPr>
          <p:spPr bwMode="auto">
            <a:xfrm>
              <a:off x="716" y="1664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223" name="Oval 12"/>
            <p:cNvSpPr>
              <a:spLocks noChangeArrowheads="1"/>
            </p:cNvSpPr>
            <p:nvPr/>
          </p:nvSpPr>
          <p:spPr bwMode="auto">
            <a:xfrm>
              <a:off x="641" y="1838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224" name="Oval 13"/>
            <p:cNvSpPr>
              <a:spLocks noChangeArrowheads="1"/>
            </p:cNvSpPr>
            <p:nvPr/>
          </p:nvSpPr>
          <p:spPr bwMode="auto">
            <a:xfrm>
              <a:off x="893" y="1736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225" name="Oval 14"/>
            <p:cNvSpPr>
              <a:spLocks noChangeArrowheads="1"/>
            </p:cNvSpPr>
            <p:nvPr/>
          </p:nvSpPr>
          <p:spPr bwMode="auto">
            <a:xfrm>
              <a:off x="932" y="1910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226" name="Oval 15"/>
            <p:cNvSpPr>
              <a:spLocks noChangeArrowheads="1"/>
            </p:cNvSpPr>
            <p:nvPr/>
          </p:nvSpPr>
          <p:spPr bwMode="auto">
            <a:xfrm>
              <a:off x="710" y="2054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227" name="Oval 16"/>
            <p:cNvSpPr>
              <a:spLocks noChangeArrowheads="1"/>
            </p:cNvSpPr>
            <p:nvPr/>
          </p:nvSpPr>
          <p:spPr bwMode="auto">
            <a:xfrm>
              <a:off x="953" y="2105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228" name="Oval 17"/>
            <p:cNvSpPr>
              <a:spLocks noChangeArrowheads="1"/>
            </p:cNvSpPr>
            <p:nvPr/>
          </p:nvSpPr>
          <p:spPr bwMode="auto">
            <a:xfrm>
              <a:off x="194" y="2213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229" name="Oval 18"/>
            <p:cNvSpPr>
              <a:spLocks noChangeArrowheads="1"/>
            </p:cNvSpPr>
            <p:nvPr/>
          </p:nvSpPr>
          <p:spPr bwMode="auto">
            <a:xfrm>
              <a:off x="236" y="2351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230" name="Oval 19"/>
            <p:cNvSpPr>
              <a:spLocks noChangeArrowheads="1"/>
            </p:cNvSpPr>
            <p:nvPr/>
          </p:nvSpPr>
          <p:spPr bwMode="auto">
            <a:xfrm>
              <a:off x="374" y="2219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231" name="Oval 20"/>
            <p:cNvSpPr>
              <a:spLocks noChangeArrowheads="1"/>
            </p:cNvSpPr>
            <p:nvPr/>
          </p:nvSpPr>
          <p:spPr bwMode="auto">
            <a:xfrm>
              <a:off x="425" y="2357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232" name="Oval 21"/>
            <p:cNvSpPr>
              <a:spLocks noChangeArrowheads="1"/>
            </p:cNvSpPr>
            <p:nvPr/>
          </p:nvSpPr>
          <p:spPr bwMode="auto">
            <a:xfrm>
              <a:off x="656" y="2255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233" name="Oval 22"/>
            <p:cNvSpPr>
              <a:spLocks noChangeArrowheads="1"/>
            </p:cNvSpPr>
            <p:nvPr/>
          </p:nvSpPr>
          <p:spPr bwMode="auto">
            <a:xfrm>
              <a:off x="869" y="2315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234" name="Text Box 23"/>
            <p:cNvSpPr txBox="1">
              <a:spLocks noChangeArrowheads="1"/>
            </p:cNvSpPr>
            <p:nvPr/>
          </p:nvSpPr>
          <p:spPr bwMode="auto">
            <a:xfrm>
              <a:off x="204" y="2638"/>
              <a:ext cx="668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600">
                  <a:ea typeface="宋体" panose="02010600030101010101" pitchFamily="2" charset="-122"/>
                </a:rPr>
                <a:t>Set of </a:t>
              </a:r>
              <a:r>
                <a:rPr lang="en-US" altLang="zh-CN" sz="1600" i="1">
                  <a:ea typeface="宋体" panose="02010600030101010101" pitchFamily="2" charset="-122"/>
                </a:rPr>
                <a:t>n</a:t>
              </a:r>
              <a:r>
                <a:rPr lang="en-US" altLang="zh-CN" sz="1600">
                  <a:ea typeface="宋体" panose="02010600030101010101" pitchFamily="2" charset="-122"/>
                </a:rPr>
                <a:t> sinks </a:t>
              </a:r>
              <a:r>
                <a:rPr lang="en-US" altLang="zh-CN" sz="1600" i="1">
                  <a:ea typeface="宋体" panose="02010600030101010101" pitchFamily="2" charset="-122"/>
                </a:rPr>
                <a:t>S</a:t>
              </a:r>
            </a:p>
          </p:txBody>
        </p:sp>
      </p:grpSp>
      <p:grpSp>
        <p:nvGrpSpPr>
          <p:cNvPr id="3" name="Group 176"/>
          <p:cNvGrpSpPr>
            <a:grpSpLocks/>
          </p:cNvGrpSpPr>
          <p:nvPr/>
        </p:nvGrpSpPr>
        <p:grpSpPr bwMode="auto">
          <a:xfrm>
            <a:off x="1763713" y="2565400"/>
            <a:ext cx="1692275" cy="2447925"/>
            <a:chOff x="1111" y="1616"/>
            <a:chExt cx="1066" cy="1542"/>
          </a:xfrm>
        </p:grpSpPr>
        <p:sp>
          <p:nvSpPr>
            <p:cNvPr id="45190" name="Rectangle 24"/>
            <p:cNvSpPr>
              <a:spLocks noChangeArrowheads="1"/>
            </p:cNvSpPr>
            <p:nvPr/>
          </p:nvSpPr>
          <p:spPr bwMode="auto">
            <a:xfrm>
              <a:off x="1292" y="1616"/>
              <a:ext cx="885" cy="885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91" name="Oval 25"/>
            <p:cNvSpPr>
              <a:spLocks noChangeArrowheads="1"/>
            </p:cNvSpPr>
            <p:nvPr/>
          </p:nvSpPr>
          <p:spPr bwMode="auto">
            <a:xfrm>
              <a:off x="1358" y="1679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92" name="Oval 26"/>
            <p:cNvSpPr>
              <a:spLocks noChangeArrowheads="1"/>
            </p:cNvSpPr>
            <p:nvPr/>
          </p:nvSpPr>
          <p:spPr bwMode="auto">
            <a:xfrm>
              <a:off x="1313" y="1817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93" name="Oval 27"/>
            <p:cNvSpPr>
              <a:spLocks noChangeArrowheads="1"/>
            </p:cNvSpPr>
            <p:nvPr/>
          </p:nvSpPr>
          <p:spPr bwMode="auto">
            <a:xfrm>
              <a:off x="1538" y="1670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94" name="Oval 28"/>
            <p:cNvSpPr>
              <a:spLocks noChangeArrowheads="1"/>
            </p:cNvSpPr>
            <p:nvPr/>
          </p:nvSpPr>
          <p:spPr bwMode="auto">
            <a:xfrm>
              <a:off x="1490" y="1916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95" name="Oval 29"/>
            <p:cNvSpPr>
              <a:spLocks noChangeArrowheads="1"/>
            </p:cNvSpPr>
            <p:nvPr/>
          </p:nvSpPr>
          <p:spPr bwMode="auto">
            <a:xfrm>
              <a:off x="1850" y="1664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96" name="Oval 30"/>
            <p:cNvSpPr>
              <a:spLocks noChangeArrowheads="1"/>
            </p:cNvSpPr>
            <p:nvPr/>
          </p:nvSpPr>
          <p:spPr bwMode="auto">
            <a:xfrm>
              <a:off x="1775" y="1838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97" name="Oval 31"/>
            <p:cNvSpPr>
              <a:spLocks noChangeArrowheads="1"/>
            </p:cNvSpPr>
            <p:nvPr/>
          </p:nvSpPr>
          <p:spPr bwMode="auto">
            <a:xfrm>
              <a:off x="2027" y="1736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98" name="Oval 32"/>
            <p:cNvSpPr>
              <a:spLocks noChangeArrowheads="1"/>
            </p:cNvSpPr>
            <p:nvPr/>
          </p:nvSpPr>
          <p:spPr bwMode="auto">
            <a:xfrm>
              <a:off x="2066" y="1910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99" name="Oval 33"/>
            <p:cNvSpPr>
              <a:spLocks noChangeArrowheads="1"/>
            </p:cNvSpPr>
            <p:nvPr/>
          </p:nvSpPr>
          <p:spPr bwMode="auto">
            <a:xfrm>
              <a:off x="1844" y="2054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200" name="Oval 34"/>
            <p:cNvSpPr>
              <a:spLocks noChangeArrowheads="1"/>
            </p:cNvSpPr>
            <p:nvPr/>
          </p:nvSpPr>
          <p:spPr bwMode="auto">
            <a:xfrm>
              <a:off x="2087" y="2105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201" name="Oval 35"/>
            <p:cNvSpPr>
              <a:spLocks noChangeArrowheads="1"/>
            </p:cNvSpPr>
            <p:nvPr/>
          </p:nvSpPr>
          <p:spPr bwMode="auto">
            <a:xfrm>
              <a:off x="1328" y="2213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202" name="Oval 36"/>
            <p:cNvSpPr>
              <a:spLocks noChangeArrowheads="1"/>
            </p:cNvSpPr>
            <p:nvPr/>
          </p:nvSpPr>
          <p:spPr bwMode="auto">
            <a:xfrm>
              <a:off x="1370" y="2351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203" name="Oval 37"/>
            <p:cNvSpPr>
              <a:spLocks noChangeArrowheads="1"/>
            </p:cNvSpPr>
            <p:nvPr/>
          </p:nvSpPr>
          <p:spPr bwMode="auto">
            <a:xfrm>
              <a:off x="1508" y="2219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204" name="Oval 38"/>
            <p:cNvSpPr>
              <a:spLocks noChangeArrowheads="1"/>
            </p:cNvSpPr>
            <p:nvPr/>
          </p:nvSpPr>
          <p:spPr bwMode="auto">
            <a:xfrm>
              <a:off x="1559" y="2357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205" name="Oval 39"/>
            <p:cNvSpPr>
              <a:spLocks noChangeArrowheads="1"/>
            </p:cNvSpPr>
            <p:nvPr/>
          </p:nvSpPr>
          <p:spPr bwMode="auto">
            <a:xfrm>
              <a:off x="1790" y="2255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206" name="Oval 40"/>
            <p:cNvSpPr>
              <a:spLocks noChangeArrowheads="1"/>
            </p:cNvSpPr>
            <p:nvPr/>
          </p:nvSpPr>
          <p:spPr bwMode="auto">
            <a:xfrm>
              <a:off x="2003" y="2315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207" name="Text Box 41"/>
            <p:cNvSpPr txBox="1">
              <a:spLocks noChangeArrowheads="1"/>
            </p:cNvSpPr>
            <p:nvPr/>
          </p:nvSpPr>
          <p:spPr bwMode="auto">
            <a:xfrm>
              <a:off x="1313" y="2638"/>
              <a:ext cx="774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600">
                  <a:ea typeface="宋体" panose="02010600030101010101" pitchFamily="2" charset="-122"/>
                </a:rPr>
                <a:t>Min-cost geometric matching</a:t>
              </a:r>
            </a:p>
          </p:txBody>
        </p:sp>
        <p:sp>
          <p:nvSpPr>
            <p:cNvPr id="45208" name="Line 42"/>
            <p:cNvSpPr>
              <a:spLocks noChangeShapeType="1"/>
            </p:cNvSpPr>
            <p:nvPr/>
          </p:nvSpPr>
          <p:spPr bwMode="auto">
            <a:xfrm flipH="1">
              <a:off x="1337" y="1706"/>
              <a:ext cx="45" cy="144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209" name="Line 43"/>
            <p:cNvSpPr>
              <a:spLocks noChangeShapeType="1"/>
            </p:cNvSpPr>
            <p:nvPr/>
          </p:nvSpPr>
          <p:spPr bwMode="auto">
            <a:xfrm flipH="1">
              <a:off x="1517" y="1697"/>
              <a:ext cx="48" cy="249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210" name="Line 44"/>
            <p:cNvSpPr>
              <a:spLocks noChangeShapeType="1"/>
            </p:cNvSpPr>
            <p:nvPr/>
          </p:nvSpPr>
          <p:spPr bwMode="auto">
            <a:xfrm>
              <a:off x="1355" y="2237"/>
              <a:ext cx="45" cy="144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211" name="Line 45"/>
            <p:cNvSpPr>
              <a:spLocks noChangeShapeType="1"/>
            </p:cNvSpPr>
            <p:nvPr/>
          </p:nvSpPr>
          <p:spPr bwMode="auto">
            <a:xfrm>
              <a:off x="1532" y="2240"/>
              <a:ext cx="54" cy="147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212" name="Line 46"/>
            <p:cNvSpPr>
              <a:spLocks noChangeShapeType="1"/>
            </p:cNvSpPr>
            <p:nvPr/>
          </p:nvSpPr>
          <p:spPr bwMode="auto">
            <a:xfrm flipH="1">
              <a:off x="1799" y="1691"/>
              <a:ext cx="78" cy="180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213" name="Line 47"/>
            <p:cNvSpPr>
              <a:spLocks noChangeShapeType="1"/>
            </p:cNvSpPr>
            <p:nvPr/>
          </p:nvSpPr>
          <p:spPr bwMode="auto">
            <a:xfrm>
              <a:off x="2054" y="1760"/>
              <a:ext cx="39" cy="180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214" name="Line 48"/>
            <p:cNvSpPr>
              <a:spLocks noChangeShapeType="1"/>
            </p:cNvSpPr>
            <p:nvPr/>
          </p:nvSpPr>
          <p:spPr bwMode="auto">
            <a:xfrm flipH="1">
              <a:off x="1817" y="2084"/>
              <a:ext cx="51" cy="198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215" name="Line 49"/>
            <p:cNvSpPr>
              <a:spLocks noChangeShapeType="1"/>
            </p:cNvSpPr>
            <p:nvPr/>
          </p:nvSpPr>
          <p:spPr bwMode="auto">
            <a:xfrm flipH="1">
              <a:off x="2027" y="2129"/>
              <a:ext cx="90" cy="216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216" name="AutoShape 169"/>
            <p:cNvSpPr>
              <a:spLocks noChangeArrowheads="1"/>
            </p:cNvSpPr>
            <p:nvPr/>
          </p:nvSpPr>
          <p:spPr bwMode="auto">
            <a:xfrm>
              <a:off x="1111" y="1933"/>
              <a:ext cx="143" cy="288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grpSp>
        <p:nvGrpSpPr>
          <p:cNvPr id="4" name="Group 177"/>
          <p:cNvGrpSpPr>
            <a:grpSpLocks/>
          </p:cNvGrpSpPr>
          <p:nvPr/>
        </p:nvGrpSpPr>
        <p:grpSpPr bwMode="auto">
          <a:xfrm>
            <a:off x="3551238" y="2565400"/>
            <a:ext cx="2100262" cy="3181350"/>
            <a:chOff x="2237" y="1616"/>
            <a:chExt cx="1323" cy="2004"/>
          </a:xfrm>
        </p:grpSpPr>
        <p:sp>
          <p:nvSpPr>
            <p:cNvPr id="45155" name="Rectangle 50"/>
            <p:cNvSpPr>
              <a:spLocks noChangeArrowheads="1"/>
            </p:cNvSpPr>
            <p:nvPr/>
          </p:nvSpPr>
          <p:spPr bwMode="auto">
            <a:xfrm>
              <a:off x="2472" y="1616"/>
              <a:ext cx="885" cy="885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56" name="Oval 51"/>
            <p:cNvSpPr>
              <a:spLocks noChangeArrowheads="1"/>
            </p:cNvSpPr>
            <p:nvPr/>
          </p:nvSpPr>
          <p:spPr bwMode="auto">
            <a:xfrm>
              <a:off x="2538" y="1679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57" name="Oval 52"/>
            <p:cNvSpPr>
              <a:spLocks noChangeArrowheads="1"/>
            </p:cNvSpPr>
            <p:nvPr/>
          </p:nvSpPr>
          <p:spPr bwMode="auto">
            <a:xfrm>
              <a:off x="2493" y="1817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58" name="Oval 53"/>
            <p:cNvSpPr>
              <a:spLocks noChangeArrowheads="1"/>
            </p:cNvSpPr>
            <p:nvPr/>
          </p:nvSpPr>
          <p:spPr bwMode="auto">
            <a:xfrm>
              <a:off x="2718" y="1670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59" name="Oval 54"/>
            <p:cNvSpPr>
              <a:spLocks noChangeArrowheads="1"/>
            </p:cNvSpPr>
            <p:nvPr/>
          </p:nvSpPr>
          <p:spPr bwMode="auto">
            <a:xfrm>
              <a:off x="2670" y="1916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60" name="Oval 55"/>
            <p:cNvSpPr>
              <a:spLocks noChangeArrowheads="1"/>
            </p:cNvSpPr>
            <p:nvPr/>
          </p:nvSpPr>
          <p:spPr bwMode="auto">
            <a:xfrm>
              <a:off x="3030" y="1664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61" name="Oval 56"/>
            <p:cNvSpPr>
              <a:spLocks noChangeArrowheads="1"/>
            </p:cNvSpPr>
            <p:nvPr/>
          </p:nvSpPr>
          <p:spPr bwMode="auto">
            <a:xfrm>
              <a:off x="2955" y="1838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62" name="Oval 57"/>
            <p:cNvSpPr>
              <a:spLocks noChangeArrowheads="1"/>
            </p:cNvSpPr>
            <p:nvPr/>
          </p:nvSpPr>
          <p:spPr bwMode="auto">
            <a:xfrm>
              <a:off x="3207" y="1736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63" name="Oval 58"/>
            <p:cNvSpPr>
              <a:spLocks noChangeArrowheads="1"/>
            </p:cNvSpPr>
            <p:nvPr/>
          </p:nvSpPr>
          <p:spPr bwMode="auto">
            <a:xfrm>
              <a:off x="3246" y="1910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64" name="Oval 59"/>
            <p:cNvSpPr>
              <a:spLocks noChangeArrowheads="1"/>
            </p:cNvSpPr>
            <p:nvPr/>
          </p:nvSpPr>
          <p:spPr bwMode="auto">
            <a:xfrm>
              <a:off x="3024" y="2054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65" name="Oval 60"/>
            <p:cNvSpPr>
              <a:spLocks noChangeArrowheads="1"/>
            </p:cNvSpPr>
            <p:nvPr/>
          </p:nvSpPr>
          <p:spPr bwMode="auto">
            <a:xfrm>
              <a:off x="3267" y="2105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66" name="Oval 61"/>
            <p:cNvSpPr>
              <a:spLocks noChangeArrowheads="1"/>
            </p:cNvSpPr>
            <p:nvPr/>
          </p:nvSpPr>
          <p:spPr bwMode="auto">
            <a:xfrm>
              <a:off x="2508" y="2213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67" name="Oval 62"/>
            <p:cNvSpPr>
              <a:spLocks noChangeArrowheads="1"/>
            </p:cNvSpPr>
            <p:nvPr/>
          </p:nvSpPr>
          <p:spPr bwMode="auto">
            <a:xfrm>
              <a:off x="2550" y="2351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68" name="Oval 63"/>
            <p:cNvSpPr>
              <a:spLocks noChangeArrowheads="1"/>
            </p:cNvSpPr>
            <p:nvPr/>
          </p:nvSpPr>
          <p:spPr bwMode="auto">
            <a:xfrm>
              <a:off x="2688" y="2219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69" name="Oval 64"/>
            <p:cNvSpPr>
              <a:spLocks noChangeArrowheads="1"/>
            </p:cNvSpPr>
            <p:nvPr/>
          </p:nvSpPr>
          <p:spPr bwMode="auto">
            <a:xfrm>
              <a:off x="2739" y="2357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70" name="Oval 65"/>
            <p:cNvSpPr>
              <a:spLocks noChangeArrowheads="1"/>
            </p:cNvSpPr>
            <p:nvPr/>
          </p:nvSpPr>
          <p:spPr bwMode="auto">
            <a:xfrm>
              <a:off x="2970" y="2255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71" name="Oval 66"/>
            <p:cNvSpPr>
              <a:spLocks noChangeArrowheads="1"/>
            </p:cNvSpPr>
            <p:nvPr/>
          </p:nvSpPr>
          <p:spPr bwMode="auto">
            <a:xfrm>
              <a:off x="3183" y="2315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72" name="Text Box 67"/>
            <p:cNvSpPr txBox="1">
              <a:spLocks noChangeArrowheads="1"/>
            </p:cNvSpPr>
            <p:nvPr/>
          </p:nvSpPr>
          <p:spPr bwMode="auto">
            <a:xfrm>
              <a:off x="2262" y="2638"/>
              <a:ext cx="1298" cy="9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600">
                  <a:ea typeface="宋体" panose="02010600030101010101" pitchFamily="2" charset="-122"/>
                </a:rPr>
                <a:t>Find balance or tapping points </a:t>
              </a:r>
              <a:br>
                <a:rPr lang="en-US" altLang="zh-CN" sz="1600">
                  <a:ea typeface="宋体" panose="02010600030101010101" pitchFamily="2" charset="-122"/>
                </a:rPr>
              </a:br>
              <a:r>
                <a:rPr lang="en-US" altLang="zh-CN" sz="1600">
                  <a:ea typeface="宋体" panose="02010600030101010101" pitchFamily="2" charset="-122"/>
                </a:rPr>
                <a:t>(point that achieves zero skew in the subtree, not always midpoint) </a:t>
              </a:r>
            </a:p>
          </p:txBody>
        </p:sp>
        <p:sp>
          <p:nvSpPr>
            <p:cNvPr id="45173" name="Line 68"/>
            <p:cNvSpPr>
              <a:spLocks noChangeShapeType="1"/>
            </p:cNvSpPr>
            <p:nvPr/>
          </p:nvSpPr>
          <p:spPr bwMode="auto">
            <a:xfrm flipH="1">
              <a:off x="2517" y="1706"/>
              <a:ext cx="45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174" name="Line 69"/>
            <p:cNvSpPr>
              <a:spLocks noChangeShapeType="1"/>
            </p:cNvSpPr>
            <p:nvPr/>
          </p:nvSpPr>
          <p:spPr bwMode="auto">
            <a:xfrm flipH="1">
              <a:off x="2697" y="1697"/>
              <a:ext cx="48" cy="24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175" name="Line 70"/>
            <p:cNvSpPr>
              <a:spLocks noChangeShapeType="1"/>
            </p:cNvSpPr>
            <p:nvPr/>
          </p:nvSpPr>
          <p:spPr bwMode="auto">
            <a:xfrm>
              <a:off x="2535" y="2237"/>
              <a:ext cx="45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176" name="Line 71"/>
            <p:cNvSpPr>
              <a:spLocks noChangeShapeType="1"/>
            </p:cNvSpPr>
            <p:nvPr/>
          </p:nvSpPr>
          <p:spPr bwMode="auto">
            <a:xfrm>
              <a:off x="2712" y="2240"/>
              <a:ext cx="54" cy="14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177" name="Line 72"/>
            <p:cNvSpPr>
              <a:spLocks noChangeShapeType="1"/>
            </p:cNvSpPr>
            <p:nvPr/>
          </p:nvSpPr>
          <p:spPr bwMode="auto">
            <a:xfrm flipH="1">
              <a:off x="2979" y="1691"/>
              <a:ext cx="78" cy="1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178" name="Line 73"/>
            <p:cNvSpPr>
              <a:spLocks noChangeShapeType="1"/>
            </p:cNvSpPr>
            <p:nvPr/>
          </p:nvSpPr>
          <p:spPr bwMode="auto">
            <a:xfrm>
              <a:off x="3234" y="1760"/>
              <a:ext cx="39" cy="1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179" name="Line 74"/>
            <p:cNvSpPr>
              <a:spLocks noChangeShapeType="1"/>
            </p:cNvSpPr>
            <p:nvPr/>
          </p:nvSpPr>
          <p:spPr bwMode="auto">
            <a:xfrm flipH="1">
              <a:off x="2997" y="2084"/>
              <a:ext cx="51" cy="19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180" name="Line 75"/>
            <p:cNvSpPr>
              <a:spLocks noChangeShapeType="1"/>
            </p:cNvSpPr>
            <p:nvPr/>
          </p:nvSpPr>
          <p:spPr bwMode="auto">
            <a:xfrm flipH="1">
              <a:off x="3207" y="2129"/>
              <a:ext cx="90" cy="2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181" name="Oval 76"/>
            <p:cNvSpPr>
              <a:spLocks noChangeArrowheads="1"/>
            </p:cNvSpPr>
            <p:nvPr/>
          </p:nvSpPr>
          <p:spPr bwMode="auto">
            <a:xfrm>
              <a:off x="2526" y="1748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82" name="Oval 77"/>
            <p:cNvSpPr>
              <a:spLocks noChangeArrowheads="1"/>
            </p:cNvSpPr>
            <p:nvPr/>
          </p:nvSpPr>
          <p:spPr bwMode="auto">
            <a:xfrm>
              <a:off x="2700" y="1820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83" name="Oval 78"/>
            <p:cNvSpPr>
              <a:spLocks noChangeArrowheads="1"/>
            </p:cNvSpPr>
            <p:nvPr/>
          </p:nvSpPr>
          <p:spPr bwMode="auto">
            <a:xfrm>
              <a:off x="3000" y="1754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84" name="Oval 79"/>
            <p:cNvSpPr>
              <a:spLocks noChangeArrowheads="1"/>
            </p:cNvSpPr>
            <p:nvPr/>
          </p:nvSpPr>
          <p:spPr bwMode="auto">
            <a:xfrm>
              <a:off x="3234" y="1832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85" name="Oval 80"/>
            <p:cNvSpPr>
              <a:spLocks noChangeArrowheads="1"/>
            </p:cNvSpPr>
            <p:nvPr/>
          </p:nvSpPr>
          <p:spPr bwMode="auto">
            <a:xfrm>
              <a:off x="2538" y="2288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86" name="Oval 81"/>
            <p:cNvSpPr>
              <a:spLocks noChangeArrowheads="1"/>
            </p:cNvSpPr>
            <p:nvPr/>
          </p:nvSpPr>
          <p:spPr bwMode="auto">
            <a:xfrm>
              <a:off x="2718" y="2294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87" name="Oval 82"/>
            <p:cNvSpPr>
              <a:spLocks noChangeArrowheads="1"/>
            </p:cNvSpPr>
            <p:nvPr/>
          </p:nvSpPr>
          <p:spPr bwMode="auto">
            <a:xfrm>
              <a:off x="3003" y="2156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88" name="Oval 83"/>
            <p:cNvSpPr>
              <a:spLocks noChangeArrowheads="1"/>
            </p:cNvSpPr>
            <p:nvPr/>
          </p:nvSpPr>
          <p:spPr bwMode="auto">
            <a:xfrm>
              <a:off x="3234" y="2216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89" name="AutoShape 170"/>
            <p:cNvSpPr>
              <a:spLocks noChangeArrowheads="1"/>
            </p:cNvSpPr>
            <p:nvPr/>
          </p:nvSpPr>
          <p:spPr bwMode="auto">
            <a:xfrm>
              <a:off x="2237" y="1933"/>
              <a:ext cx="143" cy="288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grpSp>
        <p:nvGrpSpPr>
          <p:cNvPr id="5" name="Group 178"/>
          <p:cNvGrpSpPr>
            <a:grpSpLocks/>
          </p:cNvGrpSpPr>
          <p:nvPr/>
        </p:nvGrpSpPr>
        <p:grpSpPr bwMode="auto">
          <a:xfrm>
            <a:off x="5462588" y="2565400"/>
            <a:ext cx="1682750" cy="2447925"/>
            <a:chOff x="3441" y="1616"/>
            <a:chExt cx="1060" cy="1542"/>
          </a:xfrm>
        </p:grpSpPr>
        <p:sp>
          <p:nvSpPr>
            <p:cNvPr id="45116" name="Rectangle 84"/>
            <p:cNvSpPr>
              <a:spLocks noChangeArrowheads="1"/>
            </p:cNvSpPr>
            <p:nvPr/>
          </p:nvSpPr>
          <p:spPr bwMode="auto">
            <a:xfrm>
              <a:off x="3606" y="1616"/>
              <a:ext cx="885" cy="885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17" name="Oval 85"/>
            <p:cNvSpPr>
              <a:spLocks noChangeArrowheads="1"/>
            </p:cNvSpPr>
            <p:nvPr/>
          </p:nvSpPr>
          <p:spPr bwMode="auto">
            <a:xfrm>
              <a:off x="3672" y="1679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18" name="Oval 86"/>
            <p:cNvSpPr>
              <a:spLocks noChangeArrowheads="1"/>
            </p:cNvSpPr>
            <p:nvPr/>
          </p:nvSpPr>
          <p:spPr bwMode="auto">
            <a:xfrm>
              <a:off x="3627" y="1817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19" name="Oval 87"/>
            <p:cNvSpPr>
              <a:spLocks noChangeArrowheads="1"/>
            </p:cNvSpPr>
            <p:nvPr/>
          </p:nvSpPr>
          <p:spPr bwMode="auto">
            <a:xfrm>
              <a:off x="3852" y="1670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20" name="Oval 88"/>
            <p:cNvSpPr>
              <a:spLocks noChangeArrowheads="1"/>
            </p:cNvSpPr>
            <p:nvPr/>
          </p:nvSpPr>
          <p:spPr bwMode="auto">
            <a:xfrm>
              <a:off x="3804" y="1916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21" name="Oval 89"/>
            <p:cNvSpPr>
              <a:spLocks noChangeArrowheads="1"/>
            </p:cNvSpPr>
            <p:nvPr/>
          </p:nvSpPr>
          <p:spPr bwMode="auto">
            <a:xfrm>
              <a:off x="4164" y="1664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22" name="Oval 90"/>
            <p:cNvSpPr>
              <a:spLocks noChangeArrowheads="1"/>
            </p:cNvSpPr>
            <p:nvPr/>
          </p:nvSpPr>
          <p:spPr bwMode="auto">
            <a:xfrm>
              <a:off x="4089" y="1838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23" name="Oval 91"/>
            <p:cNvSpPr>
              <a:spLocks noChangeArrowheads="1"/>
            </p:cNvSpPr>
            <p:nvPr/>
          </p:nvSpPr>
          <p:spPr bwMode="auto">
            <a:xfrm>
              <a:off x="4341" y="1736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24" name="Oval 92"/>
            <p:cNvSpPr>
              <a:spLocks noChangeArrowheads="1"/>
            </p:cNvSpPr>
            <p:nvPr/>
          </p:nvSpPr>
          <p:spPr bwMode="auto">
            <a:xfrm>
              <a:off x="4380" y="1910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25" name="Oval 93"/>
            <p:cNvSpPr>
              <a:spLocks noChangeArrowheads="1"/>
            </p:cNvSpPr>
            <p:nvPr/>
          </p:nvSpPr>
          <p:spPr bwMode="auto">
            <a:xfrm>
              <a:off x="4158" y="2054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26" name="Oval 94"/>
            <p:cNvSpPr>
              <a:spLocks noChangeArrowheads="1"/>
            </p:cNvSpPr>
            <p:nvPr/>
          </p:nvSpPr>
          <p:spPr bwMode="auto">
            <a:xfrm>
              <a:off x="4401" y="2105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27" name="Oval 95"/>
            <p:cNvSpPr>
              <a:spLocks noChangeArrowheads="1"/>
            </p:cNvSpPr>
            <p:nvPr/>
          </p:nvSpPr>
          <p:spPr bwMode="auto">
            <a:xfrm>
              <a:off x="3642" y="2213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28" name="Oval 96"/>
            <p:cNvSpPr>
              <a:spLocks noChangeArrowheads="1"/>
            </p:cNvSpPr>
            <p:nvPr/>
          </p:nvSpPr>
          <p:spPr bwMode="auto">
            <a:xfrm>
              <a:off x="3684" y="2351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29" name="Oval 97"/>
            <p:cNvSpPr>
              <a:spLocks noChangeArrowheads="1"/>
            </p:cNvSpPr>
            <p:nvPr/>
          </p:nvSpPr>
          <p:spPr bwMode="auto">
            <a:xfrm>
              <a:off x="3822" y="2219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30" name="Oval 98"/>
            <p:cNvSpPr>
              <a:spLocks noChangeArrowheads="1"/>
            </p:cNvSpPr>
            <p:nvPr/>
          </p:nvSpPr>
          <p:spPr bwMode="auto">
            <a:xfrm>
              <a:off x="3873" y="2357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31" name="Oval 99"/>
            <p:cNvSpPr>
              <a:spLocks noChangeArrowheads="1"/>
            </p:cNvSpPr>
            <p:nvPr/>
          </p:nvSpPr>
          <p:spPr bwMode="auto">
            <a:xfrm>
              <a:off x="4104" y="2255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32" name="Oval 100"/>
            <p:cNvSpPr>
              <a:spLocks noChangeArrowheads="1"/>
            </p:cNvSpPr>
            <p:nvPr/>
          </p:nvSpPr>
          <p:spPr bwMode="auto">
            <a:xfrm>
              <a:off x="4317" y="2315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33" name="Text Box 101"/>
            <p:cNvSpPr txBox="1">
              <a:spLocks noChangeArrowheads="1"/>
            </p:cNvSpPr>
            <p:nvPr/>
          </p:nvSpPr>
          <p:spPr bwMode="auto">
            <a:xfrm>
              <a:off x="3627" y="2638"/>
              <a:ext cx="874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600">
                  <a:ea typeface="宋体" panose="02010600030101010101" pitchFamily="2" charset="-122"/>
                </a:rPr>
                <a:t>Min-cost geometric matching</a:t>
              </a:r>
            </a:p>
          </p:txBody>
        </p:sp>
        <p:sp>
          <p:nvSpPr>
            <p:cNvPr id="45134" name="Line 102"/>
            <p:cNvSpPr>
              <a:spLocks noChangeShapeType="1"/>
            </p:cNvSpPr>
            <p:nvPr/>
          </p:nvSpPr>
          <p:spPr bwMode="auto">
            <a:xfrm flipH="1">
              <a:off x="3651" y="1706"/>
              <a:ext cx="45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135" name="Line 103"/>
            <p:cNvSpPr>
              <a:spLocks noChangeShapeType="1"/>
            </p:cNvSpPr>
            <p:nvPr/>
          </p:nvSpPr>
          <p:spPr bwMode="auto">
            <a:xfrm flipH="1">
              <a:off x="3831" y="1697"/>
              <a:ext cx="48" cy="24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136" name="Line 104"/>
            <p:cNvSpPr>
              <a:spLocks noChangeShapeType="1"/>
            </p:cNvSpPr>
            <p:nvPr/>
          </p:nvSpPr>
          <p:spPr bwMode="auto">
            <a:xfrm>
              <a:off x="3669" y="2237"/>
              <a:ext cx="45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137" name="Line 105"/>
            <p:cNvSpPr>
              <a:spLocks noChangeShapeType="1"/>
            </p:cNvSpPr>
            <p:nvPr/>
          </p:nvSpPr>
          <p:spPr bwMode="auto">
            <a:xfrm>
              <a:off x="3846" y="2240"/>
              <a:ext cx="54" cy="14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138" name="Line 106"/>
            <p:cNvSpPr>
              <a:spLocks noChangeShapeType="1"/>
            </p:cNvSpPr>
            <p:nvPr/>
          </p:nvSpPr>
          <p:spPr bwMode="auto">
            <a:xfrm flipH="1">
              <a:off x="4113" y="1691"/>
              <a:ext cx="78" cy="1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139" name="Line 107"/>
            <p:cNvSpPr>
              <a:spLocks noChangeShapeType="1"/>
            </p:cNvSpPr>
            <p:nvPr/>
          </p:nvSpPr>
          <p:spPr bwMode="auto">
            <a:xfrm>
              <a:off x="4368" y="1760"/>
              <a:ext cx="39" cy="1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140" name="Line 108"/>
            <p:cNvSpPr>
              <a:spLocks noChangeShapeType="1"/>
            </p:cNvSpPr>
            <p:nvPr/>
          </p:nvSpPr>
          <p:spPr bwMode="auto">
            <a:xfrm flipH="1">
              <a:off x="4131" y="2084"/>
              <a:ext cx="51" cy="19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141" name="Line 109"/>
            <p:cNvSpPr>
              <a:spLocks noChangeShapeType="1"/>
            </p:cNvSpPr>
            <p:nvPr/>
          </p:nvSpPr>
          <p:spPr bwMode="auto">
            <a:xfrm flipH="1">
              <a:off x="4341" y="2129"/>
              <a:ext cx="90" cy="2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142" name="Line 110"/>
            <p:cNvSpPr>
              <a:spLocks noChangeShapeType="1"/>
            </p:cNvSpPr>
            <p:nvPr/>
          </p:nvSpPr>
          <p:spPr bwMode="auto">
            <a:xfrm>
              <a:off x="3678" y="1769"/>
              <a:ext cx="180" cy="72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143" name="Line 111"/>
            <p:cNvSpPr>
              <a:spLocks noChangeShapeType="1"/>
            </p:cNvSpPr>
            <p:nvPr/>
          </p:nvSpPr>
          <p:spPr bwMode="auto">
            <a:xfrm>
              <a:off x="3690" y="2306"/>
              <a:ext cx="189" cy="6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144" name="Line 112"/>
            <p:cNvSpPr>
              <a:spLocks noChangeShapeType="1"/>
            </p:cNvSpPr>
            <p:nvPr/>
          </p:nvSpPr>
          <p:spPr bwMode="auto">
            <a:xfrm>
              <a:off x="4155" y="1772"/>
              <a:ext cx="234" cy="78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145" name="Line 113"/>
            <p:cNvSpPr>
              <a:spLocks noChangeShapeType="1"/>
            </p:cNvSpPr>
            <p:nvPr/>
          </p:nvSpPr>
          <p:spPr bwMode="auto">
            <a:xfrm>
              <a:off x="4155" y="2174"/>
              <a:ext cx="234" cy="63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146" name="Oval 114"/>
            <p:cNvSpPr>
              <a:spLocks noChangeArrowheads="1"/>
            </p:cNvSpPr>
            <p:nvPr/>
          </p:nvSpPr>
          <p:spPr bwMode="auto">
            <a:xfrm>
              <a:off x="3660" y="1748"/>
              <a:ext cx="40" cy="4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47" name="Oval 115"/>
            <p:cNvSpPr>
              <a:spLocks noChangeArrowheads="1"/>
            </p:cNvSpPr>
            <p:nvPr/>
          </p:nvSpPr>
          <p:spPr bwMode="auto">
            <a:xfrm>
              <a:off x="3834" y="1820"/>
              <a:ext cx="40" cy="4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48" name="Oval 116"/>
            <p:cNvSpPr>
              <a:spLocks noChangeArrowheads="1"/>
            </p:cNvSpPr>
            <p:nvPr/>
          </p:nvSpPr>
          <p:spPr bwMode="auto">
            <a:xfrm>
              <a:off x="4134" y="1754"/>
              <a:ext cx="40" cy="4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49" name="Oval 117"/>
            <p:cNvSpPr>
              <a:spLocks noChangeArrowheads="1"/>
            </p:cNvSpPr>
            <p:nvPr/>
          </p:nvSpPr>
          <p:spPr bwMode="auto">
            <a:xfrm>
              <a:off x="4368" y="1832"/>
              <a:ext cx="40" cy="4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50" name="Oval 118"/>
            <p:cNvSpPr>
              <a:spLocks noChangeArrowheads="1"/>
            </p:cNvSpPr>
            <p:nvPr/>
          </p:nvSpPr>
          <p:spPr bwMode="auto">
            <a:xfrm>
              <a:off x="3672" y="2288"/>
              <a:ext cx="40" cy="4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51" name="Oval 119"/>
            <p:cNvSpPr>
              <a:spLocks noChangeArrowheads="1"/>
            </p:cNvSpPr>
            <p:nvPr/>
          </p:nvSpPr>
          <p:spPr bwMode="auto">
            <a:xfrm>
              <a:off x="3852" y="2294"/>
              <a:ext cx="40" cy="4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52" name="Oval 120"/>
            <p:cNvSpPr>
              <a:spLocks noChangeArrowheads="1"/>
            </p:cNvSpPr>
            <p:nvPr/>
          </p:nvSpPr>
          <p:spPr bwMode="auto">
            <a:xfrm>
              <a:off x="4137" y="2156"/>
              <a:ext cx="40" cy="4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53" name="Oval 121"/>
            <p:cNvSpPr>
              <a:spLocks noChangeArrowheads="1"/>
            </p:cNvSpPr>
            <p:nvPr/>
          </p:nvSpPr>
          <p:spPr bwMode="auto">
            <a:xfrm>
              <a:off x="4368" y="2216"/>
              <a:ext cx="40" cy="4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54" name="AutoShape 171"/>
            <p:cNvSpPr>
              <a:spLocks noChangeArrowheads="1"/>
            </p:cNvSpPr>
            <p:nvPr/>
          </p:nvSpPr>
          <p:spPr bwMode="auto">
            <a:xfrm>
              <a:off x="3441" y="1933"/>
              <a:ext cx="143" cy="288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grpSp>
        <p:nvGrpSpPr>
          <p:cNvPr id="6" name="Group 179"/>
          <p:cNvGrpSpPr>
            <a:grpSpLocks/>
          </p:cNvGrpSpPr>
          <p:nvPr/>
        </p:nvGrpSpPr>
        <p:grpSpPr bwMode="auto">
          <a:xfrm>
            <a:off x="7200900" y="2565400"/>
            <a:ext cx="1943100" cy="2692400"/>
            <a:chOff x="4536" y="1616"/>
            <a:chExt cx="1224" cy="1696"/>
          </a:xfrm>
        </p:grpSpPr>
        <p:sp>
          <p:nvSpPr>
            <p:cNvPr id="45067" name="Rectangle 122"/>
            <p:cNvSpPr>
              <a:spLocks noChangeArrowheads="1"/>
            </p:cNvSpPr>
            <p:nvPr/>
          </p:nvSpPr>
          <p:spPr bwMode="auto">
            <a:xfrm>
              <a:off x="4717" y="1616"/>
              <a:ext cx="885" cy="885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068" name="Oval 123"/>
            <p:cNvSpPr>
              <a:spLocks noChangeArrowheads="1"/>
            </p:cNvSpPr>
            <p:nvPr/>
          </p:nvSpPr>
          <p:spPr bwMode="auto">
            <a:xfrm>
              <a:off x="4783" y="1679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069" name="Oval 124"/>
            <p:cNvSpPr>
              <a:spLocks noChangeArrowheads="1"/>
            </p:cNvSpPr>
            <p:nvPr/>
          </p:nvSpPr>
          <p:spPr bwMode="auto">
            <a:xfrm>
              <a:off x="4738" y="1817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070" name="Oval 125"/>
            <p:cNvSpPr>
              <a:spLocks noChangeArrowheads="1"/>
            </p:cNvSpPr>
            <p:nvPr/>
          </p:nvSpPr>
          <p:spPr bwMode="auto">
            <a:xfrm>
              <a:off x="4963" y="1670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071" name="Oval 126"/>
            <p:cNvSpPr>
              <a:spLocks noChangeArrowheads="1"/>
            </p:cNvSpPr>
            <p:nvPr/>
          </p:nvSpPr>
          <p:spPr bwMode="auto">
            <a:xfrm>
              <a:off x="4915" y="1916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072" name="Oval 127"/>
            <p:cNvSpPr>
              <a:spLocks noChangeArrowheads="1"/>
            </p:cNvSpPr>
            <p:nvPr/>
          </p:nvSpPr>
          <p:spPr bwMode="auto">
            <a:xfrm>
              <a:off x="5275" y="1664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073" name="Oval 128"/>
            <p:cNvSpPr>
              <a:spLocks noChangeArrowheads="1"/>
            </p:cNvSpPr>
            <p:nvPr/>
          </p:nvSpPr>
          <p:spPr bwMode="auto">
            <a:xfrm>
              <a:off x="5200" y="1838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074" name="Oval 129"/>
            <p:cNvSpPr>
              <a:spLocks noChangeArrowheads="1"/>
            </p:cNvSpPr>
            <p:nvPr/>
          </p:nvSpPr>
          <p:spPr bwMode="auto">
            <a:xfrm>
              <a:off x="5452" y="1736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075" name="Oval 130"/>
            <p:cNvSpPr>
              <a:spLocks noChangeArrowheads="1"/>
            </p:cNvSpPr>
            <p:nvPr/>
          </p:nvSpPr>
          <p:spPr bwMode="auto">
            <a:xfrm>
              <a:off x="5491" y="1910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076" name="Oval 131"/>
            <p:cNvSpPr>
              <a:spLocks noChangeArrowheads="1"/>
            </p:cNvSpPr>
            <p:nvPr/>
          </p:nvSpPr>
          <p:spPr bwMode="auto">
            <a:xfrm>
              <a:off x="5269" y="2054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077" name="Oval 132"/>
            <p:cNvSpPr>
              <a:spLocks noChangeArrowheads="1"/>
            </p:cNvSpPr>
            <p:nvPr/>
          </p:nvSpPr>
          <p:spPr bwMode="auto">
            <a:xfrm>
              <a:off x="5512" y="2105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078" name="Oval 133"/>
            <p:cNvSpPr>
              <a:spLocks noChangeArrowheads="1"/>
            </p:cNvSpPr>
            <p:nvPr/>
          </p:nvSpPr>
          <p:spPr bwMode="auto">
            <a:xfrm>
              <a:off x="4753" y="2213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079" name="Oval 134"/>
            <p:cNvSpPr>
              <a:spLocks noChangeArrowheads="1"/>
            </p:cNvSpPr>
            <p:nvPr/>
          </p:nvSpPr>
          <p:spPr bwMode="auto">
            <a:xfrm>
              <a:off x="4795" y="2351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080" name="Oval 135"/>
            <p:cNvSpPr>
              <a:spLocks noChangeArrowheads="1"/>
            </p:cNvSpPr>
            <p:nvPr/>
          </p:nvSpPr>
          <p:spPr bwMode="auto">
            <a:xfrm>
              <a:off x="4933" y="2219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081" name="Oval 136"/>
            <p:cNvSpPr>
              <a:spLocks noChangeArrowheads="1"/>
            </p:cNvSpPr>
            <p:nvPr/>
          </p:nvSpPr>
          <p:spPr bwMode="auto">
            <a:xfrm>
              <a:off x="4984" y="2357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082" name="Oval 137"/>
            <p:cNvSpPr>
              <a:spLocks noChangeArrowheads="1"/>
            </p:cNvSpPr>
            <p:nvPr/>
          </p:nvSpPr>
          <p:spPr bwMode="auto">
            <a:xfrm>
              <a:off x="5215" y="2255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083" name="Oval 138"/>
            <p:cNvSpPr>
              <a:spLocks noChangeArrowheads="1"/>
            </p:cNvSpPr>
            <p:nvPr/>
          </p:nvSpPr>
          <p:spPr bwMode="auto">
            <a:xfrm>
              <a:off x="5428" y="2315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084" name="Text Box 139"/>
            <p:cNvSpPr txBox="1">
              <a:spLocks noChangeArrowheads="1"/>
            </p:cNvSpPr>
            <p:nvPr/>
          </p:nvSpPr>
          <p:spPr bwMode="auto">
            <a:xfrm>
              <a:off x="5002" y="2503"/>
              <a:ext cx="3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zh-CN" sz="1600">
                <a:ea typeface="宋体" panose="02010600030101010101" pitchFamily="2" charset="-122"/>
              </a:endParaRPr>
            </a:p>
          </p:txBody>
        </p:sp>
        <p:sp>
          <p:nvSpPr>
            <p:cNvPr id="45085" name="Line 140"/>
            <p:cNvSpPr>
              <a:spLocks noChangeShapeType="1"/>
            </p:cNvSpPr>
            <p:nvPr/>
          </p:nvSpPr>
          <p:spPr bwMode="auto">
            <a:xfrm flipH="1">
              <a:off x="4762" y="1706"/>
              <a:ext cx="45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086" name="Line 141"/>
            <p:cNvSpPr>
              <a:spLocks noChangeShapeType="1"/>
            </p:cNvSpPr>
            <p:nvPr/>
          </p:nvSpPr>
          <p:spPr bwMode="auto">
            <a:xfrm flipH="1">
              <a:off x="4942" y="1697"/>
              <a:ext cx="48" cy="24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087" name="Line 142"/>
            <p:cNvSpPr>
              <a:spLocks noChangeShapeType="1"/>
            </p:cNvSpPr>
            <p:nvPr/>
          </p:nvSpPr>
          <p:spPr bwMode="auto">
            <a:xfrm>
              <a:off x="4780" y="2237"/>
              <a:ext cx="45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088" name="Line 143"/>
            <p:cNvSpPr>
              <a:spLocks noChangeShapeType="1"/>
            </p:cNvSpPr>
            <p:nvPr/>
          </p:nvSpPr>
          <p:spPr bwMode="auto">
            <a:xfrm>
              <a:off x="4957" y="2240"/>
              <a:ext cx="54" cy="14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089" name="Line 144"/>
            <p:cNvSpPr>
              <a:spLocks noChangeShapeType="1"/>
            </p:cNvSpPr>
            <p:nvPr/>
          </p:nvSpPr>
          <p:spPr bwMode="auto">
            <a:xfrm flipH="1">
              <a:off x="5224" y="1691"/>
              <a:ext cx="78" cy="1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090" name="Line 145"/>
            <p:cNvSpPr>
              <a:spLocks noChangeShapeType="1"/>
            </p:cNvSpPr>
            <p:nvPr/>
          </p:nvSpPr>
          <p:spPr bwMode="auto">
            <a:xfrm>
              <a:off x="5479" y="1760"/>
              <a:ext cx="39" cy="1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091" name="Line 146"/>
            <p:cNvSpPr>
              <a:spLocks noChangeShapeType="1"/>
            </p:cNvSpPr>
            <p:nvPr/>
          </p:nvSpPr>
          <p:spPr bwMode="auto">
            <a:xfrm flipH="1">
              <a:off x="5242" y="2084"/>
              <a:ext cx="51" cy="19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092" name="Line 147"/>
            <p:cNvSpPr>
              <a:spLocks noChangeShapeType="1"/>
            </p:cNvSpPr>
            <p:nvPr/>
          </p:nvSpPr>
          <p:spPr bwMode="auto">
            <a:xfrm flipH="1">
              <a:off x="5452" y="2129"/>
              <a:ext cx="90" cy="2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093" name="Line 148"/>
            <p:cNvSpPr>
              <a:spLocks noChangeShapeType="1"/>
            </p:cNvSpPr>
            <p:nvPr/>
          </p:nvSpPr>
          <p:spPr bwMode="auto">
            <a:xfrm>
              <a:off x="4789" y="1769"/>
              <a:ext cx="180" cy="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094" name="Line 149"/>
            <p:cNvSpPr>
              <a:spLocks noChangeShapeType="1"/>
            </p:cNvSpPr>
            <p:nvPr/>
          </p:nvSpPr>
          <p:spPr bwMode="auto">
            <a:xfrm>
              <a:off x="4801" y="2306"/>
              <a:ext cx="189" cy="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095" name="Line 150"/>
            <p:cNvSpPr>
              <a:spLocks noChangeShapeType="1"/>
            </p:cNvSpPr>
            <p:nvPr/>
          </p:nvSpPr>
          <p:spPr bwMode="auto">
            <a:xfrm>
              <a:off x="5266" y="1772"/>
              <a:ext cx="234" cy="7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096" name="Line 151"/>
            <p:cNvSpPr>
              <a:spLocks noChangeShapeType="1"/>
            </p:cNvSpPr>
            <p:nvPr/>
          </p:nvSpPr>
          <p:spPr bwMode="auto">
            <a:xfrm>
              <a:off x="5266" y="2174"/>
              <a:ext cx="234" cy="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097" name="Oval 152"/>
            <p:cNvSpPr>
              <a:spLocks noChangeArrowheads="1"/>
            </p:cNvSpPr>
            <p:nvPr/>
          </p:nvSpPr>
          <p:spPr bwMode="auto">
            <a:xfrm>
              <a:off x="4771" y="1748"/>
              <a:ext cx="40" cy="4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098" name="Oval 153"/>
            <p:cNvSpPr>
              <a:spLocks noChangeArrowheads="1"/>
            </p:cNvSpPr>
            <p:nvPr/>
          </p:nvSpPr>
          <p:spPr bwMode="auto">
            <a:xfrm>
              <a:off x="4945" y="1820"/>
              <a:ext cx="40" cy="4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099" name="Oval 154"/>
            <p:cNvSpPr>
              <a:spLocks noChangeArrowheads="1"/>
            </p:cNvSpPr>
            <p:nvPr/>
          </p:nvSpPr>
          <p:spPr bwMode="auto">
            <a:xfrm>
              <a:off x="5245" y="1754"/>
              <a:ext cx="40" cy="4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00" name="Oval 155"/>
            <p:cNvSpPr>
              <a:spLocks noChangeArrowheads="1"/>
            </p:cNvSpPr>
            <p:nvPr/>
          </p:nvSpPr>
          <p:spPr bwMode="auto">
            <a:xfrm>
              <a:off x="5479" y="1832"/>
              <a:ext cx="40" cy="4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01" name="Oval 156"/>
            <p:cNvSpPr>
              <a:spLocks noChangeArrowheads="1"/>
            </p:cNvSpPr>
            <p:nvPr/>
          </p:nvSpPr>
          <p:spPr bwMode="auto">
            <a:xfrm>
              <a:off x="4783" y="2288"/>
              <a:ext cx="40" cy="4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02" name="Oval 157"/>
            <p:cNvSpPr>
              <a:spLocks noChangeArrowheads="1"/>
            </p:cNvSpPr>
            <p:nvPr/>
          </p:nvSpPr>
          <p:spPr bwMode="auto">
            <a:xfrm>
              <a:off x="4963" y="2294"/>
              <a:ext cx="40" cy="4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03" name="Oval 158"/>
            <p:cNvSpPr>
              <a:spLocks noChangeArrowheads="1"/>
            </p:cNvSpPr>
            <p:nvPr/>
          </p:nvSpPr>
          <p:spPr bwMode="auto">
            <a:xfrm>
              <a:off x="5248" y="2156"/>
              <a:ext cx="40" cy="4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04" name="Oval 159"/>
            <p:cNvSpPr>
              <a:spLocks noChangeArrowheads="1"/>
            </p:cNvSpPr>
            <p:nvPr/>
          </p:nvSpPr>
          <p:spPr bwMode="auto">
            <a:xfrm>
              <a:off x="5479" y="2216"/>
              <a:ext cx="40" cy="4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05" name="Line 160"/>
            <p:cNvSpPr>
              <a:spLocks noChangeShapeType="1"/>
            </p:cNvSpPr>
            <p:nvPr/>
          </p:nvSpPr>
          <p:spPr bwMode="auto">
            <a:xfrm>
              <a:off x="4873" y="1805"/>
              <a:ext cx="18" cy="50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106" name="Line 161"/>
            <p:cNvSpPr>
              <a:spLocks noChangeShapeType="1"/>
            </p:cNvSpPr>
            <p:nvPr/>
          </p:nvSpPr>
          <p:spPr bwMode="auto">
            <a:xfrm>
              <a:off x="5386" y="1811"/>
              <a:ext cx="0" cy="3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107" name="Oval 162"/>
            <p:cNvSpPr>
              <a:spLocks noChangeArrowheads="1"/>
            </p:cNvSpPr>
            <p:nvPr/>
          </p:nvSpPr>
          <p:spPr bwMode="auto">
            <a:xfrm>
              <a:off x="4858" y="1787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08" name="Oval 163"/>
            <p:cNvSpPr>
              <a:spLocks noChangeArrowheads="1"/>
            </p:cNvSpPr>
            <p:nvPr/>
          </p:nvSpPr>
          <p:spPr bwMode="auto">
            <a:xfrm>
              <a:off x="4870" y="2291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09" name="Oval 164"/>
            <p:cNvSpPr>
              <a:spLocks noChangeArrowheads="1"/>
            </p:cNvSpPr>
            <p:nvPr/>
          </p:nvSpPr>
          <p:spPr bwMode="auto">
            <a:xfrm>
              <a:off x="5365" y="1793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10" name="Oval 165"/>
            <p:cNvSpPr>
              <a:spLocks noChangeArrowheads="1"/>
            </p:cNvSpPr>
            <p:nvPr/>
          </p:nvSpPr>
          <p:spPr bwMode="auto">
            <a:xfrm>
              <a:off x="5365" y="2186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11" name="Line 166"/>
            <p:cNvSpPr>
              <a:spLocks noChangeShapeType="1"/>
            </p:cNvSpPr>
            <p:nvPr/>
          </p:nvSpPr>
          <p:spPr bwMode="auto">
            <a:xfrm flipV="1">
              <a:off x="4879" y="1988"/>
              <a:ext cx="507" cy="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112" name="Oval 167"/>
            <p:cNvSpPr>
              <a:spLocks noChangeArrowheads="1"/>
            </p:cNvSpPr>
            <p:nvPr/>
          </p:nvSpPr>
          <p:spPr bwMode="auto">
            <a:xfrm>
              <a:off x="4861" y="2027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13" name="Oval 168"/>
            <p:cNvSpPr>
              <a:spLocks noChangeArrowheads="1"/>
            </p:cNvSpPr>
            <p:nvPr/>
          </p:nvSpPr>
          <p:spPr bwMode="auto">
            <a:xfrm>
              <a:off x="5368" y="1970"/>
              <a:ext cx="40" cy="40"/>
            </a:xfrm>
            <a:prstGeom prst="ellipse">
              <a:avLst/>
            </a:prstGeom>
            <a:solidFill>
              <a:srgbClr val="EDD1D1"/>
            </a:solidFill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14" name="AutoShape 172"/>
            <p:cNvSpPr>
              <a:spLocks noChangeArrowheads="1"/>
            </p:cNvSpPr>
            <p:nvPr/>
          </p:nvSpPr>
          <p:spPr bwMode="auto">
            <a:xfrm>
              <a:off x="4536" y="1933"/>
              <a:ext cx="143" cy="288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15" name="Text Box 173"/>
            <p:cNvSpPr txBox="1">
              <a:spLocks noChangeArrowheads="1"/>
            </p:cNvSpPr>
            <p:nvPr/>
          </p:nvSpPr>
          <p:spPr bwMode="auto">
            <a:xfrm>
              <a:off x="4582" y="2638"/>
              <a:ext cx="1178" cy="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600">
                  <a:ea typeface="宋体" panose="02010600030101010101" pitchFamily="2" charset="-122"/>
                </a:rPr>
                <a:t>Final result after recursively performing RGM on each subset</a:t>
              </a:r>
            </a:p>
          </p:txBody>
        </p:sp>
      </p:grpSp>
      <p:sp>
        <p:nvSpPr>
          <p:cNvPr id="179" name="Text Box 102"/>
          <p:cNvSpPr txBox="1">
            <a:spLocks noChangeArrowheads="1"/>
          </p:cNvSpPr>
          <p:nvPr/>
        </p:nvSpPr>
        <p:spPr bwMode="auto">
          <a:xfrm rot="-5400000">
            <a:off x="8237048" y="5725266"/>
            <a:ext cx="1256691" cy="21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800" dirty="0">
                <a:solidFill>
                  <a:srgbClr val="C0C0C0"/>
                </a:solidFill>
              </a:rPr>
              <a:t>© </a:t>
            </a:r>
            <a:r>
              <a:rPr lang="de-DE" altLang="de-DE" sz="800" dirty="0" smtClean="0">
                <a:solidFill>
                  <a:srgbClr val="C0C0C0"/>
                </a:solidFill>
              </a:rPr>
              <a:t>2022 </a:t>
            </a:r>
            <a:r>
              <a:rPr lang="de-DE" altLang="de-DE" sz="800" dirty="0">
                <a:solidFill>
                  <a:srgbClr val="C0C0C0"/>
                </a:solidFill>
              </a:rPr>
              <a:t>Springer Verlag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D0A54C-13D8-4A4D-9F45-AEF9F55ABEA4}" type="slidenum">
              <a:rPr lang="en-US" altLang="de-DE" sz="1000">
                <a:solidFill>
                  <a:srgbClr val="C0C0C0"/>
                </a:solidFill>
              </a:rPr>
              <a:pPr/>
              <a:t>44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7.5.1 	Constructing Trees with Zero Global Skew</a:t>
            </a:r>
          </a:p>
        </p:txBody>
      </p:sp>
      <p:sp>
        <p:nvSpPr>
          <p:cNvPr id="15564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8013" y="1628775"/>
            <a:ext cx="8308975" cy="1541463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Input:</a:t>
            </a:r>
            <a:r>
              <a:rPr lang="en-US" altLang="zh-CN" smtClean="0">
                <a:ea typeface="宋体" panose="02010600030101010101" pitchFamily="2" charset="-122"/>
              </a:rPr>
              <a:t> set of sinks 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smtClean="0">
                <a:ea typeface="宋体" panose="02010600030101010101" pitchFamily="2" charset="-122"/>
              </a:rPr>
              <a:t>, empty tree </a:t>
            </a:r>
            <a:r>
              <a:rPr lang="en-US" altLang="zh-CN" i="1" smtClean="0">
                <a:ea typeface="宋体" panose="02010600030101010101" pitchFamily="2" charset="-122"/>
              </a:rPr>
              <a:t>T</a:t>
            </a:r>
            <a:endParaRPr lang="en-US" altLang="zh-CN" b="1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Output:</a:t>
            </a:r>
            <a:r>
              <a:rPr lang="en-US" altLang="zh-CN" smtClean="0">
                <a:ea typeface="宋体" panose="02010600030101010101" pitchFamily="2" charset="-122"/>
              </a:rPr>
              <a:t> clock tree </a:t>
            </a:r>
            <a:r>
              <a:rPr lang="en-US" altLang="zh-CN" i="1" smtClean="0">
                <a:ea typeface="宋体" panose="02010600030101010101" pitchFamily="2" charset="-122"/>
              </a:rPr>
              <a:t>T</a:t>
            </a:r>
            <a:br>
              <a:rPr lang="en-US" altLang="zh-CN" i="1" smtClean="0">
                <a:ea typeface="宋体" panose="02010600030101010101" pitchFamily="2" charset="-122"/>
              </a:rPr>
            </a:br>
            <a:endParaRPr lang="en-US" altLang="zh-CN" b="1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if</a:t>
            </a:r>
            <a:r>
              <a:rPr lang="en-US" altLang="zh-CN" smtClean="0">
                <a:ea typeface="宋体" panose="02010600030101010101" pitchFamily="2" charset="-122"/>
              </a:rPr>
              <a:t> (|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smtClean="0">
                <a:ea typeface="宋体" panose="02010600030101010101" pitchFamily="2" charset="-122"/>
              </a:rPr>
              <a:t>| ≤ 1)</a:t>
            </a:r>
            <a:endParaRPr lang="en-US" altLang="zh-CN" b="1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  	return</a:t>
            </a:r>
            <a:endParaRPr lang="en-US" altLang="zh-CN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i="1" smtClean="0">
                <a:ea typeface="宋体" panose="02010600030101010101" pitchFamily="2" charset="-122"/>
              </a:rPr>
              <a:t>M</a:t>
            </a:r>
            <a:r>
              <a:rPr lang="en-US" altLang="zh-CN" smtClean="0">
                <a:ea typeface="宋体" panose="02010600030101010101" pitchFamily="2" charset="-122"/>
              </a:rPr>
              <a:t> = min-cost geometric matching over 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i="1" smtClean="0">
                <a:ea typeface="宋体" panose="02010600030101010101" pitchFamily="2" charset="-122"/>
              </a:rPr>
              <a:t>S’</a:t>
            </a:r>
            <a:r>
              <a:rPr lang="en-US" altLang="zh-CN" smtClean="0">
                <a:ea typeface="宋体" panose="02010600030101010101" pitchFamily="2" charset="-122"/>
              </a:rPr>
              <a:t> = Ø</a:t>
            </a:r>
            <a:endParaRPr lang="en-US" altLang="zh-CN" b="1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foreach</a:t>
            </a:r>
            <a:r>
              <a:rPr lang="en-US" altLang="zh-CN" smtClean="0">
                <a:ea typeface="宋体" panose="02010600030101010101" pitchFamily="2" charset="-122"/>
              </a:rPr>
              <a:t> (&lt;</a:t>
            </a:r>
            <a:r>
              <a:rPr lang="en-US" altLang="zh-CN" i="1" smtClean="0">
                <a:ea typeface="宋体" panose="02010600030101010101" pitchFamily="2" charset="-122"/>
              </a:rPr>
              <a:t>P</a:t>
            </a:r>
            <a:r>
              <a:rPr lang="en-US" altLang="zh-CN" i="1" baseline="-25000" smtClean="0">
                <a:ea typeface="宋体" panose="02010600030101010101" pitchFamily="2" charset="-122"/>
              </a:rPr>
              <a:t>i</a:t>
            </a:r>
            <a:r>
              <a:rPr lang="en-US" altLang="zh-CN" smtClean="0">
                <a:ea typeface="宋体" panose="02010600030101010101" pitchFamily="2" charset="-122"/>
              </a:rPr>
              <a:t>,</a:t>
            </a:r>
            <a:r>
              <a:rPr lang="en-US" altLang="zh-CN" i="1" smtClean="0">
                <a:ea typeface="宋体" panose="02010600030101010101" pitchFamily="2" charset="-122"/>
              </a:rPr>
              <a:t>P</a:t>
            </a:r>
            <a:r>
              <a:rPr lang="en-US" altLang="zh-CN" i="1" baseline="-25000" smtClean="0">
                <a:ea typeface="宋体" panose="02010600030101010101" pitchFamily="2" charset="-122"/>
              </a:rPr>
              <a:t>j</a:t>
            </a:r>
            <a:r>
              <a:rPr lang="en-US" altLang="zh-CN" smtClean="0">
                <a:ea typeface="宋体" panose="02010600030101010101" pitchFamily="2" charset="-122"/>
              </a:rPr>
              <a:t> &gt;  </a:t>
            </a:r>
            <a:r>
              <a:rPr lang="en-US" altLang="zh-CN" i="1" smtClean="0">
                <a:ea typeface="宋体" panose="02010600030101010101" pitchFamily="2" charset="-122"/>
              </a:rPr>
              <a:t>M</a:t>
            </a:r>
            <a:r>
              <a:rPr lang="en-US" altLang="zh-CN" smtClean="0">
                <a:ea typeface="宋体" panose="02010600030101010101" pitchFamily="2" charset="-122"/>
              </a:rPr>
              <a:t>)</a:t>
            </a: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  	</a:t>
            </a:r>
            <a:r>
              <a:rPr lang="en-US" altLang="zh-CN" i="1" smtClean="0">
                <a:ea typeface="宋体" panose="02010600030101010101" pitchFamily="2" charset="-122"/>
              </a:rPr>
              <a:t>TP</a:t>
            </a:r>
            <a:r>
              <a:rPr lang="en-US" altLang="zh-CN" i="1" baseline="-25000" smtClean="0">
                <a:ea typeface="宋体" panose="02010600030101010101" pitchFamily="2" charset="-122"/>
              </a:rPr>
              <a:t>i</a:t>
            </a:r>
            <a:r>
              <a:rPr lang="en-US" altLang="zh-CN" smtClean="0">
                <a:ea typeface="宋体" panose="02010600030101010101" pitchFamily="2" charset="-122"/>
              </a:rPr>
              <a:t> = subtree of </a:t>
            </a:r>
            <a:r>
              <a:rPr lang="en-US" altLang="zh-CN" i="1" smtClean="0">
                <a:ea typeface="宋体" panose="02010600030101010101" pitchFamily="2" charset="-122"/>
              </a:rPr>
              <a:t>T</a:t>
            </a:r>
            <a:r>
              <a:rPr lang="en-US" altLang="zh-CN" smtClean="0">
                <a:ea typeface="宋体" panose="02010600030101010101" pitchFamily="2" charset="-122"/>
              </a:rPr>
              <a:t> rooted at </a:t>
            </a:r>
            <a:r>
              <a:rPr lang="en-US" altLang="zh-CN" i="1" smtClean="0">
                <a:ea typeface="宋体" panose="02010600030101010101" pitchFamily="2" charset="-122"/>
              </a:rPr>
              <a:t>P</a:t>
            </a:r>
            <a:r>
              <a:rPr lang="en-US" altLang="zh-CN" i="1" baseline="-25000" smtClean="0">
                <a:ea typeface="宋体" panose="02010600030101010101" pitchFamily="2" charset="-122"/>
              </a:rPr>
              <a:t>i</a:t>
            </a:r>
            <a:endParaRPr lang="en-US" altLang="zh-CN" baseline="-25000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  	</a:t>
            </a:r>
            <a:r>
              <a:rPr lang="en-US" altLang="zh-CN" i="1" smtClean="0">
                <a:ea typeface="宋体" panose="02010600030101010101" pitchFamily="2" charset="-122"/>
              </a:rPr>
              <a:t>TP</a:t>
            </a:r>
            <a:r>
              <a:rPr lang="en-US" altLang="zh-CN" i="1" baseline="-25000" smtClean="0">
                <a:ea typeface="宋体" panose="02010600030101010101" pitchFamily="2" charset="-122"/>
              </a:rPr>
              <a:t>j</a:t>
            </a:r>
            <a:r>
              <a:rPr lang="en-US" altLang="zh-CN" baseline="-25000" smtClean="0">
                <a:ea typeface="宋体" panose="02010600030101010101" pitchFamily="2" charset="-122"/>
              </a:rPr>
              <a:t> </a:t>
            </a:r>
            <a:r>
              <a:rPr lang="en-US" altLang="zh-CN" smtClean="0">
                <a:ea typeface="宋体" panose="02010600030101010101" pitchFamily="2" charset="-122"/>
              </a:rPr>
              <a:t>= subtree of </a:t>
            </a:r>
            <a:r>
              <a:rPr lang="en-US" altLang="zh-CN" i="1" smtClean="0">
                <a:ea typeface="宋体" panose="02010600030101010101" pitchFamily="2" charset="-122"/>
              </a:rPr>
              <a:t>T</a:t>
            </a:r>
            <a:r>
              <a:rPr lang="en-US" altLang="zh-CN" smtClean="0">
                <a:ea typeface="宋体" panose="02010600030101010101" pitchFamily="2" charset="-122"/>
              </a:rPr>
              <a:t> rooted at </a:t>
            </a:r>
            <a:r>
              <a:rPr lang="en-US" altLang="zh-CN" i="1" smtClean="0">
                <a:ea typeface="宋体" panose="02010600030101010101" pitchFamily="2" charset="-122"/>
              </a:rPr>
              <a:t>P</a:t>
            </a:r>
            <a:r>
              <a:rPr lang="en-US" altLang="zh-CN" i="1" baseline="-25000" smtClean="0">
                <a:ea typeface="宋体" panose="02010600030101010101" pitchFamily="2" charset="-122"/>
              </a:rPr>
              <a:t>j</a:t>
            </a:r>
            <a:endParaRPr lang="en-US" altLang="zh-CN" b="1" baseline="-25000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  	</a:t>
            </a:r>
            <a:r>
              <a:rPr lang="en-US" altLang="zh-CN" i="1" smtClean="0">
                <a:ea typeface="宋体" panose="02010600030101010101" pitchFamily="2" charset="-122"/>
              </a:rPr>
              <a:t>tp</a:t>
            </a:r>
            <a:r>
              <a:rPr lang="en-US" altLang="zh-CN" smtClean="0">
                <a:ea typeface="宋体" panose="02010600030101010101" pitchFamily="2" charset="-122"/>
              </a:rPr>
              <a:t> = tapping point on (</a:t>
            </a:r>
            <a:r>
              <a:rPr lang="en-US" altLang="zh-CN" i="1" smtClean="0">
                <a:ea typeface="宋体" panose="02010600030101010101" pitchFamily="2" charset="-122"/>
              </a:rPr>
              <a:t>P</a:t>
            </a:r>
            <a:r>
              <a:rPr lang="en-US" altLang="zh-CN" i="1" baseline="-25000" smtClean="0">
                <a:ea typeface="宋体" panose="02010600030101010101" pitchFamily="2" charset="-122"/>
              </a:rPr>
              <a:t>i</a:t>
            </a:r>
            <a:r>
              <a:rPr lang="en-US" altLang="zh-CN" i="1" smtClean="0">
                <a:ea typeface="宋体" panose="02010600030101010101" pitchFamily="2" charset="-122"/>
              </a:rPr>
              <a:t>,P</a:t>
            </a:r>
            <a:r>
              <a:rPr lang="en-US" altLang="zh-CN" i="1" baseline="-25000" smtClean="0">
                <a:ea typeface="宋体" panose="02010600030101010101" pitchFamily="2" charset="-122"/>
              </a:rPr>
              <a:t>j</a:t>
            </a:r>
            <a:r>
              <a:rPr lang="en-US" altLang="zh-CN" smtClean="0">
                <a:ea typeface="宋体" panose="02010600030101010101" pitchFamily="2" charset="-122"/>
              </a:rPr>
              <a:t>)	// point that minimizes the skew of 							//   the tree </a:t>
            </a:r>
            <a:r>
              <a:rPr lang="en-US" altLang="zh-CN" i="1" smtClean="0">
                <a:ea typeface="宋体" panose="02010600030101010101" pitchFamily="2" charset="-122"/>
              </a:rPr>
              <a:t>T</a:t>
            </a:r>
            <a:r>
              <a:rPr lang="en-US" altLang="zh-CN" i="1" baseline="-25000" smtClean="0">
                <a:ea typeface="宋体" panose="02010600030101010101" pitchFamily="2" charset="-122"/>
              </a:rPr>
              <a:t>tp</a:t>
            </a:r>
            <a:r>
              <a:rPr lang="en-US" altLang="zh-CN" smtClean="0">
                <a:ea typeface="宋体" panose="02010600030101010101" pitchFamily="2" charset="-122"/>
              </a:rPr>
              <a:t> = </a:t>
            </a:r>
            <a:r>
              <a:rPr lang="en-US" altLang="zh-CN" i="1" smtClean="0">
                <a:ea typeface="宋体" panose="02010600030101010101" pitchFamily="2" charset="-122"/>
              </a:rPr>
              <a:t>T</a:t>
            </a:r>
            <a:r>
              <a:rPr lang="en-US" altLang="zh-CN" i="1" baseline="-25000" smtClean="0">
                <a:ea typeface="宋体" panose="02010600030101010101" pitchFamily="2" charset="-122"/>
              </a:rPr>
              <a:t>Pi</a:t>
            </a:r>
            <a:r>
              <a:rPr lang="en-US" altLang="zh-CN" smtClean="0">
                <a:ea typeface="宋体" panose="02010600030101010101" pitchFamily="2" charset="-122"/>
              </a:rPr>
              <a:t> U </a:t>
            </a:r>
            <a:r>
              <a:rPr lang="en-US" altLang="zh-CN" i="1" smtClean="0">
                <a:ea typeface="宋体" panose="02010600030101010101" pitchFamily="2" charset="-122"/>
              </a:rPr>
              <a:t>T</a:t>
            </a:r>
            <a:r>
              <a:rPr lang="en-US" altLang="zh-CN" i="1" baseline="-25000" smtClean="0">
                <a:ea typeface="宋体" panose="02010600030101010101" pitchFamily="2" charset="-122"/>
              </a:rPr>
              <a:t>Pj</a:t>
            </a:r>
            <a:r>
              <a:rPr lang="en-US" altLang="zh-CN" smtClean="0">
                <a:ea typeface="宋体" panose="02010600030101010101" pitchFamily="2" charset="-122"/>
              </a:rPr>
              <a:t> U (</a:t>
            </a:r>
            <a:r>
              <a:rPr lang="en-US" altLang="zh-CN" i="1" smtClean="0">
                <a:ea typeface="宋体" panose="02010600030101010101" pitchFamily="2" charset="-122"/>
              </a:rPr>
              <a:t>P</a:t>
            </a:r>
            <a:r>
              <a:rPr lang="en-US" altLang="zh-CN" i="1" baseline="-25000" smtClean="0">
                <a:ea typeface="宋体" panose="02010600030101010101" pitchFamily="2" charset="-122"/>
              </a:rPr>
              <a:t>i</a:t>
            </a:r>
            <a:r>
              <a:rPr lang="en-US" altLang="zh-CN" i="1" smtClean="0">
                <a:ea typeface="宋体" panose="02010600030101010101" pitchFamily="2" charset="-122"/>
              </a:rPr>
              <a:t>,P</a:t>
            </a:r>
            <a:r>
              <a:rPr lang="en-US" altLang="zh-CN" i="1" baseline="-25000" smtClean="0">
                <a:ea typeface="宋体" panose="02010600030101010101" pitchFamily="2" charset="-122"/>
              </a:rPr>
              <a:t>j</a:t>
            </a:r>
            <a:r>
              <a:rPr lang="en-US" altLang="zh-CN" smtClean="0">
                <a:ea typeface="宋体" panose="02010600030101010101" pitchFamily="2" charset="-122"/>
              </a:rPr>
              <a:t>)</a:t>
            </a:r>
            <a:endParaRPr lang="en-US" altLang="zh-CN" i="1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i="1" smtClean="0">
                <a:ea typeface="宋体" panose="02010600030101010101" pitchFamily="2" charset="-122"/>
              </a:rPr>
              <a:t>  	</a:t>
            </a:r>
            <a:r>
              <a:rPr lang="en-US" altLang="zh-CN" smtClean="0">
                <a:ea typeface="宋体" panose="02010600030101010101" pitchFamily="2" charset="-122"/>
              </a:rPr>
              <a:t>ADD(</a:t>
            </a:r>
            <a:r>
              <a:rPr lang="en-US" altLang="zh-CN" i="1" smtClean="0">
                <a:ea typeface="宋体" panose="02010600030101010101" pitchFamily="2" charset="-122"/>
              </a:rPr>
              <a:t>S’</a:t>
            </a:r>
            <a:r>
              <a:rPr lang="en-US" altLang="zh-CN" smtClean="0">
                <a:ea typeface="宋体" panose="02010600030101010101" pitchFamily="2" charset="-122"/>
              </a:rPr>
              <a:t>,</a:t>
            </a:r>
            <a:r>
              <a:rPr lang="en-US" altLang="zh-CN" i="1" smtClean="0">
                <a:ea typeface="宋体" panose="02010600030101010101" pitchFamily="2" charset="-122"/>
              </a:rPr>
              <a:t>tp</a:t>
            </a:r>
            <a:r>
              <a:rPr lang="en-US" altLang="zh-CN" smtClean="0">
                <a:ea typeface="宋体" panose="02010600030101010101" pitchFamily="2" charset="-122"/>
              </a:rPr>
              <a:t>)			// add </a:t>
            </a:r>
            <a:r>
              <a:rPr lang="en-US" altLang="zh-CN" i="1" smtClean="0">
                <a:ea typeface="宋体" panose="02010600030101010101" pitchFamily="2" charset="-122"/>
              </a:rPr>
              <a:t>tp</a:t>
            </a:r>
            <a:r>
              <a:rPr lang="en-US" altLang="zh-CN" smtClean="0">
                <a:ea typeface="宋体" panose="02010600030101010101" pitchFamily="2" charset="-122"/>
              </a:rPr>
              <a:t> to </a:t>
            </a:r>
            <a:r>
              <a:rPr lang="en-US" altLang="zh-CN" i="1" smtClean="0">
                <a:ea typeface="宋体" panose="02010600030101010101" pitchFamily="2" charset="-122"/>
              </a:rPr>
              <a:t>S’</a:t>
            </a: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i="1" smtClean="0">
                <a:ea typeface="宋体" panose="02010600030101010101" pitchFamily="2" charset="-122"/>
              </a:rPr>
              <a:t>  	</a:t>
            </a:r>
            <a:r>
              <a:rPr lang="en-US" altLang="zh-CN" smtClean="0">
                <a:ea typeface="宋体" panose="02010600030101010101" pitchFamily="2" charset="-122"/>
              </a:rPr>
              <a:t>ADD(</a:t>
            </a:r>
            <a:r>
              <a:rPr lang="en-US" altLang="zh-CN" i="1" smtClean="0">
                <a:ea typeface="宋体" panose="02010600030101010101" pitchFamily="2" charset="-122"/>
              </a:rPr>
              <a:t>T</a:t>
            </a:r>
            <a:r>
              <a:rPr lang="en-US" altLang="zh-CN" smtClean="0">
                <a:ea typeface="宋体" panose="02010600030101010101" pitchFamily="2" charset="-122"/>
              </a:rPr>
              <a:t>,(</a:t>
            </a:r>
            <a:r>
              <a:rPr lang="en-US" altLang="zh-CN" i="1" smtClean="0">
                <a:ea typeface="宋体" panose="02010600030101010101" pitchFamily="2" charset="-122"/>
              </a:rPr>
              <a:t>P</a:t>
            </a:r>
            <a:r>
              <a:rPr lang="en-US" altLang="zh-CN" i="1" baseline="-25000" smtClean="0">
                <a:ea typeface="宋体" panose="02010600030101010101" pitchFamily="2" charset="-122"/>
              </a:rPr>
              <a:t>i</a:t>
            </a:r>
            <a:r>
              <a:rPr lang="en-US" altLang="zh-CN" i="1" smtClean="0">
                <a:ea typeface="宋体" panose="02010600030101010101" pitchFamily="2" charset="-122"/>
              </a:rPr>
              <a:t>,P</a:t>
            </a:r>
            <a:r>
              <a:rPr lang="en-US" altLang="zh-CN" i="1" baseline="-25000" smtClean="0">
                <a:ea typeface="宋体" panose="02010600030101010101" pitchFamily="2" charset="-122"/>
              </a:rPr>
              <a:t>j</a:t>
            </a:r>
            <a:r>
              <a:rPr lang="en-US" altLang="zh-CN" smtClean="0">
                <a:ea typeface="宋体" panose="02010600030101010101" pitchFamily="2" charset="-122"/>
              </a:rPr>
              <a:t>))			// add matching segment (</a:t>
            </a:r>
            <a:r>
              <a:rPr lang="en-US" altLang="zh-CN" i="1" smtClean="0">
                <a:ea typeface="宋体" panose="02010600030101010101" pitchFamily="2" charset="-122"/>
              </a:rPr>
              <a:t>P</a:t>
            </a:r>
            <a:r>
              <a:rPr lang="en-US" altLang="zh-CN" i="1" baseline="-25000" smtClean="0">
                <a:ea typeface="宋体" panose="02010600030101010101" pitchFamily="2" charset="-122"/>
              </a:rPr>
              <a:t>i</a:t>
            </a:r>
            <a:r>
              <a:rPr lang="en-US" altLang="zh-CN" i="1" smtClean="0">
                <a:ea typeface="宋体" panose="02010600030101010101" pitchFamily="2" charset="-122"/>
              </a:rPr>
              <a:t>,P</a:t>
            </a:r>
            <a:r>
              <a:rPr lang="en-US" altLang="zh-CN" i="1" baseline="-25000" smtClean="0">
                <a:ea typeface="宋体" panose="02010600030101010101" pitchFamily="2" charset="-122"/>
              </a:rPr>
              <a:t>j</a:t>
            </a:r>
            <a:r>
              <a:rPr lang="en-US" altLang="zh-CN" smtClean="0">
                <a:ea typeface="宋体" panose="02010600030101010101" pitchFamily="2" charset="-122"/>
              </a:rPr>
              <a:t>) to </a:t>
            </a:r>
            <a:r>
              <a:rPr lang="en-US" altLang="zh-CN" i="1" smtClean="0">
                <a:ea typeface="宋体" panose="02010600030101010101" pitchFamily="2" charset="-122"/>
              </a:rPr>
              <a:t>T</a:t>
            </a:r>
            <a:endParaRPr lang="en-US" altLang="zh-CN" b="1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if</a:t>
            </a:r>
            <a:r>
              <a:rPr lang="en-US" altLang="zh-CN" smtClean="0">
                <a:ea typeface="宋体" panose="02010600030101010101" pitchFamily="2" charset="-122"/>
              </a:rPr>
              <a:t> (|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smtClean="0">
                <a:ea typeface="宋体" panose="02010600030101010101" pitchFamily="2" charset="-122"/>
              </a:rPr>
              <a:t>| % 2 == 1)			// if |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smtClean="0">
                <a:ea typeface="宋体" panose="02010600030101010101" pitchFamily="2" charset="-122"/>
              </a:rPr>
              <a:t>| is odd, add unmatched node</a:t>
            </a: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  	ADD(</a:t>
            </a:r>
            <a:r>
              <a:rPr lang="en-US" altLang="zh-CN" i="1" smtClean="0">
                <a:ea typeface="宋体" panose="02010600030101010101" pitchFamily="2" charset="-122"/>
              </a:rPr>
              <a:t>S’</a:t>
            </a:r>
            <a:r>
              <a:rPr lang="en-US" altLang="zh-CN" smtClean="0">
                <a:ea typeface="宋体" panose="02010600030101010101" pitchFamily="2" charset="-122"/>
              </a:rPr>
              <a:t>, unmatched node)</a:t>
            </a: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RGM(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smtClean="0">
                <a:ea typeface="宋体" panose="02010600030101010101" pitchFamily="2" charset="-122"/>
              </a:rPr>
              <a:t>’,</a:t>
            </a:r>
            <a:r>
              <a:rPr lang="en-US" altLang="zh-CN" i="1" smtClean="0">
                <a:ea typeface="宋体" panose="02010600030101010101" pitchFamily="2" charset="-122"/>
              </a:rPr>
              <a:t>T</a:t>
            </a:r>
            <a:r>
              <a:rPr lang="en-US" altLang="zh-CN" smtClean="0">
                <a:ea typeface="宋体" panose="02010600030101010101" pitchFamily="2" charset="-122"/>
              </a:rPr>
              <a:t>)			// recursively call RGM </a:t>
            </a: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827088" y="1231900"/>
            <a:ext cx="3836987" cy="344488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Recursive Geometric Matching (RGM)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56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56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56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56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56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56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4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564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4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5564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4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564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4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5564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4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5564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4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5564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4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5564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48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5648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48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55648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484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A86DB8C-C3BB-4547-B9A2-15DFD341A62C}" type="slidenum">
              <a:rPr lang="en-US" altLang="de-DE" sz="1000">
                <a:solidFill>
                  <a:srgbClr val="C0C0C0"/>
                </a:solidFill>
              </a:rPr>
              <a:pPr/>
              <a:t>45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7.5.1 	Constructing Trees with Zero Global Skew</a:t>
            </a:r>
          </a:p>
        </p:txBody>
      </p:sp>
      <p:sp>
        <p:nvSpPr>
          <p:cNvPr id="47108" name="Text Box 3"/>
          <p:cNvSpPr txBox="1">
            <a:spLocks noChangeArrowheads="1"/>
          </p:cNvSpPr>
          <p:nvPr/>
        </p:nvSpPr>
        <p:spPr bwMode="auto">
          <a:xfrm>
            <a:off x="827088" y="1231900"/>
            <a:ext cx="1809750" cy="344488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Exact Zero Skew</a:t>
            </a:r>
          </a:p>
        </p:txBody>
      </p:sp>
      <p:sp>
        <p:nvSpPr>
          <p:cNvPr id="1560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8013" y="2060575"/>
            <a:ext cx="8308975" cy="1541463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Adopts a bottom-up process of matching subtree roots and merging 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the corresponding subtrees, similar to RGM 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Two important improvements: 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Finds exact zero-skew tapping points with respect to the Elmore delay model rather than the linear delay model 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Maintains exact delay balance even when two subtrees with very different 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source-sink delays are matched (by wire elongation)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0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60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0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60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0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60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0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60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0580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3F6939-C801-4719-9A7D-B1DB23D1DD20}" type="slidenum">
              <a:rPr lang="en-US" altLang="de-DE" sz="1000">
                <a:solidFill>
                  <a:srgbClr val="C0C0C0"/>
                </a:solidFill>
              </a:rPr>
              <a:pPr/>
              <a:t>46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7.5.1 	Constructing Trees with Zero Global Skew</a:t>
            </a:r>
          </a:p>
        </p:txBody>
      </p:sp>
      <p:sp>
        <p:nvSpPr>
          <p:cNvPr id="48132" name="Text Box 3"/>
          <p:cNvSpPr txBox="1">
            <a:spLocks noChangeArrowheads="1"/>
          </p:cNvSpPr>
          <p:nvPr/>
        </p:nvSpPr>
        <p:spPr bwMode="auto">
          <a:xfrm>
            <a:off x="827088" y="1231900"/>
            <a:ext cx="1809750" cy="344488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Exact Zero Skew</a:t>
            </a:r>
          </a:p>
        </p:txBody>
      </p:sp>
      <p:sp>
        <p:nvSpPr>
          <p:cNvPr id="48133" name="AutoShape 6"/>
          <p:cNvSpPr>
            <a:spLocks noChangeArrowheads="1"/>
          </p:cNvSpPr>
          <p:nvPr/>
        </p:nvSpPr>
        <p:spPr bwMode="auto">
          <a:xfrm>
            <a:off x="1960563" y="3995738"/>
            <a:ext cx="760412" cy="657225"/>
          </a:xfrm>
          <a:prstGeom prst="triangle">
            <a:avLst>
              <a:gd name="adj" fmla="val 50000"/>
            </a:avLst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8134" name="AutoShape 7"/>
          <p:cNvSpPr>
            <a:spLocks noChangeArrowheads="1"/>
          </p:cNvSpPr>
          <p:nvPr/>
        </p:nvSpPr>
        <p:spPr bwMode="auto">
          <a:xfrm>
            <a:off x="879475" y="3995738"/>
            <a:ext cx="760413" cy="657225"/>
          </a:xfrm>
          <a:prstGeom prst="triangle">
            <a:avLst>
              <a:gd name="adj" fmla="val 50000"/>
            </a:avLst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8135" name="TextBox 16"/>
          <p:cNvSpPr txBox="1">
            <a:spLocks noChangeArrowheads="1"/>
          </p:cNvSpPr>
          <p:nvPr/>
        </p:nvSpPr>
        <p:spPr bwMode="auto">
          <a:xfrm>
            <a:off x="712788" y="4748213"/>
            <a:ext cx="12239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ko-KR" sz="1600">
                <a:ea typeface="굴림" pitchFamily="34" charset="-127"/>
              </a:rPr>
              <a:t>Subtree </a:t>
            </a:r>
            <a:r>
              <a:rPr lang="en-US" altLang="ko-KR" sz="1600" i="1">
                <a:ea typeface="굴림" pitchFamily="34" charset="-127"/>
              </a:rPr>
              <a:t>T</a:t>
            </a:r>
            <a:r>
              <a:rPr lang="en-US" altLang="ko-KR" sz="1600" i="1" baseline="-25000">
                <a:ea typeface="굴림" pitchFamily="34" charset="-127"/>
              </a:rPr>
              <a:t>s1</a:t>
            </a:r>
            <a:endParaRPr lang="ko-KR" altLang="en-US" sz="1600" baseline="-25000">
              <a:ea typeface="굴림" pitchFamily="34" charset="-127"/>
            </a:endParaRPr>
          </a:p>
        </p:txBody>
      </p:sp>
      <p:sp>
        <p:nvSpPr>
          <p:cNvPr id="48136" name="TextBox 17"/>
          <p:cNvSpPr txBox="1">
            <a:spLocks noChangeArrowheads="1"/>
          </p:cNvSpPr>
          <p:nvPr/>
        </p:nvSpPr>
        <p:spPr bwMode="auto">
          <a:xfrm>
            <a:off x="1908175" y="4748213"/>
            <a:ext cx="12239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ko-KR" sz="1600">
                <a:ea typeface="굴림" pitchFamily="34" charset="-127"/>
              </a:rPr>
              <a:t>Subtree </a:t>
            </a:r>
            <a:r>
              <a:rPr lang="en-US" altLang="ko-KR" sz="1600" i="1">
                <a:ea typeface="굴림" pitchFamily="34" charset="-127"/>
              </a:rPr>
              <a:t>T</a:t>
            </a:r>
            <a:r>
              <a:rPr lang="en-US" altLang="ko-KR" sz="1600" i="1" baseline="-25000">
                <a:ea typeface="굴림" pitchFamily="34" charset="-127"/>
              </a:rPr>
              <a:t>s2</a:t>
            </a:r>
            <a:endParaRPr lang="ko-KR" altLang="en-US" sz="1600" i="1" baseline="-25000">
              <a:ea typeface="굴림" pitchFamily="34" charset="-127"/>
            </a:endParaRPr>
          </a:p>
        </p:txBody>
      </p:sp>
      <p:sp>
        <p:nvSpPr>
          <p:cNvPr id="48137" name="TextBox 23"/>
          <p:cNvSpPr txBox="1">
            <a:spLocks noChangeArrowheads="1"/>
          </p:cNvSpPr>
          <p:nvPr/>
        </p:nvSpPr>
        <p:spPr bwMode="auto">
          <a:xfrm>
            <a:off x="1073150" y="3317875"/>
            <a:ext cx="285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ko-KR" sz="1600" i="1">
                <a:solidFill>
                  <a:schemeClr val="accent2"/>
                </a:solidFill>
                <a:ea typeface="굴림" pitchFamily="34" charset="-127"/>
                <a:cs typeface="Times New Roman" panose="02020603050405020304" pitchFamily="18" charset="0"/>
              </a:rPr>
              <a:t>z</a:t>
            </a:r>
          </a:p>
        </p:txBody>
      </p:sp>
      <p:sp>
        <p:nvSpPr>
          <p:cNvPr id="48138" name="TextBox 24"/>
          <p:cNvSpPr txBox="1">
            <a:spLocks noChangeArrowheads="1"/>
          </p:cNvSpPr>
          <p:nvPr/>
        </p:nvSpPr>
        <p:spPr bwMode="auto">
          <a:xfrm>
            <a:off x="2124075" y="3330575"/>
            <a:ext cx="625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ko-KR" sz="1600">
                <a:solidFill>
                  <a:schemeClr val="accent2"/>
                </a:solidFill>
                <a:ea typeface="굴림" pitchFamily="34" charset="-127"/>
                <a:cs typeface="Times New Roman" panose="02020603050405020304" pitchFamily="18" charset="0"/>
              </a:rPr>
              <a:t>1 </a:t>
            </a:r>
            <a:r>
              <a:rPr lang="en-US" altLang="ko-KR" sz="1600" i="1">
                <a:solidFill>
                  <a:schemeClr val="accent2"/>
                </a:solidFill>
                <a:ea typeface="굴림" pitchFamily="34" charset="-127"/>
                <a:cs typeface="Times New Roman" panose="02020603050405020304" pitchFamily="18" charset="0"/>
              </a:rPr>
              <a:t>– z</a:t>
            </a:r>
            <a:endParaRPr lang="ko-KR" altLang="en-US" sz="1600" i="1">
              <a:solidFill>
                <a:schemeClr val="accent2"/>
              </a:solidFill>
              <a:ea typeface="굴림" pitchFamily="34" charset="-127"/>
              <a:cs typeface="Times New Roman" panose="02020603050405020304" pitchFamily="18" charset="0"/>
            </a:endParaRPr>
          </a:p>
        </p:txBody>
      </p:sp>
      <p:sp>
        <p:nvSpPr>
          <p:cNvPr id="48139" name="TextBox 29"/>
          <p:cNvSpPr txBox="1">
            <a:spLocks noChangeArrowheads="1"/>
          </p:cNvSpPr>
          <p:nvPr/>
        </p:nvSpPr>
        <p:spPr bwMode="auto">
          <a:xfrm>
            <a:off x="847725" y="2397125"/>
            <a:ext cx="16398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ko-KR" sz="1600">
                <a:ea typeface="굴림" pitchFamily="34" charset="-127"/>
              </a:rPr>
              <a:t>Tapping point </a:t>
            </a:r>
            <a:r>
              <a:rPr lang="en-US" altLang="ko-KR" sz="1600" i="1">
                <a:ea typeface="굴림" pitchFamily="34" charset="-127"/>
              </a:rPr>
              <a:t>tp</a:t>
            </a:r>
            <a:endParaRPr lang="ko-KR" altLang="en-US" sz="1600">
              <a:ea typeface="굴림" pitchFamily="34" charset="-127"/>
            </a:endParaRPr>
          </a:p>
        </p:txBody>
      </p:sp>
      <p:sp>
        <p:nvSpPr>
          <p:cNvPr id="48140" name="Line 13"/>
          <p:cNvSpPr>
            <a:spLocks noChangeShapeType="1"/>
          </p:cNvSpPr>
          <p:nvPr/>
        </p:nvSpPr>
        <p:spPr bwMode="auto">
          <a:xfrm>
            <a:off x="1708150" y="2762250"/>
            <a:ext cx="0" cy="5572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141" name="Text Box 14"/>
          <p:cNvSpPr txBox="1">
            <a:spLocks noChangeArrowheads="1"/>
          </p:cNvSpPr>
          <p:nvPr/>
        </p:nvSpPr>
        <p:spPr bwMode="auto">
          <a:xfrm>
            <a:off x="841375" y="3767138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CN" sz="1600" i="1">
                <a:ea typeface="宋体" panose="02010600030101010101" pitchFamily="2" charset="-122"/>
              </a:rPr>
              <a:t>s</a:t>
            </a:r>
            <a:r>
              <a:rPr lang="en-US" altLang="zh-CN" sz="1600" baseline="-25000">
                <a:ea typeface="宋体" panose="02010600030101010101" pitchFamily="2" charset="-122"/>
              </a:rPr>
              <a:t>1</a:t>
            </a:r>
            <a:endParaRPr lang="en-US" altLang="zh-CN" sz="1600">
              <a:ea typeface="宋体" panose="02010600030101010101" pitchFamily="2" charset="-122"/>
            </a:endParaRPr>
          </a:p>
        </p:txBody>
      </p:sp>
      <p:sp>
        <p:nvSpPr>
          <p:cNvPr id="48142" name="Text Box 15"/>
          <p:cNvSpPr txBox="1">
            <a:spLocks noChangeArrowheads="1"/>
          </p:cNvSpPr>
          <p:nvPr/>
        </p:nvSpPr>
        <p:spPr bwMode="auto">
          <a:xfrm>
            <a:off x="2312988" y="3767138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CN" sz="1600" i="1">
                <a:ea typeface="宋体" panose="02010600030101010101" pitchFamily="2" charset="-122"/>
              </a:rPr>
              <a:t>s</a:t>
            </a:r>
            <a:r>
              <a:rPr lang="en-US" altLang="zh-CN" sz="1600" baseline="-25000">
                <a:ea typeface="宋体" panose="02010600030101010101" pitchFamily="2" charset="-122"/>
              </a:rPr>
              <a:t>2</a:t>
            </a:r>
            <a:endParaRPr lang="en-US" altLang="zh-CN" sz="1600">
              <a:ea typeface="宋体" panose="02010600030101010101" pitchFamily="2" charset="-122"/>
            </a:endParaRPr>
          </a:p>
        </p:txBody>
      </p:sp>
      <p:sp>
        <p:nvSpPr>
          <p:cNvPr id="48143" name="Line 18"/>
          <p:cNvSpPr>
            <a:spLocks noChangeShapeType="1"/>
          </p:cNvSpPr>
          <p:nvPr/>
        </p:nvSpPr>
        <p:spPr bwMode="auto">
          <a:xfrm flipH="1">
            <a:off x="1265238" y="3362325"/>
            <a:ext cx="438150" cy="638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144" name="Line 19"/>
          <p:cNvSpPr>
            <a:spLocks noChangeShapeType="1"/>
          </p:cNvSpPr>
          <p:nvPr/>
        </p:nvSpPr>
        <p:spPr bwMode="auto">
          <a:xfrm>
            <a:off x="1703388" y="3362325"/>
            <a:ext cx="638175" cy="638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145" name="Oval 20"/>
          <p:cNvSpPr>
            <a:spLocks noChangeArrowheads="1"/>
          </p:cNvSpPr>
          <p:nvPr/>
        </p:nvSpPr>
        <p:spPr bwMode="auto">
          <a:xfrm>
            <a:off x="2293938" y="3948113"/>
            <a:ext cx="92075" cy="9207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8146" name="Oval 21"/>
          <p:cNvSpPr>
            <a:spLocks noChangeArrowheads="1"/>
          </p:cNvSpPr>
          <p:nvPr/>
        </p:nvSpPr>
        <p:spPr bwMode="auto">
          <a:xfrm>
            <a:off x="1212850" y="3948113"/>
            <a:ext cx="92075" cy="9207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8147" name="Oval 22"/>
          <p:cNvSpPr>
            <a:spLocks noChangeArrowheads="1"/>
          </p:cNvSpPr>
          <p:nvPr/>
        </p:nvSpPr>
        <p:spPr bwMode="auto">
          <a:xfrm>
            <a:off x="1660525" y="3319463"/>
            <a:ext cx="92075" cy="92075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8148" name="AutoShape 23"/>
          <p:cNvSpPr>
            <a:spLocks/>
          </p:cNvSpPr>
          <p:nvPr/>
        </p:nvSpPr>
        <p:spPr bwMode="auto">
          <a:xfrm rot="-2700000">
            <a:off x="2041525" y="3167063"/>
            <a:ext cx="133350" cy="8001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8149" name="AutoShape 24"/>
          <p:cNvSpPr>
            <a:spLocks/>
          </p:cNvSpPr>
          <p:nvPr/>
        </p:nvSpPr>
        <p:spPr bwMode="auto">
          <a:xfrm rot="-8776346">
            <a:off x="1311275" y="3248025"/>
            <a:ext cx="114300" cy="687388"/>
          </a:xfrm>
          <a:prstGeom prst="rightBrace">
            <a:avLst>
              <a:gd name="adj1" fmla="val 50116"/>
              <a:gd name="adj2" fmla="val 50000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8150" name="Text Box 107"/>
          <p:cNvSpPr txBox="1">
            <a:spLocks noChangeArrowheads="1"/>
          </p:cNvSpPr>
          <p:nvPr/>
        </p:nvSpPr>
        <p:spPr bwMode="auto">
          <a:xfrm>
            <a:off x="1398588" y="3543300"/>
            <a:ext cx="433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CN" sz="1600" i="1">
                <a:ea typeface="宋体" panose="02010600030101010101" pitchFamily="2" charset="-122"/>
              </a:rPr>
              <a:t>w</a:t>
            </a:r>
            <a:r>
              <a:rPr lang="en-US" altLang="zh-CN" sz="1600" baseline="-25000">
                <a:ea typeface="宋体" panose="02010600030101010101" pitchFamily="2" charset="-122"/>
              </a:rPr>
              <a:t>1</a:t>
            </a:r>
            <a:endParaRPr lang="en-US" altLang="zh-CN" sz="1600" i="1">
              <a:ea typeface="宋体" panose="02010600030101010101" pitchFamily="2" charset="-122"/>
            </a:endParaRPr>
          </a:p>
        </p:txBody>
      </p:sp>
      <p:sp>
        <p:nvSpPr>
          <p:cNvPr id="48151" name="Text Box 108"/>
          <p:cNvSpPr txBox="1">
            <a:spLocks noChangeArrowheads="1"/>
          </p:cNvSpPr>
          <p:nvPr/>
        </p:nvSpPr>
        <p:spPr bwMode="auto">
          <a:xfrm>
            <a:off x="1741488" y="3543300"/>
            <a:ext cx="433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CN" sz="1600" i="1">
                <a:ea typeface="宋体" panose="02010600030101010101" pitchFamily="2" charset="-122"/>
              </a:rPr>
              <a:t>w</a:t>
            </a:r>
            <a:r>
              <a:rPr lang="en-US" altLang="zh-CN" sz="1600" baseline="-25000">
                <a:ea typeface="宋体" panose="02010600030101010101" pitchFamily="2" charset="-122"/>
              </a:rPr>
              <a:t>2</a:t>
            </a:r>
            <a:endParaRPr lang="en-US" altLang="zh-CN" sz="1600" i="1">
              <a:ea typeface="宋体" panose="02010600030101010101" pitchFamily="2" charset="-122"/>
            </a:endParaRPr>
          </a:p>
        </p:txBody>
      </p:sp>
      <p:grpSp>
        <p:nvGrpSpPr>
          <p:cNvPr id="5" name="Group 120"/>
          <p:cNvGrpSpPr>
            <a:grpSpLocks/>
          </p:cNvGrpSpPr>
          <p:nvPr/>
        </p:nvGrpSpPr>
        <p:grpSpPr bwMode="auto">
          <a:xfrm>
            <a:off x="2843213" y="2343150"/>
            <a:ext cx="5927725" cy="2590800"/>
            <a:chOff x="1791" y="1476"/>
            <a:chExt cx="3734" cy="1632"/>
          </a:xfrm>
        </p:grpSpPr>
        <p:sp>
          <p:nvSpPr>
            <p:cNvPr id="48154" name="TextBox 29"/>
            <p:cNvSpPr txBox="1">
              <a:spLocks noChangeArrowheads="1"/>
            </p:cNvSpPr>
            <p:nvPr/>
          </p:nvSpPr>
          <p:spPr bwMode="auto">
            <a:xfrm>
              <a:off x="2109" y="2115"/>
              <a:ext cx="1336" cy="538"/>
            </a:xfrm>
            <a:prstGeom prst="rect">
              <a:avLst/>
            </a:prstGeom>
            <a:solidFill>
              <a:srgbClr val="EDD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ko-KR" sz="1600">
                  <a:ea typeface="굴림" pitchFamily="34" charset="-127"/>
                </a:rPr>
                <a:t>Tapping point </a:t>
              </a:r>
              <a:r>
                <a:rPr lang="en-US" altLang="ko-KR" sz="1600" i="1">
                  <a:ea typeface="굴림" pitchFamily="34" charset="-127"/>
                </a:rPr>
                <a:t>tp,</a:t>
              </a:r>
            </a:p>
            <a:p>
              <a:pPr>
                <a:spcBef>
                  <a:spcPct val="0"/>
                </a:spcBef>
              </a:pPr>
              <a:r>
                <a:rPr lang="en-US" altLang="ko-KR" sz="1600">
                  <a:ea typeface="굴림" pitchFamily="34" charset="-127"/>
                </a:rPr>
                <a:t>where </a:t>
              </a:r>
              <a:r>
                <a:rPr lang="en-US" altLang="zh-CN">
                  <a:ea typeface="宋体" panose="02010600030101010101" pitchFamily="2" charset="-122"/>
                </a:rPr>
                <a:t>Elmore delay </a:t>
              </a:r>
              <a:br>
                <a:rPr lang="en-US" altLang="zh-CN">
                  <a:ea typeface="宋体" panose="02010600030101010101" pitchFamily="2" charset="-122"/>
                </a:rPr>
              </a:br>
              <a:r>
                <a:rPr lang="en-US" altLang="zh-CN">
                  <a:ea typeface="宋体" panose="02010600030101010101" pitchFamily="2" charset="-122"/>
                </a:rPr>
                <a:t>to sinks is equalized</a:t>
              </a:r>
              <a:endParaRPr lang="en-US" altLang="ko-KR">
                <a:ea typeface="굴림" pitchFamily="34" charset="-127"/>
              </a:endParaRPr>
            </a:p>
          </p:txBody>
        </p:sp>
        <p:sp>
          <p:nvSpPr>
            <p:cNvPr id="48155" name="Line 28"/>
            <p:cNvSpPr>
              <a:spLocks noChangeShapeType="1"/>
            </p:cNvSpPr>
            <p:nvPr/>
          </p:nvSpPr>
          <p:spPr bwMode="auto">
            <a:xfrm>
              <a:off x="3445" y="2328"/>
              <a:ext cx="3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156" name="Line 29"/>
            <p:cNvSpPr>
              <a:spLocks noChangeShapeType="1"/>
            </p:cNvSpPr>
            <p:nvPr/>
          </p:nvSpPr>
          <p:spPr bwMode="auto">
            <a:xfrm>
              <a:off x="4410" y="1773"/>
              <a:ext cx="71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157" name="Rectangle 30"/>
            <p:cNvSpPr>
              <a:spLocks noChangeArrowheads="1"/>
            </p:cNvSpPr>
            <p:nvPr/>
          </p:nvSpPr>
          <p:spPr bwMode="auto">
            <a:xfrm>
              <a:off x="5121" y="1661"/>
              <a:ext cx="384" cy="21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8158" name="Text Box 31"/>
            <p:cNvSpPr txBox="1">
              <a:spLocks noChangeArrowheads="1"/>
            </p:cNvSpPr>
            <p:nvPr/>
          </p:nvSpPr>
          <p:spPr bwMode="auto">
            <a:xfrm>
              <a:off x="5114" y="1635"/>
              <a:ext cx="4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600" i="1">
                  <a:ea typeface="宋体" panose="02010600030101010101" pitchFamily="2" charset="-122"/>
                </a:rPr>
                <a:t>t</a:t>
              </a:r>
              <a:r>
                <a:rPr lang="en-US" altLang="zh-CN" sz="1600">
                  <a:ea typeface="宋体" panose="02010600030101010101" pitchFamily="2" charset="-122"/>
                </a:rPr>
                <a:t>(</a:t>
              </a:r>
              <a:r>
                <a:rPr lang="en-US" altLang="zh-CN" sz="1600" i="1">
                  <a:ea typeface="宋体" panose="02010600030101010101" pitchFamily="2" charset="-122"/>
                </a:rPr>
                <a:t>T</a:t>
              </a:r>
              <a:r>
                <a:rPr lang="en-US" altLang="zh-CN" sz="1600" i="1" baseline="-25000">
                  <a:ea typeface="宋体" panose="02010600030101010101" pitchFamily="2" charset="-122"/>
                </a:rPr>
                <a:t>s1</a:t>
              </a:r>
              <a:r>
                <a:rPr lang="en-US" altLang="zh-CN" sz="1600" i="1">
                  <a:ea typeface="宋体" panose="02010600030101010101" pitchFamily="2" charset="-122"/>
                </a:rPr>
                <a:t> </a:t>
              </a:r>
              <a:r>
                <a:rPr lang="en-US" altLang="zh-CN" sz="1600">
                  <a:ea typeface="宋体" panose="02010600030101010101" pitchFamily="2" charset="-122"/>
                </a:rPr>
                <a:t>)</a:t>
              </a:r>
              <a:endParaRPr lang="en-US" altLang="zh-CN" sz="1600" i="1">
                <a:ea typeface="宋体" panose="02010600030101010101" pitchFamily="2" charset="-122"/>
              </a:endParaRPr>
            </a:p>
          </p:txBody>
        </p:sp>
        <p:sp>
          <p:nvSpPr>
            <p:cNvPr id="48159" name="Text Box 32"/>
            <p:cNvSpPr txBox="1">
              <a:spLocks noChangeArrowheads="1"/>
            </p:cNvSpPr>
            <p:nvPr/>
          </p:nvSpPr>
          <p:spPr bwMode="auto">
            <a:xfrm>
              <a:off x="4986" y="1821"/>
              <a:ext cx="45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600" i="1">
                  <a:ea typeface="宋体" panose="02010600030101010101" pitchFamily="2" charset="-122"/>
                </a:rPr>
                <a:t>C</a:t>
              </a:r>
              <a:r>
                <a:rPr lang="en-US" altLang="zh-CN" sz="1600">
                  <a:ea typeface="宋体" panose="02010600030101010101" pitchFamily="2" charset="-122"/>
                </a:rPr>
                <a:t>(</a:t>
              </a:r>
              <a:r>
                <a:rPr lang="en-US" altLang="zh-CN" sz="1600" i="1">
                  <a:ea typeface="宋体" panose="02010600030101010101" pitchFamily="2" charset="-122"/>
                </a:rPr>
                <a:t>s</a:t>
              </a:r>
              <a:r>
                <a:rPr lang="en-US" altLang="zh-CN" sz="1600" baseline="-25000">
                  <a:ea typeface="宋体" panose="02010600030101010101" pitchFamily="2" charset="-122"/>
                </a:rPr>
                <a:t>1</a:t>
              </a:r>
              <a:r>
                <a:rPr lang="en-US" altLang="zh-CN" sz="1600">
                  <a:ea typeface="宋体" panose="02010600030101010101" pitchFamily="2" charset="-122"/>
                </a:rPr>
                <a:t>)</a:t>
              </a:r>
              <a:endParaRPr lang="en-US" altLang="zh-CN" sz="1600" i="1">
                <a:ea typeface="宋体" panose="02010600030101010101" pitchFamily="2" charset="-122"/>
              </a:endParaRPr>
            </a:p>
          </p:txBody>
        </p:sp>
        <p:grpSp>
          <p:nvGrpSpPr>
            <p:cNvPr id="48160" name="Group 33"/>
            <p:cNvGrpSpPr>
              <a:grpSpLocks/>
            </p:cNvGrpSpPr>
            <p:nvPr/>
          </p:nvGrpSpPr>
          <p:grpSpPr bwMode="auto">
            <a:xfrm>
              <a:off x="3939" y="1773"/>
              <a:ext cx="115" cy="342"/>
              <a:chOff x="3825" y="1773"/>
              <a:chExt cx="115" cy="342"/>
            </a:xfrm>
          </p:grpSpPr>
          <p:sp>
            <p:nvSpPr>
              <p:cNvPr id="48235" name="Line 34"/>
              <p:cNvSpPr>
                <a:spLocks noChangeShapeType="1"/>
              </p:cNvSpPr>
              <p:nvPr/>
            </p:nvSpPr>
            <p:spPr bwMode="auto">
              <a:xfrm>
                <a:off x="3880" y="1773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36" name="Line 35"/>
              <p:cNvSpPr>
                <a:spLocks noChangeShapeType="1"/>
              </p:cNvSpPr>
              <p:nvPr/>
            </p:nvSpPr>
            <p:spPr bwMode="auto">
              <a:xfrm>
                <a:off x="3825" y="1920"/>
                <a:ext cx="11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37" name="Line 36"/>
              <p:cNvSpPr>
                <a:spLocks noChangeShapeType="1"/>
              </p:cNvSpPr>
              <p:nvPr/>
            </p:nvSpPr>
            <p:spPr bwMode="auto">
              <a:xfrm>
                <a:off x="3825" y="1962"/>
                <a:ext cx="11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38" name="Line 37"/>
              <p:cNvSpPr>
                <a:spLocks noChangeShapeType="1"/>
              </p:cNvSpPr>
              <p:nvPr/>
            </p:nvSpPr>
            <p:spPr bwMode="auto">
              <a:xfrm>
                <a:off x="3879" y="1962"/>
                <a:ext cx="0" cy="11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39" name="Line 38"/>
              <p:cNvSpPr>
                <a:spLocks noChangeShapeType="1"/>
              </p:cNvSpPr>
              <p:nvPr/>
            </p:nvSpPr>
            <p:spPr bwMode="auto">
              <a:xfrm>
                <a:off x="3837" y="2079"/>
                <a:ext cx="8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40" name="Line 39"/>
              <p:cNvSpPr>
                <a:spLocks noChangeShapeType="1"/>
              </p:cNvSpPr>
              <p:nvPr/>
            </p:nvSpPr>
            <p:spPr bwMode="auto">
              <a:xfrm>
                <a:off x="3852" y="2097"/>
                <a:ext cx="5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41" name="Line 40"/>
              <p:cNvSpPr>
                <a:spLocks noChangeShapeType="1"/>
              </p:cNvSpPr>
              <p:nvPr/>
            </p:nvSpPr>
            <p:spPr bwMode="auto">
              <a:xfrm>
                <a:off x="3867" y="2115"/>
                <a:ext cx="29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48161" name="Group 41"/>
            <p:cNvGrpSpPr>
              <a:grpSpLocks/>
            </p:cNvGrpSpPr>
            <p:nvPr/>
          </p:nvGrpSpPr>
          <p:grpSpPr bwMode="auto">
            <a:xfrm>
              <a:off x="4442" y="1773"/>
              <a:ext cx="115" cy="342"/>
              <a:chOff x="3825" y="1773"/>
              <a:chExt cx="115" cy="342"/>
            </a:xfrm>
          </p:grpSpPr>
          <p:sp>
            <p:nvSpPr>
              <p:cNvPr id="48228" name="Line 42"/>
              <p:cNvSpPr>
                <a:spLocks noChangeShapeType="1"/>
              </p:cNvSpPr>
              <p:nvPr/>
            </p:nvSpPr>
            <p:spPr bwMode="auto">
              <a:xfrm>
                <a:off x="3880" y="1773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29" name="Line 43"/>
              <p:cNvSpPr>
                <a:spLocks noChangeShapeType="1"/>
              </p:cNvSpPr>
              <p:nvPr/>
            </p:nvSpPr>
            <p:spPr bwMode="auto">
              <a:xfrm>
                <a:off x="3825" y="1920"/>
                <a:ext cx="11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30" name="Line 44"/>
              <p:cNvSpPr>
                <a:spLocks noChangeShapeType="1"/>
              </p:cNvSpPr>
              <p:nvPr/>
            </p:nvSpPr>
            <p:spPr bwMode="auto">
              <a:xfrm>
                <a:off x="3825" y="1962"/>
                <a:ext cx="11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31" name="Line 45"/>
              <p:cNvSpPr>
                <a:spLocks noChangeShapeType="1"/>
              </p:cNvSpPr>
              <p:nvPr/>
            </p:nvSpPr>
            <p:spPr bwMode="auto">
              <a:xfrm>
                <a:off x="3879" y="1962"/>
                <a:ext cx="0" cy="11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32" name="Line 46"/>
              <p:cNvSpPr>
                <a:spLocks noChangeShapeType="1"/>
              </p:cNvSpPr>
              <p:nvPr/>
            </p:nvSpPr>
            <p:spPr bwMode="auto">
              <a:xfrm>
                <a:off x="3837" y="2079"/>
                <a:ext cx="8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33" name="Line 47"/>
              <p:cNvSpPr>
                <a:spLocks noChangeShapeType="1"/>
              </p:cNvSpPr>
              <p:nvPr/>
            </p:nvSpPr>
            <p:spPr bwMode="auto">
              <a:xfrm>
                <a:off x="3852" y="2097"/>
                <a:ext cx="5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34" name="Line 48"/>
              <p:cNvSpPr>
                <a:spLocks noChangeShapeType="1"/>
              </p:cNvSpPr>
              <p:nvPr/>
            </p:nvSpPr>
            <p:spPr bwMode="auto">
              <a:xfrm>
                <a:off x="3867" y="2115"/>
                <a:ext cx="29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48162" name="Group 49"/>
            <p:cNvGrpSpPr>
              <a:grpSpLocks/>
            </p:cNvGrpSpPr>
            <p:nvPr/>
          </p:nvGrpSpPr>
          <p:grpSpPr bwMode="auto">
            <a:xfrm>
              <a:off x="4922" y="1772"/>
              <a:ext cx="115" cy="342"/>
              <a:chOff x="3825" y="1773"/>
              <a:chExt cx="115" cy="342"/>
            </a:xfrm>
          </p:grpSpPr>
          <p:sp>
            <p:nvSpPr>
              <p:cNvPr id="48221" name="Line 50"/>
              <p:cNvSpPr>
                <a:spLocks noChangeShapeType="1"/>
              </p:cNvSpPr>
              <p:nvPr/>
            </p:nvSpPr>
            <p:spPr bwMode="auto">
              <a:xfrm>
                <a:off x="3880" y="1773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22" name="Line 51"/>
              <p:cNvSpPr>
                <a:spLocks noChangeShapeType="1"/>
              </p:cNvSpPr>
              <p:nvPr/>
            </p:nvSpPr>
            <p:spPr bwMode="auto">
              <a:xfrm>
                <a:off x="3825" y="1920"/>
                <a:ext cx="11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23" name="Line 52"/>
              <p:cNvSpPr>
                <a:spLocks noChangeShapeType="1"/>
              </p:cNvSpPr>
              <p:nvPr/>
            </p:nvSpPr>
            <p:spPr bwMode="auto">
              <a:xfrm>
                <a:off x="3825" y="1962"/>
                <a:ext cx="11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24" name="Line 53"/>
              <p:cNvSpPr>
                <a:spLocks noChangeShapeType="1"/>
              </p:cNvSpPr>
              <p:nvPr/>
            </p:nvSpPr>
            <p:spPr bwMode="auto">
              <a:xfrm>
                <a:off x="3879" y="1962"/>
                <a:ext cx="0" cy="11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25" name="Line 54"/>
              <p:cNvSpPr>
                <a:spLocks noChangeShapeType="1"/>
              </p:cNvSpPr>
              <p:nvPr/>
            </p:nvSpPr>
            <p:spPr bwMode="auto">
              <a:xfrm>
                <a:off x="3837" y="2079"/>
                <a:ext cx="8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26" name="Line 55"/>
              <p:cNvSpPr>
                <a:spLocks noChangeShapeType="1"/>
              </p:cNvSpPr>
              <p:nvPr/>
            </p:nvSpPr>
            <p:spPr bwMode="auto">
              <a:xfrm>
                <a:off x="3852" y="2097"/>
                <a:ext cx="5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27" name="Line 56"/>
              <p:cNvSpPr>
                <a:spLocks noChangeShapeType="1"/>
              </p:cNvSpPr>
              <p:nvPr/>
            </p:nvSpPr>
            <p:spPr bwMode="auto">
              <a:xfrm>
                <a:off x="3867" y="2115"/>
                <a:ext cx="29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48163" name="Freeform 57"/>
            <p:cNvSpPr>
              <a:spLocks/>
            </p:cNvSpPr>
            <p:nvPr/>
          </p:nvSpPr>
          <p:spPr bwMode="auto">
            <a:xfrm>
              <a:off x="4086" y="1717"/>
              <a:ext cx="344" cy="113"/>
            </a:xfrm>
            <a:custGeom>
              <a:avLst/>
              <a:gdLst>
                <a:gd name="T0" fmla="*/ 0 w 344"/>
                <a:gd name="T1" fmla="*/ 56 h 113"/>
                <a:gd name="T2" fmla="*/ 74 w 344"/>
                <a:gd name="T3" fmla="*/ 56 h 113"/>
                <a:gd name="T4" fmla="*/ 90 w 344"/>
                <a:gd name="T5" fmla="*/ 2 h 113"/>
                <a:gd name="T6" fmla="*/ 126 w 344"/>
                <a:gd name="T7" fmla="*/ 113 h 113"/>
                <a:gd name="T8" fmla="*/ 159 w 344"/>
                <a:gd name="T9" fmla="*/ 2 h 113"/>
                <a:gd name="T10" fmla="*/ 197 w 344"/>
                <a:gd name="T11" fmla="*/ 111 h 113"/>
                <a:gd name="T12" fmla="*/ 231 w 344"/>
                <a:gd name="T13" fmla="*/ 0 h 113"/>
                <a:gd name="T14" fmla="*/ 264 w 344"/>
                <a:gd name="T15" fmla="*/ 111 h 113"/>
                <a:gd name="T16" fmla="*/ 284 w 344"/>
                <a:gd name="T17" fmla="*/ 56 h 113"/>
                <a:gd name="T18" fmla="*/ 344 w 344"/>
                <a:gd name="T19" fmla="*/ 56 h 11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44"/>
                <a:gd name="T31" fmla="*/ 0 h 113"/>
                <a:gd name="T32" fmla="*/ 344 w 344"/>
                <a:gd name="T33" fmla="*/ 113 h 11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44" h="113">
                  <a:moveTo>
                    <a:pt x="0" y="56"/>
                  </a:moveTo>
                  <a:lnTo>
                    <a:pt x="74" y="56"/>
                  </a:lnTo>
                  <a:lnTo>
                    <a:pt x="90" y="2"/>
                  </a:lnTo>
                  <a:lnTo>
                    <a:pt x="126" y="113"/>
                  </a:lnTo>
                  <a:lnTo>
                    <a:pt x="159" y="2"/>
                  </a:lnTo>
                  <a:lnTo>
                    <a:pt x="197" y="111"/>
                  </a:lnTo>
                  <a:lnTo>
                    <a:pt x="231" y="0"/>
                  </a:lnTo>
                  <a:lnTo>
                    <a:pt x="264" y="111"/>
                  </a:lnTo>
                  <a:lnTo>
                    <a:pt x="284" y="56"/>
                  </a:lnTo>
                  <a:lnTo>
                    <a:pt x="344" y="56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164" name="Freeform 58"/>
            <p:cNvSpPr>
              <a:spLocks/>
            </p:cNvSpPr>
            <p:nvPr/>
          </p:nvSpPr>
          <p:spPr bwMode="auto">
            <a:xfrm>
              <a:off x="3837" y="1773"/>
              <a:ext cx="279" cy="552"/>
            </a:xfrm>
            <a:custGeom>
              <a:avLst/>
              <a:gdLst>
                <a:gd name="T0" fmla="*/ 309 w 252"/>
                <a:gd name="T1" fmla="*/ 0 h 552"/>
                <a:gd name="T2" fmla="*/ 0 w 252"/>
                <a:gd name="T3" fmla="*/ 0 h 552"/>
                <a:gd name="T4" fmla="*/ 0 w 252"/>
                <a:gd name="T5" fmla="*/ 552 h 552"/>
                <a:gd name="T6" fmla="*/ 0 60000 65536"/>
                <a:gd name="T7" fmla="*/ 0 60000 65536"/>
                <a:gd name="T8" fmla="*/ 0 60000 65536"/>
                <a:gd name="T9" fmla="*/ 0 w 252"/>
                <a:gd name="T10" fmla="*/ 0 h 552"/>
                <a:gd name="T11" fmla="*/ 252 w 252"/>
                <a:gd name="T12" fmla="*/ 552 h 5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2" h="552">
                  <a:moveTo>
                    <a:pt x="252" y="0"/>
                  </a:moveTo>
                  <a:lnTo>
                    <a:pt x="0" y="0"/>
                  </a:lnTo>
                  <a:lnTo>
                    <a:pt x="0" y="552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165" name="Text Box 59"/>
            <p:cNvSpPr txBox="1">
              <a:spLocks noChangeArrowheads="1"/>
            </p:cNvSpPr>
            <p:nvPr/>
          </p:nvSpPr>
          <p:spPr bwMode="auto">
            <a:xfrm>
              <a:off x="4002" y="1824"/>
              <a:ext cx="45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zh-CN" sz="1600" i="1">
                  <a:ea typeface="宋体" panose="02010600030101010101" pitchFamily="2" charset="-122"/>
                </a:rPr>
                <a:t>C</a:t>
              </a:r>
              <a:r>
                <a:rPr lang="en-US" altLang="zh-CN" sz="1600">
                  <a:ea typeface="宋体" panose="02010600030101010101" pitchFamily="2" charset="-122"/>
                </a:rPr>
                <a:t>(</a:t>
              </a:r>
              <a:r>
                <a:rPr lang="en-US" altLang="zh-CN" sz="1600" i="1">
                  <a:ea typeface="宋体" panose="02010600030101010101" pitchFamily="2" charset="-122"/>
                </a:rPr>
                <a:t>w</a:t>
              </a:r>
              <a:r>
                <a:rPr lang="en-US" altLang="zh-CN" sz="1600" baseline="-25000">
                  <a:ea typeface="宋体" panose="02010600030101010101" pitchFamily="2" charset="-122"/>
                </a:rPr>
                <a:t>1</a:t>
              </a:r>
              <a:r>
                <a:rPr lang="en-US" altLang="zh-CN" sz="1600">
                  <a:ea typeface="宋体" panose="02010600030101010101" pitchFamily="2" charset="-122"/>
                </a:rPr>
                <a:t>)</a:t>
              </a:r>
              <a:endParaRPr lang="en-US" altLang="zh-CN" sz="1600" i="1">
                <a:ea typeface="宋体" panose="02010600030101010101" pitchFamily="2" charset="-122"/>
              </a:endParaRPr>
            </a:p>
          </p:txBody>
        </p:sp>
        <p:sp>
          <p:nvSpPr>
            <p:cNvPr id="48166" name="Text Box 60"/>
            <p:cNvSpPr txBox="1">
              <a:spLocks noChangeArrowheads="1"/>
            </p:cNvSpPr>
            <p:nvPr/>
          </p:nvSpPr>
          <p:spPr bwMode="auto">
            <a:xfrm>
              <a:off x="4506" y="1821"/>
              <a:ext cx="45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zh-CN" sz="1600" i="1">
                  <a:ea typeface="宋体" panose="02010600030101010101" pitchFamily="2" charset="-122"/>
                </a:rPr>
                <a:t>C</a:t>
              </a:r>
              <a:r>
                <a:rPr lang="en-US" altLang="zh-CN" sz="1600">
                  <a:ea typeface="宋体" panose="02010600030101010101" pitchFamily="2" charset="-122"/>
                </a:rPr>
                <a:t>(</a:t>
              </a:r>
              <a:r>
                <a:rPr lang="en-US" altLang="zh-CN" sz="1600" i="1">
                  <a:ea typeface="宋体" panose="02010600030101010101" pitchFamily="2" charset="-122"/>
                </a:rPr>
                <a:t>w</a:t>
              </a:r>
              <a:r>
                <a:rPr lang="en-US" altLang="zh-CN" sz="1600" baseline="-25000">
                  <a:ea typeface="宋体" panose="02010600030101010101" pitchFamily="2" charset="-122"/>
                </a:rPr>
                <a:t>1</a:t>
              </a:r>
              <a:r>
                <a:rPr lang="en-US" altLang="zh-CN" sz="1600">
                  <a:ea typeface="宋体" panose="02010600030101010101" pitchFamily="2" charset="-122"/>
                </a:rPr>
                <a:t>)</a:t>
              </a:r>
              <a:endParaRPr lang="en-US" altLang="zh-CN" sz="1600" i="1">
                <a:ea typeface="宋体" panose="02010600030101010101" pitchFamily="2" charset="-122"/>
              </a:endParaRPr>
            </a:p>
          </p:txBody>
        </p:sp>
        <p:sp>
          <p:nvSpPr>
            <p:cNvPr id="48167" name="Line 61"/>
            <p:cNvSpPr>
              <a:spLocks noChangeShapeType="1"/>
            </p:cNvSpPr>
            <p:nvPr/>
          </p:nvSpPr>
          <p:spPr bwMode="auto">
            <a:xfrm>
              <a:off x="4080" y="2048"/>
              <a:ext cx="33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168" name="Text Box 62"/>
            <p:cNvSpPr txBox="1">
              <a:spLocks noChangeArrowheads="1"/>
            </p:cNvSpPr>
            <p:nvPr/>
          </p:nvSpPr>
          <p:spPr bwMode="auto">
            <a:xfrm>
              <a:off x="4149" y="2004"/>
              <a:ext cx="15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600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48169" name="Line 63"/>
            <p:cNvSpPr>
              <a:spLocks noChangeShapeType="1"/>
            </p:cNvSpPr>
            <p:nvPr/>
          </p:nvSpPr>
          <p:spPr bwMode="auto">
            <a:xfrm>
              <a:off x="4587" y="2048"/>
              <a:ext cx="33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170" name="Text Box 64"/>
            <p:cNvSpPr txBox="1">
              <a:spLocks noChangeArrowheads="1"/>
            </p:cNvSpPr>
            <p:nvPr/>
          </p:nvSpPr>
          <p:spPr bwMode="auto">
            <a:xfrm>
              <a:off x="4662" y="2004"/>
              <a:ext cx="15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600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48171" name="Text Box 65"/>
            <p:cNvSpPr txBox="1">
              <a:spLocks noChangeArrowheads="1"/>
            </p:cNvSpPr>
            <p:nvPr/>
          </p:nvSpPr>
          <p:spPr bwMode="auto">
            <a:xfrm>
              <a:off x="4017" y="1476"/>
              <a:ext cx="45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zh-CN" sz="1600" i="1">
                  <a:ea typeface="宋体" panose="02010600030101010101" pitchFamily="2" charset="-122"/>
                </a:rPr>
                <a:t>R</a:t>
              </a:r>
              <a:r>
                <a:rPr lang="en-US" altLang="zh-CN" sz="1600">
                  <a:ea typeface="宋体" panose="02010600030101010101" pitchFamily="2" charset="-122"/>
                </a:rPr>
                <a:t>(</a:t>
              </a:r>
              <a:r>
                <a:rPr lang="en-US" altLang="zh-CN" sz="1600" i="1">
                  <a:ea typeface="宋体" panose="02010600030101010101" pitchFamily="2" charset="-122"/>
                </a:rPr>
                <a:t>w</a:t>
              </a:r>
              <a:r>
                <a:rPr lang="en-US" altLang="zh-CN" sz="1600" baseline="-25000">
                  <a:ea typeface="宋体" panose="02010600030101010101" pitchFamily="2" charset="-122"/>
                </a:rPr>
                <a:t>1</a:t>
              </a:r>
              <a:r>
                <a:rPr lang="en-US" altLang="zh-CN" sz="1600">
                  <a:ea typeface="宋体" panose="02010600030101010101" pitchFamily="2" charset="-122"/>
                </a:rPr>
                <a:t>)</a:t>
              </a:r>
              <a:endParaRPr lang="en-US" altLang="zh-CN" sz="1600" i="1">
                <a:ea typeface="宋体" panose="02010600030101010101" pitchFamily="2" charset="-122"/>
              </a:endParaRPr>
            </a:p>
          </p:txBody>
        </p:sp>
        <p:sp>
          <p:nvSpPr>
            <p:cNvPr id="48172" name="Line 66"/>
            <p:cNvSpPr>
              <a:spLocks noChangeShapeType="1"/>
            </p:cNvSpPr>
            <p:nvPr/>
          </p:nvSpPr>
          <p:spPr bwMode="auto">
            <a:xfrm>
              <a:off x="4410" y="2643"/>
              <a:ext cx="71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173" name="Text Box 67"/>
            <p:cNvSpPr txBox="1">
              <a:spLocks noChangeArrowheads="1"/>
            </p:cNvSpPr>
            <p:nvPr/>
          </p:nvSpPr>
          <p:spPr bwMode="auto">
            <a:xfrm>
              <a:off x="4986" y="2691"/>
              <a:ext cx="45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600" i="1">
                  <a:ea typeface="宋体" panose="02010600030101010101" pitchFamily="2" charset="-122"/>
                </a:rPr>
                <a:t>C</a:t>
              </a:r>
              <a:r>
                <a:rPr lang="en-US" altLang="zh-CN" sz="1600">
                  <a:ea typeface="宋体" panose="02010600030101010101" pitchFamily="2" charset="-122"/>
                </a:rPr>
                <a:t>(</a:t>
              </a:r>
              <a:r>
                <a:rPr lang="en-US" altLang="zh-CN" sz="1600" i="1">
                  <a:ea typeface="宋体" panose="02010600030101010101" pitchFamily="2" charset="-122"/>
                </a:rPr>
                <a:t>s</a:t>
              </a:r>
              <a:r>
                <a:rPr lang="en-US" altLang="zh-CN" sz="1600" baseline="-25000">
                  <a:ea typeface="宋体" panose="02010600030101010101" pitchFamily="2" charset="-122"/>
                </a:rPr>
                <a:t>2</a:t>
              </a:r>
              <a:r>
                <a:rPr lang="en-US" altLang="zh-CN" sz="1600">
                  <a:ea typeface="宋体" panose="02010600030101010101" pitchFamily="2" charset="-122"/>
                </a:rPr>
                <a:t>)</a:t>
              </a:r>
              <a:endParaRPr lang="en-US" altLang="zh-CN" sz="1600" i="1">
                <a:ea typeface="宋体" panose="02010600030101010101" pitchFamily="2" charset="-122"/>
              </a:endParaRPr>
            </a:p>
          </p:txBody>
        </p:sp>
        <p:grpSp>
          <p:nvGrpSpPr>
            <p:cNvPr id="48174" name="Group 68"/>
            <p:cNvGrpSpPr>
              <a:grpSpLocks/>
            </p:cNvGrpSpPr>
            <p:nvPr/>
          </p:nvGrpSpPr>
          <p:grpSpPr bwMode="auto">
            <a:xfrm>
              <a:off x="3939" y="2643"/>
              <a:ext cx="115" cy="342"/>
              <a:chOff x="3825" y="1773"/>
              <a:chExt cx="115" cy="342"/>
            </a:xfrm>
          </p:grpSpPr>
          <p:sp>
            <p:nvSpPr>
              <p:cNvPr id="48214" name="Line 69"/>
              <p:cNvSpPr>
                <a:spLocks noChangeShapeType="1"/>
              </p:cNvSpPr>
              <p:nvPr/>
            </p:nvSpPr>
            <p:spPr bwMode="auto">
              <a:xfrm>
                <a:off x="3880" y="1773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15" name="Line 70"/>
              <p:cNvSpPr>
                <a:spLocks noChangeShapeType="1"/>
              </p:cNvSpPr>
              <p:nvPr/>
            </p:nvSpPr>
            <p:spPr bwMode="auto">
              <a:xfrm>
                <a:off x="3825" y="1920"/>
                <a:ext cx="11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16" name="Line 71"/>
              <p:cNvSpPr>
                <a:spLocks noChangeShapeType="1"/>
              </p:cNvSpPr>
              <p:nvPr/>
            </p:nvSpPr>
            <p:spPr bwMode="auto">
              <a:xfrm>
                <a:off x="3825" y="1962"/>
                <a:ext cx="11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17" name="Line 72"/>
              <p:cNvSpPr>
                <a:spLocks noChangeShapeType="1"/>
              </p:cNvSpPr>
              <p:nvPr/>
            </p:nvSpPr>
            <p:spPr bwMode="auto">
              <a:xfrm>
                <a:off x="3879" y="1962"/>
                <a:ext cx="0" cy="11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18" name="Line 73"/>
              <p:cNvSpPr>
                <a:spLocks noChangeShapeType="1"/>
              </p:cNvSpPr>
              <p:nvPr/>
            </p:nvSpPr>
            <p:spPr bwMode="auto">
              <a:xfrm>
                <a:off x="3837" y="2079"/>
                <a:ext cx="8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19" name="Line 74"/>
              <p:cNvSpPr>
                <a:spLocks noChangeShapeType="1"/>
              </p:cNvSpPr>
              <p:nvPr/>
            </p:nvSpPr>
            <p:spPr bwMode="auto">
              <a:xfrm>
                <a:off x="3852" y="2097"/>
                <a:ext cx="5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20" name="Line 75"/>
              <p:cNvSpPr>
                <a:spLocks noChangeShapeType="1"/>
              </p:cNvSpPr>
              <p:nvPr/>
            </p:nvSpPr>
            <p:spPr bwMode="auto">
              <a:xfrm>
                <a:off x="3867" y="2115"/>
                <a:ext cx="29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48175" name="Group 76"/>
            <p:cNvGrpSpPr>
              <a:grpSpLocks/>
            </p:cNvGrpSpPr>
            <p:nvPr/>
          </p:nvGrpSpPr>
          <p:grpSpPr bwMode="auto">
            <a:xfrm>
              <a:off x="4442" y="2643"/>
              <a:ext cx="115" cy="342"/>
              <a:chOff x="3825" y="1773"/>
              <a:chExt cx="115" cy="342"/>
            </a:xfrm>
          </p:grpSpPr>
          <p:sp>
            <p:nvSpPr>
              <p:cNvPr id="48207" name="Line 77"/>
              <p:cNvSpPr>
                <a:spLocks noChangeShapeType="1"/>
              </p:cNvSpPr>
              <p:nvPr/>
            </p:nvSpPr>
            <p:spPr bwMode="auto">
              <a:xfrm>
                <a:off x="3880" y="1773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08" name="Line 78"/>
              <p:cNvSpPr>
                <a:spLocks noChangeShapeType="1"/>
              </p:cNvSpPr>
              <p:nvPr/>
            </p:nvSpPr>
            <p:spPr bwMode="auto">
              <a:xfrm>
                <a:off x="3825" y="1920"/>
                <a:ext cx="11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09" name="Line 79"/>
              <p:cNvSpPr>
                <a:spLocks noChangeShapeType="1"/>
              </p:cNvSpPr>
              <p:nvPr/>
            </p:nvSpPr>
            <p:spPr bwMode="auto">
              <a:xfrm>
                <a:off x="3825" y="1962"/>
                <a:ext cx="11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10" name="Line 80"/>
              <p:cNvSpPr>
                <a:spLocks noChangeShapeType="1"/>
              </p:cNvSpPr>
              <p:nvPr/>
            </p:nvSpPr>
            <p:spPr bwMode="auto">
              <a:xfrm>
                <a:off x="3879" y="1962"/>
                <a:ext cx="0" cy="11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11" name="Line 81"/>
              <p:cNvSpPr>
                <a:spLocks noChangeShapeType="1"/>
              </p:cNvSpPr>
              <p:nvPr/>
            </p:nvSpPr>
            <p:spPr bwMode="auto">
              <a:xfrm>
                <a:off x="3837" y="2079"/>
                <a:ext cx="8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12" name="Line 82"/>
              <p:cNvSpPr>
                <a:spLocks noChangeShapeType="1"/>
              </p:cNvSpPr>
              <p:nvPr/>
            </p:nvSpPr>
            <p:spPr bwMode="auto">
              <a:xfrm>
                <a:off x="3852" y="2097"/>
                <a:ext cx="5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13" name="Line 83"/>
              <p:cNvSpPr>
                <a:spLocks noChangeShapeType="1"/>
              </p:cNvSpPr>
              <p:nvPr/>
            </p:nvSpPr>
            <p:spPr bwMode="auto">
              <a:xfrm>
                <a:off x="3867" y="2115"/>
                <a:ext cx="29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48176" name="Group 84"/>
            <p:cNvGrpSpPr>
              <a:grpSpLocks/>
            </p:cNvGrpSpPr>
            <p:nvPr/>
          </p:nvGrpSpPr>
          <p:grpSpPr bwMode="auto">
            <a:xfrm>
              <a:off x="4922" y="2642"/>
              <a:ext cx="115" cy="342"/>
              <a:chOff x="3825" y="1773"/>
              <a:chExt cx="115" cy="342"/>
            </a:xfrm>
          </p:grpSpPr>
          <p:sp>
            <p:nvSpPr>
              <p:cNvPr id="48200" name="Line 85"/>
              <p:cNvSpPr>
                <a:spLocks noChangeShapeType="1"/>
              </p:cNvSpPr>
              <p:nvPr/>
            </p:nvSpPr>
            <p:spPr bwMode="auto">
              <a:xfrm>
                <a:off x="3880" y="1773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01" name="Line 86"/>
              <p:cNvSpPr>
                <a:spLocks noChangeShapeType="1"/>
              </p:cNvSpPr>
              <p:nvPr/>
            </p:nvSpPr>
            <p:spPr bwMode="auto">
              <a:xfrm>
                <a:off x="3825" y="1920"/>
                <a:ext cx="11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02" name="Line 87"/>
              <p:cNvSpPr>
                <a:spLocks noChangeShapeType="1"/>
              </p:cNvSpPr>
              <p:nvPr/>
            </p:nvSpPr>
            <p:spPr bwMode="auto">
              <a:xfrm>
                <a:off x="3825" y="1962"/>
                <a:ext cx="11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03" name="Line 88"/>
              <p:cNvSpPr>
                <a:spLocks noChangeShapeType="1"/>
              </p:cNvSpPr>
              <p:nvPr/>
            </p:nvSpPr>
            <p:spPr bwMode="auto">
              <a:xfrm>
                <a:off x="3879" y="1962"/>
                <a:ext cx="0" cy="11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04" name="Line 89"/>
              <p:cNvSpPr>
                <a:spLocks noChangeShapeType="1"/>
              </p:cNvSpPr>
              <p:nvPr/>
            </p:nvSpPr>
            <p:spPr bwMode="auto">
              <a:xfrm>
                <a:off x="3837" y="2079"/>
                <a:ext cx="8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05" name="Line 90"/>
              <p:cNvSpPr>
                <a:spLocks noChangeShapeType="1"/>
              </p:cNvSpPr>
              <p:nvPr/>
            </p:nvSpPr>
            <p:spPr bwMode="auto">
              <a:xfrm>
                <a:off x="3852" y="2097"/>
                <a:ext cx="5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206" name="Line 91"/>
              <p:cNvSpPr>
                <a:spLocks noChangeShapeType="1"/>
              </p:cNvSpPr>
              <p:nvPr/>
            </p:nvSpPr>
            <p:spPr bwMode="auto">
              <a:xfrm>
                <a:off x="3867" y="2115"/>
                <a:ext cx="29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48177" name="Freeform 92"/>
            <p:cNvSpPr>
              <a:spLocks/>
            </p:cNvSpPr>
            <p:nvPr/>
          </p:nvSpPr>
          <p:spPr bwMode="auto">
            <a:xfrm>
              <a:off x="4086" y="2587"/>
              <a:ext cx="344" cy="113"/>
            </a:xfrm>
            <a:custGeom>
              <a:avLst/>
              <a:gdLst>
                <a:gd name="T0" fmla="*/ 0 w 344"/>
                <a:gd name="T1" fmla="*/ 56 h 113"/>
                <a:gd name="T2" fmla="*/ 74 w 344"/>
                <a:gd name="T3" fmla="*/ 56 h 113"/>
                <a:gd name="T4" fmla="*/ 90 w 344"/>
                <a:gd name="T5" fmla="*/ 2 h 113"/>
                <a:gd name="T6" fmla="*/ 126 w 344"/>
                <a:gd name="T7" fmla="*/ 113 h 113"/>
                <a:gd name="T8" fmla="*/ 159 w 344"/>
                <a:gd name="T9" fmla="*/ 2 h 113"/>
                <a:gd name="T10" fmla="*/ 197 w 344"/>
                <a:gd name="T11" fmla="*/ 111 h 113"/>
                <a:gd name="T12" fmla="*/ 231 w 344"/>
                <a:gd name="T13" fmla="*/ 0 h 113"/>
                <a:gd name="T14" fmla="*/ 264 w 344"/>
                <a:gd name="T15" fmla="*/ 111 h 113"/>
                <a:gd name="T16" fmla="*/ 284 w 344"/>
                <a:gd name="T17" fmla="*/ 56 h 113"/>
                <a:gd name="T18" fmla="*/ 344 w 344"/>
                <a:gd name="T19" fmla="*/ 56 h 11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44"/>
                <a:gd name="T31" fmla="*/ 0 h 113"/>
                <a:gd name="T32" fmla="*/ 344 w 344"/>
                <a:gd name="T33" fmla="*/ 113 h 11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44" h="113">
                  <a:moveTo>
                    <a:pt x="0" y="56"/>
                  </a:moveTo>
                  <a:lnTo>
                    <a:pt x="74" y="56"/>
                  </a:lnTo>
                  <a:lnTo>
                    <a:pt x="90" y="2"/>
                  </a:lnTo>
                  <a:lnTo>
                    <a:pt x="126" y="113"/>
                  </a:lnTo>
                  <a:lnTo>
                    <a:pt x="159" y="2"/>
                  </a:lnTo>
                  <a:lnTo>
                    <a:pt x="197" y="111"/>
                  </a:lnTo>
                  <a:lnTo>
                    <a:pt x="231" y="0"/>
                  </a:lnTo>
                  <a:lnTo>
                    <a:pt x="264" y="111"/>
                  </a:lnTo>
                  <a:lnTo>
                    <a:pt x="284" y="56"/>
                  </a:lnTo>
                  <a:lnTo>
                    <a:pt x="344" y="56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178" name="Text Box 93"/>
            <p:cNvSpPr txBox="1">
              <a:spLocks noChangeArrowheads="1"/>
            </p:cNvSpPr>
            <p:nvPr/>
          </p:nvSpPr>
          <p:spPr bwMode="auto">
            <a:xfrm>
              <a:off x="4002" y="2694"/>
              <a:ext cx="45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zh-CN" sz="1600" i="1">
                  <a:ea typeface="宋体" panose="02010600030101010101" pitchFamily="2" charset="-122"/>
                </a:rPr>
                <a:t>C</a:t>
              </a:r>
              <a:r>
                <a:rPr lang="en-US" altLang="zh-CN" sz="1600">
                  <a:ea typeface="宋体" panose="02010600030101010101" pitchFamily="2" charset="-122"/>
                </a:rPr>
                <a:t>(</a:t>
              </a:r>
              <a:r>
                <a:rPr lang="en-US" altLang="zh-CN" sz="1600" i="1">
                  <a:ea typeface="宋体" panose="02010600030101010101" pitchFamily="2" charset="-122"/>
                </a:rPr>
                <a:t>w</a:t>
              </a:r>
              <a:r>
                <a:rPr lang="en-US" altLang="zh-CN" sz="1600" baseline="-25000">
                  <a:ea typeface="宋体" panose="02010600030101010101" pitchFamily="2" charset="-122"/>
                </a:rPr>
                <a:t>2</a:t>
              </a:r>
              <a:r>
                <a:rPr lang="en-US" altLang="zh-CN" sz="1600">
                  <a:ea typeface="宋体" panose="02010600030101010101" pitchFamily="2" charset="-122"/>
                </a:rPr>
                <a:t>)</a:t>
              </a:r>
              <a:endParaRPr lang="en-US" altLang="zh-CN" sz="1600" i="1">
                <a:ea typeface="宋体" panose="02010600030101010101" pitchFamily="2" charset="-122"/>
              </a:endParaRPr>
            </a:p>
          </p:txBody>
        </p:sp>
        <p:sp>
          <p:nvSpPr>
            <p:cNvPr id="48179" name="Text Box 94"/>
            <p:cNvSpPr txBox="1">
              <a:spLocks noChangeArrowheads="1"/>
            </p:cNvSpPr>
            <p:nvPr/>
          </p:nvSpPr>
          <p:spPr bwMode="auto">
            <a:xfrm>
              <a:off x="4506" y="2691"/>
              <a:ext cx="45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zh-CN" sz="1600" i="1">
                  <a:ea typeface="宋体" panose="02010600030101010101" pitchFamily="2" charset="-122"/>
                </a:rPr>
                <a:t>C</a:t>
              </a:r>
              <a:r>
                <a:rPr lang="en-US" altLang="zh-CN" sz="1600">
                  <a:ea typeface="宋体" panose="02010600030101010101" pitchFamily="2" charset="-122"/>
                </a:rPr>
                <a:t>(</a:t>
              </a:r>
              <a:r>
                <a:rPr lang="en-US" altLang="zh-CN" sz="1600" i="1">
                  <a:ea typeface="宋体" panose="02010600030101010101" pitchFamily="2" charset="-122"/>
                </a:rPr>
                <a:t>w</a:t>
              </a:r>
              <a:r>
                <a:rPr lang="en-US" altLang="zh-CN" sz="1600" baseline="-25000">
                  <a:ea typeface="宋体" panose="02010600030101010101" pitchFamily="2" charset="-122"/>
                </a:rPr>
                <a:t>2</a:t>
              </a:r>
              <a:r>
                <a:rPr lang="en-US" altLang="zh-CN" sz="1600">
                  <a:ea typeface="宋体" panose="02010600030101010101" pitchFamily="2" charset="-122"/>
                </a:rPr>
                <a:t>)</a:t>
              </a:r>
              <a:endParaRPr lang="en-US" altLang="zh-CN" sz="1600" i="1">
                <a:ea typeface="宋体" panose="02010600030101010101" pitchFamily="2" charset="-122"/>
              </a:endParaRPr>
            </a:p>
          </p:txBody>
        </p:sp>
        <p:sp>
          <p:nvSpPr>
            <p:cNvPr id="48180" name="Line 95"/>
            <p:cNvSpPr>
              <a:spLocks noChangeShapeType="1"/>
            </p:cNvSpPr>
            <p:nvPr/>
          </p:nvSpPr>
          <p:spPr bwMode="auto">
            <a:xfrm>
              <a:off x="4080" y="2918"/>
              <a:ext cx="33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181" name="Text Box 96"/>
            <p:cNvSpPr txBox="1">
              <a:spLocks noChangeArrowheads="1"/>
            </p:cNvSpPr>
            <p:nvPr/>
          </p:nvSpPr>
          <p:spPr bwMode="auto">
            <a:xfrm>
              <a:off x="4149" y="2874"/>
              <a:ext cx="15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600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48182" name="Line 97"/>
            <p:cNvSpPr>
              <a:spLocks noChangeShapeType="1"/>
            </p:cNvSpPr>
            <p:nvPr/>
          </p:nvSpPr>
          <p:spPr bwMode="auto">
            <a:xfrm>
              <a:off x="4587" y="2918"/>
              <a:ext cx="33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183" name="Text Box 98"/>
            <p:cNvSpPr txBox="1">
              <a:spLocks noChangeArrowheads="1"/>
            </p:cNvSpPr>
            <p:nvPr/>
          </p:nvSpPr>
          <p:spPr bwMode="auto">
            <a:xfrm>
              <a:off x="4662" y="2874"/>
              <a:ext cx="15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600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48184" name="Text Box 99"/>
            <p:cNvSpPr txBox="1">
              <a:spLocks noChangeArrowheads="1"/>
            </p:cNvSpPr>
            <p:nvPr/>
          </p:nvSpPr>
          <p:spPr bwMode="auto">
            <a:xfrm>
              <a:off x="4017" y="2346"/>
              <a:ext cx="45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zh-CN" sz="1600" i="1">
                  <a:ea typeface="宋体" panose="02010600030101010101" pitchFamily="2" charset="-122"/>
                </a:rPr>
                <a:t>R</a:t>
              </a:r>
              <a:r>
                <a:rPr lang="en-US" altLang="zh-CN" sz="1600">
                  <a:ea typeface="宋体" panose="02010600030101010101" pitchFamily="2" charset="-122"/>
                </a:rPr>
                <a:t>(</a:t>
              </a:r>
              <a:r>
                <a:rPr lang="en-US" altLang="zh-CN" sz="1600" i="1">
                  <a:ea typeface="宋体" panose="02010600030101010101" pitchFamily="2" charset="-122"/>
                </a:rPr>
                <a:t>w</a:t>
              </a:r>
              <a:r>
                <a:rPr lang="en-US" altLang="zh-CN" sz="1600" baseline="-25000">
                  <a:ea typeface="宋体" panose="02010600030101010101" pitchFamily="2" charset="-122"/>
                </a:rPr>
                <a:t>2</a:t>
              </a:r>
              <a:r>
                <a:rPr lang="en-US" altLang="zh-CN" sz="1600">
                  <a:ea typeface="宋体" panose="02010600030101010101" pitchFamily="2" charset="-122"/>
                </a:rPr>
                <a:t>)</a:t>
              </a:r>
              <a:endParaRPr lang="en-US" altLang="zh-CN" sz="1600" i="1">
                <a:ea typeface="宋体" panose="02010600030101010101" pitchFamily="2" charset="-122"/>
              </a:endParaRPr>
            </a:p>
          </p:txBody>
        </p:sp>
        <p:sp>
          <p:nvSpPr>
            <p:cNvPr id="48185" name="Freeform 100"/>
            <p:cNvSpPr>
              <a:spLocks/>
            </p:cNvSpPr>
            <p:nvPr/>
          </p:nvSpPr>
          <p:spPr bwMode="auto">
            <a:xfrm>
              <a:off x="3834" y="2328"/>
              <a:ext cx="264" cy="315"/>
            </a:xfrm>
            <a:custGeom>
              <a:avLst/>
              <a:gdLst>
                <a:gd name="T0" fmla="*/ 0 w 264"/>
                <a:gd name="T1" fmla="*/ 0 h 315"/>
                <a:gd name="T2" fmla="*/ 0 w 264"/>
                <a:gd name="T3" fmla="*/ 315 h 315"/>
                <a:gd name="T4" fmla="*/ 264 w 264"/>
                <a:gd name="T5" fmla="*/ 315 h 315"/>
                <a:gd name="T6" fmla="*/ 0 60000 65536"/>
                <a:gd name="T7" fmla="*/ 0 60000 65536"/>
                <a:gd name="T8" fmla="*/ 0 60000 65536"/>
                <a:gd name="T9" fmla="*/ 0 w 264"/>
                <a:gd name="T10" fmla="*/ 0 h 315"/>
                <a:gd name="T11" fmla="*/ 264 w 264"/>
                <a:gd name="T12" fmla="*/ 315 h 3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4" h="315">
                  <a:moveTo>
                    <a:pt x="0" y="0"/>
                  </a:moveTo>
                  <a:lnTo>
                    <a:pt x="0" y="315"/>
                  </a:lnTo>
                  <a:lnTo>
                    <a:pt x="264" y="315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186" name="Oval 101"/>
            <p:cNvSpPr>
              <a:spLocks noChangeArrowheads="1"/>
            </p:cNvSpPr>
            <p:nvPr/>
          </p:nvSpPr>
          <p:spPr bwMode="auto">
            <a:xfrm>
              <a:off x="3966" y="2616"/>
              <a:ext cx="58" cy="5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8187" name="Oval 102"/>
            <p:cNvSpPr>
              <a:spLocks noChangeArrowheads="1"/>
            </p:cNvSpPr>
            <p:nvPr/>
          </p:nvSpPr>
          <p:spPr bwMode="auto">
            <a:xfrm>
              <a:off x="3963" y="1743"/>
              <a:ext cx="58" cy="5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8188" name="Oval 103"/>
            <p:cNvSpPr>
              <a:spLocks noChangeArrowheads="1"/>
            </p:cNvSpPr>
            <p:nvPr/>
          </p:nvSpPr>
          <p:spPr bwMode="auto">
            <a:xfrm>
              <a:off x="4467" y="1743"/>
              <a:ext cx="58" cy="5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8189" name="Oval 104"/>
            <p:cNvSpPr>
              <a:spLocks noChangeArrowheads="1"/>
            </p:cNvSpPr>
            <p:nvPr/>
          </p:nvSpPr>
          <p:spPr bwMode="auto">
            <a:xfrm>
              <a:off x="4950" y="1743"/>
              <a:ext cx="58" cy="5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8190" name="Oval 105"/>
            <p:cNvSpPr>
              <a:spLocks noChangeArrowheads="1"/>
            </p:cNvSpPr>
            <p:nvPr/>
          </p:nvSpPr>
          <p:spPr bwMode="auto">
            <a:xfrm>
              <a:off x="4467" y="2613"/>
              <a:ext cx="58" cy="5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8191" name="Oval 106"/>
            <p:cNvSpPr>
              <a:spLocks noChangeArrowheads="1"/>
            </p:cNvSpPr>
            <p:nvPr/>
          </p:nvSpPr>
          <p:spPr bwMode="auto">
            <a:xfrm>
              <a:off x="4947" y="2616"/>
              <a:ext cx="58" cy="5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8192" name="Freeform 109"/>
            <p:cNvSpPr>
              <a:spLocks/>
            </p:cNvSpPr>
            <p:nvPr/>
          </p:nvSpPr>
          <p:spPr bwMode="auto">
            <a:xfrm>
              <a:off x="3666" y="2352"/>
              <a:ext cx="1008" cy="756"/>
            </a:xfrm>
            <a:custGeom>
              <a:avLst/>
              <a:gdLst>
                <a:gd name="T0" fmla="*/ 0 w 1276"/>
                <a:gd name="T1" fmla="*/ 0 h 728"/>
                <a:gd name="T2" fmla="*/ 0 w 1276"/>
                <a:gd name="T3" fmla="*/ 785 h 728"/>
                <a:gd name="T4" fmla="*/ 796 w 1276"/>
                <a:gd name="T5" fmla="*/ 785 h 728"/>
                <a:gd name="T6" fmla="*/ 0 60000 65536"/>
                <a:gd name="T7" fmla="*/ 0 60000 65536"/>
                <a:gd name="T8" fmla="*/ 0 60000 65536"/>
                <a:gd name="T9" fmla="*/ 0 w 1276"/>
                <a:gd name="T10" fmla="*/ 0 h 728"/>
                <a:gd name="T11" fmla="*/ 1276 w 1276"/>
                <a:gd name="T12" fmla="*/ 728 h 7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76" h="728">
                  <a:moveTo>
                    <a:pt x="0" y="0"/>
                  </a:moveTo>
                  <a:lnTo>
                    <a:pt x="0" y="728"/>
                  </a:lnTo>
                  <a:lnTo>
                    <a:pt x="1276" y="728"/>
                  </a:lnTo>
                </a:path>
              </a:pathLst>
            </a:custGeom>
            <a:noFill/>
            <a:ln w="19050" cap="flat">
              <a:solidFill>
                <a:schemeClr val="accent2"/>
              </a:solidFill>
              <a:prstDash val="dash"/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193" name="TextBox 24"/>
            <p:cNvSpPr txBox="1">
              <a:spLocks noChangeArrowheads="1"/>
            </p:cNvSpPr>
            <p:nvPr/>
          </p:nvSpPr>
          <p:spPr bwMode="auto">
            <a:xfrm>
              <a:off x="3271" y="2674"/>
              <a:ext cx="39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chemeClr val="accent2"/>
                  </a:solidFill>
                  <a:ea typeface="굴림" pitchFamily="34" charset="-127"/>
                  <a:cs typeface="Times New Roman" panose="02020603050405020304" pitchFamily="18" charset="0"/>
                </a:rPr>
                <a:t>1 </a:t>
              </a:r>
              <a:r>
                <a:rPr lang="en-US" altLang="ko-KR" sz="1600" i="1">
                  <a:solidFill>
                    <a:schemeClr val="accent2"/>
                  </a:solidFill>
                  <a:ea typeface="굴림" pitchFamily="34" charset="-127"/>
                  <a:cs typeface="Times New Roman" panose="02020603050405020304" pitchFamily="18" charset="0"/>
                </a:rPr>
                <a:t>– z</a:t>
              </a:r>
              <a:endParaRPr lang="ko-KR" altLang="en-US" sz="1600" i="1">
                <a:solidFill>
                  <a:schemeClr val="accent2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48194" name="TextBox 24"/>
            <p:cNvSpPr txBox="1">
              <a:spLocks noChangeArrowheads="1"/>
            </p:cNvSpPr>
            <p:nvPr/>
          </p:nvSpPr>
          <p:spPr bwMode="auto">
            <a:xfrm>
              <a:off x="3417" y="1771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chemeClr val="accent2"/>
                  </a:solidFill>
                  <a:ea typeface="굴림" pitchFamily="34" charset="-127"/>
                  <a:cs typeface="Times New Roman" panose="02020603050405020304" pitchFamily="18" charset="0"/>
                </a:rPr>
                <a:t>z</a:t>
              </a:r>
              <a:endParaRPr lang="ko-KR" altLang="en-US" sz="1600" i="1">
                <a:solidFill>
                  <a:schemeClr val="accent2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48195" name="Freeform 112"/>
            <p:cNvSpPr>
              <a:spLocks/>
            </p:cNvSpPr>
            <p:nvPr/>
          </p:nvSpPr>
          <p:spPr bwMode="auto">
            <a:xfrm flipV="1">
              <a:off x="3666" y="1494"/>
              <a:ext cx="1008" cy="789"/>
            </a:xfrm>
            <a:custGeom>
              <a:avLst/>
              <a:gdLst>
                <a:gd name="T0" fmla="*/ 0 w 1276"/>
                <a:gd name="T1" fmla="*/ 0 h 728"/>
                <a:gd name="T2" fmla="*/ 0 w 1276"/>
                <a:gd name="T3" fmla="*/ 855 h 728"/>
                <a:gd name="T4" fmla="*/ 796 w 1276"/>
                <a:gd name="T5" fmla="*/ 855 h 728"/>
                <a:gd name="T6" fmla="*/ 0 60000 65536"/>
                <a:gd name="T7" fmla="*/ 0 60000 65536"/>
                <a:gd name="T8" fmla="*/ 0 60000 65536"/>
                <a:gd name="T9" fmla="*/ 0 w 1276"/>
                <a:gd name="T10" fmla="*/ 0 h 728"/>
                <a:gd name="T11" fmla="*/ 1276 w 1276"/>
                <a:gd name="T12" fmla="*/ 728 h 7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76" h="728">
                  <a:moveTo>
                    <a:pt x="0" y="0"/>
                  </a:moveTo>
                  <a:lnTo>
                    <a:pt x="0" y="728"/>
                  </a:lnTo>
                  <a:lnTo>
                    <a:pt x="1276" y="728"/>
                  </a:lnTo>
                </a:path>
              </a:pathLst>
            </a:custGeom>
            <a:noFill/>
            <a:ln w="19050" cap="flat">
              <a:solidFill>
                <a:schemeClr val="accent2"/>
              </a:solidFill>
              <a:prstDash val="dash"/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196" name="Rectangle 114"/>
            <p:cNvSpPr>
              <a:spLocks noChangeArrowheads="1"/>
            </p:cNvSpPr>
            <p:nvPr/>
          </p:nvSpPr>
          <p:spPr bwMode="auto">
            <a:xfrm>
              <a:off x="5117" y="2529"/>
              <a:ext cx="384" cy="21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8197" name="Text Box 115"/>
            <p:cNvSpPr txBox="1">
              <a:spLocks noChangeArrowheads="1"/>
            </p:cNvSpPr>
            <p:nvPr/>
          </p:nvSpPr>
          <p:spPr bwMode="auto">
            <a:xfrm>
              <a:off x="5110" y="2503"/>
              <a:ext cx="4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600" i="1">
                  <a:ea typeface="宋体" panose="02010600030101010101" pitchFamily="2" charset="-122"/>
                </a:rPr>
                <a:t>t</a:t>
              </a:r>
              <a:r>
                <a:rPr lang="en-US" altLang="zh-CN" sz="1600">
                  <a:ea typeface="宋体" panose="02010600030101010101" pitchFamily="2" charset="-122"/>
                </a:rPr>
                <a:t>(</a:t>
              </a:r>
              <a:r>
                <a:rPr lang="en-US" altLang="zh-CN" sz="1600" i="1">
                  <a:ea typeface="宋体" panose="02010600030101010101" pitchFamily="2" charset="-122"/>
                </a:rPr>
                <a:t>T</a:t>
              </a:r>
              <a:r>
                <a:rPr lang="en-US" altLang="zh-CN" sz="1600" i="1" baseline="-25000">
                  <a:ea typeface="宋体" panose="02010600030101010101" pitchFamily="2" charset="-122"/>
                </a:rPr>
                <a:t>s2</a:t>
              </a:r>
              <a:r>
                <a:rPr lang="en-US" altLang="zh-CN" sz="1600" i="1">
                  <a:ea typeface="宋体" panose="02010600030101010101" pitchFamily="2" charset="-122"/>
                </a:rPr>
                <a:t> </a:t>
              </a:r>
              <a:r>
                <a:rPr lang="en-US" altLang="zh-CN" sz="1600">
                  <a:ea typeface="宋体" panose="02010600030101010101" pitchFamily="2" charset="-122"/>
                </a:rPr>
                <a:t>)</a:t>
              </a:r>
              <a:endParaRPr lang="en-US" altLang="zh-CN" sz="1600" i="1">
                <a:ea typeface="宋体" panose="02010600030101010101" pitchFamily="2" charset="-122"/>
              </a:endParaRPr>
            </a:p>
          </p:txBody>
        </p:sp>
        <p:sp>
          <p:nvSpPr>
            <p:cNvPr id="48198" name="AutoShape 117"/>
            <p:cNvSpPr>
              <a:spLocks noChangeArrowheads="1"/>
            </p:cNvSpPr>
            <p:nvPr/>
          </p:nvSpPr>
          <p:spPr bwMode="auto">
            <a:xfrm>
              <a:off x="1791" y="2166"/>
              <a:ext cx="249" cy="288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8199" name="Oval 26"/>
            <p:cNvSpPr>
              <a:spLocks noChangeArrowheads="1"/>
            </p:cNvSpPr>
            <p:nvPr/>
          </p:nvSpPr>
          <p:spPr bwMode="auto">
            <a:xfrm>
              <a:off x="3807" y="2298"/>
              <a:ext cx="58" cy="58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114" name="Text Box 102"/>
          <p:cNvSpPr txBox="1">
            <a:spLocks noChangeArrowheads="1"/>
          </p:cNvSpPr>
          <p:nvPr/>
        </p:nvSpPr>
        <p:spPr bwMode="auto">
          <a:xfrm rot="-5400000">
            <a:off x="8237048" y="5725266"/>
            <a:ext cx="1256691" cy="21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800" dirty="0">
                <a:solidFill>
                  <a:srgbClr val="C0C0C0"/>
                </a:solidFill>
              </a:rPr>
              <a:t>© </a:t>
            </a:r>
            <a:r>
              <a:rPr lang="de-DE" altLang="de-DE" sz="800" dirty="0" smtClean="0">
                <a:solidFill>
                  <a:srgbClr val="C0C0C0"/>
                </a:solidFill>
              </a:rPr>
              <a:t>2022 </a:t>
            </a:r>
            <a:r>
              <a:rPr lang="de-DE" altLang="de-DE" sz="800" dirty="0">
                <a:solidFill>
                  <a:srgbClr val="C0C0C0"/>
                </a:solidFill>
              </a:rPr>
              <a:t>Springer Verlag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B2CBA3C-FC79-4D46-AAF0-9F5BDC28D0DF}" type="slidenum">
              <a:rPr lang="en-US" altLang="de-DE" sz="1000">
                <a:solidFill>
                  <a:srgbClr val="C0C0C0"/>
                </a:solidFill>
              </a:rPr>
              <a:pPr/>
              <a:t>47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7.5.1 	Constructing Trees with Zero Global Skew</a:t>
            </a:r>
          </a:p>
        </p:txBody>
      </p:sp>
      <p:sp>
        <p:nvSpPr>
          <p:cNvPr id="49156" name="Text Box 3"/>
          <p:cNvSpPr txBox="1">
            <a:spLocks noChangeArrowheads="1"/>
          </p:cNvSpPr>
          <p:nvPr/>
        </p:nvSpPr>
        <p:spPr bwMode="auto">
          <a:xfrm>
            <a:off x="827088" y="1231900"/>
            <a:ext cx="3538537" cy="344488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Deferred-Merge Embedding (DME)</a:t>
            </a:r>
          </a:p>
        </p:txBody>
      </p:sp>
      <p:sp>
        <p:nvSpPr>
          <p:cNvPr id="15646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8013" y="2060575"/>
            <a:ext cx="8537575" cy="4608513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Defers the choice of merging (tapping) points for subtrees of the clock tree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Needs a tree topology as input 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Weakness in earlier algorithms: 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Determine locations of internal nodes of the clock tree too early; 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once a centroid is found, it is never changed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Basic idea: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Two sinks in general position will have an infinite number of midpoints, 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creating a tilted line segment – Manhattan arc 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Manhattan arc: same minimum wirelength and exact zero skew  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Selection of embedding points for internal nodes on Manhattan arc 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will be delayed for as long as possible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4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64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4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64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4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64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4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64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4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64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4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64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46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646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46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5646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4676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7F2670-FE9E-4386-B033-4C2756369339}" type="slidenum">
              <a:rPr lang="en-US" altLang="de-DE" sz="1000">
                <a:solidFill>
                  <a:srgbClr val="C0C0C0"/>
                </a:solidFill>
              </a:rPr>
              <a:pPr/>
              <a:t>48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7.5.1 	Constructing Trees with Zero Global Skew</a:t>
            </a:r>
          </a:p>
        </p:txBody>
      </p:sp>
      <p:sp>
        <p:nvSpPr>
          <p:cNvPr id="50180" name="Text Box 3"/>
          <p:cNvSpPr txBox="1">
            <a:spLocks noChangeArrowheads="1"/>
          </p:cNvSpPr>
          <p:nvPr/>
        </p:nvSpPr>
        <p:spPr bwMode="auto">
          <a:xfrm>
            <a:off x="827088" y="1231900"/>
            <a:ext cx="3538537" cy="344488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Deferred-Merge Embedding (DME)</a:t>
            </a:r>
          </a:p>
        </p:txBody>
      </p:sp>
      <p:sp>
        <p:nvSpPr>
          <p:cNvPr id="50181" name="Rectangle 118"/>
          <p:cNvSpPr>
            <a:spLocks noChangeArrowheads="1"/>
          </p:cNvSpPr>
          <p:nvPr/>
        </p:nvSpPr>
        <p:spPr bwMode="auto">
          <a:xfrm>
            <a:off x="1449388" y="2660650"/>
            <a:ext cx="1862137" cy="1244600"/>
          </a:xfrm>
          <a:prstGeom prst="rect">
            <a:avLst/>
          </a:prstGeom>
          <a:solidFill>
            <a:srgbClr val="EAEAEA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zh-CN" altLang="en-US" sz="1600">
              <a:ea typeface="宋体" panose="02010600030101010101" pitchFamily="2" charset="-122"/>
            </a:endParaRPr>
          </a:p>
        </p:txBody>
      </p:sp>
      <p:sp>
        <p:nvSpPr>
          <p:cNvPr id="50182" name="Line 119"/>
          <p:cNvSpPr>
            <a:spLocks noChangeShapeType="1"/>
          </p:cNvSpPr>
          <p:nvPr/>
        </p:nvSpPr>
        <p:spPr bwMode="auto">
          <a:xfrm>
            <a:off x="1450975" y="2974975"/>
            <a:ext cx="1865313" cy="0"/>
          </a:xfrm>
          <a:prstGeom prst="line">
            <a:avLst/>
          </a:prstGeom>
          <a:noFill/>
          <a:ln w="3175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183" name="Line 120"/>
          <p:cNvSpPr>
            <a:spLocks noChangeShapeType="1"/>
          </p:cNvSpPr>
          <p:nvPr/>
        </p:nvSpPr>
        <p:spPr bwMode="auto">
          <a:xfrm>
            <a:off x="1450975" y="3284538"/>
            <a:ext cx="1865313" cy="0"/>
          </a:xfrm>
          <a:prstGeom prst="line">
            <a:avLst/>
          </a:prstGeom>
          <a:noFill/>
          <a:ln w="3175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184" name="Line 121"/>
          <p:cNvSpPr>
            <a:spLocks noChangeShapeType="1"/>
          </p:cNvSpPr>
          <p:nvPr/>
        </p:nvSpPr>
        <p:spPr bwMode="auto">
          <a:xfrm>
            <a:off x="1450975" y="3595688"/>
            <a:ext cx="1865313" cy="0"/>
          </a:xfrm>
          <a:prstGeom prst="line">
            <a:avLst/>
          </a:prstGeom>
          <a:noFill/>
          <a:ln w="3175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185" name="Line 122"/>
          <p:cNvSpPr>
            <a:spLocks noChangeShapeType="1"/>
          </p:cNvSpPr>
          <p:nvPr/>
        </p:nvSpPr>
        <p:spPr bwMode="auto">
          <a:xfrm>
            <a:off x="1760538" y="2663825"/>
            <a:ext cx="0" cy="1243013"/>
          </a:xfrm>
          <a:prstGeom prst="line">
            <a:avLst/>
          </a:prstGeom>
          <a:noFill/>
          <a:ln w="3175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186" name="Line 123"/>
          <p:cNvSpPr>
            <a:spLocks noChangeShapeType="1"/>
          </p:cNvSpPr>
          <p:nvPr/>
        </p:nvSpPr>
        <p:spPr bwMode="auto">
          <a:xfrm>
            <a:off x="2070100" y="2663825"/>
            <a:ext cx="0" cy="1243013"/>
          </a:xfrm>
          <a:prstGeom prst="line">
            <a:avLst/>
          </a:prstGeom>
          <a:noFill/>
          <a:ln w="3175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187" name="Line 124"/>
          <p:cNvSpPr>
            <a:spLocks noChangeShapeType="1"/>
          </p:cNvSpPr>
          <p:nvPr/>
        </p:nvSpPr>
        <p:spPr bwMode="auto">
          <a:xfrm>
            <a:off x="2381250" y="2663825"/>
            <a:ext cx="0" cy="1243013"/>
          </a:xfrm>
          <a:prstGeom prst="line">
            <a:avLst/>
          </a:prstGeom>
          <a:noFill/>
          <a:ln w="3175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188" name="Line 125"/>
          <p:cNvSpPr>
            <a:spLocks noChangeShapeType="1"/>
          </p:cNvSpPr>
          <p:nvPr/>
        </p:nvSpPr>
        <p:spPr bwMode="auto">
          <a:xfrm>
            <a:off x="2690813" y="2663825"/>
            <a:ext cx="0" cy="1243013"/>
          </a:xfrm>
          <a:prstGeom prst="line">
            <a:avLst/>
          </a:prstGeom>
          <a:noFill/>
          <a:ln w="3175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189" name="Line 126"/>
          <p:cNvSpPr>
            <a:spLocks noChangeShapeType="1"/>
          </p:cNvSpPr>
          <p:nvPr/>
        </p:nvSpPr>
        <p:spPr bwMode="auto">
          <a:xfrm>
            <a:off x="3001963" y="2663825"/>
            <a:ext cx="0" cy="1243013"/>
          </a:xfrm>
          <a:prstGeom prst="line">
            <a:avLst/>
          </a:prstGeom>
          <a:noFill/>
          <a:ln w="3175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190" name="TextBox 81"/>
          <p:cNvSpPr txBox="1">
            <a:spLocks noChangeArrowheads="1"/>
          </p:cNvSpPr>
          <p:nvPr/>
        </p:nvSpPr>
        <p:spPr bwMode="auto">
          <a:xfrm>
            <a:off x="2890838" y="2625725"/>
            <a:ext cx="441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zh-CN" sz="1600" i="1">
                <a:solidFill>
                  <a:srgbClr val="00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s</a:t>
            </a:r>
            <a:r>
              <a:rPr lang="en-US" altLang="zh-CN" sz="1600" baseline="-25000">
                <a:solidFill>
                  <a:srgbClr val="00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0191" name="Oval 128"/>
          <p:cNvSpPr>
            <a:spLocks noChangeArrowheads="1"/>
          </p:cNvSpPr>
          <p:nvPr/>
        </p:nvSpPr>
        <p:spPr bwMode="auto">
          <a:xfrm>
            <a:off x="2954338" y="2927350"/>
            <a:ext cx="88900" cy="889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0192" name="Oval 129"/>
          <p:cNvSpPr>
            <a:spLocks noChangeArrowheads="1"/>
          </p:cNvSpPr>
          <p:nvPr/>
        </p:nvSpPr>
        <p:spPr bwMode="auto">
          <a:xfrm>
            <a:off x="1711325" y="3556000"/>
            <a:ext cx="88900" cy="889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0193" name="TextBox 83"/>
          <p:cNvSpPr txBox="1">
            <a:spLocks noChangeArrowheads="1"/>
          </p:cNvSpPr>
          <p:nvPr/>
        </p:nvSpPr>
        <p:spPr bwMode="auto">
          <a:xfrm>
            <a:off x="1395413" y="3495675"/>
            <a:ext cx="441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zh-CN" sz="1600" i="1">
                <a:solidFill>
                  <a:srgbClr val="00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s</a:t>
            </a:r>
            <a:r>
              <a:rPr lang="en-US" altLang="zh-CN" sz="1600" baseline="-25000">
                <a:solidFill>
                  <a:srgbClr val="00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0194" name="Oval 131"/>
          <p:cNvSpPr>
            <a:spLocks noChangeArrowheads="1"/>
          </p:cNvSpPr>
          <p:nvPr/>
        </p:nvSpPr>
        <p:spPr bwMode="auto">
          <a:xfrm>
            <a:off x="2311400" y="3213100"/>
            <a:ext cx="136525" cy="136525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0195" name="Rectangle 132"/>
          <p:cNvSpPr>
            <a:spLocks noChangeArrowheads="1"/>
          </p:cNvSpPr>
          <p:nvPr/>
        </p:nvSpPr>
        <p:spPr bwMode="auto">
          <a:xfrm>
            <a:off x="1757363" y="2971800"/>
            <a:ext cx="1243012" cy="623888"/>
          </a:xfrm>
          <a:prstGeom prst="rect">
            <a:avLst/>
          </a:prstGeom>
          <a:noFill/>
          <a:ln w="19050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0196" name="Line 133"/>
          <p:cNvSpPr>
            <a:spLocks noChangeShapeType="1"/>
          </p:cNvSpPr>
          <p:nvPr/>
        </p:nvSpPr>
        <p:spPr bwMode="auto">
          <a:xfrm>
            <a:off x="2066925" y="2971800"/>
            <a:ext cx="623888" cy="623888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197" name="TextBox 63"/>
          <p:cNvSpPr txBox="1">
            <a:spLocks noChangeArrowheads="1"/>
          </p:cNvSpPr>
          <p:nvPr/>
        </p:nvSpPr>
        <p:spPr bwMode="auto">
          <a:xfrm>
            <a:off x="1241425" y="2251075"/>
            <a:ext cx="2244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ko-KR" sz="16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rPr>
              <a:t>Euclidean midpoint</a:t>
            </a:r>
            <a:endParaRPr lang="ko-KR" altLang="en-US" sz="1600" baseline="-25000">
              <a:solidFill>
                <a:srgbClr val="000000"/>
              </a:solidFill>
              <a:ea typeface="굴림" pitchFamily="34" charset="-127"/>
              <a:cs typeface="Times New Roman" panose="02020603050405020304" pitchFamily="18" charset="0"/>
            </a:endParaRPr>
          </a:p>
        </p:txBody>
      </p:sp>
      <p:sp>
        <p:nvSpPr>
          <p:cNvPr id="50198" name="Line 48"/>
          <p:cNvSpPr>
            <a:spLocks noChangeShapeType="1"/>
          </p:cNvSpPr>
          <p:nvPr/>
        </p:nvSpPr>
        <p:spPr bwMode="auto">
          <a:xfrm flipH="1">
            <a:off x="2386013" y="2579688"/>
            <a:ext cx="1587" cy="609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199" name="TextBox 63"/>
          <p:cNvSpPr txBox="1">
            <a:spLocks noChangeArrowheads="1"/>
          </p:cNvSpPr>
          <p:nvPr/>
        </p:nvSpPr>
        <p:spPr bwMode="auto">
          <a:xfrm>
            <a:off x="1127125" y="4230688"/>
            <a:ext cx="236855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ko-KR" sz="16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rPr>
              <a:t>Locus of all </a:t>
            </a:r>
            <a:br>
              <a:rPr lang="en-US" altLang="ko-KR" sz="16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rPr>
            </a:br>
            <a:r>
              <a:rPr lang="en-US" altLang="ko-KR" sz="16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rPr>
              <a:t>Manhattan midpoints is a </a:t>
            </a:r>
            <a:r>
              <a:rPr lang="en-US" altLang="ko-KR" sz="1600">
                <a:solidFill>
                  <a:srgbClr val="CC0000"/>
                </a:solidFill>
                <a:ea typeface="굴림" pitchFamily="34" charset="-127"/>
                <a:cs typeface="Times New Roman" panose="02020603050405020304" pitchFamily="18" charset="0"/>
              </a:rPr>
              <a:t>Manhattan arc</a:t>
            </a:r>
            <a:r>
              <a:rPr lang="en-US" altLang="ko-KR" sz="16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rPr>
              <a:t> in the  Manhattan geometry</a:t>
            </a:r>
            <a:endParaRPr lang="ko-KR" altLang="en-US" sz="1600" baseline="-25000">
              <a:solidFill>
                <a:srgbClr val="000000"/>
              </a:solidFill>
              <a:ea typeface="굴림" pitchFamily="34" charset="-127"/>
              <a:cs typeface="Times New Roman" panose="02020603050405020304" pitchFamily="18" charset="0"/>
            </a:endParaRPr>
          </a:p>
        </p:txBody>
      </p:sp>
      <p:sp>
        <p:nvSpPr>
          <p:cNvPr id="50200" name="Line 50"/>
          <p:cNvSpPr>
            <a:spLocks noChangeShapeType="1"/>
          </p:cNvSpPr>
          <p:nvPr/>
        </p:nvSpPr>
        <p:spPr bwMode="auto">
          <a:xfrm flipV="1">
            <a:off x="2208213" y="3430588"/>
            <a:ext cx="3175" cy="790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201" name="AutoShape 138"/>
          <p:cNvSpPr>
            <a:spLocks/>
          </p:cNvSpPr>
          <p:nvPr/>
        </p:nvSpPr>
        <p:spPr bwMode="auto">
          <a:xfrm rot="-2700000">
            <a:off x="2208213" y="2938463"/>
            <a:ext cx="142875" cy="855662"/>
          </a:xfrm>
          <a:prstGeom prst="leftBrace">
            <a:avLst>
              <a:gd name="adj1" fmla="val 49907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0202" name="Rectangle 139"/>
          <p:cNvSpPr>
            <a:spLocks noChangeArrowheads="1"/>
          </p:cNvSpPr>
          <p:nvPr/>
        </p:nvSpPr>
        <p:spPr bwMode="auto">
          <a:xfrm>
            <a:off x="4259263" y="2660650"/>
            <a:ext cx="1862137" cy="1244600"/>
          </a:xfrm>
          <a:prstGeom prst="rect">
            <a:avLst/>
          </a:prstGeom>
          <a:solidFill>
            <a:srgbClr val="EAEAEA"/>
          </a:solidFill>
          <a:ln w="9525">
            <a:solidFill>
              <a:srgbClr val="969696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zh-CN" altLang="en-US" sz="1600">
              <a:ea typeface="宋体" panose="02010600030101010101" pitchFamily="2" charset="-122"/>
            </a:endParaRPr>
          </a:p>
        </p:txBody>
      </p:sp>
      <p:sp>
        <p:nvSpPr>
          <p:cNvPr id="50203" name="Line 140"/>
          <p:cNvSpPr>
            <a:spLocks noChangeShapeType="1"/>
          </p:cNvSpPr>
          <p:nvPr/>
        </p:nvSpPr>
        <p:spPr bwMode="auto">
          <a:xfrm>
            <a:off x="4260850" y="2974975"/>
            <a:ext cx="1865313" cy="0"/>
          </a:xfrm>
          <a:prstGeom prst="line">
            <a:avLst/>
          </a:prstGeom>
          <a:noFill/>
          <a:ln w="3175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204" name="Line 141"/>
          <p:cNvSpPr>
            <a:spLocks noChangeShapeType="1"/>
          </p:cNvSpPr>
          <p:nvPr/>
        </p:nvSpPr>
        <p:spPr bwMode="auto">
          <a:xfrm>
            <a:off x="4260850" y="3284538"/>
            <a:ext cx="1865313" cy="0"/>
          </a:xfrm>
          <a:prstGeom prst="line">
            <a:avLst/>
          </a:prstGeom>
          <a:noFill/>
          <a:ln w="3175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205" name="Line 142"/>
          <p:cNvSpPr>
            <a:spLocks noChangeShapeType="1"/>
          </p:cNvSpPr>
          <p:nvPr/>
        </p:nvSpPr>
        <p:spPr bwMode="auto">
          <a:xfrm>
            <a:off x="4260850" y="3595688"/>
            <a:ext cx="1865313" cy="0"/>
          </a:xfrm>
          <a:prstGeom prst="line">
            <a:avLst/>
          </a:prstGeom>
          <a:noFill/>
          <a:ln w="3175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206" name="Line 143"/>
          <p:cNvSpPr>
            <a:spLocks noChangeShapeType="1"/>
          </p:cNvSpPr>
          <p:nvPr/>
        </p:nvSpPr>
        <p:spPr bwMode="auto">
          <a:xfrm>
            <a:off x="4570413" y="2663825"/>
            <a:ext cx="0" cy="1243013"/>
          </a:xfrm>
          <a:prstGeom prst="line">
            <a:avLst/>
          </a:prstGeom>
          <a:noFill/>
          <a:ln w="3175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207" name="Line 144"/>
          <p:cNvSpPr>
            <a:spLocks noChangeShapeType="1"/>
          </p:cNvSpPr>
          <p:nvPr/>
        </p:nvSpPr>
        <p:spPr bwMode="auto">
          <a:xfrm>
            <a:off x="4879975" y="2663825"/>
            <a:ext cx="0" cy="1243013"/>
          </a:xfrm>
          <a:prstGeom prst="line">
            <a:avLst/>
          </a:prstGeom>
          <a:noFill/>
          <a:ln w="3175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208" name="Line 145"/>
          <p:cNvSpPr>
            <a:spLocks noChangeShapeType="1"/>
          </p:cNvSpPr>
          <p:nvPr/>
        </p:nvSpPr>
        <p:spPr bwMode="auto">
          <a:xfrm>
            <a:off x="5191125" y="2663825"/>
            <a:ext cx="0" cy="1243013"/>
          </a:xfrm>
          <a:prstGeom prst="line">
            <a:avLst/>
          </a:prstGeom>
          <a:noFill/>
          <a:ln w="3175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209" name="Line 146"/>
          <p:cNvSpPr>
            <a:spLocks noChangeShapeType="1"/>
          </p:cNvSpPr>
          <p:nvPr/>
        </p:nvSpPr>
        <p:spPr bwMode="auto">
          <a:xfrm>
            <a:off x="5500688" y="2663825"/>
            <a:ext cx="0" cy="1243013"/>
          </a:xfrm>
          <a:prstGeom prst="line">
            <a:avLst/>
          </a:prstGeom>
          <a:noFill/>
          <a:ln w="3175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210" name="Line 147"/>
          <p:cNvSpPr>
            <a:spLocks noChangeShapeType="1"/>
          </p:cNvSpPr>
          <p:nvPr/>
        </p:nvSpPr>
        <p:spPr bwMode="auto">
          <a:xfrm>
            <a:off x="5811838" y="2663825"/>
            <a:ext cx="0" cy="1243013"/>
          </a:xfrm>
          <a:prstGeom prst="line">
            <a:avLst/>
          </a:prstGeom>
          <a:noFill/>
          <a:ln w="3175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211" name="TextBox 81"/>
          <p:cNvSpPr txBox="1">
            <a:spLocks noChangeArrowheads="1"/>
          </p:cNvSpPr>
          <p:nvPr/>
        </p:nvSpPr>
        <p:spPr bwMode="auto">
          <a:xfrm>
            <a:off x="5729288" y="2921000"/>
            <a:ext cx="441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zh-CN" sz="1600" i="1">
                <a:solidFill>
                  <a:srgbClr val="00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s</a:t>
            </a:r>
            <a:r>
              <a:rPr lang="en-US" altLang="zh-CN" sz="1600" baseline="-25000">
                <a:solidFill>
                  <a:srgbClr val="00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0212" name="Oval 149"/>
          <p:cNvSpPr>
            <a:spLocks noChangeArrowheads="1"/>
          </p:cNvSpPr>
          <p:nvPr/>
        </p:nvSpPr>
        <p:spPr bwMode="auto">
          <a:xfrm>
            <a:off x="5764213" y="3236913"/>
            <a:ext cx="88900" cy="889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0213" name="Oval 150"/>
          <p:cNvSpPr>
            <a:spLocks noChangeArrowheads="1"/>
          </p:cNvSpPr>
          <p:nvPr/>
        </p:nvSpPr>
        <p:spPr bwMode="auto">
          <a:xfrm>
            <a:off x="4521200" y="3241675"/>
            <a:ext cx="88900" cy="889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0214" name="TextBox 83"/>
          <p:cNvSpPr txBox="1">
            <a:spLocks noChangeArrowheads="1"/>
          </p:cNvSpPr>
          <p:nvPr/>
        </p:nvSpPr>
        <p:spPr bwMode="auto">
          <a:xfrm>
            <a:off x="4200525" y="2928938"/>
            <a:ext cx="441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zh-CN" sz="1600" i="1">
                <a:solidFill>
                  <a:srgbClr val="00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s</a:t>
            </a:r>
            <a:r>
              <a:rPr lang="en-US" altLang="zh-CN" sz="1600" baseline="-25000">
                <a:solidFill>
                  <a:srgbClr val="00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0215" name="Line 153"/>
          <p:cNvSpPr>
            <a:spLocks noChangeShapeType="1"/>
          </p:cNvSpPr>
          <p:nvPr/>
        </p:nvSpPr>
        <p:spPr bwMode="auto">
          <a:xfrm>
            <a:off x="4567238" y="3286125"/>
            <a:ext cx="1243012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216" name="Rectangle 154"/>
          <p:cNvSpPr>
            <a:spLocks noChangeArrowheads="1"/>
          </p:cNvSpPr>
          <p:nvPr/>
        </p:nvSpPr>
        <p:spPr bwMode="auto">
          <a:xfrm>
            <a:off x="6573838" y="2655888"/>
            <a:ext cx="1862137" cy="1244600"/>
          </a:xfrm>
          <a:prstGeom prst="rect">
            <a:avLst/>
          </a:prstGeom>
          <a:solidFill>
            <a:srgbClr val="EAEAEA"/>
          </a:solidFill>
          <a:ln w="9525">
            <a:solidFill>
              <a:srgbClr val="969696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zh-CN" altLang="en-US" sz="1600">
              <a:ea typeface="宋体" panose="02010600030101010101" pitchFamily="2" charset="-122"/>
            </a:endParaRPr>
          </a:p>
        </p:txBody>
      </p:sp>
      <p:sp>
        <p:nvSpPr>
          <p:cNvPr id="50217" name="Line 155"/>
          <p:cNvSpPr>
            <a:spLocks noChangeShapeType="1"/>
          </p:cNvSpPr>
          <p:nvPr/>
        </p:nvSpPr>
        <p:spPr bwMode="auto">
          <a:xfrm>
            <a:off x="6575425" y="2970213"/>
            <a:ext cx="1865313" cy="0"/>
          </a:xfrm>
          <a:prstGeom prst="line">
            <a:avLst/>
          </a:prstGeom>
          <a:noFill/>
          <a:ln w="3175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218" name="Line 156"/>
          <p:cNvSpPr>
            <a:spLocks noChangeShapeType="1"/>
          </p:cNvSpPr>
          <p:nvPr/>
        </p:nvSpPr>
        <p:spPr bwMode="auto">
          <a:xfrm>
            <a:off x="6575425" y="3279775"/>
            <a:ext cx="1865313" cy="0"/>
          </a:xfrm>
          <a:prstGeom prst="line">
            <a:avLst/>
          </a:prstGeom>
          <a:noFill/>
          <a:ln w="3175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219" name="Line 157"/>
          <p:cNvSpPr>
            <a:spLocks noChangeShapeType="1"/>
          </p:cNvSpPr>
          <p:nvPr/>
        </p:nvSpPr>
        <p:spPr bwMode="auto">
          <a:xfrm>
            <a:off x="6575425" y="3590925"/>
            <a:ext cx="1865313" cy="0"/>
          </a:xfrm>
          <a:prstGeom prst="line">
            <a:avLst/>
          </a:prstGeom>
          <a:noFill/>
          <a:ln w="3175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220" name="Line 158"/>
          <p:cNvSpPr>
            <a:spLocks noChangeShapeType="1"/>
          </p:cNvSpPr>
          <p:nvPr/>
        </p:nvSpPr>
        <p:spPr bwMode="auto">
          <a:xfrm>
            <a:off x="6884988" y="2659063"/>
            <a:ext cx="0" cy="1243012"/>
          </a:xfrm>
          <a:prstGeom prst="line">
            <a:avLst/>
          </a:prstGeom>
          <a:noFill/>
          <a:ln w="3175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221" name="Line 159"/>
          <p:cNvSpPr>
            <a:spLocks noChangeShapeType="1"/>
          </p:cNvSpPr>
          <p:nvPr/>
        </p:nvSpPr>
        <p:spPr bwMode="auto">
          <a:xfrm>
            <a:off x="7194550" y="2659063"/>
            <a:ext cx="0" cy="1243012"/>
          </a:xfrm>
          <a:prstGeom prst="line">
            <a:avLst/>
          </a:prstGeom>
          <a:noFill/>
          <a:ln w="3175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222" name="Line 160"/>
          <p:cNvSpPr>
            <a:spLocks noChangeShapeType="1"/>
          </p:cNvSpPr>
          <p:nvPr/>
        </p:nvSpPr>
        <p:spPr bwMode="auto">
          <a:xfrm>
            <a:off x="7505700" y="2659063"/>
            <a:ext cx="0" cy="1243012"/>
          </a:xfrm>
          <a:prstGeom prst="line">
            <a:avLst/>
          </a:prstGeom>
          <a:noFill/>
          <a:ln w="3175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223" name="Line 161"/>
          <p:cNvSpPr>
            <a:spLocks noChangeShapeType="1"/>
          </p:cNvSpPr>
          <p:nvPr/>
        </p:nvSpPr>
        <p:spPr bwMode="auto">
          <a:xfrm>
            <a:off x="7815263" y="2659063"/>
            <a:ext cx="0" cy="1243012"/>
          </a:xfrm>
          <a:prstGeom prst="line">
            <a:avLst/>
          </a:prstGeom>
          <a:noFill/>
          <a:ln w="3175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224" name="Line 162"/>
          <p:cNvSpPr>
            <a:spLocks noChangeShapeType="1"/>
          </p:cNvSpPr>
          <p:nvPr/>
        </p:nvSpPr>
        <p:spPr bwMode="auto">
          <a:xfrm>
            <a:off x="8126413" y="2659063"/>
            <a:ext cx="0" cy="1243012"/>
          </a:xfrm>
          <a:prstGeom prst="line">
            <a:avLst/>
          </a:prstGeom>
          <a:noFill/>
          <a:ln w="3175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225" name="TextBox 81"/>
          <p:cNvSpPr txBox="1">
            <a:spLocks noChangeArrowheads="1"/>
          </p:cNvSpPr>
          <p:nvPr/>
        </p:nvSpPr>
        <p:spPr bwMode="auto">
          <a:xfrm>
            <a:off x="7429500" y="3516313"/>
            <a:ext cx="441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zh-CN" sz="1600" i="1">
                <a:solidFill>
                  <a:srgbClr val="00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s</a:t>
            </a:r>
            <a:r>
              <a:rPr lang="en-US" altLang="zh-CN" sz="1600" baseline="-25000">
                <a:solidFill>
                  <a:srgbClr val="00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0226" name="Oval 164"/>
          <p:cNvSpPr>
            <a:spLocks noChangeArrowheads="1"/>
          </p:cNvSpPr>
          <p:nvPr/>
        </p:nvSpPr>
        <p:spPr bwMode="auto">
          <a:xfrm>
            <a:off x="7459663" y="3546475"/>
            <a:ext cx="88900" cy="889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0227" name="Oval 165"/>
          <p:cNvSpPr>
            <a:spLocks noChangeArrowheads="1"/>
          </p:cNvSpPr>
          <p:nvPr/>
        </p:nvSpPr>
        <p:spPr bwMode="auto">
          <a:xfrm>
            <a:off x="7459663" y="2922588"/>
            <a:ext cx="88900" cy="889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0228" name="TextBox 83"/>
          <p:cNvSpPr txBox="1">
            <a:spLocks noChangeArrowheads="1"/>
          </p:cNvSpPr>
          <p:nvPr/>
        </p:nvSpPr>
        <p:spPr bwMode="auto">
          <a:xfrm>
            <a:off x="7410450" y="2600325"/>
            <a:ext cx="441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zh-CN" sz="1600" i="1">
                <a:solidFill>
                  <a:srgbClr val="00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s</a:t>
            </a:r>
            <a:r>
              <a:rPr lang="en-US" altLang="zh-CN" sz="1600" baseline="-25000">
                <a:solidFill>
                  <a:srgbClr val="00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0229" name="Line 168"/>
          <p:cNvSpPr>
            <a:spLocks noChangeShapeType="1"/>
          </p:cNvSpPr>
          <p:nvPr/>
        </p:nvSpPr>
        <p:spPr bwMode="auto">
          <a:xfrm>
            <a:off x="7505700" y="2967038"/>
            <a:ext cx="0" cy="623887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230" name="TextBox 63"/>
          <p:cNvSpPr txBox="1">
            <a:spLocks noChangeArrowheads="1"/>
          </p:cNvSpPr>
          <p:nvPr/>
        </p:nvSpPr>
        <p:spPr bwMode="auto">
          <a:xfrm>
            <a:off x="5156200" y="2251075"/>
            <a:ext cx="2244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ko-KR" sz="16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rPr>
              <a:t>Euclidean midpoint</a:t>
            </a:r>
            <a:endParaRPr lang="ko-KR" altLang="en-US" sz="1600" baseline="-25000">
              <a:solidFill>
                <a:srgbClr val="000000"/>
              </a:solidFill>
              <a:ea typeface="굴림" pitchFamily="34" charset="-127"/>
              <a:cs typeface="Times New Roman" panose="02020603050405020304" pitchFamily="18" charset="0"/>
            </a:endParaRPr>
          </a:p>
        </p:txBody>
      </p:sp>
      <p:sp>
        <p:nvSpPr>
          <p:cNvPr id="50231" name="Line 48"/>
          <p:cNvSpPr>
            <a:spLocks noChangeShapeType="1"/>
          </p:cNvSpPr>
          <p:nvPr/>
        </p:nvSpPr>
        <p:spPr bwMode="auto">
          <a:xfrm flipH="1">
            <a:off x="5300663" y="2574925"/>
            <a:ext cx="1011237" cy="6000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232" name="Line 48"/>
          <p:cNvSpPr>
            <a:spLocks noChangeShapeType="1"/>
          </p:cNvSpPr>
          <p:nvPr/>
        </p:nvSpPr>
        <p:spPr bwMode="auto">
          <a:xfrm>
            <a:off x="6400800" y="2579688"/>
            <a:ext cx="1001713" cy="6429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233" name="Text Box 173"/>
          <p:cNvSpPr txBox="1">
            <a:spLocks noChangeArrowheads="1"/>
          </p:cNvSpPr>
          <p:nvPr/>
        </p:nvSpPr>
        <p:spPr bwMode="auto">
          <a:xfrm>
            <a:off x="4257675" y="4221163"/>
            <a:ext cx="41830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Sinks are aligned, hence, </a:t>
            </a:r>
            <a:r>
              <a:rPr lang="en-US" altLang="zh-CN" sz="1600">
                <a:solidFill>
                  <a:srgbClr val="CC0000"/>
                </a:solidFill>
                <a:ea typeface="宋体" panose="02010600030101010101" pitchFamily="2" charset="-122"/>
              </a:rPr>
              <a:t>Manhattan arc</a:t>
            </a: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 has zero length</a:t>
            </a:r>
          </a:p>
        </p:txBody>
      </p:sp>
      <p:sp>
        <p:nvSpPr>
          <p:cNvPr id="50234" name="Oval 152"/>
          <p:cNvSpPr>
            <a:spLocks noChangeArrowheads="1"/>
          </p:cNvSpPr>
          <p:nvPr/>
        </p:nvSpPr>
        <p:spPr bwMode="auto">
          <a:xfrm>
            <a:off x="5121275" y="3213100"/>
            <a:ext cx="136525" cy="136525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0235" name="Oval 167"/>
          <p:cNvSpPr>
            <a:spLocks noChangeArrowheads="1"/>
          </p:cNvSpPr>
          <p:nvPr/>
        </p:nvSpPr>
        <p:spPr bwMode="auto">
          <a:xfrm>
            <a:off x="7435850" y="3208338"/>
            <a:ext cx="136525" cy="136525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61" name="Text Box 102"/>
          <p:cNvSpPr txBox="1">
            <a:spLocks noChangeArrowheads="1"/>
          </p:cNvSpPr>
          <p:nvPr/>
        </p:nvSpPr>
        <p:spPr bwMode="auto">
          <a:xfrm rot="-5400000">
            <a:off x="8237048" y="5725266"/>
            <a:ext cx="1256691" cy="21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800" dirty="0">
                <a:solidFill>
                  <a:srgbClr val="C0C0C0"/>
                </a:solidFill>
              </a:rPr>
              <a:t>© </a:t>
            </a:r>
            <a:r>
              <a:rPr lang="de-DE" altLang="de-DE" sz="800" dirty="0" smtClean="0">
                <a:solidFill>
                  <a:srgbClr val="C0C0C0"/>
                </a:solidFill>
              </a:rPr>
              <a:t>2022 </a:t>
            </a:r>
            <a:r>
              <a:rPr lang="de-DE" altLang="de-DE" sz="800" dirty="0">
                <a:solidFill>
                  <a:srgbClr val="C0C0C0"/>
                </a:solidFill>
              </a:rPr>
              <a:t>Springer Verlag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53A14B-5C02-4969-9817-ED750D433A82}" type="slidenum">
              <a:rPr lang="en-US" altLang="de-DE" sz="1000">
                <a:solidFill>
                  <a:srgbClr val="C0C0C0"/>
                </a:solidFill>
              </a:rPr>
              <a:pPr/>
              <a:t>49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7.5.1 	Constructing Trees with Zero Global Skew</a:t>
            </a:r>
          </a:p>
        </p:txBody>
      </p:sp>
      <p:sp>
        <p:nvSpPr>
          <p:cNvPr id="51204" name="Text Box 3"/>
          <p:cNvSpPr txBox="1">
            <a:spLocks noChangeArrowheads="1"/>
          </p:cNvSpPr>
          <p:nvPr/>
        </p:nvSpPr>
        <p:spPr bwMode="auto">
          <a:xfrm>
            <a:off x="827088" y="1231900"/>
            <a:ext cx="3538537" cy="344488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Deferred-Merge Embedding (DME)</a:t>
            </a:r>
          </a:p>
        </p:txBody>
      </p:sp>
      <p:sp>
        <p:nvSpPr>
          <p:cNvPr id="15687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8013" y="2060575"/>
            <a:ext cx="8308975" cy="1541463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Embeds internal nodes of the given topology </a:t>
            </a:r>
            <a:r>
              <a:rPr lang="en-US" altLang="zh-CN" i="1" smtClean="0">
                <a:ea typeface="宋体" panose="02010600030101010101" pitchFamily="2" charset="-122"/>
              </a:rPr>
              <a:t>G </a:t>
            </a:r>
            <a:r>
              <a:rPr lang="en-US" altLang="zh-CN" smtClean="0">
                <a:ea typeface="宋体" panose="02010600030101010101" pitchFamily="2" charset="-122"/>
              </a:rPr>
              <a:t>via a two-phase process </a:t>
            </a:r>
            <a:br>
              <a:rPr lang="en-US" altLang="zh-CN" smtClean="0">
                <a:ea typeface="宋体" panose="02010600030101010101" pitchFamily="2" charset="-122"/>
              </a:rPr>
            </a:br>
            <a:endParaRPr lang="en-US" altLang="zh-CN" smtClean="0">
              <a:ea typeface="宋体" panose="02010600030101010101" pitchFamily="2" charset="-122"/>
            </a:endParaRP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solidFill>
                  <a:srgbClr val="CC0000"/>
                </a:solidFill>
                <a:ea typeface="宋体" panose="02010600030101010101" pitchFamily="2" charset="-122"/>
              </a:rPr>
              <a:t>First phase is bottom-up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Determines all possible locations of internal nodes of </a:t>
            </a:r>
            <a:r>
              <a:rPr lang="en-US" altLang="zh-CN" i="1" smtClean="0">
                <a:ea typeface="宋体" panose="02010600030101010101" pitchFamily="2" charset="-122"/>
              </a:rPr>
              <a:t>G</a:t>
            </a:r>
            <a:br>
              <a:rPr lang="en-US" altLang="zh-CN" i="1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consistent with a minimum-cost ZST </a:t>
            </a:r>
            <a:r>
              <a:rPr lang="en-US" altLang="zh-CN" i="1" smtClean="0">
                <a:ea typeface="宋体" panose="02010600030101010101" pitchFamily="2" charset="-122"/>
              </a:rPr>
              <a:t>T</a:t>
            </a:r>
            <a:r>
              <a:rPr lang="en-US" altLang="zh-CN" smtClean="0">
                <a:ea typeface="宋体" panose="02010600030101010101" pitchFamily="2" charset="-122"/>
              </a:rPr>
              <a:t> 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Output: “tree of line segments”, with each line segment being 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the locus of possible placements of an internal node of </a:t>
            </a:r>
            <a:r>
              <a:rPr lang="en-US" altLang="zh-CN" i="1" smtClean="0">
                <a:ea typeface="宋体" panose="02010600030101010101" pitchFamily="2" charset="-122"/>
              </a:rPr>
              <a:t>T</a:t>
            </a:r>
            <a:r>
              <a:rPr lang="en-US" altLang="zh-CN" smtClean="0">
                <a:ea typeface="宋体" panose="02010600030101010101" pitchFamily="2" charset="-122"/>
              </a:rPr>
              <a:t> </a:t>
            </a:r>
            <a:br>
              <a:rPr lang="en-US" altLang="zh-CN" smtClean="0">
                <a:ea typeface="宋体" panose="02010600030101010101" pitchFamily="2" charset="-122"/>
              </a:rPr>
            </a:br>
            <a:endParaRPr lang="en-US" altLang="zh-CN" smtClean="0">
              <a:ea typeface="宋体" panose="02010600030101010101" pitchFamily="2" charset="-122"/>
            </a:endParaRPr>
          </a:p>
          <a:p>
            <a:pPr marL="323850" indent="-323850" defTabSz="849313">
              <a:buClr>
                <a:schemeClr val="accent2"/>
              </a:buClr>
              <a:tabLst>
                <a:tab pos="284163" algn="l"/>
                <a:tab pos="512763" algn="l"/>
              </a:tabLst>
            </a:pPr>
            <a:r>
              <a:rPr lang="en-US" altLang="zh-CN" smtClean="0">
                <a:solidFill>
                  <a:schemeClr val="accent2"/>
                </a:solidFill>
                <a:ea typeface="宋体" panose="02010600030101010101" pitchFamily="2" charset="-122"/>
              </a:rPr>
              <a:t>Second phase is top-down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Chooses the exact locations of all internal nodes in </a:t>
            </a:r>
            <a:r>
              <a:rPr lang="en-US" altLang="zh-CN" i="1" smtClean="0">
                <a:ea typeface="宋体" panose="02010600030101010101" pitchFamily="2" charset="-122"/>
              </a:rPr>
              <a:t>T</a:t>
            </a:r>
            <a:r>
              <a:rPr lang="en-US" altLang="zh-CN" smtClean="0">
                <a:ea typeface="宋体" panose="02010600030101010101" pitchFamily="2" charset="-122"/>
              </a:rPr>
              <a:t> 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Output: fully embedded, minimum-cost ZST with topology </a:t>
            </a:r>
            <a:r>
              <a:rPr lang="en-US" altLang="zh-CN" i="1" smtClean="0">
                <a:ea typeface="宋体" panose="02010600030101010101" pitchFamily="2" charset="-122"/>
              </a:rPr>
              <a:t>G</a:t>
            </a:r>
            <a:r>
              <a:rPr lang="en-US" altLang="zh-CN" smtClean="0">
                <a:ea typeface="宋体" panose="02010600030101010101" pitchFamily="2" charset="-122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8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68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8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68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8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68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8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68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8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568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8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68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87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5687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877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634D01B-02D5-4083-8365-B0ED47AA6DE2}" type="slidenum">
              <a:rPr lang="en-US" altLang="de-DE" sz="1000">
                <a:solidFill>
                  <a:srgbClr val="C0C0C0"/>
                </a:solidFill>
              </a:rPr>
              <a:pPr/>
              <a:t>5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pic>
        <p:nvPicPr>
          <p:cNvPr id="6147" name="Picture 10" descr="Unbenannt1"/>
          <p:cNvPicPr>
            <a:picLocks noChangeAspect="1" noChangeArrowheads="1"/>
          </p:cNvPicPr>
          <p:nvPr/>
        </p:nvPicPr>
        <p:blipFill>
          <a:blip r:embed="rId2">
            <a:lum bright="24000" contrast="-36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0413"/>
            <a:ext cx="9144000" cy="610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364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11188" y="1773238"/>
            <a:ext cx="8193087" cy="3960812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solidFill>
                  <a:srgbClr val="CC0000"/>
                </a:solidFill>
                <a:ea typeface="宋体" panose="02010600030101010101" pitchFamily="2" charset="-122"/>
              </a:rPr>
              <a:t>Area routing</a:t>
            </a:r>
            <a:r>
              <a:rPr lang="en-US" altLang="zh-CN" smtClean="0">
                <a:ea typeface="宋体" panose="02010600030101010101" pitchFamily="2" charset="-122"/>
              </a:rPr>
              <a:t> directly constructs metal routes for signal connections 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(no global and detailed routing, Secs. 7.1-7.2) 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solidFill>
                  <a:srgbClr val="CC0000"/>
                </a:solidFill>
                <a:ea typeface="宋体" panose="02010600030101010101" pitchFamily="2" charset="-122"/>
              </a:rPr>
              <a:t>Non-Manhattan routing</a:t>
            </a:r>
            <a:r>
              <a:rPr lang="en-US" altLang="zh-CN" smtClean="0">
                <a:ea typeface="宋体" panose="02010600030101010101" pitchFamily="2" charset="-122"/>
              </a:rPr>
              <a:t> is presented in Sec. 7.3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solidFill>
                  <a:srgbClr val="CC0000"/>
                </a:solidFill>
                <a:ea typeface="宋体" panose="02010600030101010101" pitchFamily="2" charset="-122"/>
              </a:rPr>
              <a:t>Clock signals </a:t>
            </a:r>
            <a:r>
              <a:rPr lang="en-US" altLang="zh-CN" smtClean="0">
                <a:ea typeface="宋体" panose="02010600030101010101" pitchFamily="2" charset="-122"/>
              </a:rPr>
              <a:t>and other nets that require special treatment 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are discussed in Secs. 7.4-7.5 </a:t>
            </a:r>
          </a:p>
        </p:txBody>
      </p:sp>
      <p:sp>
        <p:nvSpPr>
          <p:cNvPr id="6149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altLang="zh-CN" smtClean="0">
                <a:ea typeface="宋体" panose="02010600030101010101" pitchFamily="2" charset="-122"/>
              </a:rPr>
              <a:t>7 	Specialized Routing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93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936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936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3641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FB61FD-733E-4012-A6CF-4C73B6E66B76}" type="slidenum">
              <a:rPr lang="en-US" altLang="de-DE" sz="1000">
                <a:solidFill>
                  <a:srgbClr val="C0C0C0"/>
                </a:solidFill>
              </a:rPr>
              <a:pPr/>
              <a:t>50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7.5.1 	Constructing Trees with Zero Global Skew</a:t>
            </a:r>
          </a:p>
        </p:txBody>
      </p:sp>
      <p:sp>
        <p:nvSpPr>
          <p:cNvPr id="52228" name="Text Box 3"/>
          <p:cNvSpPr txBox="1">
            <a:spLocks noChangeArrowheads="1"/>
          </p:cNvSpPr>
          <p:nvPr/>
        </p:nvSpPr>
        <p:spPr bwMode="auto">
          <a:xfrm>
            <a:off x="827088" y="1231900"/>
            <a:ext cx="3538537" cy="344488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Deferred-Merge Embedding (DME)</a:t>
            </a:r>
          </a:p>
        </p:txBody>
      </p:sp>
      <p:sp>
        <p:nvSpPr>
          <p:cNvPr id="1570876" name="Rectangle 60"/>
          <p:cNvSpPr>
            <a:spLocks noChangeArrowheads="1"/>
          </p:cNvSpPr>
          <p:nvPr/>
        </p:nvSpPr>
        <p:spPr bwMode="auto">
          <a:xfrm>
            <a:off x="4260850" y="2749550"/>
            <a:ext cx="2481263" cy="2473325"/>
          </a:xfrm>
          <a:prstGeom prst="rect">
            <a:avLst/>
          </a:prstGeom>
          <a:solidFill>
            <a:srgbClr val="EAEAEA"/>
          </a:solidFill>
          <a:ln w="9525">
            <a:solidFill>
              <a:srgbClr val="969696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zh-CN" altLang="en-US" sz="1600">
              <a:ea typeface="宋体" panose="02010600030101010101" pitchFamily="2" charset="-122"/>
            </a:endParaRPr>
          </a:p>
        </p:txBody>
      </p:sp>
      <p:grpSp>
        <p:nvGrpSpPr>
          <p:cNvPr id="51206" name="Group 61"/>
          <p:cNvGrpSpPr>
            <a:grpSpLocks/>
          </p:cNvGrpSpPr>
          <p:nvPr/>
        </p:nvGrpSpPr>
        <p:grpSpPr bwMode="auto">
          <a:xfrm>
            <a:off x="4262438" y="2747963"/>
            <a:ext cx="2476500" cy="2481262"/>
            <a:chOff x="1387" y="1223"/>
            <a:chExt cx="1560" cy="1563"/>
          </a:xfrm>
        </p:grpSpPr>
        <p:sp>
          <p:nvSpPr>
            <p:cNvPr id="52269" name="Line 62"/>
            <p:cNvSpPr>
              <a:spLocks noChangeShapeType="1"/>
            </p:cNvSpPr>
            <p:nvPr/>
          </p:nvSpPr>
          <p:spPr bwMode="auto">
            <a:xfrm>
              <a:off x="1387" y="1614"/>
              <a:ext cx="1560" cy="0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70" name="Line 63"/>
            <p:cNvSpPr>
              <a:spLocks noChangeShapeType="1"/>
            </p:cNvSpPr>
            <p:nvPr/>
          </p:nvSpPr>
          <p:spPr bwMode="auto">
            <a:xfrm>
              <a:off x="1387" y="1808"/>
              <a:ext cx="1560" cy="0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71" name="Line 64"/>
            <p:cNvSpPr>
              <a:spLocks noChangeShapeType="1"/>
            </p:cNvSpPr>
            <p:nvPr/>
          </p:nvSpPr>
          <p:spPr bwMode="auto">
            <a:xfrm>
              <a:off x="1387" y="2004"/>
              <a:ext cx="1560" cy="0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72" name="Line 65"/>
            <p:cNvSpPr>
              <a:spLocks noChangeShapeType="1"/>
            </p:cNvSpPr>
            <p:nvPr/>
          </p:nvSpPr>
          <p:spPr bwMode="auto">
            <a:xfrm>
              <a:off x="1387" y="2199"/>
              <a:ext cx="1560" cy="0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73" name="Line 66"/>
            <p:cNvSpPr>
              <a:spLocks noChangeShapeType="1"/>
            </p:cNvSpPr>
            <p:nvPr/>
          </p:nvSpPr>
          <p:spPr bwMode="auto">
            <a:xfrm>
              <a:off x="1387" y="2395"/>
              <a:ext cx="1560" cy="0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74" name="Line 67"/>
            <p:cNvSpPr>
              <a:spLocks noChangeShapeType="1"/>
            </p:cNvSpPr>
            <p:nvPr/>
          </p:nvSpPr>
          <p:spPr bwMode="auto">
            <a:xfrm>
              <a:off x="1582" y="1223"/>
              <a:ext cx="0" cy="1560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75" name="Line 68"/>
            <p:cNvSpPr>
              <a:spLocks noChangeShapeType="1"/>
            </p:cNvSpPr>
            <p:nvPr/>
          </p:nvSpPr>
          <p:spPr bwMode="auto">
            <a:xfrm>
              <a:off x="1777" y="1223"/>
              <a:ext cx="0" cy="1560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76" name="Line 69"/>
            <p:cNvSpPr>
              <a:spLocks noChangeShapeType="1"/>
            </p:cNvSpPr>
            <p:nvPr/>
          </p:nvSpPr>
          <p:spPr bwMode="auto">
            <a:xfrm>
              <a:off x="1973" y="1223"/>
              <a:ext cx="0" cy="1560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77" name="Line 70"/>
            <p:cNvSpPr>
              <a:spLocks noChangeShapeType="1"/>
            </p:cNvSpPr>
            <p:nvPr/>
          </p:nvSpPr>
          <p:spPr bwMode="auto">
            <a:xfrm>
              <a:off x="2168" y="1223"/>
              <a:ext cx="0" cy="1560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78" name="Line 71"/>
            <p:cNvSpPr>
              <a:spLocks noChangeShapeType="1"/>
            </p:cNvSpPr>
            <p:nvPr/>
          </p:nvSpPr>
          <p:spPr bwMode="auto">
            <a:xfrm>
              <a:off x="2364" y="1223"/>
              <a:ext cx="0" cy="1560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79" name="Line 72"/>
            <p:cNvSpPr>
              <a:spLocks noChangeShapeType="1"/>
            </p:cNvSpPr>
            <p:nvPr/>
          </p:nvSpPr>
          <p:spPr bwMode="auto">
            <a:xfrm>
              <a:off x="2558" y="1223"/>
              <a:ext cx="0" cy="1560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80" name="Line 73"/>
            <p:cNvSpPr>
              <a:spLocks noChangeShapeType="1"/>
            </p:cNvSpPr>
            <p:nvPr/>
          </p:nvSpPr>
          <p:spPr bwMode="auto">
            <a:xfrm>
              <a:off x="1387" y="2590"/>
              <a:ext cx="1560" cy="0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81" name="Line 74"/>
            <p:cNvSpPr>
              <a:spLocks noChangeShapeType="1"/>
            </p:cNvSpPr>
            <p:nvPr/>
          </p:nvSpPr>
          <p:spPr bwMode="auto">
            <a:xfrm>
              <a:off x="1387" y="1416"/>
              <a:ext cx="1560" cy="0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82" name="Line 75"/>
            <p:cNvSpPr>
              <a:spLocks noChangeShapeType="1"/>
            </p:cNvSpPr>
            <p:nvPr/>
          </p:nvSpPr>
          <p:spPr bwMode="auto">
            <a:xfrm>
              <a:off x="2752" y="1226"/>
              <a:ext cx="0" cy="1560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1207" name="Line 76"/>
          <p:cNvSpPr>
            <a:spLocks noChangeShapeType="1"/>
          </p:cNvSpPr>
          <p:nvPr/>
        </p:nvSpPr>
        <p:spPr bwMode="auto">
          <a:xfrm flipV="1">
            <a:off x="5189538" y="3678238"/>
            <a:ext cx="623887" cy="623887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08" name="Freeform 77"/>
          <p:cNvSpPr>
            <a:spLocks/>
          </p:cNvSpPr>
          <p:nvPr/>
        </p:nvSpPr>
        <p:spPr bwMode="auto">
          <a:xfrm>
            <a:off x="4579938" y="3059113"/>
            <a:ext cx="1843087" cy="1847850"/>
          </a:xfrm>
          <a:custGeom>
            <a:avLst/>
            <a:gdLst>
              <a:gd name="T0" fmla="*/ 2147483647 w 1161"/>
              <a:gd name="T1" fmla="*/ 975301263 h 1164"/>
              <a:gd name="T2" fmla="*/ 967739737 w 1161"/>
              <a:gd name="T3" fmla="*/ 2147483647 h 1164"/>
              <a:gd name="T4" fmla="*/ 0 w 1161"/>
              <a:gd name="T5" fmla="*/ 1965721875 h 1164"/>
              <a:gd name="T6" fmla="*/ 1965721342 w 1161"/>
              <a:gd name="T7" fmla="*/ 0 h 1164"/>
              <a:gd name="T8" fmla="*/ 2147483647 w 1161"/>
              <a:gd name="T9" fmla="*/ 975301263 h 11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61"/>
              <a:gd name="T16" fmla="*/ 0 h 1164"/>
              <a:gd name="T17" fmla="*/ 1161 w 1161"/>
              <a:gd name="T18" fmla="*/ 1164 h 11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61" h="1164">
                <a:moveTo>
                  <a:pt x="1161" y="387"/>
                </a:moveTo>
                <a:lnTo>
                  <a:pt x="384" y="1164"/>
                </a:lnTo>
                <a:lnTo>
                  <a:pt x="0" y="780"/>
                </a:lnTo>
                <a:lnTo>
                  <a:pt x="780" y="0"/>
                </a:lnTo>
                <a:lnTo>
                  <a:pt x="1161" y="387"/>
                </a:lnTo>
                <a:close/>
              </a:path>
            </a:pathLst>
          </a:custGeom>
          <a:noFill/>
          <a:ln w="19050" cap="flat">
            <a:solidFill>
              <a:srgbClr val="CC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09" name="Line 78"/>
          <p:cNvSpPr>
            <a:spLocks noChangeShapeType="1"/>
          </p:cNvSpPr>
          <p:nvPr/>
        </p:nvSpPr>
        <p:spPr bwMode="auto">
          <a:xfrm>
            <a:off x="5513388" y="4016375"/>
            <a:ext cx="276225" cy="2762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stealth" w="lg" len="lg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10" name="Line 79"/>
          <p:cNvSpPr>
            <a:spLocks noChangeShapeType="1"/>
          </p:cNvSpPr>
          <p:nvPr/>
        </p:nvSpPr>
        <p:spPr bwMode="auto">
          <a:xfrm flipH="1">
            <a:off x="6121400" y="2060575"/>
            <a:ext cx="6350" cy="12747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11" name="Text Box 80"/>
          <p:cNvSpPr txBox="1">
            <a:spLocks noChangeArrowheads="1"/>
          </p:cNvSpPr>
          <p:nvPr/>
        </p:nvSpPr>
        <p:spPr bwMode="auto">
          <a:xfrm>
            <a:off x="5148263" y="1268413"/>
            <a:ext cx="3384550" cy="825500"/>
          </a:xfrm>
          <a:prstGeom prst="rect">
            <a:avLst/>
          </a:prstGeom>
          <a:solidFill>
            <a:srgbClr val="EDD1D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CN" sz="1600">
                <a:solidFill>
                  <a:srgbClr val="CC0000"/>
                </a:solidFill>
                <a:ea typeface="宋体" panose="02010600030101010101" pitchFamily="2" charset="-122"/>
              </a:rPr>
              <a:t>Tilted Rectangular Region (TRR)</a:t>
            </a: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 for the Manhattan arc of </a:t>
            </a:r>
            <a:r>
              <a:rPr lang="en-US" altLang="zh-CN" sz="1600" i="1">
                <a:solidFill>
                  <a:srgbClr val="000000"/>
                </a:solidFill>
                <a:ea typeface="宋体" panose="02010600030101010101" pitchFamily="2" charset="-122"/>
              </a:rPr>
              <a:t>s</a:t>
            </a:r>
            <a:r>
              <a:rPr lang="en-US" altLang="zh-CN" sz="1600" baseline="-25000">
                <a:solidFill>
                  <a:srgbClr val="000000"/>
                </a:solidFill>
                <a:ea typeface="宋体" panose="02010600030101010101" pitchFamily="2" charset="-122"/>
              </a:rPr>
              <a:t>1</a:t>
            </a: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 and </a:t>
            </a:r>
            <a:r>
              <a:rPr lang="en-US" altLang="zh-CN" sz="1600" i="1">
                <a:solidFill>
                  <a:srgbClr val="000000"/>
                </a:solidFill>
                <a:ea typeface="宋体" panose="02010600030101010101" pitchFamily="2" charset="-122"/>
              </a:rPr>
              <a:t>s</a:t>
            </a:r>
            <a:r>
              <a:rPr lang="en-US" altLang="zh-CN" sz="1600" baseline="-25000">
                <a:solidFill>
                  <a:srgbClr val="000000"/>
                </a:solidFill>
                <a:ea typeface="宋体" panose="02010600030101010101" pitchFamily="2" charset="-122"/>
              </a:rPr>
              <a:t>2</a:t>
            </a:r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 with a radius of two units</a:t>
            </a:r>
          </a:p>
        </p:txBody>
      </p:sp>
      <p:sp>
        <p:nvSpPr>
          <p:cNvPr id="51212" name="Line 81"/>
          <p:cNvSpPr>
            <a:spLocks noChangeShapeType="1"/>
          </p:cNvSpPr>
          <p:nvPr/>
        </p:nvSpPr>
        <p:spPr bwMode="auto">
          <a:xfrm flipH="1">
            <a:off x="5699125" y="3878263"/>
            <a:ext cx="177165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13" name="Text Box 82"/>
          <p:cNvSpPr txBox="1">
            <a:spLocks noChangeArrowheads="1"/>
          </p:cNvSpPr>
          <p:nvPr/>
        </p:nvSpPr>
        <p:spPr bwMode="auto">
          <a:xfrm>
            <a:off x="7427913" y="3687763"/>
            <a:ext cx="695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Core</a:t>
            </a:r>
          </a:p>
        </p:txBody>
      </p:sp>
      <p:sp>
        <p:nvSpPr>
          <p:cNvPr id="51214" name="Line 83"/>
          <p:cNvSpPr>
            <a:spLocks noChangeShapeType="1"/>
          </p:cNvSpPr>
          <p:nvPr/>
        </p:nvSpPr>
        <p:spPr bwMode="auto">
          <a:xfrm flipH="1">
            <a:off x="5689600" y="4140200"/>
            <a:ext cx="178117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15" name="Text Box 84"/>
          <p:cNvSpPr txBox="1">
            <a:spLocks noChangeArrowheads="1"/>
          </p:cNvSpPr>
          <p:nvPr/>
        </p:nvSpPr>
        <p:spPr bwMode="auto">
          <a:xfrm>
            <a:off x="7407275" y="3954463"/>
            <a:ext cx="9096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CN" sz="1600">
                <a:solidFill>
                  <a:srgbClr val="000000"/>
                </a:solidFill>
                <a:ea typeface="宋体" panose="02010600030101010101" pitchFamily="2" charset="-122"/>
              </a:rPr>
              <a:t>Radius</a:t>
            </a:r>
          </a:p>
        </p:txBody>
      </p:sp>
      <p:sp>
        <p:nvSpPr>
          <p:cNvPr id="52240" name="Rectangle 85"/>
          <p:cNvSpPr>
            <a:spLocks noChangeArrowheads="1"/>
          </p:cNvSpPr>
          <p:nvPr/>
        </p:nvSpPr>
        <p:spPr bwMode="auto">
          <a:xfrm>
            <a:off x="827088" y="2749550"/>
            <a:ext cx="2481262" cy="2473325"/>
          </a:xfrm>
          <a:prstGeom prst="rect">
            <a:avLst/>
          </a:prstGeom>
          <a:solidFill>
            <a:srgbClr val="EAEAEA"/>
          </a:solidFill>
          <a:ln w="9525">
            <a:solidFill>
              <a:srgbClr val="969696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zh-CN" altLang="en-US" sz="1600">
              <a:ea typeface="宋体" panose="02010600030101010101" pitchFamily="2" charset="-122"/>
            </a:endParaRPr>
          </a:p>
        </p:txBody>
      </p:sp>
      <p:grpSp>
        <p:nvGrpSpPr>
          <p:cNvPr id="52241" name="Group 86"/>
          <p:cNvGrpSpPr>
            <a:grpSpLocks/>
          </p:cNvGrpSpPr>
          <p:nvPr/>
        </p:nvGrpSpPr>
        <p:grpSpPr bwMode="auto">
          <a:xfrm>
            <a:off x="828675" y="2747963"/>
            <a:ext cx="2476500" cy="2481262"/>
            <a:chOff x="1387" y="1223"/>
            <a:chExt cx="1560" cy="1563"/>
          </a:xfrm>
        </p:grpSpPr>
        <p:sp>
          <p:nvSpPr>
            <p:cNvPr id="52255" name="Line 87"/>
            <p:cNvSpPr>
              <a:spLocks noChangeShapeType="1"/>
            </p:cNvSpPr>
            <p:nvPr/>
          </p:nvSpPr>
          <p:spPr bwMode="auto">
            <a:xfrm>
              <a:off x="1387" y="1614"/>
              <a:ext cx="1560" cy="0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56" name="Line 88"/>
            <p:cNvSpPr>
              <a:spLocks noChangeShapeType="1"/>
            </p:cNvSpPr>
            <p:nvPr/>
          </p:nvSpPr>
          <p:spPr bwMode="auto">
            <a:xfrm>
              <a:off x="1387" y="1808"/>
              <a:ext cx="1560" cy="0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57" name="Line 89"/>
            <p:cNvSpPr>
              <a:spLocks noChangeShapeType="1"/>
            </p:cNvSpPr>
            <p:nvPr/>
          </p:nvSpPr>
          <p:spPr bwMode="auto">
            <a:xfrm>
              <a:off x="1387" y="2004"/>
              <a:ext cx="1560" cy="0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58" name="Line 90"/>
            <p:cNvSpPr>
              <a:spLocks noChangeShapeType="1"/>
            </p:cNvSpPr>
            <p:nvPr/>
          </p:nvSpPr>
          <p:spPr bwMode="auto">
            <a:xfrm>
              <a:off x="1387" y="2199"/>
              <a:ext cx="1560" cy="0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59" name="Line 91"/>
            <p:cNvSpPr>
              <a:spLocks noChangeShapeType="1"/>
            </p:cNvSpPr>
            <p:nvPr/>
          </p:nvSpPr>
          <p:spPr bwMode="auto">
            <a:xfrm>
              <a:off x="1387" y="2395"/>
              <a:ext cx="1560" cy="0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60" name="Line 92"/>
            <p:cNvSpPr>
              <a:spLocks noChangeShapeType="1"/>
            </p:cNvSpPr>
            <p:nvPr/>
          </p:nvSpPr>
          <p:spPr bwMode="auto">
            <a:xfrm>
              <a:off x="1582" y="1223"/>
              <a:ext cx="0" cy="1560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61" name="Line 93"/>
            <p:cNvSpPr>
              <a:spLocks noChangeShapeType="1"/>
            </p:cNvSpPr>
            <p:nvPr/>
          </p:nvSpPr>
          <p:spPr bwMode="auto">
            <a:xfrm>
              <a:off x="1777" y="1223"/>
              <a:ext cx="0" cy="1560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62" name="Line 94"/>
            <p:cNvSpPr>
              <a:spLocks noChangeShapeType="1"/>
            </p:cNvSpPr>
            <p:nvPr/>
          </p:nvSpPr>
          <p:spPr bwMode="auto">
            <a:xfrm>
              <a:off x="1973" y="1223"/>
              <a:ext cx="0" cy="1560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63" name="Line 95"/>
            <p:cNvSpPr>
              <a:spLocks noChangeShapeType="1"/>
            </p:cNvSpPr>
            <p:nvPr/>
          </p:nvSpPr>
          <p:spPr bwMode="auto">
            <a:xfrm>
              <a:off x="2168" y="1223"/>
              <a:ext cx="0" cy="1560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64" name="Line 96"/>
            <p:cNvSpPr>
              <a:spLocks noChangeShapeType="1"/>
            </p:cNvSpPr>
            <p:nvPr/>
          </p:nvSpPr>
          <p:spPr bwMode="auto">
            <a:xfrm>
              <a:off x="2364" y="1223"/>
              <a:ext cx="0" cy="1560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65" name="Line 97"/>
            <p:cNvSpPr>
              <a:spLocks noChangeShapeType="1"/>
            </p:cNvSpPr>
            <p:nvPr/>
          </p:nvSpPr>
          <p:spPr bwMode="auto">
            <a:xfrm>
              <a:off x="2558" y="1223"/>
              <a:ext cx="0" cy="1560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66" name="Line 98"/>
            <p:cNvSpPr>
              <a:spLocks noChangeShapeType="1"/>
            </p:cNvSpPr>
            <p:nvPr/>
          </p:nvSpPr>
          <p:spPr bwMode="auto">
            <a:xfrm>
              <a:off x="1387" y="2590"/>
              <a:ext cx="1560" cy="0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67" name="Line 99"/>
            <p:cNvSpPr>
              <a:spLocks noChangeShapeType="1"/>
            </p:cNvSpPr>
            <p:nvPr/>
          </p:nvSpPr>
          <p:spPr bwMode="auto">
            <a:xfrm>
              <a:off x="1387" y="1416"/>
              <a:ext cx="1560" cy="0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68" name="Line 100"/>
            <p:cNvSpPr>
              <a:spLocks noChangeShapeType="1"/>
            </p:cNvSpPr>
            <p:nvPr/>
          </p:nvSpPr>
          <p:spPr bwMode="auto">
            <a:xfrm>
              <a:off x="2752" y="1226"/>
              <a:ext cx="0" cy="1560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2242" name="Line 101"/>
          <p:cNvSpPr>
            <a:spLocks noChangeShapeType="1"/>
          </p:cNvSpPr>
          <p:nvPr/>
        </p:nvSpPr>
        <p:spPr bwMode="auto">
          <a:xfrm flipV="1">
            <a:off x="1755775" y="3678238"/>
            <a:ext cx="623888" cy="623887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43" name="Oval 102"/>
          <p:cNvSpPr>
            <a:spLocks noChangeArrowheads="1"/>
          </p:cNvSpPr>
          <p:nvPr/>
        </p:nvSpPr>
        <p:spPr bwMode="auto">
          <a:xfrm>
            <a:off x="2333625" y="4257675"/>
            <a:ext cx="88900" cy="889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244" name="Oval 103"/>
          <p:cNvSpPr>
            <a:spLocks noChangeArrowheads="1"/>
          </p:cNvSpPr>
          <p:nvPr/>
        </p:nvSpPr>
        <p:spPr bwMode="auto">
          <a:xfrm>
            <a:off x="1709738" y="3638550"/>
            <a:ext cx="88900" cy="889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245" name="Freeform 104"/>
          <p:cNvSpPr>
            <a:spLocks/>
          </p:cNvSpPr>
          <p:nvPr/>
        </p:nvSpPr>
        <p:spPr bwMode="auto">
          <a:xfrm>
            <a:off x="1755775" y="3673475"/>
            <a:ext cx="1238250" cy="1238250"/>
          </a:xfrm>
          <a:custGeom>
            <a:avLst/>
            <a:gdLst>
              <a:gd name="T0" fmla="*/ 990422200 w 780"/>
              <a:gd name="T1" fmla="*/ 0 h 780"/>
              <a:gd name="T2" fmla="*/ 1965721875 w 780"/>
              <a:gd name="T3" fmla="*/ 975301263 h 780"/>
              <a:gd name="T4" fmla="*/ 975301263 w 780"/>
              <a:gd name="T5" fmla="*/ 1965721875 h 780"/>
              <a:gd name="T6" fmla="*/ 0 w 780"/>
              <a:gd name="T7" fmla="*/ 990422200 h 780"/>
              <a:gd name="T8" fmla="*/ 990422200 w 780"/>
              <a:gd name="T9" fmla="*/ 0 h 7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0"/>
              <a:gd name="T16" fmla="*/ 0 h 780"/>
              <a:gd name="T17" fmla="*/ 780 w 780"/>
              <a:gd name="T18" fmla="*/ 780 h 7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0" h="780">
                <a:moveTo>
                  <a:pt x="393" y="0"/>
                </a:moveTo>
                <a:lnTo>
                  <a:pt x="780" y="387"/>
                </a:lnTo>
                <a:lnTo>
                  <a:pt x="387" y="780"/>
                </a:lnTo>
                <a:lnTo>
                  <a:pt x="0" y="393"/>
                </a:lnTo>
                <a:lnTo>
                  <a:pt x="393" y="0"/>
                </a:lnTo>
                <a:close/>
              </a:path>
            </a:pathLst>
          </a:custGeom>
          <a:noFill/>
          <a:ln w="19050" cap="flat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246" name="Freeform 105"/>
          <p:cNvSpPr>
            <a:spLocks/>
          </p:cNvSpPr>
          <p:nvPr/>
        </p:nvSpPr>
        <p:spPr bwMode="auto">
          <a:xfrm>
            <a:off x="1141413" y="3054350"/>
            <a:ext cx="1238250" cy="1238250"/>
          </a:xfrm>
          <a:custGeom>
            <a:avLst/>
            <a:gdLst>
              <a:gd name="T0" fmla="*/ 990422200 w 780"/>
              <a:gd name="T1" fmla="*/ 0 h 780"/>
              <a:gd name="T2" fmla="*/ 1965721875 w 780"/>
              <a:gd name="T3" fmla="*/ 975301263 h 780"/>
              <a:gd name="T4" fmla="*/ 975301263 w 780"/>
              <a:gd name="T5" fmla="*/ 1965721875 h 780"/>
              <a:gd name="T6" fmla="*/ 0 w 780"/>
              <a:gd name="T7" fmla="*/ 990422200 h 780"/>
              <a:gd name="T8" fmla="*/ 990422200 w 780"/>
              <a:gd name="T9" fmla="*/ 0 h 7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0"/>
              <a:gd name="T16" fmla="*/ 0 h 780"/>
              <a:gd name="T17" fmla="*/ 780 w 780"/>
              <a:gd name="T18" fmla="*/ 780 h 7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0" h="780">
                <a:moveTo>
                  <a:pt x="393" y="0"/>
                </a:moveTo>
                <a:lnTo>
                  <a:pt x="780" y="387"/>
                </a:lnTo>
                <a:lnTo>
                  <a:pt x="387" y="780"/>
                </a:lnTo>
                <a:lnTo>
                  <a:pt x="0" y="393"/>
                </a:lnTo>
                <a:lnTo>
                  <a:pt x="393" y="0"/>
                </a:lnTo>
                <a:close/>
              </a:path>
            </a:pathLst>
          </a:custGeom>
          <a:noFill/>
          <a:ln w="19050" cap="flat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23" name="TextBox 81"/>
          <p:cNvSpPr txBox="1">
            <a:spLocks noChangeArrowheads="1"/>
          </p:cNvSpPr>
          <p:nvPr/>
        </p:nvSpPr>
        <p:spPr bwMode="auto">
          <a:xfrm>
            <a:off x="5718175" y="4213225"/>
            <a:ext cx="441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zh-CN" sz="1600" i="1">
                <a:solidFill>
                  <a:srgbClr val="00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s</a:t>
            </a:r>
            <a:r>
              <a:rPr lang="en-US" altLang="zh-CN" sz="1600" baseline="-25000">
                <a:solidFill>
                  <a:srgbClr val="00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1224" name="Oval 108"/>
          <p:cNvSpPr>
            <a:spLocks noChangeArrowheads="1"/>
          </p:cNvSpPr>
          <p:nvPr/>
        </p:nvSpPr>
        <p:spPr bwMode="auto">
          <a:xfrm>
            <a:off x="5772150" y="4257675"/>
            <a:ext cx="88900" cy="889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1225" name="TextBox 83"/>
          <p:cNvSpPr txBox="1">
            <a:spLocks noChangeArrowheads="1"/>
          </p:cNvSpPr>
          <p:nvPr/>
        </p:nvSpPr>
        <p:spPr bwMode="auto">
          <a:xfrm>
            <a:off x="4827588" y="3335338"/>
            <a:ext cx="441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zh-CN" sz="1600" i="1">
                <a:solidFill>
                  <a:srgbClr val="00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s</a:t>
            </a:r>
            <a:r>
              <a:rPr lang="en-US" altLang="zh-CN" sz="1600" baseline="-25000">
                <a:solidFill>
                  <a:srgbClr val="00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1226" name="Oval 110"/>
          <p:cNvSpPr>
            <a:spLocks noChangeArrowheads="1"/>
          </p:cNvSpPr>
          <p:nvPr/>
        </p:nvSpPr>
        <p:spPr bwMode="auto">
          <a:xfrm>
            <a:off x="5148263" y="3638550"/>
            <a:ext cx="88900" cy="889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251" name="TextBox 81"/>
          <p:cNvSpPr txBox="1">
            <a:spLocks noChangeArrowheads="1"/>
          </p:cNvSpPr>
          <p:nvPr/>
        </p:nvSpPr>
        <p:spPr bwMode="auto">
          <a:xfrm>
            <a:off x="2284413" y="4213225"/>
            <a:ext cx="441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zh-CN" sz="1600" i="1">
                <a:solidFill>
                  <a:srgbClr val="00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s</a:t>
            </a:r>
            <a:r>
              <a:rPr lang="en-US" altLang="zh-CN" sz="1600" baseline="-25000">
                <a:solidFill>
                  <a:srgbClr val="00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2252" name="TextBox 83"/>
          <p:cNvSpPr txBox="1">
            <a:spLocks noChangeArrowheads="1"/>
          </p:cNvSpPr>
          <p:nvPr/>
        </p:nvSpPr>
        <p:spPr bwMode="auto">
          <a:xfrm>
            <a:off x="1393825" y="3335338"/>
            <a:ext cx="441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zh-CN" sz="1600" i="1">
                <a:solidFill>
                  <a:srgbClr val="00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s</a:t>
            </a:r>
            <a:r>
              <a:rPr lang="en-US" altLang="zh-CN" sz="1600" baseline="-25000">
                <a:solidFill>
                  <a:srgbClr val="0000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1229" name="AutoShape 113"/>
          <p:cNvSpPr>
            <a:spLocks noChangeArrowheads="1"/>
          </p:cNvSpPr>
          <p:nvPr/>
        </p:nvSpPr>
        <p:spPr bwMode="auto">
          <a:xfrm>
            <a:off x="3563938" y="3787775"/>
            <a:ext cx="395287" cy="457200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9" name="Text Box 102"/>
          <p:cNvSpPr txBox="1">
            <a:spLocks noChangeArrowheads="1"/>
          </p:cNvSpPr>
          <p:nvPr/>
        </p:nvSpPr>
        <p:spPr bwMode="auto">
          <a:xfrm rot="-5400000">
            <a:off x="8237048" y="5725266"/>
            <a:ext cx="1256691" cy="21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800" dirty="0">
                <a:solidFill>
                  <a:srgbClr val="C0C0C0"/>
                </a:solidFill>
              </a:rPr>
              <a:t>© </a:t>
            </a:r>
            <a:r>
              <a:rPr lang="de-DE" altLang="de-DE" sz="800" dirty="0" smtClean="0">
                <a:solidFill>
                  <a:srgbClr val="C0C0C0"/>
                </a:solidFill>
              </a:rPr>
              <a:t>2022 </a:t>
            </a:r>
            <a:r>
              <a:rPr lang="de-DE" altLang="de-DE" sz="800" dirty="0">
                <a:solidFill>
                  <a:srgbClr val="C0C0C0"/>
                </a:solidFill>
              </a:rPr>
              <a:t>Springer Verlag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0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70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1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1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51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1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0876" grpId="0" animBg="1"/>
      <p:bldP spid="51211" grpId="0" animBg="1"/>
      <p:bldP spid="51213" grpId="0"/>
      <p:bldP spid="51215" grpId="0"/>
      <p:bldP spid="51223" grpId="0"/>
      <p:bldP spid="51224" grpId="0" animBg="1"/>
      <p:bldP spid="51225" grpId="0"/>
      <p:bldP spid="51226" grpId="0" animBg="1"/>
      <p:bldP spid="51229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F035388-CDF0-457F-92CC-3A39C9B3AB29}" type="slidenum">
              <a:rPr lang="en-US" altLang="de-DE" sz="1000">
                <a:solidFill>
                  <a:srgbClr val="C0C0C0"/>
                </a:solidFill>
              </a:rPr>
              <a:pPr/>
              <a:t>51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7.5.1 	Constructing Trees with Zero Global Skew</a:t>
            </a:r>
          </a:p>
        </p:txBody>
      </p:sp>
      <p:sp>
        <p:nvSpPr>
          <p:cNvPr id="53252" name="Text Box 3"/>
          <p:cNvSpPr txBox="1">
            <a:spLocks noChangeArrowheads="1"/>
          </p:cNvSpPr>
          <p:nvPr/>
        </p:nvSpPr>
        <p:spPr bwMode="auto">
          <a:xfrm>
            <a:off x="827088" y="1231900"/>
            <a:ext cx="3538537" cy="344488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Deferred-Merge Embedding (DME)</a:t>
            </a:r>
          </a:p>
        </p:txBody>
      </p:sp>
      <p:sp>
        <p:nvSpPr>
          <p:cNvPr id="52229" name="Text Box 24"/>
          <p:cNvSpPr txBox="1">
            <a:spLocks noChangeArrowheads="1"/>
          </p:cNvSpPr>
          <p:nvPr/>
        </p:nvSpPr>
        <p:spPr bwMode="auto">
          <a:xfrm>
            <a:off x="5148263" y="1268413"/>
            <a:ext cx="3744912" cy="1069975"/>
          </a:xfrm>
          <a:prstGeom prst="rect">
            <a:avLst/>
          </a:prstGeom>
          <a:solidFill>
            <a:srgbClr val="EDD1D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CN" sz="1600">
                <a:solidFill>
                  <a:srgbClr val="CC0000"/>
                </a:solidFill>
                <a:ea typeface="宋体" panose="02010600030101010101" pitchFamily="2" charset="-122"/>
              </a:rPr>
              <a:t>Merging segment </a:t>
            </a:r>
            <a:r>
              <a:rPr lang="en-US" altLang="zh-CN" sz="1600">
                <a:ea typeface="宋体" panose="02010600030101010101" pitchFamily="2" charset="-122"/>
              </a:rPr>
              <a:t>for node </a:t>
            </a:r>
            <a:r>
              <a:rPr lang="en-US" altLang="zh-CN" sz="1600" i="1">
                <a:ea typeface="宋体" panose="02010600030101010101" pitchFamily="2" charset="-122"/>
              </a:rPr>
              <a:t>u</a:t>
            </a:r>
            <a:r>
              <a:rPr lang="en-US" altLang="zh-CN" sz="1600" baseline="-25000">
                <a:ea typeface="宋体" panose="02010600030101010101" pitchFamily="2" charset="-122"/>
              </a:rPr>
              <a:t>3</a:t>
            </a:r>
            <a:r>
              <a:rPr lang="en-US" altLang="zh-CN" sz="1600">
                <a:ea typeface="宋体" panose="02010600030101010101" pitchFamily="2" charset="-122"/>
              </a:rPr>
              <a:t> </a:t>
            </a:r>
            <a:br>
              <a:rPr lang="en-US" altLang="zh-CN" sz="1600">
                <a:ea typeface="宋体" panose="02010600030101010101" pitchFamily="2" charset="-122"/>
              </a:rPr>
            </a:br>
            <a:r>
              <a:rPr lang="en-US" altLang="zh-CN" sz="1600">
                <a:ea typeface="宋体" panose="02010600030101010101" pitchFamily="2" charset="-122"/>
              </a:rPr>
              <a:t>(the parent of nodes </a:t>
            </a:r>
            <a:r>
              <a:rPr lang="en-US" altLang="zh-CN" sz="1600" i="1">
                <a:ea typeface="宋体" panose="02010600030101010101" pitchFamily="2" charset="-122"/>
              </a:rPr>
              <a:t>u</a:t>
            </a:r>
            <a:r>
              <a:rPr lang="en-US" altLang="zh-CN" sz="1600" baseline="-25000">
                <a:ea typeface="宋体" panose="02010600030101010101" pitchFamily="2" charset="-122"/>
              </a:rPr>
              <a:t>1</a:t>
            </a:r>
            <a:r>
              <a:rPr lang="en-US" altLang="zh-CN" sz="1600">
                <a:ea typeface="宋体" panose="02010600030101010101" pitchFamily="2" charset="-122"/>
              </a:rPr>
              <a:t> and </a:t>
            </a:r>
            <a:r>
              <a:rPr lang="en-US" altLang="zh-CN" sz="1600" i="1">
                <a:ea typeface="宋体" panose="02010600030101010101" pitchFamily="2" charset="-122"/>
              </a:rPr>
              <a:t>u</a:t>
            </a:r>
            <a:r>
              <a:rPr lang="en-US" altLang="zh-CN" sz="1600" baseline="-25000">
                <a:ea typeface="宋体" panose="02010600030101010101" pitchFamily="2" charset="-122"/>
              </a:rPr>
              <a:t>2</a:t>
            </a:r>
            <a:r>
              <a:rPr lang="en-US" altLang="zh-CN" sz="1600">
                <a:ea typeface="宋体" panose="02010600030101010101" pitchFamily="2" charset="-122"/>
              </a:rPr>
              <a:t>) is the locus of feasible locations of </a:t>
            </a:r>
            <a:r>
              <a:rPr lang="en-US" altLang="zh-CN" sz="1600" i="1">
                <a:ea typeface="宋体" panose="02010600030101010101" pitchFamily="2" charset="-122"/>
              </a:rPr>
              <a:t>u</a:t>
            </a:r>
            <a:r>
              <a:rPr lang="en-US" altLang="zh-CN" sz="1600" baseline="-25000">
                <a:ea typeface="宋体" panose="02010600030101010101" pitchFamily="2" charset="-122"/>
              </a:rPr>
              <a:t>3</a:t>
            </a:r>
            <a:r>
              <a:rPr lang="en-US" altLang="zh-CN" sz="1600">
                <a:ea typeface="宋体" panose="02010600030101010101" pitchFamily="2" charset="-122"/>
              </a:rPr>
              <a:t> with zero skew and minimum wirelength</a:t>
            </a:r>
          </a:p>
        </p:txBody>
      </p:sp>
      <p:grpSp>
        <p:nvGrpSpPr>
          <p:cNvPr id="53254" name="Gruppieren 80"/>
          <p:cNvGrpSpPr>
            <a:grpSpLocks/>
          </p:cNvGrpSpPr>
          <p:nvPr/>
        </p:nvGrpSpPr>
        <p:grpSpPr bwMode="auto">
          <a:xfrm>
            <a:off x="468313" y="3398838"/>
            <a:ext cx="2114550" cy="1778000"/>
            <a:chOff x="467544" y="3398389"/>
            <a:chExt cx="2114550" cy="1778000"/>
          </a:xfrm>
        </p:grpSpPr>
        <p:sp>
          <p:nvSpPr>
            <p:cNvPr id="53310" name="Line 199"/>
            <p:cNvSpPr>
              <a:spLocks noChangeShapeType="1"/>
            </p:cNvSpPr>
            <p:nvPr/>
          </p:nvSpPr>
          <p:spPr bwMode="auto">
            <a:xfrm>
              <a:off x="1524819" y="3615876"/>
              <a:ext cx="619125" cy="6191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311" name="Line 200"/>
            <p:cNvSpPr>
              <a:spLocks noChangeShapeType="1"/>
            </p:cNvSpPr>
            <p:nvPr/>
          </p:nvSpPr>
          <p:spPr bwMode="auto">
            <a:xfrm flipH="1">
              <a:off x="886644" y="3620639"/>
              <a:ext cx="642938" cy="64293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312" name="Line 201"/>
            <p:cNvSpPr>
              <a:spLocks noChangeShapeType="1"/>
            </p:cNvSpPr>
            <p:nvPr/>
          </p:nvSpPr>
          <p:spPr bwMode="auto">
            <a:xfrm flipH="1">
              <a:off x="691382" y="4149276"/>
              <a:ext cx="271462" cy="80327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313" name="Line 202"/>
            <p:cNvSpPr>
              <a:spLocks noChangeShapeType="1"/>
            </p:cNvSpPr>
            <p:nvPr/>
          </p:nvSpPr>
          <p:spPr bwMode="auto">
            <a:xfrm>
              <a:off x="962844" y="4149276"/>
              <a:ext cx="307975" cy="80486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314" name="Line 203"/>
            <p:cNvSpPr>
              <a:spLocks noChangeShapeType="1"/>
            </p:cNvSpPr>
            <p:nvPr/>
          </p:nvSpPr>
          <p:spPr bwMode="auto">
            <a:xfrm flipH="1">
              <a:off x="1802632" y="4206426"/>
              <a:ext cx="255587" cy="74771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315" name="Line 204"/>
            <p:cNvSpPr>
              <a:spLocks noChangeShapeType="1"/>
            </p:cNvSpPr>
            <p:nvPr/>
          </p:nvSpPr>
          <p:spPr bwMode="auto">
            <a:xfrm>
              <a:off x="2067744" y="4154039"/>
              <a:ext cx="322263" cy="8143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316" name="Oval 205"/>
            <p:cNvSpPr>
              <a:spLocks noChangeArrowheads="1"/>
            </p:cNvSpPr>
            <p:nvPr/>
          </p:nvSpPr>
          <p:spPr bwMode="auto">
            <a:xfrm>
              <a:off x="748532" y="3955601"/>
              <a:ext cx="457200" cy="45720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777777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17" name="Text Box 206"/>
            <p:cNvSpPr txBox="1">
              <a:spLocks noChangeArrowheads="1"/>
            </p:cNvSpPr>
            <p:nvPr/>
          </p:nvSpPr>
          <p:spPr bwMode="auto">
            <a:xfrm>
              <a:off x="767582" y="3982589"/>
              <a:ext cx="4254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600" i="1">
                  <a:solidFill>
                    <a:srgbClr val="000000"/>
                  </a:solidFill>
                  <a:ea typeface="宋体" panose="02010600030101010101" pitchFamily="2" charset="-122"/>
                </a:rPr>
                <a:t>u</a:t>
              </a:r>
              <a:r>
                <a:rPr lang="en-US" altLang="zh-CN" sz="1600" baseline="-25000">
                  <a:solidFill>
                    <a:srgbClr val="000000"/>
                  </a:solidFill>
                  <a:ea typeface="宋体" panose="02010600030101010101" pitchFamily="2" charset="-122"/>
                </a:rPr>
                <a:t>1</a:t>
              </a:r>
              <a:endParaRPr lang="en-US" altLang="zh-CN" sz="1600" i="1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3318" name="Oval 207"/>
            <p:cNvSpPr>
              <a:spLocks noChangeArrowheads="1"/>
            </p:cNvSpPr>
            <p:nvPr/>
          </p:nvSpPr>
          <p:spPr bwMode="auto">
            <a:xfrm>
              <a:off x="467544" y="4714426"/>
              <a:ext cx="457200" cy="45720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B2B2B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19" name="Text Box 208"/>
            <p:cNvSpPr txBox="1">
              <a:spLocks noChangeArrowheads="1"/>
            </p:cNvSpPr>
            <p:nvPr/>
          </p:nvSpPr>
          <p:spPr bwMode="auto">
            <a:xfrm>
              <a:off x="491357" y="4728714"/>
              <a:ext cx="42703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de-DE" altLang="de-DE" sz="1600" i="1">
                  <a:solidFill>
                    <a:srgbClr val="000000"/>
                  </a:solidFill>
                  <a:ea typeface="宋体" panose="02010600030101010101" pitchFamily="2" charset="-122"/>
                </a:rPr>
                <a:t>s</a:t>
              </a:r>
              <a:r>
                <a:rPr lang="de-DE" altLang="de-DE" sz="1600" baseline="-25000">
                  <a:solidFill>
                    <a:srgbClr val="000000"/>
                  </a:solidFill>
                  <a:ea typeface="宋体" panose="02010600030101010101" pitchFamily="2" charset="-122"/>
                </a:rPr>
                <a:t>1</a:t>
              </a:r>
              <a:endParaRPr lang="de-DE" altLang="de-DE" sz="1600" i="1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3320" name="Oval 209"/>
            <p:cNvSpPr>
              <a:spLocks noChangeArrowheads="1"/>
            </p:cNvSpPr>
            <p:nvPr/>
          </p:nvSpPr>
          <p:spPr bwMode="auto">
            <a:xfrm>
              <a:off x="1300982" y="3398389"/>
              <a:ext cx="457200" cy="45720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777777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21" name="Text Box 210"/>
            <p:cNvSpPr txBox="1">
              <a:spLocks noChangeArrowheads="1"/>
            </p:cNvSpPr>
            <p:nvPr/>
          </p:nvSpPr>
          <p:spPr bwMode="auto">
            <a:xfrm>
              <a:off x="1320032" y="3415851"/>
              <a:ext cx="43973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600" i="1">
                  <a:solidFill>
                    <a:srgbClr val="000000"/>
                  </a:solidFill>
                  <a:ea typeface="宋体" panose="02010600030101010101" pitchFamily="2" charset="-122"/>
                </a:rPr>
                <a:t>u</a:t>
              </a:r>
              <a:r>
                <a:rPr lang="en-US" altLang="zh-CN" sz="1600" baseline="-25000">
                  <a:solidFill>
                    <a:srgbClr val="000000"/>
                  </a:solidFill>
                  <a:ea typeface="宋体" panose="02010600030101010101" pitchFamily="2" charset="-122"/>
                </a:rPr>
                <a:t>3</a:t>
              </a:r>
              <a:endParaRPr lang="en-US" altLang="zh-CN" sz="1600" i="1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3322" name="Oval 211"/>
            <p:cNvSpPr>
              <a:spLocks noChangeArrowheads="1"/>
            </p:cNvSpPr>
            <p:nvPr/>
          </p:nvSpPr>
          <p:spPr bwMode="auto">
            <a:xfrm>
              <a:off x="1853432" y="3931789"/>
              <a:ext cx="457200" cy="45720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777777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23" name="Text Box 212"/>
            <p:cNvSpPr txBox="1">
              <a:spLocks noChangeArrowheads="1"/>
            </p:cNvSpPr>
            <p:nvPr/>
          </p:nvSpPr>
          <p:spPr bwMode="auto">
            <a:xfrm>
              <a:off x="1872482" y="3944489"/>
              <a:ext cx="45402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600" i="1">
                  <a:solidFill>
                    <a:srgbClr val="000000"/>
                  </a:solidFill>
                  <a:ea typeface="宋体" panose="02010600030101010101" pitchFamily="2" charset="-122"/>
                </a:rPr>
                <a:t>u</a:t>
              </a:r>
              <a:r>
                <a:rPr lang="en-US" altLang="zh-CN" sz="1600" baseline="-25000">
                  <a:solidFill>
                    <a:srgbClr val="000000"/>
                  </a:solidFill>
                  <a:ea typeface="宋体" panose="02010600030101010101" pitchFamily="2" charset="-122"/>
                </a:rPr>
                <a:t>2</a:t>
              </a:r>
              <a:endParaRPr lang="en-US" altLang="zh-CN" sz="1600" i="1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3324" name="Oval 213"/>
            <p:cNvSpPr>
              <a:spLocks noChangeArrowheads="1"/>
            </p:cNvSpPr>
            <p:nvPr/>
          </p:nvSpPr>
          <p:spPr bwMode="auto">
            <a:xfrm>
              <a:off x="1034282" y="4719189"/>
              <a:ext cx="457200" cy="45720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B2B2B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25" name="Text Box 214"/>
            <p:cNvSpPr txBox="1">
              <a:spLocks noChangeArrowheads="1"/>
            </p:cNvSpPr>
            <p:nvPr/>
          </p:nvSpPr>
          <p:spPr bwMode="auto">
            <a:xfrm>
              <a:off x="1058094" y="4733476"/>
              <a:ext cx="42703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de-DE" altLang="de-DE" sz="1600" i="1">
                  <a:solidFill>
                    <a:srgbClr val="000000"/>
                  </a:solidFill>
                  <a:ea typeface="宋体" panose="02010600030101010101" pitchFamily="2" charset="-122"/>
                </a:rPr>
                <a:t>s</a:t>
              </a:r>
              <a:r>
                <a:rPr lang="de-DE" altLang="de-DE" sz="1600" baseline="-25000">
                  <a:solidFill>
                    <a:srgbClr val="000000"/>
                  </a:solidFill>
                  <a:ea typeface="宋体" panose="02010600030101010101" pitchFamily="2" charset="-122"/>
                </a:rPr>
                <a:t>2</a:t>
              </a:r>
              <a:endParaRPr lang="de-DE" altLang="de-DE" sz="1600" i="1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3326" name="Oval 215"/>
            <p:cNvSpPr>
              <a:spLocks noChangeArrowheads="1"/>
            </p:cNvSpPr>
            <p:nvPr/>
          </p:nvSpPr>
          <p:spPr bwMode="auto">
            <a:xfrm>
              <a:off x="1591494" y="4719189"/>
              <a:ext cx="457200" cy="45720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B2B2B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27" name="Text Box 216"/>
            <p:cNvSpPr txBox="1">
              <a:spLocks noChangeArrowheads="1"/>
            </p:cNvSpPr>
            <p:nvPr/>
          </p:nvSpPr>
          <p:spPr bwMode="auto">
            <a:xfrm>
              <a:off x="1605782" y="4733476"/>
              <a:ext cx="42703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de-DE" altLang="de-DE" sz="1600" i="1">
                  <a:solidFill>
                    <a:srgbClr val="000000"/>
                  </a:solidFill>
                  <a:ea typeface="宋体" panose="02010600030101010101" pitchFamily="2" charset="-122"/>
                </a:rPr>
                <a:t>s</a:t>
              </a:r>
              <a:r>
                <a:rPr lang="de-DE" altLang="de-DE" sz="1600" baseline="-25000">
                  <a:solidFill>
                    <a:srgbClr val="000000"/>
                  </a:solidFill>
                  <a:ea typeface="宋体" panose="02010600030101010101" pitchFamily="2" charset="-122"/>
                </a:rPr>
                <a:t>3</a:t>
              </a:r>
              <a:endParaRPr lang="de-DE" altLang="de-DE" sz="1600" i="1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3328" name="Oval 217"/>
            <p:cNvSpPr>
              <a:spLocks noChangeArrowheads="1"/>
            </p:cNvSpPr>
            <p:nvPr/>
          </p:nvSpPr>
          <p:spPr bwMode="auto">
            <a:xfrm>
              <a:off x="2124894" y="4719189"/>
              <a:ext cx="457200" cy="45720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B2B2B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29" name="Text Box 218"/>
            <p:cNvSpPr txBox="1">
              <a:spLocks noChangeArrowheads="1"/>
            </p:cNvSpPr>
            <p:nvPr/>
          </p:nvSpPr>
          <p:spPr bwMode="auto">
            <a:xfrm>
              <a:off x="2148707" y="4733476"/>
              <a:ext cx="42703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de-DE" altLang="de-DE" sz="1600" i="1">
                  <a:solidFill>
                    <a:srgbClr val="000000"/>
                  </a:solidFill>
                  <a:ea typeface="宋体" panose="02010600030101010101" pitchFamily="2" charset="-122"/>
                </a:rPr>
                <a:t>s</a:t>
              </a:r>
              <a:r>
                <a:rPr lang="de-DE" altLang="de-DE" sz="1600" baseline="-25000">
                  <a:solidFill>
                    <a:srgbClr val="000000"/>
                  </a:solidFill>
                  <a:ea typeface="宋体" panose="02010600030101010101" pitchFamily="2" charset="-122"/>
                </a:rPr>
                <a:t>4</a:t>
              </a:r>
              <a:endParaRPr lang="de-DE" altLang="de-DE" sz="1600" i="1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</p:grpSp>
      <p:grpSp>
        <p:nvGrpSpPr>
          <p:cNvPr id="52232" name="Gruppieren 82"/>
          <p:cNvGrpSpPr>
            <a:grpSpLocks/>
          </p:cNvGrpSpPr>
          <p:nvPr/>
        </p:nvGrpSpPr>
        <p:grpSpPr bwMode="auto">
          <a:xfrm>
            <a:off x="2843213" y="2338388"/>
            <a:ext cx="6121400" cy="3851275"/>
            <a:chOff x="2843808" y="2338388"/>
            <a:chExt cx="6120680" cy="3851619"/>
          </a:xfrm>
        </p:grpSpPr>
        <p:sp>
          <p:nvSpPr>
            <p:cNvPr id="53257" name="Rectangle 219"/>
            <p:cNvSpPr>
              <a:spLocks noChangeArrowheads="1"/>
            </p:cNvSpPr>
            <p:nvPr/>
          </p:nvSpPr>
          <p:spPr bwMode="auto">
            <a:xfrm>
              <a:off x="3735878" y="2841670"/>
              <a:ext cx="4334952" cy="2786312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endParaRPr lang="zh-CN" altLang="en-US" sz="1600">
                <a:ea typeface="宋体" panose="02010600030101010101" pitchFamily="2" charset="-122"/>
              </a:endParaRPr>
            </a:p>
          </p:txBody>
        </p:sp>
        <p:sp>
          <p:nvSpPr>
            <p:cNvPr id="53258" name="Line 239"/>
            <p:cNvSpPr>
              <a:spLocks noChangeShapeType="1"/>
            </p:cNvSpPr>
            <p:nvPr/>
          </p:nvSpPr>
          <p:spPr bwMode="auto">
            <a:xfrm flipV="1">
              <a:off x="4664670" y="4087364"/>
              <a:ext cx="623888" cy="623887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59" name="Freeform 240"/>
            <p:cNvSpPr>
              <a:spLocks/>
            </p:cNvSpPr>
            <p:nvPr/>
          </p:nvSpPr>
          <p:spPr bwMode="auto">
            <a:xfrm>
              <a:off x="4047144" y="3468239"/>
              <a:ext cx="1851013" cy="1859676"/>
            </a:xfrm>
            <a:custGeom>
              <a:avLst/>
              <a:gdLst>
                <a:gd name="T0" fmla="*/ 2147483647 w 10043"/>
                <a:gd name="T1" fmla="*/ 2147483647 h 10064"/>
                <a:gd name="T2" fmla="*/ 2147483647 w 10043"/>
                <a:gd name="T3" fmla="*/ 2147483647 h 10064"/>
                <a:gd name="T4" fmla="*/ 0 w 10043"/>
                <a:gd name="T5" fmla="*/ 2147483647 h 10064"/>
                <a:gd name="T6" fmla="*/ 2147483647 w 10043"/>
                <a:gd name="T7" fmla="*/ 0 h 10064"/>
                <a:gd name="T8" fmla="*/ 2147483647 w 10043"/>
                <a:gd name="T9" fmla="*/ 2147483647 h 100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043" h="10064">
                  <a:moveTo>
                    <a:pt x="10043" y="3325"/>
                  </a:moveTo>
                  <a:lnTo>
                    <a:pt x="3354" y="10064"/>
                  </a:lnTo>
                  <a:lnTo>
                    <a:pt x="0" y="6729"/>
                  </a:lnTo>
                  <a:lnTo>
                    <a:pt x="6761" y="0"/>
                  </a:lnTo>
                  <a:lnTo>
                    <a:pt x="10043" y="3325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60" name="Line 241"/>
            <p:cNvSpPr>
              <a:spLocks noChangeShapeType="1"/>
            </p:cNvSpPr>
            <p:nvPr/>
          </p:nvSpPr>
          <p:spPr bwMode="auto">
            <a:xfrm flipV="1">
              <a:off x="6524626" y="4082601"/>
              <a:ext cx="311944" cy="314325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61" name="Freeform 242"/>
            <p:cNvSpPr>
              <a:spLocks/>
            </p:cNvSpPr>
            <p:nvPr/>
          </p:nvSpPr>
          <p:spPr bwMode="auto">
            <a:xfrm>
              <a:off x="5588595" y="3149179"/>
              <a:ext cx="2168593" cy="2178093"/>
            </a:xfrm>
            <a:custGeom>
              <a:avLst/>
              <a:gdLst>
                <a:gd name="T0" fmla="*/ 2147483647 w 13925"/>
                <a:gd name="T1" fmla="*/ 2147483647 h 13986"/>
                <a:gd name="T2" fmla="*/ 2147483647 w 13925"/>
                <a:gd name="T3" fmla="*/ 0 h 13986"/>
                <a:gd name="T4" fmla="*/ 0 w 13925"/>
                <a:gd name="T5" fmla="*/ 2147483647 h 13986"/>
                <a:gd name="T6" fmla="*/ 2147483647 w 13925"/>
                <a:gd name="T7" fmla="*/ 2147483647 h 13986"/>
                <a:gd name="T8" fmla="*/ 2147483647 w 13925"/>
                <a:gd name="T9" fmla="*/ 2147483647 h 139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925" h="13986">
                  <a:moveTo>
                    <a:pt x="13925" y="5993"/>
                  </a:moveTo>
                  <a:lnTo>
                    <a:pt x="7992" y="0"/>
                  </a:lnTo>
                  <a:lnTo>
                    <a:pt x="0" y="7951"/>
                  </a:lnTo>
                  <a:lnTo>
                    <a:pt x="6014" y="13986"/>
                  </a:lnTo>
                  <a:lnTo>
                    <a:pt x="13925" y="5993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62" name="Line 243"/>
            <p:cNvSpPr>
              <a:spLocks noChangeShapeType="1"/>
            </p:cNvSpPr>
            <p:nvPr/>
          </p:nvSpPr>
          <p:spPr bwMode="auto">
            <a:xfrm flipV="1">
              <a:off x="5593358" y="4092126"/>
              <a:ext cx="300037" cy="300038"/>
            </a:xfrm>
            <a:prstGeom prst="lin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63" name="Line 244"/>
            <p:cNvSpPr>
              <a:spLocks noChangeShapeType="1"/>
            </p:cNvSpPr>
            <p:nvPr/>
          </p:nvSpPr>
          <p:spPr bwMode="auto">
            <a:xfrm>
              <a:off x="6561935" y="4406451"/>
              <a:ext cx="438892" cy="43889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64" name="Text Box 245"/>
            <p:cNvSpPr txBox="1">
              <a:spLocks noChangeArrowheads="1"/>
            </p:cNvSpPr>
            <p:nvPr/>
          </p:nvSpPr>
          <p:spPr bwMode="auto">
            <a:xfrm>
              <a:off x="8154863" y="4325489"/>
              <a:ext cx="80962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|</a:t>
              </a:r>
              <a:r>
                <a:rPr lang="en-US" altLang="zh-CN" sz="1600" i="1">
                  <a:solidFill>
                    <a:srgbClr val="000000"/>
                  </a:solidFill>
                  <a:ea typeface="宋体" panose="02010600030101010101" pitchFamily="2" charset="-122"/>
                </a:rPr>
                <a:t>e</a:t>
              </a:r>
              <a:r>
                <a:rPr lang="en-US" altLang="zh-CN" sz="1600" i="1" baseline="-25000">
                  <a:solidFill>
                    <a:srgbClr val="000000"/>
                  </a:solidFill>
                  <a:ea typeface="宋体" panose="02010600030101010101" pitchFamily="2" charset="-122"/>
                </a:rPr>
                <a:t>u2  </a:t>
              </a: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|</a:t>
              </a:r>
              <a:endParaRPr lang="en-US" altLang="zh-CN" sz="1600" i="1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3265" name="Text Box 246"/>
            <p:cNvSpPr txBox="1">
              <a:spLocks noChangeArrowheads="1"/>
            </p:cNvSpPr>
            <p:nvPr/>
          </p:nvSpPr>
          <p:spPr bwMode="auto">
            <a:xfrm>
              <a:off x="6466627" y="2420888"/>
              <a:ext cx="842962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600" i="1">
                  <a:solidFill>
                    <a:srgbClr val="000000"/>
                  </a:solidFill>
                  <a:ea typeface="宋体" panose="02010600030101010101" pitchFamily="2" charset="-122"/>
                </a:rPr>
                <a:t>ms</a:t>
              </a: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(</a:t>
              </a:r>
              <a:r>
                <a:rPr lang="en-US" altLang="zh-CN" sz="1600" i="1">
                  <a:solidFill>
                    <a:srgbClr val="000000"/>
                  </a:solidFill>
                  <a:ea typeface="宋体" panose="02010600030101010101" pitchFamily="2" charset="-122"/>
                </a:rPr>
                <a:t>u</a:t>
              </a:r>
              <a:r>
                <a:rPr lang="en-US" altLang="zh-CN" sz="1600" baseline="-25000">
                  <a:solidFill>
                    <a:srgbClr val="000000"/>
                  </a:solidFill>
                  <a:ea typeface="宋体" panose="02010600030101010101" pitchFamily="2" charset="-122"/>
                </a:rPr>
                <a:t>2</a:t>
              </a: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)</a:t>
              </a:r>
            </a:p>
          </p:txBody>
        </p:sp>
        <p:sp>
          <p:nvSpPr>
            <p:cNvPr id="53266" name="Line 247"/>
            <p:cNvSpPr>
              <a:spLocks noChangeShapeType="1"/>
            </p:cNvSpPr>
            <p:nvPr/>
          </p:nvSpPr>
          <p:spPr bwMode="auto">
            <a:xfrm>
              <a:off x="4698008" y="4720776"/>
              <a:ext cx="280987" cy="2809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67" name="Text Box 248"/>
            <p:cNvSpPr txBox="1">
              <a:spLocks noChangeArrowheads="1"/>
            </p:cNvSpPr>
            <p:nvPr/>
          </p:nvSpPr>
          <p:spPr bwMode="auto">
            <a:xfrm>
              <a:off x="4540845" y="2420888"/>
              <a:ext cx="87153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600" i="1">
                  <a:solidFill>
                    <a:srgbClr val="000000"/>
                  </a:solidFill>
                  <a:ea typeface="宋体" panose="02010600030101010101" pitchFamily="2" charset="-122"/>
                </a:rPr>
                <a:t>ms</a:t>
              </a: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(</a:t>
              </a:r>
              <a:r>
                <a:rPr lang="en-US" altLang="zh-CN" sz="1600" i="1">
                  <a:solidFill>
                    <a:srgbClr val="000000"/>
                  </a:solidFill>
                  <a:ea typeface="宋体" panose="02010600030101010101" pitchFamily="2" charset="-122"/>
                </a:rPr>
                <a:t>u</a:t>
              </a:r>
              <a:r>
                <a:rPr lang="en-US" altLang="zh-CN" sz="1600" baseline="-25000">
                  <a:solidFill>
                    <a:srgbClr val="000000"/>
                  </a:solidFill>
                  <a:ea typeface="宋体" panose="02010600030101010101" pitchFamily="2" charset="-122"/>
                </a:rPr>
                <a:t>1</a:t>
              </a: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)</a:t>
              </a:r>
            </a:p>
          </p:txBody>
        </p:sp>
        <p:sp>
          <p:nvSpPr>
            <p:cNvPr id="53268" name="Line 249"/>
            <p:cNvSpPr>
              <a:spLocks noChangeShapeType="1"/>
            </p:cNvSpPr>
            <p:nvPr/>
          </p:nvSpPr>
          <p:spPr bwMode="auto">
            <a:xfrm>
              <a:off x="6833339" y="2733623"/>
              <a:ext cx="0" cy="130135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69" name="Line 250"/>
            <p:cNvSpPr>
              <a:spLocks noChangeShapeType="1"/>
            </p:cNvSpPr>
            <p:nvPr/>
          </p:nvSpPr>
          <p:spPr bwMode="auto">
            <a:xfrm>
              <a:off x="4974233" y="2733623"/>
              <a:ext cx="0" cy="160615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70" name="Text Box 251"/>
            <p:cNvSpPr txBox="1">
              <a:spLocks noChangeArrowheads="1"/>
            </p:cNvSpPr>
            <p:nvPr/>
          </p:nvSpPr>
          <p:spPr bwMode="auto">
            <a:xfrm>
              <a:off x="5331420" y="5853457"/>
              <a:ext cx="857250" cy="336550"/>
            </a:xfrm>
            <a:prstGeom prst="rect">
              <a:avLst/>
            </a:prstGeom>
            <a:solidFill>
              <a:srgbClr val="EDD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600" i="1">
                  <a:solidFill>
                    <a:srgbClr val="000000"/>
                  </a:solidFill>
                  <a:ea typeface="宋体" panose="02010600030101010101" pitchFamily="2" charset="-122"/>
                </a:rPr>
                <a:t>ms</a:t>
              </a: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(</a:t>
              </a:r>
              <a:r>
                <a:rPr lang="en-US" altLang="zh-CN" sz="1600" i="1">
                  <a:solidFill>
                    <a:srgbClr val="000000"/>
                  </a:solidFill>
                  <a:ea typeface="宋体" panose="02010600030101010101" pitchFamily="2" charset="-122"/>
                </a:rPr>
                <a:t>u</a:t>
              </a:r>
              <a:r>
                <a:rPr lang="en-US" altLang="zh-CN" sz="1600" baseline="-25000">
                  <a:solidFill>
                    <a:srgbClr val="000000"/>
                  </a:solidFill>
                  <a:ea typeface="宋体" panose="02010600030101010101" pitchFamily="2" charset="-122"/>
                </a:rPr>
                <a:t>3</a:t>
              </a: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)</a:t>
              </a:r>
            </a:p>
          </p:txBody>
        </p:sp>
        <p:sp>
          <p:nvSpPr>
            <p:cNvPr id="53271" name="Line 252"/>
            <p:cNvSpPr>
              <a:spLocks noChangeShapeType="1"/>
            </p:cNvSpPr>
            <p:nvPr/>
          </p:nvSpPr>
          <p:spPr bwMode="auto">
            <a:xfrm flipV="1">
              <a:off x="5736233" y="4354064"/>
              <a:ext cx="0" cy="149939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72" name="TextBox 83"/>
            <p:cNvSpPr txBox="1">
              <a:spLocks noChangeArrowheads="1"/>
            </p:cNvSpPr>
            <p:nvPr/>
          </p:nvSpPr>
          <p:spPr bwMode="auto">
            <a:xfrm>
              <a:off x="4293195" y="3744464"/>
              <a:ext cx="44132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zh-CN" sz="1600" i="1">
                  <a:solidFill>
                    <a:srgbClr val="000000"/>
                  </a:solidFill>
                  <a:ea typeface="宋体" panose="02010600030101010101" pitchFamily="2" charset="-122"/>
                  <a:cs typeface="Arial" panose="020B0604020202020204" pitchFamily="34" charset="0"/>
                </a:rPr>
                <a:t>s</a:t>
              </a:r>
              <a:r>
                <a:rPr lang="en-US" altLang="zh-CN" sz="1600" baseline="-25000">
                  <a:solidFill>
                    <a:srgbClr val="000000"/>
                  </a:solidFill>
                  <a:ea typeface="宋体" panose="02010600030101010101" pitchFamily="2" charset="-122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53273" name="Oval 254"/>
            <p:cNvSpPr>
              <a:spLocks noChangeArrowheads="1"/>
            </p:cNvSpPr>
            <p:nvPr/>
          </p:nvSpPr>
          <p:spPr bwMode="auto">
            <a:xfrm>
              <a:off x="4623394" y="4042914"/>
              <a:ext cx="88900" cy="889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74" name="TextBox 83"/>
            <p:cNvSpPr txBox="1">
              <a:spLocks noChangeArrowheads="1"/>
            </p:cNvSpPr>
            <p:nvPr/>
          </p:nvSpPr>
          <p:spPr bwMode="auto">
            <a:xfrm>
              <a:off x="5198070" y="4630289"/>
              <a:ext cx="44132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zh-CN" sz="1600" i="1">
                  <a:solidFill>
                    <a:srgbClr val="000000"/>
                  </a:solidFill>
                  <a:ea typeface="宋体" panose="02010600030101010101" pitchFamily="2" charset="-122"/>
                  <a:cs typeface="Arial" panose="020B0604020202020204" pitchFamily="34" charset="0"/>
                </a:rPr>
                <a:t>s</a:t>
              </a:r>
              <a:r>
                <a:rPr lang="en-US" altLang="zh-CN" sz="1600" baseline="-25000">
                  <a:solidFill>
                    <a:srgbClr val="000000"/>
                  </a:solidFill>
                  <a:ea typeface="宋体" panose="02010600030101010101" pitchFamily="2" charset="-122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53275" name="Oval 256"/>
            <p:cNvSpPr>
              <a:spLocks noChangeArrowheads="1"/>
            </p:cNvSpPr>
            <p:nvPr/>
          </p:nvSpPr>
          <p:spPr bwMode="auto">
            <a:xfrm>
              <a:off x="5242520" y="4664420"/>
              <a:ext cx="88900" cy="889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76" name="TextBox 83"/>
            <p:cNvSpPr txBox="1">
              <a:spLocks noChangeArrowheads="1"/>
            </p:cNvSpPr>
            <p:nvPr/>
          </p:nvSpPr>
          <p:spPr bwMode="auto">
            <a:xfrm>
              <a:off x="6414239" y="3725414"/>
              <a:ext cx="44132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zh-CN" sz="1600" i="1">
                  <a:solidFill>
                    <a:srgbClr val="000000"/>
                  </a:solidFill>
                  <a:ea typeface="宋体" panose="02010600030101010101" pitchFamily="2" charset="-122"/>
                  <a:cs typeface="Arial" panose="020B0604020202020204" pitchFamily="34" charset="0"/>
                </a:rPr>
                <a:t>s</a:t>
              </a:r>
              <a:r>
                <a:rPr lang="en-US" altLang="zh-CN" sz="1600" baseline="-25000">
                  <a:solidFill>
                    <a:srgbClr val="000000"/>
                  </a:solidFill>
                  <a:ea typeface="宋体" panose="02010600030101010101" pitchFamily="2" charset="-122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53277" name="Oval 258"/>
            <p:cNvSpPr>
              <a:spLocks noChangeArrowheads="1"/>
            </p:cNvSpPr>
            <p:nvPr/>
          </p:nvSpPr>
          <p:spPr bwMode="auto">
            <a:xfrm>
              <a:off x="6482502" y="4042914"/>
              <a:ext cx="88900" cy="889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78" name="TextBox 83"/>
            <p:cNvSpPr txBox="1">
              <a:spLocks noChangeArrowheads="1"/>
            </p:cNvSpPr>
            <p:nvPr/>
          </p:nvSpPr>
          <p:spPr bwMode="auto">
            <a:xfrm>
              <a:off x="6723802" y="4058789"/>
              <a:ext cx="44132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zh-CN" sz="1600" i="1">
                  <a:solidFill>
                    <a:srgbClr val="000000"/>
                  </a:solidFill>
                  <a:ea typeface="宋体" panose="02010600030101010101" pitchFamily="2" charset="-122"/>
                  <a:cs typeface="Arial" panose="020B0604020202020204" pitchFamily="34" charset="0"/>
                </a:rPr>
                <a:t>s</a:t>
              </a:r>
              <a:r>
                <a:rPr lang="en-US" altLang="zh-CN" sz="1600" baseline="-25000">
                  <a:solidFill>
                    <a:srgbClr val="000000"/>
                  </a:solidFill>
                  <a:ea typeface="宋体" panose="02010600030101010101" pitchFamily="2" charset="-122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53279" name="Oval 260"/>
            <p:cNvSpPr>
              <a:spLocks noChangeArrowheads="1"/>
            </p:cNvSpPr>
            <p:nvPr/>
          </p:nvSpPr>
          <p:spPr bwMode="auto">
            <a:xfrm>
              <a:off x="6787302" y="4357239"/>
              <a:ext cx="88900" cy="889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280" name="Line 261"/>
            <p:cNvSpPr>
              <a:spLocks noChangeShapeType="1"/>
            </p:cNvSpPr>
            <p:nvPr/>
          </p:nvSpPr>
          <p:spPr bwMode="auto">
            <a:xfrm flipH="1" flipV="1">
              <a:off x="6787301" y="4530276"/>
              <a:ext cx="145710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81" name="Text Box 263"/>
            <p:cNvSpPr txBox="1">
              <a:spLocks noChangeArrowheads="1"/>
            </p:cNvSpPr>
            <p:nvPr/>
          </p:nvSpPr>
          <p:spPr bwMode="auto">
            <a:xfrm>
              <a:off x="2843808" y="4696964"/>
              <a:ext cx="792162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|</a:t>
              </a:r>
              <a:r>
                <a:rPr lang="en-US" altLang="zh-CN" sz="1600" i="1">
                  <a:solidFill>
                    <a:srgbClr val="000000"/>
                  </a:solidFill>
                  <a:ea typeface="宋体" panose="02010600030101010101" pitchFamily="2" charset="-122"/>
                </a:rPr>
                <a:t>e</a:t>
              </a:r>
              <a:r>
                <a:rPr lang="en-US" altLang="zh-CN" sz="1600" i="1" baseline="-25000">
                  <a:solidFill>
                    <a:srgbClr val="000000"/>
                  </a:solidFill>
                  <a:ea typeface="宋体" panose="02010600030101010101" pitchFamily="2" charset="-122"/>
                </a:rPr>
                <a:t>u1  </a:t>
              </a: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|</a:t>
              </a:r>
              <a:endParaRPr lang="en-US" altLang="zh-CN" sz="1600" i="1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3282" name="Line 265"/>
            <p:cNvSpPr>
              <a:spLocks noChangeShapeType="1"/>
            </p:cNvSpPr>
            <p:nvPr/>
          </p:nvSpPr>
          <p:spPr bwMode="auto">
            <a:xfrm flipV="1">
              <a:off x="3521670" y="4901751"/>
              <a:ext cx="129063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83" name="Line 266"/>
            <p:cNvSpPr>
              <a:spLocks noChangeShapeType="1"/>
            </p:cNvSpPr>
            <p:nvPr/>
          </p:nvSpPr>
          <p:spPr bwMode="auto">
            <a:xfrm flipH="1">
              <a:off x="7668344" y="3920676"/>
              <a:ext cx="57606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84" name="Text Box 267"/>
            <p:cNvSpPr txBox="1">
              <a:spLocks noChangeArrowheads="1"/>
            </p:cNvSpPr>
            <p:nvPr/>
          </p:nvSpPr>
          <p:spPr bwMode="auto">
            <a:xfrm>
              <a:off x="8173913" y="3730176"/>
              <a:ext cx="7905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600" i="1">
                  <a:solidFill>
                    <a:srgbClr val="000000"/>
                  </a:solidFill>
                  <a:ea typeface="宋体" panose="02010600030101010101" pitchFamily="2" charset="-122"/>
                </a:rPr>
                <a:t>trr</a:t>
              </a: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(</a:t>
              </a:r>
              <a:r>
                <a:rPr lang="en-US" altLang="zh-CN" sz="1600" i="1">
                  <a:solidFill>
                    <a:srgbClr val="000000"/>
                  </a:solidFill>
                  <a:ea typeface="宋体" panose="02010600030101010101" pitchFamily="2" charset="-122"/>
                </a:rPr>
                <a:t>u</a:t>
              </a:r>
              <a:r>
                <a:rPr lang="en-US" altLang="zh-CN" sz="1600" baseline="-25000">
                  <a:solidFill>
                    <a:srgbClr val="000000"/>
                  </a:solidFill>
                  <a:ea typeface="宋体" panose="02010600030101010101" pitchFamily="2" charset="-122"/>
                </a:rPr>
                <a:t>2</a:t>
              </a: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)</a:t>
              </a:r>
            </a:p>
          </p:txBody>
        </p:sp>
        <p:sp>
          <p:nvSpPr>
            <p:cNvPr id="53285" name="Line 268"/>
            <p:cNvSpPr>
              <a:spLocks noChangeShapeType="1"/>
            </p:cNvSpPr>
            <p:nvPr/>
          </p:nvSpPr>
          <p:spPr bwMode="auto">
            <a:xfrm>
              <a:off x="3521670" y="4535039"/>
              <a:ext cx="6619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86" name="Text Box 269"/>
            <p:cNvSpPr txBox="1">
              <a:spLocks noChangeArrowheads="1"/>
            </p:cNvSpPr>
            <p:nvPr/>
          </p:nvSpPr>
          <p:spPr bwMode="auto">
            <a:xfrm>
              <a:off x="2844602" y="4330251"/>
              <a:ext cx="7905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600" i="1">
                  <a:solidFill>
                    <a:srgbClr val="000000"/>
                  </a:solidFill>
                  <a:ea typeface="宋体" panose="02010600030101010101" pitchFamily="2" charset="-122"/>
                </a:rPr>
                <a:t>trr</a:t>
              </a: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(</a:t>
              </a:r>
              <a:r>
                <a:rPr lang="en-US" altLang="zh-CN" sz="1600" i="1">
                  <a:solidFill>
                    <a:srgbClr val="000000"/>
                  </a:solidFill>
                  <a:ea typeface="宋体" panose="02010600030101010101" pitchFamily="2" charset="-122"/>
                </a:rPr>
                <a:t>u</a:t>
              </a:r>
              <a:r>
                <a:rPr lang="en-US" altLang="zh-CN" sz="1600" baseline="-25000">
                  <a:solidFill>
                    <a:srgbClr val="000000"/>
                  </a:solidFill>
                  <a:ea typeface="宋体" panose="02010600030101010101" pitchFamily="2" charset="-122"/>
                </a:rPr>
                <a:t>1</a:t>
              </a:r>
              <a:r>
                <a:rPr lang="en-US" altLang="zh-CN" sz="1600">
                  <a:solidFill>
                    <a:srgbClr val="000000"/>
                  </a:solidFill>
                  <a:ea typeface="宋体" panose="02010600030101010101" pitchFamily="2" charset="-122"/>
                </a:rPr>
                <a:t>)</a:t>
              </a:r>
            </a:p>
          </p:txBody>
        </p:sp>
        <p:sp>
          <p:nvSpPr>
            <p:cNvPr id="53287" name="Line 23"/>
            <p:cNvSpPr>
              <a:spLocks noChangeShapeType="1"/>
            </p:cNvSpPr>
            <p:nvPr/>
          </p:nvSpPr>
          <p:spPr bwMode="auto">
            <a:xfrm flipH="1">
              <a:off x="5736233" y="2338388"/>
              <a:ext cx="0" cy="181565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53288" name="Gruppieren 79"/>
            <p:cNvGrpSpPr>
              <a:grpSpLocks/>
            </p:cNvGrpSpPr>
            <p:nvPr/>
          </p:nvGrpSpPr>
          <p:grpSpPr bwMode="auto">
            <a:xfrm>
              <a:off x="3737570" y="2840931"/>
              <a:ext cx="4333638" cy="2794247"/>
              <a:chOff x="4067175" y="2720730"/>
              <a:chExt cx="4333638" cy="2794247"/>
            </a:xfrm>
          </p:grpSpPr>
          <p:sp>
            <p:nvSpPr>
              <p:cNvPr id="53289" name="Line 221"/>
              <p:cNvSpPr>
                <a:spLocks noChangeShapeType="1"/>
              </p:cNvSpPr>
              <p:nvPr/>
            </p:nvSpPr>
            <p:spPr bwMode="auto">
              <a:xfrm>
                <a:off x="4067175" y="3657600"/>
                <a:ext cx="433281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3290" name="Line 222"/>
              <p:cNvSpPr>
                <a:spLocks noChangeShapeType="1"/>
              </p:cNvSpPr>
              <p:nvPr/>
            </p:nvSpPr>
            <p:spPr bwMode="auto">
              <a:xfrm>
                <a:off x="4067175" y="3965575"/>
                <a:ext cx="433281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3291" name="Line 223"/>
              <p:cNvSpPr>
                <a:spLocks noChangeShapeType="1"/>
              </p:cNvSpPr>
              <p:nvPr/>
            </p:nvSpPr>
            <p:spPr bwMode="auto">
              <a:xfrm>
                <a:off x="4067175" y="4276725"/>
                <a:ext cx="433281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3292" name="Line 224"/>
              <p:cNvSpPr>
                <a:spLocks noChangeShapeType="1"/>
              </p:cNvSpPr>
              <p:nvPr/>
            </p:nvSpPr>
            <p:spPr bwMode="auto">
              <a:xfrm>
                <a:off x="4067175" y="4586288"/>
                <a:ext cx="433281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3293" name="Line 225"/>
              <p:cNvSpPr>
                <a:spLocks noChangeShapeType="1"/>
              </p:cNvSpPr>
              <p:nvPr/>
            </p:nvSpPr>
            <p:spPr bwMode="auto">
              <a:xfrm>
                <a:off x="4067175" y="4897438"/>
                <a:ext cx="433281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3294" name="Line 226"/>
              <p:cNvSpPr>
                <a:spLocks noChangeShapeType="1"/>
              </p:cNvSpPr>
              <p:nvPr/>
            </p:nvSpPr>
            <p:spPr bwMode="auto">
              <a:xfrm>
                <a:off x="4376738" y="2720730"/>
                <a:ext cx="0" cy="278948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3295" name="Line 227"/>
              <p:cNvSpPr>
                <a:spLocks noChangeShapeType="1"/>
              </p:cNvSpPr>
              <p:nvPr/>
            </p:nvSpPr>
            <p:spPr bwMode="auto">
              <a:xfrm>
                <a:off x="4686300" y="2720730"/>
                <a:ext cx="0" cy="278948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3296" name="Line 228"/>
              <p:cNvSpPr>
                <a:spLocks noChangeShapeType="1"/>
              </p:cNvSpPr>
              <p:nvPr/>
            </p:nvSpPr>
            <p:spPr bwMode="auto">
              <a:xfrm>
                <a:off x="4997450" y="2720730"/>
                <a:ext cx="0" cy="278948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3297" name="Line 229"/>
              <p:cNvSpPr>
                <a:spLocks noChangeShapeType="1"/>
              </p:cNvSpPr>
              <p:nvPr/>
            </p:nvSpPr>
            <p:spPr bwMode="auto">
              <a:xfrm>
                <a:off x="5307013" y="2720730"/>
                <a:ext cx="0" cy="278948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3298" name="Line 230"/>
              <p:cNvSpPr>
                <a:spLocks noChangeShapeType="1"/>
              </p:cNvSpPr>
              <p:nvPr/>
            </p:nvSpPr>
            <p:spPr bwMode="auto">
              <a:xfrm>
                <a:off x="5618163" y="2720730"/>
                <a:ext cx="0" cy="278948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3299" name="Line 231"/>
              <p:cNvSpPr>
                <a:spLocks noChangeShapeType="1"/>
              </p:cNvSpPr>
              <p:nvPr/>
            </p:nvSpPr>
            <p:spPr bwMode="auto">
              <a:xfrm>
                <a:off x="5926138" y="2720730"/>
                <a:ext cx="0" cy="278948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3300" name="Line 232"/>
              <p:cNvSpPr>
                <a:spLocks noChangeShapeType="1"/>
              </p:cNvSpPr>
              <p:nvPr/>
            </p:nvSpPr>
            <p:spPr bwMode="auto">
              <a:xfrm>
                <a:off x="4067175" y="5207000"/>
                <a:ext cx="433281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3301" name="Line 233"/>
              <p:cNvSpPr>
                <a:spLocks noChangeShapeType="1"/>
              </p:cNvSpPr>
              <p:nvPr/>
            </p:nvSpPr>
            <p:spPr bwMode="auto">
              <a:xfrm>
                <a:off x="4067175" y="3343275"/>
                <a:ext cx="433281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3302" name="Line 234"/>
              <p:cNvSpPr>
                <a:spLocks noChangeShapeType="1"/>
              </p:cNvSpPr>
              <p:nvPr/>
            </p:nvSpPr>
            <p:spPr bwMode="auto">
              <a:xfrm>
                <a:off x="6234113" y="2720731"/>
                <a:ext cx="0" cy="279424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3303" name="Line 235"/>
              <p:cNvSpPr>
                <a:spLocks noChangeShapeType="1"/>
              </p:cNvSpPr>
              <p:nvPr/>
            </p:nvSpPr>
            <p:spPr bwMode="auto">
              <a:xfrm>
                <a:off x="6545263" y="2720731"/>
                <a:ext cx="0" cy="279424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3304" name="Line 236"/>
              <p:cNvSpPr>
                <a:spLocks noChangeShapeType="1"/>
              </p:cNvSpPr>
              <p:nvPr/>
            </p:nvSpPr>
            <p:spPr bwMode="auto">
              <a:xfrm>
                <a:off x="6854825" y="2720731"/>
                <a:ext cx="0" cy="279424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3305" name="Line 237"/>
              <p:cNvSpPr>
                <a:spLocks noChangeShapeType="1"/>
              </p:cNvSpPr>
              <p:nvPr/>
            </p:nvSpPr>
            <p:spPr bwMode="auto">
              <a:xfrm>
                <a:off x="7165975" y="2720731"/>
                <a:ext cx="0" cy="279424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3306" name="Line 238"/>
              <p:cNvSpPr>
                <a:spLocks noChangeShapeType="1"/>
              </p:cNvSpPr>
              <p:nvPr/>
            </p:nvSpPr>
            <p:spPr bwMode="auto">
              <a:xfrm>
                <a:off x="7473950" y="2720731"/>
                <a:ext cx="0" cy="279424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3307" name="Line 238"/>
              <p:cNvSpPr>
                <a:spLocks noChangeShapeType="1"/>
              </p:cNvSpPr>
              <p:nvPr/>
            </p:nvSpPr>
            <p:spPr bwMode="auto">
              <a:xfrm>
                <a:off x="7779600" y="2720730"/>
                <a:ext cx="0" cy="279343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3308" name="Line 238"/>
              <p:cNvSpPr>
                <a:spLocks noChangeShapeType="1"/>
              </p:cNvSpPr>
              <p:nvPr/>
            </p:nvSpPr>
            <p:spPr bwMode="auto">
              <a:xfrm>
                <a:off x="8085600" y="2720732"/>
                <a:ext cx="0" cy="279343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3309" name="Line 233"/>
              <p:cNvSpPr>
                <a:spLocks noChangeShapeType="1"/>
              </p:cNvSpPr>
              <p:nvPr/>
            </p:nvSpPr>
            <p:spPr bwMode="auto">
              <a:xfrm>
                <a:off x="4068000" y="3031200"/>
                <a:ext cx="4332813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</p:grpSp>
      <p:sp>
        <p:nvSpPr>
          <p:cNvPr id="82" name="Text Box 102"/>
          <p:cNvSpPr txBox="1">
            <a:spLocks noChangeArrowheads="1"/>
          </p:cNvSpPr>
          <p:nvPr/>
        </p:nvSpPr>
        <p:spPr bwMode="auto">
          <a:xfrm rot="-5400000">
            <a:off x="8237048" y="5725266"/>
            <a:ext cx="1256691" cy="21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800" dirty="0">
                <a:solidFill>
                  <a:srgbClr val="C0C0C0"/>
                </a:solidFill>
              </a:rPr>
              <a:t>© </a:t>
            </a:r>
            <a:r>
              <a:rPr lang="de-DE" altLang="de-DE" sz="800" dirty="0" smtClean="0">
                <a:solidFill>
                  <a:srgbClr val="C0C0C0"/>
                </a:solidFill>
              </a:rPr>
              <a:t>2022 </a:t>
            </a:r>
            <a:r>
              <a:rPr lang="de-DE" altLang="de-DE" sz="800" dirty="0">
                <a:solidFill>
                  <a:srgbClr val="C0C0C0"/>
                </a:solidFill>
              </a:rPr>
              <a:t>Springer Verlag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99CC2D7-212B-4C3A-8CFB-6E667E499354}" type="slidenum">
              <a:rPr lang="en-US" altLang="de-DE" sz="1000">
                <a:solidFill>
                  <a:srgbClr val="C0C0C0"/>
                </a:solidFill>
              </a:rPr>
              <a:pPr/>
              <a:t>52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7.5.1 	Constructing Trees with Zero Global Skew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827088" y="1231900"/>
            <a:ext cx="3538537" cy="344488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Deferred-Merge Embedding (DME)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754063" y="1808163"/>
            <a:ext cx="6223000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>
                <a:ea typeface="宋体" panose="02010600030101010101" pitchFamily="2" charset="-122"/>
              </a:rPr>
              <a:t>Build Tree of Segments Algorithm </a:t>
            </a:r>
            <a:r>
              <a:rPr lang="en-US" altLang="zh-CN" b="1">
                <a:solidFill>
                  <a:srgbClr val="CC0000"/>
                </a:solidFill>
                <a:ea typeface="宋体" panose="02010600030101010101" pitchFamily="2" charset="-122"/>
              </a:rPr>
              <a:t>(DME Bottom-Up Phase)</a:t>
            </a:r>
          </a:p>
        </p:txBody>
      </p:sp>
      <p:grpSp>
        <p:nvGrpSpPr>
          <p:cNvPr id="53472" name="Group 224"/>
          <p:cNvGrpSpPr>
            <a:grpSpLocks/>
          </p:cNvGrpSpPr>
          <p:nvPr/>
        </p:nvGrpSpPr>
        <p:grpSpPr bwMode="auto">
          <a:xfrm>
            <a:off x="885825" y="2155825"/>
            <a:ext cx="2208213" cy="1997075"/>
            <a:chOff x="558" y="1358"/>
            <a:chExt cx="1391" cy="1258"/>
          </a:xfrm>
        </p:grpSpPr>
        <p:sp>
          <p:nvSpPr>
            <p:cNvPr id="54455" name="Rectangle 54"/>
            <p:cNvSpPr>
              <a:spLocks noChangeAspect="1" noChangeArrowheads="1"/>
            </p:cNvSpPr>
            <p:nvPr/>
          </p:nvSpPr>
          <p:spPr bwMode="auto">
            <a:xfrm>
              <a:off x="559" y="1375"/>
              <a:ext cx="1338" cy="1237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endParaRPr lang="de-DE" altLang="de-DE" sz="1600">
                <a:ea typeface="宋体" panose="02010600030101010101" pitchFamily="2" charset="-122"/>
              </a:endParaRPr>
            </a:p>
          </p:txBody>
        </p:sp>
        <p:grpSp>
          <p:nvGrpSpPr>
            <p:cNvPr id="54456" name="Group 224"/>
            <p:cNvGrpSpPr>
              <a:grpSpLocks noChangeAspect="1"/>
            </p:cNvGrpSpPr>
            <p:nvPr/>
          </p:nvGrpSpPr>
          <p:grpSpPr bwMode="auto">
            <a:xfrm>
              <a:off x="558" y="1377"/>
              <a:ext cx="1336" cy="1239"/>
              <a:chOff x="294" y="517"/>
              <a:chExt cx="2098" cy="1944"/>
            </a:xfrm>
          </p:grpSpPr>
          <p:sp>
            <p:nvSpPr>
              <p:cNvPr id="54475" name="Line 38"/>
              <p:cNvSpPr>
                <a:spLocks noChangeAspect="1" noChangeShapeType="1"/>
              </p:cNvSpPr>
              <p:nvPr/>
            </p:nvSpPr>
            <p:spPr bwMode="auto">
              <a:xfrm>
                <a:off x="1870" y="518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76" name="Line 39"/>
              <p:cNvSpPr>
                <a:spLocks noChangeAspect="1" noChangeShapeType="1"/>
              </p:cNvSpPr>
              <p:nvPr/>
            </p:nvSpPr>
            <p:spPr bwMode="auto">
              <a:xfrm>
                <a:off x="2045" y="518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77" name="Line 54"/>
              <p:cNvSpPr>
                <a:spLocks noChangeAspect="1" noChangeShapeType="1"/>
              </p:cNvSpPr>
              <p:nvPr/>
            </p:nvSpPr>
            <p:spPr bwMode="auto">
              <a:xfrm flipH="1">
                <a:off x="1693" y="517"/>
                <a:ext cx="0" cy="1941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78" name="Line 44"/>
              <p:cNvSpPr>
                <a:spLocks noChangeAspect="1" noChangeShapeType="1"/>
              </p:cNvSpPr>
              <p:nvPr/>
            </p:nvSpPr>
            <p:spPr bwMode="auto">
              <a:xfrm>
                <a:off x="463" y="519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79" name="Line 45"/>
              <p:cNvSpPr>
                <a:spLocks noChangeAspect="1" noChangeShapeType="1"/>
              </p:cNvSpPr>
              <p:nvPr/>
            </p:nvSpPr>
            <p:spPr bwMode="auto">
              <a:xfrm>
                <a:off x="636" y="519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80" name="Line 46"/>
              <p:cNvSpPr>
                <a:spLocks noChangeAspect="1" noChangeShapeType="1"/>
              </p:cNvSpPr>
              <p:nvPr/>
            </p:nvSpPr>
            <p:spPr bwMode="auto">
              <a:xfrm>
                <a:off x="811" y="519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81" name="Line 47"/>
              <p:cNvSpPr>
                <a:spLocks noChangeAspect="1" noChangeShapeType="1"/>
              </p:cNvSpPr>
              <p:nvPr/>
            </p:nvSpPr>
            <p:spPr bwMode="auto">
              <a:xfrm>
                <a:off x="986" y="519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82" name="Line 48"/>
              <p:cNvSpPr>
                <a:spLocks noChangeAspect="1" noChangeShapeType="1"/>
              </p:cNvSpPr>
              <p:nvPr/>
            </p:nvSpPr>
            <p:spPr bwMode="auto">
              <a:xfrm>
                <a:off x="1164" y="519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83" name="Line 49"/>
              <p:cNvSpPr>
                <a:spLocks noChangeAspect="1" noChangeShapeType="1"/>
              </p:cNvSpPr>
              <p:nvPr/>
            </p:nvSpPr>
            <p:spPr bwMode="auto">
              <a:xfrm>
                <a:off x="1339" y="519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84" name="Line 50"/>
              <p:cNvSpPr>
                <a:spLocks noChangeAspect="1" noChangeShapeType="1"/>
              </p:cNvSpPr>
              <p:nvPr/>
            </p:nvSpPr>
            <p:spPr bwMode="auto">
              <a:xfrm>
                <a:off x="1516" y="517"/>
                <a:ext cx="0" cy="1941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85" name="Line 45"/>
              <p:cNvSpPr>
                <a:spLocks noChangeAspect="1" noChangeShapeType="1"/>
              </p:cNvSpPr>
              <p:nvPr/>
            </p:nvSpPr>
            <p:spPr bwMode="auto">
              <a:xfrm>
                <a:off x="2221" y="519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86" name="Line 41"/>
              <p:cNvSpPr>
                <a:spLocks noChangeAspect="1" noChangeShapeType="1"/>
              </p:cNvSpPr>
              <p:nvPr/>
            </p:nvSpPr>
            <p:spPr bwMode="auto">
              <a:xfrm>
                <a:off x="294" y="2107"/>
                <a:ext cx="2095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87" name="Line 51"/>
              <p:cNvSpPr>
                <a:spLocks noChangeAspect="1" noChangeShapeType="1"/>
              </p:cNvSpPr>
              <p:nvPr/>
            </p:nvSpPr>
            <p:spPr bwMode="auto">
              <a:xfrm>
                <a:off x="296" y="1756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88" name="Line 52"/>
              <p:cNvSpPr>
                <a:spLocks noChangeAspect="1" noChangeShapeType="1"/>
              </p:cNvSpPr>
              <p:nvPr/>
            </p:nvSpPr>
            <p:spPr bwMode="auto">
              <a:xfrm>
                <a:off x="296" y="1931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89" name="Line 41"/>
              <p:cNvSpPr>
                <a:spLocks noChangeAspect="1" noChangeShapeType="1"/>
              </p:cNvSpPr>
              <p:nvPr/>
            </p:nvSpPr>
            <p:spPr bwMode="auto">
              <a:xfrm>
                <a:off x="296" y="1577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90" name="Line 51"/>
              <p:cNvSpPr>
                <a:spLocks noChangeAspect="1" noChangeShapeType="1"/>
              </p:cNvSpPr>
              <p:nvPr/>
            </p:nvSpPr>
            <p:spPr bwMode="auto">
              <a:xfrm>
                <a:off x="296" y="1226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91" name="Line 52"/>
              <p:cNvSpPr>
                <a:spLocks noChangeAspect="1" noChangeShapeType="1"/>
              </p:cNvSpPr>
              <p:nvPr/>
            </p:nvSpPr>
            <p:spPr bwMode="auto">
              <a:xfrm>
                <a:off x="296" y="1402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92" name="Line 41"/>
              <p:cNvSpPr>
                <a:spLocks noChangeAspect="1" noChangeShapeType="1"/>
              </p:cNvSpPr>
              <p:nvPr/>
            </p:nvSpPr>
            <p:spPr bwMode="auto">
              <a:xfrm>
                <a:off x="296" y="1048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93" name="Line 51"/>
              <p:cNvSpPr>
                <a:spLocks noChangeAspect="1" noChangeShapeType="1"/>
              </p:cNvSpPr>
              <p:nvPr/>
            </p:nvSpPr>
            <p:spPr bwMode="auto">
              <a:xfrm>
                <a:off x="296" y="697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94" name="Line 52"/>
              <p:cNvSpPr>
                <a:spLocks noChangeAspect="1" noChangeShapeType="1"/>
              </p:cNvSpPr>
              <p:nvPr/>
            </p:nvSpPr>
            <p:spPr bwMode="auto">
              <a:xfrm>
                <a:off x="296" y="873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95" name="Line 52"/>
              <p:cNvSpPr>
                <a:spLocks noChangeAspect="1" noChangeShapeType="1"/>
              </p:cNvSpPr>
              <p:nvPr/>
            </p:nvSpPr>
            <p:spPr bwMode="auto">
              <a:xfrm>
                <a:off x="296" y="2284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54457" name="Oval 246"/>
            <p:cNvSpPr>
              <a:spLocks noChangeAspect="1" noChangeArrowheads="1"/>
            </p:cNvSpPr>
            <p:nvPr/>
          </p:nvSpPr>
          <p:spPr bwMode="auto">
            <a:xfrm>
              <a:off x="982" y="1476"/>
              <a:ext cx="31" cy="31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4458" name="TextBox 63"/>
            <p:cNvSpPr txBox="1">
              <a:spLocks noChangeArrowheads="1"/>
            </p:cNvSpPr>
            <p:nvPr/>
          </p:nvSpPr>
          <p:spPr bwMode="auto">
            <a:xfrm>
              <a:off x="964" y="1358"/>
              <a:ext cx="2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1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4459" name="Oval 248"/>
            <p:cNvSpPr>
              <a:spLocks noChangeAspect="1" noChangeArrowheads="1"/>
            </p:cNvSpPr>
            <p:nvPr/>
          </p:nvSpPr>
          <p:spPr bwMode="auto">
            <a:xfrm>
              <a:off x="648" y="1813"/>
              <a:ext cx="31" cy="31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4460" name="TextBox 63"/>
            <p:cNvSpPr txBox="1">
              <a:spLocks noChangeArrowheads="1"/>
            </p:cNvSpPr>
            <p:nvPr/>
          </p:nvSpPr>
          <p:spPr bwMode="auto">
            <a:xfrm>
              <a:off x="594" y="1783"/>
              <a:ext cx="2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2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4461" name="Oval 250"/>
            <p:cNvSpPr>
              <a:spLocks noChangeAspect="1" noChangeArrowheads="1"/>
            </p:cNvSpPr>
            <p:nvPr/>
          </p:nvSpPr>
          <p:spPr bwMode="auto">
            <a:xfrm>
              <a:off x="649" y="2261"/>
              <a:ext cx="32" cy="31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4462" name="Oval 251"/>
            <p:cNvSpPr>
              <a:spLocks noChangeAspect="1" noChangeArrowheads="1"/>
            </p:cNvSpPr>
            <p:nvPr/>
          </p:nvSpPr>
          <p:spPr bwMode="auto">
            <a:xfrm>
              <a:off x="871" y="2487"/>
              <a:ext cx="31" cy="31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4463" name="Oval 252"/>
            <p:cNvSpPr>
              <a:spLocks noChangeAspect="1" noChangeArrowheads="1"/>
            </p:cNvSpPr>
            <p:nvPr/>
          </p:nvSpPr>
          <p:spPr bwMode="auto">
            <a:xfrm>
              <a:off x="1544" y="1587"/>
              <a:ext cx="30" cy="31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4464" name="TextBox 63"/>
            <p:cNvSpPr txBox="1">
              <a:spLocks noChangeArrowheads="1"/>
            </p:cNvSpPr>
            <p:nvPr/>
          </p:nvSpPr>
          <p:spPr bwMode="auto">
            <a:xfrm>
              <a:off x="1522" y="1454"/>
              <a:ext cx="2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8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4465" name="Oval 254"/>
            <p:cNvSpPr>
              <a:spLocks noChangeAspect="1" noChangeArrowheads="1"/>
            </p:cNvSpPr>
            <p:nvPr/>
          </p:nvSpPr>
          <p:spPr bwMode="auto">
            <a:xfrm>
              <a:off x="1770" y="1812"/>
              <a:ext cx="31" cy="3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4466" name="TextBox 63"/>
            <p:cNvSpPr txBox="1">
              <a:spLocks noChangeArrowheads="1"/>
            </p:cNvSpPr>
            <p:nvPr/>
          </p:nvSpPr>
          <p:spPr bwMode="auto">
            <a:xfrm>
              <a:off x="1716" y="1767"/>
              <a:ext cx="2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7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4467" name="Oval 256"/>
            <p:cNvSpPr>
              <a:spLocks noChangeAspect="1" noChangeArrowheads="1"/>
            </p:cNvSpPr>
            <p:nvPr/>
          </p:nvSpPr>
          <p:spPr bwMode="auto">
            <a:xfrm>
              <a:off x="1656" y="2149"/>
              <a:ext cx="31" cy="31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4468" name="TextBox 63"/>
            <p:cNvSpPr txBox="1">
              <a:spLocks noChangeArrowheads="1"/>
            </p:cNvSpPr>
            <p:nvPr/>
          </p:nvSpPr>
          <p:spPr bwMode="auto">
            <a:xfrm>
              <a:off x="1645" y="2020"/>
              <a:ext cx="2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6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4469" name="Oval 258"/>
            <p:cNvSpPr>
              <a:spLocks noChangeAspect="1" noChangeArrowheads="1"/>
            </p:cNvSpPr>
            <p:nvPr/>
          </p:nvSpPr>
          <p:spPr bwMode="auto">
            <a:xfrm>
              <a:off x="1770" y="2263"/>
              <a:ext cx="31" cy="31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4470" name="TextBox 63"/>
            <p:cNvSpPr txBox="1">
              <a:spLocks noChangeArrowheads="1"/>
            </p:cNvSpPr>
            <p:nvPr/>
          </p:nvSpPr>
          <p:spPr bwMode="auto">
            <a:xfrm>
              <a:off x="1720" y="2220"/>
              <a:ext cx="2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5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4471" name="Oval 260"/>
            <p:cNvSpPr>
              <a:spLocks noChangeAspect="1" noChangeArrowheads="1"/>
            </p:cNvSpPr>
            <p:nvPr/>
          </p:nvSpPr>
          <p:spPr bwMode="auto">
            <a:xfrm>
              <a:off x="1319" y="2488"/>
              <a:ext cx="31" cy="31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4472" name="TextBox 63"/>
            <p:cNvSpPr txBox="1">
              <a:spLocks noChangeArrowheads="1"/>
            </p:cNvSpPr>
            <p:nvPr/>
          </p:nvSpPr>
          <p:spPr bwMode="auto">
            <a:xfrm>
              <a:off x="1292" y="2346"/>
              <a:ext cx="2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0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4473" name="TextBox 63"/>
            <p:cNvSpPr txBox="1">
              <a:spLocks noChangeArrowheads="1"/>
            </p:cNvSpPr>
            <p:nvPr/>
          </p:nvSpPr>
          <p:spPr bwMode="auto">
            <a:xfrm>
              <a:off x="611" y="2235"/>
              <a:ext cx="23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3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4474" name="TextBox 63"/>
            <p:cNvSpPr txBox="1">
              <a:spLocks noChangeArrowheads="1"/>
            </p:cNvSpPr>
            <p:nvPr/>
          </p:nvSpPr>
          <p:spPr bwMode="auto">
            <a:xfrm>
              <a:off x="858" y="2341"/>
              <a:ext cx="2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4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3257" name="Gruppieren 231"/>
          <p:cNvGrpSpPr>
            <a:grpSpLocks/>
          </p:cNvGrpSpPr>
          <p:nvPr/>
        </p:nvGrpSpPr>
        <p:grpSpPr bwMode="auto">
          <a:xfrm>
            <a:off x="3238500" y="3024188"/>
            <a:ext cx="3257550" cy="2503487"/>
            <a:chOff x="3238500" y="3024188"/>
            <a:chExt cx="3257121" cy="2503456"/>
          </a:xfrm>
        </p:grpSpPr>
        <p:sp>
          <p:nvSpPr>
            <p:cNvPr id="54399" name="Rectangle 54"/>
            <p:cNvSpPr>
              <a:spLocks noChangeAspect="1" noChangeArrowheads="1"/>
            </p:cNvSpPr>
            <p:nvPr/>
          </p:nvSpPr>
          <p:spPr bwMode="auto">
            <a:xfrm>
              <a:off x="4011613" y="3201988"/>
              <a:ext cx="2124075" cy="196373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endParaRPr lang="de-DE" altLang="de-DE" sz="1600">
                <a:ea typeface="宋体" panose="02010600030101010101" pitchFamily="2" charset="-122"/>
              </a:endParaRPr>
            </a:p>
          </p:txBody>
        </p:sp>
        <p:sp>
          <p:nvSpPr>
            <p:cNvPr id="54400" name="Freeform 221"/>
            <p:cNvSpPr>
              <a:spLocks noChangeAspect="1"/>
            </p:cNvSpPr>
            <p:nvPr/>
          </p:nvSpPr>
          <p:spPr bwMode="auto">
            <a:xfrm>
              <a:off x="3637757" y="4098157"/>
              <a:ext cx="1433537" cy="1429487"/>
            </a:xfrm>
            <a:custGeom>
              <a:avLst/>
              <a:gdLst>
                <a:gd name="T0" fmla="*/ 2147483647 w 13378"/>
                <a:gd name="T1" fmla="*/ 0 h 13360"/>
                <a:gd name="T2" fmla="*/ 2147483647 w 13378"/>
                <a:gd name="T3" fmla="*/ 2147483647 h 13360"/>
                <a:gd name="T4" fmla="*/ 2147483647 w 13378"/>
                <a:gd name="T5" fmla="*/ 2147483647 h 13360"/>
                <a:gd name="T6" fmla="*/ 0 w 13378"/>
                <a:gd name="T7" fmla="*/ 2147483647 h 13360"/>
                <a:gd name="T8" fmla="*/ 2147483647 w 13378"/>
                <a:gd name="T9" fmla="*/ 0 h 133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378" h="13360">
                  <a:moveTo>
                    <a:pt x="8288" y="0"/>
                  </a:moveTo>
                  <a:lnTo>
                    <a:pt x="13378" y="4986"/>
                  </a:lnTo>
                  <a:lnTo>
                    <a:pt x="5017" y="13360"/>
                  </a:lnTo>
                  <a:lnTo>
                    <a:pt x="0" y="8380"/>
                  </a:lnTo>
                  <a:lnTo>
                    <a:pt x="8288" y="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401" name="Freeform 222"/>
            <p:cNvSpPr>
              <a:spLocks noChangeAspect="1"/>
            </p:cNvSpPr>
            <p:nvPr/>
          </p:nvSpPr>
          <p:spPr bwMode="auto">
            <a:xfrm>
              <a:off x="3810000" y="3024188"/>
              <a:ext cx="1247775" cy="1249363"/>
            </a:xfrm>
            <a:custGeom>
              <a:avLst/>
              <a:gdLst>
                <a:gd name="T0" fmla="*/ 778782863 w 1428"/>
                <a:gd name="T1" fmla="*/ 1093072763 h 1428"/>
                <a:gd name="T2" fmla="*/ 0 w 1428"/>
                <a:gd name="T3" fmla="*/ 312306629 h 1428"/>
                <a:gd name="T4" fmla="*/ 311512971 w 1428"/>
                <a:gd name="T5" fmla="*/ 0 h 1428"/>
                <a:gd name="T6" fmla="*/ 1090295834 w 1428"/>
                <a:gd name="T7" fmla="*/ 780766134 h 1428"/>
                <a:gd name="T8" fmla="*/ 778782863 w 1428"/>
                <a:gd name="T9" fmla="*/ 1093072763 h 14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28"/>
                <a:gd name="T16" fmla="*/ 0 h 1428"/>
                <a:gd name="T17" fmla="*/ 1428 w 1428"/>
                <a:gd name="T18" fmla="*/ 1428 h 14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28" h="1428">
                  <a:moveTo>
                    <a:pt x="1020" y="1428"/>
                  </a:moveTo>
                  <a:lnTo>
                    <a:pt x="0" y="408"/>
                  </a:lnTo>
                  <a:lnTo>
                    <a:pt x="408" y="0"/>
                  </a:lnTo>
                  <a:lnTo>
                    <a:pt x="1428" y="1020"/>
                  </a:lnTo>
                  <a:lnTo>
                    <a:pt x="1020" y="1428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54402" name="Group 262"/>
            <p:cNvGrpSpPr>
              <a:grpSpLocks noChangeAspect="1"/>
            </p:cNvGrpSpPr>
            <p:nvPr/>
          </p:nvGrpSpPr>
          <p:grpSpPr bwMode="auto">
            <a:xfrm>
              <a:off x="4010025" y="3205163"/>
              <a:ext cx="2120900" cy="1966913"/>
              <a:chOff x="286" y="2773"/>
              <a:chExt cx="2098" cy="1945"/>
            </a:xfrm>
          </p:grpSpPr>
          <p:sp>
            <p:nvSpPr>
              <p:cNvPr id="54434" name="Line 45"/>
              <p:cNvSpPr>
                <a:spLocks noChangeAspect="1" noChangeShapeType="1"/>
              </p:cNvSpPr>
              <p:nvPr/>
            </p:nvSpPr>
            <p:spPr bwMode="auto">
              <a:xfrm>
                <a:off x="628" y="2776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35" name="Line 38"/>
              <p:cNvSpPr>
                <a:spLocks noChangeAspect="1" noChangeShapeType="1"/>
              </p:cNvSpPr>
              <p:nvPr/>
            </p:nvSpPr>
            <p:spPr bwMode="auto">
              <a:xfrm>
                <a:off x="1862" y="2775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36" name="Line 39"/>
              <p:cNvSpPr>
                <a:spLocks noChangeAspect="1" noChangeShapeType="1"/>
              </p:cNvSpPr>
              <p:nvPr/>
            </p:nvSpPr>
            <p:spPr bwMode="auto">
              <a:xfrm>
                <a:off x="2037" y="2775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37" name="Line 54"/>
              <p:cNvSpPr>
                <a:spLocks noChangeAspect="1" noChangeShapeType="1"/>
              </p:cNvSpPr>
              <p:nvPr/>
            </p:nvSpPr>
            <p:spPr bwMode="auto">
              <a:xfrm flipH="1">
                <a:off x="1685" y="2773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38" name="Line 44"/>
              <p:cNvSpPr>
                <a:spLocks noChangeAspect="1" noChangeShapeType="1"/>
              </p:cNvSpPr>
              <p:nvPr/>
            </p:nvSpPr>
            <p:spPr bwMode="auto">
              <a:xfrm>
                <a:off x="455" y="2776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39" name="Line 46"/>
              <p:cNvSpPr>
                <a:spLocks noChangeAspect="1" noChangeShapeType="1"/>
              </p:cNvSpPr>
              <p:nvPr/>
            </p:nvSpPr>
            <p:spPr bwMode="auto">
              <a:xfrm>
                <a:off x="803" y="2776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40" name="Line 47"/>
              <p:cNvSpPr>
                <a:spLocks noChangeAspect="1" noChangeShapeType="1"/>
              </p:cNvSpPr>
              <p:nvPr/>
            </p:nvSpPr>
            <p:spPr bwMode="auto">
              <a:xfrm>
                <a:off x="978" y="2776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41" name="Line 48"/>
              <p:cNvSpPr>
                <a:spLocks noChangeAspect="1" noChangeShapeType="1"/>
              </p:cNvSpPr>
              <p:nvPr/>
            </p:nvSpPr>
            <p:spPr bwMode="auto">
              <a:xfrm>
                <a:off x="1156" y="2776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42" name="Line 49"/>
              <p:cNvSpPr>
                <a:spLocks noChangeAspect="1" noChangeShapeType="1"/>
              </p:cNvSpPr>
              <p:nvPr/>
            </p:nvSpPr>
            <p:spPr bwMode="auto">
              <a:xfrm>
                <a:off x="1331" y="2776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43" name="Line 50"/>
              <p:cNvSpPr>
                <a:spLocks noChangeAspect="1" noChangeShapeType="1"/>
              </p:cNvSpPr>
              <p:nvPr/>
            </p:nvSpPr>
            <p:spPr bwMode="auto">
              <a:xfrm>
                <a:off x="1508" y="2773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44" name="Line 45"/>
              <p:cNvSpPr>
                <a:spLocks noChangeAspect="1" noChangeShapeType="1"/>
              </p:cNvSpPr>
              <p:nvPr/>
            </p:nvSpPr>
            <p:spPr bwMode="auto">
              <a:xfrm>
                <a:off x="2213" y="2776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45" name="Line 41"/>
              <p:cNvSpPr>
                <a:spLocks noChangeAspect="1" noChangeShapeType="1"/>
              </p:cNvSpPr>
              <p:nvPr/>
            </p:nvSpPr>
            <p:spPr bwMode="auto">
              <a:xfrm>
                <a:off x="286" y="4363"/>
                <a:ext cx="2095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46" name="Line 51"/>
              <p:cNvSpPr>
                <a:spLocks noChangeAspect="1" noChangeShapeType="1"/>
              </p:cNvSpPr>
              <p:nvPr/>
            </p:nvSpPr>
            <p:spPr bwMode="auto">
              <a:xfrm>
                <a:off x="288" y="4012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47" name="Line 52"/>
              <p:cNvSpPr>
                <a:spLocks noChangeAspect="1" noChangeShapeType="1"/>
              </p:cNvSpPr>
              <p:nvPr/>
            </p:nvSpPr>
            <p:spPr bwMode="auto">
              <a:xfrm>
                <a:off x="288" y="4188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48" name="Line 41"/>
              <p:cNvSpPr>
                <a:spLocks noChangeAspect="1" noChangeShapeType="1"/>
              </p:cNvSpPr>
              <p:nvPr/>
            </p:nvSpPr>
            <p:spPr bwMode="auto">
              <a:xfrm>
                <a:off x="288" y="3834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49" name="Line 51"/>
              <p:cNvSpPr>
                <a:spLocks noChangeAspect="1" noChangeShapeType="1"/>
              </p:cNvSpPr>
              <p:nvPr/>
            </p:nvSpPr>
            <p:spPr bwMode="auto">
              <a:xfrm>
                <a:off x="288" y="3483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50" name="Line 52"/>
              <p:cNvSpPr>
                <a:spLocks noChangeAspect="1" noChangeShapeType="1"/>
              </p:cNvSpPr>
              <p:nvPr/>
            </p:nvSpPr>
            <p:spPr bwMode="auto">
              <a:xfrm>
                <a:off x="288" y="3658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51" name="Line 41"/>
              <p:cNvSpPr>
                <a:spLocks noChangeAspect="1" noChangeShapeType="1"/>
              </p:cNvSpPr>
              <p:nvPr/>
            </p:nvSpPr>
            <p:spPr bwMode="auto">
              <a:xfrm>
                <a:off x="288" y="3305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52" name="Line 51"/>
              <p:cNvSpPr>
                <a:spLocks noChangeAspect="1" noChangeShapeType="1"/>
              </p:cNvSpPr>
              <p:nvPr/>
            </p:nvSpPr>
            <p:spPr bwMode="auto">
              <a:xfrm>
                <a:off x="288" y="2954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53" name="Line 52"/>
              <p:cNvSpPr>
                <a:spLocks noChangeAspect="1" noChangeShapeType="1"/>
              </p:cNvSpPr>
              <p:nvPr/>
            </p:nvSpPr>
            <p:spPr bwMode="auto">
              <a:xfrm>
                <a:off x="288" y="3129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454" name="Line 52"/>
              <p:cNvSpPr>
                <a:spLocks noChangeAspect="1" noChangeShapeType="1"/>
              </p:cNvSpPr>
              <p:nvPr/>
            </p:nvSpPr>
            <p:spPr bwMode="auto">
              <a:xfrm>
                <a:off x="288" y="4540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54403" name="Oval 284"/>
            <p:cNvSpPr>
              <a:spLocks noChangeAspect="1" noChangeArrowheads="1"/>
            </p:cNvSpPr>
            <p:nvPr/>
          </p:nvSpPr>
          <p:spPr bwMode="auto">
            <a:xfrm>
              <a:off x="4683125" y="3362325"/>
              <a:ext cx="49213" cy="49213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4404" name="TextBox 63"/>
            <p:cNvSpPr txBox="1">
              <a:spLocks noChangeArrowheads="1"/>
            </p:cNvSpPr>
            <p:nvPr/>
          </p:nvSpPr>
          <p:spPr bwMode="auto">
            <a:xfrm>
              <a:off x="4713288" y="3163888"/>
              <a:ext cx="36353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1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4405" name="Oval 286"/>
            <p:cNvSpPr>
              <a:spLocks noChangeAspect="1" noChangeArrowheads="1"/>
            </p:cNvSpPr>
            <p:nvPr/>
          </p:nvSpPr>
          <p:spPr bwMode="auto">
            <a:xfrm>
              <a:off x="4154488" y="3897313"/>
              <a:ext cx="47625" cy="49213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4406" name="TextBox 63"/>
            <p:cNvSpPr txBox="1">
              <a:spLocks noChangeArrowheads="1"/>
            </p:cNvSpPr>
            <p:nvPr/>
          </p:nvSpPr>
          <p:spPr bwMode="auto">
            <a:xfrm>
              <a:off x="4067175" y="3871913"/>
              <a:ext cx="36353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2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4407" name="Oval 288"/>
            <p:cNvSpPr>
              <a:spLocks noChangeAspect="1" noChangeArrowheads="1"/>
            </p:cNvSpPr>
            <p:nvPr/>
          </p:nvSpPr>
          <p:spPr bwMode="auto">
            <a:xfrm>
              <a:off x="4157663" y="4610075"/>
              <a:ext cx="47625" cy="49213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4408" name="TextBox 63"/>
            <p:cNvSpPr txBox="1">
              <a:spLocks noChangeArrowheads="1"/>
            </p:cNvSpPr>
            <p:nvPr/>
          </p:nvSpPr>
          <p:spPr bwMode="auto">
            <a:xfrm>
              <a:off x="3942628" y="4541236"/>
              <a:ext cx="36353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3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4409" name="Oval 290"/>
            <p:cNvSpPr>
              <a:spLocks noChangeAspect="1" noChangeArrowheads="1"/>
            </p:cNvSpPr>
            <p:nvPr/>
          </p:nvSpPr>
          <p:spPr bwMode="auto">
            <a:xfrm>
              <a:off x="4511675" y="4965700"/>
              <a:ext cx="47625" cy="49213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4410" name="TextBox 63"/>
            <p:cNvSpPr txBox="1">
              <a:spLocks noChangeArrowheads="1"/>
            </p:cNvSpPr>
            <p:nvPr/>
          </p:nvSpPr>
          <p:spPr bwMode="auto">
            <a:xfrm>
              <a:off x="4429125" y="4675361"/>
              <a:ext cx="36353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4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4411" name="Oval 292"/>
            <p:cNvSpPr>
              <a:spLocks noChangeAspect="1" noChangeArrowheads="1"/>
            </p:cNvSpPr>
            <p:nvPr/>
          </p:nvSpPr>
          <p:spPr bwMode="auto">
            <a:xfrm>
              <a:off x="5575300" y="3538538"/>
              <a:ext cx="49213" cy="49213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4412" name="TextBox 63"/>
            <p:cNvSpPr txBox="1">
              <a:spLocks noChangeArrowheads="1"/>
            </p:cNvSpPr>
            <p:nvPr/>
          </p:nvSpPr>
          <p:spPr bwMode="auto">
            <a:xfrm>
              <a:off x="5576888" y="3346450"/>
              <a:ext cx="36353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8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4413" name="Oval 294"/>
            <p:cNvSpPr>
              <a:spLocks noChangeAspect="1" noChangeArrowheads="1"/>
            </p:cNvSpPr>
            <p:nvPr/>
          </p:nvSpPr>
          <p:spPr bwMode="auto">
            <a:xfrm>
              <a:off x="5934075" y="3895725"/>
              <a:ext cx="49213" cy="49213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4414" name="TextBox 63"/>
            <p:cNvSpPr txBox="1">
              <a:spLocks noChangeArrowheads="1"/>
            </p:cNvSpPr>
            <p:nvPr/>
          </p:nvSpPr>
          <p:spPr bwMode="auto">
            <a:xfrm>
              <a:off x="5743176" y="3582989"/>
              <a:ext cx="36353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7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4415" name="Oval 296"/>
            <p:cNvSpPr>
              <a:spLocks noChangeAspect="1" noChangeArrowheads="1"/>
            </p:cNvSpPr>
            <p:nvPr/>
          </p:nvSpPr>
          <p:spPr bwMode="auto">
            <a:xfrm>
              <a:off x="5753100" y="4430713"/>
              <a:ext cx="49213" cy="49213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4416" name="TextBox 63"/>
            <p:cNvSpPr txBox="1">
              <a:spLocks noChangeArrowheads="1"/>
            </p:cNvSpPr>
            <p:nvPr/>
          </p:nvSpPr>
          <p:spPr bwMode="auto">
            <a:xfrm>
              <a:off x="5638015" y="4156868"/>
              <a:ext cx="36353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6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4417" name="Oval 298"/>
            <p:cNvSpPr>
              <a:spLocks noChangeAspect="1" noChangeArrowheads="1"/>
            </p:cNvSpPr>
            <p:nvPr/>
          </p:nvSpPr>
          <p:spPr bwMode="auto">
            <a:xfrm>
              <a:off x="5934075" y="4611688"/>
              <a:ext cx="49213" cy="49213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4418" name="TextBox 63"/>
            <p:cNvSpPr txBox="1">
              <a:spLocks noChangeArrowheads="1"/>
            </p:cNvSpPr>
            <p:nvPr/>
          </p:nvSpPr>
          <p:spPr bwMode="auto">
            <a:xfrm>
              <a:off x="5866606" y="4369546"/>
              <a:ext cx="36353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5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4419" name="Oval 300"/>
            <p:cNvSpPr>
              <a:spLocks noChangeAspect="1" noChangeArrowheads="1"/>
            </p:cNvSpPr>
            <p:nvPr/>
          </p:nvSpPr>
          <p:spPr bwMode="auto">
            <a:xfrm>
              <a:off x="5218113" y="4968875"/>
              <a:ext cx="49213" cy="49213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4420" name="TextBox 63"/>
            <p:cNvSpPr txBox="1">
              <a:spLocks noChangeArrowheads="1"/>
            </p:cNvSpPr>
            <p:nvPr/>
          </p:nvSpPr>
          <p:spPr bwMode="auto">
            <a:xfrm>
              <a:off x="5216525" y="4821238"/>
              <a:ext cx="36353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0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4421" name="Line 302"/>
            <p:cNvSpPr>
              <a:spLocks noChangeAspect="1" noChangeShapeType="1"/>
            </p:cNvSpPr>
            <p:nvPr/>
          </p:nvSpPr>
          <p:spPr bwMode="auto">
            <a:xfrm>
              <a:off x="4176713" y="3386138"/>
              <a:ext cx="539750" cy="53975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422" name="Line 303"/>
            <p:cNvSpPr>
              <a:spLocks noChangeAspect="1" noChangeShapeType="1"/>
            </p:cNvSpPr>
            <p:nvPr/>
          </p:nvSpPr>
          <p:spPr bwMode="auto">
            <a:xfrm flipV="1">
              <a:off x="4183063" y="4629125"/>
              <a:ext cx="355600" cy="35560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423" name="Line 304"/>
            <p:cNvSpPr>
              <a:spLocks noChangeAspect="1" noChangeShapeType="1"/>
            </p:cNvSpPr>
            <p:nvPr/>
          </p:nvSpPr>
          <p:spPr bwMode="auto">
            <a:xfrm flipH="1">
              <a:off x="5778500" y="4456113"/>
              <a:ext cx="179388" cy="179388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424" name="Line 305"/>
            <p:cNvSpPr>
              <a:spLocks noChangeAspect="1" noChangeShapeType="1"/>
            </p:cNvSpPr>
            <p:nvPr/>
          </p:nvSpPr>
          <p:spPr bwMode="auto">
            <a:xfrm flipH="1">
              <a:off x="5595938" y="3563938"/>
              <a:ext cx="363538" cy="365125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425" name="Line 306"/>
            <p:cNvSpPr>
              <a:spLocks noChangeAspect="1" noChangeShapeType="1"/>
            </p:cNvSpPr>
            <p:nvPr/>
          </p:nvSpPr>
          <p:spPr bwMode="auto">
            <a:xfrm>
              <a:off x="4530725" y="4100513"/>
              <a:ext cx="179388" cy="17780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426" name="Line 307"/>
            <p:cNvSpPr>
              <a:spLocks noChangeAspect="1" noChangeShapeType="1"/>
            </p:cNvSpPr>
            <p:nvPr/>
          </p:nvSpPr>
          <p:spPr bwMode="auto">
            <a:xfrm flipH="1">
              <a:off x="5603080" y="3921920"/>
              <a:ext cx="354807" cy="357186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427" name="Freeform 310"/>
            <p:cNvSpPr>
              <a:spLocks noChangeAspect="1"/>
            </p:cNvSpPr>
            <p:nvPr/>
          </p:nvSpPr>
          <p:spPr bwMode="auto">
            <a:xfrm>
              <a:off x="5242297" y="3924308"/>
              <a:ext cx="1253324" cy="1245342"/>
            </a:xfrm>
            <a:custGeom>
              <a:avLst/>
              <a:gdLst>
                <a:gd name="T0" fmla="*/ 0 w 14023"/>
                <a:gd name="T1" fmla="*/ 2147483647 h 13909"/>
                <a:gd name="T2" fmla="*/ 2147483647 w 14023"/>
                <a:gd name="T3" fmla="*/ 0 h 13909"/>
                <a:gd name="T4" fmla="*/ 2147483647 w 14023"/>
                <a:gd name="T5" fmla="*/ 2147483647 h 13909"/>
                <a:gd name="T6" fmla="*/ 2147483647 w 14023"/>
                <a:gd name="T7" fmla="*/ 2147483647 h 13909"/>
                <a:gd name="T8" fmla="*/ 0 w 14023"/>
                <a:gd name="T9" fmla="*/ 2147483647 h 139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023" h="13909">
                  <a:moveTo>
                    <a:pt x="0" y="7950"/>
                  </a:moveTo>
                  <a:lnTo>
                    <a:pt x="7986" y="0"/>
                  </a:lnTo>
                  <a:lnTo>
                    <a:pt x="14023" y="5959"/>
                  </a:lnTo>
                  <a:lnTo>
                    <a:pt x="6043" y="13909"/>
                  </a:lnTo>
                  <a:lnTo>
                    <a:pt x="0" y="795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428" name="Line 312"/>
            <p:cNvSpPr>
              <a:spLocks noChangeShapeType="1"/>
            </p:cNvSpPr>
            <p:nvPr/>
          </p:nvSpPr>
          <p:spPr bwMode="auto">
            <a:xfrm flipH="1">
              <a:off x="4533900" y="4276725"/>
              <a:ext cx="174624" cy="35877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429" name="Line 313"/>
            <p:cNvSpPr>
              <a:spLocks noChangeAspect="1" noChangeShapeType="1"/>
            </p:cNvSpPr>
            <p:nvPr/>
          </p:nvSpPr>
          <p:spPr bwMode="auto">
            <a:xfrm>
              <a:off x="4708525" y="3921125"/>
              <a:ext cx="0" cy="3619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430" name="Line 314"/>
            <p:cNvSpPr>
              <a:spLocks noChangeAspect="1" noChangeShapeType="1"/>
            </p:cNvSpPr>
            <p:nvPr/>
          </p:nvSpPr>
          <p:spPr bwMode="auto">
            <a:xfrm>
              <a:off x="5603875" y="3930650"/>
              <a:ext cx="0" cy="34607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431" name="Line 315"/>
            <p:cNvSpPr>
              <a:spLocks noChangeShapeType="1"/>
            </p:cNvSpPr>
            <p:nvPr/>
          </p:nvSpPr>
          <p:spPr bwMode="auto">
            <a:xfrm flipH="1" flipV="1">
              <a:off x="5603874" y="4276724"/>
              <a:ext cx="171450" cy="36036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432" name="AutoShape 438"/>
            <p:cNvSpPr>
              <a:spLocks noChangeArrowheads="1"/>
            </p:cNvSpPr>
            <p:nvPr/>
          </p:nvSpPr>
          <p:spPr bwMode="auto">
            <a:xfrm rot="-1368042">
              <a:off x="3238500" y="4457700"/>
              <a:ext cx="395288" cy="457200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4433" name="Freeform 310"/>
            <p:cNvSpPr>
              <a:spLocks noChangeAspect="1"/>
            </p:cNvSpPr>
            <p:nvPr/>
          </p:nvSpPr>
          <p:spPr bwMode="auto">
            <a:xfrm>
              <a:off x="5244904" y="3201071"/>
              <a:ext cx="1076717" cy="1068153"/>
            </a:xfrm>
            <a:custGeom>
              <a:avLst/>
              <a:gdLst>
                <a:gd name="T0" fmla="*/ 0 w 12047"/>
                <a:gd name="T1" fmla="*/ 2147483647 h 11930"/>
                <a:gd name="T2" fmla="*/ 2147483647 w 12047"/>
                <a:gd name="T3" fmla="*/ 0 h 11930"/>
                <a:gd name="T4" fmla="*/ 2147483647 w 12047"/>
                <a:gd name="T5" fmla="*/ 2147483647 h 11930"/>
                <a:gd name="T6" fmla="*/ 2147483647 w 12047"/>
                <a:gd name="T7" fmla="*/ 2147483647 h 11930"/>
                <a:gd name="T8" fmla="*/ 0 w 12047"/>
                <a:gd name="T9" fmla="*/ 2147483647 h 119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047" h="11930">
                  <a:moveTo>
                    <a:pt x="0" y="8062"/>
                  </a:moveTo>
                  <a:lnTo>
                    <a:pt x="8083" y="0"/>
                  </a:lnTo>
                  <a:lnTo>
                    <a:pt x="12047" y="3979"/>
                  </a:lnTo>
                  <a:lnTo>
                    <a:pt x="4093" y="11930"/>
                  </a:lnTo>
                  <a:lnTo>
                    <a:pt x="0" y="8062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53258" name="Gruppieren 230"/>
          <p:cNvGrpSpPr>
            <a:grpSpLocks/>
          </p:cNvGrpSpPr>
          <p:nvPr/>
        </p:nvGrpSpPr>
        <p:grpSpPr bwMode="auto">
          <a:xfrm>
            <a:off x="6313488" y="3163888"/>
            <a:ext cx="2789237" cy="1993900"/>
            <a:chOff x="6313488" y="3163888"/>
            <a:chExt cx="2789237" cy="1993304"/>
          </a:xfrm>
        </p:grpSpPr>
        <p:sp>
          <p:nvSpPr>
            <p:cNvPr id="54346" name="Rectangle 54"/>
            <p:cNvSpPr>
              <a:spLocks noChangeAspect="1" noChangeArrowheads="1"/>
            </p:cNvSpPr>
            <p:nvPr/>
          </p:nvSpPr>
          <p:spPr bwMode="auto">
            <a:xfrm>
              <a:off x="6618288" y="3168650"/>
              <a:ext cx="2124075" cy="1963737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endParaRPr lang="de-DE" altLang="de-DE" sz="1600">
                <a:ea typeface="宋体" panose="02010600030101010101" pitchFamily="2" charset="-122"/>
              </a:endParaRPr>
            </a:p>
          </p:txBody>
        </p:sp>
        <p:grpSp>
          <p:nvGrpSpPr>
            <p:cNvPr id="54347" name="Group 317"/>
            <p:cNvGrpSpPr>
              <a:grpSpLocks noChangeAspect="1"/>
            </p:cNvGrpSpPr>
            <p:nvPr/>
          </p:nvGrpSpPr>
          <p:grpSpPr bwMode="auto">
            <a:xfrm>
              <a:off x="6616700" y="3171825"/>
              <a:ext cx="2122487" cy="1968500"/>
              <a:chOff x="2844" y="2775"/>
              <a:chExt cx="2098" cy="1945"/>
            </a:xfrm>
          </p:grpSpPr>
          <p:sp>
            <p:nvSpPr>
              <p:cNvPr id="54378" name="Line 45"/>
              <p:cNvSpPr>
                <a:spLocks noChangeAspect="1" noChangeShapeType="1"/>
              </p:cNvSpPr>
              <p:nvPr/>
            </p:nvSpPr>
            <p:spPr bwMode="auto">
              <a:xfrm>
                <a:off x="3186" y="2778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379" name="Line 38"/>
              <p:cNvSpPr>
                <a:spLocks noChangeAspect="1" noChangeShapeType="1"/>
              </p:cNvSpPr>
              <p:nvPr/>
            </p:nvSpPr>
            <p:spPr bwMode="auto">
              <a:xfrm>
                <a:off x="4420" y="2777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380" name="Line 39"/>
              <p:cNvSpPr>
                <a:spLocks noChangeAspect="1" noChangeShapeType="1"/>
              </p:cNvSpPr>
              <p:nvPr/>
            </p:nvSpPr>
            <p:spPr bwMode="auto">
              <a:xfrm>
                <a:off x="4595" y="2777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381" name="Line 54"/>
              <p:cNvSpPr>
                <a:spLocks noChangeAspect="1" noChangeShapeType="1"/>
              </p:cNvSpPr>
              <p:nvPr/>
            </p:nvSpPr>
            <p:spPr bwMode="auto">
              <a:xfrm flipH="1">
                <a:off x="4243" y="2775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382" name="Line 44"/>
              <p:cNvSpPr>
                <a:spLocks noChangeAspect="1" noChangeShapeType="1"/>
              </p:cNvSpPr>
              <p:nvPr/>
            </p:nvSpPr>
            <p:spPr bwMode="auto">
              <a:xfrm>
                <a:off x="3013" y="2778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383" name="Line 46"/>
              <p:cNvSpPr>
                <a:spLocks noChangeAspect="1" noChangeShapeType="1"/>
              </p:cNvSpPr>
              <p:nvPr/>
            </p:nvSpPr>
            <p:spPr bwMode="auto">
              <a:xfrm>
                <a:off x="3361" y="2778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384" name="Line 47"/>
              <p:cNvSpPr>
                <a:spLocks noChangeAspect="1" noChangeShapeType="1"/>
              </p:cNvSpPr>
              <p:nvPr/>
            </p:nvSpPr>
            <p:spPr bwMode="auto">
              <a:xfrm>
                <a:off x="3536" y="2778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385" name="Line 48"/>
              <p:cNvSpPr>
                <a:spLocks noChangeAspect="1" noChangeShapeType="1"/>
              </p:cNvSpPr>
              <p:nvPr/>
            </p:nvSpPr>
            <p:spPr bwMode="auto">
              <a:xfrm>
                <a:off x="3714" y="2778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386" name="Line 49"/>
              <p:cNvSpPr>
                <a:spLocks noChangeAspect="1" noChangeShapeType="1"/>
              </p:cNvSpPr>
              <p:nvPr/>
            </p:nvSpPr>
            <p:spPr bwMode="auto">
              <a:xfrm>
                <a:off x="3889" y="2778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387" name="Line 50"/>
              <p:cNvSpPr>
                <a:spLocks noChangeAspect="1" noChangeShapeType="1"/>
              </p:cNvSpPr>
              <p:nvPr/>
            </p:nvSpPr>
            <p:spPr bwMode="auto">
              <a:xfrm>
                <a:off x="4066" y="2775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388" name="Line 45"/>
              <p:cNvSpPr>
                <a:spLocks noChangeAspect="1" noChangeShapeType="1"/>
              </p:cNvSpPr>
              <p:nvPr/>
            </p:nvSpPr>
            <p:spPr bwMode="auto">
              <a:xfrm>
                <a:off x="4771" y="2778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389" name="Line 41"/>
              <p:cNvSpPr>
                <a:spLocks noChangeAspect="1" noChangeShapeType="1"/>
              </p:cNvSpPr>
              <p:nvPr/>
            </p:nvSpPr>
            <p:spPr bwMode="auto">
              <a:xfrm>
                <a:off x="2844" y="4365"/>
                <a:ext cx="2095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390" name="Line 51"/>
              <p:cNvSpPr>
                <a:spLocks noChangeAspect="1" noChangeShapeType="1"/>
              </p:cNvSpPr>
              <p:nvPr/>
            </p:nvSpPr>
            <p:spPr bwMode="auto">
              <a:xfrm>
                <a:off x="2846" y="4014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391" name="Line 52"/>
              <p:cNvSpPr>
                <a:spLocks noChangeAspect="1" noChangeShapeType="1"/>
              </p:cNvSpPr>
              <p:nvPr/>
            </p:nvSpPr>
            <p:spPr bwMode="auto">
              <a:xfrm>
                <a:off x="2846" y="4190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392" name="Line 41"/>
              <p:cNvSpPr>
                <a:spLocks noChangeAspect="1" noChangeShapeType="1"/>
              </p:cNvSpPr>
              <p:nvPr/>
            </p:nvSpPr>
            <p:spPr bwMode="auto">
              <a:xfrm>
                <a:off x="2846" y="3836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393" name="Line 51"/>
              <p:cNvSpPr>
                <a:spLocks noChangeAspect="1" noChangeShapeType="1"/>
              </p:cNvSpPr>
              <p:nvPr/>
            </p:nvSpPr>
            <p:spPr bwMode="auto">
              <a:xfrm>
                <a:off x="2846" y="3485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394" name="Line 52"/>
              <p:cNvSpPr>
                <a:spLocks noChangeAspect="1" noChangeShapeType="1"/>
              </p:cNvSpPr>
              <p:nvPr/>
            </p:nvSpPr>
            <p:spPr bwMode="auto">
              <a:xfrm>
                <a:off x="2846" y="3660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395" name="Line 41"/>
              <p:cNvSpPr>
                <a:spLocks noChangeAspect="1" noChangeShapeType="1"/>
              </p:cNvSpPr>
              <p:nvPr/>
            </p:nvSpPr>
            <p:spPr bwMode="auto">
              <a:xfrm>
                <a:off x="2846" y="3307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396" name="Line 51"/>
              <p:cNvSpPr>
                <a:spLocks noChangeAspect="1" noChangeShapeType="1"/>
              </p:cNvSpPr>
              <p:nvPr/>
            </p:nvSpPr>
            <p:spPr bwMode="auto">
              <a:xfrm>
                <a:off x="2846" y="2956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397" name="Line 52"/>
              <p:cNvSpPr>
                <a:spLocks noChangeAspect="1" noChangeShapeType="1"/>
              </p:cNvSpPr>
              <p:nvPr/>
            </p:nvSpPr>
            <p:spPr bwMode="auto">
              <a:xfrm>
                <a:off x="2846" y="3131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398" name="Line 52"/>
              <p:cNvSpPr>
                <a:spLocks noChangeAspect="1" noChangeShapeType="1"/>
              </p:cNvSpPr>
              <p:nvPr/>
            </p:nvSpPr>
            <p:spPr bwMode="auto">
              <a:xfrm>
                <a:off x="2846" y="4542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54348" name="Oval 339"/>
            <p:cNvSpPr>
              <a:spLocks noChangeAspect="1" noChangeArrowheads="1"/>
            </p:cNvSpPr>
            <p:nvPr/>
          </p:nvSpPr>
          <p:spPr bwMode="auto">
            <a:xfrm>
              <a:off x="7289800" y="3330575"/>
              <a:ext cx="50800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4349" name="TextBox 63"/>
            <p:cNvSpPr txBox="1">
              <a:spLocks noChangeArrowheads="1"/>
            </p:cNvSpPr>
            <p:nvPr/>
          </p:nvSpPr>
          <p:spPr bwMode="auto">
            <a:xfrm>
              <a:off x="7304088" y="3163888"/>
              <a:ext cx="36353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1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4350" name="Oval 341"/>
            <p:cNvSpPr>
              <a:spLocks noChangeAspect="1" noChangeArrowheads="1"/>
            </p:cNvSpPr>
            <p:nvPr/>
          </p:nvSpPr>
          <p:spPr bwMode="auto">
            <a:xfrm>
              <a:off x="6761163" y="3865563"/>
              <a:ext cx="49212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4351" name="TextBox 63"/>
            <p:cNvSpPr txBox="1">
              <a:spLocks noChangeArrowheads="1"/>
            </p:cNvSpPr>
            <p:nvPr/>
          </p:nvSpPr>
          <p:spPr bwMode="auto">
            <a:xfrm>
              <a:off x="6662738" y="3586981"/>
              <a:ext cx="36353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2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4352" name="Oval 343"/>
            <p:cNvSpPr>
              <a:spLocks noChangeAspect="1" noChangeArrowheads="1"/>
            </p:cNvSpPr>
            <p:nvPr/>
          </p:nvSpPr>
          <p:spPr bwMode="auto">
            <a:xfrm>
              <a:off x="6764338" y="4584551"/>
              <a:ext cx="49212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4353" name="TextBox 63"/>
            <p:cNvSpPr txBox="1">
              <a:spLocks noChangeArrowheads="1"/>
            </p:cNvSpPr>
            <p:nvPr/>
          </p:nvSpPr>
          <p:spPr bwMode="auto">
            <a:xfrm>
              <a:off x="6538441" y="4500860"/>
              <a:ext cx="36353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3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4354" name="Oval 345"/>
            <p:cNvSpPr>
              <a:spLocks noChangeAspect="1" noChangeArrowheads="1"/>
            </p:cNvSpPr>
            <p:nvPr/>
          </p:nvSpPr>
          <p:spPr bwMode="auto">
            <a:xfrm>
              <a:off x="7118350" y="4935389"/>
              <a:ext cx="49212" cy="49212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4355" name="TextBox 63"/>
            <p:cNvSpPr txBox="1">
              <a:spLocks noChangeArrowheads="1"/>
            </p:cNvSpPr>
            <p:nvPr/>
          </p:nvSpPr>
          <p:spPr bwMode="auto">
            <a:xfrm>
              <a:off x="7070725" y="4820642"/>
              <a:ext cx="36353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4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4356" name="Oval 347"/>
            <p:cNvSpPr>
              <a:spLocks noChangeAspect="1" noChangeArrowheads="1"/>
            </p:cNvSpPr>
            <p:nvPr/>
          </p:nvSpPr>
          <p:spPr bwMode="auto">
            <a:xfrm>
              <a:off x="8188325" y="3505200"/>
              <a:ext cx="49212" cy="49212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4357" name="TextBox 63"/>
            <p:cNvSpPr txBox="1">
              <a:spLocks noChangeArrowheads="1"/>
            </p:cNvSpPr>
            <p:nvPr/>
          </p:nvSpPr>
          <p:spPr bwMode="auto">
            <a:xfrm>
              <a:off x="8096895" y="3201962"/>
              <a:ext cx="36353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8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4358" name="Oval 349"/>
            <p:cNvSpPr>
              <a:spLocks noChangeAspect="1" noChangeArrowheads="1"/>
            </p:cNvSpPr>
            <p:nvPr/>
          </p:nvSpPr>
          <p:spPr bwMode="auto">
            <a:xfrm>
              <a:off x="8540750" y="3862388"/>
              <a:ext cx="50800" cy="49212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4359" name="TextBox 63"/>
            <p:cNvSpPr txBox="1">
              <a:spLocks noChangeArrowheads="1"/>
            </p:cNvSpPr>
            <p:nvPr/>
          </p:nvSpPr>
          <p:spPr bwMode="auto">
            <a:xfrm>
              <a:off x="8452004" y="3579254"/>
              <a:ext cx="36353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7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4360" name="Oval 351"/>
            <p:cNvSpPr>
              <a:spLocks noChangeAspect="1" noChangeArrowheads="1"/>
            </p:cNvSpPr>
            <p:nvPr/>
          </p:nvSpPr>
          <p:spPr bwMode="auto">
            <a:xfrm>
              <a:off x="8359775" y="4397375"/>
              <a:ext cx="50800" cy="49212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4361" name="TextBox 63"/>
            <p:cNvSpPr txBox="1">
              <a:spLocks noChangeArrowheads="1"/>
            </p:cNvSpPr>
            <p:nvPr/>
          </p:nvSpPr>
          <p:spPr bwMode="auto">
            <a:xfrm>
              <a:off x="8273286" y="4100513"/>
              <a:ext cx="36353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6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4362" name="Oval 353"/>
            <p:cNvSpPr>
              <a:spLocks noChangeAspect="1" noChangeArrowheads="1"/>
            </p:cNvSpPr>
            <p:nvPr/>
          </p:nvSpPr>
          <p:spPr bwMode="auto">
            <a:xfrm>
              <a:off x="8540750" y="4578350"/>
              <a:ext cx="50800" cy="49212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4363" name="TextBox 63"/>
            <p:cNvSpPr txBox="1">
              <a:spLocks noChangeArrowheads="1"/>
            </p:cNvSpPr>
            <p:nvPr/>
          </p:nvSpPr>
          <p:spPr bwMode="auto">
            <a:xfrm>
              <a:off x="8450263" y="4556125"/>
              <a:ext cx="36353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5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4364" name="Oval 355"/>
            <p:cNvSpPr>
              <a:spLocks noChangeAspect="1" noChangeArrowheads="1"/>
            </p:cNvSpPr>
            <p:nvPr/>
          </p:nvSpPr>
          <p:spPr bwMode="auto">
            <a:xfrm>
              <a:off x="7824788" y="4935538"/>
              <a:ext cx="50800" cy="49212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4365" name="TextBox 63"/>
            <p:cNvSpPr txBox="1">
              <a:spLocks noChangeArrowheads="1"/>
            </p:cNvSpPr>
            <p:nvPr/>
          </p:nvSpPr>
          <p:spPr bwMode="auto">
            <a:xfrm>
              <a:off x="7808913" y="4748213"/>
              <a:ext cx="36353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0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4366" name="Line 357"/>
            <p:cNvSpPr>
              <a:spLocks noChangeAspect="1" noChangeShapeType="1"/>
            </p:cNvSpPr>
            <p:nvPr/>
          </p:nvSpPr>
          <p:spPr bwMode="auto">
            <a:xfrm>
              <a:off x="6784975" y="3352800"/>
              <a:ext cx="539750" cy="541337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367" name="Line 358"/>
            <p:cNvSpPr>
              <a:spLocks noChangeAspect="1" noChangeShapeType="1"/>
            </p:cNvSpPr>
            <p:nvPr/>
          </p:nvSpPr>
          <p:spPr bwMode="auto">
            <a:xfrm flipV="1">
              <a:off x="6789738" y="4602014"/>
              <a:ext cx="357187" cy="35560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368" name="Line 359"/>
            <p:cNvSpPr>
              <a:spLocks noChangeAspect="1" noChangeShapeType="1"/>
            </p:cNvSpPr>
            <p:nvPr/>
          </p:nvSpPr>
          <p:spPr bwMode="auto">
            <a:xfrm flipH="1">
              <a:off x="8386763" y="4422775"/>
              <a:ext cx="179387" cy="179387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369" name="Line 360"/>
            <p:cNvSpPr>
              <a:spLocks noChangeAspect="1" noChangeShapeType="1"/>
            </p:cNvSpPr>
            <p:nvPr/>
          </p:nvSpPr>
          <p:spPr bwMode="auto">
            <a:xfrm flipH="1">
              <a:off x="8204200" y="3530600"/>
              <a:ext cx="363537" cy="365125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370" name="Line 361"/>
            <p:cNvSpPr>
              <a:spLocks noChangeAspect="1" noChangeShapeType="1"/>
            </p:cNvSpPr>
            <p:nvPr/>
          </p:nvSpPr>
          <p:spPr bwMode="auto">
            <a:xfrm>
              <a:off x="7138988" y="4067175"/>
              <a:ext cx="179387" cy="17780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371" name="Line 362"/>
            <p:cNvSpPr>
              <a:spLocks noChangeAspect="1" noChangeShapeType="1"/>
            </p:cNvSpPr>
            <p:nvPr/>
          </p:nvSpPr>
          <p:spPr bwMode="auto">
            <a:xfrm flipH="1">
              <a:off x="8212138" y="3883516"/>
              <a:ext cx="357187" cy="357187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372" name="Freeform 364"/>
            <p:cNvSpPr>
              <a:spLocks noChangeAspect="1"/>
            </p:cNvSpPr>
            <p:nvPr/>
          </p:nvSpPr>
          <p:spPr bwMode="auto">
            <a:xfrm>
              <a:off x="6788171" y="3708396"/>
              <a:ext cx="874677" cy="895363"/>
            </a:xfrm>
            <a:custGeom>
              <a:avLst/>
              <a:gdLst>
                <a:gd name="T0" fmla="*/ 2147483647 w 8236"/>
                <a:gd name="T1" fmla="*/ 2147483647 h 10000"/>
                <a:gd name="T2" fmla="*/ 0 w 8236"/>
                <a:gd name="T3" fmla="*/ 2147483647 h 10000"/>
                <a:gd name="T4" fmla="*/ 2147483647 w 8236"/>
                <a:gd name="T5" fmla="*/ 0 h 10000"/>
                <a:gd name="T6" fmla="*/ 2147483647 w 8236"/>
                <a:gd name="T7" fmla="*/ 2147483647 h 10000"/>
                <a:gd name="T8" fmla="*/ 2147483647 w 8236"/>
                <a:gd name="T9" fmla="*/ 2147483647 h 10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236" h="10000">
                  <a:moveTo>
                    <a:pt x="4903" y="10000"/>
                  </a:moveTo>
                  <a:lnTo>
                    <a:pt x="0" y="3981"/>
                  </a:lnTo>
                  <a:lnTo>
                    <a:pt x="3227" y="0"/>
                  </a:lnTo>
                  <a:lnTo>
                    <a:pt x="8236" y="6001"/>
                  </a:lnTo>
                  <a:lnTo>
                    <a:pt x="4903" y="100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373" name="Freeform 365"/>
            <p:cNvSpPr>
              <a:spLocks noChangeAspect="1"/>
            </p:cNvSpPr>
            <p:nvPr/>
          </p:nvSpPr>
          <p:spPr bwMode="auto">
            <a:xfrm>
              <a:off x="7673975" y="3356992"/>
              <a:ext cx="1428750" cy="1431925"/>
            </a:xfrm>
            <a:custGeom>
              <a:avLst/>
              <a:gdLst>
                <a:gd name="T0" fmla="*/ 0 w 1413"/>
                <a:gd name="T1" fmla="*/ 901949939 h 1416"/>
                <a:gd name="T2" fmla="*/ 901771791 w 1413"/>
                <a:gd name="T3" fmla="*/ 0 h 1416"/>
                <a:gd name="T4" fmla="*/ 1444675557 w 1413"/>
                <a:gd name="T5" fmla="*/ 543011039 h 1416"/>
                <a:gd name="T6" fmla="*/ 539835947 w 1413"/>
                <a:gd name="T7" fmla="*/ 1448029100 h 1416"/>
                <a:gd name="T8" fmla="*/ 0 w 1413"/>
                <a:gd name="T9" fmla="*/ 901949939 h 14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13"/>
                <a:gd name="T16" fmla="*/ 0 h 1416"/>
                <a:gd name="T17" fmla="*/ 1413 w 1413"/>
                <a:gd name="T18" fmla="*/ 1416 h 14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13" h="1416">
                  <a:moveTo>
                    <a:pt x="0" y="882"/>
                  </a:moveTo>
                  <a:lnTo>
                    <a:pt x="882" y="0"/>
                  </a:lnTo>
                  <a:lnTo>
                    <a:pt x="1413" y="531"/>
                  </a:lnTo>
                  <a:lnTo>
                    <a:pt x="528" y="1416"/>
                  </a:lnTo>
                  <a:lnTo>
                    <a:pt x="0" y="882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374" name="Line 366"/>
            <p:cNvSpPr>
              <a:spLocks noChangeShapeType="1"/>
            </p:cNvSpPr>
            <p:nvPr/>
          </p:nvSpPr>
          <p:spPr bwMode="auto">
            <a:xfrm>
              <a:off x="7318375" y="4246564"/>
              <a:ext cx="3556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375" name="Line 367"/>
            <p:cNvSpPr>
              <a:spLocks noChangeAspect="1" noChangeShapeType="1"/>
            </p:cNvSpPr>
            <p:nvPr/>
          </p:nvSpPr>
          <p:spPr bwMode="auto">
            <a:xfrm>
              <a:off x="7667625" y="4246564"/>
              <a:ext cx="54927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376" name="AutoShape 439"/>
            <p:cNvSpPr>
              <a:spLocks noChangeArrowheads="1"/>
            </p:cNvSpPr>
            <p:nvPr/>
          </p:nvSpPr>
          <p:spPr bwMode="auto">
            <a:xfrm>
              <a:off x="6313488" y="3968750"/>
              <a:ext cx="203200" cy="457200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4377" name="Oval 347"/>
            <p:cNvSpPr>
              <a:spLocks noChangeAspect="1" noChangeArrowheads="1"/>
            </p:cNvSpPr>
            <p:nvPr/>
          </p:nvSpPr>
          <p:spPr bwMode="auto">
            <a:xfrm>
              <a:off x="7649294" y="4221659"/>
              <a:ext cx="49212" cy="49212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grpSp>
        <p:nvGrpSpPr>
          <p:cNvPr id="53473" name="Group 225"/>
          <p:cNvGrpSpPr>
            <a:grpSpLocks/>
          </p:cNvGrpSpPr>
          <p:nvPr/>
        </p:nvGrpSpPr>
        <p:grpSpPr bwMode="auto">
          <a:xfrm>
            <a:off x="515938" y="4094163"/>
            <a:ext cx="2674937" cy="2501900"/>
            <a:chOff x="325" y="2579"/>
            <a:chExt cx="1685" cy="1576"/>
          </a:xfrm>
        </p:grpSpPr>
        <p:sp>
          <p:nvSpPr>
            <p:cNvPr id="54283" name="AutoShape 440"/>
            <p:cNvSpPr>
              <a:spLocks noChangeArrowheads="1"/>
            </p:cNvSpPr>
            <p:nvPr/>
          </p:nvSpPr>
          <p:spPr bwMode="auto">
            <a:xfrm rot="5400000">
              <a:off x="1237" y="2561"/>
              <a:ext cx="157" cy="288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grpSp>
          <p:nvGrpSpPr>
            <p:cNvPr id="54284" name="Gruppieren 229"/>
            <p:cNvGrpSpPr>
              <a:grpSpLocks/>
            </p:cNvGrpSpPr>
            <p:nvPr/>
          </p:nvGrpSpPr>
          <p:grpSpPr bwMode="auto">
            <a:xfrm>
              <a:off x="325" y="2579"/>
              <a:ext cx="1685" cy="1576"/>
              <a:chOff x="515938" y="4094163"/>
              <a:chExt cx="2674937" cy="2501899"/>
            </a:xfrm>
          </p:grpSpPr>
          <p:sp>
            <p:nvSpPr>
              <p:cNvPr id="54285" name="Rectangle 54"/>
              <p:cNvSpPr>
                <a:spLocks noChangeAspect="1" noChangeArrowheads="1"/>
              </p:cNvSpPr>
              <p:nvPr/>
            </p:nvSpPr>
            <p:spPr bwMode="auto">
              <a:xfrm>
                <a:off x="887413" y="4446588"/>
                <a:ext cx="2124075" cy="1963737"/>
              </a:xfrm>
              <a:prstGeom prst="rect">
                <a:avLst/>
              </a:prstGeom>
              <a:solidFill>
                <a:srgbClr val="EAEAEA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</a:pPr>
                <a:endParaRPr lang="de-DE" altLang="de-DE" sz="1600">
                  <a:ea typeface="宋体" panose="02010600030101010101" pitchFamily="2" charset="-122"/>
                </a:endParaRPr>
              </a:p>
            </p:txBody>
          </p:sp>
          <p:grpSp>
            <p:nvGrpSpPr>
              <p:cNvPr id="54286" name="Group 373"/>
              <p:cNvGrpSpPr>
                <a:grpSpLocks noChangeAspect="1"/>
              </p:cNvGrpSpPr>
              <p:nvPr/>
            </p:nvGrpSpPr>
            <p:grpSpPr bwMode="auto">
              <a:xfrm>
                <a:off x="885825" y="4449763"/>
                <a:ext cx="2120900" cy="1966912"/>
                <a:chOff x="2839" y="517"/>
                <a:chExt cx="2098" cy="1944"/>
              </a:xfrm>
            </p:grpSpPr>
            <p:sp>
              <p:nvSpPr>
                <p:cNvPr id="54325" name="Line 38"/>
                <p:cNvSpPr>
                  <a:spLocks noChangeAspect="1" noChangeShapeType="1"/>
                </p:cNvSpPr>
                <p:nvPr/>
              </p:nvSpPr>
              <p:spPr bwMode="auto">
                <a:xfrm>
                  <a:off x="4415" y="518"/>
                  <a:ext cx="0" cy="194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prstDash val="sysDot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4326" name="Line 39"/>
                <p:cNvSpPr>
                  <a:spLocks noChangeAspect="1" noChangeShapeType="1"/>
                </p:cNvSpPr>
                <p:nvPr/>
              </p:nvSpPr>
              <p:spPr bwMode="auto">
                <a:xfrm>
                  <a:off x="4590" y="518"/>
                  <a:ext cx="0" cy="194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prstDash val="sysDot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4327" name="Line 54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4238" y="517"/>
                  <a:ext cx="0" cy="1941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prstDash val="sysDot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4328" name="Line 44"/>
                <p:cNvSpPr>
                  <a:spLocks noChangeAspect="1" noChangeShapeType="1"/>
                </p:cNvSpPr>
                <p:nvPr/>
              </p:nvSpPr>
              <p:spPr bwMode="auto">
                <a:xfrm>
                  <a:off x="3008" y="519"/>
                  <a:ext cx="0" cy="194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prstDash val="sysDot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4329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3181" y="519"/>
                  <a:ext cx="0" cy="194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prstDash val="sysDot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4330" name="Line 46"/>
                <p:cNvSpPr>
                  <a:spLocks noChangeAspect="1" noChangeShapeType="1"/>
                </p:cNvSpPr>
                <p:nvPr/>
              </p:nvSpPr>
              <p:spPr bwMode="auto">
                <a:xfrm>
                  <a:off x="3356" y="519"/>
                  <a:ext cx="0" cy="194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prstDash val="sysDot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4331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3531" y="519"/>
                  <a:ext cx="0" cy="194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prstDash val="sysDot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4332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3709" y="519"/>
                  <a:ext cx="0" cy="194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prstDash val="sysDot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4333" name="Line 49"/>
                <p:cNvSpPr>
                  <a:spLocks noChangeAspect="1" noChangeShapeType="1"/>
                </p:cNvSpPr>
                <p:nvPr/>
              </p:nvSpPr>
              <p:spPr bwMode="auto">
                <a:xfrm>
                  <a:off x="3884" y="519"/>
                  <a:ext cx="0" cy="194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prstDash val="sysDot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4334" name="Line 50"/>
                <p:cNvSpPr>
                  <a:spLocks noChangeAspect="1" noChangeShapeType="1"/>
                </p:cNvSpPr>
                <p:nvPr/>
              </p:nvSpPr>
              <p:spPr bwMode="auto">
                <a:xfrm>
                  <a:off x="4061" y="517"/>
                  <a:ext cx="0" cy="1941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prstDash val="sysDot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4335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4766" y="519"/>
                  <a:ext cx="0" cy="194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prstDash val="sysDot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4336" name="Line 41"/>
                <p:cNvSpPr>
                  <a:spLocks noChangeAspect="1" noChangeShapeType="1"/>
                </p:cNvSpPr>
                <p:nvPr/>
              </p:nvSpPr>
              <p:spPr bwMode="auto">
                <a:xfrm>
                  <a:off x="2839" y="2107"/>
                  <a:ext cx="2095" cy="0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prstDash val="sysDot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4337" name="Line 51"/>
                <p:cNvSpPr>
                  <a:spLocks noChangeAspect="1" noChangeShapeType="1"/>
                </p:cNvSpPr>
                <p:nvPr/>
              </p:nvSpPr>
              <p:spPr bwMode="auto">
                <a:xfrm>
                  <a:off x="2841" y="1756"/>
                  <a:ext cx="2096" cy="0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prstDash val="sysDot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4338" name="Line 52"/>
                <p:cNvSpPr>
                  <a:spLocks noChangeAspect="1" noChangeShapeType="1"/>
                </p:cNvSpPr>
                <p:nvPr/>
              </p:nvSpPr>
              <p:spPr bwMode="auto">
                <a:xfrm>
                  <a:off x="2841" y="1931"/>
                  <a:ext cx="2096" cy="0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prstDash val="sysDot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4339" name="Line 41"/>
                <p:cNvSpPr>
                  <a:spLocks noChangeAspect="1" noChangeShapeType="1"/>
                </p:cNvSpPr>
                <p:nvPr/>
              </p:nvSpPr>
              <p:spPr bwMode="auto">
                <a:xfrm>
                  <a:off x="2841" y="1577"/>
                  <a:ext cx="2096" cy="0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prstDash val="sysDot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4340" name="Line 51"/>
                <p:cNvSpPr>
                  <a:spLocks noChangeAspect="1" noChangeShapeType="1"/>
                </p:cNvSpPr>
                <p:nvPr/>
              </p:nvSpPr>
              <p:spPr bwMode="auto">
                <a:xfrm>
                  <a:off x="2841" y="1226"/>
                  <a:ext cx="2096" cy="0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prstDash val="sysDot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4341" name="Line 52"/>
                <p:cNvSpPr>
                  <a:spLocks noChangeAspect="1" noChangeShapeType="1"/>
                </p:cNvSpPr>
                <p:nvPr/>
              </p:nvSpPr>
              <p:spPr bwMode="auto">
                <a:xfrm>
                  <a:off x="2841" y="1402"/>
                  <a:ext cx="2096" cy="0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prstDash val="sysDot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4342" name="Line 41"/>
                <p:cNvSpPr>
                  <a:spLocks noChangeAspect="1" noChangeShapeType="1"/>
                </p:cNvSpPr>
                <p:nvPr/>
              </p:nvSpPr>
              <p:spPr bwMode="auto">
                <a:xfrm>
                  <a:off x="2841" y="1048"/>
                  <a:ext cx="2096" cy="0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prstDash val="sysDot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4343" name="Line 51"/>
                <p:cNvSpPr>
                  <a:spLocks noChangeAspect="1" noChangeShapeType="1"/>
                </p:cNvSpPr>
                <p:nvPr/>
              </p:nvSpPr>
              <p:spPr bwMode="auto">
                <a:xfrm>
                  <a:off x="2841" y="697"/>
                  <a:ext cx="2096" cy="0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prstDash val="sysDot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4344" name="Line 52"/>
                <p:cNvSpPr>
                  <a:spLocks noChangeAspect="1" noChangeShapeType="1"/>
                </p:cNvSpPr>
                <p:nvPr/>
              </p:nvSpPr>
              <p:spPr bwMode="auto">
                <a:xfrm>
                  <a:off x="2841" y="873"/>
                  <a:ext cx="2096" cy="0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prstDash val="sysDot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4345" name="Line 52"/>
                <p:cNvSpPr>
                  <a:spLocks noChangeAspect="1" noChangeShapeType="1"/>
                </p:cNvSpPr>
                <p:nvPr/>
              </p:nvSpPr>
              <p:spPr bwMode="auto">
                <a:xfrm>
                  <a:off x="2841" y="2284"/>
                  <a:ext cx="2096" cy="0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prstDash val="sysDot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54287" name="Oval 395"/>
              <p:cNvSpPr>
                <a:spLocks noChangeAspect="1" noChangeArrowheads="1"/>
              </p:cNvSpPr>
              <p:nvPr/>
            </p:nvSpPr>
            <p:spPr bwMode="auto">
              <a:xfrm>
                <a:off x="1558925" y="4606925"/>
                <a:ext cx="49212" cy="49212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54288" name="TextBox 63"/>
              <p:cNvSpPr txBox="1">
                <a:spLocks noChangeArrowheads="1"/>
              </p:cNvSpPr>
              <p:nvPr/>
            </p:nvSpPr>
            <p:spPr bwMode="auto">
              <a:xfrm>
                <a:off x="1544638" y="4414838"/>
                <a:ext cx="363537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en-US" altLang="ko-KR" sz="1600" i="1">
                    <a:solidFill>
                      <a:srgbClr val="000000"/>
                    </a:solidFill>
                    <a:ea typeface="굴림" pitchFamily="34" charset="-127"/>
                    <a:cs typeface="Times New Roman" panose="02020603050405020304" pitchFamily="18" charset="0"/>
                  </a:rPr>
                  <a:t>s</a:t>
                </a:r>
                <a:r>
                  <a:rPr lang="en-US" altLang="ko-KR" sz="1600" baseline="-25000">
                    <a:solidFill>
                      <a:srgbClr val="000000"/>
                    </a:solidFill>
                    <a:ea typeface="굴림" pitchFamily="34" charset="-127"/>
                    <a:cs typeface="Times New Roman" panose="02020603050405020304" pitchFamily="18" charset="0"/>
                  </a:rPr>
                  <a:t>1</a:t>
                </a:r>
                <a:endParaRPr lang="ko-KR" altLang="en-US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54289" name="Oval 397"/>
              <p:cNvSpPr>
                <a:spLocks noChangeAspect="1" noChangeArrowheads="1"/>
              </p:cNvSpPr>
              <p:nvPr/>
            </p:nvSpPr>
            <p:spPr bwMode="auto">
              <a:xfrm>
                <a:off x="1028700" y="5141913"/>
                <a:ext cx="50800" cy="49212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54290" name="TextBox 63"/>
              <p:cNvSpPr txBox="1">
                <a:spLocks noChangeArrowheads="1"/>
              </p:cNvSpPr>
              <p:nvPr/>
            </p:nvSpPr>
            <p:spPr bwMode="auto">
              <a:xfrm>
                <a:off x="900113" y="4797425"/>
                <a:ext cx="363537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en-US" altLang="ko-KR" sz="1600" i="1">
                    <a:solidFill>
                      <a:srgbClr val="000000"/>
                    </a:solidFill>
                    <a:ea typeface="굴림" pitchFamily="34" charset="-127"/>
                    <a:cs typeface="Times New Roman" panose="02020603050405020304" pitchFamily="18" charset="0"/>
                  </a:rPr>
                  <a:t>s</a:t>
                </a:r>
                <a:r>
                  <a:rPr lang="en-US" altLang="ko-KR" sz="1600" baseline="-25000">
                    <a:solidFill>
                      <a:srgbClr val="000000"/>
                    </a:solidFill>
                    <a:ea typeface="굴림" pitchFamily="34" charset="-127"/>
                    <a:cs typeface="Times New Roman" panose="02020603050405020304" pitchFamily="18" charset="0"/>
                  </a:rPr>
                  <a:t>2</a:t>
                </a:r>
                <a:endParaRPr lang="ko-KR" altLang="en-US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54291" name="Oval 399"/>
              <p:cNvSpPr>
                <a:spLocks noChangeAspect="1" noChangeArrowheads="1"/>
              </p:cNvSpPr>
              <p:nvPr/>
            </p:nvSpPr>
            <p:spPr bwMode="auto">
              <a:xfrm>
                <a:off x="1028700" y="5861050"/>
                <a:ext cx="50800" cy="49212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54292" name="Oval 400"/>
              <p:cNvSpPr>
                <a:spLocks noChangeAspect="1" noChangeArrowheads="1"/>
              </p:cNvSpPr>
              <p:nvPr/>
            </p:nvSpPr>
            <p:spPr bwMode="auto">
              <a:xfrm>
                <a:off x="1382713" y="6213475"/>
                <a:ext cx="50800" cy="49212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54293" name="Oval 401"/>
              <p:cNvSpPr>
                <a:spLocks noChangeAspect="1" noChangeArrowheads="1"/>
              </p:cNvSpPr>
              <p:nvPr/>
            </p:nvSpPr>
            <p:spPr bwMode="auto">
              <a:xfrm>
                <a:off x="2451100" y="4783138"/>
                <a:ext cx="49212" cy="49212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54294" name="TextBox 63"/>
              <p:cNvSpPr txBox="1">
                <a:spLocks noChangeArrowheads="1"/>
              </p:cNvSpPr>
              <p:nvPr/>
            </p:nvSpPr>
            <p:spPr bwMode="auto">
              <a:xfrm>
                <a:off x="2370138" y="4508500"/>
                <a:ext cx="363537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en-US" altLang="ko-KR" sz="1600" i="1">
                    <a:solidFill>
                      <a:srgbClr val="000000"/>
                    </a:solidFill>
                    <a:ea typeface="굴림" pitchFamily="34" charset="-127"/>
                    <a:cs typeface="Times New Roman" panose="02020603050405020304" pitchFamily="18" charset="0"/>
                  </a:rPr>
                  <a:t>s</a:t>
                </a:r>
                <a:r>
                  <a:rPr lang="en-US" altLang="ko-KR" sz="1600" baseline="-25000">
                    <a:solidFill>
                      <a:srgbClr val="000000"/>
                    </a:solidFill>
                    <a:ea typeface="굴림" pitchFamily="34" charset="-127"/>
                    <a:cs typeface="Times New Roman" panose="02020603050405020304" pitchFamily="18" charset="0"/>
                  </a:rPr>
                  <a:t>8</a:t>
                </a:r>
                <a:endParaRPr lang="ko-KR" altLang="en-US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54295" name="Oval 403"/>
              <p:cNvSpPr>
                <a:spLocks noChangeAspect="1" noChangeArrowheads="1"/>
              </p:cNvSpPr>
              <p:nvPr/>
            </p:nvSpPr>
            <p:spPr bwMode="auto">
              <a:xfrm>
                <a:off x="2809875" y="5140325"/>
                <a:ext cx="49212" cy="47625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54296" name="TextBox 63"/>
              <p:cNvSpPr txBox="1">
                <a:spLocks noChangeArrowheads="1"/>
              </p:cNvSpPr>
              <p:nvPr/>
            </p:nvSpPr>
            <p:spPr bwMode="auto">
              <a:xfrm>
                <a:off x="2768600" y="4945063"/>
                <a:ext cx="363537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en-US" altLang="ko-KR" sz="1600" i="1">
                    <a:solidFill>
                      <a:srgbClr val="000000"/>
                    </a:solidFill>
                    <a:ea typeface="굴림" pitchFamily="34" charset="-127"/>
                    <a:cs typeface="Times New Roman" panose="02020603050405020304" pitchFamily="18" charset="0"/>
                  </a:rPr>
                  <a:t>s</a:t>
                </a:r>
                <a:r>
                  <a:rPr lang="en-US" altLang="ko-KR" sz="1600" baseline="-25000">
                    <a:solidFill>
                      <a:srgbClr val="000000"/>
                    </a:solidFill>
                    <a:ea typeface="굴림" pitchFamily="34" charset="-127"/>
                    <a:cs typeface="Times New Roman" panose="02020603050405020304" pitchFamily="18" charset="0"/>
                  </a:rPr>
                  <a:t>7</a:t>
                </a:r>
                <a:endParaRPr lang="ko-KR" altLang="en-US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54297" name="Oval 405"/>
              <p:cNvSpPr>
                <a:spLocks noChangeAspect="1" noChangeArrowheads="1"/>
              </p:cNvSpPr>
              <p:nvPr/>
            </p:nvSpPr>
            <p:spPr bwMode="auto">
              <a:xfrm>
                <a:off x="2628900" y="5675313"/>
                <a:ext cx="49212" cy="49212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54298" name="TextBox 63"/>
              <p:cNvSpPr txBox="1">
                <a:spLocks noChangeArrowheads="1"/>
              </p:cNvSpPr>
              <p:nvPr/>
            </p:nvSpPr>
            <p:spPr bwMode="auto">
              <a:xfrm>
                <a:off x="2262411" y="5354638"/>
                <a:ext cx="363537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en-US" altLang="ko-KR" sz="1600" i="1">
                    <a:solidFill>
                      <a:srgbClr val="000000"/>
                    </a:solidFill>
                    <a:ea typeface="굴림" pitchFamily="34" charset="-127"/>
                    <a:cs typeface="Times New Roman" panose="02020603050405020304" pitchFamily="18" charset="0"/>
                  </a:rPr>
                  <a:t>s</a:t>
                </a:r>
                <a:r>
                  <a:rPr lang="en-US" altLang="ko-KR" sz="1600" baseline="-25000">
                    <a:solidFill>
                      <a:srgbClr val="000000"/>
                    </a:solidFill>
                    <a:ea typeface="굴림" pitchFamily="34" charset="-127"/>
                    <a:cs typeface="Times New Roman" panose="02020603050405020304" pitchFamily="18" charset="0"/>
                  </a:rPr>
                  <a:t>6</a:t>
                </a:r>
                <a:endParaRPr lang="ko-KR" altLang="en-US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54299" name="Oval 407"/>
              <p:cNvSpPr>
                <a:spLocks noChangeAspect="1" noChangeArrowheads="1"/>
              </p:cNvSpPr>
              <p:nvPr/>
            </p:nvSpPr>
            <p:spPr bwMode="auto">
              <a:xfrm>
                <a:off x="2809875" y="5856288"/>
                <a:ext cx="49212" cy="49212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54300" name="TextBox 63"/>
              <p:cNvSpPr txBox="1">
                <a:spLocks noChangeArrowheads="1"/>
              </p:cNvSpPr>
              <p:nvPr/>
            </p:nvSpPr>
            <p:spPr bwMode="auto">
              <a:xfrm>
                <a:off x="2740025" y="5919812"/>
                <a:ext cx="363537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en-US" altLang="ko-KR" sz="1600" i="1">
                    <a:solidFill>
                      <a:srgbClr val="000000"/>
                    </a:solidFill>
                    <a:ea typeface="굴림" pitchFamily="34" charset="-127"/>
                    <a:cs typeface="Times New Roman" panose="02020603050405020304" pitchFamily="18" charset="0"/>
                  </a:rPr>
                  <a:t>s</a:t>
                </a:r>
                <a:r>
                  <a:rPr lang="en-US" altLang="ko-KR" sz="1600" baseline="-25000">
                    <a:solidFill>
                      <a:srgbClr val="000000"/>
                    </a:solidFill>
                    <a:ea typeface="굴림" pitchFamily="34" charset="-127"/>
                    <a:cs typeface="Times New Roman" panose="02020603050405020304" pitchFamily="18" charset="0"/>
                  </a:rPr>
                  <a:t>5</a:t>
                </a:r>
                <a:endParaRPr lang="ko-KR" altLang="en-US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54301" name="Oval 409"/>
              <p:cNvSpPr>
                <a:spLocks noChangeAspect="1" noChangeArrowheads="1"/>
              </p:cNvSpPr>
              <p:nvPr/>
            </p:nvSpPr>
            <p:spPr bwMode="auto">
              <a:xfrm>
                <a:off x="2093913" y="6213475"/>
                <a:ext cx="49212" cy="49212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54302" name="TextBox 63"/>
              <p:cNvSpPr txBox="1">
                <a:spLocks noChangeArrowheads="1"/>
              </p:cNvSpPr>
              <p:nvPr/>
            </p:nvSpPr>
            <p:spPr bwMode="auto">
              <a:xfrm>
                <a:off x="2070102" y="6045200"/>
                <a:ext cx="363537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en-US" altLang="ko-KR" sz="1600" i="1">
                    <a:solidFill>
                      <a:srgbClr val="000000"/>
                    </a:solidFill>
                    <a:ea typeface="굴림" pitchFamily="34" charset="-127"/>
                    <a:cs typeface="Times New Roman" panose="02020603050405020304" pitchFamily="18" charset="0"/>
                  </a:rPr>
                  <a:t>s</a:t>
                </a:r>
                <a:r>
                  <a:rPr lang="en-US" altLang="ko-KR" sz="1600" baseline="-25000">
                    <a:solidFill>
                      <a:srgbClr val="000000"/>
                    </a:solidFill>
                    <a:ea typeface="굴림" pitchFamily="34" charset="-127"/>
                    <a:cs typeface="Times New Roman" panose="02020603050405020304" pitchFamily="18" charset="0"/>
                  </a:rPr>
                  <a:t>0</a:t>
                </a:r>
                <a:endParaRPr lang="ko-KR" altLang="en-US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54303" name="Line 411"/>
              <p:cNvSpPr>
                <a:spLocks noChangeAspect="1" noChangeShapeType="1"/>
              </p:cNvSpPr>
              <p:nvPr/>
            </p:nvSpPr>
            <p:spPr bwMode="auto">
              <a:xfrm>
                <a:off x="1054100" y="4630738"/>
                <a:ext cx="539750" cy="541337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304" name="Line 412"/>
              <p:cNvSpPr>
                <a:spLocks noChangeAspect="1" noChangeShapeType="1"/>
              </p:cNvSpPr>
              <p:nvPr/>
            </p:nvSpPr>
            <p:spPr bwMode="auto">
              <a:xfrm flipV="1">
                <a:off x="1055688" y="5880100"/>
                <a:ext cx="357187" cy="357187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305" name="Line 413"/>
              <p:cNvSpPr>
                <a:spLocks noChangeAspect="1" noChangeShapeType="1"/>
              </p:cNvSpPr>
              <p:nvPr/>
            </p:nvSpPr>
            <p:spPr bwMode="auto">
              <a:xfrm flipH="1">
                <a:off x="2655888" y="5702300"/>
                <a:ext cx="179387" cy="17780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306" name="Line 414"/>
              <p:cNvSpPr>
                <a:spLocks noChangeAspect="1" noChangeShapeType="1"/>
              </p:cNvSpPr>
              <p:nvPr/>
            </p:nvSpPr>
            <p:spPr bwMode="auto">
              <a:xfrm flipH="1">
                <a:off x="2471738" y="4810125"/>
                <a:ext cx="365125" cy="363537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307" name="Freeform 415"/>
              <p:cNvSpPr>
                <a:spLocks noChangeAspect="1"/>
              </p:cNvSpPr>
              <p:nvPr/>
            </p:nvSpPr>
            <p:spPr bwMode="auto">
              <a:xfrm>
                <a:off x="515938" y="4630738"/>
                <a:ext cx="1074737" cy="1076325"/>
              </a:xfrm>
              <a:custGeom>
                <a:avLst/>
                <a:gdLst>
                  <a:gd name="T0" fmla="*/ 0 w 1230"/>
                  <a:gd name="T1" fmla="*/ 470925440 h 1230"/>
                  <a:gd name="T2" fmla="*/ 469536867 w 1230"/>
                  <a:gd name="T3" fmla="*/ 0 h 1230"/>
                  <a:gd name="T4" fmla="*/ 939072861 w 1230"/>
                  <a:gd name="T5" fmla="*/ 470925440 h 1230"/>
                  <a:gd name="T6" fmla="*/ 469536867 w 1230"/>
                  <a:gd name="T7" fmla="*/ 941850005 h 1230"/>
                  <a:gd name="T8" fmla="*/ 0 w 1230"/>
                  <a:gd name="T9" fmla="*/ 470925440 h 12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30"/>
                  <a:gd name="T16" fmla="*/ 0 h 1230"/>
                  <a:gd name="T17" fmla="*/ 1230 w 1230"/>
                  <a:gd name="T18" fmla="*/ 1230 h 12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30" h="1230">
                    <a:moveTo>
                      <a:pt x="0" y="615"/>
                    </a:moveTo>
                    <a:lnTo>
                      <a:pt x="615" y="0"/>
                    </a:lnTo>
                    <a:lnTo>
                      <a:pt x="1230" y="615"/>
                    </a:lnTo>
                    <a:lnTo>
                      <a:pt x="615" y="1230"/>
                    </a:lnTo>
                    <a:lnTo>
                      <a:pt x="0" y="615"/>
                    </a:lnTo>
                    <a:close/>
                  </a:path>
                </a:pathLst>
              </a:custGeom>
              <a:noFill/>
              <a:ln w="19050" cap="flat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308" name="Freeform 416"/>
              <p:cNvSpPr>
                <a:spLocks noChangeAspect="1"/>
              </p:cNvSpPr>
              <p:nvPr/>
            </p:nvSpPr>
            <p:spPr bwMode="auto">
              <a:xfrm>
                <a:off x="696913" y="5522913"/>
                <a:ext cx="715962" cy="717550"/>
              </a:xfrm>
              <a:custGeom>
                <a:avLst/>
                <a:gdLst>
                  <a:gd name="T0" fmla="*/ 314089645 w 819"/>
                  <a:gd name="T1" fmla="*/ 0 h 819"/>
                  <a:gd name="T2" fmla="*/ 625887162 w 819"/>
                  <a:gd name="T3" fmla="*/ 313182101 h 819"/>
                  <a:gd name="T4" fmla="*/ 311797517 w 819"/>
                  <a:gd name="T5" fmla="*/ 628666670 h 819"/>
                  <a:gd name="T6" fmla="*/ 0 w 819"/>
                  <a:gd name="T7" fmla="*/ 315484569 h 819"/>
                  <a:gd name="T8" fmla="*/ 314089645 w 819"/>
                  <a:gd name="T9" fmla="*/ 0 h 8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9"/>
                  <a:gd name="T16" fmla="*/ 0 h 819"/>
                  <a:gd name="T17" fmla="*/ 819 w 819"/>
                  <a:gd name="T18" fmla="*/ 819 h 8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9" h="819">
                    <a:moveTo>
                      <a:pt x="411" y="0"/>
                    </a:moveTo>
                    <a:lnTo>
                      <a:pt x="819" y="408"/>
                    </a:lnTo>
                    <a:lnTo>
                      <a:pt x="408" y="819"/>
                    </a:lnTo>
                    <a:lnTo>
                      <a:pt x="0" y="411"/>
                    </a:lnTo>
                    <a:lnTo>
                      <a:pt x="411" y="0"/>
                    </a:lnTo>
                    <a:close/>
                  </a:path>
                </a:pathLst>
              </a:custGeom>
              <a:noFill/>
              <a:ln w="19050" cap="flat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309" name="Freeform 417"/>
              <p:cNvSpPr>
                <a:spLocks noChangeAspect="1"/>
              </p:cNvSpPr>
              <p:nvPr/>
            </p:nvSpPr>
            <p:spPr bwMode="auto">
              <a:xfrm>
                <a:off x="1050925" y="5880100"/>
                <a:ext cx="715962" cy="715962"/>
              </a:xfrm>
              <a:custGeom>
                <a:avLst/>
                <a:gdLst>
                  <a:gd name="T0" fmla="*/ 314089645 w 819"/>
                  <a:gd name="T1" fmla="*/ 0 h 819"/>
                  <a:gd name="T2" fmla="*/ 625887162 w 819"/>
                  <a:gd name="T3" fmla="*/ 311797517 h 819"/>
                  <a:gd name="T4" fmla="*/ 311797517 w 819"/>
                  <a:gd name="T5" fmla="*/ 625887162 h 819"/>
                  <a:gd name="T6" fmla="*/ 0 w 819"/>
                  <a:gd name="T7" fmla="*/ 314089645 h 819"/>
                  <a:gd name="T8" fmla="*/ 314089645 w 819"/>
                  <a:gd name="T9" fmla="*/ 0 h 8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9"/>
                  <a:gd name="T16" fmla="*/ 0 h 819"/>
                  <a:gd name="T17" fmla="*/ 819 w 819"/>
                  <a:gd name="T18" fmla="*/ 819 h 8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9" h="819">
                    <a:moveTo>
                      <a:pt x="411" y="0"/>
                    </a:moveTo>
                    <a:lnTo>
                      <a:pt x="819" y="408"/>
                    </a:lnTo>
                    <a:lnTo>
                      <a:pt x="408" y="819"/>
                    </a:lnTo>
                    <a:lnTo>
                      <a:pt x="0" y="411"/>
                    </a:lnTo>
                    <a:lnTo>
                      <a:pt x="411" y="0"/>
                    </a:lnTo>
                    <a:close/>
                  </a:path>
                </a:pathLst>
              </a:custGeom>
              <a:noFill/>
              <a:ln w="19050" cap="flat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310" name="Freeform 418"/>
              <p:cNvSpPr>
                <a:spLocks noChangeAspect="1"/>
              </p:cNvSpPr>
              <p:nvPr/>
            </p:nvSpPr>
            <p:spPr bwMode="auto">
              <a:xfrm>
                <a:off x="2478088" y="5529263"/>
                <a:ext cx="354012" cy="354012"/>
              </a:xfrm>
              <a:custGeom>
                <a:avLst/>
                <a:gdLst>
                  <a:gd name="T0" fmla="*/ 155867550 w 405"/>
                  <a:gd name="T1" fmla="*/ 0 h 405"/>
                  <a:gd name="T2" fmla="*/ 309443200 w 405"/>
                  <a:gd name="T3" fmla="*/ 153575650 h 405"/>
                  <a:gd name="T4" fmla="*/ 153575650 w 405"/>
                  <a:gd name="T5" fmla="*/ 309443200 h 405"/>
                  <a:gd name="T6" fmla="*/ 0 w 405"/>
                  <a:gd name="T7" fmla="*/ 155867550 h 405"/>
                  <a:gd name="T8" fmla="*/ 155867550 w 405"/>
                  <a:gd name="T9" fmla="*/ 0 h 4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05"/>
                  <a:gd name="T16" fmla="*/ 0 h 405"/>
                  <a:gd name="T17" fmla="*/ 405 w 405"/>
                  <a:gd name="T18" fmla="*/ 405 h 4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05" h="405">
                    <a:moveTo>
                      <a:pt x="204" y="0"/>
                    </a:moveTo>
                    <a:lnTo>
                      <a:pt x="405" y="201"/>
                    </a:lnTo>
                    <a:lnTo>
                      <a:pt x="201" y="405"/>
                    </a:lnTo>
                    <a:lnTo>
                      <a:pt x="0" y="204"/>
                    </a:lnTo>
                    <a:lnTo>
                      <a:pt x="204" y="0"/>
                    </a:lnTo>
                    <a:close/>
                  </a:path>
                </a:pathLst>
              </a:custGeom>
              <a:noFill/>
              <a:ln w="19050" cap="flat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311" name="Freeform 419"/>
              <p:cNvSpPr>
                <a:spLocks noChangeAspect="1"/>
              </p:cNvSpPr>
              <p:nvPr/>
            </p:nvSpPr>
            <p:spPr bwMode="auto">
              <a:xfrm>
                <a:off x="2654300" y="5703888"/>
                <a:ext cx="352425" cy="355600"/>
              </a:xfrm>
              <a:custGeom>
                <a:avLst/>
                <a:gdLst>
                  <a:gd name="T0" fmla="*/ 154473534 w 405"/>
                  <a:gd name="T1" fmla="*/ 0 h 405"/>
                  <a:gd name="T2" fmla="*/ 306675014 w 405"/>
                  <a:gd name="T3" fmla="*/ 154956432 h 405"/>
                  <a:gd name="T4" fmla="*/ 152201480 w 405"/>
                  <a:gd name="T5" fmla="*/ 312225580 h 405"/>
                  <a:gd name="T6" fmla="*/ 0 w 405"/>
                  <a:gd name="T7" fmla="*/ 157269149 h 405"/>
                  <a:gd name="T8" fmla="*/ 154473534 w 405"/>
                  <a:gd name="T9" fmla="*/ 0 h 4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05"/>
                  <a:gd name="T16" fmla="*/ 0 h 405"/>
                  <a:gd name="T17" fmla="*/ 405 w 405"/>
                  <a:gd name="T18" fmla="*/ 405 h 4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05" h="405">
                    <a:moveTo>
                      <a:pt x="204" y="0"/>
                    </a:moveTo>
                    <a:lnTo>
                      <a:pt x="405" y="201"/>
                    </a:lnTo>
                    <a:lnTo>
                      <a:pt x="201" y="405"/>
                    </a:lnTo>
                    <a:lnTo>
                      <a:pt x="0" y="204"/>
                    </a:lnTo>
                    <a:lnTo>
                      <a:pt x="204" y="0"/>
                    </a:lnTo>
                    <a:close/>
                  </a:path>
                </a:pathLst>
              </a:custGeom>
              <a:noFill/>
              <a:ln w="19050" cap="flat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312" name="Freeform 420"/>
              <p:cNvSpPr>
                <a:spLocks noChangeAspect="1"/>
              </p:cNvSpPr>
              <p:nvPr/>
            </p:nvSpPr>
            <p:spPr bwMode="auto">
              <a:xfrm>
                <a:off x="2120900" y="4451350"/>
                <a:ext cx="715962" cy="715962"/>
              </a:xfrm>
              <a:custGeom>
                <a:avLst/>
                <a:gdLst>
                  <a:gd name="T0" fmla="*/ 314089645 w 819"/>
                  <a:gd name="T1" fmla="*/ 0 h 819"/>
                  <a:gd name="T2" fmla="*/ 625887162 w 819"/>
                  <a:gd name="T3" fmla="*/ 311797517 h 819"/>
                  <a:gd name="T4" fmla="*/ 311797517 w 819"/>
                  <a:gd name="T5" fmla="*/ 625887162 h 819"/>
                  <a:gd name="T6" fmla="*/ 0 w 819"/>
                  <a:gd name="T7" fmla="*/ 314089645 h 819"/>
                  <a:gd name="T8" fmla="*/ 314089645 w 819"/>
                  <a:gd name="T9" fmla="*/ 0 h 8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9"/>
                  <a:gd name="T16" fmla="*/ 0 h 819"/>
                  <a:gd name="T17" fmla="*/ 819 w 819"/>
                  <a:gd name="T18" fmla="*/ 819 h 8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9" h="819">
                    <a:moveTo>
                      <a:pt x="411" y="0"/>
                    </a:moveTo>
                    <a:lnTo>
                      <a:pt x="819" y="408"/>
                    </a:lnTo>
                    <a:lnTo>
                      <a:pt x="408" y="819"/>
                    </a:lnTo>
                    <a:lnTo>
                      <a:pt x="0" y="411"/>
                    </a:lnTo>
                    <a:lnTo>
                      <a:pt x="411" y="0"/>
                    </a:lnTo>
                    <a:close/>
                  </a:path>
                </a:pathLst>
              </a:custGeom>
              <a:noFill/>
              <a:ln w="19050" cap="flat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313" name="Freeform 421"/>
              <p:cNvSpPr>
                <a:spLocks noChangeAspect="1"/>
              </p:cNvSpPr>
              <p:nvPr/>
            </p:nvSpPr>
            <p:spPr bwMode="auto">
              <a:xfrm>
                <a:off x="2474913" y="4814888"/>
                <a:ext cx="715962" cy="715962"/>
              </a:xfrm>
              <a:custGeom>
                <a:avLst/>
                <a:gdLst>
                  <a:gd name="T0" fmla="*/ 314089645 w 819"/>
                  <a:gd name="T1" fmla="*/ 0 h 819"/>
                  <a:gd name="T2" fmla="*/ 625887162 w 819"/>
                  <a:gd name="T3" fmla="*/ 311797517 h 819"/>
                  <a:gd name="T4" fmla="*/ 311797517 w 819"/>
                  <a:gd name="T5" fmla="*/ 625887162 h 819"/>
                  <a:gd name="T6" fmla="*/ 0 w 819"/>
                  <a:gd name="T7" fmla="*/ 314089645 h 819"/>
                  <a:gd name="T8" fmla="*/ 314089645 w 819"/>
                  <a:gd name="T9" fmla="*/ 0 h 8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9"/>
                  <a:gd name="T16" fmla="*/ 0 h 819"/>
                  <a:gd name="T17" fmla="*/ 819 w 819"/>
                  <a:gd name="T18" fmla="*/ 819 h 8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9" h="819">
                    <a:moveTo>
                      <a:pt x="411" y="0"/>
                    </a:moveTo>
                    <a:lnTo>
                      <a:pt x="819" y="408"/>
                    </a:lnTo>
                    <a:lnTo>
                      <a:pt x="408" y="819"/>
                    </a:lnTo>
                    <a:lnTo>
                      <a:pt x="0" y="411"/>
                    </a:lnTo>
                    <a:lnTo>
                      <a:pt x="411" y="0"/>
                    </a:lnTo>
                    <a:close/>
                  </a:path>
                </a:pathLst>
              </a:custGeom>
              <a:noFill/>
              <a:ln w="19050" cap="flat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314" name="Line 422"/>
              <p:cNvSpPr>
                <a:spLocks noChangeAspect="1" noChangeShapeType="1"/>
              </p:cNvSpPr>
              <p:nvPr/>
            </p:nvSpPr>
            <p:spPr bwMode="auto">
              <a:xfrm>
                <a:off x="1408113" y="5884863"/>
                <a:ext cx="0" cy="3556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315" name="Line 423"/>
              <p:cNvSpPr>
                <a:spLocks noChangeAspect="1" noChangeShapeType="1"/>
              </p:cNvSpPr>
              <p:nvPr/>
            </p:nvSpPr>
            <p:spPr bwMode="auto">
              <a:xfrm>
                <a:off x="1052513" y="5168900"/>
                <a:ext cx="53022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316" name="Line 424"/>
              <p:cNvSpPr>
                <a:spLocks noChangeAspect="1" noChangeShapeType="1"/>
              </p:cNvSpPr>
              <p:nvPr/>
            </p:nvSpPr>
            <p:spPr bwMode="auto">
              <a:xfrm>
                <a:off x="2478088" y="4811713"/>
                <a:ext cx="0" cy="34925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317" name="Line 425"/>
              <p:cNvSpPr>
                <a:spLocks noChangeAspect="1" noChangeShapeType="1"/>
              </p:cNvSpPr>
              <p:nvPr/>
            </p:nvSpPr>
            <p:spPr bwMode="auto">
              <a:xfrm>
                <a:off x="2476500" y="5165725"/>
                <a:ext cx="357187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318" name="Line 426"/>
              <p:cNvSpPr>
                <a:spLocks noChangeAspect="1" noChangeShapeType="1"/>
              </p:cNvSpPr>
              <p:nvPr/>
            </p:nvSpPr>
            <p:spPr bwMode="auto">
              <a:xfrm>
                <a:off x="1052513" y="5883275"/>
                <a:ext cx="35877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319" name="Line 427"/>
              <p:cNvSpPr>
                <a:spLocks noChangeAspect="1" noChangeShapeType="1"/>
              </p:cNvSpPr>
              <p:nvPr/>
            </p:nvSpPr>
            <p:spPr bwMode="auto">
              <a:xfrm>
                <a:off x="2655888" y="5700713"/>
                <a:ext cx="0" cy="17621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320" name="Line 428"/>
              <p:cNvSpPr>
                <a:spLocks noChangeAspect="1" noChangeShapeType="1"/>
              </p:cNvSpPr>
              <p:nvPr/>
            </p:nvSpPr>
            <p:spPr bwMode="auto">
              <a:xfrm>
                <a:off x="2657475" y="5880100"/>
                <a:ext cx="173037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321" name="TextBox 63"/>
              <p:cNvSpPr txBox="1">
                <a:spLocks noChangeArrowheads="1"/>
              </p:cNvSpPr>
              <p:nvPr/>
            </p:nvSpPr>
            <p:spPr bwMode="auto">
              <a:xfrm>
                <a:off x="827088" y="5819775"/>
                <a:ext cx="363537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en-US" altLang="ko-KR" sz="1600" i="1">
                    <a:solidFill>
                      <a:srgbClr val="000000"/>
                    </a:solidFill>
                    <a:ea typeface="굴림" pitchFamily="34" charset="-127"/>
                    <a:cs typeface="Times New Roman" panose="02020603050405020304" pitchFamily="18" charset="0"/>
                  </a:rPr>
                  <a:t>s</a:t>
                </a:r>
                <a:r>
                  <a:rPr lang="en-US" altLang="ko-KR" sz="1600" baseline="-25000">
                    <a:solidFill>
                      <a:srgbClr val="000000"/>
                    </a:solidFill>
                    <a:ea typeface="굴림" pitchFamily="34" charset="-127"/>
                    <a:cs typeface="Times New Roman" panose="02020603050405020304" pitchFamily="18" charset="0"/>
                  </a:rPr>
                  <a:t>3</a:t>
                </a:r>
                <a:endParaRPr lang="ko-KR" altLang="en-US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54322" name="TextBox 63"/>
              <p:cNvSpPr txBox="1">
                <a:spLocks noChangeArrowheads="1"/>
              </p:cNvSpPr>
              <p:nvPr/>
            </p:nvSpPr>
            <p:spPr bwMode="auto">
              <a:xfrm>
                <a:off x="1366838" y="6064250"/>
                <a:ext cx="363537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en-US" altLang="ko-KR" sz="1600" i="1">
                    <a:solidFill>
                      <a:srgbClr val="000000"/>
                    </a:solidFill>
                    <a:ea typeface="굴림" pitchFamily="34" charset="-127"/>
                    <a:cs typeface="Times New Roman" panose="02020603050405020304" pitchFamily="18" charset="0"/>
                  </a:rPr>
                  <a:t>s</a:t>
                </a:r>
                <a:r>
                  <a:rPr lang="en-US" altLang="ko-KR" sz="1600" baseline="-25000">
                    <a:solidFill>
                      <a:srgbClr val="000000"/>
                    </a:solidFill>
                    <a:ea typeface="굴림" pitchFamily="34" charset="-127"/>
                    <a:cs typeface="Times New Roman" panose="02020603050405020304" pitchFamily="18" charset="0"/>
                  </a:rPr>
                  <a:t>4</a:t>
                </a:r>
                <a:endParaRPr lang="ko-KR" altLang="en-US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54323" name="Line 431"/>
              <p:cNvSpPr>
                <a:spLocks noChangeAspect="1" noChangeShapeType="1"/>
              </p:cNvSpPr>
              <p:nvPr/>
            </p:nvSpPr>
            <p:spPr bwMode="auto">
              <a:xfrm>
                <a:off x="1585913" y="4635500"/>
                <a:ext cx="0" cy="5207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4324" name="Freeform 432"/>
              <p:cNvSpPr>
                <a:spLocks noChangeAspect="1"/>
              </p:cNvSpPr>
              <p:nvPr/>
            </p:nvSpPr>
            <p:spPr bwMode="auto">
              <a:xfrm>
                <a:off x="1042988" y="4094163"/>
                <a:ext cx="1074737" cy="1074737"/>
              </a:xfrm>
              <a:custGeom>
                <a:avLst/>
                <a:gdLst>
                  <a:gd name="T0" fmla="*/ 0 w 1230"/>
                  <a:gd name="T1" fmla="*/ 469536867 h 1230"/>
                  <a:gd name="T2" fmla="*/ 469536867 w 1230"/>
                  <a:gd name="T3" fmla="*/ 0 h 1230"/>
                  <a:gd name="T4" fmla="*/ 939072861 w 1230"/>
                  <a:gd name="T5" fmla="*/ 469536867 h 1230"/>
                  <a:gd name="T6" fmla="*/ 469536867 w 1230"/>
                  <a:gd name="T7" fmla="*/ 939072861 h 1230"/>
                  <a:gd name="T8" fmla="*/ 0 w 1230"/>
                  <a:gd name="T9" fmla="*/ 469536867 h 12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30"/>
                  <a:gd name="T16" fmla="*/ 0 h 1230"/>
                  <a:gd name="T17" fmla="*/ 1230 w 1230"/>
                  <a:gd name="T18" fmla="*/ 1230 h 12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30" h="1230">
                    <a:moveTo>
                      <a:pt x="0" y="615"/>
                    </a:moveTo>
                    <a:lnTo>
                      <a:pt x="615" y="0"/>
                    </a:lnTo>
                    <a:lnTo>
                      <a:pt x="1230" y="615"/>
                    </a:lnTo>
                    <a:lnTo>
                      <a:pt x="615" y="1230"/>
                    </a:lnTo>
                    <a:lnTo>
                      <a:pt x="0" y="615"/>
                    </a:lnTo>
                    <a:close/>
                  </a:path>
                </a:pathLst>
              </a:custGeom>
              <a:noFill/>
              <a:ln w="19050" cap="flat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</p:grpSp>
      <p:sp>
        <p:nvSpPr>
          <p:cNvPr id="224" name="Text Box 102"/>
          <p:cNvSpPr txBox="1">
            <a:spLocks noChangeArrowheads="1"/>
          </p:cNvSpPr>
          <p:nvPr/>
        </p:nvSpPr>
        <p:spPr bwMode="auto">
          <a:xfrm rot="-5400000">
            <a:off x="8237048" y="5725266"/>
            <a:ext cx="1256691" cy="21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800" dirty="0">
                <a:solidFill>
                  <a:srgbClr val="C0C0C0"/>
                </a:solidFill>
              </a:rPr>
              <a:t>© </a:t>
            </a:r>
            <a:r>
              <a:rPr lang="de-DE" altLang="de-DE" sz="800" dirty="0" smtClean="0">
                <a:solidFill>
                  <a:srgbClr val="C0C0C0"/>
                </a:solidFill>
              </a:rPr>
              <a:t>2022 </a:t>
            </a:r>
            <a:r>
              <a:rPr lang="de-DE" altLang="de-DE" sz="800" dirty="0">
                <a:solidFill>
                  <a:srgbClr val="C0C0C0"/>
                </a:solidFill>
              </a:rPr>
              <a:t>Springer Verlag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3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3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3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3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D6FED8-32C6-46D2-ACBC-57EB5195767C}" type="slidenum">
              <a:rPr lang="en-US" altLang="de-DE" sz="1000">
                <a:solidFill>
                  <a:srgbClr val="C0C0C0"/>
                </a:solidFill>
              </a:rPr>
              <a:pPr/>
              <a:t>53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7.5.1 	Constructing Trees with Zero Global Skew</a:t>
            </a:r>
          </a:p>
        </p:txBody>
      </p:sp>
      <p:sp>
        <p:nvSpPr>
          <p:cNvPr id="157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2319338"/>
            <a:ext cx="8308975" cy="1541462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Input:</a:t>
            </a:r>
            <a:r>
              <a:rPr lang="en-US" altLang="zh-CN" smtClean="0">
                <a:ea typeface="宋体" panose="02010600030101010101" pitchFamily="2" charset="-122"/>
              </a:rPr>
              <a:t> set of sinks 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smtClean="0">
                <a:ea typeface="宋体" panose="02010600030101010101" pitchFamily="2" charset="-122"/>
              </a:rPr>
              <a:t> and tree topology </a:t>
            </a:r>
            <a:r>
              <a:rPr lang="en-US" altLang="zh-CN" i="1" smtClean="0">
                <a:ea typeface="宋体" panose="02010600030101010101" pitchFamily="2" charset="-122"/>
              </a:rPr>
              <a:t>G</a:t>
            </a:r>
            <a:r>
              <a:rPr lang="en-US" altLang="zh-CN" smtClean="0">
                <a:ea typeface="宋体" panose="02010600030101010101" pitchFamily="2" charset="-122"/>
              </a:rPr>
              <a:t>(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smtClean="0">
                <a:ea typeface="宋体" panose="02010600030101010101" pitchFamily="2" charset="-122"/>
              </a:rPr>
              <a:t>,</a:t>
            </a:r>
            <a:r>
              <a:rPr lang="en-US" altLang="zh-CN" i="1" smtClean="0">
                <a:ea typeface="宋体" panose="02010600030101010101" pitchFamily="2" charset="-122"/>
              </a:rPr>
              <a:t>Top</a:t>
            </a:r>
            <a:r>
              <a:rPr lang="en-US" altLang="zh-CN" smtClean="0">
                <a:ea typeface="宋体" panose="02010600030101010101" pitchFamily="2" charset="-122"/>
              </a:rPr>
              <a:t>) </a:t>
            </a:r>
            <a:endParaRPr lang="en-US" altLang="zh-CN" b="1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Output:</a:t>
            </a:r>
            <a:r>
              <a:rPr lang="en-US" altLang="zh-CN" smtClean="0">
                <a:ea typeface="宋体" panose="02010600030101010101" pitchFamily="2" charset="-122"/>
              </a:rPr>
              <a:t> merging segments </a:t>
            </a:r>
            <a:r>
              <a:rPr lang="en-US" altLang="zh-CN" i="1" smtClean="0">
                <a:ea typeface="宋体" panose="02010600030101010101" pitchFamily="2" charset="-122"/>
              </a:rPr>
              <a:t>ms</a:t>
            </a:r>
            <a:r>
              <a:rPr lang="en-US" altLang="zh-CN" smtClean="0">
                <a:ea typeface="宋体" panose="02010600030101010101" pitchFamily="2" charset="-122"/>
              </a:rPr>
              <a:t>(</a:t>
            </a:r>
            <a:r>
              <a:rPr lang="en-US" altLang="zh-CN" i="1" smtClean="0">
                <a:ea typeface="宋体" panose="02010600030101010101" pitchFamily="2" charset="-122"/>
              </a:rPr>
              <a:t>v</a:t>
            </a:r>
            <a:r>
              <a:rPr lang="en-US" altLang="zh-CN" smtClean="0">
                <a:ea typeface="宋体" panose="02010600030101010101" pitchFamily="2" charset="-122"/>
              </a:rPr>
              <a:t>) and edge lengths |</a:t>
            </a:r>
            <a:r>
              <a:rPr lang="en-US" altLang="zh-CN" i="1" smtClean="0">
                <a:ea typeface="宋体" panose="02010600030101010101" pitchFamily="2" charset="-122"/>
              </a:rPr>
              <a:t>e</a:t>
            </a:r>
            <a:r>
              <a:rPr lang="en-US" altLang="zh-CN" i="1" baseline="-25000" smtClean="0">
                <a:ea typeface="宋体" panose="02010600030101010101" pitchFamily="2" charset="-122"/>
              </a:rPr>
              <a:t>v</a:t>
            </a:r>
            <a:r>
              <a:rPr lang="en-US" altLang="zh-CN" smtClean="0">
                <a:ea typeface="宋体" panose="02010600030101010101" pitchFamily="2" charset="-122"/>
              </a:rPr>
              <a:t>|, </a:t>
            </a:r>
            <a:r>
              <a:rPr lang="en-US" altLang="zh-CN" i="1" smtClean="0">
                <a:ea typeface="宋体" panose="02010600030101010101" pitchFamily="2" charset="-122"/>
              </a:rPr>
              <a:t>v</a:t>
            </a:r>
            <a:r>
              <a:rPr lang="en-US" altLang="zh-CN" smtClean="0">
                <a:ea typeface="宋体" panose="02010600030101010101" pitchFamily="2" charset="-122"/>
              </a:rPr>
              <a:t>  </a:t>
            </a:r>
            <a:r>
              <a:rPr lang="en-US" altLang="zh-CN" i="1" smtClean="0">
                <a:ea typeface="宋体" panose="02010600030101010101" pitchFamily="2" charset="-122"/>
              </a:rPr>
              <a:t>G</a:t>
            </a:r>
            <a:r>
              <a:rPr lang="en-US" altLang="zh-CN" smtClean="0">
                <a:ea typeface="宋体" panose="02010600030101010101" pitchFamily="2" charset="-122"/>
              </a:rPr>
              <a:t> </a:t>
            </a:r>
            <a:r>
              <a:rPr lang="en-US" altLang="zh-CN" i="1" smtClean="0">
                <a:ea typeface="宋体" panose="02010600030101010101" pitchFamily="2" charset="-122"/>
              </a:rPr>
              <a:t/>
            </a:r>
            <a:br>
              <a:rPr lang="en-US" altLang="zh-CN" i="1" smtClean="0">
                <a:ea typeface="宋体" panose="02010600030101010101" pitchFamily="2" charset="-122"/>
              </a:rPr>
            </a:br>
            <a:endParaRPr lang="en-US" altLang="zh-CN" b="1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foreach</a:t>
            </a:r>
            <a:r>
              <a:rPr lang="en-US" altLang="zh-CN" smtClean="0">
                <a:ea typeface="宋体" panose="02010600030101010101" pitchFamily="2" charset="-122"/>
              </a:rPr>
              <a:t> (node </a:t>
            </a:r>
            <a:r>
              <a:rPr lang="en-US" altLang="zh-CN" i="1" smtClean="0">
                <a:ea typeface="宋体" panose="02010600030101010101" pitchFamily="2" charset="-122"/>
              </a:rPr>
              <a:t>v</a:t>
            </a:r>
            <a:r>
              <a:rPr lang="en-US" altLang="zh-CN" smtClean="0">
                <a:ea typeface="宋体" panose="02010600030101010101" pitchFamily="2" charset="-122"/>
              </a:rPr>
              <a:t>  </a:t>
            </a:r>
            <a:r>
              <a:rPr lang="en-US" altLang="zh-CN" i="1" smtClean="0">
                <a:ea typeface="宋体" panose="02010600030101010101" pitchFamily="2" charset="-122"/>
              </a:rPr>
              <a:t>G</a:t>
            </a:r>
            <a:r>
              <a:rPr lang="en-US" altLang="zh-CN" smtClean="0">
                <a:ea typeface="宋体" panose="02010600030101010101" pitchFamily="2" charset="-122"/>
              </a:rPr>
              <a:t>, in bottom-up order)</a:t>
            </a:r>
            <a:endParaRPr lang="en-US" altLang="zh-CN" b="1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  	if</a:t>
            </a:r>
            <a:r>
              <a:rPr lang="en-US" altLang="zh-CN" smtClean="0">
                <a:ea typeface="宋体" panose="02010600030101010101" pitchFamily="2" charset="-122"/>
              </a:rPr>
              <a:t> (</a:t>
            </a:r>
            <a:r>
              <a:rPr lang="en-US" altLang="zh-CN" i="1" smtClean="0">
                <a:ea typeface="宋体" panose="02010600030101010101" pitchFamily="2" charset="-122"/>
              </a:rPr>
              <a:t>v</a:t>
            </a:r>
            <a:r>
              <a:rPr lang="en-US" altLang="zh-CN" smtClean="0">
                <a:ea typeface="宋体" panose="02010600030101010101" pitchFamily="2" charset="-122"/>
              </a:rPr>
              <a:t> is a sink node)			// if </a:t>
            </a:r>
            <a:r>
              <a:rPr lang="en-US" altLang="zh-CN" i="1" smtClean="0">
                <a:ea typeface="宋体" panose="02010600030101010101" pitchFamily="2" charset="-122"/>
              </a:rPr>
              <a:t>v</a:t>
            </a:r>
            <a:r>
              <a:rPr lang="en-US" altLang="zh-CN" smtClean="0">
                <a:ea typeface="宋体" panose="02010600030101010101" pitchFamily="2" charset="-122"/>
              </a:rPr>
              <a:t> is a terminal, then</a:t>
            </a:r>
            <a:r>
              <a:rPr lang="en-US" altLang="zh-CN" i="1" smtClean="0">
                <a:ea typeface="宋体" panose="02010600030101010101" pitchFamily="2" charset="-122"/>
              </a:rPr>
              <a:t> ms</a:t>
            </a:r>
            <a:r>
              <a:rPr lang="en-US" altLang="zh-CN" smtClean="0">
                <a:ea typeface="宋体" panose="02010600030101010101" pitchFamily="2" charset="-122"/>
              </a:rPr>
              <a:t>(</a:t>
            </a:r>
            <a:r>
              <a:rPr lang="en-US" altLang="zh-CN" i="1" smtClean="0">
                <a:ea typeface="宋体" panose="02010600030101010101" pitchFamily="2" charset="-122"/>
              </a:rPr>
              <a:t>v</a:t>
            </a:r>
            <a:r>
              <a:rPr lang="en-US" altLang="zh-CN" smtClean="0">
                <a:ea typeface="宋体" panose="02010600030101010101" pitchFamily="2" charset="-122"/>
              </a:rPr>
              <a:t>) is a</a:t>
            </a:r>
            <a:endParaRPr lang="en-US" altLang="zh-CN" b="1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    			</a:t>
            </a:r>
            <a:r>
              <a:rPr lang="en-US" altLang="zh-CN" i="1" smtClean="0">
                <a:ea typeface="宋体" panose="02010600030101010101" pitchFamily="2" charset="-122"/>
              </a:rPr>
              <a:t>ms</a:t>
            </a:r>
            <a:r>
              <a:rPr lang="en-US" altLang="zh-CN" smtClean="0">
                <a:ea typeface="宋体" panose="02010600030101010101" pitchFamily="2" charset="-122"/>
              </a:rPr>
              <a:t>[</a:t>
            </a:r>
            <a:r>
              <a:rPr lang="en-US" altLang="zh-CN" i="1" smtClean="0">
                <a:ea typeface="宋体" panose="02010600030101010101" pitchFamily="2" charset="-122"/>
              </a:rPr>
              <a:t>v</a:t>
            </a:r>
            <a:r>
              <a:rPr lang="en-US" altLang="zh-CN" smtClean="0">
                <a:ea typeface="宋体" panose="02010600030101010101" pitchFamily="2" charset="-122"/>
              </a:rPr>
              <a:t>] = </a:t>
            </a:r>
            <a:r>
              <a:rPr lang="en-US" altLang="zh-CN" i="1" smtClean="0">
                <a:ea typeface="宋体" panose="02010600030101010101" pitchFamily="2" charset="-122"/>
              </a:rPr>
              <a:t>PL</a:t>
            </a:r>
            <a:r>
              <a:rPr lang="en-US" altLang="zh-CN" smtClean="0">
                <a:ea typeface="宋体" panose="02010600030101010101" pitchFamily="2" charset="-122"/>
              </a:rPr>
              <a:t>(</a:t>
            </a:r>
            <a:r>
              <a:rPr lang="en-US" altLang="zh-CN" i="1" smtClean="0">
                <a:ea typeface="宋体" panose="02010600030101010101" pitchFamily="2" charset="-122"/>
              </a:rPr>
              <a:t>v</a:t>
            </a:r>
            <a:r>
              <a:rPr lang="en-US" altLang="zh-CN" smtClean="0">
                <a:ea typeface="宋体" panose="02010600030101010101" pitchFamily="2" charset="-122"/>
              </a:rPr>
              <a:t>)			//   zero-length Manhattan arc</a:t>
            </a:r>
            <a:endParaRPr lang="en-US" altLang="zh-CN" b="1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  	else</a:t>
            </a:r>
            <a:r>
              <a:rPr lang="en-US" altLang="zh-CN" smtClean="0">
                <a:ea typeface="宋体" panose="02010600030101010101" pitchFamily="2" charset="-122"/>
              </a:rPr>
              <a:t>					// otherwise, if </a:t>
            </a:r>
            <a:r>
              <a:rPr lang="en-US" altLang="zh-CN" i="1" smtClean="0">
                <a:ea typeface="宋体" panose="02010600030101010101" pitchFamily="2" charset="-122"/>
              </a:rPr>
              <a:t>v</a:t>
            </a:r>
            <a:r>
              <a:rPr lang="en-US" altLang="zh-CN" smtClean="0">
                <a:ea typeface="宋体" panose="02010600030101010101" pitchFamily="2" charset="-122"/>
              </a:rPr>
              <a:t> is an internal node,</a:t>
            </a:r>
            <a:endParaRPr lang="en-US" altLang="zh-CN" b="1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    			</a:t>
            </a:r>
            <a:r>
              <a:rPr lang="en-US" altLang="zh-CN" smtClean="0">
                <a:ea typeface="宋体" panose="02010600030101010101" pitchFamily="2" charset="-122"/>
              </a:rPr>
              <a:t>(</a:t>
            </a:r>
            <a:r>
              <a:rPr lang="en-US" altLang="zh-CN" i="1" smtClean="0">
                <a:ea typeface="宋体" panose="02010600030101010101" pitchFamily="2" charset="-122"/>
              </a:rPr>
              <a:t>a</a:t>
            </a:r>
            <a:r>
              <a:rPr lang="en-US" altLang="zh-CN" smtClean="0">
                <a:ea typeface="宋体" panose="02010600030101010101" pitchFamily="2" charset="-122"/>
              </a:rPr>
              <a:t>,</a:t>
            </a:r>
            <a:r>
              <a:rPr lang="en-US" altLang="zh-CN" i="1" smtClean="0">
                <a:ea typeface="宋体" panose="02010600030101010101" pitchFamily="2" charset="-122"/>
              </a:rPr>
              <a:t>b</a:t>
            </a:r>
            <a:r>
              <a:rPr lang="en-US" altLang="zh-CN" smtClean="0">
                <a:ea typeface="宋体" panose="02010600030101010101" pitchFamily="2" charset="-122"/>
              </a:rPr>
              <a:t>) = CHILDREN(</a:t>
            </a:r>
            <a:r>
              <a:rPr lang="en-US" altLang="zh-CN" i="1" smtClean="0">
                <a:ea typeface="宋体" panose="02010600030101010101" pitchFamily="2" charset="-122"/>
              </a:rPr>
              <a:t>v</a:t>
            </a:r>
            <a:r>
              <a:rPr lang="en-US" altLang="zh-CN" smtClean="0">
                <a:ea typeface="宋体" panose="02010600030101010101" pitchFamily="2" charset="-122"/>
              </a:rPr>
              <a:t>)		//   find </a:t>
            </a:r>
            <a:r>
              <a:rPr lang="en-US" altLang="zh-CN" i="1" smtClean="0">
                <a:ea typeface="宋体" panose="02010600030101010101" pitchFamily="2" charset="-122"/>
              </a:rPr>
              <a:t>v</a:t>
            </a:r>
            <a:r>
              <a:rPr lang="en-US" altLang="zh-CN" smtClean="0">
                <a:ea typeface="宋体" panose="02010600030101010101" pitchFamily="2" charset="-122"/>
              </a:rPr>
              <a:t>’s children and</a:t>
            </a:r>
            <a:endParaRPr lang="en-US" altLang="zh-CN" b="1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    			</a:t>
            </a:r>
            <a:r>
              <a:rPr lang="en-US" altLang="zh-CN" smtClean="0">
                <a:ea typeface="宋体" panose="02010600030101010101" pitchFamily="2" charset="-122"/>
              </a:rPr>
              <a:t>CALC_EDGE_LENGTH(</a:t>
            </a:r>
            <a:r>
              <a:rPr lang="en-US" altLang="zh-CN" i="1" smtClean="0">
                <a:ea typeface="宋体" panose="02010600030101010101" pitchFamily="2" charset="-122"/>
              </a:rPr>
              <a:t>e</a:t>
            </a:r>
            <a:r>
              <a:rPr lang="en-US" altLang="zh-CN" i="1" baseline="-25000" smtClean="0">
                <a:ea typeface="宋体" panose="02010600030101010101" pitchFamily="2" charset="-122"/>
              </a:rPr>
              <a:t>a</a:t>
            </a:r>
            <a:r>
              <a:rPr lang="en-US" altLang="zh-CN" smtClean="0">
                <a:ea typeface="宋体" panose="02010600030101010101" pitchFamily="2" charset="-122"/>
              </a:rPr>
              <a:t>,</a:t>
            </a:r>
            <a:r>
              <a:rPr lang="en-US" altLang="zh-CN" i="1" smtClean="0">
                <a:ea typeface="宋体" panose="02010600030101010101" pitchFamily="2" charset="-122"/>
              </a:rPr>
              <a:t>e</a:t>
            </a:r>
            <a:r>
              <a:rPr lang="en-US" altLang="zh-CN" i="1" baseline="-25000" smtClean="0">
                <a:ea typeface="宋体" panose="02010600030101010101" pitchFamily="2" charset="-122"/>
              </a:rPr>
              <a:t>b</a:t>
            </a:r>
            <a:r>
              <a:rPr lang="en-US" altLang="zh-CN" smtClean="0">
                <a:ea typeface="宋体" panose="02010600030101010101" pitchFamily="2" charset="-122"/>
              </a:rPr>
              <a:t>)  	//   calculate the edge length</a:t>
            </a: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    			</a:t>
            </a:r>
            <a:r>
              <a:rPr lang="en-US" altLang="zh-CN" i="1" smtClean="0">
                <a:ea typeface="宋体" panose="02010600030101010101" pitchFamily="2" charset="-122"/>
              </a:rPr>
              <a:t>trr</a:t>
            </a:r>
            <a:r>
              <a:rPr lang="en-US" altLang="zh-CN" smtClean="0">
                <a:ea typeface="宋体" panose="02010600030101010101" pitchFamily="2" charset="-122"/>
              </a:rPr>
              <a:t>[</a:t>
            </a:r>
            <a:r>
              <a:rPr lang="en-US" altLang="zh-CN" i="1" smtClean="0">
                <a:ea typeface="宋体" panose="02010600030101010101" pitchFamily="2" charset="-122"/>
              </a:rPr>
              <a:t>a</a:t>
            </a:r>
            <a:r>
              <a:rPr lang="en-US" altLang="zh-CN" smtClean="0">
                <a:ea typeface="宋体" panose="02010600030101010101" pitchFamily="2" charset="-122"/>
              </a:rPr>
              <a:t>][</a:t>
            </a:r>
            <a:r>
              <a:rPr lang="en-US" altLang="zh-CN" i="1" smtClean="0">
                <a:ea typeface="宋体" panose="02010600030101010101" pitchFamily="2" charset="-122"/>
              </a:rPr>
              <a:t>core</a:t>
            </a:r>
            <a:r>
              <a:rPr lang="en-US" altLang="zh-CN" smtClean="0">
                <a:ea typeface="宋体" panose="02010600030101010101" pitchFamily="2" charset="-122"/>
              </a:rPr>
              <a:t>] = </a:t>
            </a:r>
            <a:r>
              <a:rPr lang="en-US" altLang="zh-CN" i="1" smtClean="0">
                <a:ea typeface="宋体" panose="02010600030101010101" pitchFamily="2" charset="-122"/>
              </a:rPr>
              <a:t>MS</a:t>
            </a:r>
            <a:r>
              <a:rPr lang="en-US" altLang="zh-CN" smtClean="0">
                <a:ea typeface="宋体" panose="02010600030101010101" pitchFamily="2" charset="-122"/>
              </a:rPr>
              <a:t>(</a:t>
            </a:r>
            <a:r>
              <a:rPr lang="en-US" altLang="zh-CN" i="1" smtClean="0">
                <a:ea typeface="宋体" panose="02010600030101010101" pitchFamily="2" charset="-122"/>
              </a:rPr>
              <a:t>a</a:t>
            </a:r>
            <a:r>
              <a:rPr lang="en-US" altLang="zh-CN" smtClean="0">
                <a:ea typeface="宋体" panose="02010600030101010101" pitchFamily="2" charset="-122"/>
              </a:rPr>
              <a:t>)			// create </a:t>
            </a:r>
            <a:r>
              <a:rPr lang="en-US" altLang="zh-CN" i="1" smtClean="0">
                <a:ea typeface="宋体" panose="02010600030101010101" pitchFamily="2" charset="-122"/>
              </a:rPr>
              <a:t>trr</a:t>
            </a:r>
            <a:r>
              <a:rPr lang="en-US" altLang="zh-CN" smtClean="0">
                <a:ea typeface="宋体" panose="02010600030101010101" pitchFamily="2" charset="-122"/>
              </a:rPr>
              <a:t>(</a:t>
            </a:r>
            <a:r>
              <a:rPr lang="en-US" altLang="zh-CN" i="1" smtClean="0">
                <a:ea typeface="宋体" panose="02010600030101010101" pitchFamily="2" charset="-122"/>
              </a:rPr>
              <a:t>a</a:t>
            </a:r>
            <a:r>
              <a:rPr lang="en-US" altLang="zh-CN" smtClean="0">
                <a:ea typeface="宋体" panose="02010600030101010101" pitchFamily="2" charset="-122"/>
              </a:rPr>
              <a:t>) – find merging segment</a:t>
            </a: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    			</a:t>
            </a:r>
            <a:r>
              <a:rPr lang="en-US" altLang="zh-CN" i="1" smtClean="0">
                <a:ea typeface="宋体" panose="02010600030101010101" pitchFamily="2" charset="-122"/>
              </a:rPr>
              <a:t>trr</a:t>
            </a:r>
            <a:r>
              <a:rPr lang="en-US" altLang="zh-CN" smtClean="0">
                <a:ea typeface="宋体" panose="02010600030101010101" pitchFamily="2" charset="-122"/>
              </a:rPr>
              <a:t>[</a:t>
            </a:r>
            <a:r>
              <a:rPr lang="en-US" altLang="zh-CN" i="1" smtClean="0">
                <a:ea typeface="宋体" panose="02010600030101010101" pitchFamily="2" charset="-122"/>
              </a:rPr>
              <a:t>a</a:t>
            </a:r>
            <a:r>
              <a:rPr lang="en-US" altLang="zh-CN" smtClean="0">
                <a:ea typeface="宋体" panose="02010600030101010101" pitchFamily="2" charset="-122"/>
              </a:rPr>
              <a:t>][</a:t>
            </a:r>
            <a:r>
              <a:rPr lang="en-US" altLang="zh-CN" i="1" smtClean="0">
                <a:ea typeface="宋体" panose="02010600030101010101" pitchFamily="2" charset="-122"/>
              </a:rPr>
              <a:t>radius</a:t>
            </a:r>
            <a:r>
              <a:rPr lang="en-US" altLang="zh-CN" smtClean="0">
                <a:ea typeface="宋体" panose="02010600030101010101" pitchFamily="2" charset="-122"/>
              </a:rPr>
              <a:t>] = |</a:t>
            </a:r>
            <a:r>
              <a:rPr lang="en-US" altLang="zh-CN" i="1" smtClean="0">
                <a:ea typeface="宋体" panose="02010600030101010101" pitchFamily="2" charset="-122"/>
              </a:rPr>
              <a:t>e</a:t>
            </a:r>
            <a:r>
              <a:rPr lang="en-US" altLang="zh-CN" i="1" baseline="-25000" smtClean="0">
                <a:ea typeface="宋体" panose="02010600030101010101" pitchFamily="2" charset="-122"/>
              </a:rPr>
              <a:t>a</a:t>
            </a:r>
            <a:r>
              <a:rPr lang="en-US" altLang="zh-CN" smtClean="0">
                <a:ea typeface="宋体" panose="02010600030101010101" pitchFamily="2" charset="-122"/>
              </a:rPr>
              <a:t>|			//   and radius of </a:t>
            </a:r>
            <a:r>
              <a:rPr lang="en-US" altLang="zh-CN" i="1" smtClean="0">
                <a:ea typeface="宋体" panose="02010600030101010101" pitchFamily="2" charset="-122"/>
              </a:rPr>
              <a:t>a</a:t>
            </a:r>
            <a:endParaRPr lang="en-US" altLang="zh-CN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    			</a:t>
            </a:r>
            <a:r>
              <a:rPr lang="en-US" altLang="zh-CN" i="1" smtClean="0">
                <a:ea typeface="宋体" panose="02010600030101010101" pitchFamily="2" charset="-122"/>
              </a:rPr>
              <a:t>trr</a:t>
            </a:r>
            <a:r>
              <a:rPr lang="en-US" altLang="zh-CN" smtClean="0">
                <a:ea typeface="宋体" panose="02010600030101010101" pitchFamily="2" charset="-122"/>
              </a:rPr>
              <a:t>[</a:t>
            </a:r>
            <a:r>
              <a:rPr lang="en-US" altLang="zh-CN" i="1" smtClean="0">
                <a:ea typeface="宋体" panose="02010600030101010101" pitchFamily="2" charset="-122"/>
              </a:rPr>
              <a:t>b</a:t>
            </a:r>
            <a:r>
              <a:rPr lang="en-US" altLang="zh-CN" smtClean="0">
                <a:ea typeface="宋体" panose="02010600030101010101" pitchFamily="2" charset="-122"/>
              </a:rPr>
              <a:t>][</a:t>
            </a:r>
            <a:r>
              <a:rPr lang="en-US" altLang="zh-CN" i="1" smtClean="0">
                <a:ea typeface="宋体" panose="02010600030101010101" pitchFamily="2" charset="-122"/>
              </a:rPr>
              <a:t>core</a:t>
            </a:r>
            <a:r>
              <a:rPr lang="en-US" altLang="zh-CN" smtClean="0">
                <a:ea typeface="宋体" panose="02010600030101010101" pitchFamily="2" charset="-122"/>
              </a:rPr>
              <a:t>] = </a:t>
            </a:r>
            <a:r>
              <a:rPr lang="en-US" altLang="zh-CN" i="1" smtClean="0">
                <a:ea typeface="宋体" panose="02010600030101010101" pitchFamily="2" charset="-122"/>
              </a:rPr>
              <a:t>MS</a:t>
            </a:r>
            <a:r>
              <a:rPr lang="en-US" altLang="zh-CN" smtClean="0">
                <a:ea typeface="宋体" panose="02010600030101010101" pitchFamily="2" charset="-122"/>
              </a:rPr>
              <a:t>(</a:t>
            </a:r>
            <a:r>
              <a:rPr lang="en-US" altLang="zh-CN" i="1" smtClean="0">
                <a:ea typeface="宋体" panose="02010600030101010101" pitchFamily="2" charset="-122"/>
              </a:rPr>
              <a:t>b</a:t>
            </a:r>
            <a:r>
              <a:rPr lang="en-US" altLang="zh-CN" smtClean="0">
                <a:ea typeface="宋体" panose="02010600030101010101" pitchFamily="2" charset="-122"/>
              </a:rPr>
              <a:t>)			// create </a:t>
            </a:r>
            <a:r>
              <a:rPr lang="en-US" altLang="zh-CN" i="1" smtClean="0">
                <a:ea typeface="宋体" panose="02010600030101010101" pitchFamily="2" charset="-122"/>
              </a:rPr>
              <a:t>trr</a:t>
            </a:r>
            <a:r>
              <a:rPr lang="en-US" altLang="zh-CN" smtClean="0">
                <a:ea typeface="宋体" panose="02010600030101010101" pitchFamily="2" charset="-122"/>
              </a:rPr>
              <a:t>(</a:t>
            </a:r>
            <a:r>
              <a:rPr lang="en-US" altLang="zh-CN" i="1" smtClean="0">
                <a:ea typeface="宋体" panose="02010600030101010101" pitchFamily="2" charset="-122"/>
              </a:rPr>
              <a:t>b</a:t>
            </a:r>
            <a:r>
              <a:rPr lang="en-US" altLang="zh-CN" smtClean="0">
                <a:ea typeface="宋体" panose="02010600030101010101" pitchFamily="2" charset="-122"/>
              </a:rPr>
              <a:t>) – find merging segment</a:t>
            </a: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    			</a:t>
            </a:r>
            <a:r>
              <a:rPr lang="en-US" altLang="zh-CN" i="1" smtClean="0">
                <a:ea typeface="宋体" panose="02010600030101010101" pitchFamily="2" charset="-122"/>
              </a:rPr>
              <a:t>trr</a:t>
            </a:r>
            <a:r>
              <a:rPr lang="en-US" altLang="zh-CN" smtClean="0">
                <a:ea typeface="宋体" panose="02010600030101010101" pitchFamily="2" charset="-122"/>
              </a:rPr>
              <a:t>[</a:t>
            </a:r>
            <a:r>
              <a:rPr lang="en-US" altLang="zh-CN" i="1" smtClean="0">
                <a:ea typeface="宋体" panose="02010600030101010101" pitchFamily="2" charset="-122"/>
              </a:rPr>
              <a:t>b</a:t>
            </a:r>
            <a:r>
              <a:rPr lang="en-US" altLang="zh-CN" smtClean="0">
                <a:ea typeface="宋体" panose="02010600030101010101" pitchFamily="2" charset="-122"/>
              </a:rPr>
              <a:t>][</a:t>
            </a:r>
            <a:r>
              <a:rPr lang="en-US" altLang="zh-CN" i="1" smtClean="0">
                <a:ea typeface="宋体" panose="02010600030101010101" pitchFamily="2" charset="-122"/>
              </a:rPr>
              <a:t>radius</a:t>
            </a:r>
            <a:r>
              <a:rPr lang="en-US" altLang="zh-CN" smtClean="0">
                <a:ea typeface="宋体" panose="02010600030101010101" pitchFamily="2" charset="-122"/>
              </a:rPr>
              <a:t>] = |</a:t>
            </a:r>
            <a:r>
              <a:rPr lang="en-US" altLang="zh-CN" i="1" smtClean="0">
                <a:ea typeface="宋体" panose="02010600030101010101" pitchFamily="2" charset="-122"/>
              </a:rPr>
              <a:t>e</a:t>
            </a:r>
            <a:r>
              <a:rPr lang="en-US" altLang="zh-CN" i="1" baseline="-25000" smtClean="0">
                <a:ea typeface="宋体" panose="02010600030101010101" pitchFamily="2" charset="-122"/>
              </a:rPr>
              <a:t>b</a:t>
            </a:r>
            <a:r>
              <a:rPr lang="en-US" altLang="zh-CN" smtClean="0">
                <a:ea typeface="宋体" panose="02010600030101010101" pitchFamily="2" charset="-122"/>
              </a:rPr>
              <a:t>|			//   and radius of </a:t>
            </a:r>
            <a:r>
              <a:rPr lang="en-US" altLang="zh-CN" i="1" smtClean="0">
                <a:ea typeface="宋体" panose="02010600030101010101" pitchFamily="2" charset="-122"/>
              </a:rPr>
              <a:t>b</a:t>
            </a:r>
            <a:endParaRPr lang="en-US" altLang="zh-CN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   	 	</a:t>
            </a:r>
            <a:r>
              <a:rPr lang="en-US" altLang="zh-CN" i="1" smtClean="0">
                <a:ea typeface="宋体" panose="02010600030101010101" pitchFamily="2" charset="-122"/>
              </a:rPr>
              <a:t>ms</a:t>
            </a:r>
            <a:r>
              <a:rPr lang="en-US" altLang="zh-CN" smtClean="0">
                <a:ea typeface="宋体" panose="02010600030101010101" pitchFamily="2" charset="-122"/>
              </a:rPr>
              <a:t>[</a:t>
            </a:r>
            <a:r>
              <a:rPr lang="en-US" altLang="zh-CN" i="1" smtClean="0">
                <a:ea typeface="宋体" panose="02010600030101010101" pitchFamily="2" charset="-122"/>
              </a:rPr>
              <a:t>v</a:t>
            </a:r>
            <a:r>
              <a:rPr lang="en-US" altLang="zh-CN" smtClean="0">
                <a:ea typeface="宋体" panose="02010600030101010101" pitchFamily="2" charset="-122"/>
              </a:rPr>
              <a:t>] = </a:t>
            </a:r>
            <a:r>
              <a:rPr lang="en-US" altLang="zh-CN" i="1" smtClean="0">
                <a:ea typeface="宋体" panose="02010600030101010101" pitchFamily="2" charset="-122"/>
              </a:rPr>
              <a:t>trr</a:t>
            </a:r>
            <a:r>
              <a:rPr lang="en-US" altLang="zh-CN" smtClean="0">
                <a:ea typeface="宋体" panose="02010600030101010101" pitchFamily="2" charset="-122"/>
              </a:rPr>
              <a:t>[</a:t>
            </a:r>
            <a:r>
              <a:rPr lang="en-US" altLang="zh-CN" i="1" smtClean="0">
                <a:ea typeface="宋体" panose="02010600030101010101" pitchFamily="2" charset="-122"/>
              </a:rPr>
              <a:t>a</a:t>
            </a:r>
            <a:r>
              <a:rPr lang="en-US" altLang="zh-CN" smtClean="0">
                <a:ea typeface="宋体" panose="02010600030101010101" pitchFamily="2" charset="-122"/>
              </a:rPr>
              <a:t>] ∩ </a:t>
            </a:r>
            <a:r>
              <a:rPr lang="en-US" altLang="zh-CN" i="1" smtClean="0">
                <a:ea typeface="宋体" panose="02010600030101010101" pitchFamily="2" charset="-122"/>
              </a:rPr>
              <a:t>trr</a:t>
            </a:r>
            <a:r>
              <a:rPr lang="en-US" altLang="zh-CN" smtClean="0">
                <a:ea typeface="宋体" panose="02010600030101010101" pitchFamily="2" charset="-122"/>
              </a:rPr>
              <a:t>[</a:t>
            </a:r>
            <a:r>
              <a:rPr lang="en-US" altLang="zh-CN" i="1" smtClean="0">
                <a:ea typeface="宋体" panose="02010600030101010101" pitchFamily="2" charset="-122"/>
              </a:rPr>
              <a:t>b</a:t>
            </a:r>
            <a:r>
              <a:rPr lang="en-US" altLang="zh-CN" smtClean="0">
                <a:ea typeface="宋体" panose="02010600030101010101" pitchFamily="2" charset="-122"/>
              </a:rPr>
              <a:t>]			// merging segment of </a:t>
            </a:r>
            <a:r>
              <a:rPr lang="en-US" altLang="zh-CN" i="1" smtClean="0">
                <a:ea typeface="宋体" panose="02010600030101010101" pitchFamily="2" charset="-122"/>
              </a:rPr>
              <a:t>v</a:t>
            </a:r>
            <a:r>
              <a:rPr lang="en-US" altLang="zh-CN" smtClean="0">
                <a:ea typeface="宋体" panose="02010600030101010101" pitchFamily="2" charset="-122"/>
              </a:rPr>
              <a:t> </a:t>
            </a: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827088" y="1231900"/>
            <a:ext cx="3538537" cy="344488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Deferred-Merge Embedding (DME)</a:t>
            </a: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754063" y="1808163"/>
            <a:ext cx="6223000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>
                <a:ea typeface="宋体" panose="02010600030101010101" pitchFamily="2" charset="-122"/>
              </a:rPr>
              <a:t>Build Tree of Segments Algorithm </a:t>
            </a:r>
            <a:r>
              <a:rPr lang="en-US" altLang="zh-CN" b="1">
                <a:solidFill>
                  <a:srgbClr val="CC0000"/>
                </a:solidFill>
                <a:ea typeface="宋体" panose="02010600030101010101" pitchFamily="2" charset="-122"/>
              </a:rPr>
              <a:t>(DME Bottom-Up Phase)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74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74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74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74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74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574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74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574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574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74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74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574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5749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4915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6F2A4F-87D7-4690-B702-EFF60D76C10B}" type="slidenum">
              <a:rPr lang="en-US" altLang="de-DE" sz="1000">
                <a:solidFill>
                  <a:srgbClr val="C0C0C0"/>
                </a:solidFill>
              </a:rPr>
              <a:pPr/>
              <a:t>54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7.5.1 	Constructing Trees with Zero Global Skew</a:t>
            </a:r>
          </a:p>
        </p:txBody>
      </p:sp>
      <p:sp>
        <p:nvSpPr>
          <p:cNvPr id="56324" name="Text Box 3"/>
          <p:cNvSpPr txBox="1">
            <a:spLocks noChangeArrowheads="1"/>
          </p:cNvSpPr>
          <p:nvPr/>
        </p:nvSpPr>
        <p:spPr bwMode="auto">
          <a:xfrm>
            <a:off x="827088" y="1231900"/>
            <a:ext cx="3538537" cy="344488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Deferred-Merge Embedding (DME)</a:t>
            </a:r>
          </a:p>
        </p:txBody>
      </p:sp>
      <p:sp>
        <p:nvSpPr>
          <p:cNvPr id="56325" name="Text Box 4"/>
          <p:cNvSpPr txBox="1">
            <a:spLocks noChangeArrowheads="1"/>
          </p:cNvSpPr>
          <p:nvPr/>
        </p:nvSpPr>
        <p:spPr bwMode="auto">
          <a:xfrm>
            <a:off x="754063" y="1808163"/>
            <a:ext cx="4845050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>
                <a:ea typeface="宋体" panose="02010600030101010101" pitchFamily="2" charset="-122"/>
              </a:rPr>
              <a:t>Find Exact Locations </a:t>
            </a:r>
            <a:r>
              <a:rPr lang="en-US" altLang="zh-CN" b="1">
                <a:solidFill>
                  <a:schemeClr val="accent2"/>
                </a:solidFill>
                <a:ea typeface="宋体" panose="02010600030101010101" pitchFamily="2" charset="-122"/>
              </a:rPr>
              <a:t>(DME Top-Down Phase)</a:t>
            </a:r>
          </a:p>
        </p:txBody>
      </p:sp>
      <p:grpSp>
        <p:nvGrpSpPr>
          <p:cNvPr id="2" name="Group 247"/>
          <p:cNvGrpSpPr>
            <a:grpSpLocks/>
          </p:cNvGrpSpPr>
          <p:nvPr/>
        </p:nvGrpSpPr>
        <p:grpSpPr bwMode="auto">
          <a:xfrm>
            <a:off x="1187450" y="2990850"/>
            <a:ext cx="4433888" cy="2598738"/>
            <a:chOff x="748" y="1884"/>
            <a:chExt cx="2793" cy="1637"/>
          </a:xfrm>
        </p:grpSpPr>
        <p:sp>
          <p:nvSpPr>
            <p:cNvPr id="56328" name="Rectangle 217"/>
            <p:cNvSpPr>
              <a:spLocks noChangeArrowheads="1"/>
            </p:cNvSpPr>
            <p:nvPr/>
          </p:nvSpPr>
          <p:spPr bwMode="auto">
            <a:xfrm>
              <a:off x="1375" y="2310"/>
              <a:ext cx="1608" cy="121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endParaRPr lang="de-DE" altLang="de-DE" sz="1600">
                <a:ea typeface="宋体" panose="02010600030101010101" pitchFamily="2" charset="-122"/>
              </a:endParaRPr>
            </a:p>
          </p:txBody>
        </p:sp>
        <p:sp>
          <p:nvSpPr>
            <p:cNvPr id="56329" name="Line 218"/>
            <p:cNvSpPr>
              <a:spLocks noChangeShapeType="1"/>
            </p:cNvSpPr>
            <p:nvPr/>
          </p:nvSpPr>
          <p:spPr bwMode="auto">
            <a:xfrm>
              <a:off x="1379" y="2913"/>
              <a:ext cx="1601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56330" name="Group 219"/>
            <p:cNvGrpSpPr>
              <a:grpSpLocks/>
            </p:cNvGrpSpPr>
            <p:nvPr/>
          </p:nvGrpSpPr>
          <p:grpSpPr bwMode="auto">
            <a:xfrm>
              <a:off x="1379" y="2309"/>
              <a:ext cx="1601" cy="1212"/>
              <a:chOff x="2752" y="1421"/>
              <a:chExt cx="1601" cy="1212"/>
            </a:xfrm>
          </p:grpSpPr>
          <p:sp>
            <p:nvSpPr>
              <p:cNvPr id="56346" name="Line 220"/>
              <p:cNvSpPr>
                <a:spLocks noChangeShapeType="1"/>
              </p:cNvSpPr>
              <p:nvPr/>
            </p:nvSpPr>
            <p:spPr bwMode="auto">
              <a:xfrm>
                <a:off x="2752" y="1623"/>
                <a:ext cx="1601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347" name="Line 221"/>
              <p:cNvSpPr>
                <a:spLocks noChangeShapeType="1"/>
              </p:cNvSpPr>
              <p:nvPr/>
            </p:nvSpPr>
            <p:spPr bwMode="auto">
              <a:xfrm>
                <a:off x="2752" y="1826"/>
                <a:ext cx="1601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348" name="Line 222"/>
              <p:cNvSpPr>
                <a:spLocks noChangeShapeType="1"/>
              </p:cNvSpPr>
              <p:nvPr/>
            </p:nvSpPr>
            <p:spPr bwMode="auto">
              <a:xfrm>
                <a:off x="2752" y="2226"/>
                <a:ext cx="1601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349" name="Line 223"/>
              <p:cNvSpPr>
                <a:spLocks noChangeShapeType="1"/>
              </p:cNvSpPr>
              <p:nvPr/>
            </p:nvSpPr>
            <p:spPr bwMode="auto">
              <a:xfrm>
                <a:off x="2752" y="2428"/>
                <a:ext cx="1601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350" name="Line 224"/>
              <p:cNvSpPr>
                <a:spLocks noChangeShapeType="1"/>
              </p:cNvSpPr>
              <p:nvPr/>
            </p:nvSpPr>
            <p:spPr bwMode="auto">
              <a:xfrm>
                <a:off x="2951" y="1421"/>
                <a:ext cx="0" cy="120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351" name="Line 225"/>
              <p:cNvSpPr>
                <a:spLocks noChangeShapeType="1"/>
              </p:cNvSpPr>
              <p:nvPr/>
            </p:nvSpPr>
            <p:spPr bwMode="auto">
              <a:xfrm>
                <a:off x="3152" y="1421"/>
                <a:ext cx="0" cy="120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352" name="Line 226"/>
              <p:cNvSpPr>
                <a:spLocks noChangeShapeType="1"/>
              </p:cNvSpPr>
              <p:nvPr/>
            </p:nvSpPr>
            <p:spPr bwMode="auto">
              <a:xfrm>
                <a:off x="3351" y="1421"/>
                <a:ext cx="0" cy="120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353" name="Line 227"/>
              <p:cNvSpPr>
                <a:spLocks noChangeShapeType="1"/>
              </p:cNvSpPr>
              <p:nvPr/>
            </p:nvSpPr>
            <p:spPr bwMode="auto">
              <a:xfrm>
                <a:off x="3554" y="1421"/>
                <a:ext cx="0" cy="120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354" name="Line 228"/>
              <p:cNvSpPr>
                <a:spLocks noChangeShapeType="1"/>
              </p:cNvSpPr>
              <p:nvPr/>
            </p:nvSpPr>
            <p:spPr bwMode="auto">
              <a:xfrm>
                <a:off x="3754" y="1424"/>
                <a:ext cx="0" cy="120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355" name="Line 229"/>
              <p:cNvSpPr>
                <a:spLocks noChangeShapeType="1"/>
              </p:cNvSpPr>
              <p:nvPr/>
            </p:nvSpPr>
            <p:spPr bwMode="auto">
              <a:xfrm>
                <a:off x="3956" y="1424"/>
                <a:ext cx="0" cy="120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6356" name="Line 230"/>
              <p:cNvSpPr>
                <a:spLocks noChangeShapeType="1"/>
              </p:cNvSpPr>
              <p:nvPr/>
            </p:nvSpPr>
            <p:spPr bwMode="auto">
              <a:xfrm>
                <a:off x="4157" y="1424"/>
                <a:ext cx="0" cy="120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56331" name="Line 231"/>
            <p:cNvSpPr>
              <a:spLocks noChangeShapeType="1"/>
            </p:cNvSpPr>
            <p:nvPr/>
          </p:nvSpPr>
          <p:spPr bwMode="auto">
            <a:xfrm flipV="1">
              <a:off x="1585" y="2715"/>
              <a:ext cx="393" cy="393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332" name="Text Box 232"/>
            <p:cNvSpPr txBox="1">
              <a:spLocks noChangeArrowheads="1"/>
            </p:cNvSpPr>
            <p:nvPr/>
          </p:nvSpPr>
          <p:spPr bwMode="auto">
            <a:xfrm>
              <a:off x="748" y="2952"/>
              <a:ext cx="54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600" i="1">
                  <a:ea typeface="宋体" panose="02010600030101010101" pitchFamily="2" charset="-122"/>
                </a:rPr>
                <a:t>ms</a:t>
              </a:r>
              <a:r>
                <a:rPr lang="en-US" altLang="zh-CN" sz="1600">
                  <a:ea typeface="宋体" panose="02010600030101010101" pitchFamily="2" charset="-122"/>
                </a:rPr>
                <a:t>(</a:t>
              </a:r>
              <a:r>
                <a:rPr lang="en-US" altLang="zh-CN" sz="1600" i="1">
                  <a:ea typeface="宋体" panose="02010600030101010101" pitchFamily="2" charset="-122"/>
                </a:rPr>
                <a:t>v</a:t>
              </a:r>
              <a:r>
                <a:rPr lang="en-US" altLang="zh-CN" sz="1600">
                  <a:ea typeface="宋体" panose="02010600030101010101" pitchFamily="2" charset="-122"/>
                </a:rPr>
                <a:t>)</a:t>
              </a:r>
            </a:p>
          </p:txBody>
        </p:sp>
        <p:sp>
          <p:nvSpPr>
            <p:cNvPr id="56333" name="Line 233"/>
            <p:cNvSpPr>
              <a:spLocks noChangeShapeType="1"/>
            </p:cNvSpPr>
            <p:nvPr/>
          </p:nvSpPr>
          <p:spPr bwMode="auto">
            <a:xfrm>
              <a:off x="1264" y="3084"/>
              <a:ext cx="29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334" name="Oval 234"/>
            <p:cNvSpPr>
              <a:spLocks noChangeArrowheads="1"/>
            </p:cNvSpPr>
            <p:nvPr/>
          </p:nvSpPr>
          <p:spPr bwMode="auto">
            <a:xfrm>
              <a:off x="2150" y="2888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6335" name="Text Box 235"/>
            <p:cNvSpPr txBox="1">
              <a:spLocks noChangeArrowheads="1"/>
            </p:cNvSpPr>
            <p:nvPr/>
          </p:nvSpPr>
          <p:spPr bwMode="auto">
            <a:xfrm>
              <a:off x="2980" y="2796"/>
              <a:ext cx="56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600" i="1">
                  <a:ea typeface="宋体" panose="02010600030101010101" pitchFamily="2" charset="-122"/>
                </a:rPr>
                <a:t>pl</a:t>
              </a:r>
              <a:r>
                <a:rPr lang="en-US" altLang="zh-CN" sz="1600">
                  <a:ea typeface="宋体" panose="02010600030101010101" pitchFamily="2" charset="-122"/>
                </a:rPr>
                <a:t>(</a:t>
              </a:r>
              <a:r>
                <a:rPr lang="en-US" altLang="zh-CN" sz="1600" i="1">
                  <a:ea typeface="宋体" panose="02010600030101010101" pitchFamily="2" charset="-122"/>
                </a:rPr>
                <a:t>par</a:t>
              </a:r>
              <a:r>
                <a:rPr lang="en-US" altLang="zh-CN" sz="1600">
                  <a:ea typeface="宋体" panose="02010600030101010101" pitchFamily="2" charset="-122"/>
                </a:rPr>
                <a:t>)</a:t>
              </a:r>
            </a:p>
          </p:txBody>
        </p:sp>
        <p:sp>
          <p:nvSpPr>
            <p:cNvPr id="56336" name="Freeform 236"/>
            <p:cNvSpPr>
              <a:spLocks/>
            </p:cNvSpPr>
            <p:nvPr/>
          </p:nvSpPr>
          <p:spPr bwMode="auto">
            <a:xfrm>
              <a:off x="1573" y="2308"/>
              <a:ext cx="1214" cy="1211"/>
            </a:xfrm>
            <a:custGeom>
              <a:avLst/>
              <a:gdLst>
                <a:gd name="T0" fmla="*/ 607 w 1215"/>
                <a:gd name="T1" fmla="*/ 0 h 1212"/>
                <a:gd name="T2" fmla="*/ 1213 w 1215"/>
                <a:gd name="T3" fmla="*/ 606 h 1212"/>
                <a:gd name="T4" fmla="*/ 607 w 1215"/>
                <a:gd name="T5" fmla="*/ 1210 h 1212"/>
                <a:gd name="T6" fmla="*/ 0 w 1215"/>
                <a:gd name="T7" fmla="*/ 603 h 1212"/>
                <a:gd name="T8" fmla="*/ 607 w 1215"/>
                <a:gd name="T9" fmla="*/ 0 h 12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15"/>
                <a:gd name="T16" fmla="*/ 0 h 1212"/>
                <a:gd name="T17" fmla="*/ 1215 w 1215"/>
                <a:gd name="T18" fmla="*/ 1212 h 12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15" h="1212">
                  <a:moveTo>
                    <a:pt x="609" y="0"/>
                  </a:moveTo>
                  <a:lnTo>
                    <a:pt x="1215" y="606"/>
                  </a:lnTo>
                  <a:lnTo>
                    <a:pt x="609" y="1212"/>
                  </a:lnTo>
                  <a:lnTo>
                    <a:pt x="0" y="603"/>
                  </a:lnTo>
                  <a:lnTo>
                    <a:pt x="609" y="0"/>
                  </a:lnTo>
                  <a:close/>
                </a:path>
              </a:pathLst>
            </a:custGeom>
            <a:noFill/>
            <a:ln w="19050" cap="flat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337" name="Text Box 237"/>
            <p:cNvSpPr txBox="1">
              <a:spLocks noChangeArrowheads="1"/>
            </p:cNvSpPr>
            <p:nvPr/>
          </p:nvSpPr>
          <p:spPr bwMode="auto">
            <a:xfrm>
              <a:off x="748" y="2781"/>
              <a:ext cx="54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600" i="1">
                  <a:ea typeface="宋体" panose="02010600030101010101" pitchFamily="2" charset="-122"/>
                </a:rPr>
                <a:t>trr</a:t>
              </a:r>
              <a:r>
                <a:rPr lang="en-US" altLang="zh-CN" sz="1600">
                  <a:ea typeface="宋体" panose="02010600030101010101" pitchFamily="2" charset="-122"/>
                </a:rPr>
                <a:t>(</a:t>
              </a:r>
              <a:r>
                <a:rPr lang="en-US" altLang="zh-CN" sz="1600" i="1">
                  <a:ea typeface="宋体" panose="02010600030101010101" pitchFamily="2" charset="-122"/>
                </a:rPr>
                <a:t>par</a:t>
              </a:r>
              <a:r>
                <a:rPr lang="en-US" altLang="zh-CN" sz="1600">
                  <a:ea typeface="宋体" panose="02010600030101010101" pitchFamily="2" charset="-122"/>
                </a:rPr>
                <a:t>)</a:t>
              </a:r>
            </a:p>
          </p:txBody>
        </p:sp>
        <p:sp>
          <p:nvSpPr>
            <p:cNvPr id="56338" name="AutoShape 238"/>
            <p:cNvSpPr>
              <a:spLocks/>
            </p:cNvSpPr>
            <p:nvPr/>
          </p:nvSpPr>
          <p:spPr bwMode="auto">
            <a:xfrm rot="-8100000">
              <a:off x="1743" y="2615"/>
              <a:ext cx="67" cy="403"/>
            </a:xfrm>
            <a:prstGeom prst="rightBrace">
              <a:avLst>
                <a:gd name="adj1" fmla="val 50124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6339" name="Line 239"/>
            <p:cNvSpPr>
              <a:spLocks noChangeShapeType="1"/>
            </p:cNvSpPr>
            <p:nvPr/>
          </p:nvSpPr>
          <p:spPr bwMode="auto">
            <a:xfrm>
              <a:off x="1750" y="2250"/>
              <a:ext cx="0" cy="51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340" name="Text Box 240"/>
            <p:cNvSpPr txBox="1">
              <a:spLocks noChangeArrowheads="1"/>
            </p:cNvSpPr>
            <p:nvPr/>
          </p:nvSpPr>
          <p:spPr bwMode="auto">
            <a:xfrm>
              <a:off x="949" y="1884"/>
              <a:ext cx="240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600">
                  <a:ea typeface="宋体" panose="02010600030101010101" pitchFamily="2" charset="-122"/>
                </a:rPr>
                <a:t>Possible locations of child node </a:t>
              </a:r>
              <a:r>
                <a:rPr lang="en-US" altLang="zh-CN" sz="1600" i="1">
                  <a:ea typeface="宋体" panose="02010600030101010101" pitchFamily="2" charset="-122"/>
                </a:rPr>
                <a:t>v </a:t>
              </a:r>
              <a:br>
                <a:rPr lang="en-US" altLang="zh-CN" sz="1600" i="1">
                  <a:ea typeface="宋体" panose="02010600030101010101" pitchFamily="2" charset="-122"/>
                </a:rPr>
              </a:br>
              <a:r>
                <a:rPr lang="en-US" altLang="zh-CN" sz="1600">
                  <a:ea typeface="宋体" panose="02010600030101010101" pitchFamily="2" charset="-122"/>
                </a:rPr>
                <a:t>given the location of its parent node</a:t>
              </a:r>
              <a:r>
                <a:rPr lang="en-US" altLang="zh-CN" sz="1600" i="1">
                  <a:ea typeface="宋体" panose="02010600030101010101" pitchFamily="2" charset="-122"/>
                </a:rPr>
                <a:t> par</a:t>
              </a:r>
              <a:endParaRPr lang="en-US" altLang="zh-CN" sz="1600">
                <a:ea typeface="宋体" panose="02010600030101010101" pitchFamily="2" charset="-122"/>
              </a:endParaRPr>
            </a:p>
          </p:txBody>
        </p:sp>
        <p:sp>
          <p:nvSpPr>
            <p:cNvPr id="56341" name="Line 241"/>
            <p:cNvSpPr>
              <a:spLocks noChangeShapeType="1"/>
            </p:cNvSpPr>
            <p:nvPr/>
          </p:nvSpPr>
          <p:spPr bwMode="auto">
            <a:xfrm>
              <a:off x="1276" y="2913"/>
              <a:ext cx="27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342" name="Line 242"/>
            <p:cNvSpPr>
              <a:spLocks noChangeShapeType="1"/>
            </p:cNvSpPr>
            <p:nvPr/>
          </p:nvSpPr>
          <p:spPr bwMode="auto">
            <a:xfrm flipV="1">
              <a:off x="2188" y="2607"/>
              <a:ext cx="294" cy="2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343" name="Text Box 243"/>
            <p:cNvSpPr txBox="1">
              <a:spLocks noChangeArrowheads="1"/>
            </p:cNvSpPr>
            <p:nvPr/>
          </p:nvSpPr>
          <p:spPr bwMode="auto">
            <a:xfrm>
              <a:off x="3019" y="2616"/>
              <a:ext cx="44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zh-CN" sz="1600">
                  <a:ea typeface="宋体" panose="02010600030101010101" pitchFamily="2" charset="-122"/>
                </a:rPr>
                <a:t>|</a:t>
              </a:r>
              <a:r>
                <a:rPr lang="en-US" altLang="zh-CN" sz="1600" i="1">
                  <a:ea typeface="宋体" panose="02010600030101010101" pitchFamily="2" charset="-122"/>
                </a:rPr>
                <a:t>e</a:t>
              </a:r>
              <a:r>
                <a:rPr lang="en-US" altLang="zh-CN" sz="1600" i="1" baseline="-25000">
                  <a:ea typeface="宋体" panose="02010600030101010101" pitchFamily="2" charset="-122"/>
                </a:rPr>
                <a:t>par</a:t>
              </a:r>
              <a:r>
                <a:rPr lang="en-US" altLang="zh-CN" sz="1600">
                  <a:ea typeface="宋体" panose="02010600030101010101" pitchFamily="2" charset="-122"/>
                </a:rPr>
                <a:t>|</a:t>
              </a:r>
            </a:p>
          </p:txBody>
        </p:sp>
        <p:sp>
          <p:nvSpPr>
            <p:cNvPr id="56344" name="Line 244"/>
            <p:cNvSpPr>
              <a:spLocks noChangeShapeType="1"/>
            </p:cNvSpPr>
            <p:nvPr/>
          </p:nvSpPr>
          <p:spPr bwMode="auto">
            <a:xfrm flipH="1">
              <a:off x="2356" y="2745"/>
              <a:ext cx="69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345" name="Line 245"/>
            <p:cNvSpPr>
              <a:spLocks noChangeShapeType="1"/>
            </p:cNvSpPr>
            <p:nvPr/>
          </p:nvSpPr>
          <p:spPr bwMode="auto">
            <a:xfrm flipH="1">
              <a:off x="2230" y="2913"/>
              <a:ext cx="81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37" name="Text Box 102"/>
          <p:cNvSpPr txBox="1">
            <a:spLocks noChangeArrowheads="1"/>
          </p:cNvSpPr>
          <p:nvPr/>
        </p:nvSpPr>
        <p:spPr bwMode="auto">
          <a:xfrm rot="-5400000">
            <a:off x="8237048" y="5725266"/>
            <a:ext cx="1256691" cy="21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800" dirty="0">
                <a:solidFill>
                  <a:srgbClr val="C0C0C0"/>
                </a:solidFill>
              </a:rPr>
              <a:t>© </a:t>
            </a:r>
            <a:r>
              <a:rPr lang="de-DE" altLang="de-DE" sz="800" dirty="0" smtClean="0">
                <a:solidFill>
                  <a:srgbClr val="C0C0C0"/>
                </a:solidFill>
              </a:rPr>
              <a:t>2022 </a:t>
            </a:r>
            <a:r>
              <a:rPr lang="de-DE" altLang="de-DE" sz="800" dirty="0">
                <a:solidFill>
                  <a:srgbClr val="C0C0C0"/>
                </a:solidFill>
              </a:rPr>
              <a:t>Springer Verlag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504569-272E-4440-81DC-5C0004EA2033}" type="slidenum">
              <a:rPr lang="en-US" altLang="de-DE" sz="1000">
                <a:solidFill>
                  <a:srgbClr val="C0C0C0"/>
                </a:solidFill>
              </a:rPr>
              <a:pPr/>
              <a:t>55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7.5.1 	Constructing Trees with Zero Global Skew</a:t>
            </a:r>
          </a:p>
        </p:txBody>
      </p:sp>
      <p:sp>
        <p:nvSpPr>
          <p:cNvPr id="57348" name="Text Box 3"/>
          <p:cNvSpPr txBox="1">
            <a:spLocks noChangeArrowheads="1"/>
          </p:cNvSpPr>
          <p:nvPr/>
        </p:nvSpPr>
        <p:spPr bwMode="auto">
          <a:xfrm>
            <a:off x="827088" y="1231900"/>
            <a:ext cx="3538537" cy="344488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Deferred-Merge Embedding (DME)</a:t>
            </a:r>
          </a:p>
        </p:txBody>
      </p:sp>
      <p:sp>
        <p:nvSpPr>
          <p:cNvPr id="57349" name="Text Box 4"/>
          <p:cNvSpPr txBox="1">
            <a:spLocks noChangeArrowheads="1"/>
          </p:cNvSpPr>
          <p:nvPr/>
        </p:nvSpPr>
        <p:spPr bwMode="auto">
          <a:xfrm>
            <a:off x="754063" y="1808163"/>
            <a:ext cx="4845050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>
                <a:ea typeface="宋体" panose="02010600030101010101" pitchFamily="2" charset="-122"/>
              </a:rPr>
              <a:t>Find Exact Locations </a:t>
            </a:r>
            <a:r>
              <a:rPr lang="en-US" altLang="zh-CN" b="1">
                <a:solidFill>
                  <a:schemeClr val="accent2"/>
                </a:solidFill>
                <a:ea typeface="宋体" panose="02010600030101010101" pitchFamily="2" charset="-122"/>
              </a:rPr>
              <a:t>(DME Top-Down Phase)</a:t>
            </a:r>
          </a:p>
        </p:txBody>
      </p:sp>
      <p:grpSp>
        <p:nvGrpSpPr>
          <p:cNvPr id="56326" name="Gruppieren 272"/>
          <p:cNvGrpSpPr>
            <a:grpSpLocks/>
          </p:cNvGrpSpPr>
          <p:nvPr/>
        </p:nvGrpSpPr>
        <p:grpSpPr bwMode="auto">
          <a:xfrm>
            <a:off x="747713" y="2220913"/>
            <a:ext cx="2241550" cy="1976437"/>
            <a:chOff x="747716" y="2220910"/>
            <a:chExt cx="2241556" cy="1976434"/>
          </a:xfrm>
        </p:grpSpPr>
        <p:sp>
          <p:nvSpPr>
            <p:cNvPr id="57534" name="Rectangle 54"/>
            <p:cNvSpPr>
              <a:spLocks noChangeAspect="1" noChangeArrowheads="1"/>
            </p:cNvSpPr>
            <p:nvPr/>
          </p:nvSpPr>
          <p:spPr bwMode="auto">
            <a:xfrm>
              <a:off x="836616" y="2251072"/>
              <a:ext cx="2068518" cy="1911347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endParaRPr lang="de-DE" altLang="de-DE" sz="1600">
                <a:ea typeface="宋体" panose="02010600030101010101" pitchFamily="2" charset="-122"/>
              </a:endParaRPr>
            </a:p>
          </p:txBody>
        </p:sp>
        <p:grpSp>
          <p:nvGrpSpPr>
            <p:cNvPr id="57535" name="Group 256"/>
            <p:cNvGrpSpPr>
              <a:grpSpLocks noChangeAspect="1"/>
            </p:cNvGrpSpPr>
            <p:nvPr/>
          </p:nvGrpSpPr>
          <p:grpSpPr bwMode="auto">
            <a:xfrm>
              <a:off x="835029" y="2255835"/>
              <a:ext cx="2066931" cy="1912934"/>
              <a:chOff x="294" y="517"/>
              <a:chExt cx="2098" cy="1944"/>
            </a:xfrm>
          </p:grpSpPr>
          <p:sp>
            <p:nvSpPr>
              <p:cNvPr id="57576" name="Line 38"/>
              <p:cNvSpPr>
                <a:spLocks noChangeAspect="1" noChangeShapeType="1"/>
              </p:cNvSpPr>
              <p:nvPr/>
            </p:nvSpPr>
            <p:spPr bwMode="auto">
              <a:xfrm>
                <a:off x="1870" y="518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77" name="Line 39"/>
              <p:cNvSpPr>
                <a:spLocks noChangeAspect="1" noChangeShapeType="1"/>
              </p:cNvSpPr>
              <p:nvPr/>
            </p:nvSpPr>
            <p:spPr bwMode="auto">
              <a:xfrm>
                <a:off x="2045" y="518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78" name="Line 54"/>
              <p:cNvSpPr>
                <a:spLocks noChangeAspect="1" noChangeShapeType="1"/>
              </p:cNvSpPr>
              <p:nvPr/>
            </p:nvSpPr>
            <p:spPr bwMode="auto">
              <a:xfrm flipH="1">
                <a:off x="1693" y="517"/>
                <a:ext cx="0" cy="1941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79" name="Line 44"/>
              <p:cNvSpPr>
                <a:spLocks noChangeAspect="1" noChangeShapeType="1"/>
              </p:cNvSpPr>
              <p:nvPr/>
            </p:nvSpPr>
            <p:spPr bwMode="auto">
              <a:xfrm>
                <a:off x="463" y="519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80" name="Line 45"/>
              <p:cNvSpPr>
                <a:spLocks noChangeAspect="1" noChangeShapeType="1"/>
              </p:cNvSpPr>
              <p:nvPr/>
            </p:nvSpPr>
            <p:spPr bwMode="auto">
              <a:xfrm>
                <a:off x="636" y="519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81" name="Line 46"/>
              <p:cNvSpPr>
                <a:spLocks noChangeAspect="1" noChangeShapeType="1"/>
              </p:cNvSpPr>
              <p:nvPr/>
            </p:nvSpPr>
            <p:spPr bwMode="auto">
              <a:xfrm>
                <a:off x="811" y="519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82" name="Line 47"/>
              <p:cNvSpPr>
                <a:spLocks noChangeAspect="1" noChangeShapeType="1"/>
              </p:cNvSpPr>
              <p:nvPr/>
            </p:nvSpPr>
            <p:spPr bwMode="auto">
              <a:xfrm>
                <a:off x="986" y="519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83" name="Line 48"/>
              <p:cNvSpPr>
                <a:spLocks noChangeAspect="1" noChangeShapeType="1"/>
              </p:cNvSpPr>
              <p:nvPr/>
            </p:nvSpPr>
            <p:spPr bwMode="auto">
              <a:xfrm>
                <a:off x="1164" y="519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84" name="Line 49"/>
              <p:cNvSpPr>
                <a:spLocks noChangeAspect="1" noChangeShapeType="1"/>
              </p:cNvSpPr>
              <p:nvPr/>
            </p:nvSpPr>
            <p:spPr bwMode="auto">
              <a:xfrm>
                <a:off x="1339" y="519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85" name="Line 50"/>
              <p:cNvSpPr>
                <a:spLocks noChangeAspect="1" noChangeShapeType="1"/>
              </p:cNvSpPr>
              <p:nvPr/>
            </p:nvSpPr>
            <p:spPr bwMode="auto">
              <a:xfrm>
                <a:off x="1516" y="517"/>
                <a:ext cx="0" cy="1941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86" name="Line 45"/>
              <p:cNvSpPr>
                <a:spLocks noChangeAspect="1" noChangeShapeType="1"/>
              </p:cNvSpPr>
              <p:nvPr/>
            </p:nvSpPr>
            <p:spPr bwMode="auto">
              <a:xfrm>
                <a:off x="2221" y="519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87" name="Line 41"/>
              <p:cNvSpPr>
                <a:spLocks noChangeAspect="1" noChangeShapeType="1"/>
              </p:cNvSpPr>
              <p:nvPr/>
            </p:nvSpPr>
            <p:spPr bwMode="auto">
              <a:xfrm>
                <a:off x="294" y="2107"/>
                <a:ext cx="2095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88" name="Line 51"/>
              <p:cNvSpPr>
                <a:spLocks noChangeAspect="1" noChangeShapeType="1"/>
              </p:cNvSpPr>
              <p:nvPr/>
            </p:nvSpPr>
            <p:spPr bwMode="auto">
              <a:xfrm>
                <a:off x="296" y="1756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89" name="Line 52"/>
              <p:cNvSpPr>
                <a:spLocks noChangeAspect="1" noChangeShapeType="1"/>
              </p:cNvSpPr>
              <p:nvPr/>
            </p:nvSpPr>
            <p:spPr bwMode="auto">
              <a:xfrm>
                <a:off x="296" y="1931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90" name="Line 41"/>
              <p:cNvSpPr>
                <a:spLocks noChangeAspect="1" noChangeShapeType="1"/>
              </p:cNvSpPr>
              <p:nvPr/>
            </p:nvSpPr>
            <p:spPr bwMode="auto">
              <a:xfrm>
                <a:off x="296" y="1577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91" name="Line 51"/>
              <p:cNvSpPr>
                <a:spLocks noChangeAspect="1" noChangeShapeType="1"/>
              </p:cNvSpPr>
              <p:nvPr/>
            </p:nvSpPr>
            <p:spPr bwMode="auto">
              <a:xfrm>
                <a:off x="296" y="1226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92" name="Line 52"/>
              <p:cNvSpPr>
                <a:spLocks noChangeAspect="1" noChangeShapeType="1"/>
              </p:cNvSpPr>
              <p:nvPr/>
            </p:nvSpPr>
            <p:spPr bwMode="auto">
              <a:xfrm>
                <a:off x="296" y="1402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93" name="Line 41"/>
              <p:cNvSpPr>
                <a:spLocks noChangeAspect="1" noChangeShapeType="1"/>
              </p:cNvSpPr>
              <p:nvPr/>
            </p:nvSpPr>
            <p:spPr bwMode="auto">
              <a:xfrm>
                <a:off x="296" y="1048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94" name="Line 51"/>
              <p:cNvSpPr>
                <a:spLocks noChangeAspect="1" noChangeShapeType="1"/>
              </p:cNvSpPr>
              <p:nvPr/>
            </p:nvSpPr>
            <p:spPr bwMode="auto">
              <a:xfrm>
                <a:off x="296" y="697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95" name="Line 52"/>
              <p:cNvSpPr>
                <a:spLocks noChangeAspect="1" noChangeShapeType="1"/>
              </p:cNvSpPr>
              <p:nvPr/>
            </p:nvSpPr>
            <p:spPr bwMode="auto">
              <a:xfrm>
                <a:off x="296" y="873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96" name="Line 52"/>
              <p:cNvSpPr>
                <a:spLocks noChangeAspect="1" noChangeShapeType="1"/>
              </p:cNvSpPr>
              <p:nvPr/>
            </p:nvSpPr>
            <p:spPr bwMode="auto">
              <a:xfrm>
                <a:off x="296" y="2284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57536" name="Oval 278"/>
            <p:cNvSpPr>
              <a:spLocks noChangeAspect="1" noChangeArrowheads="1"/>
            </p:cNvSpPr>
            <p:nvPr/>
          </p:nvSpPr>
          <p:spPr bwMode="auto">
            <a:xfrm>
              <a:off x="1490668" y="2408235"/>
              <a:ext cx="49213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537" name="TextBox 63"/>
            <p:cNvSpPr txBox="1">
              <a:spLocks noChangeArrowheads="1"/>
            </p:cNvSpPr>
            <p:nvPr/>
          </p:nvSpPr>
          <p:spPr bwMode="auto">
            <a:xfrm>
              <a:off x="1471618" y="2220910"/>
              <a:ext cx="363538" cy="336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1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538" name="Oval 280"/>
            <p:cNvSpPr>
              <a:spLocks noChangeAspect="1" noChangeArrowheads="1"/>
            </p:cNvSpPr>
            <p:nvPr/>
          </p:nvSpPr>
          <p:spPr bwMode="auto">
            <a:xfrm>
              <a:off x="974729" y="2928934"/>
              <a:ext cx="49213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539" name="TextBox 63"/>
            <p:cNvSpPr txBox="1">
              <a:spLocks noChangeArrowheads="1"/>
            </p:cNvSpPr>
            <p:nvPr/>
          </p:nvSpPr>
          <p:spPr bwMode="auto">
            <a:xfrm>
              <a:off x="747716" y="2905121"/>
              <a:ext cx="363538" cy="336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2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540" name="Oval 282"/>
            <p:cNvSpPr>
              <a:spLocks noChangeAspect="1" noChangeArrowheads="1"/>
            </p:cNvSpPr>
            <p:nvPr/>
          </p:nvSpPr>
          <p:spPr bwMode="auto">
            <a:xfrm>
              <a:off x="974729" y="3624258"/>
              <a:ext cx="49213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541" name="Oval 283"/>
            <p:cNvSpPr>
              <a:spLocks noChangeAspect="1" noChangeArrowheads="1"/>
            </p:cNvSpPr>
            <p:nvPr/>
          </p:nvSpPr>
          <p:spPr bwMode="auto">
            <a:xfrm>
              <a:off x="1319218" y="3971919"/>
              <a:ext cx="49213" cy="4603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542" name="Oval 284"/>
            <p:cNvSpPr>
              <a:spLocks noChangeAspect="1" noChangeArrowheads="1"/>
            </p:cNvSpPr>
            <p:nvPr/>
          </p:nvSpPr>
          <p:spPr bwMode="auto">
            <a:xfrm>
              <a:off x="2360620" y="2579684"/>
              <a:ext cx="46038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543" name="TextBox 63"/>
            <p:cNvSpPr txBox="1">
              <a:spLocks noChangeArrowheads="1"/>
            </p:cNvSpPr>
            <p:nvPr/>
          </p:nvSpPr>
          <p:spPr bwMode="auto">
            <a:xfrm>
              <a:off x="2336808" y="2349497"/>
              <a:ext cx="363538" cy="336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8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544" name="TextBox 63"/>
            <p:cNvSpPr txBox="1">
              <a:spLocks noChangeArrowheads="1"/>
            </p:cNvSpPr>
            <p:nvPr/>
          </p:nvSpPr>
          <p:spPr bwMode="auto">
            <a:xfrm>
              <a:off x="2624146" y="2636834"/>
              <a:ext cx="363538" cy="336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7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545" name="Oval 288"/>
            <p:cNvSpPr>
              <a:spLocks noChangeAspect="1" noChangeArrowheads="1"/>
            </p:cNvSpPr>
            <p:nvPr/>
          </p:nvSpPr>
          <p:spPr bwMode="auto">
            <a:xfrm>
              <a:off x="2533658" y="3448045"/>
              <a:ext cx="47625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546" name="TextBox 63"/>
            <p:cNvSpPr txBox="1">
              <a:spLocks noChangeArrowheads="1"/>
            </p:cNvSpPr>
            <p:nvPr/>
          </p:nvSpPr>
          <p:spPr bwMode="auto">
            <a:xfrm>
              <a:off x="2479683" y="3141658"/>
              <a:ext cx="363538" cy="336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6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547" name="Oval 290"/>
            <p:cNvSpPr>
              <a:spLocks noChangeAspect="1" noChangeArrowheads="1"/>
            </p:cNvSpPr>
            <p:nvPr/>
          </p:nvSpPr>
          <p:spPr bwMode="auto">
            <a:xfrm>
              <a:off x="2709871" y="3624258"/>
              <a:ext cx="47625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548" name="TextBox 63"/>
            <p:cNvSpPr txBox="1">
              <a:spLocks noChangeArrowheads="1"/>
            </p:cNvSpPr>
            <p:nvPr/>
          </p:nvSpPr>
          <p:spPr bwMode="auto">
            <a:xfrm>
              <a:off x="2625734" y="3597270"/>
              <a:ext cx="363538" cy="336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5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549" name="Oval 292"/>
            <p:cNvSpPr>
              <a:spLocks noChangeAspect="1" noChangeArrowheads="1"/>
            </p:cNvSpPr>
            <p:nvPr/>
          </p:nvSpPr>
          <p:spPr bwMode="auto">
            <a:xfrm>
              <a:off x="2012957" y="3971919"/>
              <a:ext cx="47625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550" name="TextBox 63"/>
            <p:cNvSpPr txBox="1">
              <a:spLocks noChangeArrowheads="1"/>
            </p:cNvSpPr>
            <p:nvPr/>
          </p:nvSpPr>
          <p:spPr bwMode="auto">
            <a:xfrm>
              <a:off x="2005015" y="3803649"/>
              <a:ext cx="363538" cy="336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0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551" name="TextBox 63"/>
            <p:cNvSpPr txBox="1">
              <a:spLocks noChangeArrowheads="1"/>
            </p:cNvSpPr>
            <p:nvPr/>
          </p:nvSpPr>
          <p:spPr bwMode="auto">
            <a:xfrm>
              <a:off x="752479" y="3589333"/>
              <a:ext cx="363538" cy="336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3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552" name="TextBox 63"/>
            <p:cNvSpPr txBox="1">
              <a:spLocks noChangeArrowheads="1"/>
            </p:cNvSpPr>
            <p:nvPr/>
          </p:nvSpPr>
          <p:spPr bwMode="auto">
            <a:xfrm>
              <a:off x="1273180" y="3860795"/>
              <a:ext cx="363538" cy="336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4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553" name="Line 296"/>
            <p:cNvSpPr>
              <a:spLocks noChangeAspect="1" noChangeShapeType="1"/>
            </p:cNvSpPr>
            <p:nvPr/>
          </p:nvSpPr>
          <p:spPr bwMode="auto">
            <a:xfrm>
              <a:off x="1522418" y="3300408"/>
              <a:ext cx="3444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554" name="Line 297"/>
            <p:cNvSpPr>
              <a:spLocks noChangeAspect="1" noChangeShapeType="1"/>
            </p:cNvSpPr>
            <p:nvPr/>
          </p:nvSpPr>
          <p:spPr bwMode="auto">
            <a:xfrm>
              <a:off x="1866906" y="3303583"/>
              <a:ext cx="534989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555" name="Freeform 301"/>
            <p:cNvSpPr>
              <a:spLocks noChangeAspect="1"/>
            </p:cNvSpPr>
            <p:nvPr/>
          </p:nvSpPr>
          <p:spPr bwMode="auto">
            <a:xfrm>
              <a:off x="1863731" y="3298824"/>
              <a:ext cx="174625" cy="695321"/>
            </a:xfrm>
            <a:custGeom>
              <a:avLst/>
              <a:gdLst>
                <a:gd name="T0" fmla="*/ 53249955 w 10000"/>
                <a:gd name="T1" fmla="*/ 1896724127 h 13313"/>
                <a:gd name="T2" fmla="*/ 53249955 w 10000"/>
                <a:gd name="T3" fmla="*/ 954844797 h 13313"/>
                <a:gd name="T4" fmla="*/ 0 w 10000"/>
                <a:gd name="T5" fmla="*/ 954844797 h 13313"/>
                <a:gd name="T6" fmla="*/ 0 w 10000"/>
                <a:gd name="T7" fmla="*/ 0 h 1331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0" h="13313">
                  <a:moveTo>
                    <a:pt x="10000" y="13313"/>
                  </a:moveTo>
                  <a:lnTo>
                    <a:pt x="10000" y="6702"/>
                  </a:lnTo>
                  <a:lnTo>
                    <a:pt x="0" y="6702"/>
                  </a:lnTo>
                  <a:lnTo>
                    <a:pt x="0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556" name="Line 351"/>
            <p:cNvSpPr>
              <a:spLocks noChangeShapeType="1"/>
            </p:cNvSpPr>
            <p:nvPr/>
          </p:nvSpPr>
          <p:spPr bwMode="auto">
            <a:xfrm flipV="1">
              <a:off x="1343030" y="3303583"/>
              <a:ext cx="176213" cy="3444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557" name="Line 352"/>
            <p:cNvSpPr>
              <a:spLocks noChangeAspect="1" noChangeShapeType="1"/>
            </p:cNvSpPr>
            <p:nvPr/>
          </p:nvSpPr>
          <p:spPr bwMode="auto">
            <a:xfrm>
              <a:off x="1516068" y="2955921"/>
              <a:ext cx="0" cy="35083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558" name="Line 353"/>
            <p:cNvSpPr>
              <a:spLocks noChangeAspect="1" noChangeShapeType="1"/>
            </p:cNvSpPr>
            <p:nvPr/>
          </p:nvSpPr>
          <p:spPr bwMode="auto">
            <a:xfrm>
              <a:off x="2389195" y="2963859"/>
              <a:ext cx="0" cy="33654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559" name="Line 354"/>
            <p:cNvSpPr>
              <a:spLocks noChangeShapeType="1"/>
            </p:cNvSpPr>
            <p:nvPr/>
          </p:nvSpPr>
          <p:spPr bwMode="auto">
            <a:xfrm flipH="1" flipV="1">
              <a:off x="2386094" y="3300407"/>
              <a:ext cx="171375" cy="3524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560" name="Line 355"/>
            <p:cNvSpPr>
              <a:spLocks noChangeAspect="1" noChangeShapeType="1"/>
            </p:cNvSpPr>
            <p:nvPr/>
          </p:nvSpPr>
          <p:spPr bwMode="auto">
            <a:xfrm>
              <a:off x="1344618" y="3651245"/>
              <a:ext cx="0" cy="34607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561" name="Line 356"/>
            <p:cNvSpPr>
              <a:spLocks noChangeAspect="1" noChangeShapeType="1"/>
            </p:cNvSpPr>
            <p:nvPr/>
          </p:nvSpPr>
          <p:spPr bwMode="auto">
            <a:xfrm>
              <a:off x="995367" y="2954334"/>
              <a:ext cx="515939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562" name="Line 357"/>
            <p:cNvSpPr>
              <a:spLocks noChangeAspect="1" noChangeShapeType="1"/>
            </p:cNvSpPr>
            <p:nvPr/>
          </p:nvSpPr>
          <p:spPr bwMode="auto">
            <a:xfrm>
              <a:off x="2382845" y="2606672"/>
              <a:ext cx="0" cy="3397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563" name="Line 358"/>
            <p:cNvSpPr>
              <a:spLocks noChangeAspect="1" noChangeShapeType="1"/>
            </p:cNvSpPr>
            <p:nvPr/>
          </p:nvSpPr>
          <p:spPr bwMode="auto">
            <a:xfrm>
              <a:off x="2382845" y="2952746"/>
              <a:ext cx="34766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564" name="Line 359"/>
            <p:cNvSpPr>
              <a:spLocks noChangeAspect="1" noChangeShapeType="1"/>
            </p:cNvSpPr>
            <p:nvPr/>
          </p:nvSpPr>
          <p:spPr bwMode="auto">
            <a:xfrm>
              <a:off x="998542" y="3649657"/>
              <a:ext cx="35083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565" name="Line 360"/>
            <p:cNvSpPr>
              <a:spLocks noChangeAspect="1" noChangeShapeType="1"/>
            </p:cNvSpPr>
            <p:nvPr/>
          </p:nvSpPr>
          <p:spPr bwMode="auto">
            <a:xfrm>
              <a:off x="2557471" y="3471858"/>
              <a:ext cx="0" cy="17303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566" name="Line 361"/>
            <p:cNvSpPr>
              <a:spLocks noChangeAspect="1" noChangeShapeType="1"/>
            </p:cNvSpPr>
            <p:nvPr/>
          </p:nvSpPr>
          <p:spPr bwMode="auto">
            <a:xfrm>
              <a:off x="2559058" y="3646482"/>
              <a:ext cx="16827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567" name="Line 362"/>
            <p:cNvSpPr>
              <a:spLocks noChangeAspect="1" noChangeShapeType="1"/>
            </p:cNvSpPr>
            <p:nvPr/>
          </p:nvSpPr>
          <p:spPr bwMode="auto">
            <a:xfrm>
              <a:off x="1514481" y="2435222"/>
              <a:ext cx="0" cy="50799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568" name="Line 363"/>
            <p:cNvSpPr>
              <a:spLocks noChangeAspect="1" noChangeShapeType="1"/>
            </p:cNvSpPr>
            <p:nvPr/>
          </p:nvSpPr>
          <p:spPr bwMode="auto">
            <a:xfrm>
              <a:off x="1000129" y="2428872"/>
              <a:ext cx="525464" cy="527049"/>
            </a:xfrm>
            <a:prstGeom prst="line">
              <a:avLst/>
            </a:prstGeom>
            <a:noFill/>
            <a:ln w="508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569" name="Line 364"/>
            <p:cNvSpPr>
              <a:spLocks noChangeAspect="1" noChangeShapeType="1"/>
            </p:cNvSpPr>
            <p:nvPr/>
          </p:nvSpPr>
          <p:spPr bwMode="auto">
            <a:xfrm flipV="1">
              <a:off x="1004892" y="3644895"/>
              <a:ext cx="347663" cy="347662"/>
            </a:xfrm>
            <a:prstGeom prst="line">
              <a:avLst/>
            </a:prstGeom>
            <a:noFill/>
            <a:ln w="508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570" name="Line 365"/>
            <p:cNvSpPr>
              <a:spLocks noChangeAspect="1" noChangeShapeType="1"/>
            </p:cNvSpPr>
            <p:nvPr/>
          </p:nvSpPr>
          <p:spPr bwMode="auto">
            <a:xfrm flipH="1">
              <a:off x="2559058" y="3471858"/>
              <a:ext cx="174625" cy="173037"/>
            </a:xfrm>
            <a:prstGeom prst="line">
              <a:avLst/>
            </a:prstGeom>
            <a:noFill/>
            <a:ln w="508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571" name="Line 366"/>
            <p:cNvSpPr>
              <a:spLocks noChangeAspect="1" noChangeShapeType="1"/>
            </p:cNvSpPr>
            <p:nvPr/>
          </p:nvSpPr>
          <p:spPr bwMode="auto">
            <a:xfrm flipH="1">
              <a:off x="2381258" y="2603497"/>
              <a:ext cx="355601" cy="355599"/>
            </a:xfrm>
            <a:prstGeom prst="line">
              <a:avLst/>
            </a:prstGeom>
            <a:noFill/>
            <a:ln w="508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572" name="Line 367"/>
            <p:cNvSpPr>
              <a:spLocks noChangeAspect="1" noChangeShapeType="1"/>
            </p:cNvSpPr>
            <p:nvPr/>
          </p:nvSpPr>
          <p:spPr bwMode="auto">
            <a:xfrm>
              <a:off x="1344618" y="3124196"/>
              <a:ext cx="174625" cy="174625"/>
            </a:xfrm>
            <a:prstGeom prst="line">
              <a:avLst/>
            </a:prstGeom>
            <a:noFill/>
            <a:ln w="508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573" name="Line 368"/>
            <p:cNvSpPr>
              <a:spLocks noChangeAspect="1" noChangeShapeType="1"/>
            </p:cNvSpPr>
            <p:nvPr/>
          </p:nvSpPr>
          <p:spPr bwMode="auto">
            <a:xfrm flipH="1">
              <a:off x="2389195" y="2943221"/>
              <a:ext cx="347663" cy="347662"/>
            </a:xfrm>
            <a:prstGeom prst="line">
              <a:avLst/>
            </a:prstGeom>
            <a:noFill/>
            <a:ln w="508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574" name="Oval 288"/>
            <p:cNvSpPr>
              <a:spLocks noChangeAspect="1" noChangeArrowheads="1"/>
            </p:cNvSpPr>
            <p:nvPr/>
          </p:nvSpPr>
          <p:spPr bwMode="auto">
            <a:xfrm>
              <a:off x="1841506" y="3276596"/>
              <a:ext cx="47625" cy="47625"/>
            </a:xfrm>
            <a:prstGeom prst="ellipse">
              <a:avLst/>
            </a:pr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575" name="Oval 286"/>
            <p:cNvSpPr>
              <a:spLocks noChangeAspect="1" noChangeArrowheads="1"/>
            </p:cNvSpPr>
            <p:nvPr/>
          </p:nvSpPr>
          <p:spPr bwMode="auto">
            <a:xfrm>
              <a:off x="2709871" y="2927346"/>
              <a:ext cx="47625" cy="4603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grpSp>
        <p:nvGrpSpPr>
          <p:cNvPr id="56328" name="Gruppieren 273"/>
          <p:cNvGrpSpPr>
            <a:grpSpLocks/>
          </p:cNvGrpSpPr>
          <p:nvPr/>
        </p:nvGrpSpPr>
        <p:grpSpPr bwMode="auto">
          <a:xfrm>
            <a:off x="746125" y="4170363"/>
            <a:ext cx="2241550" cy="2228850"/>
            <a:chOff x="746125" y="4169569"/>
            <a:chExt cx="2241551" cy="2229418"/>
          </a:xfrm>
        </p:grpSpPr>
        <p:sp>
          <p:nvSpPr>
            <p:cNvPr id="57481" name="TextBox 63"/>
            <p:cNvSpPr txBox="1">
              <a:spLocks noChangeArrowheads="1"/>
            </p:cNvSpPr>
            <p:nvPr/>
          </p:nvSpPr>
          <p:spPr bwMode="auto">
            <a:xfrm>
              <a:off x="2619375" y="4821238"/>
              <a:ext cx="36353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7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482" name="TextBox 63"/>
            <p:cNvSpPr txBox="1">
              <a:spLocks noChangeArrowheads="1"/>
            </p:cNvSpPr>
            <p:nvPr/>
          </p:nvSpPr>
          <p:spPr bwMode="auto">
            <a:xfrm>
              <a:off x="2624138" y="5799138"/>
              <a:ext cx="36353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5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483" name="AutoShape 509"/>
            <p:cNvSpPr>
              <a:spLocks noChangeArrowheads="1"/>
            </p:cNvSpPr>
            <p:nvPr/>
          </p:nvSpPr>
          <p:spPr bwMode="auto">
            <a:xfrm rot="5400000">
              <a:off x="1746256" y="4065588"/>
              <a:ext cx="249238" cy="457200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484" name="Rectangle 54"/>
            <p:cNvSpPr>
              <a:spLocks noChangeAspect="1" noChangeArrowheads="1"/>
            </p:cNvSpPr>
            <p:nvPr/>
          </p:nvSpPr>
          <p:spPr bwMode="auto">
            <a:xfrm>
              <a:off x="836613" y="4452938"/>
              <a:ext cx="2066925" cy="191135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endParaRPr lang="de-DE" altLang="de-DE" sz="1600">
                <a:ea typeface="宋体" panose="02010600030101010101" pitchFamily="2" charset="-122"/>
              </a:endParaRPr>
            </a:p>
          </p:txBody>
        </p:sp>
        <p:grpSp>
          <p:nvGrpSpPr>
            <p:cNvPr id="57485" name="Group 303"/>
            <p:cNvGrpSpPr>
              <a:grpSpLocks noChangeAspect="1"/>
            </p:cNvGrpSpPr>
            <p:nvPr/>
          </p:nvGrpSpPr>
          <p:grpSpPr bwMode="auto">
            <a:xfrm>
              <a:off x="833438" y="4457700"/>
              <a:ext cx="2066925" cy="1912938"/>
              <a:chOff x="2841" y="517"/>
              <a:chExt cx="2098" cy="1944"/>
            </a:xfrm>
          </p:grpSpPr>
          <p:sp>
            <p:nvSpPr>
              <p:cNvPr id="57513" name="Line 38"/>
              <p:cNvSpPr>
                <a:spLocks noChangeAspect="1" noChangeShapeType="1"/>
              </p:cNvSpPr>
              <p:nvPr/>
            </p:nvSpPr>
            <p:spPr bwMode="auto">
              <a:xfrm>
                <a:off x="4417" y="518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14" name="Line 39"/>
              <p:cNvSpPr>
                <a:spLocks noChangeAspect="1" noChangeShapeType="1"/>
              </p:cNvSpPr>
              <p:nvPr/>
            </p:nvSpPr>
            <p:spPr bwMode="auto">
              <a:xfrm>
                <a:off x="4592" y="518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15" name="Line 54"/>
              <p:cNvSpPr>
                <a:spLocks noChangeAspect="1" noChangeShapeType="1"/>
              </p:cNvSpPr>
              <p:nvPr/>
            </p:nvSpPr>
            <p:spPr bwMode="auto">
              <a:xfrm flipH="1">
                <a:off x="4240" y="517"/>
                <a:ext cx="0" cy="1941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16" name="Line 44"/>
              <p:cNvSpPr>
                <a:spLocks noChangeAspect="1" noChangeShapeType="1"/>
              </p:cNvSpPr>
              <p:nvPr/>
            </p:nvSpPr>
            <p:spPr bwMode="auto">
              <a:xfrm>
                <a:off x="3010" y="519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17" name="Line 45"/>
              <p:cNvSpPr>
                <a:spLocks noChangeAspect="1" noChangeShapeType="1"/>
              </p:cNvSpPr>
              <p:nvPr/>
            </p:nvSpPr>
            <p:spPr bwMode="auto">
              <a:xfrm>
                <a:off x="3183" y="519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18" name="Line 46"/>
              <p:cNvSpPr>
                <a:spLocks noChangeAspect="1" noChangeShapeType="1"/>
              </p:cNvSpPr>
              <p:nvPr/>
            </p:nvSpPr>
            <p:spPr bwMode="auto">
              <a:xfrm>
                <a:off x="3358" y="519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19" name="Line 47"/>
              <p:cNvSpPr>
                <a:spLocks noChangeAspect="1" noChangeShapeType="1"/>
              </p:cNvSpPr>
              <p:nvPr/>
            </p:nvSpPr>
            <p:spPr bwMode="auto">
              <a:xfrm>
                <a:off x="3533" y="519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20" name="Line 48"/>
              <p:cNvSpPr>
                <a:spLocks noChangeAspect="1" noChangeShapeType="1"/>
              </p:cNvSpPr>
              <p:nvPr/>
            </p:nvSpPr>
            <p:spPr bwMode="auto">
              <a:xfrm>
                <a:off x="3711" y="519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21" name="Line 49"/>
              <p:cNvSpPr>
                <a:spLocks noChangeAspect="1" noChangeShapeType="1"/>
              </p:cNvSpPr>
              <p:nvPr/>
            </p:nvSpPr>
            <p:spPr bwMode="auto">
              <a:xfrm>
                <a:off x="3886" y="519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22" name="Line 50"/>
              <p:cNvSpPr>
                <a:spLocks noChangeAspect="1" noChangeShapeType="1"/>
              </p:cNvSpPr>
              <p:nvPr/>
            </p:nvSpPr>
            <p:spPr bwMode="auto">
              <a:xfrm>
                <a:off x="4063" y="517"/>
                <a:ext cx="0" cy="1941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23" name="Line 45"/>
              <p:cNvSpPr>
                <a:spLocks noChangeAspect="1" noChangeShapeType="1"/>
              </p:cNvSpPr>
              <p:nvPr/>
            </p:nvSpPr>
            <p:spPr bwMode="auto">
              <a:xfrm>
                <a:off x="4768" y="519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24" name="Line 41"/>
              <p:cNvSpPr>
                <a:spLocks noChangeAspect="1" noChangeShapeType="1"/>
              </p:cNvSpPr>
              <p:nvPr/>
            </p:nvSpPr>
            <p:spPr bwMode="auto">
              <a:xfrm>
                <a:off x="2841" y="2107"/>
                <a:ext cx="2095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25" name="Line 51"/>
              <p:cNvSpPr>
                <a:spLocks noChangeAspect="1" noChangeShapeType="1"/>
              </p:cNvSpPr>
              <p:nvPr/>
            </p:nvSpPr>
            <p:spPr bwMode="auto">
              <a:xfrm>
                <a:off x="2843" y="1756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26" name="Line 52"/>
              <p:cNvSpPr>
                <a:spLocks noChangeAspect="1" noChangeShapeType="1"/>
              </p:cNvSpPr>
              <p:nvPr/>
            </p:nvSpPr>
            <p:spPr bwMode="auto">
              <a:xfrm>
                <a:off x="2843" y="1931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27" name="Line 41"/>
              <p:cNvSpPr>
                <a:spLocks noChangeAspect="1" noChangeShapeType="1"/>
              </p:cNvSpPr>
              <p:nvPr/>
            </p:nvSpPr>
            <p:spPr bwMode="auto">
              <a:xfrm>
                <a:off x="2843" y="1577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28" name="Line 51"/>
              <p:cNvSpPr>
                <a:spLocks noChangeAspect="1" noChangeShapeType="1"/>
              </p:cNvSpPr>
              <p:nvPr/>
            </p:nvSpPr>
            <p:spPr bwMode="auto">
              <a:xfrm>
                <a:off x="2843" y="1226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29" name="Line 52"/>
              <p:cNvSpPr>
                <a:spLocks noChangeAspect="1" noChangeShapeType="1"/>
              </p:cNvSpPr>
              <p:nvPr/>
            </p:nvSpPr>
            <p:spPr bwMode="auto">
              <a:xfrm>
                <a:off x="2843" y="1402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30" name="Line 41"/>
              <p:cNvSpPr>
                <a:spLocks noChangeAspect="1" noChangeShapeType="1"/>
              </p:cNvSpPr>
              <p:nvPr/>
            </p:nvSpPr>
            <p:spPr bwMode="auto">
              <a:xfrm>
                <a:off x="2843" y="1048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31" name="Line 51"/>
              <p:cNvSpPr>
                <a:spLocks noChangeAspect="1" noChangeShapeType="1"/>
              </p:cNvSpPr>
              <p:nvPr/>
            </p:nvSpPr>
            <p:spPr bwMode="auto">
              <a:xfrm>
                <a:off x="2843" y="697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32" name="Line 52"/>
              <p:cNvSpPr>
                <a:spLocks noChangeAspect="1" noChangeShapeType="1"/>
              </p:cNvSpPr>
              <p:nvPr/>
            </p:nvSpPr>
            <p:spPr bwMode="auto">
              <a:xfrm>
                <a:off x="2843" y="873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533" name="Line 52"/>
              <p:cNvSpPr>
                <a:spLocks noChangeAspect="1" noChangeShapeType="1"/>
              </p:cNvSpPr>
              <p:nvPr/>
            </p:nvSpPr>
            <p:spPr bwMode="auto">
              <a:xfrm>
                <a:off x="2843" y="2284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57486" name="Oval 325"/>
            <p:cNvSpPr>
              <a:spLocks noChangeAspect="1" noChangeArrowheads="1"/>
            </p:cNvSpPr>
            <p:nvPr/>
          </p:nvSpPr>
          <p:spPr bwMode="auto">
            <a:xfrm>
              <a:off x="1490663" y="4610100"/>
              <a:ext cx="47625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487" name="TextBox 63"/>
            <p:cNvSpPr txBox="1">
              <a:spLocks noChangeArrowheads="1"/>
            </p:cNvSpPr>
            <p:nvPr/>
          </p:nvSpPr>
          <p:spPr bwMode="auto">
            <a:xfrm>
              <a:off x="1476375" y="4422775"/>
              <a:ext cx="36353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1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488" name="Oval 327"/>
            <p:cNvSpPr>
              <a:spLocks noChangeAspect="1" noChangeArrowheads="1"/>
            </p:cNvSpPr>
            <p:nvPr/>
          </p:nvSpPr>
          <p:spPr bwMode="auto">
            <a:xfrm>
              <a:off x="973138" y="5130800"/>
              <a:ext cx="49213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489" name="TextBox 63"/>
            <p:cNvSpPr txBox="1">
              <a:spLocks noChangeArrowheads="1"/>
            </p:cNvSpPr>
            <p:nvPr/>
          </p:nvSpPr>
          <p:spPr bwMode="auto">
            <a:xfrm>
              <a:off x="746125" y="5106988"/>
              <a:ext cx="36353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2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490" name="Oval 329"/>
            <p:cNvSpPr>
              <a:spLocks noChangeAspect="1" noChangeArrowheads="1"/>
            </p:cNvSpPr>
            <p:nvPr/>
          </p:nvSpPr>
          <p:spPr bwMode="auto">
            <a:xfrm>
              <a:off x="976313" y="5823297"/>
              <a:ext cx="49213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491" name="Oval 330"/>
            <p:cNvSpPr>
              <a:spLocks noChangeAspect="1" noChangeArrowheads="1"/>
            </p:cNvSpPr>
            <p:nvPr/>
          </p:nvSpPr>
          <p:spPr bwMode="auto">
            <a:xfrm>
              <a:off x="1319213" y="6173241"/>
              <a:ext cx="47625" cy="46038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492" name="Oval 331"/>
            <p:cNvSpPr>
              <a:spLocks noChangeAspect="1" noChangeArrowheads="1"/>
            </p:cNvSpPr>
            <p:nvPr/>
          </p:nvSpPr>
          <p:spPr bwMode="auto">
            <a:xfrm>
              <a:off x="2359025" y="4781550"/>
              <a:ext cx="46038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493" name="TextBox 63"/>
            <p:cNvSpPr txBox="1">
              <a:spLocks noChangeArrowheads="1"/>
            </p:cNvSpPr>
            <p:nvPr/>
          </p:nvSpPr>
          <p:spPr bwMode="auto">
            <a:xfrm>
              <a:off x="2336800" y="4508500"/>
              <a:ext cx="36353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8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494" name="Oval 335"/>
            <p:cNvSpPr>
              <a:spLocks noChangeAspect="1" noChangeArrowheads="1"/>
            </p:cNvSpPr>
            <p:nvPr/>
          </p:nvSpPr>
          <p:spPr bwMode="auto">
            <a:xfrm>
              <a:off x="2532063" y="5649913"/>
              <a:ext cx="47625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495" name="TextBox 63"/>
            <p:cNvSpPr txBox="1">
              <a:spLocks noChangeArrowheads="1"/>
            </p:cNvSpPr>
            <p:nvPr/>
          </p:nvSpPr>
          <p:spPr bwMode="auto">
            <a:xfrm>
              <a:off x="2479675" y="5373688"/>
              <a:ext cx="36353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6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496" name="Oval 337"/>
            <p:cNvSpPr>
              <a:spLocks noChangeAspect="1" noChangeArrowheads="1"/>
            </p:cNvSpPr>
            <p:nvPr/>
          </p:nvSpPr>
          <p:spPr bwMode="auto">
            <a:xfrm>
              <a:off x="2708275" y="5826125"/>
              <a:ext cx="47625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497" name="Oval 339"/>
            <p:cNvSpPr>
              <a:spLocks noChangeAspect="1" noChangeArrowheads="1"/>
            </p:cNvSpPr>
            <p:nvPr/>
          </p:nvSpPr>
          <p:spPr bwMode="auto">
            <a:xfrm>
              <a:off x="2011363" y="6173788"/>
              <a:ext cx="47625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498" name="TextBox 63"/>
            <p:cNvSpPr txBox="1">
              <a:spLocks noChangeArrowheads="1"/>
            </p:cNvSpPr>
            <p:nvPr/>
          </p:nvSpPr>
          <p:spPr bwMode="auto">
            <a:xfrm>
              <a:off x="2000253" y="5991228"/>
              <a:ext cx="36353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0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499" name="TextBox 63"/>
            <p:cNvSpPr txBox="1">
              <a:spLocks noChangeArrowheads="1"/>
            </p:cNvSpPr>
            <p:nvPr/>
          </p:nvSpPr>
          <p:spPr bwMode="auto">
            <a:xfrm>
              <a:off x="747713" y="5790975"/>
              <a:ext cx="36353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3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500" name="TextBox 63"/>
            <p:cNvSpPr txBox="1">
              <a:spLocks noChangeArrowheads="1"/>
            </p:cNvSpPr>
            <p:nvPr/>
          </p:nvSpPr>
          <p:spPr bwMode="auto">
            <a:xfrm>
              <a:off x="1271588" y="6062437"/>
              <a:ext cx="36353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4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501" name="Line 343"/>
            <p:cNvSpPr>
              <a:spLocks noChangeAspect="1" noChangeShapeType="1"/>
            </p:cNvSpPr>
            <p:nvPr/>
          </p:nvSpPr>
          <p:spPr bwMode="auto">
            <a:xfrm>
              <a:off x="998538" y="4630738"/>
              <a:ext cx="525463" cy="527050"/>
            </a:xfrm>
            <a:prstGeom prst="line">
              <a:avLst/>
            </a:prstGeom>
            <a:noFill/>
            <a:ln w="508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502" name="Line 344"/>
            <p:cNvSpPr>
              <a:spLocks noChangeAspect="1" noChangeShapeType="1"/>
            </p:cNvSpPr>
            <p:nvPr/>
          </p:nvSpPr>
          <p:spPr bwMode="auto">
            <a:xfrm flipV="1">
              <a:off x="1000125" y="5846537"/>
              <a:ext cx="347663" cy="347663"/>
            </a:xfrm>
            <a:prstGeom prst="line">
              <a:avLst/>
            </a:prstGeom>
            <a:noFill/>
            <a:ln w="508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503" name="Line 345"/>
            <p:cNvSpPr>
              <a:spLocks noChangeAspect="1" noChangeShapeType="1"/>
            </p:cNvSpPr>
            <p:nvPr/>
          </p:nvSpPr>
          <p:spPr bwMode="auto">
            <a:xfrm flipH="1">
              <a:off x="2559050" y="5673725"/>
              <a:ext cx="173038" cy="173038"/>
            </a:xfrm>
            <a:prstGeom prst="line">
              <a:avLst/>
            </a:prstGeom>
            <a:noFill/>
            <a:ln w="508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504" name="Line 346"/>
            <p:cNvSpPr>
              <a:spLocks noChangeAspect="1" noChangeShapeType="1"/>
            </p:cNvSpPr>
            <p:nvPr/>
          </p:nvSpPr>
          <p:spPr bwMode="auto">
            <a:xfrm flipH="1">
              <a:off x="2379663" y="4805363"/>
              <a:ext cx="355600" cy="355600"/>
            </a:xfrm>
            <a:prstGeom prst="line">
              <a:avLst/>
            </a:prstGeom>
            <a:noFill/>
            <a:ln w="508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505" name="Line 347"/>
            <p:cNvSpPr>
              <a:spLocks noChangeAspect="1" noChangeShapeType="1"/>
            </p:cNvSpPr>
            <p:nvPr/>
          </p:nvSpPr>
          <p:spPr bwMode="auto">
            <a:xfrm>
              <a:off x="1343025" y="5326063"/>
              <a:ext cx="174625" cy="174625"/>
            </a:xfrm>
            <a:prstGeom prst="line">
              <a:avLst/>
            </a:prstGeom>
            <a:noFill/>
            <a:ln w="508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506" name="Line 348"/>
            <p:cNvSpPr>
              <a:spLocks noChangeAspect="1" noChangeShapeType="1"/>
            </p:cNvSpPr>
            <p:nvPr/>
          </p:nvSpPr>
          <p:spPr bwMode="auto">
            <a:xfrm flipH="1">
              <a:off x="2387600" y="5152429"/>
              <a:ext cx="347663" cy="347663"/>
            </a:xfrm>
            <a:prstGeom prst="line">
              <a:avLst/>
            </a:prstGeom>
            <a:noFill/>
            <a:ln w="508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507" name="Freeform 350"/>
            <p:cNvSpPr>
              <a:spLocks noChangeAspect="1"/>
            </p:cNvSpPr>
            <p:nvPr/>
          </p:nvSpPr>
          <p:spPr bwMode="auto">
            <a:xfrm>
              <a:off x="1862138" y="5673725"/>
              <a:ext cx="174625" cy="522288"/>
            </a:xfrm>
            <a:custGeom>
              <a:avLst/>
              <a:gdLst>
                <a:gd name="T0" fmla="*/ 172281868 w 177"/>
                <a:gd name="T1" fmla="*/ 505156954 h 540"/>
                <a:gd name="T2" fmla="*/ 172281868 w 177"/>
                <a:gd name="T3" fmla="*/ 171192466 h 540"/>
                <a:gd name="T4" fmla="*/ 0 w 177"/>
                <a:gd name="T5" fmla="*/ 171192466 h 540"/>
                <a:gd name="T6" fmla="*/ 0 w 177"/>
                <a:gd name="T7" fmla="*/ 0 h 5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7"/>
                <a:gd name="T13" fmla="*/ 0 h 540"/>
                <a:gd name="T14" fmla="*/ 177 w 177"/>
                <a:gd name="T15" fmla="*/ 540 h 5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7" h="540">
                  <a:moveTo>
                    <a:pt x="177" y="540"/>
                  </a:moveTo>
                  <a:lnTo>
                    <a:pt x="177" y="183"/>
                  </a:lnTo>
                  <a:lnTo>
                    <a:pt x="0" y="183"/>
                  </a:lnTo>
                  <a:lnTo>
                    <a:pt x="0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508" name="Freeform 371"/>
            <p:cNvSpPr>
              <a:spLocks noChangeAspect="1"/>
            </p:cNvSpPr>
            <p:nvPr/>
          </p:nvSpPr>
          <p:spPr bwMode="auto">
            <a:xfrm>
              <a:off x="1516063" y="5499100"/>
              <a:ext cx="346075" cy="177800"/>
            </a:xfrm>
            <a:custGeom>
              <a:avLst/>
              <a:gdLst>
                <a:gd name="T0" fmla="*/ 341219104 w 351"/>
                <a:gd name="T1" fmla="*/ 175626889 h 180"/>
                <a:gd name="T2" fmla="*/ 341219104 w 351"/>
                <a:gd name="T3" fmla="*/ 0 h 180"/>
                <a:gd name="T4" fmla="*/ 0 w 351"/>
                <a:gd name="T5" fmla="*/ 0 h 180"/>
                <a:gd name="T6" fmla="*/ 0 60000 65536"/>
                <a:gd name="T7" fmla="*/ 0 60000 65536"/>
                <a:gd name="T8" fmla="*/ 0 60000 65536"/>
                <a:gd name="T9" fmla="*/ 0 w 351"/>
                <a:gd name="T10" fmla="*/ 0 h 180"/>
                <a:gd name="T11" fmla="*/ 351 w 351"/>
                <a:gd name="T12" fmla="*/ 180 h 1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1" h="180">
                  <a:moveTo>
                    <a:pt x="351" y="180"/>
                  </a:moveTo>
                  <a:lnTo>
                    <a:pt x="351" y="0"/>
                  </a:lnTo>
                  <a:lnTo>
                    <a:pt x="0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509" name="Line 372"/>
            <p:cNvSpPr>
              <a:spLocks noChangeAspect="1" noChangeShapeType="1"/>
            </p:cNvSpPr>
            <p:nvPr/>
          </p:nvSpPr>
          <p:spPr bwMode="auto">
            <a:xfrm>
              <a:off x="1862138" y="5502943"/>
              <a:ext cx="52228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510" name="Oval 491"/>
            <p:cNvSpPr>
              <a:spLocks noChangeAspect="1" noChangeArrowheads="1"/>
            </p:cNvSpPr>
            <p:nvPr/>
          </p:nvSpPr>
          <p:spPr bwMode="auto">
            <a:xfrm>
              <a:off x="1831975" y="5473802"/>
              <a:ext cx="55563" cy="55563"/>
            </a:xfrm>
            <a:prstGeom prst="ellipse">
              <a:avLst/>
            </a:prstGeom>
            <a:solidFill>
              <a:srgbClr val="80808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511" name="Oval 333"/>
            <p:cNvSpPr>
              <a:spLocks noChangeAspect="1" noChangeArrowheads="1"/>
            </p:cNvSpPr>
            <p:nvPr/>
          </p:nvSpPr>
          <p:spPr bwMode="auto">
            <a:xfrm>
              <a:off x="2708275" y="5129213"/>
              <a:ext cx="47625" cy="46038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512" name="Freeform 222"/>
            <p:cNvSpPr>
              <a:spLocks noChangeAspect="1"/>
            </p:cNvSpPr>
            <p:nvPr/>
          </p:nvSpPr>
          <p:spPr bwMode="auto">
            <a:xfrm>
              <a:off x="1340678" y="4979231"/>
              <a:ext cx="1047287" cy="1046249"/>
            </a:xfrm>
            <a:custGeom>
              <a:avLst/>
              <a:gdLst>
                <a:gd name="T0" fmla="*/ 2147483647 w 10053"/>
                <a:gd name="T1" fmla="*/ 2147483647 h 10967"/>
                <a:gd name="T2" fmla="*/ 0 w 10053"/>
                <a:gd name="T3" fmla="*/ 2147483647 h 10967"/>
                <a:gd name="T4" fmla="*/ 2147483647 w 10053"/>
                <a:gd name="T5" fmla="*/ 0 h 10967"/>
                <a:gd name="T6" fmla="*/ 2147483647 w 10053"/>
                <a:gd name="T7" fmla="*/ 2147483647 h 10967"/>
                <a:gd name="T8" fmla="*/ 2147483647 w 10053"/>
                <a:gd name="T9" fmla="*/ 2147483647 h 109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053" h="10967">
                  <a:moveTo>
                    <a:pt x="4941" y="10967"/>
                  </a:moveTo>
                  <a:lnTo>
                    <a:pt x="0" y="5472"/>
                  </a:lnTo>
                  <a:lnTo>
                    <a:pt x="4937" y="0"/>
                  </a:lnTo>
                  <a:lnTo>
                    <a:pt x="10053" y="5404"/>
                  </a:lnTo>
                  <a:lnTo>
                    <a:pt x="4941" y="10967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56329" name="Gruppieren 280"/>
          <p:cNvGrpSpPr>
            <a:grpSpLocks/>
          </p:cNvGrpSpPr>
          <p:nvPr/>
        </p:nvGrpSpPr>
        <p:grpSpPr bwMode="auto">
          <a:xfrm>
            <a:off x="3059113" y="3213100"/>
            <a:ext cx="2751137" cy="2046288"/>
            <a:chOff x="3059113" y="3213093"/>
            <a:chExt cx="2751137" cy="2046468"/>
          </a:xfrm>
        </p:grpSpPr>
        <p:sp>
          <p:nvSpPr>
            <p:cNvPr id="57423" name="Rectangle 54"/>
            <p:cNvSpPr>
              <a:spLocks noChangeAspect="1" noChangeArrowheads="1"/>
            </p:cNvSpPr>
            <p:nvPr/>
          </p:nvSpPr>
          <p:spPr bwMode="auto">
            <a:xfrm>
              <a:off x="3657600" y="3314700"/>
              <a:ext cx="2068512" cy="191135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endParaRPr lang="de-DE" altLang="de-DE" sz="1600">
                <a:ea typeface="宋体" panose="02010600030101010101" pitchFamily="2" charset="-122"/>
              </a:endParaRPr>
            </a:p>
          </p:txBody>
        </p:sp>
        <p:grpSp>
          <p:nvGrpSpPr>
            <p:cNvPr id="57424" name="Group 375"/>
            <p:cNvGrpSpPr>
              <a:grpSpLocks noChangeAspect="1"/>
            </p:cNvGrpSpPr>
            <p:nvPr/>
          </p:nvGrpSpPr>
          <p:grpSpPr bwMode="auto">
            <a:xfrm>
              <a:off x="3656013" y="3319463"/>
              <a:ext cx="2065337" cy="1912937"/>
              <a:chOff x="285" y="2776"/>
              <a:chExt cx="2098" cy="1944"/>
            </a:xfrm>
          </p:grpSpPr>
          <p:sp>
            <p:nvSpPr>
              <p:cNvPr id="57460" name="Line 38"/>
              <p:cNvSpPr>
                <a:spLocks noChangeAspect="1" noChangeShapeType="1"/>
              </p:cNvSpPr>
              <p:nvPr/>
            </p:nvSpPr>
            <p:spPr bwMode="auto">
              <a:xfrm>
                <a:off x="1861" y="2777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61" name="Line 39"/>
              <p:cNvSpPr>
                <a:spLocks noChangeAspect="1" noChangeShapeType="1"/>
              </p:cNvSpPr>
              <p:nvPr/>
            </p:nvSpPr>
            <p:spPr bwMode="auto">
              <a:xfrm>
                <a:off x="2036" y="2777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62" name="Line 54"/>
              <p:cNvSpPr>
                <a:spLocks noChangeAspect="1" noChangeShapeType="1"/>
              </p:cNvSpPr>
              <p:nvPr/>
            </p:nvSpPr>
            <p:spPr bwMode="auto">
              <a:xfrm flipH="1">
                <a:off x="1684" y="2776"/>
                <a:ext cx="0" cy="1941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63" name="Line 44"/>
              <p:cNvSpPr>
                <a:spLocks noChangeAspect="1" noChangeShapeType="1"/>
              </p:cNvSpPr>
              <p:nvPr/>
            </p:nvSpPr>
            <p:spPr bwMode="auto">
              <a:xfrm>
                <a:off x="454" y="2778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64" name="Line 45"/>
              <p:cNvSpPr>
                <a:spLocks noChangeAspect="1" noChangeShapeType="1"/>
              </p:cNvSpPr>
              <p:nvPr/>
            </p:nvSpPr>
            <p:spPr bwMode="auto">
              <a:xfrm>
                <a:off x="627" y="2778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65" name="Line 46"/>
              <p:cNvSpPr>
                <a:spLocks noChangeAspect="1" noChangeShapeType="1"/>
              </p:cNvSpPr>
              <p:nvPr/>
            </p:nvSpPr>
            <p:spPr bwMode="auto">
              <a:xfrm>
                <a:off x="802" y="2778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66" name="Line 47"/>
              <p:cNvSpPr>
                <a:spLocks noChangeAspect="1" noChangeShapeType="1"/>
              </p:cNvSpPr>
              <p:nvPr/>
            </p:nvSpPr>
            <p:spPr bwMode="auto">
              <a:xfrm>
                <a:off x="977" y="2778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67" name="Line 48"/>
              <p:cNvSpPr>
                <a:spLocks noChangeAspect="1" noChangeShapeType="1"/>
              </p:cNvSpPr>
              <p:nvPr/>
            </p:nvSpPr>
            <p:spPr bwMode="auto">
              <a:xfrm>
                <a:off x="1155" y="2778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68" name="Line 49"/>
              <p:cNvSpPr>
                <a:spLocks noChangeAspect="1" noChangeShapeType="1"/>
              </p:cNvSpPr>
              <p:nvPr/>
            </p:nvSpPr>
            <p:spPr bwMode="auto">
              <a:xfrm>
                <a:off x="1330" y="2778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69" name="Line 50"/>
              <p:cNvSpPr>
                <a:spLocks noChangeAspect="1" noChangeShapeType="1"/>
              </p:cNvSpPr>
              <p:nvPr/>
            </p:nvSpPr>
            <p:spPr bwMode="auto">
              <a:xfrm>
                <a:off x="1507" y="2776"/>
                <a:ext cx="0" cy="1941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70" name="Line 45"/>
              <p:cNvSpPr>
                <a:spLocks noChangeAspect="1" noChangeShapeType="1"/>
              </p:cNvSpPr>
              <p:nvPr/>
            </p:nvSpPr>
            <p:spPr bwMode="auto">
              <a:xfrm>
                <a:off x="2212" y="2778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71" name="Line 41"/>
              <p:cNvSpPr>
                <a:spLocks noChangeAspect="1" noChangeShapeType="1"/>
              </p:cNvSpPr>
              <p:nvPr/>
            </p:nvSpPr>
            <p:spPr bwMode="auto">
              <a:xfrm>
                <a:off x="285" y="4366"/>
                <a:ext cx="2095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72" name="Line 51"/>
              <p:cNvSpPr>
                <a:spLocks noChangeAspect="1" noChangeShapeType="1"/>
              </p:cNvSpPr>
              <p:nvPr/>
            </p:nvSpPr>
            <p:spPr bwMode="auto">
              <a:xfrm>
                <a:off x="287" y="4015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73" name="Line 52"/>
              <p:cNvSpPr>
                <a:spLocks noChangeAspect="1" noChangeShapeType="1"/>
              </p:cNvSpPr>
              <p:nvPr/>
            </p:nvSpPr>
            <p:spPr bwMode="auto">
              <a:xfrm>
                <a:off x="287" y="4190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74" name="Line 41"/>
              <p:cNvSpPr>
                <a:spLocks noChangeAspect="1" noChangeShapeType="1"/>
              </p:cNvSpPr>
              <p:nvPr/>
            </p:nvSpPr>
            <p:spPr bwMode="auto">
              <a:xfrm>
                <a:off x="287" y="3836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75" name="Line 51"/>
              <p:cNvSpPr>
                <a:spLocks noChangeAspect="1" noChangeShapeType="1"/>
              </p:cNvSpPr>
              <p:nvPr/>
            </p:nvSpPr>
            <p:spPr bwMode="auto">
              <a:xfrm>
                <a:off x="287" y="3485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76" name="Line 52"/>
              <p:cNvSpPr>
                <a:spLocks noChangeAspect="1" noChangeShapeType="1"/>
              </p:cNvSpPr>
              <p:nvPr/>
            </p:nvSpPr>
            <p:spPr bwMode="auto">
              <a:xfrm>
                <a:off x="287" y="3661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77" name="Line 41"/>
              <p:cNvSpPr>
                <a:spLocks noChangeAspect="1" noChangeShapeType="1"/>
              </p:cNvSpPr>
              <p:nvPr/>
            </p:nvSpPr>
            <p:spPr bwMode="auto">
              <a:xfrm>
                <a:off x="287" y="3307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78" name="Line 51"/>
              <p:cNvSpPr>
                <a:spLocks noChangeAspect="1" noChangeShapeType="1"/>
              </p:cNvSpPr>
              <p:nvPr/>
            </p:nvSpPr>
            <p:spPr bwMode="auto">
              <a:xfrm>
                <a:off x="287" y="2956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79" name="Line 52"/>
              <p:cNvSpPr>
                <a:spLocks noChangeAspect="1" noChangeShapeType="1"/>
              </p:cNvSpPr>
              <p:nvPr/>
            </p:nvSpPr>
            <p:spPr bwMode="auto">
              <a:xfrm>
                <a:off x="287" y="3132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80" name="Line 52"/>
              <p:cNvSpPr>
                <a:spLocks noChangeAspect="1" noChangeShapeType="1"/>
              </p:cNvSpPr>
              <p:nvPr/>
            </p:nvSpPr>
            <p:spPr bwMode="auto">
              <a:xfrm>
                <a:off x="287" y="4543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57425" name="Oval 397"/>
            <p:cNvSpPr>
              <a:spLocks noChangeAspect="1" noChangeArrowheads="1"/>
            </p:cNvSpPr>
            <p:nvPr/>
          </p:nvSpPr>
          <p:spPr bwMode="auto">
            <a:xfrm>
              <a:off x="4311650" y="3471863"/>
              <a:ext cx="47625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426" name="TextBox 63"/>
            <p:cNvSpPr txBox="1">
              <a:spLocks noChangeArrowheads="1"/>
            </p:cNvSpPr>
            <p:nvPr/>
          </p:nvSpPr>
          <p:spPr bwMode="auto">
            <a:xfrm>
              <a:off x="4284663" y="3213093"/>
              <a:ext cx="36353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1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427" name="Oval 399"/>
            <p:cNvSpPr>
              <a:spLocks noChangeAspect="1" noChangeArrowheads="1"/>
            </p:cNvSpPr>
            <p:nvPr/>
          </p:nvSpPr>
          <p:spPr bwMode="auto">
            <a:xfrm>
              <a:off x="3795713" y="3992563"/>
              <a:ext cx="47625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428" name="TextBox 63"/>
            <p:cNvSpPr txBox="1">
              <a:spLocks noChangeArrowheads="1"/>
            </p:cNvSpPr>
            <p:nvPr/>
          </p:nvSpPr>
          <p:spPr bwMode="auto">
            <a:xfrm>
              <a:off x="3579814" y="3933830"/>
              <a:ext cx="36353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2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429" name="Oval 401"/>
            <p:cNvSpPr>
              <a:spLocks noChangeAspect="1" noChangeArrowheads="1"/>
            </p:cNvSpPr>
            <p:nvPr/>
          </p:nvSpPr>
          <p:spPr bwMode="auto">
            <a:xfrm>
              <a:off x="3798888" y="4688309"/>
              <a:ext cx="47625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430" name="Oval 402"/>
            <p:cNvSpPr>
              <a:spLocks noChangeAspect="1" noChangeArrowheads="1"/>
            </p:cNvSpPr>
            <p:nvPr/>
          </p:nvSpPr>
          <p:spPr bwMode="auto">
            <a:xfrm>
              <a:off x="4143375" y="5031209"/>
              <a:ext cx="47625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431" name="Oval 403"/>
            <p:cNvSpPr>
              <a:spLocks noChangeAspect="1" noChangeArrowheads="1"/>
            </p:cNvSpPr>
            <p:nvPr/>
          </p:nvSpPr>
          <p:spPr bwMode="auto">
            <a:xfrm>
              <a:off x="5180013" y="3643313"/>
              <a:ext cx="47625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432" name="TextBox 63"/>
            <p:cNvSpPr txBox="1">
              <a:spLocks noChangeArrowheads="1"/>
            </p:cNvSpPr>
            <p:nvPr/>
          </p:nvSpPr>
          <p:spPr bwMode="auto">
            <a:xfrm>
              <a:off x="5145088" y="3429000"/>
              <a:ext cx="36353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8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433" name="TextBox 63"/>
            <p:cNvSpPr txBox="1">
              <a:spLocks noChangeArrowheads="1"/>
            </p:cNvSpPr>
            <p:nvPr/>
          </p:nvSpPr>
          <p:spPr bwMode="auto">
            <a:xfrm>
              <a:off x="5435600" y="3716338"/>
              <a:ext cx="36353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7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434" name="Oval 407"/>
            <p:cNvSpPr>
              <a:spLocks noChangeAspect="1" noChangeArrowheads="1"/>
            </p:cNvSpPr>
            <p:nvPr/>
          </p:nvSpPr>
          <p:spPr bwMode="auto">
            <a:xfrm>
              <a:off x="5353050" y="4511675"/>
              <a:ext cx="49212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435" name="TextBox 63"/>
            <p:cNvSpPr txBox="1">
              <a:spLocks noChangeArrowheads="1"/>
            </p:cNvSpPr>
            <p:nvPr/>
          </p:nvSpPr>
          <p:spPr bwMode="auto">
            <a:xfrm>
              <a:off x="5240334" y="4235052"/>
              <a:ext cx="36353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6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436" name="Oval 409"/>
            <p:cNvSpPr>
              <a:spLocks noChangeAspect="1" noChangeArrowheads="1"/>
            </p:cNvSpPr>
            <p:nvPr/>
          </p:nvSpPr>
          <p:spPr bwMode="auto">
            <a:xfrm>
              <a:off x="5529263" y="4687888"/>
              <a:ext cx="49212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437" name="TextBox 63"/>
            <p:cNvSpPr txBox="1">
              <a:spLocks noChangeArrowheads="1"/>
            </p:cNvSpPr>
            <p:nvPr/>
          </p:nvSpPr>
          <p:spPr bwMode="auto">
            <a:xfrm>
              <a:off x="5446713" y="4660900"/>
              <a:ext cx="36353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5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438" name="Oval 411"/>
            <p:cNvSpPr>
              <a:spLocks noChangeAspect="1" noChangeArrowheads="1"/>
            </p:cNvSpPr>
            <p:nvPr/>
          </p:nvSpPr>
          <p:spPr bwMode="auto">
            <a:xfrm>
              <a:off x="4832350" y="5035550"/>
              <a:ext cx="47625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439" name="TextBox 63"/>
            <p:cNvSpPr txBox="1">
              <a:spLocks noChangeArrowheads="1"/>
            </p:cNvSpPr>
            <p:nvPr/>
          </p:nvSpPr>
          <p:spPr bwMode="auto">
            <a:xfrm>
              <a:off x="4856163" y="4829175"/>
              <a:ext cx="36353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0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440" name="TextBox 63"/>
            <p:cNvSpPr txBox="1">
              <a:spLocks noChangeArrowheads="1"/>
            </p:cNvSpPr>
            <p:nvPr/>
          </p:nvSpPr>
          <p:spPr bwMode="auto">
            <a:xfrm>
              <a:off x="3579813" y="4653136"/>
              <a:ext cx="36353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3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441" name="TextBox 63"/>
            <p:cNvSpPr txBox="1">
              <a:spLocks noChangeArrowheads="1"/>
            </p:cNvSpPr>
            <p:nvPr/>
          </p:nvSpPr>
          <p:spPr bwMode="auto">
            <a:xfrm>
              <a:off x="4094163" y="4923011"/>
              <a:ext cx="36353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4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442" name="Line 418"/>
            <p:cNvSpPr>
              <a:spLocks noChangeAspect="1" noChangeShapeType="1"/>
            </p:cNvSpPr>
            <p:nvPr/>
          </p:nvSpPr>
          <p:spPr bwMode="auto">
            <a:xfrm flipH="1">
              <a:off x="5202238" y="3667125"/>
              <a:ext cx="354012" cy="355600"/>
            </a:xfrm>
            <a:prstGeom prst="line">
              <a:avLst/>
            </a:prstGeom>
            <a:noFill/>
            <a:ln w="508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43" name="Line 419"/>
            <p:cNvSpPr>
              <a:spLocks noChangeAspect="1" noChangeShapeType="1"/>
            </p:cNvSpPr>
            <p:nvPr/>
          </p:nvSpPr>
          <p:spPr bwMode="auto">
            <a:xfrm>
              <a:off x="4164013" y="4187825"/>
              <a:ext cx="174625" cy="174625"/>
            </a:xfrm>
            <a:prstGeom prst="line">
              <a:avLst/>
            </a:prstGeom>
            <a:noFill/>
            <a:ln w="508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44" name="Line 420"/>
            <p:cNvSpPr>
              <a:spLocks noChangeAspect="1" noChangeShapeType="1"/>
            </p:cNvSpPr>
            <p:nvPr/>
          </p:nvSpPr>
          <p:spPr bwMode="auto">
            <a:xfrm flipH="1">
              <a:off x="5205412" y="4014770"/>
              <a:ext cx="347662" cy="347662"/>
            </a:xfrm>
            <a:prstGeom prst="line">
              <a:avLst/>
            </a:prstGeom>
            <a:noFill/>
            <a:ln w="508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45" name="Freeform 422"/>
            <p:cNvSpPr>
              <a:spLocks noChangeAspect="1"/>
            </p:cNvSpPr>
            <p:nvPr/>
          </p:nvSpPr>
          <p:spPr bwMode="auto">
            <a:xfrm>
              <a:off x="4683125" y="4364021"/>
              <a:ext cx="174625" cy="693754"/>
            </a:xfrm>
            <a:custGeom>
              <a:avLst/>
              <a:gdLst>
                <a:gd name="T0" fmla="*/ 53249955 w 10000"/>
                <a:gd name="T1" fmla="*/ 1892448881 h 13283"/>
                <a:gd name="T2" fmla="*/ 53249955 w 10000"/>
                <a:gd name="T3" fmla="*/ 950569896 h 13283"/>
                <a:gd name="T4" fmla="*/ 0 w 10000"/>
                <a:gd name="T5" fmla="*/ 950569896 h 13283"/>
                <a:gd name="T6" fmla="*/ 0 w 10000"/>
                <a:gd name="T7" fmla="*/ 0 h 1328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0" h="13283">
                  <a:moveTo>
                    <a:pt x="10000" y="13283"/>
                  </a:moveTo>
                  <a:lnTo>
                    <a:pt x="10000" y="6672"/>
                  </a:lnTo>
                  <a:lnTo>
                    <a:pt x="0" y="6672"/>
                  </a:lnTo>
                  <a:lnTo>
                    <a:pt x="0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46" name="Line 425"/>
            <p:cNvSpPr>
              <a:spLocks noChangeAspect="1" noChangeShapeType="1"/>
            </p:cNvSpPr>
            <p:nvPr/>
          </p:nvSpPr>
          <p:spPr bwMode="auto">
            <a:xfrm>
              <a:off x="4335463" y="4360341"/>
              <a:ext cx="87153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47" name="Line 427"/>
            <p:cNvSpPr>
              <a:spLocks noChangeAspect="1" noChangeShapeType="1"/>
            </p:cNvSpPr>
            <p:nvPr/>
          </p:nvSpPr>
          <p:spPr bwMode="auto">
            <a:xfrm flipV="1">
              <a:off x="4335463" y="4010025"/>
              <a:ext cx="0" cy="34131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48" name="Freeform 428"/>
            <p:cNvSpPr>
              <a:spLocks noChangeAspect="1"/>
            </p:cNvSpPr>
            <p:nvPr/>
          </p:nvSpPr>
          <p:spPr bwMode="auto">
            <a:xfrm>
              <a:off x="4167188" y="4364038"/>
              <a:ext cx="168275" cy="346075"/>
            </a:xfrm>
            <a:custGeom>
              <a:avLst/>
              <a:gdLst>
                <a:gd name="T0" fmla="*/ 162738366 w 174"/>
                <a:gd name="T1" fmla="*/ 0 h 177"/>
                <a:gd name="T2" fmla="*/ 162738366 w 174"/>
                <a:gd name="T3" fmla="*/ 676654834 h 177"/>
                <a:gd name="T4" fmla="*/ 0 w 174"/>
                <a:gd name="T5" fmla="*/ 676654834 h 177"/>
                <a:gd name="T6" fmla="*/ 0 60000 65536"/>
                <a:gd name="T7" fmla="*/ 0 60000 65536"/>
                <a:gd name="T8" fmla="*/ 0 60000 65536"/>
                <a:gd name="T9" fmla="*/ 0 w 174"/>
                <a:gd name="T10" fmla="*/ 0 h 177"/>
                <a:gd name="T11" fmla="*/ 174 w 174"/>
                <a:gd name="T12" fmla="*/ 177 h 17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4" h="177">
                  <a:moveTo>
                    <a:pt x="174" y="0"/>
                  </a:moveTo>
                  <a:lnTo>
                    <a:pt x="174" y="177"/>
                  </a:lnTo>
                  <a:lnTo>
                    <a:pt x="0" y="177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49" name="Freeform 430"/>
            <p:cNvSpPr>
              <a:spLocks noChangeAspect="1"/>
            </p:cNvSpPr>
            <p:nvPr/>
          </p:nvSpPr>
          <p:spPr bwMode="auto">
            <a:xfrm rot="10800000" flipH="1" flipV="1">
              <a:off x="5206927" y="4030649"/>
              <a:ext cx="171450" cy="677876"/>
            </a:xfrm>
            <a:custGeom>
              <a:avLst/>
              <a:gdLst>
                <a:gd name="T0" fmla="*/ 932414 w 10000"/>
                <a:gd name="T1" fmla="*/ 0 h 38819"/>
                <a:gd name="T2" fmla="*/ 0 w 10000"/>
                <a:gd name="T3" fmla="*/ 206710288 h 38819"/>
                <a:gd name="T4" fmla="*/ 50397899 w 10000"/>
                <a:gd name="T5" fmla="*/ 206710288 h 388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00" h="38819">
                  <a:moveTo>
                    <a:pt x="185" y="0"/>
                  </a:moveTo>
                  <a:cubicBezTo>
                    <a:pt x="123" y="12940"/>
                    <a:pt x="62" y="25879"/>
                    <a:pt x="0" y="38819"/>
                  </a:cubicBezTo>
                  <a:lnTo>
                    <a:pt x="10000" y="3881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50" name="Oval 492"/>
            <p:cNvSpPr>
              <a:spLocks noChangeAspect="1" noChangeArrowheads="1"/>
            </p:cNvSpPr>
            <p:nvPr/>
          </p:nvSpPr>
          <p:spPr bwMode="auto">
            <a:xfrm>
              <a:off x="5176838" y="4338683"/>
              <a:ext cx="55562" cy="55562"/>
            </a:xfrm>
            <a:prstGeom prst="ellipse">
              <a:avLst/>
            </a:prstGeom>
            <a:solidFill>
              <a:srgbClr val="80808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451" name="Oval 493"/>
            <p:cNvSpPr>
              <a:spLocks noChangeAspect="1" noChangeArrowheads="1"/>
            </p:cNvSpPr>
            <p:nvPr/>
          </p:nvSpPr>
          <p:spPr bwMode="auto">
            <a:xfrm>
              <a:off x="4305300" y="4333875"/>
              <a:ext cx="55562" cy="55562"/>
            </a:xfrm>
            <a:prstGeom prst="ellipse">
              <a:avLst/>
            </a:prstGeom>
            <a:solidFill>
              <a:srgbClr val="80808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452" name="AutoShape 507"/>
            <p:cNvSpPr>
              <a:spLocks noChangeArrowheads="1"/>
            </p:cNvSpPr>
            <p:nvPr/>
          </p:nvSpPr>
          <p:spPr bwMode="auto">
            <a:xfrm rot="-1368042">
              <a:off x="3059113" y="4457700"/>
              <a:ext cx="395287" cy="457200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453" name="Oval 405"/>
            <p:cNvSpPr>
              <a:spLocks noChangeAspect="1" noChangeArrowheads="1"/>
            </p:cNvSpPr>
            <p:nvPr/>
          </p:nvSpPr>
          <p:spPr bwMode="auto">
            <a:xfrm>
              <a:off x="5529263" y="3990975"/>
              <a:ext cx="49212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454" name="Line 417"/>
            <p:cNvSpPr>
              <a:spLocks noChangeAspect="1" noChangeShapeType="1"/>
            </p:cNvSpPr>
            <p:nvPr/>
          </p:nvSpPr>
          <p:spPr bwMode="auto">
            <a:xfrm flipH="1">
              <a:off x="5380038" y="4535488"/>
              <a:ext cx="174625" cy="174625"/>
            </a:xfrm>
            <a:prstGeom prst="line">
              <a:avLst/>
            </a:prstGeom>
            <a:noFill/>
            <a:ln w="508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55" name="Line 416"/>
            <p:cNvSpPr>
              <a:spLocks noChangeAspect="1" noChangeShapeType="1"/>
            </p:cNvSpPr>
            <p:nvPr/>
          </p:nvSpPr>
          <p:spPr bwMode="auto">
            <a:xfrm flipV="1">
              <a:off x="3821113" y="4710286"/>
              <a:ext cx="347662" cy="346075"/>
            </a:xfrm>
            <a:prstGeom prst="line">
              <a:avLst/>
            </a:prstGeom>
            <a:noFill/>
            <a:ln w="508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56" name="Line 415"/>
            <p:cNvSpPr>
              <a:spLocks noChangeAspect="1" noChangeShapeType="1"/>
            </p:cNvSpPr>
            <p:nvPr/>
          </p:nvSpPr>
          <p:spPr bwMode="auto">
            <a:xfrm>
              <a:off x="3819525" y="3494088"/>
              <a:ext cx="525462" cy="525462"/>
            </a:xfrm>
            <a:prstGeom prst="line">
              <a:avLst/>
            </a:prstGeom>
            <a:noFill/>
            <a:ln w="508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57" name="Oval 407"/>
            <p:cNvSpPr>
              <a:spLocks noChangeAspect="1" noChangeArrowheads="1"/>
            </p:cNvSpPr>
            <p:nvPr/>
          </p:nvSpPr>
          <p:spPr bwMode="auto">
            <a:xfrm>
              <a:off x="4658297" y="4341289"/>
              <a:ext cx="49212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458" name="Freeform 222"/>
            <p:cNvSpPr>
              <a:spLocks noChangeAspect="1"/>
            </p:cNvSpPr>
            <p:nvPr/>
          </p:nvSpPr>
          <p:spPr bwMode="auto">
            <a:xfrm>
              <a:off x="3843343" y="3841976"/>
              <a:ext cx="1014409" cy="1042061"/>
            </a:xfrm>
            <a:custGeom>
              <a:avLst/>
              <a:gdLst>
                <a:gd name="T0" fmla="*/ 2147483647 w 9907"/>
                <a:gd name="T1" fmla="*/ 2147483647 h 10000"/>
                <a:gd name="T2" fmla="*/ 0 w 9907"/>
                <a:gd name="T3" fmla="*/ 2147483647 h 10000"/>
                <a:gd name="T4" fmla="*/ 2147483647 w 9907"/>
                <a:gd name="T5" fmla="*/ 0 h 10000"/>
                <a:gd name="T6" fmla="*/ 2147483647 w 9907"/>
                <a:gd name="T7" fmla="*/ 2147483647 h 10000"/>
                <a:gd name="T8" fmla="*/ 2147483647 w 9907"/>
                <a:gd name="T9" fmla="*/ 2147483647 h 10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07" h="10000">
                  <a:moveTo>
                    <a:pt x="4806" y="10000"/>
                  </a:moveTo>
                  <a:lnTo>
                    <a:pt x="0" y="5010"/>
                  </a:lnTo>
                  <a:lnTo>
                    <a:pt x="4806" y="0"/>
                  </a:lnTo>
                  <a:lnTo>
                    <a:pt x="9907" y="4884"/>
                  </a:lnTo>
                  <a:lnTo>
                    <a:pt x="4806" y="100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59" name="Freeform 222"/>
            <p:cNvSpPr>
              <a:spLocks noChangeAspect="1"/>
            </p:cNvSpPr>
            <p:nvPr/>
          </p:nvSpPr>
          <p:spPr bwMode="auto">
            <a:xfrm>
              <a:off x="4679023" y="3841950"/>
              <a:ext cx="1044841" cy="1044354"/>
            </a:xfrm>
            <a:custGeom>
              <a:avLst/>
              <a:gdLst>
                <a:gd name="T0" fmla="*/ 2147483647 w 10300"/>
                <a:gd name="T1" fmla="*/ 2147483647 h 10022"/>
                <a:gd name="T2" fmla="*/ 0 w 10300"/>
                <a:gd name="T3" fmla="*/ 2147483647 h 10022"/>
                <a:gd name="T4" fmla="*/ 2147483647 w 10300"/>
                <a:gd name="T5" fmla="*/ 0 h 10022"/>
                <a:gd name="T6" fmla="*/ 2147483647 w 10300"/>
                <a:gd name="T7" fmla="*/ 2147483647 h 10022"/>
                <a:gd name="T8" fmla="*/ 2147483647 w 10300"/>
                <a:gd name="T9" fmla="*/ 2147483647 h 100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300" h="10022">
                  <a:moveTo>
                    <a:pt x="5232" y="10022"/>
                  </a:moveTo>
                  <a:lnTo>
                    <a:pt x="0" y="5087"/>
                  </a:lnTo>
                  <a:lnTo>
                    <a:pt x="5189" y="0"/>
                  </a:lnTo>
                  <a:lnTo>
                    <a:pt x="10300" y="5057"/>
                  </a:lnTo>
                  <a:lnTo>
                    <a:pt x="5232" y="10022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56330" name="Gruppieren 281"/>
          <p:cNvGrpSpPr>
            <a:grpSpLocks/>
          </p:cNvGrpSpPr>
          <p:nvPr/>
        </p:nvGrpSpPr>
        <p:grpSpPr bwMode="auto">
          <a:xfrm>
            <a:off x="5953125" y="3213100"/>
            <a:ext cx="2506663" cy="2049463"/>
            <a:chOff x="5953125" y="3213100"/>
            <a:chExt cx="2506663" cy="2048743"/>
          </a:xfrm>
        </p:grpSpPr>
        <p:sp>
          <p:nvSpPr>
            <p:cNvPr id="57355" name="Rectangle 54"/>
            <p:cNvSpPr>
              <a:spLocks noChangeAspect="1" noChangeArrowheads="1"/>
            </p:cNvSpPr>
            <p:nvPr/>
          </p:nvSpPr>
          <p:spPr bwMode="auto">
            <a:xfrm>
              <a:off x="6307138" y="3314700"/>
              <a:ext cx="2068513" cy="191135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endParaRPr lang="de-DE" altLang="de-DE" sz="1600">
                <a:ea typeface="宋体" panose="02010600030101010101" pitchFamily="2" charset="-122"/>
              </a:endParaRPr>
            </a:p>
          </p:txBody>
        </p:sp>
        <p:grpSp>
          <p:nvGrpSpPr>
            <p:cNvPr id="57356" name="Group 433"/>
            <p:cNvGrpSpPr>
              <a:grpSpLocks noChangeAspect="1"/>
            </p:cNvGrpSpPr>
            <p:nvPr/>
          </p:nvGrpSpPr>
          <p:grpSpPr bwMode="auto">
            <a:xfrm>
              <a:off x="6305550" y="3319463"/>
              <a:ext cx="2066925" cy="1912938"/>
              <a:chOff x="2844" y="2776"/>
              <a:chExt cx="2098" cy="1944"/>
            </a:xfrm>
          </p:grpSpPr>
          <p:sp>
            <p:nvSpPr>
              <p:cNvPr id="57402" name="Line 38"/>
              <p:cNvSpPr>
                <a:spLocks noChangeAspect="1" noChangeShapeType="1"/>
              </p:cNvSpPr>
              <p:nvPr/>
            </p:nvSpPr>
            <p:spPr bwMode="auto">
              <a:xfrm>
                <a:off x="4420" y="2777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03" name="Line 39"/>
              <p:cNvSpPr>
                <a:spLocks noChangeAspect="1" noChangeShapeType="1"/>
              </p:cNvSpPr>
              <p:nvPr/>
            </p:nvSpPr>
            <p:spPr bwMode="auto">
              <a:xfrm>
                <a:off x="4595" y="2777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04" name="Line 54"/>
              <p:cNvSpPr>
                <a:spLocks noChangeAspect="1" noChangeShapeType="1"/>
              </p:cNvSpPr>
              <p:nvPr/>
            </p:nvSpPr>
            <p:spPr bwMode="auto">
              <a:xfrm flipH="1">
                <a:off x="4243" y="2776"/>
                <a:ext cx="0" cy="1941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05" name="Line 44"/>
              <p:cNvSpPr>
                <a:spLocks noChangeAspect="1" noChangeShapeType="1"/>
              </p:cNvSpPr>
              <p:nvPr/>
            </p:nvSpPr>
            <p:spPr bwMode="auto">
              <a:xfrm>
                <a:off x="3013" y="2778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06" name="Line 45"/>
              <p:cNvSpPr>
                <a:spLocks noChangeAspect="1" noChangeShapeType="1"/>
              </p:cNvSpPr>
              <p:nvPr/>
            </p:nvSpPr>
            <p:spPr bwMode="auto">
              <a:xfrm>
                <a:off x="3186" y="2778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07" name="Line 46"/>
              <p:cNvSpPr>
                <a:spLocks noChangeAspect="1" noChangeShapeType="1"/>
              </p:cNvSpPr>
              <p:nvPr/>
            </p:nvSpPr>
            <p:spPr bwMode="auto">
              <a:xfrm>
                <a:off x="3361" y="2778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08" name="Line 47"/>
              <p:cNvSpPr>
                <a:spLocks noChangeAspect="1" noChangeShapeType="1"/>
              </p:cNvSpPr>
              <p:nvPr/>
            </p:nvSpPr>
            <p:spPr bwMode="auto">
              <a:xfrm>
                <a:off x="3536" y="2778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09" name="Line 48"/>
              <p:cNvSpPr>
                <a:spLocks noChangeAspect="1" noChangeShapeType="1"/>
              </p:cNvSpPr>
              <p:nvPr/>
            </p:nvSpPr>
            <p:spPr bwMode="auto">
              <a:xfrm>
                <a:off x="3714" y="2778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10" name="Line 49"/>
              <p:cNvSpPr>
                <a:spLocks noChangeAspect="1" noChangeShapeType="1"/>
              </p:cNvSpPr>
              <p:nvPr/>
            </p:nvSpPr>
            <p:spPr bwMode="auto">
              <a:xfrm>
                <a:off x="3889" y="2778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11" name="Line 50"/>
              <p:cNvSpPr>
                <a:spLocks noChangeAspect="1" noChangeShapeType="1"/>
              </p:cNvSpPr>
              <p:nvPr/>
            </p:nvSpPr>
            <p:spPr bwMode="auto">
              <a:xfrm>
                <a:off x="4066" y="2776"/>
                <a:ext cx="0" cy="1941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12" name="Line 45"/>
              <p:cNvSpPr>
                <a:spLocks noChangeAspect="1" noChangeShapeType="1"/>
              </p:cNvSpPr>
              <p:nvPr/>
            </p:nvSpPr>
            <p:spPr bwMode="auto">
              <a:xfrm>
                <a:off x="4771" y="2778"/>
                <a:ext cx="0" cy="194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13" name="Line 41"/>
              <p:cNvSpPr>
                <a:spLocks noChangeAspect="1" noChangeShapeType="1"/>
              </p:cNvSpPr>
              <p:nvPr/>
            </p:nvSpPr>
            <p:spPr bwMode="auto">
              <a:xfrm>
                <a:off x="2844" y="4366"/>
                <a:ext cx="2095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14" name="Line 51"/>
              <p:cNvSpPr>
                <a:spLocks noChangeAspect="1" noChangeShapeType="1"/>
              </p:cNvSpPr>
              <p:nvPr/>
            </p:nvSpPr>
            <p:spPr bwMode="auto">
              <a:xfrm>
                <a:off x="2846" y="4015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15" name="Line 52"/>
              <p:cNvSpPr>
                <a:spLocks noChangeAspect="1" noChangeShapeType="1"/>
              </p:cNvSpPr>
              <p:nvPr/>
            </p:nvSpPr>
            <p:spPr bwMode="auto">
              <a:xfrm>
                <a:off x="2846" y="4190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16" name="Line 41"/>
              <p:cNvSpPr>
                <a:spLocks noChangeAspect="1" noChangeShapeType="1"/>
              </p:cNvSpPr>
              <p:nvPr/>
            </p:nvSpPr>
            <p:spPr bwMode="auto">
              <a:xfrm>
                <a:off x="2846" y="3836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17" name="Line 51"/>
              <p:cNvSpPr>
                <a:spLocks noChangeAspect="1" noChangeShapeType="1"/>
              </p:cNvSpPr>
              <p:nvPr/>
            </p:nvSpPr>
            <p:spPr bwMode="auto">
              <a:xfrm>
                <a:off x="2846" y="3485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18" name="Line 52"/>
              <p:cNvSpPr>
                <a:spLocks noChangeAspect="1" noChangeShapeType="1"/>
              </p:cNvSpPr>
              <p:nvPr/>
            </p:nvSpPr>
            <p:spPr bwMode="auto">
              <a:xfrm>
                <a:off x="2846" y="3661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19" name="Line 41"/>
              <p:cNvSpPr>
                <a:spLocks noChangeAspect="1" noChangeShapeType="1"/>
              </p:cNvSpPr>
              <p:nvPr/>
            </p:nvSpPr>
            <p:spPr bwMode="auto">
              <a:xfrm>
                <a:off x="2846" y="3307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20" name="Line 51"/>
              <p:cNvSpPr>
                <a:spLocks noChangeAspect="1" noChangeShapeType="1"/>
              </p:cNvSpPr>
              <p:nvPr/>
            </p:nvSpPr>
            <p:spPr bwMode="auto">
              <a:xfrm>
                <a:off x="2846" y="2956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21" name="Line 52"/>
              <p:cNvSpPr>
                <a:spLocks noChangeAspect="1" noChangeShapeType="1"/>
              </p:cNvSpPr>
              <p:nvPr/>
            </p:nvSpPr>
            <p:spPr bwMode="auto">
              <a:xfrm>
                <a:off x="2846" y="3132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7422" name="Line 52"/>
              <p:cNvSpPr>
                <a:spLocks noChangeAspect="1" noChangeShapeType="1"/>
              </p:cNvSpPr>
              <p:nvPr/>
            </p:nvSpPr>
            <p:spPr bwMode="auto">
              <a:xfrm>
                <a:off x="2846" y="4543"/>
                <a:ext cx="2096" cy="0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prstDash val="sysDot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57357" name="Oval 455"/>
            <p:cNvSpPr>
              <a:spLocks noChangeAspect="1" noChangeArrowheads="1"/>
            </p:cNvSpPr>
            <p:nvPr/>
          </p:nvSpPr>
          <p:spPr bwMode="auto">
            <a:xfrm>
              <a:off x="6961188" y="3471863"/>
              <a:ext cx="49213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358" name="TextBox 63"/>
            <p:cNvSpPr txBox="1">
              <a:spLocks noChangeArrowheads="1"/>
            </p:cNvSpPr>
            <p:nvPr/>
          </p:nvSpPr>
          <p:spPr bwMode="auto">
            <a:xfrm>
              <a:off x="6945313" y="3213100"/>
              <a:ext cx="36353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1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359" name="Oval 457"/>
            <p:cNvSpPr>
              <a:spLocks noChangeAspect="1" noChangeArrowheads="1"/>
            </p:cNvSpPr>
            <p:nvPr/>
          </p:nvSpPr>
          <p:spPr bwMode="auto">
            <a:xfrm>
              <a:off x="6445250" y="3997326"/>
              <a:ext cx="49213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360" name="TextBox 63"/>
            <p:cNvSpPr txBox="1">
              <a:spLocks noChangeArrowheads="1"/>
            </p:cNvSpPr>
            <p:nvPr/>
          </p:nvSpPr>
          <p:spPr bwMode="auto">
            <a:xfrm>
              <a:off x="6232527" y="3933056"/>
              <a:ext cx="36353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2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361" name="Oval 459"/>
            <p:cNvSpPr>
              <a:spLocks noChangeAspect="1" noChangeArrowheads="1"/>
            </p:cNvSpPr>
            <p:nvPr/>
          </p:nvSpPr>
          <p:spPr bwMode="auto">
            <a:xfrm>
              <a:off x="6445250" y="4690219"/>
              <a:ext cx="49213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362" name="Oval 460"/>
            <p:cNvSpPr>
              <a:spLocks noChangeAspect="1" noChangeArrowheads="1"/>
            </p:cNvSpPr>
            <p:nvPr/>
          </p:nvSpPr>
          <p:spPr bwMode="auto">
            <a:xfrm>
              <a:off x="6789738" y="5032226"/>
              <a:ext cx="49213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363" name="Oval 461"/>
            <p:cNvSpPr>
              <a:spLocks noChangeAspect="1" noChangeArrowheads="1"/>
            </p:cNvSpPr>
            <p:nvPr/>
          </p:nvSpPr>
          <p:spPr bwMode="auto">
            <a:xfrm>
              <a:off x="7835901" y="3643313"/>
              <a:ext cx="46038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364" name="TextBox 63"/>
            <p:cNvSpPr txBox="1">
              <a:spLocks noChangeArrowheads="1"/>
            </p:cNvSpPr>
            <p:nvPr/>
          </p:nvSpPr>
          <p:spPr bwMode="auto">
            <a:xfrm>
              <a:off x="7808913" y="3357563"/>
              <a:ext cx="36353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8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365" name="TextBox 63"/>
            <p:cNvSpPr txBox="1">
              <a:spLocks noChangeArrowheads="1"/>
            </p:cNvSpPr>
            <p:nvPr/>
          </p:nvSpPr>
          <p:spPr bwMode="auto">
            <a:xfrm>
              <a:off x="8091488" y="3721092"/>
              <a:ext cx="36353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7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366" name="Oval 465"/>
            <p:cNvSpPr>
              <a:spLocks noChangeAspect="1" noChangeArrowheads="1"/>
            </p:cNvSpPr>
            <p:nvPr/>
          </p:nvSpPr>
          <p:spPr bwMode="auto">
            <a:xfrm>
              <a:off x="8004175" y="4511675"/>
              <a:ext cx="47625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367" name="TextBox 63"/>
            <p:cNvSpPr txBox="1">
              <a:spLocks noChangeArrowheads="1"/>
            </p:cNvSpPr>
            <p:nvPr/>
          </p:nvSpPr>
          <p:spPr bwMode="auto">
            <a:xfrm>
              <a:off x="7953375" y="4221163"/>
              <a:ext cx="36353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6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368" name="Oval 467"/>
            <p:cNvSpPr>
              <a:spLocks noChangeAspect="1" noChangeArrowheads="1"/>
            </p:cNvSpPr>
            <p:nvPr/>
          </p:nvSpPr>
          <p:spPr bwMode="auto">
            <a:xfrm>
              <a:off x="8180388" y="4687888"/>
              <a:ext cx="47625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369" name="TextBox 63"/>
            <p:cNvSpPr txBox="1">
              <a:spLocks noChangeArrowheads="1"/>
            </p:cNvSpPr>
            <p:nvPr/>
          </p:nvSpPr>
          <p:spPr bwMode="auto">
            <a:xfrm>
              <a:off x="8096250" y="4660900"/>
              <a:ext cx="36353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5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370" name="Oval 469"/>
            <p:cNvSpPr>
              <a:spLocks noChangeAspect="1" noChangeArrowheads="1"/>
            </p:cNvSpPr>
            <p:nvPr/>
          </p:nvSpPr>
          <p:spPr bwMode="auto">
            <a:xfrm>
              <a:off x="7488238" y="5035550"/>
              <a:ext cx="47625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371" name="TextBox 63"/>
            <p:cNvSpPr txBox="1">
              <a:spLocks noChangeArrowheads="1"/>
            </p:cNvSpPr>
            <p:nvPr/>
          </p:nvSpPr>
          <p:spPr bwMode="auto">
            <a:xfrm>
              <a:off x="7521575" y="4829175"/>
              <a:ext cx="36353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0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372" name="TextBox 63"/>
            <p:cNvSpPr txBox="1">
              <a:spLocks noChangeArrowheads="1"/>
            </p:cNvSpPr>
            <p:nvPr/>
          </p:nvSpPr>
          <p:spPr bwMode="auto">
            <a:xfrm>
              <a:off x="6226175" y="4618211"/>
              <a:ext cx="36353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3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373" name="TextBox 63"/>
            <p:cNvSpPr txBox="1">
              <a:spLocks noChangeArrowheads="1"/>
            </p:cNvSpPr>
            <p:nvPr/>
          </p:nvSpPr>
          <p:spPr bwMode="auto">
            <a:xfrm>
              <a:off x="6743700" y="4925293"/>
              <a:ext cx="36353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ko-KR" sz="1600" i="1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s</a:t>
              </a:r>
              <a:r>
                <a:rPr lang="en-US" altLang="ko-KR" sz="1600" baseline="-25000">
                  <a:solidFill>
                    <a:srgbClr val="000000"/>
                  </a:solidFill>
                  <a:ea typeface="굴림" pitchFamily="34" charset="-127"/>
                  <a:cs typeface="Times New Roman" panose="02020603050405020304" pitchFamily="18" charset="0"/>
                </a:rPr>
                <a:t>4</a:t>
              </a:r>
              <a:endParaRPr lang="ko-KR" altLang="en-US" sz="1600" baseline="-25000">
                <a:solidFill>
                  <a:srgbClr val="000000"/>
                </a:solidFill>
                <a:ea typeface="굴림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374" name="Line 473"/>
            <p:cNvSpPr>
              <a:spLocks noChangeAspect="1" noChangeShapeType="1"/>
            </p:cNvSpPr>
            <p:nvPr/>
          </p:nvSpPr>
          <p:spPr bwMode="auto">
            <a:xfrm>
              <a:off x="6470650" y="3494088"/>
              <a:ext cx="525463" cy="525463"/>
            </a:xfrm>
            <a:prstGeom prst="line">
              <a:avLst/>
            </a:prstGeom>
            <a:noFill/>
            <a:ln w="508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375" name="Line 474"/>
            <p:cNvSpPr>
              <a:spLocks noChangeAspect="1" noChangeShapeType="1"/>
            </p:cNvSpPr>
            <p:nvPr/>
          </p:nvSpPr>
          <p:spPr bwMode="auto">
            <a:xfrm flipV="1">
              <a:off x="6472238" y="4710286"/>
              <a:ext cx="347663" cy="346075"/>
            </a:xfrm>
            <a:prstGeom prst="line">
              <a:avLst/>
            </a:prstGeom>
            <a:noFill/>
            <a:ln w="508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376" name="Line 475"/>
            <p:cNvSpPr>
              <a:spLocks noChangeAspect="1" noChangeShapeType="1"/>
            </p:cNvSpPr>
            <p:nvPr/>
          </p:nvSpPr>
          <p:spPr bwMode="auto">
            <a:xfrm flipH="1">
              <a:off x="8031163" y="4535488"/>
              <a:ext cx="173038" cy="174625"/>
            </a:xfrm>
            <a:prstGeom prst="line">
              <a:avLst/>
            </a:prstGeom>
            <a:noFill/>
            <a:ln w="508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377" name="Line 476"/>
            <p:cNvSpPr>
              <a:spLocks noChangeAspect="1" noChangeShapeType="1"/>
            </p:cNvSpPr>
            <p:nvPr/>
          </p:nvSpPr>
          <p:spPr bwMode="auto">
            <a:xfrm flipH="1">
              <a:off x="7851775" y="3667125"/>
              <a:ext cx="355600" cy="355600"/>
            </a:xfrm>
            <a:prstGeom prst="line">
              <a:avLst/>
            </a:prstGeom>
            <a:noFill/>
            <a:ln w="508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378" name="Line 477"/>
            <p:cNvSpPr>
              <a:spLocks noChangeAspect="1" noChangeShapeType="1"/>
            </p:cNvSpPr>
            <p:nvPr/>
          </p:nvSpPr>
          <p:spPr bwMode="auto">
            <a:xfrm>
              <a:off x="6815138" y="4187825"/>
              <a:ext cx="174625" cy="174625"/>
            </a:xfrm>
            <a:prstGeom prst="line">
              <a:avLst/>
            </a:prstGeom>
            <a:noFill/>
            <a:ln w="508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379" name="Line 478"/>
            <p:cNvSpPr>
              <a:spLocks noChangeAspect="1" noChangeShapeType="1"/>
            </p:cNvSpPr>
            <p:nvPr/>
          </p:nvSpPr>
          <p:spPr bwMode="auto">
            <a:xfrm flipH="1">
              <a:off x="7859713" y="4010007"/>
              <a:ext cx="347663" cy="347663"/>
            </a:xfrm>
            <a:prstGeom prst="line">
              <a:avLst/>
            </a:prstGeom>
            <a:noFill/>
            <a:ln w="508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380" name="Freeform 480"/>
            <p:cNvSpPr>
              <a:spLocks noChangeAspect="1"/>
            </p:cNvSpPr>
            <p:nvPr/>
          </p:nvSpPr>
          <p:spPr bwMode="auto">
            <a:xfrm>
              <a:off x="7334250" y="4357648"/>
              <a:ext cx="174625" cy="700127"/>
            </a:xfrm>
            <a:custGeom>
              <a:avLst/>
              <a:gdLst>
                <a:gd name="T0" fmla="*/ 53249955 w 10000"/>
                <a:gd name="T1" fmla="*/ 1909839387 h 13405"/>
                <a:gd name="T2" fmla="*/ 53249955 w 10000"/>
                <a:gd name="T3" fmla="*/ 967954695 h 13405"/>
                <a:gd name="T4" fmla="*/ 0 w 10000"/>
                <a:gd name="T5" fmla="*/ 967954695 h 13405"/>
                <a:gd name="T6" fmla="*/ 0 w 10000"/>
                <a:gd name="T7" fmla="*/ 0 h 1340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0" h="13405">
                  <a:moveTo>
                    <a:pt x="10000" y="13405"/>
                  </a:moveTo>
                  <a:lnTo>
                    <a:pt x="10000" y="6794"/>
                  </a:lnTo>
                  <a:lnTo>
                    <a:pt x="0" y="6794"/>
                  </a:lnTo>
                  <a:lnTo>
                    <a:pt x="0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381" name="Oval 481"/>
            <p:cNvSpPr>
              <a:spLocks noChangeAspect="1" noChangeArrowheads="1"/>
            </p:cNvSpPr>
            <p:nvPr/>
          </p:nvSpPr>
          <p:spPr bwMode="auto">
            <a:xfrm>
              <a:off x="7308851" y="4337032"/>
              <a:ext cx="55563" cy="55563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382" name="Line 483"/>
            <p:cNvSpPr>
              <a:spLocks noChangeAspect="1" noChangeShapeType="1"/>
            </p:cNvSpPr>
            <p:nvPr/>
          </p:nvSpPr>
          <p:spPr bwMode="auto">
            <a:xfrm>
              <a:off x="6989763" y="4360341"/>
              <a:ext cx="86677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383" name="Oval 484"/>
            <p:cNvSpPr>
              <a:spLocks noChangeAspect="1" noChangeArrowheads="1"/>
            </p:cNvSpPr>
            <p:nvPr/>
          </p:nvSpPr>
          <p:spPr bwMode="auto">
            <a:xfrm>
              <a:off x="6956425" y="4330700"/>
              <a:ext cx="53975" cy="55563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384" name="Line 486"/>
            <p:cNvSpPr>
              <a:spLocks noChangeAspect="1" noChangeShapeType="1"/>
            </p:cNvSpPr>
            <p:nvPr/>
          </p:nvSpPr>
          <p:spPr bwMode="auto">
            <a:xfrm flipV="1">
              <a:off x="6985000" y="4010025"/>
              <a:ext cx="0" cy="3413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385" name="Freeform 487"/>
            <p:cNvSpPr>
              <a:spLocks noChangeAspect="1"/>
            </p:cNvSpPr>
            <p:nvPr/>
          </p:nvSpPr>
          <p:spPr bwMode="auto">
            <a:xfrm>
              <a:off x="6816725" y="4364042"/>
              <a:ext cx="168275" cy="346089"/>
            </a:xfrm>
            <a:custGeom>
              <a:avLst/>
              <a:gdLst>
                <a:gd name="T0" fmla="*/ 47649557 w 10000"/>
                <a:gd name="T1" fmla="*/ 0 h 19819"/>
                <a:gd name="T2" fmla="*/ 47649557 w 10000"/>
                <a:gd name="T3" fmla="*/ 105535823 h 19819"/>
                <a:gd name="T4" fmla="*/ 0 w 10000"/>
                <a:gd name="T5" fmla="*/ 105535823 h 198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00" h="19819">
                  <a:moveTo>
                    <a:pt x="10000" y="0"/>
                  </a:moveTo>
                  <a:lnTo>
                    <a:pt x="10000" y="19819"/>
                  </a:lnTo>
                  <a:lnTo>
                    <a:pt x="0" y="1981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386" name="Freeform 489"/>
            <p:cNvSpPr>
              <a:spLocks noChangeAspect="1"/>
            </p:cNvSpPr>
            <p:nvPr/>
          </p:nvSpPr>
          <p:spPr bwMode="auto">
            <a:xfrm rot="10800000" flipH="1" flipV="1">
              <a:off x="7853379" y="4030646"/>
              <a:ext cx="171450" cy="677877"/>
            </a:xfrm>
            <a:custGeom>
              <a:avLst/>
              <a:gdLst>
                <a:gd name="T0" fmla="*/ 927407 w 10000"/>
                <a:gd name="T1" fmla="*/ 0 h 38819"/>
                <a:gd name="T2" fmla="*/ 0 w 10000"/>
                <a:gd name="T3" fmla="*/ 206711204 h 38819"/>
                <a:gd name="T4" fmla="*/ 50397899 w 10000"/>
                <a:gd name="T5" fmla="*/ 206711204 h 388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00" h="38819">
                  <a:moveTo>
                    <a:pt x="184" y="0"/>
                  </a:moveTo>
                  <a:cubicBezTo>
                    <a:pt x="123" y="12940"/>
                    <a:pt x="61" y="25879"/>
                    <a:pt x="0" y="38819"/>
                  </a:cubicBezTo>
                  <a:lnTo>
                    <a:pt x="10000" y="38819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387" name="Freeform 494"/>
            <p:cNvSpPr>
              <a:spLocks noChangeAspect="1"/>
            </p:cNvSpPr>
            <p:nvPr/>
          </p:nvSpPr>
          <p:spPr bwMode="auto">
            <a:xfrm>
              <a:off x="6470650" y="3495675"/>
              <a:ext cx="514350" cy="522288"/>
            </a:xfrm>
            <a:custGeom>
              <a:avLst/>
              <a:gdLst>
                <a:gd name="T0" fmla="*/ 0 w 522"/>
                <a:gd name="T1" fmla="*/ 513718936 h 531"/>
                <a:gd name="T2" fmla="*/ 506812112 w 522"/>
                <a:gd name="T3" fmla="*/ 513718936 h 531"/>
                <a:gd name="T4" fmla="*/ 506812112 w 522"/>
                <a:gd name="T5" fmla="*/ 0 h 531"/>
                <a:gd name="T6" fmla="*/ 0 60000 65536"/>
                <a:gd name="T7" fmla="*/ 0 60000 65536"/>
                <a:gd name="T8" fmla="*/ 0 60000 65536"/>
                <a:gd name="T9" fmla="*/ 0 w 522"/>
                <a:gd name="T10" fmla="*/ 0 h 531"/>
                <a:gd name="T11" fmla="*/ 522 w 522"/>
                <a:gd name="T12" fmla="*/ 531 h 53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2" h="531">
                  <a:moveTo>
                    <a:pt x="0" y="531"/>
                  </a:moveTo>
                  <a:lnTo>
                    <a:pt x="522" y="531"/>
                  </a:lnTo>
                  <a:lnTo>
                    <a:pt x="522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388" name="Oval 495"/>
            <p:cNvSpPr>
              <a:spLocks noChangeAspect="1" noChangeArrowheads="1"/>
            </p:cNvSpPr>
            <p:nvPr/>
          </p:nvSpPr>
          <p:spPr bwMode="auto">
            <a:xfrm>
              <a:off x="6956425" y="3986213"/>
              <a:ext cx="53975" cy="53975"/>
            </a:xfrm>
            <a:prstGeom prst="ellipse">
              <a:avLst/>
            </a:prstGeom>
            <a:solidFill>
              <a:srgbClr val="80808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389" name="Freeform 496"/>
            <p:cNvSpPr>
              <a:spLocks noChangeAspect="1"/>
            </p:cNvSpPr>
            <p:nvPr/>
          </p:nvSpPr>
          <p:spPr bwMode="auto">
            <a:xfrm>
              <a:off x="6469063" y="4711718"/>
              <a:ext cx="344488" cy="346075"/>
            </a:xfrm>
            <a:custGeom>
              <a:avLst/>
              <a:gdLst>
                <a:gd name="T0" fmla="*/ 0 w 351"/>
                <a:gd name="T1" fmla="*/ 0 h 351"/>
                <a:gd name="T2" fmla="*/ 338096815 w 351"/>
                <a:gd name="T3" fmla="*/ 0 h 351"/>
                <a:gd name="T4" fmla="*/ 338096815 w 351"/>
                <a:gd name="T5" fmla="*/ 341219104 h 351"/>
                <a:gd name="T6" fmla="*/ 0 60000 65536"/>
                <a:gd name="T7" fmla="*/ 0 60000 65536"/>
                <a:gd name="T8" fmla="*/ 0 60000 65536"/>
                <a:gd name="T9" fmla="*/ 0 w 351"/>
                <a:gd name="T10" fmla="*/ 0 h 351"/>
                <a:gd name="T11" fmla="*/ 351 w 351"/>
                <a:gd name="T12" fmla="*/ 351 h 3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1" h="351">
                  <a:moveTo>
                    <a:pt x="0" y="0"/>
                  </a:moveTo>
                  <a:lnTo>
                    <a:pt x="351" y="0"/>
                  </a:lnTo>
                  <a:lnTo>
                    <a:pt x="351" y="35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390" name="Oval 497"/>
            <p:cNvSpPr>
              <a:spLocks noChangeAspect="1" noChangeArrowheads="1"/>
            </p:cNvSpPr>
            <p:nvPr/>
          </p:nvSpPr>
          <p:spPr bwMode="auto">
            <a:xfrm>
              <a:off x="6788150" y="4679968"/>
              <a:ext cx="53975" cy="55563"/>
            </a:xfrm>
            <a:prstGeom prst="ellipse">
              <a:avLst/>
            </a:prstGeom>
            <a:solidFill>
              <a:srgbClr val="80808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391" name="Freeform 500"/>
            <p:cNvSpPr>
              <a:spLocks noChangeAspect="1"/>
            </p:cNvSpPr>
            <p:nvPr/>
          </p:nvSpPr>
          <p:spPr bwMode="auto">
            <a:xfrm>
              <a:off x="7856538" y="3670300"/>
              <a:ext cx="355600" cy="344488"/>
            </a:xfrm>
            <a:custGeom>
              <a:avLst/>
              <a:gdLst>
                <a:gd name="T0" fmla="*/ 0 w 360"/>
                <a:gd name="T1" fmla="*/ 0 h 351"/>
                <a:gd name="T2" fmla="*/ 0 w 360"/>
                <a:gd name="T3" fmla="*/ 338096815 h 351"/>
                <a:gd name="T4" fmla="*/ 351253778 w 360"/>
                <a:gd name="T5" fmla="*/ 338096815 h 351"/>
                <a:gd name="T6" fmla="*/ 0 60000 65536"/>
                <a:gd name="T7" fmla="*/ 0 60000 65536"/>
                <a:gd name="T8" fmla="*/ 0 60000 65536"/>
                <a:gd name="T9" fmla="*/ 0 w 360"/>
                <a:gd name="T10" fmla="*/ 0 h 351"/>
                <a:gd name="T11" fmla="*/ 360 w 360"/>
                <a:gd name="T12" fmla="*/ 351 h 3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0" h="351">
                  <a:moveTo>
                    <a:pt x="0" y="0"/>
                  </a:moveTo>
                  <a:lnTo>
                    <a:pt x="0" y="351"/>
                  </a:lnTo>
                  <a:lnTo>
                    <a:pt x="360" y="351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392" name="AutoShape 508"/>
            <p:cNvSpPr>
              <a:spLocks noChangeArrowheads="1"/>
            </p:cNvSpPr>
            <p:nvPr/>
          </p:nvSpPr>
          <p:spPr bwMode="auto">
            <a:xfrm>
              <a:off x="5953125" y="4076700"/>
              <a:ext cx="203200" cy="457200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EAEAEA"/>
                </a:gs>
                <a:gs pos="100000">
                  <a:schemeClr val="tx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393" name="Oval 463"/>
            <p:cNvSpPr>
              <a:spLocks noChangeAspect="1" noChangeArrowheads="1"/>
            </p:cNvSpPr>
            <p:nvPr/>
          </p:nvSpPr>
          <p:spPr bwMode="auto">
            <a:xfrm>
              <a:off x="8180388" y="3990975"/>
              <a:ext cx="47625" cy="4762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394" name="Freeform 489"/>
            <p:cNvSpPr>
              <a:spLocks noChangeAspect="1"/>
            </p:cNvSpPr>
            <p:nvPr/>
          </p:nvSpPr>
          <p:spPr bwMode="auto">
            <a:xfrm rot="10800000" flipH="1" flipV="1">
              <a:off x="8027990" y="4536229"/>
              <a:ext cx="171450" cy="174625"/>
            </a:xfrm>
            <a:custGeom>
              <a:avLst/>
              <a:gdLst>
                <a:gd name="T0" fmla="*/ 0 w 186"/>
                <a:gd name="T1" fmla="*/ 0 h 177"/>
                <a:gd name="T2" fmla="*/ 0 w 186"/>
                <a:gd name="T3" fmla="*/ 172281868 h 177"/>
                <a:gd name="T4" fmla="*/ 158038185 w 186"/>
                <a:gd name="T5" fmla="*/ 172281868 h 177"/>
                <a:gd name="T6" fmla="*/ 0 60000 65536"/>
                <a:gd name="T7" fmla="*/ 0 60000 65536"/>
                <a:gd name="T8" fmla="*/ 0 60000 65536"/>
                <a:gd name="T9" fmla="*/ 0 w 186"/>
                <a:gd name="T10" fmla="*/ 0 h 177"/>
                <a:gd name="T11" fmla="*/ 186 w 186"/>
                <a:gd name="T12" fmla="*/ 177 h 17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6" h="177">
                  <a:moveTo>
                    <a:pt x="0" y="0"/>
                  </a:moveTo>
                  <a:lnTo>
                    <a:pt x="0" y="177"/>
                  </a:lnTo>
                  <a:lnTo>
                    <a:pt x="186" y="177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395" name="Oval 499"/>
            <p:cNvSpPr>
              <a:spLocks noChangeAspect="1" noChangeArrowheads="1"/>
            </p:cNvSpPr>
            <p:nvPr/>
          </p:nvSpPr>
          <p:spPr bwMode="auto">
            <a:xfrm>
              <a:off x="8002588" y="4679950"/>
              <a:ext cx="53975" cy="55563"/>
            </a:xfrm>
            <a:prstGeom prst="ellipse">
              <a:avLst/>
            </a:prstGeom>
            <a:solidFill>
              <a:srgbClr val="80808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396" name="Oval 501"/>
            <p:cNvSpPr>
              <a:spLocks noChangeAspect="1" noChangeArrowheads="1"/>
            </p:cNvSpPr>
            <p:nvPr/>
          </p:nvSpPr>
          <p:spPr bwMode="auto">
            <a:xfrm>
              <a:off x="7831138" y="3986213"/>
              <a:ext cx="53975" cy="53975"/>
            </a:xfrm>
            <a:prstGeom prst="ellipse">
              <a:avLst/>
            </a:prstGeom>
            <a:solidFill>
              <a:srgbClr val="80808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397" name="Oval 481"/>
            <p:cNvSpPr>
              <a:spLocks noChangeAspect="1" noChangeArrowheads="1"/>
            </p:cNvSpPr>
            <p:nvPr/>
          </p:nvSpPr>
          <p:spPr bwMode="auto">
            <a:xfrm>
              <a:off x="7828805" y="4333356"/>
              <a:ext cx="55563" cy="55563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7398" name="Freeform 222"/>
            <p:cNvSpPr>
              <a:spLocks noChangeAspect="1"/>
            </p:cNvSpPr>
            <p:nvPr/>
          </p:nvSpPr>
          <p:spPr bwMode="auto">
            <a:xfrm>
              <a:off x="6461125" y="3497257"/>
              <a:ext cx="1044841" cy="1044354"/>
            </a:xfrm>
            <a:custGeom>
              <a:avLst/>
              <a:gdLst>
                <a:gd name="T0" fmla="*/ 2147483647 w 10300"/>
                <a:gd name="T1" fmla="*/ 2147483647 h 10022"/>
                <a:gd name="T2" fmla="*/ 0 w 10300"/>
                <a:gd name="T3" fmla="*/ 2147483647 h 10022"/>
                <a:gd name="T4" fmla="*/ 2147483647 w 10300"/>
                <a:gd name="T5" fmla="*/ 0 h 10022"/>
                <a:gd name="T6" fmla="*/ 2147483647 w 10300"/>
                <a:gd name="T7" fmla="*/ 2147483647 h 10022"/>
                <a:gd name="T8" fmla="*/ 2147483647 w 10300"/>
                <a:gd name="T9" fmla="*/ 2147483647 h 100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300" h="10022">
                  <a:moveTo>
                    <a:pt x="5232" y="10022"/>
                  </a:moveTo>
                  <a:lnTo>
                    <a:pt x="0" y="5087"/>
                  </a:lnTo>
                  <a:lnTo>
                    <a:pt x="5189" y="0"/>
                  </a:lnTo>
                  <a:lnTo>
                    <a:pt x="10300" y="5057"/>
                  </a:lnTo>
                  <a:lnTo>
                    <a:pt x="5232" y="10022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399" name="Freeform 222"/>
            <p:cNvSpPr>
              <a:spLocks noChangeAspect="1"/>
            </p:cNvSpPr>
            <p:nvPr/>
          </p:nvSpPr>
          <p:spPr bwMode="auto">
            <a:xfrm>
              <a:off x="6478322" y="4358324"/>
              <a:ext cx="692611" cy="698285"/>
            </a:xfrm>
            <a:custGeom>
              <a:avLst/>
              <a:gdLst>
                <a:gd name="T0" fmla="*/ 1616936430 w 10048"/>
                <a:gd name="T1" fmla="*/ 2147483647 h 10000"/>
                <a:gd name="T2" fmla="*/ 0 w 10048"/>
                <a:gd name="T3" fmla="*/ 1748730697 h 10000"/>
                <a:gd name="T4" fmla="*/ 1596301199 w 10048"/>
                <a:gd name="T5" fmla="*/ 0 h 10000"/>
                <a:gd name="T6" fmla="*/ 2147483647 w 10048"/>
                <a:gd name="T7" fmla="*/ 1687102717 h 10000"/>
                <a:gd name="T8" fmla="*/ 1616936430 w 10048"/>
                <a:gd name="T9" fmla="*/ 2147483647 h 10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048" h="10000">
                  <a:moveTo>
                    <a:pt x="4937" y="10000"/>
                  </a:moveTo>
                  <a:lnTo>
                    <a:pt x="0" y="5136"/>
                  </a:lnTo>
                  <a:lnTo>
                    <a:pt x="4874" y="0"/>
                  </a:lnTo>
                  <a:lnTo>
                    <a:pt x="10048" y="4955"/>
                  </a:lnTo>
                  <a:lnTo>
                    <a:pt x="4937" y="100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00" name="Freeform 222"/>
            <p:cNvSpPr>
              <a:spLocks noChangeAspect="1"/>
            </p:cNvSpPr>
            <p:nvPr/>
          </p:nvSpPr>
          <p:spPr bwMode="auto">
            <a:xfrm>
              <a:off x="7512050" y="3664241"/>
              <a:ext cx="692611" cy="698285"/>
            </a:xfrm>
            <a:custGeom>
              <a:avLst/>
              <a:gdLst>
                <a:gd name="T0" fmla="*/ 1616936430 w 10048"/>
                <a:gd name="T1" fmla="*/ 2147483647 h 10000"/>
                <a:gd name="T2" fmla="*/ 0 w 10048"/>
                <a:gd name="T3" fmla="*/ 1748730697 h 10000"/>
                <a:gd name="T4" fmla="*/ 1596301199 w 10048"/>
                <a:gd name="T5" fmla="*/ 0 h 10000"/>
                <a:gd name="T6" fmla="*/ 2147483647 w 10048"/>
                <a:gd name="T7" fmla="*/ 1687102717 h 10000"/>
                <a:gd name="T8" fmla="*/ 1616936430 w 10048"/>
                <a:gd name="T9" fmla="*/ 2147483647 h 10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048" h="10000">
                  <a:moveTo>
                    <a:pt x="4937" y="10000"/>
                  </a:moveTo>
                  <a:lnTo>
                    <a:pt x="0" y="5136"/>
                  </a:lnTo>
                  <a:lnTo>
                    <a:pt x="4874" y="0"/>
                  </a:lnTo>
                  <a:lnTo>
                    <a:pt x="10048" y="4955"/>
                  </a:lnTo>
                  <a:lnTo>
                    <a:pt x="4937" y="100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401" name="Freeform 222"/>
            <p:cNvSpPr>
              <a:spLocks noChangeAspect="1"/>
            </p:cNvSpPr>
            <p:nvPr/>
          </p:nvSpPr>
          <p:spPr bwMode="auto">
            <a:xfrm>
              <a:off x="7859735" y="4534116"/>
              <a:ext cx="347633" cy="349924"/>
            </a:xfrm>
            <a:custGeom>
              <a:avLst/>
              <a:gdLst>
                <a:gd name="T0" fmla="*/ 453786377 w 6694"/>
                <a:gd name="T1" fmla="*/ 428470775 h 10000"/>
                <a:gd name="T2" fmla="*/ 0 w 6694"/>
                <a:gd name="T3" fmla="*/ 217448372 h 10000"/>
                <a:gd name="T4" fmla="*/ 438799521 w 6694"/>
                <a:gd name="T5" fmla="*/ 0 h 10000"/>
                <a:gd name="T6" fmla="*/ 937543818 w 6694"/>
                <a:gd name="T7" fmla="*/ 216421066 h 10000"/>
                <a:gd name="T8" fmla="*/ 453786377 w 6694"/>
                <a:gd name="T9" fmla="*/ 428470775 h 10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94" h="10000">
                  <a:moveTo>
                    <a:pt x="3240" y="10000"/>
                  </a:moveTo>
                  <a:lnTo>
                    <a:pt x="0" y="5075"/>
                  </a:lnTo>
                  <a:lnTo>
                    <a:pt x="3133" y="0"/>
                  </a:lnTo>
                  <a:lnTo>
                    <a:pt x="6694" y="5051"/>
                  </a:lnTo>
                  <a:lnTo>
                    <a:pt x="3240" y="100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53" name="Text Box 102"/>
          <p:cNvSpPr txBox="1">
            <a:spLocks noChangeArrowheads="1"/>
          </p:cNvSpPr>
          <p:nvPr/>
        </p:nvSpPr>
        <p:spPr bwMode="auto">
          <a:xfrm rot="-5400000">
            <a:off x="8237048" y="5725266"/>
            <a:ext cx="1256691" cy="21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800" dirty="0">
                <a:solidFill>
                  <a:srgbClr val="C0C0C0"/>
                </a:solidFill>
              </a:rPr>
              <a:t>© </a:t>
            </a:r>
            <a:r>
              <a:rPr lang="de-DE" altLang="de-DE" sz="800" dirty="0" smtClean="0">
                <a:solidFill>
                  <a:srgbClr val="C0C0C0"/>
                </a:solidFill>
              </a:rPr>
              <a:t>2022 </a:t>
            </a:r>
            <a:r>
              <a:rPr lang="de-DE" altLang="de-DE" sz="800" dirty="0">
                <a:solidFill>
                  <a:srgbClr val="C0C0C0"/>
                </a:solidFill>
              </a:rPr>
              <a:t>Springer Verlag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3C4EEB8-1273-4F0F-850A-9C5DDBA9EB35}" type="slidenum">
              <a:rPr lang="en-US" altLang="de-DE" sz="1000">
                <a:solidFill>
                  <a:srgbClr val="C0C0C0"/>
                </a:solidFill>
              </a:rPr>
              <a:pPr/>
              <a:t>56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7.5.1 	Constructing Trees with Zero Global Skew</a:t>
            </a:r>
          </a:p>
        </p:txBody>
      </p:sp>
      <p:sp>
        <p:nvSpPr>
          <p:cNvPr id="158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2319338"/>
            <a:ext cx="8308975" cy="1541462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Input:</a:t>
            </a:r>
            <a:r>
              <a:rPr lang="en-US" altLang="zh-CN" smtClean="0">
                <a:ea typeface="宋体" panose="02010600030101010101" pitchFamily="2" charset="-122"/>
              </a:rPr>
              <a:t> set of sinks </a:t>
            </a:r>
            <a:r>
              <a:rPr lang="en-US" altLang="zh-CN" i="1" smtClean="0">
                <a:ea typeface="宋体" panose="02010600030101010101" pitchFamily="2" charset="-122"/>
              </a:rPr>
              <a:t>S</a:t>
            </a:r>
            <a:r>
              <a:rPr lang="en-US" altLang="zh-CN" smtClean="0">
                <a:ea typeface="宋体" panose="02010600030101010101" pitchFamily="2" charset="-122"/>
              </a:rPr>
              <a:t>, tree topology </a:t>
            </a:r>
            <a:r>
              <a:rPr lang="en-US" altLang="zh-CN" i="1" smtClean="0">
                <a:ea typeface="宋体" panose="02010600030101010101" pitchFamily="2" charset="-122"/>
              </a:rPr>
              <a:t>G</a:t>
            </a:r>
            <a:r>
              <a:rPr lang="en-US" altLang="zh-CN" smtClean="0">
                <a:ea typeface="宋体" panose="02010600030101010101" pitchFamily="2" charset="-122"/>
              </a:rPr>
              <a:t>, outputs of DME bottom-up phase</a:t>
            </a:r>
            <a:endParaRPr lang="en-US" altLang="zh-CN" b="1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Output:</a:t>
            </a:r>
            <a:r>
              <a:rPr lang="en-US" altLang="zh-CN" smtClean="0">
                <a:ea typeface="宋体" panose="02010600030101010101" pitchFamily="2" charset="-122"/>
              </a:rPr>
              <a:t> minimum-cost zero-skew tree </a:t>
            </a:r>
            <a:r>
              <a:rPr lang="en-US" altLang="zh-CN" i="1" smtClean="0">
                <a:ea typeface="宋体" panose="02010600030101010101" pitchFamily="2" charset="-122"/>
              </a:rPr>
              <a:t>T</a:t>
            </a:r>
            <a:r>
              <a:rPr lang="en-US" altLang="zh-CN" smtClean="0">
                <a:ea typeface="宋体" panose="02010600030101010101" pitchFamily="2" charset="-122"/>
              </a:rPr>
              <a:t> with topology </a:t>
            </a:r>
            <a:r>
              <a:rPr lang="en-US" altLang="zh-CN" i="1" smtClean="0">
                <a:ea typeface="宋体" panose="02010600030101010101" pitchFamily="2" charset="-122"/>
              </a:rPr>
              <a:t>G</a:t>
            </a:r>
            <a:br>
              <a:rPr lang="en-US" altLang="zh-CN" i="1" smtClean="0">
                <a:ea typeface="宋体" panose="02010600030101010101" pitchFamily="2" charset="-122"/>
              </a:rPr>
            </a:br>
            <a:endParaRPr lang="en-US" altLang="zh-CN" b="1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foreach</a:t>
            </a:r>
            <a:r>
              <a:rPr lang="en-US" altLang="zh-CN" smtClean="0">
                <a:ea typeface="宋体" panose="02010600030101010101" pitchFamily="2" charset="-122"/>
              </a:rPr>
              <a:t> (non-sink node </a:t>
            </a:r>
            <a:r>
              <a:rPr lang="en-US" altLang="zh-CN" i="1" smtClean="0">
                <a:ea typeface="宋体" panose="02010600030101010101" pitchFamily="2" charset="-122"/>
              </a:rPr>
              <a:t>v</a:t>
            </a:r>
            <a:r>
              <a:rPr lang="en-US" altLang="zh-CN" smtClean="0">
                <a:ea typeface="宋体" panose="02010600030101010101" pitchFamily="2" charset="-122"/>
              </a:rPr>
              <a:t>  </a:t>
            </a:r>
            <a:r>
              <a:rPr lang="en-US" altLang="zh-CN" i="1" smtClean="0">
                <a:ea typeface="宋体" panose="02010600030101010101" pitchFamily="2" charset="-122"/>
              </a:rPr>
              <a:t>G</a:t>
            </a:r>
            <a:r>
              <a:rPr lang="en-US" altLang="zh-CN" smtClean="0">
                <a:ea typeface="宋体" panose="02010600030101010101" pitchFamily="2" charset="-122"/>
              </a:rPr>
              <a:t> top-down order)</a:t>
            </a:r>
            <a:endParaRPr lang="en-US" altLang="zh-CN" b="1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  	if</a:t>
            </a:r>
            <a:r>
              <a:rPr lang="en-US" altLang="zh-CN" smtClean="0">
                <a:ea typeface="宋体" panose="02010600030101010101" pitchFamily="2" charset="-122"/>
              </a:rPr>
              <a:t> (</a:t>
            </a:r>
            <a:r>
              <a:rPr lang="en-US" altLang="zh-CN" i="1" smtClean="0">
                <a:ea typeface="宋体" panose="02010600030101010101" pitchFamily="2" charset="-122"/>
              </a:rPr>
              <a:t>v</a:t>
            </a:r>
            <a:r>
              <a:rPr lang="en-US" altLang="zh-CN" smtClean="0">
                <a:ea typeface="宋体" panose="02010600030101010101" pitchFamily="2" charset="-122"/>
              </a:rPr>
              <a:t> is the root)		</a:t>
            </a: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    			</a:t>
            </a:r>
            <a:r>
              <a:rPr lang="en-US" altLang="zh-CN" i="1" smtClean="0">
                <a:ea typeface="宋体" panose="02010600030101010101" pitchFamily="2" charset="-122"/>
              </a:rPr>
              <a:t>loc </a:t>
            </a:r>
            <a:r>
              <a:rPr lang="en-US" altLang="zh-CN" smtClean="0">
                <a:ea typeface="宋体" panose="02010600030101010101" pitchFamily="2" charset="-122"/>
              </a:rPr>
              <a:t>= any point in</a:t>
            </a:r>
            <a:r>
              <a:rPr lang="en-US" altLang="zh-CN" i="1" smtClean="0">
                <a:ea typeface="宋体" panose="02010600030101010101" pitchFamily="2" charset="-122"/>
              </a:rPr>
              <a:t> ms(v)</a:t>
            </a:r>
            <a:r>
              <a:rPr lang="en-US" altLang="zh-CN" smtClean="0">
                <a:ea typeface="宋体" panose="02010600030101010101" pitchFamily="2" charset="-122"/>
              </a:rPr>
              <a:t>		</a:t>
            </a: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  	else</a:t>
            </a:r>
            <a:r>
              <a:rPr lang="en-US" altLang="zh-CN" smtClean="0">
                <a:ea typeface="宋体" panose="02010600030101010101" pitchFamily="2" charset="-122"/>
              </a:rPr>
              <a:t>				</a:t>
            </a: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    			</a:t>
            </a:r>
            <a:r>
              <a:rPr lang="en-US" altLang="zh-CN" i="1" smtClean="0">
                <a:ea typeface="宋体" panose="02010600030101010101" pitchFamily="2" charset="-122"/>
              </a:rPr>
              <a:t>par</a:t>
            </a:r>
            <a:r>
              <a:rPr lang="en-US" altLang="zh-CN" smtClean="0">
                <a:ea typeface="宋体" panose="02010600030101010101" pitchFamily="2" charset="-122"/>
              </a:rPr>
              <a:t> = PARENT(</a:t>
            </a:r>
            <a:r>
              <a:rPr lang="en-US" altLang="zh-CN" i="1" smtClean="0">
                <a:ea typeface="宋体" panose="02010600030101010101" pitchFamily="2" charset="-122"/>
              </a:rPr>
              <a:t>v</a:t>
            </a:r>
            <a:r>
              <a:rPr lang="en-US" altLang="zh-CN" smtClean="0">
                <a:ea typeface="宋体" panose="02010600030101010101" pitchFamily="2" charset="-122"/>
              </a:rPr>
              <a:t>)		     // </a:t>
            </a:r>
            <a:r>
              <a:rPr lang="en-US" altLang="zh-CN" i="1" smtClean="0">
                <a:ea typeface="宋体" panose="02010600030101010101" pitchFamily="2" charset="-122"/>
              </a:rPr>
              <a:t>par</a:t>
            </a:r>
            <a:r>
              <a:rPr lang="en-US" altLang="zh-CN" smtClean="0">
                <a:ea typeface="宋体" panose="02010600030101010101" pitchFamily="2" charset="-122"/>
              </a:rPr>
              <a:t> is the parent of </a:t>
            </a:r>
            <a:r>
              <a:rPr lang="en-US" altLang="zh-CN" i="1" smtClean="0">
                <a:ea typeface="宋体" panose="02010600030101010101" pitchFamily="2" charset="-122"/>
              </a:rPr>
              <a:t>v</a:t>
            </a:r>
            <a:endParaRPr lang="en-US" altLang="zh-CN" b="1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    			</a:t>
            </a:r>
            <a:r>
              <a:rPr lang="en-US" altLang="zh-CN" i="1" smtClean="0">
                <a:ea typeface="宋体" panose="02010600030101010101" pitchFamily="2" charset="-122"/>
              </a:rPr>
              <a:t>trr</a:t>
            </a:r>
            <a:r>
              <a:rPr lang="en-US" altLang="zh-CN" smtClean="0">
                <a:ea typeface="宋体" panose="02010600030101010101" pitchFamily="2" charset="-122"/>
              </a:rPr>
              <a:t>[</a:t>
            </a:r>
            <a:r>
              <a:rPr lang="en-US" altLang="zh-CN" i="1" smtClean="0">
                <a:ea typeface="宋体" panose="02010600030101010101" pitchFamily="2" charset="-122"/>
              </a:rPr>
              <a:t>par</a:t>
            </a:r>
            <a:r>
              <a:rPr lang="en-US" altLang="zh-CN" smtClean="0">
                <a:ea typeface="宋体" panose="02010600030101010101" pitchFamily="2" charset="-122"/>
              </a:rPr>
              <a:t>][</a:t>
            </a:r>
            <a:r>
              <a:rPr lang="en-US" altLang="zh-CN" i="1" smtClean="0">
                <a:ea typeface="宋体" panose="02010600030101010101" pitchFamily="2" charset="-122"/>
              </a:rPr>
              <a:t>core</a:t>
            </a:r>
            <a:r>
              <a:rPr lang="en-US" altLang="zh-CN" smtClean="0">
                <a:ea typeface="宋体" panose="02010600030101010101" pitchFamily="2" charset="-122"/>
              </a:rPr>
              <a:t>] = </a:t>
            </a:r>
            <a:r>
              <a:rPr lang="en-US" altLang="zh-CN" i="1" smtClean="0">
                <a:ea typeface="宋体" panose="02010600030101010101" pitchFamily="2" charset="-122"/>
              </a:rPr>
              <a:t>PL</a:t>
            </a:r>
            <a:r>
              <a:rPr lang="en-US" altLang="zh-CN" smtClean="0">
                <a:ea typeface="宋体" panose="02010600030101010101" pitchFamily="2" charset="-122"/>
              </a:rPr>
              <a:t>(</a:t>
            </a:r>
            <a:r>
              <a:rPr lang="en-US" altLang="zh-CN" i="1" smtClean="0">
                <a:ea typeface="宋体" panose="02010600030101010101" pitchFamily="2" charset="-122"/>
              </a:rPr>
              <a:t>par</a:t>
            </a:r>
            <a:r>
              <a:rPr lang="en-US" altLang="zh-CN" smtClean="0">
                <a:ea typeface="宋体" panose="02010600030101010101" pitchFamily="2" charset="-122"/>
              </a:rPr>
              <a:t>)	     // create </a:t>
            </a:r>
            <a:r>
              <a:rPr lang="en-US" altLang="zh-CN" i="1" smtClean="0">
                <a:ea typeface="宋体" panose="02010600030101010101" pitchFamily="2" charset="-122"/>
              </a:rPr>
              <a:t>trr</a:t>
            </a:r>
            <a:r>
              <a:rPr lang="en-US" altLang="zh-CN" smtClean="0">
                <a:ea typeface="宋体" panose="02010600030101010101" pitchFamily="2" charset="-122"/>
              </a:rPr>
              <a:t>(</a:t>
            </a:r>
            <a:r>
              <a:rPr lang="en-US" altLang="zh-CN" i="1" smtClean="0">
                <a:ea typeface="宋体" panose="02010600030101010101" pitchFamily="2" charset="-122"/>
              </a:rPr>
              <a:t>par</a:t>
            </a:r>
            <a:r>
              <a:rPr lang="en-US" altLang="zh-CN" smtClean="0">
                <a:ea typeface="宋体" panose="02010600030101010101" pitchFamily="2" charset="-122"/>
              </a:rPr>
              <a:t>) – find merging segment</a:t>
            </a:r>
            <a:endParaRPr lang="en-US" altLang="zh-CN" b="1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    			</a:t>
            </a:r>
            <a:r>
              <a:rPr lang="en-US" altLang="zh-CN" i="1" smtClean="0">
                <a:ea typeface="宋体" panose="02010600030101010101" pitchFamily="2" charset="-122"/>
              </a:rPr>
              <a:t>trr</a:t>
            </a:r>
            <a:r>
              <a:rPr lang="en-US" altLang="zh-CN" smtClean="0">
                <a:ea typeface="宋体" panose="02010600030101010101" pitchFamily="2" charset="-122"/>
              </a:rPr>
              <a:t>[</a:t>
            </a:r>
            <a:r>
              <a:rPr lang="en-US" altLang="zh-CN" i="1" smtClean="0">
                <a:ea typeface="宋体" panose="02010600030101010101" pitchFamily="2" charset="-122"/>
              </a:rPr>
              <a:t>par</a:t>
            </a:r>
            <a:r>
              <a:rPr lang="en-US" altLang="zh-CN" smtClean="0">
                <a:ea typeface="宋体" panose="02010600030101010101" pitchFamily="2" charset="-122"/>
              </a:rPr>
              <a:t>][</a:t>
            </a:r>
            <a:r>
              <a:rPr lang="en-US" altLang="zh-CN" i="1" smtClean="0">
                <a:ea typeface="宋体" panose="02010600030101010101" pitchFamily="2" charset="-122"/>
              </a:rPr>
              <a:t>radius</a:t>
            </a:r>
            <a:r>
              <a:rPr lang="en-US" altLang="zh-CN" smtClean="0">
                <a:ea typeface="宋体" panose="02010600030101010101" pitchFamily="2" charset="-122"/>
              </a:rPr>
              <a:t>] = |</a:t>
            </a:r>
            <a:r>
              <a:rPr lang="en-US" altLang="zh-CN" i="1" smtClean="0">
                <a:ea typeface="宋体" panose="02010600030101010101" pitchFamily="2" charset="-122"/>
              </a:rPr>
              <a:t>e</a:t>
            </a:r>
            <a:r>
              <a:rPr lang="en-US" altLang="zh-CN" i="1" baseline="-25000" smtClean="0">
                <a:ea typeface="宋体" panose="02010600030101010101" pitchFamily="2" charset="-122"/>
              </a:rPr>
              <a:t>v</a:t>
            </a:r>
            <a:r>
              <a:rPr lang="en-US" altLang="zh-CN" smtClean="0">
                <a:ea typeface="宋体" panose="02010600030101010101" pitchFamily="2" charset="-122"/>
              </a:rPr>
              <a:t>|		     //   and radius of </a:t>
            </a:r>
            <a:r>
              <a:rPr lang="en-US" altLang="zh-CN" i="1" smtClean="0">
                <a:ea typeface="宋体" panose="02010600030101010101" pitchFamily="2" charset="-122"/>
              </a:rPr>
              <a:t>p</a:t>
            </a:r>
            <a:r>
              <a:rPr lang="en-US" altLang="zh-CN" smtClean="0">
                <a:ea typeface="宋体" panose="02010600030101010101" pitchFamily="2" charset="-122"/>
              </a:rPr>
              <a:t>ar</a:t>
            </a:r>
            <a:endParaRPr lang="en-US" altLang="zh-CN" b="1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    			</a:t>
            </a:r>
            <a:r>
              <a:rPr lang="en-US" altLang="zh-CN" i="1" smtClean="0">
                <a:ea typeface="宋体" panose="02010600030101010101" pitchFamily="2" charset="-122"/>
              </a:rPr>
              <a:t>loc</a:t>
            </a:r>
            <a:r>
              <a:rPr lang="en-US" altLang="zh-CN" smtClean="0">
                <a:ea typeface="宋体" panose="02010600030101010101" pitchFamily="2" charset="-122"/>
              </a:rPr>
              <a:t> = any </a:t>
            </a:r>
            <a:r>
              <a:rPr lang="en-US" altLang="zh-CN" i="1" smtClean="0">
                <a:ea typeface="宋体" panose="02010600030101010101" pitchFamily="2" charset="-122"/>
              </a:rPr>
              <a:t>point</a:t>
            </a:r>
            <a:r>
              <a:rPr lang="en-US" altLang="zh-CN" smtClean="0">
                <a:ea typeface="宋体" panose="02010600030101010101" pitchFamily="2" charset="-122"/>
              </a:rPr>
              <a:t> in </a:t>
            </a:r>
            <a:r>
              <a:rPr lang="en-US" altLang="zh-CN" i="1" smtClean="0">
                <a:ea typeface="宋体" panose="02010600030101010101" pitchFamily="2" charset="-122"/>
              </a:rPr>
              <a:t>ms</a:t>
            </a:r>
            <a:r>
              <a:rPr lang="en-US" altLang="zh-CN" smtClean="0">
                <a:ea typeface="宋体" panose="02010600030101010101" pitchFamily="2" charset="-122"/>
              </a:rPr>
              <a:t>[</a:t>
            </a:r>
            <a:r>
              <a:rPr lang="en-US" altLang="zh-CN" i="1" smtClean="0">
                <a:ea typeface="宋体" panose="02010600030101010101" pitchFamily="2" charset="-122"/>
              </a:rPr>
              <a:t>v</a:t>
            </a:r>
            <a:r>
              <a:rPr lang="en-US" altLang="zh-CN" smtClean="0">
                <a:ea typeface="宋体" panose="02010600030101010101" pitchFamily="2" charset="-122"/>
              </a:rPr>
              <a:t>] ∩ </a:t>
            </a:r>
            <a:r>
              <a:rPr lang="en-US" altLang="zh-CN" i="1" smtClean="0">
                <a:ea typeface="宋体" panose="02010600030101010101" pitchFamily="2" charset="-122"/>
              </a:rPr>
              <a:t>trr</a:t>
            </a:r>
            <a:r>
              <a:rPr lang="en-US" altLang="zh-CN" smtClean="0">
                <a:ea typeface="宋体" panose="02010600030101010101" pitchFamily="2" charset="-122"/>
              </a:rPr>
              <a:t>[</a:t>
            </a:r>
            <a:r>
              <a:rPr lang="en-US" altLang="zh-CN" i="1" smtClean="0">
                <a:ea typeface="宋体" panose="02010600030101010101" pitchFamily="2" charset="-122"/>
              </a:rPr>
              <a:t>par</a:t>
            </a:r>
            <a:r>
              <a:rPr lang="en-US" altLang="zh-CN" smtClean="0">
                <a:ea typeface="宋体" panose="02010600030101010101" pitchFamily="2" charset="-122"/>
              </a:rPr>
              <a:t>]</a:t>
            </a:r>
            <a:endParaRPr lang="en-US" altLang="zh-CN" b="1" smtClean="0">
              <a:ea typeface="宋体" panose="02010600030101010101" pitchFamily="2" charset="-122"/>
            </a:endParaRPr>
          </a:p>
          <a:p>
            <a:pPr marL="323850" indent="-323850" defTabSz="849313">
              <a:spcBef>
                <a:spcPct val="10000"/>
              </a:spcBef>
              <a:buFont typeface="Symbol" panose="05050102010706020507" pitchFamily="18" charset="2"/>
              <a:buNone/>
              <a:tabLst>
                <a:tab pos="284163" algn="l"/>
                <a:tab pos="512763" algn="l"/>
              </a:tabLst>
            </a:pPr>
            <a:r>
              <a:rPr lang="en-US" altLang="zh-CN" b="1" smtClean="0">
                <a:ea typeface="宋体" panose="02010600030101010101" pitchFamily="2" charset="-122"/>
              </a:rPr>
              <a:t>  </a:t>
            </a:r>
            <a:r>
              <a:rPr lang="en-US" altLang="zh-CN" i="1" smtClean="0">
                <a:ea typeface="宋体" panose="02010600030101010101" pitchFamily="2" charset="-122"/>
              </a:rPr>
              <a:t>pl</a:t>
            </a:r>
            <a:r>
              <a:rPr lang="en-US" altLang="zh-CN" smtClean="0">
                <a:ea typeface="宋体" panose="02010600030101010101" pitchFamily="2" charset="-122"/>
              </a:rPr>
              <a:t>[</a:t>
            </a:r>
            <a:r>
              <a:rPr lang="en-US" altLang="zh-CN" i="1" smtClean="0">
                <a:ea typeface="宋体" panose="02010600030101010101" pitchFamily="2" charset="-122"/>
              </a:rPr>
              <a:t>v</a:t>
            </a:r>
            <a:r>
              <a:rPr lang="en-US" altLang="zh-CN" smtClean="0">
                <a:ea typeface="宋体" panose="02010600030101010101" pitchFamily="2" charset="-122"/>
              </a:rPr>
              <a:t>] = </a:t>
            </a:r>
            <a:r>
              <a:rPr lang="en-US" altLang="zh-CN" i="1" smtClean="0">
                <a:ea typeface="宋体" panose="02010600030101010101" pitchFamily="2" charset="-122"/>
              </a:rPr>
              <a:t>loc</a:t>
            </a:r>
            <a:r>
              <a:rPr lang="en-US" altLang="zh-CN" smtClean="0">
                <a:ea typeface="宋体" panose="02010600030101010101" pitchFamily="2" charset="-122"/>
              </a:rPr>
              <a:t> </a:t>
            </a:r>
          </a:p>
        </p:txBody>
      </p:sp>
      <p:sp>
        <p:nvSpPr>
          <p:cNvPr id="58373" name="Text Box 4"/>
          <p:cNvSpPr txBox="1">
            <a:spLocks noChangeArrowheads="1"/>
          </p:cNvSpPr>
          <p:nvPr/>
        </p:nvSpPr>
        <p:spPr bwMode="auto">
          <a:xfrm>
            <a:off x="827088" y="1231900"/>
            <a:ext cx="3538537" cy="344488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>
                <a:ea typeface="宋体" panose="02010600030101010101" pitchFamily="2" charset="-122"/>
              </a:rPr>
              <a:t>Deferred-Merge Embedding (DME)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754063" y="1808163"/>
            <a:ext cx="4845050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>
                <a:ea typeface="宋体" panose="02010600030101010101" pitchFamily="2" charset="-122"/>
              </a:rPr>
              <a:t>Find Exact Locations </a:t>
            </a:r>
            <a:r>
              <a:rPr lang="en-US" altLang="zh-CN" b="1">
                <a:solidFill>
                  <a:schemeClr val="accent2"/>
                </a:solidFill>
                <a:ea typeface="宋体" panose="02010600030101010101" pitchFamily="2" charset="-122"/>
              </a:rPr>
              <a:t>(DME Top-Down Phase)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8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8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8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8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8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58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8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58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1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581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1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81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1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81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1059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BEC9BC-E332-4A6B-8A46-6B3F21B5ED22}" type="slidenum">
              <a:rPr lang="en-US" altLang="de-DE" sz="1000">
                <a:solidFill>
                  <a:srgbClr val="C0C0C0"/>
                </a:solidFill>
              </a:rPr>
              <a:pPr/>
              <a:t>57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7.5.2 	Clock Tree Buffering in the Presence of Variation</a:t>
            </a:r>
          </a:p>
        </p:txBody>
      </p:sp>
      <p:sp>
        <p:nvSpPr>
          <p:cNvPr id="15851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11188" y="1289050"/>
            <a:ext cx="8532812" cy="5092700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To address challenging skew constraints, a clock tree 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undergoes several optimization steps, including 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Geometric clock tree construction 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Initial clock buffer insertion 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Clock buffer sizing 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Wire sizing 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Wire snaking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 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In the presence of process, voltage, and temperature variations, 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such optimizations require modeling the impact of variations 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Variation model encapsulates the different parameters, such as width and thickness,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of each library element as well-defined random variables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5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85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5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85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5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85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5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85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5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85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5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85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51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851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51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5851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5156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AEE553-6981-4CD3-87A9-91AA765C5B3C}" type="slidenum">
              <a:rPr lang="en-US" altLang="de-DE" sz="1000">
                <a:solidFill>
                  <a:srgbClr val="C0C0C0"/>
                </a:solidFill>
              </a:rPr>
              <a:pPr/>
              <a:t>58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158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289050"/>
            <a:ext cx="8532812" cy="5164138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Area routing: avoiding the division into global and detailed routing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Doing everything at once, subject to design rules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Small netlists with complicated constraints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Analog, MCM and PCB routing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 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Manhattan vs Euclidean paths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Euclidean paths are no longer than Manhattan, usually shorter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Unique Euclidean shortest path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Multiple Manhattan paths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When Euclidean shortest paths intersect, there may exist Manhattan shortest paths that do not (not vice versa)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 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Net ordering is important in area routing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Rule 1: nets with higher aspect ratio (less flexible) routed first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Rule 2: nets surrounded by other nets (more constrained) routed first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Rule 3: nets with more pins inside other net's bounding boxes routed first </a:t>
            </a:r>
          </a:p>
        </p:txBody>
      </p:sp>
      <p:sp>
        <p:nvSpPr>
          <p:cNvPr id="6042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altLang="zh-CN" smtClean="0">
                <a:ea typeface="宋体" panose="02010600030101010101" pitchFamily="2" charset="-122"/>
              </a:rPr>
              <a:t>Summary of Chapter 7 – Area Routing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8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8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8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87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87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87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87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587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87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87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587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5872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872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0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6633BB6-F715-4E40-BEB1-15327F17B13F}" type="slidenum">
              <a:rPr lang="en-US" altLang="de-DE" sz="1000">
                <a:solidFill>
                  <a:srgbClr val="C0C0C0"/>
                </a:solidFill>
              </a:rPr>
              <a:pPr/>
              <a:t>59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1589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289050"/>
            <a:ext cx="8532812" cy="4876800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Recall that Manhattan routing is dictated by the limitations 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of modern semiconductor manufacturing for thin wires </a:t>
            </a:r>
            <a:br>
              <a:rPr lang="en-US" altLang="zh-CN" smtClean="0">
                <a:ea typeface="宋体" panose="02010600030101010101" pitchFamily="2" charset="-122"/>
              </a:rPr>
            </a:br>
            <a:endParaRPr lang="en-US" altLang="zh-CN" smtClean="0">
              <a:ea typeface="宋体" panose="02010600030101010101" pitchFamily="2" charset="-122"/>
            </a:endParaRP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PCB routing is not subject to those limitations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Can use shorter connections</a:t>
            </a:r>
            <a:br>
              <a:rPr lang="en-US" altLang="zh-CN" smtClean="0">
                <a:ea typeface="宋体" panose="02010600030101010101" pitchFamily="2" charset="-122"/>
              </a:rPr>
            </a:br>
            <a:endParaRPr lang="en-US" altLang="zh-CN" smtClean="0">
              <a:ea typeface="宋体" panose="02010600030101010101" pitchFamily="2" charset="-122"/>
            </a:endParaRP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Non-Manhattan connections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Diagonal (45- or 60-degree) segments in addition to horizontal and vertical segments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Create more freedom to place Steiner points  </a:t>
            </a:r>
          </a:p>
          <a:p>
            <a:pPr marL="588963" lvl="1" indent="-304800" defTabSz="849313">
              <a:tabLst>
                <a:tab pos="284163" algn="l"/>
                <a:tab pos="512763" algn="l"/>
              </a:tabLst>
            </a:pPr>
            <a:endParaRPr lang="en-US" altLang="zh-CN" smtClean="0">
              <a:ea typeface="宋体" panose="02010600030101010101" pitchFamily="2" charset="-122"/>
            </a:endParaRP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Octilinear Steiner Tree construction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Algorithms are generally adapted from the Manhattan case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Should produce results that are at least as good as the Manhattan case </a:t>
            </a:r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altLang="zh-CN" smtClean="0">
                <a:ea typeface="宋体" panose="02010600030101010101" pitchFamily="2" charset="-122"/>
              </a:rPr>
              <a:t>Summary of Chapter 7 – Non-Manhattan Tree Routing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9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89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9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89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9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89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9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89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9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589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9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89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9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89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9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589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92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892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925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37C415B-56F0-4557-9208-957EC1ADCF04}" type="slidenum">
              <a:rPr lang="en-US" altLang="de-DE" sz="1000">
                <a:solidFill>
                  <a:srgbClr val="C0C0C0"/>
                </a:solidFill>
              </a:rPr>
              <a:pPr/>
              <a:t>6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7171" name="Rectangle 23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altLang="zh-CN" smtClean="0">
                <a:ea typeface="宋体" panose="02010600030101010101" pitchFamily="2" charset="-122"/>
              </a:rPr>
              <a:t>7.1 	Introduction to Area Routing</a:t>
            </a:r>
          </a:p>
        </p:txBody>
      </p:sp>
      <p:sp>
        <p:nvSpPr>
          <p:cNvPr id="1237228" name="Rectangle 236"/>
          <p:cNvSpPr>
            <a:spLocks noGrp="1" noChangeArrowheads="1"/>
          </p:cNvSpPr>
          <p:nvPr>
            <p:ph type="body" idx="1"/>
          </p:nvPr>
        </p:nvSpPr>
        <p:spPr>
          <a:xfrm>
            <a:off x="611188" y="1268413"/>
            <a:ext cx="8193087" cy="3960812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The goal of area routing is to route all nets in the design </a:t>
            </a:r>
          </a:p>
          <a:p>
            <a:pPr marL="503238" lvl="1" indent="-219075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without global routing </a:t>
            </a:r>
          </a:p>
          <a:p>
            <a:pPr marL="503238" lvl="1" indent="-219075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within the given layout space</a:t>
            </a:r>
          </a:p>
          <a:p>
            <a:pPr marL="503238" lvl="1" indent="-219075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while meeting all geometric and electrical design rules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 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Area routing performs the following optimizations </a:t>
            </a:r>
          </a:p>
          <a:p>
            <a:pPr marL="503238" lvl="1" indent="-219075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minimizing the total routed length and number of vias of all nets</a:t>
            </a:r>
          </a:p>
          <a:p>
            <a:pPr marL="503238" lvl="1" indent="-219075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minimizing the total area of wiring and the number of routing layers</a:t>
            </a:r>
          </a:p>
          <a:p>
            <a:pPr marL="503238" lvl="1" indent="-219075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minimizing the circuit delay and ensuring an even wire density</a:t>
            </a:r>
          </a:p>
          <a:p>
            <a:pPr marL="503238" lvl="1" indent="-219075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avoiding harmful capacitive coupling between neighboring routes</a:t>
            </a:r>
            <a:br>
              <a:rPr lang="en-US" altLang="zh-CN" smtClean="0">
                <a:ea typeface="宋体" panose="02010600030101010101" pitchFamily="2" charset="-122"/>
              </a:rPr>
            </a:br>
            <a:endParaRPr lang="en-US" altLang="zh-CN" smtClean="0">
              <a:ea typeface="宋体" panose="02010600030101010101" pitchFamily="2" charset="-122"/>
            </a:endParaRP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Subject to </a:t>
            </a:r>
          </a:p>
          <a:p>
            <a:pPr marL="503238" lvl="1" indent="-219075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technology constraints (number of routing layers, minimal wire width, etc.) </a:t>
            </a:r>
          </a:p>
          <a:p>
            <a:pPr marL="503238" lvl="1" indent="-219075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electrical constraints (signal integrity, coupling, etc.)</a:t>
            </a:r>
          </a:p>
          <a:p>
            <a:pPr marL="503238" lvl="1" indent="-219075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geometry constraints (preferred routing directions, wire pitch, etc.)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37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37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37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37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2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372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2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372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2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372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2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372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2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372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2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2372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2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372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22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23722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2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2372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7228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2D072B6-EC96-4B75-9C49-0A1E6E9F7A99}" type="slidenum">
              <a:rPr lang="en-US" altLang="de-DE" sz="1000">
                <a:solidFill>
                  <a:srgbClr val="C0C0C0"/>
                </a:solidFill>
              </a:rPr>
              <a:pPr/>
              <a:t>60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15912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289050"/>
            <a:ext cx="8308975" cy="4587875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Similar to signal-net routing, except for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Very large numbers of sinks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The need to equalize propagation delays from the root to sinks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Longer routes (to satisfy the equalization constraint)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Typical algorithms determine topology first, then geometric embedding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 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Clock skew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Consider propagation delay from the root to each sink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Skew is the maximal pairwise difference between delays (over all pairs of sinks)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May be limited to sinks that are within distance </a:t>
            </a:r>
            <a:r>
              <a:rPr lang="en-US" altLang="zh-CN" i="1" smtClean="0">
                <a:ea typeface="宋体" panose="02010600030101010101" pitchFamily="2" charset="-122"/>
              </a:rPr>
              <a:t>d</a:t>
            </a:r>
            <a:r>
              <a:rPr lang="en-US" altLang="zh-CN" smtClean="0">
                <a:ea typeface="宋体" panose="02010600030101010101" pitchFamily="2" charset="-122"/>
              </a:rPr>
              <a:t> &gt; </a:t>
            </a:r>
            <a:r>
              <a:rPr lang="en-US" altLang="zh-CN" i="1" smtClean="0">
                <a:ea typeface="宋体" panose="02010600030101010101" pitchFamily="2" charset="-122"/>
              </a:rPr>
              <a:t>0</a:t>
            </a:r>
            <a:r>
              <a:rPr lang="en-US" altLang="zh-CN" smtClean="0">
                <a:ea typeface="宋体" panose="02010600030101010101" pitchFamily="2" charset="-122"/>
              </a:rPr>
              <a:t> (local skew)</a:t>
            </a:r>
            <a:br>
              <a:rPr lang="en-US" altLang="zh-CN" smtClean="0">
                <a:ea typeface="宋体" panose="02010600030101010101" pitchFamily="2" charset="-122"/>
              </a:rPr>
            </a:br>
            <a:endParaRPr lang="en-US" altLang="zh-CN" smtClean="0">
              <a:ea typeface="宋体" panose="02010600030101010101" pitchFamily="2" charset="-122"/>
            </a:endParaRP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For a specified wire delay model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ZST: Zero-Skew Tree routing requires that skew = </a:t>
            </a:r>
            <a:r>
              <a:rPr lang="en-US" altLang="zh-CN" i="1" smtClean="0">
                <a:ea typeface="宋体" panose="02010600030101010101" pitchFamily="2" charset="-122"/>
              </a:rPr>
              <a:t>0</a:t>
            </a:r>
            <a:r>
              <a:rPr lang="en-US" altLang="zh-CN" smtClean="0">
                <a:ea typeface="宋体" panose="02010600030101010101" pitchFamily="2" charset="-122"/>
              </a:rPr>
              <a:t>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BST: Bounded-Skew Tree routing requires that skew &lt; </a:t>
            </a:r>
            <a:r>
              <a:rPr lang="en-US" altLang="zh-CN" i="1" smtClean="0">
                <a:ea typeface="宋体" panose="02010600030101010101" pitchFamily="2" charset="-122"/>
              </a:rPr>
              <a:t>Bound</a:t>
            </a:r>
            <a:r>
              <a:rPr lang="en-US" altLang="zh-CN" smtClean="0">
                <a:ea typeface="宋体" panose="02010600030101010101" pitchFamily="2" charset="-122"/>
              </a:rPr>
              <a:t>  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altLang="zh-CN" smtClean="0">
                <a:ea typeface="宋体" panose="02010600030101010101" pitchFamily="2" charset="-122"/>
              </a:rPr>
              <a:t>Summary of Chapter 7 – Clock Network Routing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1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91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1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91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1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91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1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91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1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91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1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91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12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912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12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5912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12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912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12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912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12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5912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12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5912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1298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3BD7462-C0F8-4B36-9148-450380CC6CFD}" type="slidenum">
              <a:rPr lang="en-US" altLang="de-DE" sz="1000">
                <a:solidFill>
                  <a:srgbClr val="C0C0C0"/>
                </a:solidFill>
              </a:rPr>
              <a:pPr/>
              <a:t>61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1593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289050"/>
            <a:ext cx="8308975" cy="4587875"/>
          </a:xfrm>
          <a:noFill/>
        </p:spPr>
        <p:txBody>
          <a:bodyPr lIns="191095" tIns="44941" rIns="89883" bIns="44941"/>
          <a:lstStyle/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Initial clock tree construction 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Topology determination (MMM or RGM)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DME embedding (different flavors for ZST and BST)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Working with the Elmore delay model requires more effort 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than working with linear delay models  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Geometric obstacles (e.g., macros)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May require detours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Can be handled during DME (complicated) or during post-processing </a:t>
            </a:r>
            <a:br>
              <a:rPr lang="en-US" altLang="zh-CN" smtClean="0">
                <a:ea typeface="宋体" panose="02010600030101010101" pitchFamily="2" charset="-122"/>
              </a:rPr>
            </a:br>
            <a:r>
              <a:rPr lang="en-US" altLang="zh-CN" smtClean="0">
                <a:ea typeface="宋体" panose="02010600030101010101" pitchFamily="2" charset="-122"/>
              </a:rPr>
              <a:t>(often achieves as good results) </a:t>
            </a:r>
          </a:p>
          <a:p>
            <a:pPr marL="323850" indent="-323850" defTabSz="849313"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Clock-tree optimization 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Buffer insertion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Buffer sizing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Wire sizing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Wire snaking by small amounts </a:t>
            </a:r>
          </a:p>
          <a:p>
            <a:pPr marL="588963" lvl="1" indent="-304800" defTabSz="849313">
              <a:spcBef>
                <a:spcPct val="25000"/>
              </a:spcBef>
              <a:tabLst>
                <a:tab pos="284163" algn="l"/>
                <a:tab pos="512763" algn="l"/>
              </a:tabLst>
            </a:pPr>
            <a:r>
              <a:rPr lang="en-US" altLang="zh-CN" smtClean="0">
                <a:ea typeface="宋体" panose="02010600030101010101" pitchFamily="2" charset="-122"/>
              </a:rPr>
              <a:t>Decreasing the impact of process variability 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altLang="zh-CN" smtClean="0">
                <a:ea typeface="宋体" panose="02010600030101010101" pitchFamily="2" charset="-122"/>
              </a:rPr>
              <a:t>Summary of Chapter 7 – Modern Clock Tree Synthesis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3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93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3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93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3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93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3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93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3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93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33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933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33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933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33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933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33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5933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33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933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33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5933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33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5933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334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9334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334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747447-E419-4B4C-9C24-3831C991A1B4}" type="slidenum">
              <a:rPr lang="en-US" altLang="de-DE" sz="1000">
                <a:solidFill>
                  <a:srgbClr val="C0C0C0"/>
                </a:solidFill>
              </a:rPr>
              <a:pPr/>
              <a:t>7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836613" y="4624388"/>
            <a:ext cx="1574800" cy="1185862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08" tIns="48404" rIns="96808" bIns="48404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1500">
                <a:ea typeface="宋体" panose="02010600030101010101" pitchFamily="2" charset="-122"/>
              </a:rPr>
              <a:t/>
            </a:r>
            <a:br>
              <a:rPr lang="en-US" altLang="zh-CN" sz="1500">
                <a:ea typeface="宋体" panose="02010600030101010101" pitchFamily="2" charset="-122"/>
              </a:rPr>
            </a:br>
            <a:endParaRPr lang="en-US" altLang="zh-CN" sz="1600">
              <a:ea typeface="宋体" panose="02010600030101010101" pitchFamily="2" charset="-122"/>
            </a:endParaRPr>
          </a:p>
        </p:txBody>
      </p:sp>
      <p:grpSp>
        <p:nvGrpSpPr>
          <p:cNvPr id="8196" name="Group 4"/>
          <p:cNvGrpSpPr>
            <a:grpSpLocks/>
          </p:cNvGrpSpPr>
          <p:nvPr/>
        </p:nvGrpSpPr>
        <p:grpSpPr bwMode="auto">
          <a:xfrm>
            <a:off x="998538" y="4829175"/>
            <a:ext cx="431800" cy="61913"/>
            <a:chOff x="4241" y="3723"/>
            <a:chExt cx="544" cy="70"/>
          </a:xfrm>
        </p:grpSpPr>
        <p:sp>
          <p:nvSpPr>
            <p:cNvPr id="8297" name="Rectangle 5"/>
            <p:cNvSpPr>
              <a:spLocks noChangeAspect="1" noChangeArrowheads="1"/>
            </p:cNvSpPr>
            <p:nvPr/>
          </p:nvSpPr>
          <p:spPr bwMode="auto">
            <a:xfrm flipH="1" flipV="1">
              <a:off x="4241" y="3733"/>
              <a:ext cx="544" cy="60"/>
            </a:xfrm>
            <a:prstGeom prst="rect">
              <a:avLst/>
            </a:prstGeom>
            <a:solidFill>
              <a:srgbClr val="3333CC"/>
            </a:solidFill>
            <a:ln w="0">
              <a:solidFill>
                <a:srgbClr val="3333CC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98" name="Rectangle 6"/>
            <p:cNvSpPr>
              <a:spLocks noChangeAspect="1" noChangeArrowheads="1"/>
            </p:cNvSpPr>
            <p:nvPr/>
          </p:nvSpPr>
          <p:spPr bwMode="auto">
            <a:xfrm flipH="1" flipV="1">
              <a:off x="4241" y="3723"/>
              <a:ext cx="544" cy="70"/>
            </a:xfrm>
            <a:prstGeom prst="rect">
              <a:avLst/>
            </a:prstGeom>
            <a:solidFill>
              <a:srgbClr val="3333CC"/>
            </a:solidFill>
            <a:ln w="31750">
              <a:solidFill>
                <a:srgbClr val="3333CC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grpSp>
        <p:nvGrpSpPr>
          <p:cNvPr id="8197" name="Group 7"/>
          <p:cNvGrpSpPr>
            <a:grpSpLocks/>
          </p:cNvGrpSpPr>
          <p:nvPr/>
        </p:nvGrpSpPr>
        <p:grpSpPr bwMode="auto">
          <a:xfrm>
            <a:off x="998538" y="4989513"/>
            <a:ext cx="130175" cy="350837"/>
            <a:chOff x="4014" y="3113"/>
            <a:chExt cx="127" cy="906"/>
          </a:xfrm>
        </p:grpSpPr>
        <p:sp>
          <p:nvSpPr>
            <p:cNvPr id="8295" name="Rectangle 8"/>
            <p:cNvSpPr>
              <a:spLocks noChangeAspect="1" noChangeArrowheads="1"/>
            </p:cNvSpPr>
            <p:nvPr/>
          </p:nvSpPr>
          <p:spPr bwMode="auto">
            <a:xfrm flipH="1" flipV="1">
              <a:off x="4014" y="3113"/>
              <a:ext cx="127" cy="89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96" name="Rectangle 9"/>
            <p:cNvSpPr>
              <a:spLocks noChangeAspect="1" noChangeArrowheads="1"/>
            </p:cNvSpPr>
            <p:nvPr/>
          </p:nvSpPr>
          <p:spPr bwMode="auto">
            <a:xfrm flipH="1" flipV="1">
              <a:off x="4014" y="3113"/>
              <a:ext cx="127" cy="9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8198" name="Rectangle 10"/>
          <p:cNvSpPr>
            <a:spLocks noChangeAspect="1" noChangeArrowheads="1"/>
          </p:cNvSpPr>
          <p:nvPr/>
        </p:nvSpPr>
        <p:spPr bwMode="auto">
          <a:xfrm flipH="1" flipV="1">
            <a:off x="998538" y="5468938"/>
            <a:ext cx="147637" cy="150812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8199" name="Rectangle 11"/>
          <p:cNvSpPr>
            <a:spLocks noChangeAspect="1" noChangeArrowheads="1"/>
          </p:cNvSpPr>
          <p:nvPr/>
        </p:nvSpPr>
        <p:spPr bwMode="auto">
          <a:xfrm flipH="1" flipV="1">
            <a:off x="998538" y="5468938"/>
            <a:ext cx="147637" cy="150812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8200" name="Rectangle 12"/>
          <p:cNvSpPr>
            <a:spLocks noChangeAspect="1" noChangeArrowheads="1"/>
          </p:cNvSpPr>
          <p:nvPr/>
        </p:nvSpPr>
        <p:spPr bwMode="auto">
          <a:xfrm flipH="1" flipV="1">
            <a:off x="1033463" y="5505450"/>
            <a:ext cx="74612" cy="7302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8201" name="Text Box 13"/>
          <p:cNvSpPr txBox="1">
            <a:spLocks noChangeArrowheads="1"/>
          </p:cNvSpPr>
          <p:nvPr/>
        </p:nvSpPr>
        <p:spPr bwMode="auto">
          <a:xfrm>
            <a:off x="1470025" y="4665663"/>
            <a:ext cx="84296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zh-CN">
                <a:ea typeface="宋体" panose="02010600030101010101" pitchFamily="2" charset="-122"/>
              </a:rPr>
              <a:t>Metal1</a:t>
            </a:r>
          </a:p>
        </p:txBody>
      </p:sp>
      <p:sp>
        <p:nvSpPr>
          <p:cNvPr id="8202" name="Text Box 14"/>
          <p:cNvSpPr txBox="1">
            <a:spLocks noChangeArrowheads="1"/>
          </p:cNvSpPr>
          <p:nvPr/>
        </p:nvSpPr>
        <p:spPr bwMode="auto">
          <a:xfrm>
            <a:off x="1470025" y="4995863"/>
            <a:ext cx="841375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zh-CN">
                <a:ea typeface="宋体" panose="02010600030101010101" pitchFamily="2" charset="-122"/>
              </a:rPr>
              <a:t>Metal2</a:t>
            </a:r>
          </a:p>
        </p:txBody>
      </p:sp>
      <p:sp>
        <p:nvSpPr>
          <p:cNvPr id="8203" name="Text Box 15"/>
          <p:cNvSpPr txBox="1">
            <a:spLocks noChangeArrowheads="1"/>
          </p:cNvSpPr>
          <p:nvPr/>
        </p:nvSpPr>
        <p:spPr bwMode="auto">
          <a:xfrm>
            <a:off x="1470025" y="5351463"/>
            <a:ext cx="50641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zh-CN">
                <a:ea typeface="宋体" panose="02010600030101010101" pitchFamily="2" charset="-122"/>
              </a:rPr>
              <a:t>Via</a:t>
            </a:r>
          </a:p>
        </p:txBody>
      </p:sp>
      <p:sp>
        <p:nvSpPr>
          <p:cNvPr id="8204" name="Text Box 16"/>
          <p:cNvSpPr txBox="1">
            <a:spLocks noChangeArrowheads="1"/>
          </p:cNvSpPr>
          <p:nvPr/>
        </p:nvSpPr>
        <p:spPr bwMode="auto">
          <a:xfrm>
            <a:off x="611188" y="1362075"/>
            <a:ext cx="219075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91084" tIns="44939" rIns="89877" bIns="67941">
            <a:spAutoFit/>
          </a:bodyPr>
          <a:lstStyle>
            <a:lvl1pPr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852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2350"/>
              </a:lnSpc>
              <a:spcBef>
                <a:spcPct val="0"/>
              </a:spcBef>
            </a:pPr>
            <a:r>
              <a:rPr lang="en-US" altLang="zh-CN">
                <a:ea typeface="宋体" panose="02010600030101010101" pitchFamily="2" charset="-122"/>
              </a:rPr>
              <a:t>Minimal  wirelength:</a:t>
            </a: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4716463" y="1341438"/>
            <a:ext cx="3762375" cy="2808287"/>
            <a:chOff x="2971" y="845"/>
            <a:chExt cx="2370" cy="1769"/>
          </a:xfrm>
        </p:grpSpPr>
        <p:sp>
          <p:nvSpPr>
            <p:cNvPr id="8244" name="Rectangle 18"/>
            <p:cNvSpPr>
              <a:spLocks noChangeArrowheads="1"/>
            </p:cNvSpPr>
            <p:nvPr/>
          </p:nvSpPr>
          <p:spPr bwMode="auto">
            <a:xfrm>
              <a:off x="3061" y="1200"/>
              <a:ext cx="2280" cy="1414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45" name="Rectangle 19"/>
            <p:cNvSpPr>
              <a:spLocks noChangeAspect="1" noChangeArrowheads="1"/>
            </p:cNvSpPr>
            <p:nvPr/>
          </p:nvSpPr>
          <p:spPr bwMode="auto">
            <a:xfrm flipH="1" flipV="1">
              <a:off x="4971" y="1435"/>
              <a:ext cx="49" cy="94"/>
            </a:xfrm>
            <a:prstGeom prst="rect">
              <a:avLst/>
            </a:prstGeom>
            <a:solidFill>
              <a:srgbClr val="33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grpSp>
          <p:nvGrpSpPr>
            <p:cNvPr id="8246" name="Group 20"/>
            <p:cNvGrpSpPr>
              <a:grpSpLocks/>
            </p:cNvGrpSpPr>
            <p:nvPr/>
          </p:nvGrpSpPr>
          <p:grpSpPr bwMode="auto">
            <a:xfrm>
              <a:off x="3697" y="2243"/>
              <a:ext cx="1519" cy="58"/>
              <a:chOff x="4241" y="3723"/>
              <a:chExt cx="544" cy="70"/>
            </a:xfrm>
          </p:grpSpPr>
          <p:sp>
            <p:nvSpPr>
              <p:cNvPr id="8293" name="Rectangle 21"/>
              <p:cNvSpPr>
                <a:spLocks noChangeAspect="1" noChangeArrowheads="1"/>
              </p:cNvSpPr>
              <p:nvPr/>
            </p:nvSpPr>
            <p:spPr bwMode="auto">
              <a:xfrm flipH="1" flipV="1">
                <a:off x="4241" y="3733"/>
                <a:ext cx="544" cy="60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8294" name="Rectangle 22"/>
              <p:cNvSpPr>
                <a:spLocks noChangeAspect="1" noChangeArrowheads="1"/>
              </p:cNvSpPr>
              <p:nvPr/>
            </p:nvSpPr>
            <p:spPr bwMode="auto">
              <a:xfrm flipH="1" flipV="1">
                <a:off x="4241" y="3723"/>
                <a:ext cx="544" cy="70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</p:grpSp>
        <p:grpSp>
          <p:nvGrpSpPr>
            <p:cNvPr id="8247" name="Group 23"/>
            <p:cNvGrpSpPr>
              <a:grpSpLocks/>
            </p:cNvGrpSpPr>
            <p:nvPr/>
          </p:nvGrpSpPr>
          <p:grpSpPr bwMode="auto">
            <a:xfrm>
              <a:off x="3290" y="2040"/>
              <a:ext cx="404" cy="62"/>
              <a:chOff x="4241" y="3723"/>
              <a:chExt cx="544" cy="70"/>
            </a:xfrm>
          </p:grpSpPr>
          <p:sp>
            <p:nvSpPr>
              <p:cNvPr id="8291" name="Rectangle 24"/>
              <p:cNvSpPr>
                <a:spLocks noChangeAspect="1" noChangeArrowheads="1"/>
              </p:cNvSpPr>
              <p:nvPr/>
            </p:nvSpPr>
            <p:spPr bwMode="auto">
              <a:xfrm flipH="1" flipV="1">
                <a:off x="4241" y="3733"/>
                <a:ext cx="544" cy="60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8292" name="Rectangle 25"/>
              <p:cNvSpPr>
                <a:spLocks noChangeAspect="1" noChangeArrowheads="1"/>
              </p:cNvSpPr>
              <p:nvPr/>
            </p:nvSpPr>
            <p:spPr bwMode="auto">
              <a:xfrm flipH="1" flipV="1">
                <a:off x="4241" y="3723"/>
                <a:ext cx="544" cy="70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</p:grpSp>
        <p:sp>
          <p:nvSpPr>
            <p:cNvPr id="8248" name="Rectangle 26"/>
            <p:cNvSpPr>
              <a:spLocks noChangeAspect="1" noChangeArrowheads="1"/>
            </p:cNvSpPr>
            <p:nvPr/>
          </p:nvSpPr>
          <p:spPr bwMode="auto">
            <a:xfrm rot="16200000" flipH="1">
              <a:off x="3117" y="1811"/>
              <a:ext cx="552" cy="204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500" i="1">
                  <a:ea typeface="宋体" panose="02010600030101010101" pitchFamily="2" charset="-122"/>
                </a:rPr>
                <a:t>IC1</a:t>
              </a:r>
            </a:p>
          </p:txBody>
        </p:sp>
        <p:sp>
          <p:nvSpPr>
            <p:cNvPr id="8249" name="Rectangle 27"/>
            <p:cNvSpPr>
              <a:spLocks noChangeAspect="1" noChangeArrowheads="1"/>
            </p:cNvSpPr>
            <p:nvPr/>
          </p:nvSpPr>
          <p:spPr bwMode="auto">
            <a:xfrm flipH="1">
              <a:off x="3495" y="1739"/>
              <a:ext cx="102" cy="10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50" name="Rectangle 28"/>
            <p:cNvSpPr>
              <a:spLocks noChangeAspect="1" noChangeArrowheads="1"/>
            </p:cNvSpPr>
            <p:nvPr/>
          </p:nvSpPr>
          <p:spPr bwMode="auto">
            <a:xfrm flipH="1">
              <a:off x="3495" y="2015"/>
              <a:ext cx="102" cy="10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51" name="Rectangle 29"/>
            <p:cNvSpPr>
              <a:spLocks noChangeAspect="1" noChangeArrowheads="1"/>
            </p:cNvSpPr>
            <p:nvPr/>
          </p:nvSpPr>
          <p:spPr bwMode="auto">
            <a:xfrm flipH="1">
              <a:off x="3190" y="1739"/>
              <a:ext cx="101" cy="10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52" name="Rectangle 30"/>
            <p:cNvSpPr>
              <a:spLocks noChangeAspect="1" noChangeArrowheads="1"/>
            </p:cNvSpPr>
            <p:nvPr/>
          </p:nvSpPr>
          <p:spPr bwMode="auto">
            <a:xfrm flipH="1">
              <a:off x="3190" y="2015"/>
              <a:ext cx="101" cy="10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53" name="Text Box 31"/>
            <p:cNvSpPr txBox="1">
              <a:spLocks noChangeAspect="1" noChangeArrowheads="1"/>
            </p:cNvSpPr>
            <p:nvPr/>
          </p:nvSpPr>
          <p:spPr bwMode="auto">
            <a:xfrm flipH="1">
              <a:off x="3513" y="2014"/>
              <a:ext cx="104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zh-CN" sz="1300">
                  <a:ea typeface="宋体" panose="02010600030101010101" pitchFamily="2" charset="-122"/>
                </a:rPr>
                <a:t>4</a:t>
              </a:r>
            </a:p>
          </p:txBody>
        </p:sp>
        <p:sp>
          <p:nvSpPr>
            <p:cNvPr id="8254" name="Text Box 32"/>
            <p:cNvSpPr txBox="1">
              <a:spLocks noChangeAspect="1" noChangeArrowheads="1"/>
            </p:cNvSpPr>
            <p:nvPr/>
          </p:nvSpPr>
          <p:spPr bwMode="auto">
            <a:xfrm flipH="1">
              <a:off x="3216" y="1734"/>
              <a:ext cx="10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zh-CN" sz="1300">
                  <a:ea typeface="宋体" panose="02010600030101010101" pitchFamily="2" charset="-122"/>
                </a:rPr>
                <a:t>1</a:t>
              </a:r>
            </a:p>
          </p:txBody>
        </p:sp>
        <p:grpSp>
          <p:nvGrpSpPr>
            <p:cNvPr id="8255" name="Group 33"/>
            <p:cNvGrpSpPr>
              <a:grpSpLocks/>
            </p:cNvGrpSpPr>
            <p:nvPr/>
          </p:nvGrpSpPr>
          <p:grpSpPr bwMode="auto">
            <a:xfrm>
              <a:off x="3660" y="2016"/>
              <a:ext cx="94" cy="288"/>
              <a:chOff x="4014" y="3113"/>
              <a:chExt cx="127" cy="906"/>
            </a:xfrm>
          </p:grpSpPr>
          <p:sp>
            <p:nvSpPr>
              <p:cNvPr id="8289" name="Rectangle 34"/>
              <p:cNvSpPr>
                <a:spLocks noChangeAspect="1" noChangeArrowheads="1"/>
              </p:cNvSpPr>
              <p:nvPr/>
            </p:nvSpPr>
            <p:spPr bwMode="auto">
              <a:xfrm flipH="1" flipV="1">
                <a:off x="4014" y="3113"/>
                <a:ext cx="127" cy="899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8290" name="Rectangle 35"/>
              <p:cNvSpPr>
                <a:spLocks noChangeAspect="1" noChangeArrowheads="1"/>
              </p:cNvSpPr>
              <p:nvPr/>
            </p:nvSpPr>
            <p:spPr bwMode="auto">
              <a:xfrm flipH="1" flipV="1">
                <a:off x="4014" y="3113"/>
                <a:ext cx="127" cy="9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</p:grpSp>
        <p:sp>
          <p:nvSpPr>
            <p:cNvPr id="8256" name="Rectangle 36"/>
            <p:cNvSpPr>
              <a:spLocks noChangeAspect="1" noChangeArrowheads="1"/>
            </p:cNvSpPr>
            <p:nvPr/>
          </p:nvSpPr>
          <p:spPr bwMode="auto">
            <a:xfrm rot="16200000" flipH="1">
              <a:off x="3811" y="1811"/>
              <a:ext cx="552" cy="203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500" i="1">
                  <a:ea typeface="宋体" panose="02010600030101010101" pitchFamily="2" charset="-122"/>
                </a:rPr>
                <a:t>IC2</a:t>
              </a:r>
            </a:p>
          </p:txBody>
        </p:sp>
        <p:sp>
          <p:nvSpPr>
            <p:cNvPr id="8257" name="Rectangle 37"/>
            <p:cNvSpPr>
              <a:spLocks noChangeAspect="1" noChangeArrowheads="1"/>
            </p:cNvSpPr>
            <p:nvPr/>
          </p:nvSpPr>
          <p:spPr bwMode="auto">
            <a:xfrm flipH="1">
              <a:off x="4188" y="1739"/>
              <a:ext cx="103" cy="10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58" name="Rectangle 38"/>
            <p:cNvSpPr>
              <a:spLocks noChangeAspect="1" noChangeArrowheads="1"/>
            </p:cNvSpPr>
            <p:nvPr/>
          </p:nvSpPr>
          <p:spPr bwMode="auto">
            <a:xfrm flipH="1">
              <a:off x="4188" y="2015"/>
              <a:ext cx="103" cy="10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59" name="Rectangle 39"/>
            <p:cNvSpPr>
              <a:spLocks noChangeAspect="1" noChangeArrowheads="1"/>
            </p:cNvSpPr>
            <p:nvPr/>
          </p:nvSpPr>
          <p:spPr bwMode="auto">
            <a:xfrm flipH="1">
              <a:off x="3883" y="1739"/>
              <a:ext cx="102" cy="10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60" name="Rectangle 40"/>
            <p:cNvSpPr>
              <a:spLocks noChangeAspect="1" noChangeArrowheads="1"/>
            </p:cNvSpPr>
            <p:nvPr/>
          </p:nvSpPr>
          <p:spPr bwMode="auto">
            <a:xfrm flipH="1">
              <a:off x="3883" y="2015"/>
              <a:ext cx="102" cy="10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61" name="Text Box 41"/>
            <p:cNvSpPr txBox="1">
              <a:spLocks noChangeAspect="1" noChangeArrowheads="1"/>
            </p:cNvSpPr>
            <p:nvPr/>
          </p:nvSpPr>
          <p:spPr bwMode="auto">
            <a:xfrm flipH="1">
              <a:off x="4207" y="2014"/>
              <a:ext cx="10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zh-CN" sz="1300">
                  <a:ea typeface="宋体" panose="02010600030101010101" pitchFamily="2" charset="-122"/>
                </a:rPr>
                <a:t>4</a:t>
              </a:r>
            </a:p>
          </p:txBody>
        </p:sp>
        <p:sp>
          <p:nvSpPr>
            <p:cNvPr id="8262" name="Text Box 42"/>
            <p:cNvSpPr txBox="1">
              <a:spLocks noChangeAspect="1" noChangeArrowheads="1"/>
            </p:cNvSpPr>
            <p:nvPr/>
          </p:nvSpPr>
          <p:spPr bwMode="auto">
            <a:xfrm flipH="1">
              <a:off x="3906" y="1734"/>
              <a:ext cx="10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zh-CN" sz="1300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8263" name="Rectangle 43"/>
            <p:cNvSpPr>
              <a:spLocks noChangeAspect="1" noChangeArrowheads="1"/>
            </p:cNvSpPr>
            <p:nvPr/>
          </p:nvSpPr>
          <p:spPr bwMode="auto">
            <a:xfrm flipH="1" flipV="1">
              <a:off x="3660" y="2014"/>
              <a:ext cx="94" cy="94"/>
            </a:xfrm>
            <a:prstGeom prst="rect">
              <a:avLst/>
            </a:prstGeom>
            <a:solidFill>
              <a:srgbClr val="DFDFDF"/>
            </a:solidFill>
            <a:ln w="0">
              <a:solidFill>
                <a:srgbClr val="DFDFD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64" name="Rectangle 44"/>
            <p:cNvSpPr>
              <a:spLocks noChangeAspect="1" noChangeArrowheads="1"/>
            </p:cNvSpPr>
            <p:nvPr/>
          </p:nvSpPr>
          <p:spPr bwMode="auto">
            <a:xfrm flipH="1" flipV="1">
              <a:off x="3660" y="2014"/>
              <a:ext cx="94" cy="94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65" name="Rectangle 45"/>
            <p:cNvSpPr>
              <a:spLocks noChangeAspect="1" noChangeArrowheads="1"/>
            </p:cNvSpPr>
            <p:nvPr/>
          </p:nvSpPr>
          <p:spPr bwMode="auto">
            <a:xfrm flipH="1" flipV="1">
              <a:off x="3682" y="2036"/>
              <a:ext cx="48" cy="4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66" name="Rectangle 46"/>
            <p:cNvSpPr>
              <a:spLocks noChangeAspect="1" noChangeArrowheads="1"/>
            </p:cNvSpPr>
            <p:nvPr/>
          </p:nvSpPr>
          <p:spPr bwMode="auto">
            <a:xfrm flipH="1" flipV="1">
              <a:off x="3660" y="2209"/>
              <a:ext cx="94" cy="94"/>
            </a:xfrm>
            <a:prstGeom prst="rect">
              <a:avLst/>
            </a:prstGeom>
            <a:solidFill>
              <a:srgbClr val="DFDFDF"/>
            </a:solidFill>
            <a:ln w="0">
              <a:solidFill>
                <a:srgbClr val="DFDFD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67" name="Rectangle 47"/>
            <p:cNvSpPr>
              <a:spLocks noChangeAspect="1" noChangeArrowheads="1"/>
            </p:cNvSpPr>
            <p:nvPr/>
          </p:nvSpPr>
          <p:spPr bwMode="auto">
            <a:xfrm flipH="1" flipV="1">
              <a:off x="3660" y="2209"/>
              <a:ext cx="94" cy="94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68" name="Rectangle 48"/>
            <p:cNvSpPr>
              <a:spLocks noChangeAspect="1" noChangeArrowheads="1"/>
            </p:cNvSpPr>
            <p:nvPr/>
          </p:nvSpPr>
          <p:spPr bwMode="auto">
            <a:xfrm flipH="1" flipV="1">
              <a:off x="3682" y="2231"/>
              <a:ext cx="48" cy="4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grpSp>
          <p:nvGrpSpPr>
            <p:cNvPr id="8269" name="Group 49"/>
            <p:cNvGrpSpPr>
              <a:grpSpLocks/>
            </p:cNvGrpSpPr>
            <p:nvPr/>
          </p:nvGrpSpPr>
          <p:grpSpPr bwMode="auto">
            <a:xfrm>
              <a:off x="5180" y="1446"/>
              <a:ext cx="86" cy="829"/>
              <a:chOff x="4014" y="3113"/>
              <a:chExt cx="127" cy="906"/>
            </a:xfrm>
          </p:grpSpPr>
          <p:sp>
            <p:nvSpPr>
              <p:cNvPr id="8287" name="Rectangle 50"/>
              <p:cNvSpPr>
                <a:spLocks noChangeAspect="1" noChangeArrowheads="1"/>
              </p:cNvSpPr>
              <p:nvPr/>
            </p:nvSpPr>
            <p:spPr bwMode="auto">
              <a:xfrm flipH="1" flipV="1">
                <a:off x="4014" y="3113"/>
                <a:ext cx="127" cy="899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8288" name="Rectangle 51"/>
              <p:cNvSpPr>
                <a:spLocks noChangeAspect="1" noChangeArrowheads="1"/>
              </p:cNvSpPr>
              <p:nvPr/>
            </p:nvSpPr>
            <p:spPr bwMode="auto">
              <a:xfrm flipH="1" flipV="1">
                <a:off x="4014" y="3113"/>
                <a:ext cx="127" cy="9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</p:grpSp>
        <p:grpSp>
          <p:nvGrpSpPr>
            <p:cNvPr id="8270" name="Group 52"/>
            <p:cNvGrpSpPr>
              <a:grpSpLocks/>
            </p:cNvGrpSpPr>
            <p:nvPr/>
          </p:nvGrpSpPr>
          <p:grpSpPr bwMode="auto">
            <a:xfrm>
              <a:off x="4971" y="1435"/>
              <a:ext cx="286" cy="49"/>
              <a:chOff x="4241" y="3723"/>
              <a:chExt cx="544" cy="70"/>
            </a:xfrm>
          </p:grpSpPr>
          <p:sp>
            <p:nvSpPr>
              <p:cNvPr id="8285" name="Rectangle 53"/>
              <p:cNvSpPr>
                <a:spLocks noChangeAspect="1" noChangeArrowheads="1"/>
              </p:cNvSpPr>
              <p:nvPr/>
            </p:nvSpPr>
            <p:spPr bwMode="auto">
              <a:xfrm flipH="1" flipV="1">
                <a:off x="4241" y="3733"/>
                <a:ext cx="544" cy="60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8286" name="Rectangle 54"/>
              <p:cNvSpPr>
                <a:spLocks noChangeAspect="1" noChangeArrowheads="1"/>
              </p:cNvSpPr>
              <p:nvPr/>
            </p:nvSpPr>
            <p:spPr bwMode="auto">
              <a:xfrm flipH="1" flipV="1">
                <a:off x="4241" y="3723"/>
                <a:ext cx="544" cy="70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/>
              </a:p>
            </p:txBody>
          </p:sp>
        </p:grpSp>
        <p:sp>
          <p:nvSpPr>
            <p:cNvPr id="8271" name="Rectangle 55"/>
            <p:cNvSpPr>
              <a:spLocks noChangeAspect="1" noChangeArrowheads="1"/>
            </p:cNvSpPr>
            <p:nvPr/>
          </p:nvSpPr>
          <p:spPr bwMode="auto">
            <a:xfrm flipH="1" flipV="1">
              <a:off x="5180" y="2209"/>
              <a:ext cx="94" cy="94"/>
            </a:xfrm>
            <a:prstGeom prst="rect">
              <a:avLst/>
            </a:prstGeom>
            <a:solidFill>
              <a:srgbClr val="DFDFDF"/>
            </a:solidFill>
            <a:ln w="0">
              <a:solidFill>
                <a:srgbClr val="DFDFD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72" name="Rectangle 56"/>
            <p:cNvSpPr>
              <a:spLocks noChangeAspect="1" noChangeArrowheads="1"/>
            </p:cNvSpPr>
            <p:nvPr/>
          </p:nvSpPr>
          <p:spPr bwMode="auto">
            <a:xfrm flipH="1" flipV="1">
              <a:off x="5180" y="2209"/>
              <a:ext cx="94" cy="94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73" name="Rectangle 57"/>
            <p:cNvSpPr>
              <a:spLocks noChangeAspect="1" noChangeArrowheads="1"/>
            </p:cNvSpPr>
            <p:nvPr/>
          </p:nvSpPr>
          <p:spPr bwMode="auto">
            <a:xfrm flipH="1" flipV="1">
              <a:off x="5202" y="2231"/>
              <a:ext cx="48" cy="4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74" name="Rectangle 58"/>
            <p:cNvSpPr>
              <a:spLocks noChangeAspect="1" noChangeArrowheads="1"/>
            </p:cNvSpPr>
            <p:nvPr/>
          </p:nvSpPr>
          <p:spPr bwMode="auto">
            <a:xfrm flipH="1" flipV="1">
              <a:off x="5174" y="1408"/>
              <a:ext cx="94" cy="94"/>
            </a:xfrm>
            <a:prstGeom prst="rect">
              <a:avLst/>
            </a:prstGeom>
            <a:solidFill>
              <a:srgbClr val="DFDFDF"/>
            </a:solidFill>
            <a:ln w="0">
              <a:solidFill>
                <a:srgbClr val="DFDFDF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75" name="Rectangle 59"/>
            <p:cNvSpPr>
              <a:spLocks noChangeAspect="1" noChangeArrowheads="1"/>
            </p:cNvSpPr>
            <p:nvPr/>
          </p:nvSpPr>
          <p:spPr bwMode="auto">
            <a:xfrm flipH="1" flipV="1">
              <a:off x="5174" y="1408"/>
              <a:ext cx="94" cy="94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76" name="Rectangle 60"/>
            <p:cNvSpPr>
              <a:spLocks noChangeAspect="1" noChangeArrowheads="1"/>
            </p:cNvSpPr>
            <p:nvPr/>
          </p:nvSpPr>
          <p:spPr bwMode="auto">
            <a:xfrm flipH="1" flipV="1">
              <a:off x="5196" y="1430"/>
              <a:ext cx="47" cy="4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77" name="Rectangle 61"/>
            <p:cNvSpPr>
              <a:spLocks noChangeAspect="1" noChangeArrowheads="1"/>
            </p:cNvSpPr>
            <p:nvPr/>
          </p:nvSpPr>
          <p:spPr bwMode="auto">
            <a:xfrm flipH="1">
              <a:off x="4585" y="1605"/>
              <a:ext cx="550" cy="203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6808" tIns="48404" rIns="96808" bIns="48404" anchor="ctr"/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zh-CN" sz="1500" i="1">
                  <a:ea typeface="宋体" panose="02010600030101010101" pitchFamily="2" charset="-122"/>
                </a:rPr>
                <a:t>IC3</a:t>
              </a:r>
            </a:p>
          </p:txBody>
        </p:sp>
        <p:sp>
          <p:nvSpPr>
            <p:cNvPr id="8278" name="Rectangle 62"/>
            <p:cNvSpPr>
              <a:spLocks noChangeAspect="1" noChangeArrowheads="1"/>
            </p:cNvSpPr>
            <p:nvPr/>
          </p:nvSpPr>
          <p:spPr bwMode="auto">
            <a:xfrm flipH="1">
              <a:off x="4701" y="1504"/>
              <a:ext cx="102" cy="101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79" name="Rectangle 63"/>
            <p:cNvSpPr>
              <a:spLocks noChangeAspect="1" noChangeArrowheads="1"/>
            </p:cNvSpPr>
            <p:nvPr/>
          </p:nvSpPr>
          <p:spPr bwMode="auto">
            <a:xfrm flipH="1">
              <a:off x="4947" y="1808"/>
              <a:ext cx="102" cy="10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80" name="Rectangle 64"/>
            <p:cNvSpPr>
              <a:spLocks noChangeAspect="1" noChangeArrowheads="1"/>
            </p:cNvSpPr>
            <p:nvPr/>
          </p:nvSpPr>
          <p:spPr bwMode="auto">
            <a:xfrm flipH="1">
              <a:off x="4701" y="1808"/>
              <a:ext cx="102" cy="10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81" name="Text Box 65"/>
            <p:cNvSpPr txBox="1">
              <a:spLocks noChangeAspect="1" noChangeArrowheads="1"/>
            </p:cNvSpPr>
            <p:nvPr/>
          </p:nvSpPr>
          <p:spPr bwMode="auto">
            <a:xfrm flipH="1">
              <a:off x="4727" y="1807"/>
              <a:ext cx="10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zh-CN" sz="1300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8282" name="Rectangle 66"/>
            <p:cNvSpPr>
              <a:spLocks noChangeAspect="1" noChangeArrowheads="1"/>
            </p:cNvSpPr>
            <p:nvPr/>
          </p:nvSpPr>
          <p:spPr bwMode="auto">
            <a:xfrm flipH="1">
              <a:off x="4947" y="1504"/>
              <a:ext cx="102" cy="101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83" name="Text Box 67"/>
            <p:cNvSpPr txBox="1">
              <a:spLocks noChangeAspect="1" noChangeArrowheads="1"/>
            </p:cNvSpPr>
            <p:nvPr/>
          </p:nvSpPr>
          <p:spPr bwMode="auto">
            <a:xfrm flipH="1">
              <a:off x="4967" y="1504"/>
              <a:ext cx="104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6837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6837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zh-CN" sz="1300">
                  <a:ea typeface="宋体" panose="02010600030101010101" pitchFamily="2" charset="-122"/>
                </a:rPr>
                <a:t>4</a:t>
              </a:r>
            </a:p>
          </p:txBody>
        </p:sp>
        <p:sp>
          <p:nvSpPr>
            <p:cNvPr id="8284" name="Text Box 68"/>
            <p:cNvSpPr txBox="1">
              <a:spLocks noChangeArrowheads="1"/>
            </p:cNvSpPr>
            <p:nvPr/>
          </p:nvSpPr>
          <p:spPr bwMode="auto">
            <a:xfrm>
              <a:off x="2971" y="845"/>
              <a:ext cx="1618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91084" tIns="44939" rIns="89877" bIns="67941">
              <a:spAutoFit/>
            </a:bodyPr>
            <a:lstStyle>
              <a:lvl1pPr defTabSz="89852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852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852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852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8525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8525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ts val="2350"/>
                </a:lnSpc>
                <a:spcBef>
                  <a:spcPct val="0"/>
                </a:spcBef>
              </a:pPr>
              <a:r>
                <a:rPr lang="en-US" altLang="zh-CN">
                  <a:ea typeface="宋体" panose="02010600030101010101" pitchFamily="2" charset="-122"/>
                </a:rPr>
                <a:t>Alternative routing path:</a:t>
              </a:r>
            </a:p>
          </p:txBody>
        </p:sp>
      </p:grpSp>
      <p:sp>
        <p:nvSpPr>
          <p:cNvPr id="8206" name="Rectangle 69"/>
          <p:cNvSpPr>
            <a:spLocks noChangeArrowheads="1"/>
          </p:cNvSpPr>
          <p:nvPr/>
        </p:nvSpPr>
        <p:spPr bwMode="auto">
          <a:xfrm>
            <a:off x="827088" y="1900238"/>
            <a:ext cx="3683000" cy="2249487"/>
          </a:xfrm>
          <a:prstGeom prst="rect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8207" name="Rectangle 70"/>
          <p:cNvSpPr>
            <a:spLocks noChangeAspect="1" noChangeArrowheads="1"/>
          </p:cNvSpPr>
          <p:nvPr/>
        </p:nvSpPr>
        <p:spPr bwMode="auto">
          <a:xfrm rot="-5400000" flipH="1" flipV="1">
            <a:off x="3832225" y="2332038"/>
            <a:ext cx="223837" cy="9048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8208" name="Group 71"/>
          <p:cNvGrpSpPr>
            <a:grpSpLocks/>
          </p:cNvGrpSpPr>
          <p:nvPr/>
        </p:nvGrpSpPr>
        <p:grpSpPr bwMode="auto">
          <a:xfrm>
            <a:off x="1976438" y="2260600"/>
            <a:ext cx="2009775" cy="88900"/>
            <a:chOff x="4241" y="3723"/>
            <a:chExt cx="544" cy="70"/>
          </a:xfrm>
        </p:grpSpPr>
        <p:sp>
          <p:nvSpPr>
            <p:cNvPr id="8242" name="Rectangle 72"/>
            <p:cNvSpPr>
              <a:spLocks noChangeAspect="1" noChangeArrowheads="1"/>
            </p:cNvSpPr>
            <p:nvPr/>
          </p:nvSpPr>
          <p:spPr bwMode="auto">
            <a:xfrm flipH="1" flipV="1">
              <a:off x="4241" y="3733"/>
              <a:ext cx="544" cy="60"/>
            </a:xfrm>
            <a:prstGeom prst="rect">
              <a:avLst/>
            </a:prstGeom>
            <a:solidFill>
              <a:srgbClr val="33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43" name="Rectangle 73"/>
            <p:cNvSpPr>
              <a:spLocks noChangeAspect="1" noChangeArrowheads="1"/>
            </p:cNvSpPr>
            <p:nvPr/>
          </p:nvSpPr>
          <p:spPr bwMode="auto">
            <a:xfrm flipH="1" flipV="1">
              <a:off x="4241" y="3723"/>
              <a:ext cx="544" cy="70"/>
            </a:xfrm>
            <a:prstGeom prst="rect">
              <a:avLst/>
            </a:prstGeom>
            <a:solidFill>
              <a:srgbClr val="33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grpSp>
        <p:nvGrpSpPr>
          <p:cNvPr id="8209" name="Group 74"/>
          <p:cNvGrpSpPr>
            <a:grpSpLocks/>
          </p:cNvGrpSpPr>
          <p:nvPr/>
        </p:nvGrpSpPr>
        <p:grpSpPr bwMode="auto">
          <a:xfrm>
            <a:off x="1235075" y="3233738"/>
            <a:ext cx="639763" cy="98425"/>
            <a:chOff x="4241" y="3723"/>
            <a:chExt cx="544" cy="70"/>
          </a:xfrm>
        </p:grpSpPr>
        <p:sp>
          <p:nvSpPr>
            <p:cNvPr id="8240" name="Rectangle 75"/>
            <p:cNvSpPr>
              <a:spLocks noChangeAspect="1" noChangeArrowheads="1"/>
            </p:cNvSpPr>
            <p:nvPr/>
          </p:nvSpPr>
          <p:spPr bwMode="auto">
            <a:xfrm flipH="1" flipV="1">
              <a:off x="4241" y="3733"/>
              <a:ext cx="544" cy="60"/>
            </a:xfrm>
            <a:prstGeom prst="rect">
              <a:avLst/>
            </a:prstGeom>
            <a:solidFill>
              <a:srgbClr val="33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8241" name="Rectangle 76"/>
            <p:cNvSpPr>
              <a:spLocks noChangeAspect="1" noChangeArrowheads="1"/>
            </p:cNvSpPr>
            <p:nvPr/>
          </p:nvSpPr>
          <p:spPr bwMode="auto">
            <a:xfrm flipH="1" flipV="1">
              <a:off x="4241" y="3723"/>
              <a:ext cx="544" cy="70"/>
            </a:xfrm>
            <a:prstGeom prst="rect">
              <a:avLst/>
            </a:prstGeom>
            <a:solidFill>
              <a:srgbClr val="33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8210" name="Rectangle 77"/>
          <p:cNvSpPr>
            <a:spLocks noChangeAspect="1" noChangeArrowheads="1"/>
          </p:cNvSpPr>
          <p:nvPr/>
        </p:nvSpPr>
        <p:spPr bwMode="auto">
          <a:xfrm flipH="1" flipV="1">
            <a:off x="1822450" y="2222500"/>
            <a:ext cx="150813" cy="1058863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8211" name="Rectangle 78"/>
          <p:cNvSpPr>
            <a:spLocks noChangeAspect="1" noChangeArrowheads="1"/>
          </p:cNvSpPr>
          <p:nvPr/>
        </p:nvSpPr>
        <p:spPr bwMode="auto">
          <a:xfrm flipH="1" flipV="1">
            <a:off x="1822450" y="2222500"/>
            <a:ext cx="15081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8212" name="Rectangle 79"/>
          <p:cNvSpPr>
            <a:spLocks noChangeAspect="1" noChangeArrowheads="1"/>
          </p:cNvSpPr>
          <p:nvPr/>
        </p:nvSpPr>
        <p:spPr bwMode="auto">
          <a:xfrm flipH="1" flipV="1">
            <a:off x="1822450" y="3192463"/>
            <a:ext cx="150813" cy="149225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8213" name="Rectangle 80"/>
          <p:cNvSpPr>
            <a:spLocks noChangeAspect="1" noChangeArrowheads="1"/>
          </p:cNvSpPr>
          <p:nvPr/>
        </p:nvSpPr>
        <p:spPr bwMode="auto">
          <a:xfrm flipH="1" flipV="1">
            <a:off x="1822450" y="3192463"/>
            <a:ext cx="150813" cy="149225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8214" name="Rectangle 81"/>
          <p:cNvSpPr>
            <a:spLocks noChangeAspect="1" noChangeArrowheads="1"/>
          </p:cNvSpPr>
          <p:nvPr/>
        </p:nvSpPr>
        <p:spPr bwMode="auto">
          <a:xfrm flipH="1" flipV="1">
            <a:off x="1858963" y="3227388"/>
            <a:ext cx="74612" cy="74612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8215" name="Rectangle 82"/>
          <p:cNvSpPr>
            <a:spLocks noChangeAspect="1" noChangeArrowheads="1"/>
          </p:cNvSpPr>
          <p:nvPr/>
        </p:nvSpPr>
        <p:spPr bwMode="auto">
          <a:xfrm flipH="1" flipV="1">
            <a:off x="1822450" y="2232025"/>
            <a:ext cx="150813" cy="150813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8216" name="Rectangle 83"/>
          <p:cNvSpPr>
            <a:spLocks noChangeAspect="1" noChangeArrowheads="1"/>
          </p:cNvSpPr>
          <p:nvPr/>
        </p:nvSpPr>
        <p:spPr bwMode="auto">
          <a:xfrm flipH="1" flipV="1">
            <a:off x="1822450" y="2232025"/>
            <a:ext cx="150813" cy="150813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8217" name="Rectangle 84"/>
          <p:cNvSpPr>
            <a:spLocks noChangeAspect="1" noChangeArrowheads="1"/>
          </p:cNvSpPr>
          <p:nvPr/>
        </p:nvSpPr>
        <p:spPr bwMode="auto">
          <a:xfrm flipH="1" flipV="1">
            <a:off x="1858963" y="2268538"/>
            <a:ext cx="74612" cy="7302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8218" name="Rectangle 85"/>
          <p:cNvSpPr>
            <a:spLocks noChangeAspect="1" noChangeArrowheads="1"/>
          </p:cNvSpPr>
          <p:nvPr/>
        </p:nvSpPr>
        <p:spPr bwMode="auto">
          <a:xfrm rot="16200000" flipH="1">
            <a:off x="960438" y="2870200"/>
            <a:ext cx="876300" cy="32385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500" i="1">
                <a:ea typeface="宋体" panose="02010600030101010101" pitchFamily="2" charset="-122"/>
              </a:rPr>
              <a:t>IC1</a:t>
            </a:r>
          </a:p>
        </p:txBody>
      </p:sp>
      <p:sp>
        <p:nvSpPr>
          <p:cNvPr id="8219" name="Rectangle 86"/>
          <p:cNvSpPr>
            <a:spLocks noChangeAspect="1" noChangeArrowheads="1"/>
          </p:cNvSpPr>
          <p:nvPr/>
        </p:nvSpPr>
        <p:spPr bwMode="auto">
          <a:xfrm flipH="1">
            <a:off x="1560513" y="2755900"/>
            <a:ext cx="161925" cy="1619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8220" name="Rectangle 87"/>
          <p:cNvSpPr>
            <a:spLocks noChangeAspect="1" noChangeArrowheads="1"/>
          </p:cNvSpPr>
          <p:nvPr/>
        </p:nvSpPr>
        <p:spPr bwMode="auto">
          <a:xfrm flipH="1">
            <a:off x="1560513" y="3194050"/>
            <a:ext cx="161925" cy="1619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8221" name="Rectangle 88"/>
          <p:cNvSpPr>
            <a:spLocks noChangeAspect="1" noChangeArrowheads="1"/>
          </p:cNvSpPr>
          <p:nvPr/>
        </p:nvSpPr>
        <p:spPr bwMode="auto">
          <a:xfrm flipH="1">
            <a:off x="1074738" y="2755900"/>
            <a:ext cx="161925" cy="1619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8222" name="Rectangle 89"/>
          <p:cNvSpPr>
            <a:spLocks noChangeAspect="1" noChangeArrowheads="1"/>
          </p:cNvSpPr>
          <p:nvPr/>
        </p:nvSpPr>
        <p:spPr bwMode="auto">
          <a:xfrm flipH="1">
            <a:off x="1074738" y="3194050"/>
            <a:ext cx="161925" cy="1619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8223" name="Text Box 90"/>
          <p:cNvSpPr txBox="1">
            <a:spLocks noChangeAspect="1" noChangeArrowheads="1"/>
          </p:cNvSpPr>
          <p:nvPr/>
        </p:nvSpPr>
        <p:spPr bwMode="auto">
          <a:xfrm flipH="1">
            <a:off x="1587500" y="3165475"/>
            <a:ext cx="166688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1300">
                <a:ea typeface="宋体" panose="02010600030101010101" pitchFamily="2" charset="-122"/>
              </a:rPr>
              <a:t>4</a:t>
            </a:r>
          </a:p>
        </p:txBody>
      </p:sp>
      <p:sp>
        <p:nvSpPr>
          <p:cNvPr id="8224" name="Text Box 91"/>
          <p:cNvSpPr txBox="1">
            <a:spLocks noChangeAspect="1" noChangeArrowheads="1"/>
          </p:cNvSpPr>
          <p:nvPr/>
        </p:nvSpPr>
        <p:spPr bwMode="auto">
          <a:xfrm flipH="1">
            <a:off x="1109663" y="2738438"/>
            <a:ext cx="166687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1300">
                <a:ea typeface="宋体" panose="02010600030101010101" pitchFamily="2" charset="-122"/>
              </a:rPr>
              <a:t>1</a:t>
            </a:r>
          </a:p>
        </p:txBody>
      </p:sp>
      <p:sp>
        <p:nvSpPr>
          <p:cNvPr id="8225" name="Rectangle 92"/>
          <p:cNvSpPr>
            <a:spLocks noChangeAspect="1" noChangeArrowheads="1"/>
          </p:cNvSpPr>
          <p:nvPr/>
        </p:nvSpPr>
        <p:spPr bwMode="auto">
          <a:xfrm rot="16200000" flipH="1">
            <a:off x="2061369" y="2869406"/>
            <a:ext cx="876300" cy="325438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500" i="1">
                <a:ea typeface="宋体" panose="02010600030101010101" pitchFamily="2" charset="-122"/>
              </a:rPr>
              <a:t>IC2</a:t>
            </a:r>
          </a:p>
        </p:txBody>
      </p:sp>
      <p:sp>
        <p:nvSpPr>
          <p:cNvPr id="8226" name="Rectangle 93"/>
          <p:cNvSpPr>
            <a:spLocks noChangeAspect="1" noChangeArrowheads="1"/>
          </p:cNvSpPr>
          <p:nvPr/>
        </p:nvSpPr>
        <p:spPr bwMode="auto">
          <a:xfrm flipH="1">
            <a:off x="2662238" y="2755900"/>
            <a:ext cx="161925" cy="1619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8227" name="Rectangle 94"/>
          <p:cNvSpPr>
            <a:spLocks noChangeAspect="1" noChangeArrowheads="1"/>
          </p:cNvSpPr>
          <p:nvPr/>
        </p:nvSpPr>
        <p:spPr bwMode="auto">
          <a:xfrm flipH="1">
            <a:off x="2662238" y="3194050"/>
            <a:ext cx="161925" cy="1619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8228" name="Rectangle 95"/>
          <p:cNvSpPr>
            <a:spLocks noChangeAspect="1" noChangeArrowheads="1"/>
          </p:cNvSpPr>
          <p:nvPr/>
        </p:nvSpPr>
        <p:spPr bwMode="auto">
          <a:xfrm flipH="1">
            <a:off x="2176463" y="2755900"/>
            <a:ext cx="160337" cy="1619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8229" name="Rectangle 96"/>
          <p:cNvSpPr>
            <a:spLocks noChangeAspect="1" noChangeArrowheads="1"/>
          </p:cNvSpPr>
          <p:nvPr/>
        </p:nvSpPr>
        <p:spPr bwMode="auto">
          <a:xfrm flipH="1">
            <a:off x="2176463" y="3194050"/>
            <a:ext cx="160337" cy="1619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8230" name="Text Box 97"/>
          <p:cNvSpPr txBox="1">
            <a:spLocks noChangeAspect="1" noChangeArrowheads="1"/>
          </p:cNvSpPr>
          <p:nvPr/>
        </p:nvSpPr>
        <p:spPr bwMode="auto">
          <a:xfrm flipH="1">
            <a:off x="2697163" y="3171825"/>
            <a:ext cx="166687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1300">
                <a:ea typeface="宋体" panose="02010600030101010101" pitchFamily="2" charset="-122"/>
              </a:rPr>
              <a:t>4</a:t>
            </a:r>
          </a:p>
        </p:txBody>
      </p:sp>
      <p:sp>
        <p:nvSpPr>
          <p:cNvPr id="8231" name="Text Box 98"/>
          <p:cNvSpPr txBox="1">
            <a:spLocks noChangeAspect="1" noChangeArrowheads="1"/>
          </p:cNvSpPr>
          <p:nvPr/>
        </p:nvSpPr>
        <p:spPr bwMode="auto">
          <a:xfrm flipH="1">
            <a:off x="2208213" y="2736850"/>
            <a:ext cx="1682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1300">
                <a:ea typeface="宋体" panose="02010600030101010101" pitchFamily="2" charset="-122"/>
              </a:rPr>
              <a:t>1</a:t>
            </a:r>
          </a:p>
        </p:txBody>
      </p:sp>
      <p:sp>
        <p:nvSpPr>
          <p:cNvPr id="8232" name="Rectangle 99"/>
          <p:cNvSpPr>
            <a:spLocks noChangeAspect="1" noChangeArrowheads="1"/>
          </p:cNvSpPr>
          <p:nvPr/>
        </p:nvSpPr>
        <p:spPr bwMode="auto">
          <a:xfrm flipH="1">
            <a:off x="3290888" y="2543175"/>
            <a:ext cx="874712" cy="322263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6808" tIns="48404" rIns="96808" bIns="48404" anchor="ctr"/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zh-CN" sz="1500" i="1">
                <a:ea typeface="宋体" panose="02010600030101010101" pitchFamily="2" charset="-122"/>
              </a:rPr>
              <a:t>IC3</a:t>
            </a:r>
          </a:p>
        </p:txBody>
      </p:sp>
      <p:sp>
        <p:nvSpPr>
          <p:cNvPr id="8233" name="Rectangle 100"/>
          <p:cNvSpPr>
            <a:spLocks noChangeAspect="1" noChangeArrowheads="1"/>
          </p:cNvSpPr>
          <p:nvPr/>
        </p:nvSpPr>
        <p:spPr bwMode="auto">
          <a:xfrm flipH="1">
            <a:off x="3867150" y="2382838"/>
            <a:ext cx="160338" cy="1603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8234" name="Rectangle 101"/>
          <p:cNvSpPr>
            <a:spLocks noChangeAspect="1" noChangeArrowheads="1"/>
          </p:cNvSpPr>
          <p:nvPr/>
        </p:nvSpPr>
        <p:spPr bwMode="auto">
          <a:xfrm flipH="1">
            <a:off x="3475038" y="2382838"/>
            <a:ext cx="161925" cy="1603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8235" name="Rectangle 102"/>
          <p:cNvSpPr>
            <a:spLocks noChangeAspect="1" noChangeArrowheads="1"/>
          </p:cNvSpPr>
          <p:nvPr/>
        </p:nvSpPr>
        <p:spPr bwMode="auto">
          <a:xfrm flipH="1">
            <a:off x="3867150" y="2865438"/>
            <a:ext cx="160338" cy="1619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8236" name="Rectangle 103"/>
          <p:cNvSpPr>
            <a:spLocks noChangeAspect="1" noChangeArrowheads="1"/>
          </p:cNvSpPr>
          <p:nvPr/>
        </p:nvSpPr>
        <p:spPr bwMode="auto">
          <a:xfrm flipH="1">
            <a:off x="3475038" y="2865438"/>
            <a:ext cx="161925" cy="1619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8237" name="Text Box 104"/>
          <p:cNvSpPr txBox="1">
            <a:spLocks noChangeAspect="1" noChangeArrowheads="1"/>
          </p:cNvSpPr>
          <p:nvPr/>
        </p:nvSpPr>
        <p:spPr bwMode="auto">
          <a:xfrm flipH="1">
            <a:off x="3908425" y="2366963"/>
            <a:ext cx="165100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1300">
                <a:ea typeface="宋体" panose="02010600030101010101" pitchFamily="2" charset="-122"/>
              </a:rPr>
              <a:t>4</a:t>
            </a:r>
          </a:p>
        </p:txBody>
      </p:sp>
      <p:sp>
        <p:nvSpPr>
          <p:cNvPr id="8238" name="Text Box 105"/>
          <p:cNvSpPr txBox="1">
            <a:spLocks noChangeAspect="1" noChangeArrowheads="1"/>
          </p:cNvSpPr>
          <p:nvPr/>
        </p:nvSpPr>
        <p:spPr bwMode="auto">
          <a:xfrm flipH="1">
            <a:off x="3514725" y="2851150"/>
            <a:ext cx="165100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1300">
                <a:ea typeface="宋体" panose="02010600030101010101" pitchFamily="2" charset="-122"/>
              </a:rPr>
              <a:t>1</a:t>
            </a:r>
          </a:p>
        </p:txBody>
      </p:sp>
      <p:sp>
        <p:nvSpPr>
          <p:cNvPr id="8239" name="Rectangle 10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altLang="zh-CN" smtClean="0">
                <a:ea typeface="宋体" panose="02010600030101010101" pitchFamily="2" charset="-122"/>
              </a:rPr>
              <a:t>7.1 	Introduction to Area Routing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4ED48C-77BA-408A-8F8E-F5131E7671B0}" type="slidenum">
              <a:rPr lang="en-US" altLang="de-DE" sz="1000">
                <a:solidFill>
                  <a:srgbClr val="C0C0C0"/>
                </a:solidFill>
              </a:rPr>
              <a:pPr/>
              <a:t>8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490913" y="2946400"/>
            <a:ext cx="10064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490913" y="2946400"/>
            <a:ext cx="10064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9221" name="Rectangle 15"/>
          <p:cNvSpPr>
            <a:spLocks noChangeArrowheads="1"/>
          </p:cNvSpPr>
          <p:nvPr/>
        </p:nvSpPr>
        <p:spPr bwMode="auto">
          <a:xfrm>
            <a:off x="1690688" y="3795713"/>
            <a:ext cx="2881312" cy="1800225"/>
          </a:xfrm>
          <a:prstGeom prst="rect">
            <a:avLst/>
          </a:prstGeom>
          <a:solidFill>
            <a:srgbClr val="EAEAEA"/>
          </a:solidFill>
          <a:ln w="9525">
            <a:solidFill>
              <a:srgbClr val="B2B2B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9222" name="Rectangle 17"/>
          <p:cNvSpPr>
            <a:spLocks noChangeArrowheads="1"/>
          </p:cNvSpPr>
          <p:nvPr/>
        </p:nvSpPr>
        <p:spPr bwMode="auto">
          <a:xfrm>
            <a:off x="755650" y="1303338"/>
            <a:ext cx="60833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883" tIns="43942" rIns="87883" bIns="43942"/>
          <a:lstStyle>
            <a:lvl1pPr marL="342900" indent="-3429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2000"/>
              </a:lnSpc>
              <a:buClr>
                <a:srgbClr val="CC0000"/>
              </a:buClr>
              <a:buFont typeface="Symbol" panose="05050102010706020507" pitchFamily="18" charset="2"/>
              <a:buNone/>
            </a:pPr>
            <a:r>
              <a:rPr lang="en-US" altLang="zh-CN" sz="1600">
                <a:ea typeface="宋体" panose="02010600030101010101" pitchFamily="2" charset="-122"/>
                <a:sym typeface="Symbol" panose="05050102010706020507" pitchFamily="18" charset="2"/>
              </a:rPr>
              <a:t>Distance metric between two points </a:t>
            </a:r>
            <a:r>
              <a:rPr lang="en-US" altLang="zh-CN" sz="1600" i="1">
                <a:ea typeface="宋体" panose="02010600030101010101" pitchFamily="2" charset="-122"/>
                <a:sym typeface="Symbol" panose="05050102010706020507" pitchFamily="18" charset="2"/>
              </a:rPr>
              <a:t>P</a:t>
            </a:r>
            <a:r>
              <a:rPr lang="en-US" altLang="zh-CN" sz="1600" baseline="-25000">
                <a:ea typeface="宋体" panose="02010600030101010101" pitchFamily="2" charset="-122"/>
                <a:sym typeface="Symbol" panose="05050102010706020507" pitchFamily="18" charset="2"/>
              </a:rPr>
              <a:t>1 </a:t>
            </a:r>
            <a:r>
              <a:rPr lang="en-US" altLang="zh-CN" sz="1600">
                <a:ea typeface="宋体" panose="02010600030101010101" pitchFamily="2" charset="-122"/>
                <a:sym typeface="Symbol" panose="05050102010706020507" pitchFamily="18" charset="2"/>
              </a:rPr>
              <a:t>(</a:t>
            </a:r>
            <a:r>
              <a:rPr lang="en-US" altLang="zh-CN" sz="1600" i="1">
                <a:ea typeface="宋体" panose="02010600030101010101" pitchFamily="2" charset="-122"/>
                <a:sym typeface="Symbol" panose="05050102010706020507" pitchFamily="18" charset="2"/>
              </a:rPr>
              <a:t>x</a:t>
            </a:r>
            <a:r>
              <a:rPr lang="en-US" altLang="zh-CN" sz="1600" baseline="-25000">
                <a:ea typeface="宋体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en-US" altLang="zh-CN" sz="1600">
                <a:ea typeface="宋体" panose="02010600030101010101" pitchFamily="2" charset="-122"/>
                <a:sym typeface="Symbol" panose="05050102010706020507" pitchFamily="18" charset="2"/>
              </a:rPr>
              <a:t>,</a:t>
            </a:r>
            <a:r>
              <a:rPr lang="en-US" altLang="zh-CN" sz="1600" i="1">
                <a:ea typeface="宋体" panose="02010600030101010101" pitchFamily="2" charset="-122"/>
                <a:sym typeface="Symbol" panose="05050102010706020507" pitchFamily="18" charset="2"/>
              </a:rPr>
              <a:t>y</a:t>
            </a:r>
            <a:r>
              <a:rPr lang="en-US" altLang="zh-CN" sz="1600" baseline="-25000">
                <a:ea typeface="宋体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en-US" altLang="zh-CN" sz="1600">
                <a:ea typeface="宋体" panose="02010600030101010101" pitchFamily="2" charset="-122"/>
                <a:sym typeface="Symbol" panose="05050102010706020507" pitchFamily="18" charset="2"/>
              </a:rPr>
              <a:t>) and </a:t>
            </a:r>
            <a:r>
              <a:rPr lang="en-US" altLang="zh-CN" sz="1600" i="1">
                <a:ea typeface="宋体" panose="02010600030101010101" pitchFamily="2" charset="-122"/>
                <a:sym typeface="Symbol" panose="05050102010706020507" pitchFamily="18" charset="2"/>
              </a:rPr>
              <a:t>P</a:t>
            </a:r>
            <a:r>
              <a:rPr lang="en-US" altLang="zh-CN" sz="1600" baseline="-25000">
                <a:ea typeface="宋体" panose="02010600030101010101" pitchFamily="2" charset="-122"/>
                <a:sym typeface="Symbol" panose="05050102010706020507" pitchFamily="18" charset="2"/>
              </a:rPr>
              <a:t>2 </a:t>
            </a:r>
            <a:r>
              <a:rPr lang="en-US" altLang="zh-CN" sz="1600">
                <a:ea typeface="宋体" panose="02010600030101010101" pitchFamily="2" charset="-122"/>
                <a:sym typeface="Symbol" panose="05050102010706020507" pitchFamily="18" charset="2"/>
              </a:rPr>
              <a:t>(</a:t>
            </a:r>
            <a:r>
              <a:rPr lang="en-US" altLang="zh-CN" sz="1600" i="1">
                <a:ea typeface="宋体" panose="02010600030101010101" pitchFamily="2" charset="-122"/>
                <a:sym typeface="Symbol" panose="05050102010706020507" pitchFamily="18" charset="2"/>
              </a:rPr>
              <a:t>x</a:t>
            </a:r>
            <a:r>
              <a:rPr lang="en-US" altLang="zh-CN" sz="1600" baseline="-25000">
                <a:ea typeface="宋体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en-US" altLang="zh-CN" sz="1600">
                <a:ea typeface="宋体" panose="02010600030101010101" pitchFamily="2" charset="-122"/>
                <a:sym typeface="Symbol" panose="05050102010706020507" pitchFamily="18" charset="2"/>
              </a:rPr>
              <a:t>,</a:t>
            </a:r>
            <a:r>
              <a:rPr lang="en-US" altLang="zh-CN" sz="1600" i="1">
                <a:ea typeface="宋体" panose="02010600030101010101" pitchFamily="2" charset="-122"/>
                <a:sym typeface="Symbol" panose="05050102010706020507" pitchFamily="18" charset="2"/>
              </a:rPr>
              <a:t>y</a:t>
            </a:r>
            <a:r>
              <a:rPr lang="en-US" altLang="zh-CN" sz="1600" baseline="-25000">
                <a:ea typeface="宋体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en-US" altLang="zh-CN" sz="1600">
                <a:ea typeface="宋体" panose="02010600030101010101" pitchFamily="2" charset="-122"/>
                <a:sym typeface="Symbol" panose="05050102010706020507" pitchFamily="18" charset="2"/>
              </a:rPr>
              <a:t>)</a:t>
            </a:r>
          </a:p>
        </p:txBody>
      </p:sp>
      <p:grpSp>
        <p:nvGrpSpPr>
          <p:cNvPr id="9223" name="Group 18"/>
          <p:cNvGrpSpPr>
            <a:grpSpLocks/>
          </p:cNvGrpSpPr>
          <p:nvPr/>
        </p:nvGrpSpPr>
        <p:grpSpPr bwMode="auto">
          <a:xfrm>
            <a:off x="1690688" y="3795713"/>
            <a:ext cx="2881312" cy="1800225"/>
            <a:chOff x="647" y="1478"/>
            <a:chExt cx="1815" cy="1134"/>
          </a:xfrm>
        </p:grpSpPr>
        <p:sp>
          <p:nvSpPr>
            <p:cNvPr id="9240" name="Line 19"/>
            <p:cNvSpPr>
              <a:spLocks noChangeShapeType="1"/>
            </p:cNvSpPr>
            <p:nvPr/>
          </p:nvSpPr>
          <p:spPr bwMode="auto">
            <a:xfrm>
              <a:off x="2008" y="1478"/>
              <a:ext cx="0" cy="1134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41" name="Line 20"/>
            <p:cNvSpPr>
              <a:spLocks noChangeShapeType="1"/>
            </p:cNvSpPr>
            <p:nvPr/>
          </p:nvSpPr>
          <p:spPr bwMode="auto">
            <a:xfrm>
              <a:off x="1101" y="1478"/>
              <a:ext cx="0" cy="1134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42" name="Line 21"/>
            <p:cNvSpPr>
              <a:spLocks noChangeShapeType="1"/>
            </p:cNvSpPr>
            <p:nvPr/>
          </p:nvSpPr>
          <p:spPr bwMode="auto">
            <a:xfrm>
              <a:off x="647" y="2387"/>
              <a:ext cx="1815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43" name="Line 22"/>
            <p:cNvSpPr>
              <a:spLocks noChangeShapeType="1"/>
            </p:cNvSpPr>
            <p:nvPr/>
          </p:nvSpPr>
          <p:spPr bwMode="auto">
            <a:xfrm>
              <a:off x="647" y="2160"/>
              <a:ext cx="1815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44" name="Line 23"/>
            <p:cNvSpPr>
              <a:spLocks noChangeShapeType="1"/>
            </p:cNvSpPr>
            <p:nvPr/>
          </p:nvSpPr>
          <p:spPr bwMode="auto">
            <a:xfrm>
              <a:off x="647" y="1933"/>
              <a:ext cx="1815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45" name="Line 24"/>
            <p:cNvSpPr>
              <a:spLocks noChangeShapeType="1"/>
            </p:cNvSpPr>
            <p:nvPr/>
          </p:nvSpPr>
          <p:spPr bwMode="auto">
            <a:xfrm>
              <a:off x="647" y="1706"/>
              <a:ext cx="1815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46" name="Line 25"/>
            <p:cNvSpPr>
              <a:spLocks noChangeShapeType="1"/>
            </p:cNvSpPr>
            <p:nvPr/>
          </p:nvSpPr>
          <p:spPr bwMode="auto">
            <a:xfrm>
              <a:off x="874" y="1478"/>
              <a:ext cx="0" cy="1134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47" name="Line 26"/>
            <p:cNvSpPr>
              <a:spLocks noChangeShapeType="1"/>
            </p:cNvSpPr>
            <p:nvPr/>
          </p:nvSpPr>
          <p:spPr bwMode="auto">
            <a:xfrm>
              <a:off x="1328" y="1478"/>
              <a:ext cx="0" cy="1134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48" name="Line 27"/>
            <p:cNvSpPr>
              <a:spLocks noChangeShapeType="1"/>
            </p:cNvSpPr>
            <p:nvPr/>
          </p:nvSpPr>
          <p:spPr bwMode="auto">
            <a:xfrm>
              <a:off x="1554" y="1478"/>
              <a:ext cx="0" cy="1134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49" name="Line 28"/>
            <p:cNvSpPr>
              <a:spLocks noChangeShapeType="1"/>
            </p:cNvSpPr>
            <p:nvPr/>
          </p:nvSpPr>
          <p:spPr bwMode="auto">
            <a:xfrm>
              <a:off x="1781" y="1478"/>
              <a:ext cx="0" cy="1134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50" name="Line 29"/>
            <p:cNvSpPr>
              <a:spLocks noChangeShapeType="1"/>
            </p:cNvSpPr>
            <p:nvPr/>
          </p:nvSpPr>
          <p:spPr bwMode="auto">
            <a:xfrm>
              <a:off x="2235" y="1478"/>
              <a:ext cx="0" cy="1134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9224" name="Text Box 30"/>
          <p:cNvSpPr txBox="1">
            <a:spLocks noChangeArrowheads="1"/>
          </p:cNvSpPr>
          <p:nvPr/>
        </p:nvSpPr>
        <p:spPr bwMode="auto">
          <a:xfrm>
            <a:off x="1763713" y="3813175"/>
            <a:ext cx="1000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600" i="1"/>
              <a:t>P</a:t>
            </a:r>
            <a:r>
              <a:rPr lang="de-DE" altLang="de-DE" sz="1600" baseline="-25000"/>
              <a:t>1</a:t>
            </a:r>
            <a:endParaRPr lang="de-DE" altLang="de-DE" sz="1600"/>
          </a:p>
        </p:txBody>
      </p:sp>
      <p:sp>
        <p:nvSpPr>
          <p:cNvPr id="9225" name="Text Box 31"/>
          <p:cNvSpPr txBox="1">
            <a:spLocks noChangeArrowheads="1"/>
          </p:cNvSpPr>
          <p:nvPr/>
        </p:nvSpPr>
        <p:spPr bwMode="auto">
          <a:xfrm>
            <a:off x="3563938" y="5237163"/>
            <a:ext cx="965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600" i="1"/>
              <a:t>P</a:t>
            </a:r>
            <a:r>
              <a:rPr lang="de-DE" altLang="de-DE" sz="1600" baseline="-25000"/>
              <a:t>2</a:t>
            </a:r>
            <a:endParaRPr lang="de-DE" altLang="de-DE" sz="1600"/>
          </a:p>
        </p:txBody>
      </p:sp>
      <p:sp>
        <p:nvSpPr>
          <p:cNvPr id="9226" name="Freeform 32"/>
          <p:cNvSpPr>
            <a:spLocks/>
          </p:cNvSpPr>
          <p:nvPr/>
        </p:nvSpPr>
        <p:spPr bwMode="auto">
          <a:xfrm>
            <a:off x="2416175" y="4159250"/>
            <a:ext cx="1433513" cy="1071563"/>
          </a:xfrm>
          <a:custGeom>
            <a:avLst/>
            <a:gdLst>
              <a:gd name="T0" fmla="*/ 0 w 1140"/>
              <a:gd name="T1" fmla="*/ 0 h 675"/>
              <a:gd name="T2" fmla="*/ 1802596071 w 1140"/>
              <a:gd name="T3" fmla="*/ 0 h 675"/>
              <a:gd name="T4" fmla="*/ 1802596071 w 1140"/>
              <a:gd name="T5" fmla="*/ 1701107056 h 675"/>
              <a:gd name="T6" fmla="*/ 0 60000 65536"/>
              <a:gd name="T7" fmla="*/ 0 60000 65536"/>
              <a:gd name="T8" fmla="*/ 0 60000 65536"/>
              <a:gd name="T9" fmla="*/ 0 w 1140"/>
              <a:gd name="T10" fmla="*/ 0 h 675"/>
              <a:gd name="T11" fmla="*/ 1140 w 1140"/>
              <a:gd name="T12" fmla="*/ 675 h 6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40" h="675">
                <a:moveTo>
                  <a:pt x="0" y="0"/>
                </a:moveTo>
                <a:lnTo>
                  <a:pt x="1140" y="0"/>
                </a:lnTo>
                <a:lnTo>
                  <a:pt x="1140" y="675"/>
                </a:lnTo>
              </a:path>
            </a:pathLst>
          </a:custGeom>
          <a:noFill/>
          <a:ln w="19050" cap="flat">
            <a:solidFill>
              <a:srgbClr val="CC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27" name="Line 33"/>
          <p:cNvSpPr>
            <a:spLocks noChangeShapeType="1"/>
          </p:cNvSpPr>
          <p:nvPr/>
        </p:nvSpPr>
        <p:spPr bwMode="auto">
          <a:xfrm>
            <a:off x="2411413" y="4164013"/>
            <a:ext cx="1438275" cy="1071562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28" name="Freeform 34"/>
          <p:cNvSpPr>
            <a:spLocks/>
          </p:cNvSpPr>
          <p:nvPr/>
        </p:nvSpPr>
        <p:spPr bwMode="auto">
          <a:xfrm>
            <a:off x="2411413" y="4154488"/>
            <a:ext cx="1438275" cy="1081087"/>
          </a:xfrm>
          <a:custGeom>
            <a:avLst/>
            <a:gdLst>
              <a:gd name="T0" fmla="*/ 0 w 1134"/>
              <a:gd name="T1" fmla="*/ 0 h 681"/>
              <a:gd name="T2" fmla="*/ 0 w 1134"/>
              <a:gd name="T3" fmla="*/ 1716224819 h 681"/>
              <a:gd name="T4" fmla="*/ 1824193100 w 1134"/>
              <a:gd name="T5" fmla="*/ 1716224819 h 681"/>
              <a:gd name="T6" fmla="*/ 0 60000 65536"/>
              <a:gd name="T7" fmla="*/ 0 60000 65536"/>
              <a:gd name="T8" fmla="*/ 0 60000 65536"/>
              <a:gd name="T9" fmla="*/ 0 w 1134"/>
              <a:gd name="T10" fmla="*/ 0 h 681"/>
              <a:gd name="T11" fmla="*/ 1134 w 1134"/>
              <a:gd name="T12" fmla="*/ 681 h 6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34" h="681">
                <a:moveTo>
                  <a:pt x="0" y="0"/>
                </a:moveTo>
                <a:lnTo>
                  <a:pt x="0" y="681"/>
                </a:lnTo>
                <a:lnTo>
                  <a:pt x="1134" y="681"/>
                </a:lnTo>
              </a:path>
            </a:pathLst>
          </a:custGeom>
          <a:noFill/>
          <a:ln w="19050" cap="flat">
            <a:solidFill>
              <a:srgbClr val="CC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29" name="Oval 35"/>
          <p:cNvSpPr>
            <a:spLocks noChangeAspect="1" noChangeArrowheads="1"/>
          </p:cNvSpPr>
          <p:nvPr/>
        </p:nvSpPr>
        <p:spPr bwMode="auto">
          <a:xfrm>
            <a:off x="2363788" y="4113213"/>
            <a:ext cx="90487" cy="9048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9230" name="Oval 36"/>
          <p:cNvSpPr>
            <a:spLocks noChangeAspect="1" noChangeArrowheads="1"/>
          </p:cNvSpPr>
          <p:nvPr/>
        </p:nvSpPr>
        <p:spPr bwMode="auto">
          <a:xfrm>
            <a:off x="3805238" y="5189538"/>
            <a:ext cx="90487" cy="9048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9231" name="Rectangle 38"/>
          <p:cNvSpPr>
            <a:spLocks noChangeArrowheads="1"/>
          </p:cNvSpPr>
          <p:nvPr/>
        </p:nvSpPr>
        <p:spPr bwMode="auto">
          <a:xfrm>
            <a:off x="838200" y="2816225"/>
            <a:ext cx="7837488" cy="503238"/>
          </a:xfrm>
          <a:prstGeom prst="rect">
            <a:avLst/>
          </a:prstGeom>
          <a:solidFill>
            <a:srgbClr val="FFD1D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500" tIns="42449" rIns="84899" bIns="64178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9232" name="Text Box 39"/>
          <p:cNvSpPr txBox="1">
            <a:spLocks noChangeArrowheads="1"/>
          </p:cNvSpPr>
          <p:nvPr/>
        </p:nvSpPr>
        <p:spPr bwMode="auto">
          <a:xfrm>
            <a:off x="3132138" y="3819525"/>
            <a:ext cx="1158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600" i="1">
                <a:solidFill>
                  <a:srgbClr val="CC0000"/>
                </a:solidFill>
              </a:rPr>
              <a:t>d</a:t>
            </a:r>
            <a:r>
              <a:rPr lang="de-DE" altLang="de-DE" sz="1600" i="1" baseline="-25000">
                <a:solidFill>
                  <a:srgbClr val="CC0000"/>
                </a:solidFill>
              </a:rPr>
              <a:t>M </a:t>
            </a:r>
          </a:p>
        </p:txBody>
      </p:sp>
      <p:graphicFrame>
        <p:nvGraphicFramePr>
          <p:cNvPr id="9233" name="Object 42"/>
          <p:cNvGraphicFramePr>
            <a:graphicFrameLocks noChangeAspect="1"/>
          </p:cNvGraphicFramePr>
          <p:nvPr/>
        </p:nvGraphicFramePr>
        <p:xfrm>
          <a:off x="3148013" y="2860675"/>
          <a:ext cx="4270375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5" name="Formel" r:id="rId3" imgW="2400300" imgH="228600" progId="Equation.3">
                  <p:embed/>
                </p:oleObj>
              </mc:Choice>
              <mc:Fallback>
                <p:oleObj name="Formel" r:id="rId3" imgW="2400300" imgH="22860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8013" y="2860675"/>
                        <a:ext cx="4270375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4" name="Text Box 43"/>
          <p:cNvSpPr txBox="1">
            <a:spLocks noChangeArrowheads="1"/>
          </p:cNvSpPr>
          <p:nvPr/>
        </p:nvSpPr>
        <p:spPr bwMode="auto">
          <a:xfrm>
            <a:off x="1979613" y="5237163"/>
            <a:ext cx="1158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600" i="1">
                <a:solidFill>
                  <a:srgbClr val="CC0000"/>
                </a:solidFill>
              </a:rPr>
              <a:t>d</a:t>
            </a:r>
            <a:r>
              <a:rPr lang="de-DE" altLang="de-DE" sz="1600" i="1" baseline="-25000">
                <a:solidFill>
                  <a:srgbClr val="CC0000"/>
                </a:solidFill>
              </a:rPr>
              <a:t>M </a:t>
            </a:r>
          </a:p>
        </p:txBody>
      </p:sp>
      <p:sp>
        <p:nvSpPr>
          <p:cNvPr id="9235" name="Rectangle 44"/>
          <p:cNvSpPr>
            <a:spLocks noChangeArrowheads="1"/>
          </p:cNvSpPr>
          <p:nvPr/>
        </p:nvSpPr>
        <p:spPr bwMode="auto">
          <a:xfrm>
            <a:off x="833438" y="2068513"/>
            <a:ext cx="7842250" cy="503237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500" tIns="42449" rIns="84899" bIns="64178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9236" name="Rectangle 45"/>
          <p:cNvSpPr>
            <a:spLocks noChangeArrowheads="1"/>
          </p:cNvSpPr>
          <p:nvPr/>
        </p:nvSpPr>
        <p:spPr bwMode="auto">
          <a:xfrm>
            <a:off x="827088" y="2139950"/>
            <a:ext cx="6338887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883" tIns="43942" rIns="87883" bIns="43942"/>
          <a:lstStyle>
            <a:lvl1pPr marL="342900" indent="-3429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2000"/>
              </a:lnSpc>
              <a:buClr>
                <a:srgbClr val="CC0000"/>
              </a:buClr>
              <a:buFont typeface="Symbol" panose="05050102010706020507" pitchFamily="18" charset="2"/>
              <a:buNone/>
            </a:pPr>
            <a:r>
              <a:rPr lang="de-DE" altLang="de-DE" sz="1600">
                <a:solidFill>
                  <a:srgbClr val="0C325C"/>
                </a:solidFill>
                <a:sym typeface="Symbol" panose="05050102010706020507" pitchFamily="18" charset="2"/>
              </a:rPr>
              <a:t>Euclidean distance</a:t>
            </a:r>
            <a:r>
              <a:rPr lang="de-DE" altLang="de-DE" sz="1600">
                <a:sym typeface="Symbol" panose="05050102010706020507" pitchFamily="18" charset="2"/>
              </a:rPr>
              <a:t>  </a:t>
            </a:r>
          </a:p>
          <a:p>
            <a:pPr>
              <a:lnSpc>
                <a:spcPct val="102000"/>
              </a:lnSpc>
              <a:buClr>
                <a:srgbClr val="CC0000"/>
              </a:buClr>
              <a:buFont typeface="Symbol" panose="05050102010706020507" pitchFamily="18" charset="2"/>
              <a:buNone/>
            </a:pPr>
            <a:endParaRPr lang="de-DE" altLang="de-DE" sz="1600">
              <a:sym typeface="Symbol" panose="05050102010706020507" pitchFamily="18" charset="2"/>
            </a:endParaRPr>
          </a:p>
          <a:p>
            <a:pPr>
              <a:lnSpc>
                <a:spcPct val="102000"/>
              </a:lnSpc>
              <a:buClr>
                <a:srgbClr val="CC0000"/>
              </a:buClr>
              <a:buFont typeface="Symbol" panose="05050102010706020507" pitchFamily="18" charset="2"/>
              <a:buNone/>
            </a:pPr>
            <a:r>
              <a:rPr lang="de-DE" altLang="de-DE" sz="1600">
                <a:solidFill>
                  <a:srgbClr val="CC0000"/>
                </a:solidFill>
                <a:sym typeface="Symbol" panose="05050102010706020507" pitchFamily="18" charset="2"/>
              </a:rPr>
              <a:t>Manhattan distance</a:t>
            </a:r>
          </a:p>
        </p:txBody>
      </p:sp>
      <p:sp>
        <p:nvSpPr>
          <p:cNvPr id="9237" name="Text Box 46"/>
          <p:cNvSpPr txBox="1">
            <a:spLocks noChangeArrowheads="1"/>
          </p:cNvSpPr>
          <p:nvPr/>
        </p:nvSpPr>
        <p:spPr bwMode="auto">
          <a:xfrm>
            <a:off x="2973388" y="4395788"/>
            <a:ext cx="8778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600" i="1">
                <a:solidFill>
                  <a:schemeClr val="accent2"/>
                </a:solidFill>
              </a:rPr>
              <a:t>d</a:t>
            </a:r>
            <a:r>
              <a:rPr lang="de-DE" altLang="de-DE" sz="1600" i="1" baseline="-25000">
                <a:solidFill>
                  <a:schemeClr val="accent2"/>
                </a:solidFill>
              </a:rPr>
              <a:t>E</a:t>
            </a:r>
          </a:p>
        </p:txBody>
      </p:sp>
      <p:graphicFrame>
        <p:nvGraphicFramePr>
          <p:cNvPr id="9238" name="Object 48"/>
          <p:cNvGraphicFramePr>
            <a:graphicFrameLocks noChangeAspect="1"/>
          </p:cNvGraphicFramePr>
          <p:nvPr/>
        </p:nvGraphicFramePr>
        <p:xfrm>
          <a:off x="3081338" y="2060575"/>
          <a:ext cx="545147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6" name="Formel" r:id="rId5" imgW="3073400" imgH="266700" progId="Equation.3">
                  <p:embed/>
                </p:oleObj>
              </mc:Choice>
              <mc:Fallback>
                <p:oleObj name="Formel" r:id="rId5" imgW="3073400" imgH="266700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1338" y="2060575"/>
                        <a:ext cx="5451475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9" name="Rectangle 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altLang="zh-CN" smtClean="0">
                <a:ea typeface="宋体" panose="02010600030101010101" pitchFamily="2" charset="-122"/>
              </a:rPr>
              <a:t>7.1 	Introduction to Area Routing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849657-9AEE-42D7-AC40-F4C229379B22}" type="slidenum">
              <a:rPr lang="en-US" altLang="de-DE" sz="1000">
                <a:solidFill>
                  <a:srgbClr val="C0C0C0"/>
                </a:solidFill>
              </a:rPr>
              <a:pPr/>
              <a:t>9</a:t>
            </a:fld>
            <a:endParaRPr lang="en-US" altLang="de-DE" sz="1000">
              <a:solidFill>
                <a:srgbClr val="C0C0C0"/>
              </a:solidFill>
            </a:endParaRPr>
          </a:p>
        </p:txBody>
      </p:sp>
      <p:sp>
        <p:nvSpPr>
          <p:cNvPr id="15052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2613" y="1438275"/>
            <a:ext cx="7799387" cy="550863"/>
          </a:xfrm>
        </p:spPr>
        <p:txBody>
          <a:bodyPr/>
          <a:lstStyle/>
          <a:p>
            <a:pPr defTabSz="762000">
              <a:lnSpc>
                <a:spcPct val="105000"/>
              </a:lnSpc>
              <a:tabLst/>
            </a:pPr>
            <a:r>
              <a:rPr lang="en-US" altLang="zh-CN" smtClean="0">
                <a:ea typeface="宋体" panose="02010600030101010101" pitchFamily="2" charset="-122"/>
              </a:rPr>
              <a:t>Multiple Manhattan shortest paths between two points</a:t>
            </a:r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3394075" y="2859088"/>
            <a:ext cx="8794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505285" name="Line 5"/>
          <p:cNvSpPr>
            <a:spLocks noChangeShapeType="1"/>
          </p:cNvSpPr>
          <p:nvPr/>
        </p:nvSpPr>
        <p:spPr bwMode="auto">
          <a:xfrm>
            <a:off x="1622425" y="2565400"/>
            <a:ext cx="381000" cy="0"/>
          </a:xfrm>
          <a:prstGeom prst="line">
            <a:avLst/>
          </a:prstGeom>
          <a:noFill/>
          <a:ln w="57150">
            <a:solidFill>
              <a:srgbClr val="3333CC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05286" name="Line 6"/>
          <p:cNvSpPr>
            <a:spLocks noChangeShapeType="1"/>
          </p:cNvSpPr>
          <p:nvPr/>
        </p:nvSpPr>
        <p:spPr bwMode="auto">
          <a:xfrm>
            <a:off x="2384425" y="2946400"/>
            <a:ext cx="0" cy="382588"/>
          </a:xfrm>
          <a:prstGeom prst="line">
            <a:avLst/>
          </a:prstGeom>
          <a:noFill/>
          <a:ln w="57150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05287" name="Line 7"/>
          <p:cNvSpPr>
            <a:spLocks noChangeShapeType="1"/>
          </p:cNvSpPr>
          <p:nvPr/>
        </p:nvSpPr>
        <p:spPr bwMode="auto">
          <a:xfrm>
            <a:off x="2003425" y="2946400"/>
            <a:ext cx="381000" cy="0"/>
          </a:xfrm>
          <a:prstGeom prst="line">
            <a:avLst/>
          </a:prstGeom>
          <a:noFill/>
          <a:ln w="57150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05288" name="Line 8"/>
          <p:cNvSpPr>
            <a:spLocks noChangeShapeType="1"/>
          </p:cNvSpPr>
          <p:nvPr/>
        </p:nvSpPr>
        <p:spPr bwMode="auto">
          <a:xfrm>
            <a:off x="3146425" y="3328988"/>
            <a:ext cx="0" cy="792162"/>
          </a:xfrm>
          <a:prstGeom prst="line">
            <a:avLst/>
          </a:prstGeom>
          <a:noFill/>
          <a:ln w="57150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05289" name="Line 9"/>
          <p:cNvSpPr>
            <a:spLocks noChangeShapeType="1"/>
          </p:cNvSpPr>
          <p:nvPr/>
        </p:nvSpPr>
        <p:spPr bwMode="auto">
          <a:xfrm>
            <a:off x="2384425" y="3328988"/>
            <a:ext cx="762000" cy="0"/>
          </a:xfrm>
          <a:prstGeom prst="line">
            <a:avLst/>
          </a:prstGeom>
          <a:noFill/>
          <a:ln w="57150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05290" name="Line 10"/>
          <p:cNvSpPr>
            <a:spLocks noChangeShapeType="1"/>
          </p:cNvSpPr>
          <p:nvPr/>
        </p:nvSpPr>
        <p:spPr bwMode="auto">
          <a:xfrm>
            <a:off x="2003425" y="2565400"/>
            <a:ext cx="0" cy="381000"/>
          </a:xfrm>
          <a:prstGeom prst="line">
            <a:avLst/>
          </a:prstGeom>
          <a:noFill/>
          <a:ln w="57150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05291" name="Line 11"/>
          <p:cNvSpPr>
            <a:spLocks noChangeShapeType="1"/>
          </p:cNvSpPr>
          <p:nvPr/>
        </p:nvSpPr>
        <p:spPr bwMode="auto">
          <a:xfrm>
            <a:off x="3146425" y="4089400"/>
            <a:ext cx="777875" cy="0"/>
          </a:xfrm>
          <a:prstGeom prst="line">
            <a:avLst/>
          </a:prstGeom>
          <a:noFill/>
          <a:ln w="57150">
            <a:solidFill>
              <a:srgbClr val="3333CC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05292" name="Rectangle 12"/>
          <p:cNvSpPr>
            <a:spLocks noChangeArrowheads="1"/>
          </p:cNvSpPr>
          <p:nvPr/>
        </p:nvSpPr>
        <p:spPr bwMode="auto">
          <a:xfrm>
            <a:off x="1622425" y="2565400"/>
            <a:ext cx="2287588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505293" name="Line 13"/>
          <p:cNvSpPr>
            <a:spLocks noChangeShapeType="1"/>
          </p:cNvSpPr>
          <p:nvPr/>
        </p:nvSpPr>
        <p:spPr bwMode="auto">
          <a:xfrm>
            <a:off x="2003425" y="2565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05294" name="Line 14"/>
          <p:cNvSpPr>
            <a:spLocks noChangeShapeType="1"/>
          </p:cNvSpPr>
          <p:nvPr/>
        </p:nvSpPr>
        <p:spPr bwMode="auto">
          <a:xfrm>
            <a:off x="2384425" y="2565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05295" name="Line 15"/>
          <p:cNvSpPr>
            <a:spLocks noChangeShapeType="1"/>
          </p:cNvSpPr>
          <p:nvPr/>
        </p:nvSpPr>
        <p:spPr bwMode="auto">
          <a:xfrm>
            <a:off x="2765425" y="2565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05296" name="Line 16"/>
          <p:cNvSpPr>
            <a:spLocks noChangeShapeType="1"/>
          </p:cNvSpPr>
          <p:nvPr/>
        </p:nvSpPr>
        <p:spPr bwMode="auto">
          <a:xfrm>
            <a:off x="3146425" y="2565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05297" name="Line 17"/>
          <p:cNvSpPr>
            <a:spLocks noChangeShapeType="1"/>
          </p:cNvSpPr>
          <p:nvPr/>
        </p:nvSpPr>
        <p:spPr bwMode="auto">
          <a:xfrm>
            <a:off x="3527425" y="2565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05298" name="Line 18"/>
          <p:cNvSpPr>
            <a:spLocks noChangeShapeType="1"/>
          </p:cNvSpPr>
          <p:nvPr/>
        </p:nvSpPr>
        <p:spPr bwMode="auto">
          <a:xfrm>
            <a:off x="1622425" y="2946400"/>
            <a:ext cx="2287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05299" name="Line 19"/>
          <p:cNvSpPr>
            <a:spLocks noChangeShapeType="1"/>
          </p:cNvSpPr>
          <p:nvPr/>
        </p:nvSpPr>
        <p:spPr bwMode="auto">
          <a:xfrm>
            <a:off x="1622425" y="3328988"/>
            <a:ext cx="2287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05300" name="Line 20"/>
          <p:cNvSpPr>
            <a:spLocks noChangeShapeType="1"/>
          </p:cNvSpPr>
          <p:nvPr/>
        </p:nvSpPr>
        <p:spPr bwMode="auto">
          <a:xfrm>
            <a:off x="1622425" y="3709988"/>
            <a:ext cx="2287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61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altLang="zh-CN" smtClean="0">
                <a:ea typeface="宋体" panose="02010600030101010101" pitchFamily="2" charset="-122"/>
              </a:rPr>
              <a:t>7.1 	Introduction to Area Routing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05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05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05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05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05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05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05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505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05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505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505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05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05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505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50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50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50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292" grpId="0" animBg="1"/>
    </p:bldLst>
  </p:timing>
</p:sld>
</file>

<file path=ppt/theme/theme1.xml><?xml version="1.0" encoding="utf-8"?>
<a:theme xmlns:a="http://schemas.openxmlformats.org/drawingml/2006/main" name="Präsentation Springer">
  <a:themeElements>
    <a:clrScheme name="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7D95CA"/>
      </a:accent1>
      <a:accent2>
        <a:srgbClr val="1860AB"/>
      </a:accent2>
      <a:accent3>
        <a:srgbClr val="FFFFFF"/>
      </a:accent3>
      <a:accent4>
        <a:srgbClr val="000000"/>
      </a:accent4>
      <a:accent5>
        <a:srgbClr val="BFC8E1"/>
      </a:accent5>
      <a:accent6>
        <a:srgbClr val="15569B"/>
      </a:accent6>
      <a:hlink>
        <a:srgbClr val="4E80BA"/>
      </a:hlink>
      <a:folHlink>
        <a:srgbClr val="7D95CA"/>
      </a:folHlink>
    </a:clrScheme>
    <a:fontScheme name="Präsentation Spring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63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87281" tIns="43641" rIns="87281" bIns="43641" numCol="1" anchor="t" anchorCtr="0" compatLnSpc="1">
        <a:prstTxWarp prst="textNoShape">
          <a:avLst/>
        </a:prstTxWarp>
        <a:spAutoFit/>
      </a:bodyPr>
      <a:lstStyle>
        <a:defPPr marL="0" marR="0" indent="0" algn="l" defTabSz="871538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63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87281" tIns="43641" rIns="87281" bIns="43641" numCol="1" anchor="t" anchorCtr="0" compatLnSpc="1">
        <a:prstTxWarp prst="textNoShape">
          <a:avLst/>
        </a:prstTxWarp>
        <a:spAutoFit/>
      </a:bodyPr>
      <a:lstStyle>
        <a:defPPr marL="0" marR="0" indent="0" algn="l" defTabSz="871538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äsentation Springer 1">
        <a:dk1>
          <a:srgbClr val="000000"/>
        </a:dk1>
        <a:lt1>
          <a:srgbClr val="FFFFFF"/>
        </a:lt1>
        <a:dk2>
          <a:srgbClr val="104781"/>
        </a:dk2>
        <a:lt2>
          <a:srgbClr val="073668"/>
        </a:lt2>
        <a:accent1>
          <a:srgbClr val="18589C"/>
        </a:accent1>
        <a:accent2>
          <a:srgbClr val="2269B5"/>
        </a:accent2>
        <a:accent3>
          <a:srgbClr val="FFFFFF"/>
        </a:accent3>
        <a:accent4>
          <a:srgbClr val="000000"/>
        </a:accent4>
        <a:accent5>
          <a:srgbClr val="ABB4CB"/>
        </a:accent5>
        <a:accent6>
          <a:srgbClr val="1E5EA4"/>
        </a:accent6>
        <a:hlink>
          <a:srgbClr val="7D95CA"/>
        </a:hlink>
        <a:folHlink>
          <a:srgbClr val="EF261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4868</Words>
  <Application>Microsoft Office PowerPoint</Application>
  <PresentationFormat>Bildschirmpräsentation (4:3)</PresentationFormat>
  <Paragraphs>1064</Paragraphs>
  <Slides>61</Slides>
  <Notes>36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61</vt:i4>
      </vt:variant>
    </vt:vector>
  </HeadingPairs>
  <TitlesOfParts>
    <vt:vector size="71" baseType="lpstr">
      <vt:lpstr>宋体</vt:lpstr>
      <vt:lpstr>Arial</vt:lpstr>
      <vt:lpstr>굴림</vt:lpstr>
      <vt:lpstr>新細明體</vt:lpstr>
      <vt:lpstr>Symbol</vt:lpstr>
      <vt:lpstr>Times</vt:lpstr>
      <vt:lpstr>Times New Roman</vt:lpstr>
      <vt:lpstr>Präsentation Springer</vt:lpstr>
      <vt:lpstr>Photo Editor-Foto</vt:lpstr>
      <vt:lpstr>Formel</vt:lpstr>
      <vt:lpstr>PowerPoint-Präsentation</vt:lpstr>
      <vt:lpstr>Chapter 7 – Specialized Routing</vt:lpstr>
      <vt:lpstr>7  Specialized Routing</vt:lpstr>
      <vt:lpstr>7  Specialized Routing</vt:lpstr>
      <vt:lpstr>7  Specialized Routing</vt:lpstr>
      <vt:lpstr>7.1  Introduction to Area Routing</vt:lpstr>
      <vt:lpstr>7.1  Introduction to Area Routing</vt:lpstr>
      <vt:lpstr>7.1  Introduction to Area Routing</vt:lpstr>
      <vt:lpstr>7.1  Introduction to Area Routing</vt:lpstr>
      <vt:lpstr>7.1  Introduction to Area Routing</vt:lpstr>
      <vt:lpstr>7.1  Introduction to Area Routing</vt:lpstr>
      <vt:lpstr>7.1  Introduction to Area Routing</vt:lpstr>
      <vt:lpstr>7.1  Introduction to Area Routing</vt:lpstr>
      <vt:lpstr>7.2 Net Ordering in Area Routing</vt:lpstr>
      <vt:lpstr>7.2 Net Ordering in Area Routing</vt:lpstr>
      <vt:lpstr>7.2 Net Ordering in Area Routing</vt:lpstr>
      <vt:lpstr>7.2 Net Ordering in Area Routing</vt:lpstr>
      <vt:lpstr>7.2 Net Ordering in Area Routing</vt:lpstr>
      <vt:lpstr>7.2 Net Ordering in Area Routing</vt:lpstr>
      <vt:lpstr>7.2 Net Ordering in Area Routing</vt:lpstr>
      <vt:lpstr>7.3  Non-Manhattan Routing</vt:lpstr>
      <vt:lpstr>7.3  Non-Manhattan Routing</vt:lpstr>
      <vt:lpstr>7.3.1  Octilinear Steiner Trees</vt:lpstr>
      <vt:lpstr>7.3.1  Octilinear Steiner Trees</vt:lpstr>
      <vt:lpstr>7.3.1  Octilinear Steiner Trees</vt:lpstr>
      <vt:lpstr>7.3.1  Octilinear Steiner Trees</vt:lpstr>
      <vt:lpstr>7.3.1  Octilinear Steiner Trees</vt:lpstr>
      <vt:lpstr>7.3.1  Octilinear Steiner Trees</vt:lpstr>
      <vt:lpstr>7.3.2  Octilinear Maze Search</vt:lpstr>
      <vt:lpstr>7.3.2  Octilinear Maze Search</vt:lpstr>
      <vt:lpstr>7.4  Basic Concepts in Clock Networks</vt:lpstr>
      <vt:lpstr>7.4.1  Terminology</vt:lpstr>
      <vt:lpstr>7.4.1  Terminology</vt:lpstr>
      <vt:lpstr>7.4.1  Terminology</vt:lpstr>
      <vt:lpstr>7.4.2  Problem Formulations for Clock-Tree Routing</vt:lpstr>
      <vt:lpstr>7.5  Modern Clock Tree Synthesis</vt:lpstr>
      <vt:lpstr>7.5  Modern Clock Tree Synthesis</vt:lpstr>
      <vt:lpstr>7.5.1  Constructing Trees with Zero Global Skew</vt:lpstr>
      <vt:lpstr>7.5.1  Constructing Trees with Zero Global Skew</vt:lpstr>
      <vt:lpstr>7.5.1  Constructing Trees with Zero Global Skew</vt:lpstr>
      <vt:lpstr>7.5.1  Constructing Trees with Zero Global Skew</vt:lpstr>
      <vt:lpstr>7.5.1  Constructing Trees with Zero Global Skew</vt:lpstr>
      <vt:lpstr>7.5.1  Constructing Trees with Zero Global Skew</vt:lpstr>
      <vt:lpstr>7.5.1  Constructing Trees with Zero Global Skew</vt:lpstr>
      <vt:lpstr>7.5.1  Constructing Trees with Zero Global Skew</vt:lpstr>
      <vt:lpstr>7.5.1  Constructing Trees with Zero Global Skew</vt:lpstr>
      <vt:lpstr>7.5.1  Constructing Trees with Zero Global Skew</vt:lpstr>
      <vt:lpstr>7.5.1  Constructing Trees with Zero Global Skew</vt:lpstr>
      <vt:lpstr>7.5.1  Constructing Trees with Zero Global Skew</vt:lpstr>
      <vt:lpstr>7.5.1  Constructing Trees with Zero Global Skew</vt:lpstr>
      <vt:lpstr>7.5.1  Constructing Trees with Zero Global Skew</vt:lpstr>
      <vt:lpstr>7.5.1  Constructing Trees with Zero Global Skew</vt:lpstr>
      <vt:lpstr>7.5.1  Constructing Trees with Zero Global Skew</vt:lpstr>
      <vt:lpstr>7.5.1  Constructing Trees with Zero Global Skew</vt:lpstr>
      <vt:lpstr>7.5.1  Constructing Trees with Zero Global Skew</vt:lpstr>
      <vt:lpstr>7.5.1  Constructing Trees with Zero Global Skew</vt:lpstr>
      <vt:lpstr>7.5.2  Clock Tree Buffering in the Presence of Variation</vt:lpstr>
      <vt:lpstr>Summary of Chapter 7 – Area Routing </vt:lpstr>
      <vt:lpstr>Summary of Chapter 7 – Non-Manhattan Tree Routing </vt:lpstr>
      <vt:lpstr>Summary of Chapter 7 – Clock Network Routing </vt:lpstr>
      <vt:lpstr>Summary of Chapter 7 – Modern Clock Tree Synthesis 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VLSI Physical Design, Springer Verlag</dc:title>
  <dc:subject>Chapter 7 -- Specialized Routing</dc:subject>
  <dc:creator/>
  <dc:description>Some Images (c) 2011 Springer Verlag</dc:description>
  <cp:lastModifiedBy/>
  <cp:revision>348</cp:revision>
  <dcterms:created xsi:type="dcterms:W3CDTF">2006-01-19T09:34:56Z</dcterms:created>
  <dcterms:modified xsi:type="dcterms:W3CDTF">2022-08-02T13:25:59Z</dcterms:modified>
</cp:coreProperties>
</file>