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</p:sldMasterIdLst>
  <p:notesMasterIdLst>
    <p:notesMasterId r:id="rId76"/>
  </p:notesMasterIdLst>
  <p:handoutMasterIdLst>
    <p:handoutMasterId r:id="rId77"/>
  </p:handoutMasterIdLst>
  <p:sldIdLst>
    <p:sldId id="784" r:id="rId2"/>
    <p:sldId id="649" r:id="rId3"/>
    <p:sldId id="306" r:id="rId4"/>
    <p:sldId id="556" r:id="rId5"/>
    <p:sldId id="684" r:id="rId6"/>
    <p:sldId id="685" r:id="rId7"/>
    <p:sldId id="686" r:id="rId8"/>
    <p:sldId id="688" r:id="rId9"/>
    <p:sldId id="687" r:id="rId10"/>
    <p:sldId id="690" r:id="rId11"/>
    <p:sldId id="691" r:id="rId12"/>
    <p:sldId id="692" r:id="rId13"/>
    <p:sldId id="776" r:id="rId14"/>
    <p:sldId id="694" r:id="rId15"/>
    <p:sldId id="695" r:id="rId16"/>
    <p:sldId id="696" r:id="rId17"/>
    <p:sldId id="697" r:id="rId18"/>
    <p:sldId id="698" r:id="rId19"/>
    <p:sldId id="699" r:id="rId20"/>
    <p:sldId id="791" r:id="rId21"/>
    <p:sldId id="793" r:id="rId22"/>
    <p:sldId id="794" r:id="rId23"/>
    <p:sldId id="795" r:id="rId24"/>
    <p:sldId id="796" r:id="rId25"/>
    <p:sldId id="797" r:id="rId26"/>
    <p:sldId id="798" r:id="rId27"/>
    <p:sldId id="763" r:id="rId28"/>
    <p:sldId id="768" r:id="rId29"/>
    <p:sldId id="769" r:id="rId30"/>
    <p:sldId id="770" r:id="rId31"/>
    <p:sldId id="771" r:id="rId32"/>
    <p:sldId id="705" r:id="rId33"/>
    <p:sldId id="772" r:id="rId34"/>
    <p:sldId id="706" r:id="rId35"/>
    <p:sldId id="773" r:id="rId36"/>
    <p:sldId id="783" r:id="rId37"/>
    <p:sldId id="764" r:id="rId38"/>
    <p:sldId id="751" r:id="rId39"/>
    <p:sldId id="710" r:id="rId40"/>
    <p:sldId id="714" r:id="rId41"/>
    <p:sldId id="774" r:id="rId42"/>
    <p:sldId id="775" r:id="rId43"/>
    <p:sldId id="716" r:id="rId44"/>
    <p:sldId id="717" r:id="rId45"/>
    <p:sldId id="754" r:id="rId46"/>
    <p:sldId id="765" r:id="rId47"/>
    <p:sldId id="755" r:id="rId48"/>
    <p:sldId id="756" r:id="rId49"/>
    <p:sldId id="722" r:id="rId50"/>
    <p:sldId id="723" r:id="rId51"/>
    <p:sldId id="724" r:id="rId52"/>
    <p:sldId id="725" r:id="rId53"/>
    <p:sldId id="757" r:id="rId54"/>
    <p:sldId id="777" r:id="rId55"/>
    <p:sldId id="778" r:id="rId56"/>
    <p:sldId id="779" r:id="rId57"/>
    <p:sldId id="780" r:id="rId58"/>
    <p:sldId id="781" r:id="rId59"/>
    <p:sldId id="782" r:id="rId60"/>
    <p:sldId id="766" r:id="rId61"/>
    <p:sldId id="759" r:id="rId62"/>
    <p:sldId id="733" r:id="rId63"/>
    <p:sldId id="736" r:id="rId64"/>
    <p:sldId id="737" r:id="rId65"/>
    <p:sldId id="738" r:id="rId66"/>
    <p:sldId id="739" r:id="rId67"/>
    <p:sldId id="740" r:id="rId68"/>
    <p:sldId id="741" r:id="rId69"/>
    <p:sldId id="742" r:id="rId70"/>
    <p:sldId id="743" r:id="rId71"/>
    <p:sldId id="745" r:id="rId72"/>
    <p:sldId id="760" r:id="rId73"/>
    <p:sldId id="761" r:id="rId74"/>
    <p:sldId id="762" r:id="rId7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1D1"/>
    <a:srgbClr val="CC0000"/>
    <a:srgbClr val="CCCCFF"/>
    <a:srgbClr val="9900FF"/>
    <a:srgbClr val="666699"/>
    <a:srgbClr val="003366"/>
    <a:srgbClr val="0000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6" autoAdjust="0"/>
    <p:restoredTop sz="99884" autoAdjust="0"/>
  </p:normalViewPr>
  <p:slideViewPr>
    <p:cSldViewPr snapToGrid="0">
      <p:cViewPr varScale="1">
        <p:scale>
          <a:sx n="101" d="100"/>
          <a:sy n="101" d="100"/>
        </p:scale>
        <p:origin x="1468" y="72"/>
      </p:cViewPr>
      <p:guideLst>
        <p:guide orient="horz" pos="845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6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6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/>
            </a:lvl1pPr>
          </a:lstStyle>
          <a:p>
            <a:fld id="{977E8F81-D8CD-4FE2-AB74-0D5C81B01F87}" type="slidenum">
              <a:rPr lang="en-US" altLang="zh-CN"/>
              <a:pPr/>
              <a:t>‹Nr.›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Textmasterformate durch Klicken bearbeiten</a:t>
            </a:r>
          </a:p>
          <a:p>
            <a:pPr lvl="1"/>
            <a:r>
              <a:rPr lang="en-US" altLang="zh-CN" noProof="0" smtClean="0"/>
              <a:t>Zweite Ebene</a:t>
            </a:r>
          </a:p>
          <a:p>
            <a:pPr lvl="2"/>
            <a:r>
              <a:rPr lang="en-US" altLang="zh-CN" noProof="0" smtClean="0"/>
              <a:t>Dritte Ebene</a:t>
            </a:r>
          </a:p>
          <a:p>
            <a:pPr lvl="3"/>
            <a:r>
              <a:rPr lang="en-US" altLang="zh-CN" noProof="0" smtClean="0"/>
              <a:t>Vierte Ebene</a:t>
            </a:r>
          </a:p>
          <a:p>
            <a:pPr lvl="4"/>
            <a:r>
              <a:rPr lang="en-US" altLang="zh-CN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/>
            </a:lvl1pPr>
          </a:lstStyle>
          <a:p>
            <a:fld id="{892BFAA7-B32E-4A73-B985-2372E39A1A29}" type="slidenum">
              <a:rPr lang="en-US" altLang="zh-CN"/>
              <a:pPr/>
              <a:t>‹Nr.›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896B7E-417F-4CDF-AC80-A3CCA6EB23FB}" type="slidenum">
              <a:rPr lang="en-US" altLang="zh-CN" sz="1300"/>
              <a:pPr/>
              <a:t>2</a:t>
            </a:fld>
            <a:endParaRPr lang="en-US" altLang="zh-CN" sz="13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9C1BA7-5967-42CF-8294-355AC287FA04}" type="slidenum">
              <a:rPr lang="en-US" altLang="zh-CN" sz="1300"/>
              <a:pPr algn="r" eaLnBrk="1" hangingPunct="1">
                <a:spcBef>
                  <a:spcPct val="0"/>
                </a:spcBef>
              </a:pPr>
              <a:t>35</a:t>
            </a:fld>
            <a:endParaRPr lang="en-US" altLang="zh-CN" sz="13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C0A434-E864-464E-A57D-ABF7A5377574}" type="slidenum">
              <a:rPr lang="en-US" altLang="zh-CN" sz="1300"/>
              <a:pPr algn="r" eaLnBrk="1" hangingPunct="1">
                <a:spcBef>
                  <a:spcPct val="0"/>
                </a:spcBef>
              </a:pPr>
              <a:t>36</a:t>
            </a:fld>
            <a:endParaRPr lang="en-US" altLang="zh-CN" sz="13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EDEDE6-015C-4860-91B0-C91F34B00A71}" type="slidenum">
              <a:rPr lang="en-US" altLang="zh-CN" sz="1300"/>
              <a:pPr algn="r" eaLnBrk="1" hangingPunct="1">
                <a:spcBef>
                  <a:spcPct val="0"/>
                </a:spcBef>
              </a:pPr>
              <a:t>37</a:t>
            </a:fld>
            <a:endParaRPr lang="en-US" altLang="zh-CN" sz="13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AABD7B-9DD9-487B-BAA8-37310131E5BE}" type="slidenum">
              <a:rPr lang="en-US" altLang="zh-CN" sz="1300"/>
              <a:pPr algn="r" eaLnBrk="1" hangingPunct="1">
                <a:spcBef>
                  <a:spcPct val="0"/>
                </a:spcBef>
              </a:pPr>
              <a:t>46</a:t>
            </a:fld>
            <a:endParaRPr lang="en-US" altLang="zh-CN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7DBFE9-77C6-4F22-8E80-EA9297BA5C72}" type="slidenum">
              <a:rPr lang="en-US" altLang="zh-CN" sz="1300"/>
              <a:pPr algn="r" eaLnBrk="1" hangingPunct="1">
                <a:spcBef>
                  <a:spcPct val="0"/>
                </a:spcBef>
              </a:pPr>
              <a:t>60</a:t>
            </a:fld>
            <a:endParaRPr lang="en-US" altLang="zh-CN" sz="13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A4B689-097B-4FB4-9EBE-D2254294CEDD}" type="slidenum">
              <a:rPr lang="en-US" altLang="zh-CN" sz="1300"/>
              <a:pPr/>
              <a:t>3</a:t>
            </a:fld>
            <a:endParaRPr lang="en-US" altLang="zh-CN" sz="13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FDE042-096C-473B-8EE1-DC6D6FD65BFD}" type="slidenum">
              <a:rPr lang="en-US" altLang="zh-CN" sz="1300"/>
              <a:pPr/>
              <a:t>8</a:t>
            </a:fld>
            <a:endParaRPr lang="en-US" altLang="zh-CN" sz="13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EEB33C-B58C-4FBD-B834-AE64ECCCDB58}" type="slidenum">
              <a:rPr lang="en-US" altLang="zh-CN" sz="1300"/>
              <a:pPr algn="r" eaLnBrk="1" hangingPunct="1">
                <a:spcBef>
                  <a:spcPct val="0"/>
                </a:spcBef>
              </a:pPr>
              <a:t>27</a:t>
            </a:fld>
            <a:endParaRPr lang="en-US" altLang="zh-CN" sz="13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2D9573-D9E3-4B5D-A371-A6C9910D1E34}" type="slidenum">
              <a:rPr lang="en-US" altLang="zh-CN" sz="1300"/>
              <a:pPr algn="r" eaLnBrk="1" hangingPunct="1">
                <a:spcBef>
                  <a:spcPct val="0"/>
                </a:spcBef>
              </a:pPr>
              <a:t>28</a:t>
            </a:fld>
            <a:endParaRPr lang="en-US" altLang="zh-CN" sz="13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0AAD1C-C623-4E61-934A-60EF82DC9D65}" type="slidenum">
              <a:rPr lang="en-US" altLang="zh-CN" sz="1300"/>
              <a:pPr algn="r" eaLnBrk="1" hangingPunct="1">
                <a:spcBef>
                  <a:spcPct val="0"/>
                </a:spcBef>
              </a:pPr>
              <a:t>29</a:t>
            </a:fld>
            <a:endParaRPr lang="en-US" altLang="zh-CN" sz="13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F25CA7-B67B-46F5-864B-B43DE1B7284D}" type="slidenum">
              <a:rPr lang="en-US" altLang="zh-CN" sz="1300"/>
              <a:pPr algn="r" eaLnBrk="1" hangingPunct="1">
                <a:spcBef>
                  <a:spcPct val="0"/>
                </a:spcBef>
              </a:pPr>
              <a:t>30</a:t>
            </a:fld>
            <a:endParaRPr lang="en-US" altLang="zh-CN" sz="13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C4A400-47B1-4E5E-8BF4-92FDA8FB45BF}" type="slidenum">
              <a:rPr lang="en-US" altLang="zh-CN" sz="1300"/>
              <a:pPr algn="r" eaLnBrk="1" hangingPunct="1">
                <a:spcBef>
                  <a:spcPct val="0"/>
                </a:spcBef>
              </a:pPr>
              <a:t>31</a:t>
            </a:fld>
            <a:endParaRPr lang="en-US" altLang="zh-CN" sz="13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CDF3EA-7B09-4520-84A7-BAA72607E2B6}" type="slidenum">
              <a:rPr lang="en-US" altLang="zh-CN" sz="1300"/>
              <a:pPr algn="r" eaLnBrk="1" hangingPunct="1">
                <a:spcBef>
                  <a:spcPct val="0"/>
                </a:spcBef>
              </a:pPr>
              <a:t>33</a:t>
            </a:fld>
            <a:endParaRPr lang="en-US" altLang="zh-CN" sz="13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6BEB1-5A86-4C37-A4DC-3767943B6F9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580612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D8F38-C7FF-489F-9B7A-BC11B2B86C54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345380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5C06B-915B-4D63-944E-28A1297814F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4898938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2541F-DDE5-4F52-AC45-7A8A453F8072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74816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9963" y="1293813"/>
            <a:ext cx="4021137" cy="2114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9963" y="3560763"/>
            <a:ext cx="4021137" cy="2114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DB973-DA69-4E4E-B153-B6C7F3DC2052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148897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FAE8E-8FA1-405A-AC90-F47AD74FC2B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114261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3A1A5-3395-4CAF-8B3D-7C97EE027CA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557147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210D6-B03B-40A8-8DDD-189800AD92CC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594957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F2769-1EAB-406C-B0A7-9D5AC5C3A8E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475132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F1C83-2B6B-4AA3-864B-CCD9F8FC0340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726823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CD211-2B82-45C0-8E49-A5939C650C4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564024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8F98C-534F-47D7-B0B1-C18D89F20DC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834130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Symbol" pitchFamily="18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87B52-FCF6-4A01-9217-2F8D2050066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411459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77" tIns="44939" rIns="89877" bIns="44939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Symbol" panose="05050102010706020507" pitchFamily="18" charset="2"/>
              </a:rPr>
              <a:t>	Mastertextformat bearbeiten</a:t>
            </a:r>
          </a:p>
          <a:p>
            <a:pPr lvl="1"/>
            <a:r>
              <a:rPr lang="en-US" altLang="de-DE" smtClean="0">
                <a:sym typeface="Symbol" panose="05050102010706020507" pitchFamily="18" charset="2"/>
              </a:rPr>
              <a:t>	Zweite Ebene</a:t>
            </a:r>
          </a:p>
          <a:p>
            <a:pPr lvl="2"/>
            <a:r>
              <a:rPr lang="en-US" altLang="de-DE" smtClean="0">
                <a:sym typeface="Symbol" panose="05050102010706020507" pitchFamily="18" charset="2"/>
              </a:rPr>
              <a:t>	Dritte Ebene</a:t>
            </a:r>
          </a:p>
          <a:p>
            <a:pPr lvl="3"/>
            <a:r>
              <a:rPr lang="en-US" altLang="de-DE" smtClean="0">
                <a:sym typeface="Symbol" panose="05050102010706020507" pitchFamily="18" charset="2"/>
              </a:rPr>
              <a:t>Vierte Ebene</a:t>
            </a:r>
          </a:p>
          <a:p>
            <a:pPr lvl="4"/>
            <a:r>
              <a:rPr lang="en-US" altLang="de-DE" smtClean="0">
                <a:sym typeface="Symbol" panose="05050102010706020507" pitchFamily="18" charset="2"/>
              </a:rPr>
              <a:t>Fünfte Ebene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Mastertitelformat bearbeiten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730250" y="6478588"/>
            <a:ext cx="80708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856" tIns="53928" rIns="107856" bIns="53928"/>
          <a:lstStyle>
            <a:lvl1pPr defTabSz="10795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795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795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795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795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95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95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95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95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de-DE" sz="1000">
                <a:solidFill>
                  <a:srgbClr val="C0C0C0"/>
                </a:solidFill>
              </a:rPr>
              <a:t>VLSI Physical Design: From Graph Partitioning to Timing Closure         		Chapter 8: Timing Closure</a:t>
            </a: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C0C0C0"/>
                </a:solidFill>
              </a:defRPr>
            </a:lvl1pPr>
          </a:lstStyle>
          <a:p>
            <a:fld id="{CA64A2F9-1492-44AD-ACA8-F3CC3113E551}" type="slidenum">
              <a:rPr lang="en-US" altLang="de-DE"/>
              <a:pPr/>
              <a:t>‹Nr.›</a:t>
            </a:fld>
            <a:endParaRPr lang="en-US" altLang="de-DE"/>
          </a:p>
        </p:txBody>
      </p:sp>
      <p:graphicFrame>
        <p:nvGraphicFramePr>
          <p:cNvPr id="1031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 Editor-Foto" r:id="rId16" imgW="933580" imgH="971686" progId="MSPhotoEd.3">
                  <p:embed/>
                </p:oleObj>
              </mc:Choice>
              <mc:Fallback>
                <p:oleObj name="Photo Editor-Foto" r:id="rId16" imgW="933580" imgH="971686" progId="MSPhotoEd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20"/>
          <p:cNvSpPr txBox="1">
            <a:spLocks noChangeArrowheads="1"/>
          </p:cNvSpPr>
          <p:nvPr userDrawn="1"/>
        </p:nvSpPr>
        <p:spPr bwMode="auto">
          <a:xfrm rot="-5400000">
            <a:off x="8701088" y="939800"/>
            <a:ext cx="3683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sz="400" smtClean="0">
                <a:solidFill>
                  <a:srgbClr val="EDEDED"/>
                </a:solidFill>
              </a:rPr>
              <a:t>© KLMH</a:t>
            </a:r>
            <a:endParaRPr lang="en-US" altLang="zh-CN" smtClean="0">
              <a:solidFill>
                <a:srgbClr val="EDEDED"/>
              </a:solidFill>
              <a:ea typeface="宋体" charset="-122"/>
            </a:endParaRPr>
          </a:p>
        </p:txBody>
      </p:sp>
      <p:sp>
        <p:nvSpPr>
          <p:cNvPr id="1033" name="Text Box 21"/>
          <p:cNvSpPr txBox="1">
            <a:spLocks noChangeArrowheads="1"/>
          </p:cNvSpPr>
          <p:nvPr userDrawn="1"/>
        </p:nvSpPr>
        <p:spPr bwMode="auto">
          <a:xfrm rot="-5400000">
            <a:off x="8909844" y="6580982"/>
            <a:ext cx="3254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sz="400" smtClean="0">
                <a:solidFill>
                  <a:srgbClr val="EDEDED"/>
                </a:solidFill>
              </a:rPr>
              <a:t> Lienig</a:t>
            </a:r>
            <a:endParaRPr lang="en-US" altLang="zh-CN" smtClean="0">
              <a:solidFill>
                <a:srgbClr val="EDEDED"/>
              </a:solidFill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panose="05050102010706020507" pitchFamily="18" charset="2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panose="05050102010706020507" pitchFamily="18" charset="2"/>
        </a:defRPr>
      </a:lvl1pPr>
      <a:lvl2pPr marL="301625" indent="15557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panose="05050102010706020507" pitchFamily="18" charset="2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sym typeface="Symbol" panose="05050102010706020507" pitchFamily="18" charset="2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anose="05050102010706020507" pitchFamily="18" charset="2"/>
        </a:defRPr>
      </a:lvl3pPr>
      <a:lvl4pPr marL="676275" indent="69532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anose="05050102010706020507" pitchFamily="18" charset="2"/>
        </a:defRPr>
      </a:lvl4pPr>
      <a:lvl5pPr marL="900113" indent="928688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anose="05050102010706020507" pitchFamily="18" charset="2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0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BA41CC-CC4B-4204-A8C3-9C63A6A9E2C8}" type="slidenum">
              <a:rPr lang="en-US" altLang="de-DE" sz="1000">
                <a:solidFill>
                  <a:srgbClr val="C0C0C0"/>
                </a:solidFill>
              </a:rPr>
              <a:pPr/>
              <a:t>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3692"/>
            <a:ext cx="9143999" cy="6885384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txBody>
          <a:bodyPr lIns="87281" tIns="43641" rIns="87281" bIns="43641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Font typeface="Symbol" panose="05050102010706020507" pitchFamily="18" charset="2"/>
              <a:buNone/>
            </a:pPr>
            <a:endParaRPr lang="en-US" altLang="zh-CN" sz="1800" i="1" dirty="0" smtClean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algn="ctr">
              <a:buFont typeface="Symbol" panose="05050102010706020507" pitchFamily="18" charset="2"/>
              <a:buNone/>
            </a:pPr>
            <a:endParaRPr lang="en-US" altLang="zh-CN" sz="1800" i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9119"/>
            <a:ext cx="4032448" cy="6006898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/>
        </p:nvSpPr>
        <p:spPr bwMode="auto">
          <a:xfrm>
            <a:off x="3563888" y="4882852"/>
            <a:ext cx="5184576" cy="792088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Chapter 8 – Timing Closure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E019A3-8213-4D34-A2F1-25F80D5AADEA}" type="slidenum">
              <a:rPr lang="en-US" altLang="de-DE" sz="1000">
                <a:solidFill>
                  <a:srgbClr val="C0C0C0"/>
                </a:solidFill>
              </a:rPr>
              <a:pPr/>
              <a:t>10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241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193087" cy="3960812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Main delay concerns in sequential circuits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Gate delays</a:t>
            </a:r>
            <a:r>
              <a:rPr lang="en-US" altLang="zh-CN" smtClean="0">
                <a:ea typeface="宋体" panose="02010600030101010101" pitchFamily="2" charset="-122"/>
              </a:rPr>
              <a:t> are due to gate transitions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Wire delays</a:t>
            </a:r>
            <a:r>
              <a:rPr lang="en-US" altLang="zh-CN" smtClean="0">
                <a:ea typeface="宋体" panose="02010600030101010101" pitchFamily="2" charset="-122"/>
              </a:rPr>
              <a:t> are due to signal propagation along wires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Clock skew</a:t>
            </a:r>
            <a:r>
              <a:rPr lang="en-US" altLang="zh-CN" smtClean="0">
                <a:ea typeface="宋体" panose="02010600030101010101" pitchFamily="2" charset="-122"/>
              </a:rPr>
              <a:t> is due to the difference in time the sequential elements activate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 Need to quickly estimate sequential circuit timing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Perform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static timing analysis (STA)</a:t>
            </a:r>
            <a:endParaRPr lang="en-US" altLang="zh-CN" smtClean="0">
              <a:ea typeface="宋体" panose="02010600030101010101" pitchFamily="2" charset="-122"/>
            </a:endParaRP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Assume clock skew is negligible, postpone until after clock network synthesis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8.2	Timing Analysis and Performance Constraints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1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41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41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41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41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41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41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09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249A60-A901-4A65-B2F5-6DDE9519C2F7}" type="slidenum">
              <a:rPr lang="en-US" altLang="de-DE" sz="1000">
                <a:solidFill>
                  <a:srgbClr val="C0C0C0"/>
                </a:solidFill>
              </a:rPr>
              <a:pPr/>
              <a:t>11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242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193087" cy="4751387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STA: assume worst-case scenario where every gate transitions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Given combinational circuit, represent as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directed acyclic graph (DAG)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Every edge (node) has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weight</a:t>
            </a:r>
            <a:r>
              <a:rPr lang="en-US" altLang="zh-CN" smtClean="0">
                <a:ea typeface="宋体" panose="02010600030101010101" pitchFamily="2" charset="-122"/>
              </a:rPr>
              <a:t> = wire (gate) delay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Compute the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slack = RAT – AAT</a:t>
            </a:r>
            <a:r>
              <a:rPr lang="en-US" altLang="zh-CN" smtClean="0">
                <a:ea typeface="宋体" panose="02010600030101010101" pitchFamily="2" charset="-122"/>
              </a:rPr>
              <a:t> for each node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RAT</a:t>
            </a:r>
            <a:r>
              <a:rPr lang="en-US" altLang="zh-CN" smtClean="0">
                <a:ea typeface="宋体" panose="02010600030101010101" pitchFamily="2" charset="-122"/>
              </a:rPr>
              <a:t> is the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required arrival time</a:t>
            </a:r>
            <a:r>
              <a:rPr lang="en-US" altLang="zh-CN" smtClean="0">
                <a:ea typeface="宋体" panose="02010600030101010101" pitchFamily="2" charset="-122"/>
              </a:rPr>
              <a:t>, latest time signal can transition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AAT</a:t>
            </a:r>
            <a:r>
              <a:rPr lang="en-US" altLang="zh-CN" smtClean="0">
                <a:ea typeface="宋体" panose="02010600030101010101" pitchFamily="2" charset="-122"/>
              </a:rPr>
              <a:t> is the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actual arrival time</a:t>
            </a:r>
            <a:endParaRPr lang="en-US" altLang="zh-CN" smtClean="0">
              <a:ea typeface="宋体" panose="02010600030101010101" pitchFamily="2" charset="-122"/>
            </a:endParaRP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By convention, AAT is defined at the output of every node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sz="1600" smtClean="0">
              <a:ea typeface="宋体" panose="02010600030101010101" pitchFamily="2" charset="-122"/>
            </a:endParaRPr>
          </a:p>
          <a:p>
            <a:pPr marL="323850" indent="-323850" defTabSz="849313">
              <a:buFont typeface="Symbol" panose="05050102010706020507" pitchFamily="18" charset="2"/>
              <a:buChar char="Þ"/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Negative slack</a:t>
            </a:r>
            <a:r>
              <a:rPr lang="en-US" altLang="zh-CN" smtClean="0">
                <a:ea typeface="宋体" panose="02010600030101010101" pitchFamily="2" charset="-122"/>
              </a:rPr>
              <a:t> at any output means the circuit does not meet timing</a:t>
            </a:r>
            <a:br>
              <a:rPr lang="en-US" altLang="zh-CN" smtClean="0">
                <a:ea typeface="宋体" panose="02010600030101010101" pitchFamily="2" charset="-122"/>
              </a:rPr>
            </a:br>
            <a:endParaRPr lang="en-US" altLang="zh-CN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23850" indent="-323850" defTabSz="849313">
              <a:buFont typeface="Symbol" panose="05050102010706020507" pitchFamily="18" charset="2"/>
              <a:buChar char="Þ"/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Positive slack</a:t>
            </a:r>
            <a:r>
              <a:rPr lang="en-US" altLang="zh-CN" smtClean="0">
                <a:ea typeface="宋体" panose="02010600030101010101" pitchFamily="2" charset="-122"/>
              </a:rPr>
              <a:t> at all outputs means the circuit meets timing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8.2.1	Static Timing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E6D720-A930-4AE8-87B0-1764D58D5A34}" type="slidenum">
              <a:rPr lang="en-US" altLang="de-DE" sz="1000">
                <a:solidFill>
                  <a:srgbClr val="C0C0C0"/>
                </a:solidFill>
              </a:rPr>
              <a:pPr/>
              <a:t>12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11188" y="842963"/>
            <a:ext cx="8193087" cy="576262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Combinational circuit as DAG</a:t>
            </a:r>
          </a:p>
        </p:txBody>
      </p:sp>
      <p:grpSp>
        <p:nvGrpSpPr>
          <p:cNvPr id="2" name="Group 177"/>
          <p:cNvGrpSpPr>
            <a:grpSpLocks/>
          </p:cNvGrpSpPr>
          <p:nvPr/>
        </p:nvGrpSpPr>
        <p:grpSpPr bwMode="auto">
          <a:xfrm>
            <a:off x="1403350" y="1260475"/>
            <a:ext cx="6597650" cy="1789113"/>
            <a:chOff x="884" y="794"/>
            <a:chExt cx="4156" cy="1127"/>
          </a:xfrm>
        </p:grpSpPr>
        <p:sp>
          <p:nvSpPr>
            <p:cNvPr id="13372" name="Line 87"/>
            <p:cNvSpPr>
              <a:spLocks noChangeShapeType="1"/>
            </p:cNvSpPr>
            <p:nvPr/>
          </p:nvSpPr>
          <p:spPr bwMode="auto">
            <a:xfrm>
              <a:off x="1057" y="1547"/>
              <a:ext cx="1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73" name="TextBox 52"/>
            <p:cNvSpPr txBox="1">
              <a:spLocks noChangeArrowheads="1"/>
            </p:cNvSpPr>
            <p:nvPr/>
          </p:nvSpPr>
          <p:spPr bwMode="auto">
            <a:xfrm>
              <a:off x="1460" y="796"/>
              <a:ext cx="47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(0.15)</a:t>
              </a:r>
            </a:p>
          </p:txBody>
        </p:sp>
        <p:sp>
          <p:nvSpPr>
            <p:cNvPr id="13374" name="TextBox 53"/>
            <p:cNvSpPr txBox="1">
              <a:spLocks noChangeArrowheads="1"/>
            </p:cNvSpPr>
            <p:nvPr/>
          </p:nvSpPr>
          <p:spPr bwMode="auto">
            <a:xfrm>
              <a:off x="1191" y="1419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(0.1)</a:t>
              </a:r>
            </a:p>
          </p:txBody>
        </p:sp>
        <p:sp>
          <p:nvSpPr>
            <p:cNvPr id="13375" name="TextBox 55"/>
            <p:cNvSpPr txBox="1">
              <a:spLocks noChangeArrowheads="1"/>
            </p:cNvSpPr>
            <p:nvPr/>
          </p:nvSpPr>
          <p:spPr bwMode="auto">
            <a:xfrm>
              <a:off x="2391" y="1421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(0.3)</a:t>
              </a:r>
            </a:p>
          </p:txBody>
        </p:sp>
        <p:sp>
          <p:nvSpPr>
            <p:cNvPr id="13376" name="TextBox 56"/>
            <p:cNvSpPr txBox="1">
              <a:spLocks noChangeArrowheads="1"/>
            </p:cNvSpPr>
            <p:nvPr/>
          </p:nvSpPr>
          <p:spPr bwMode="auto">
            <a:xfrm>
              <a:off x="3044" y="884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(0.2)</a:t>
              </a:r>
            </a:p>
          </p:txBody>
        </p:sp>
        <p:sp>
          <p:nvSpPr>
            <p:cNvPr id="13377" name="TextBox 60"/>
            <p:cNvSpPr txBox="1">
              <a:spLocks noChangeArrowheads="1"/>
            </p:cNvSpPr>
            <p:nvPr/>
          </p:nvSpPr>
          <p:spPr bwMode="auto">
            <a:xfrm>
              <a:off x="899" y="1429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ea typeface="新細明體" pitchFamily="18" charset="-12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3378" name="TextBox 60"/>
            <p:cNvSpPr txBox="1">
              <a:spLocks noChangeArrowheads="1"/>
            </p:cNvSpPr>
            <p:nvPr/>
          </p:nvSpPr>
          <p:spPr bwMode="auto">
            <a:xfrm>
              <a:off x="884" y="800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ea typeface="新細明體" pitchFamily="18" charset="-12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3379" name="TextBox 60"/>
            <p:cNvSpPr txBox="1">
              <a:spLocks noChangeArrowheads="1"/>
            </p:cNvSpPr>
            <p:nvPr/>
          </p:nvSpPr>
          <p:spPr bwMode="auto">
            <a:xfrm>
              <a:off x="889" y="1700"/>
              <a:ext cx="22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ea typeface="新細明體" pitchFamily="18" charset="-120"/>
                  <a:cs typeface="Arial" panose="020B0604020202020204" pitchFamily="34" charset="0"/>
                </a:rPr>
                <a:t>c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</a:t>
              </a:r>
              <a:endParaRPr lang="en-US" altLang="zh-TW" i="1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3380" name="TextBox 47"/>
            <p:cNvSpPr txBox="1">
              <a:spLocks noChangeArrowheads="1"/>
            </p:cNvSpPr>
            <p:nvPr/>
          </p:nvSpPr>
          <p:spPr bwMode="auto">
            <a:xfrm>
              <a:off x="4827" y="1010"/>
              <a:ext cx="21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ea typeface="新細明體" pitchFamily="18" charset="-12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13381" name="Flowchart: Delay 14"/>
            <p:cNvSpPr>
              <a:spLocks noChangeArrowheads="1"/>
            </p:cNvSpPr>
            <p:nvPr/>
          </p:nvSpPr>
          <p:spPr bwMode="auto">
            <a:xfrm>
              <a:off x="2413" y="794"/>
              <a:ext cx="421" cy="440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3382" name="TextBox 49"/>
            <p:cNvSpPr txBox="1">
              <a:spLocks noChangeArrowheads="1"/>
            </p:cNvSpPr>
            <p:nvPr/>
          </p:nvSpPr>
          <p:spPr bwMode="auto">
            <a:xfrm>
              <a:off x="2437" y="883"/>
              <a:ext cx="38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ea typeface="新細明體" pitchFamily="18" charset="-120"/>
                  <a:cs typeface="Arial" panose="020B0604020202020204" pitchFamily="34" charset="0"/>
                </a:rPr>
                <a:t>y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(2)</a:t>
              </a:r>
            </a:p>
          </p:txBody>
        </p:sp>
        <p:sp>
          <p:nvSpPr>
            <p:cNvPr id="13383" name="Flowchart: Delay 14"/>
            <p:cNvSpPr>
              <a:spLocks noChangeArrowheads="1"/>
            </p:cNvSpPr>
            <p:nvPr/>
          </p:nvSpPr>
          <p:spPr bwMode="auto">
            <a:xfrm>
              <a:off x="3668" y="916"/>
              <a:ext cx="421" cy="440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3384" name="TextBox 49"/>
            <p:cNvSpPr txBox="1">
              <a:spLocks noChangeArrowheads="1"/>
            </p:cNvSpPr>
            <p:nvPr/>
          </p:nvSpPr>
          <p:spPr bwMode="auto">
            <a:xfrm>
              <a:off x="3668" y="1014"/>
              <a:ext cx="41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ea typeface="新細明體" pitchFamily="18" charset="-120"/>
                  <a:cs typeface="Arial" panose="020B0604020202020204" pitchFamily="34" charset="0"/>
                </a:rPr>
                <a:t>w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(2)</a:t>
              </a:r>
            </a:p>
          </p:txBody>
        </p:sp>
        <p:sp>
          <p:nvSpPr>
            <p:cNvPr id="13385" name="Line 100"/>
            <p:cNvSpPr>
              <a:spLocks noChangeShapeType="1"/>
            </p:cNvSpPr>
            <p:nvPr/>
          </p:nvSpPr>
          <p:spPr bwMode="auto">
            <a:xfrm>
              <a:off x="2387" y="1819"/>
              <a:ext cx="5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6" name="TextBox 57"/>
            <p:cNvSpPr txBox="1">
              <a:spLocks noChangeArrowheads="1"/>
            </p:cNvSpPr>
            <p:nvPr/>
          </p:nvSpPr>
          <p:spPr bwMode="auto">
            <a:xfrm>
              <a:off x="2007" y="1692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(0.1)</a:t>
              </a:r>
            </a:p>
          </p:txBody>
        </p:sp>
        <p:sp>
          <p:nvSpPr>
            <p:cNvPr id="13387" name="TextBox 59"/>
            <p:cNvSpPr txBox="1">
              <a:spLocks noChangeArrowheads="1"/>
            </p:cNvSpPr>
            <p:nvPr/>
          </p:nvSpPr>
          <p:spPr bwMode="auto">
            <a:xfrm>
              <a:off x="4296" y="1003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(0.2)</a:t>
              </a:r>
            </a:p>
          </p:txBody>
        </p:sp>
        <p:sp>
          <p:nvSpPr>
            <p:cNvPr id="13388" name="TextBox 54"/>
            <p:cNvSpPr txBox="1">
              <a:spLocks noChangeArrowheads="1"/>
            </p:cNvSpPr>
            <p:nvPr/>
          </p:nvSpPr>
          <p:spPr bwMode="auto">
            <a:xfrm>
              <a:off x="2049" y="1194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(0.1)</a:t>
              </a:r>
            </a:p>
          </p:txBody>
        </p:sp>
        <p:sp>
          <p:nvSpPr>
            <p:cNvPr id="13389" name="TextBox 58"/>
            <p:cNvSpPr txBox="1">
              <a:spLocks noChangeArrowheads="1"/>
            </p:cNvSpPr>
            <p:nvPr/>
          </p:nvSpPr>
          <p:spPr bwMode="auto">
            <a:xfrm>
              <a:off x="3295" y="1365"/>
              <a:ext cx="47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(0.25)</a:t>
              </a:r>
            </a:p>
          </p:txBody>
        </p:sp>
        <p:sp>
          <p:nvSpPr>
            <p:cNvPr id="13390" name="Line 105"/>
            <p:cNvSpPr>
              <a:spLocks noChangeShapeType="1"/>
            </p:cNvSpPr>
            <p:nvPr/>
          </p:nvSpPr>
          <p:spPr bwMode="auto">
            <a:xfrm>
              <a:off x="1051" y="920"/>
              <a:ext cx="4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91" name="Line 106"/>
            <p:cNvSpPr>
              <a:spLocks noChangeShapeType="1"/>
            </p:cNvSpPr>
            <p:nvPr/>
          </p:nvSpPr>
          <p:spPr bwMode="auto">
            <a:xfrm>
              <a:off x="1912" y="920"/>
              <a:ext cx="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92" name="AutoShape 107"/>
            <p:cNvSpPr>
              <a:spLocks noChangeArrowheads="1"/>
            </p:cNvSpPr>
            <p:nvPr/>
          </p:nvSpPr>
          <p:spPr bwMode="auto">
            <a:xfrm rot="5400000">
              <a:off x="1611" y="1354"/>
              <a:ext cx="461" cy="399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3393" name="TextBox 51"/>
            <p:cNvSpPr txBox="1">
              <a:spLocks noChangeArrowheads="1"/>
            </p:cNvSpPr>
            <p:nvPr/>
          </p:nvSpPr>
          <p:spPr bwMode="auto">
            <a:xfrm>
              <a:off x="1605" y="1422"/>
              <a:ext cx="38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ea typeface="新細明體" pitchFamily="18" charset="-120"/>
                  <a:cs typeface="Arial" panose="020B0604020202020204" pitchFamily="34" charset="0"/>
                </a:rPr>
                <a:t>x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(1)</a:t>
              </a:r>
            </a:p>
          </p:txBody>
        </p:sp>
        <p:sp>
          <p:nvSpPr>
            <p:cNvPr id="13394" name="Line 109"/>
            <p:cNvSpPr>
              <a:spLocks noChangeShapeType="1"/>
            </p:cNvSpPr>
            <p:nvPr/>
          </p:nvSpPr>
          <p:spPr bwMode="auto">
            <a:xfrm>
              <a:off x="1051" y="1819"/>
              <a:ext cx="9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95" name="Line 110"/>
            <p:cNvSpPr>
              <a:spLocks noChangeShapeType="1"/>
            </p:cNvSpPr>
            <p:nvPr/>
          </p:nvSpPr>
          <p:spPr bwMode="auto">
            <a:xfrm>
              <a:off x="1546" y="1547"/>
              <a:ext cx="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96" name="Line 111"/>
            <p:cNvSpPr>
              <a:spLocks noChangeShapeType="1"/>
            </p:cNvSpPr>
            <p:nvPr/>
          </p:nvSpPr>
          <p:spPr bwMode="auto">
            <a:xfrm>
              <a:off x="2065" y="1547"/>
              <a:ext cx="3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97" name="Oval 112"/>
            <p:cNvSpPr>
              <a:spLocks noChangeArrowheads="1"/>
            </p:cNvSpPr>
            <p:nvPr/>
          </p:nvSpPr>
          <p:spPr bwMode="auto">
            <a:xfrm>
              <a:off x="2032" y="1511"/>
              <a:ext cx="78" cy="78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3398" name="Line 113"/>
            <p:cNvSpPr>
              <a:spLocks noChangeShapeType="1"/>
            </p:cNvSpPr>
            <p:nvPr/>
          </p:nvSpPr>
          <p:spPr bwMode="auto">
            <a:xfrm>
              <a:off x="2746" y="1547"/>
              <a:ext cx="2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99" name="Oval 114"/>
            <p:cNvSpPr>
              <a:spLocks noChangeArrowheads="1"/>
            </p:cNvSpPr>
            <p:nvPr/>
          </p:nvSpPr>
          <p:spPr bwMode="auto">
            <a:xfrm>
              <a:off x="2221" y="151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3400" name="Freeform 115"/>
            <p:cNvSpPr>
              <a:spLocks/>
            </p:cNvSpPr>
            <p:nvPr/>
          </p:nvSpPr>
          <p:spPr bwMode="auto">
            <a:xfrm>
              <a:off x="2251" y="1112"/>
              <a:ext cx="160" cy="123"/>
            </a:xfrm>
            <a:custGeom>
              <a:avLst/>
              <a:gdLst>
                <a:gd name="T0" fmla="*/ 0 w 160"/>
                <a:gd name="T1" fmla="*/ 0 h 432"/>
                <a:gd name="T2" fmla="*/ 0 w 160"/>
                <a:gd name="T3" fmla="*/ 0 h 432"/>
                <a:gd name="T4" fmla="*/ 160 w 160"/>
                <a:gd name="T5" fmla="*/ 0 h 432"/>
                <a:gd name="T6" fmla="*/ 0 60000 65536"/>
                <a:gd name="T7" fmla="*/ 0 60000 65536"/>
                <a:gd name="T8" fmla="*/ 0 60000 65536"/>
                <a:gd name="T9" fmla="*/ 0 w 160"/>
                <a:gd name="T10" fmla="*/ 0 h 432"/>
                <a:gd name="T11" fmla="*/ 160 w 160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432">
                  <a:moveTo>
                    <a:pt x="0" y="432"/>
                  </a:moveTo>
                  <a:lnTo>
                    <a:pt x="0" y="0"/>
                  </a:lnTo>
                  <a:lnTo>
                    <a:pt x="16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01" name="Line 116"/>
            <p:cNvSpPr>
              <a:spLocks noChangeShapeType="1"/>
            </p:cNvSpPr>
            <p:nvPr/>
          </p:nvSpPr>
          <p:spPr bwMode="auto">
            <a:xfrm>
              <a:off x="2251" y="140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02" name="Moon 11"/>
            <p:cNvSpPr>
              <a:spLocks noChangeArrowheads="1"/>
            </p:cNvSpPr>
            <p:nvPr/>
          </p:nvSpPr>
          <p:spPr bwMode="auto">
            <a:xfrm rot="10800000">
              <a:off x="2881" y="1429"/>
              <a:ext cx="420" cy="473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3403" name="TextBox 50"/>
            <p:cNvSpPr txBox="1">
              <a:spLocks noChangeArrowheads="1"/>
            </p:cNvSpPr>
            <p:nvPr/>
          </p:nvSpPr>
          <p:spPr bwMode="auto">
            <a:xfrm>
              <a:off x="2951" y="1536"/>
              <a:ext cx="38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ea typeface="新細明體" pitchFamily="18" charset="-120"/>
                  <a:cs typeface="Arial" panose="020B0604020202020204" pitchFamily="34" charset="0"/>
                </a:rPr>
                <a:t>z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(2)</a:t>
              </a:r>
            </a:p>
          </p:txBody>
        </p:sp>
        <p:sp>
          <p:nvSpPr>
            <p:cNvPr id="13404" name="Line 119"/>
            <p:cNvSpPr>
              <a:spLocks noChangeShapeType="1"/>
            </p:cNvSpPr>
            <p:nvPr/>
          </p:nvSpPr>
          <p:spPr bwMode="auto">
            <a:xfrm>
              <a:off x="2833" y="1007"/>
              <a:ext cx="2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05" name="Line 120"/>
            <p:cNvSpPr>
              <a:spLocks noChangeShapeType="1"/>
            </p:cNvSpPr>
            <p:nvPr/>
          </p:nvSpPr>
          <p:spPr bwMode="auto">
            <a:xfrm>
              <a:off x="3412" y="1007"/>
              <a:ext cx="2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06" name="Freeform 121"/>
            <p:cNvSpPr>
              <a:spLocks/>
            </p:cNvSpPr>
            <p:nvPr/>
          </p:nvSpPr>
          <p:spPr bwMode="auto">
            <a:xfrm>
              <a:off x="3304" y="1574"/>
              <a:ext cx="216" cy="84"/>
            </a:xfrm>
            <a:custGeom>
              <a:avLst/>
              <a:gdLst>
                <a:gd name="T0" fmla="*/ 0 w 216"/>
                <a:gd name="T1" fmla="*/ 356 h 66"/>
                <a:gd name="T2" fmla="*/ 216 w 216"/>
                <a:gd name="T3" fmla="*/ 356 h 66"/>
                <a:gd name="T4" fmla="*/ 216 w 216"/>
                <a:gd name="T5" fmla="*/ 0 h 66"/>
                <a:gd name="T6" fmla="*/ 0 60000 65536"/>
                <a:gd name="T7" fmla="*/ 0 60000 65536"/>
                <a:gd name="T8" fmla="*/ 0 60000 65536"/>
                <a:gd name="T9" fmla="*/ 0 w 216"/>
                <a:gd name="T10" fmla="*/ 0 h 66"/>
                <a:gd name="T11" fmla="*/ 216 w 216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66">
                  <a:moveTo>
                    <a:pt x="0" y="66"/>
                  </a:moveTo>
                  <a:lnTo>
                    <a:pt x="216" y="66"/>
                  </a:lnTo>
                  <a:lnTo>
                    <a:pt x="216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07" name="Freeform 122"/>
            <p:cNvSpPr>
              <a:spLocks/>
            </p:cNvSpPr>
            <p:nvPr/>
          </p:nvSpPr>
          <p:spPr bwMode="auto">
            <a:xfrm>
              <a:off x="3520" y="1259"/>
              <a:ext cx="147" cy="135"/>
            </a:xfrm>
            <a:custGeom>
              <a:avLst/>
              <a:gdLst>
                <a:gd name="T0" fmla="*/ 0 w 147"/>
                <a:gd name="T1" fmla="*/ 178 h 129"/>
                <a:gd name="T2" fmla="*/ 0 w 147"/>
                <a:gd name="T3" fmla="*/ 0 h 129"/>
                <a:gd name="T4" fmla="*/ 147 w 147"/>
                <a:gd name="T5" fmla="*/ 0 h 129"/>
                <a:gd name="T6" fmla="*/ 0 60000 65536"/>
                <a:gd name="T7" fmla="*/ 0 60000 65536"/>
                <a:gd name="T8" fmla="*/ 0 60000 65536"/>
                <a:gd name="T9" fmla="*/ 0 w 147"/>
                <a:gd name="T10" fmla="*/ 0 h 129"/>
                <a:gd name="T11" fmla="*/ 147 w 147"/>
                <a:gd name="T12" fmla="*/ 129 h 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129">
                  <a:moveTo>
                    <a:pt x="0" y="129"/>
                  </a:move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08" name="Line 123"/>
            <p:cNvSpPr>
              <a:spLocks noChangeShapeType="1"/>
            </p:cNvSpPr>
            <p:nvPr/>
          </p:nvSpPr>
          <p:spPr bwMode="auto">
            <a:xfrm>
              <a:off x="4096" y="1129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09" name="Line 124"/>
            <p:cNvSpPr>
              <a:spLocks noChangeShapeType="1"/>
            </p:cNvSpPr>
            <p:nvPr/>
          </p:nvSpPr>
          <p:spPr bwMode="auto">
            <a:xfrm>
              <a:off x="4660" y="1129"/>
              <a:ext cx="2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1019175" y="3370263"/>
            <a:ext cx="7096125" cy="3133725"/>
            <a:chOff x="642" y="838"/>
            <a:chExt cx="4470" cy="1974"/>
          </a:xfrm>
        </p:grpSpPr>
        <p:sp>
          <p:nvSpPr>
            <p:cNvPr id="13321" name="Line 126"/>
            <p:cNvSpPr>
              <a:spLocks noChangeShapeType="1"/>
            </p:cNvSpPr>
            <p:nvPr/>
          </p:nvSpPr>
          <p:spPr bwMode="auto">
            <a:xfrm>
              <a:off x="4032" y="1820"/>
              <a:ext cx="2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2" name="Line 127"/>
            <p:cNvSpPr>
              <a:spLocks noChangeShapeType="1"/>
            </p:cNvSpPr>
            <p:nvPr/>
          </p:nvSpPr>
          <p:spPr bwMode="auto">
            <a:xfrm>
              <a:off x="3227" y="1005"/>
              <a:ext cx="325" cy="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3" name="Line 128"/>
            <p:cNvSpPr>
              <a:spLocks noChangeShapeType="1"/>
            </p:cNvSpPr>
            <p:nvPr/>
          </p:nvSpPr>
          <p:spPr bwMode="auto">
            <a:xfrm flipV="1">
              <a:off x="3224" y="2324"/>
              <a:ext cx="317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4" name="Line 129"/>
            <p:cNvSpPr>
              <a:spLocks noChangeShapeType="1"/>
            </p:cNvSpPr>
            <p:nvPr/>
          </p:nvSpPr>
          <p:spPr bwMode="auto">
            <a:xfrm>
              <a:off x="2415" y="1822"/>
              <a:ext cx="290" cy="2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5" name="Line 130"/>
            <p:cNvSpPr>
              <a:spLocks noChangeShapeType="1"/>
            </p:cNvSpPr>
            <p:nvPr/>
          </p:nvSpPr>
          <p:spPr bwMode="auto">
            <a:xfrm flipV="1">
              <a:off x="2418" y="1516"/>
              <a:ext cx="306" cy="3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6" name="Line 131"/>
            <p:cNvSpPr>
              <a:spLocks noChangeShapeType="1"/>
            </p:cNvSpPr>
            <p:nvPr/>
          </p:nvSpPr>
          <p:spPr bwMode="auto">
            <a:xfrm>
              <a:off x="1555" y="1011"/>
              <a:ext cx="64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7" name="Line 132"/>
            <p:cNvSpPr>
              <a:spLocks noChangeShapeType="1"/>
            </p:cNvSpPr>
            <p:nvPr/>
          </p:nvSpPr>
          <p:spPr bwMode="auto">
            <a:xfrm>
              <a:off x="1557" y="2638"/>
              <a:ext cx="6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8" name="Line 133"/>
            <p:cNvSpPr>
              <a:spLocks noChangeShapeType="1"/>
            </p:cNvSpPr>
            <p:nvPr/>
          </p:nvSpPr>
          <p:spPr bwMode="auto">
            <a:xfrm>
              <a:off x="1573" y="1826"/>
              <a:ext cx="2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9" name="Line 134"/>
            <p:cNvSpPr>
              <a:spLocks noChangeShapeType="1"/>
            </p:cNvSpPr>
            <p:nvPr/>
          </p:nvSpPr>
          <p:spPr bwMode="auto">
            <a:xfrm>
              <a:off x="754" y="1816"/>
              <a:ext cx="341" cy="3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0" name="Line 135"/>
            <p:cNvSpPr>
              <a:spLocks noChangeShapeType="1"/>
            </p:cNvSpPr>
            <p:nvPr/>
          </p:nvSpPr>
          <p:spPr bwMode="auto">
            <a:xfrm>
              <a:off x="765" y="1823"/>
              <a:ext cx="3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1" name="Line 136"/>
            <p:cNvSpPr>
              <a:spLocks noChangeShapeType="1"/>
            </p:cNvSpPr>
            <p:nvPr/>
          </p:nvSpPr>
          <p:spPr bwMode="auto">
            <a:xfrm flipV="1">
              <a:off x="1277" y="1135"/>
              <a:ext cx="171" cy="1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2" name="Line 137"/>
            <p:cNvSpPr>
              <a:spLocks noChangeShapeType="1"/>
            </p:cNvSpPr>
            <p:nvPr/>
          </p:nvSpPr>
          <p:spPr bwMode="auto">
            <a:xfrm>
              <a:off x="1282" y="2344"/>
              <a:ext cx="161" cy="1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3" name="Line 138"/>
            <p:cNvSpPr>
              <a:spLocks noChangeShapeType="1"/>
            </p:cNvSpPr>
            <p:nvPr/>
          </p:nvSpPr>
          <p:spPr bwMode="auto">
            <a:xfrm>
              <a:off x="1296" y="1823"/>
              <a:ext cx="1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4" name="Line 139"/>
            <p:cNvSpPr>
              <a:spLocks noChangeShapeType="1"/>
            </p:cNvSpPr>
            <p:nvPr/>
          </p:nvSpPr>
          <p:spPr bwMode="auto">
            <a:xfrm>
              <a:off x="2146" y="1826"/>
              <a:ext cx="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5" name="Line 140"/>
            <p:cNvSpPr>
              <a:spLocks noChangeShapeType="1"/>
            </p:cNvSpPr>
            <p:nvPr/>
          </p:nvSpPr>
          <p:spPr bwMode="auto">
            <a:xfrm>
              <a:off x="2883" y="2290"/>
              <a:ext cx="224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6" name="Line 141"/>
            <p:cNvSpPr>
              <a:spLocks noChangeShapeType="1"/>
            </p:cNvSpPr>
            <p:nvPr/>
          </p:nvSpPr>
          <p:spPr bwMode="auto">
            <a:xfrm flipV="1">
              <a:off x="2922" y="1135"/>
              <a:ext cx="183" cy="1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7" name="Line 142"/>
            <p:cNvSpPr>
              <a:spLocks noChangeShapeType="1"/>
            </p:cNvSpPr>
            <p:nvPr/>
          </p:nvSpPr>
          <p:spPr bwMode="auto">
            <a:xfrm>
              <a:off x="3737" y="1515"/>
              <a:ext cx="187" cy="1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8" name="Line 143"/>
            <p:cNvSpPr>
              <a:spLocks noChangeShapeType="1"/>
            </p:cNvSpPr>
            <p:nvPr/>
          </p:nvSpPr>
          <p:spPr bwMode="auto">
            <a:xfrm>
              <a:off x="4608" y="1823"/>
              <a:ext cx="1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9" name="Line 144"/>
            <p:cNvSpPr>
              <a:spLocks noChangeShapeType="1"/>
            </p:cNvSpPr>
            <p:nvPr/>
          </p:nvSpPr>
          <p:spPr bwMode="auto">
            <a:xfrm flipV="1">
              <a:off x="3743" y="1943"/>
              <a:ext cx="179" cy="1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0" name="Line 145"/>
            <p:cNvSpPr>
              <a:spLocks noChangeShapeType="1"/>
            </p:cNvSpPr>
            <p:nvPr/>
          </p:nvSpPr>
          <p:spPr bwMode="auto">
            <a:xfrm>
              <a:off x="2580" y="2638"/>
              <a:ext cx="4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1" name="Line 146"/>
            <p:cNvSpPr>
              <a:spLocks noChangeShapeType="1"/>
            </p:cNvSpPr>
            <p:nvPr/>
          </p:nvSpPr>
          <p:spPr bwMode="auto">
            <a:xfrm>
              <a:off x="2620" y="1011"/>
              <a:ext cx="4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2" name="TextBox 78"/>
            <p:cNvSpPr txBox="1">
              <a:spLocks noChangeArrowheads="1"/>
            </p:cNvSpPr>
            <p:nvPr/>
          </p:nvSpPr>
          <p:spPr bwMode="auto">
            <a:xfrm>
              <a:off x="2176" y="887"/>
              <a:ext cx="47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(0.15)</a:t>
              </a:r>
            </a:p>
          </p:txBody>
        </p:sp>
        <p:sp>
          <p:nvSpPr>
            <p:cNvPr id="13343" name="TextBox 79"/>
            <p:cNvSpPr txBox="1">
              <a:spLocks noChangeArrowheads="1"/>
            </p:cNvSpPr>
            <p:nvPr/>
          </p:nvSpPr>
          <p:spPr bwMode="auto">
            <a:xfrm>
              <a:off x="1785" y="1702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(0.1)</a:t>
              </a:r>
            </a:p>
          </p:txBody>
        </p:sp>
        <p:sp>
          <p:nvSpPr>
            <p:cNvPr id="13344" name="TextBox 82"/>
            <p:cNvSpPr txBox="1">
              <a:spLocks noChangeArrowheads="1"/>
            </p:cNvSpPr>
            <p:nvPr/>
          </p:nvSpPr>
          <p:spPr bwMode="auto">
            <a:xfrm>
              <a:off x="2212" y="2514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(0.1)</a:t>
              </a:r>
            </a:p>
          </p:txBody>
        </p:sp>
        <p:sp>
          <p:nvSpPr>
            <p:cNvPr id="13345" name="TextBox 83"/>
            <p:cNvSpPr txBox="1">
              <a:spLocks noChangeArrowheads="1"/>
            </p:cNvSpPr>
            <p:nvPr/>
          </p:nvSpPr>
          <p:spPr bwMode="auto">
            <a:xfrm>
              <a:off x="2650" y="1293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(0.1)</a:t>
              </a:r>
            </a:p>
          </p:txBody>
        </p:sp>
        <p:sp>
          <p:nvSpPr>
            <p:cNvPr id="13346" name="TextBox 101"/>
            <p:cNvSpPr txBox="1">
              <a:spLocks noChangeArrowheads="1"/>
            </p:cNvSpPr>
            <p:nvPr/>
          </p:nvSpPr>
          <p:spPr bwMode="auto">
            <a:xfrm>
              <a:off x="3434" y="1293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(0.2)</a:t>
              </a:r>
            </a:p>
          </p:txBody>
        </p:sp>
        <p:sp>
          <p:nvSpPr>
            <p:cNvPr id="13347" name="TextBox 102"/>
            <p:cNvSpPr txBox="1">
              <a:spLocks noChangeArrowheads="1"/>
            </p:cNvSpPr>
            <p:nvPr/>
          </p:nvSpPr>
          <p:spPr bwMode="auto">
            <a:xfrm>
              <a:off x="3395" y="2099"/>
              <a:ext cx="47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(0.25)</a:t>
              </a:r>
            </a:p>
          </p:txBody>
        </p:sp>
        <p:sp>
          <p:nvSpPr>
            <p:cNvPr id="13348" name="TextBox 100"/>
            <p:cNvSpPr txBox="1">
              <a:spLocks noChangeArrowheads="1"/>
            </p:cNvSpPr>
            <p:nvPr/>
          </p:nvSpPr>
          <p:spPr bwMode="auto">
            <a:xfrm>
              <a:off x="4247" y="1695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(0.2)</a:t>
              </a:r>
            </a:p>
          </p:txBody>
        </p:sp>
        <p:sp>
          <p:nvSpPr>
            <p:cNvPr id="13349" name="TextBox 80"/>
            <p:cNvSpPr txBox="1">
              <a:spLocks noChangeArrowheads="1"/>
            </p:cNvSpPr>
            <p:nvPr/>
          </p:nvSpPr>
          <p:spPr bwMode="auto">
            <a:xfrm>
              <a:off x="1042" y="1703"/>
              <a:ext cx="2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(0)</a:t>
              </a:r>
            </a:p>
          </p:txBody>
        </p:sp>
        <p:sp>
          <p:nvSpPr>
            <p:cNvPr id="13350" name="TextBox 80"/>
            <p:cNvSpPr txBox="1">
              <a:spLocks noChangeArrowheads="1"/>
            </p:cNvSpPr>
            <p:nvPr/>
          </p:nvSpPr>
          <p:spPr bwMode="auto">
            <a:xfrm>
              <a:off x="1037" y="1291"/>
              <a:ext cx="2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(0)</a:t>
              </a:r>
            </a:p>
          </p:txBody>
        </p:sp>
        <p:sp>
          <p:nvSpPr>
            <p:cNvPr id="13351" name="TextBox 80"/>
            <p:cNvSpPr txBox="1">
              <a:spLocks noChangeArrowheads="1"/>
            </p:cNvSpPr>
            <p:nvPr/>
          </p:nvSpPr>
          <p:spPr bwMode="auto">
            <a:xfrm>
              <a:off x="987" y="2121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(0.6)</a:t>
              </a:r>
            </a:p>
          </p:txBody>
        </p:sp>
        <p:sp>
          <p:nvSpPr>
            <p:cNvPr id="13352" name="TextBox 84"/>
            <p:cNvSpPr txBox="1">
              <a:spLocks noChangeArrowheads="1"/>
            </p:cNvSpPr>
            <p:nvPr/>
          </p:nvSpPr>
          <p:spPr bwMode="auto">
            <a:xfrm>
              <a:off x="2653" y="2090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(0.3)</a:t>
              </a:r>
            </a:p>
          </p:txBody>
        </p:sp>
        <p:sp>
          <p:nvSpPr>
            <p:cNvPr id="13353" name="Oval 158"/>
            <p:cNvSpPr>
              <a:spLocks noChangeArrowheads="1"/>
            </p:cNvSpPr>
            <p:nvPr/>
          </p:nvSpPr>
          <p:spPr bwMode="auto">
            <a:xfrm>
              <a:off x="2238" y="1655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3354" name="Oval 159"/>
            <p:cNvSpPr>
              <a:spLocks noChangeArrowheads="1"/>
            </p:cNvSpPr>
            <p:nvPr/>
          </p:nvSpPr>
          <p:spPr bwMode="auto">
            <a:xfrm>
              <a:off x="3057" y="838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3355" name="Oval 160"/>
            <p:cNvSpPr>
              <a:spLocks noChangeArrowheads="1"/>
            </p:cNvSpPr>
            <p:nvPr/>
          </p:nvSpPr>
          <p:spPr bwMode="auto">
            <a:xfrm>
              <a:off x="3054" y="2467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3356" name="Oval 161"/>
            <p:cNvSpPr>
              <a:spLocks noChangeArrowheads="1"/>
            </p:cNvSpPr>
            <p:nvPr/>
          </p:nvSpPr>
          <p:spPr bwMode="auto">
            <a:xfrm>
              <a:off x="3869" y="1647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3357" name="Oval 162"/>
            <p:cNvSpPr>
              <a:spLocks noChangeArrowheads="1"/>
            </p:cNvSpPr>
            <p:nvPr/>
          </p:nvSpPr>
          <p:spPr bwMode="auto">
            <a:xfrm>
              <a:off x="4732" y="1652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3358" name="Oval 163"/>
            <p:cNvSpPr>
              <a:spLocks noChangeArrowheads="1"/>
            </p:cNvSpPr>
            <p:nvPr/>
          </p:nvSpPr>
          <p:spPr bwMode="auto">
            <a:xfrm>
              <a:off x="1396" y="839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3359" name="Oval 164"/>
            <p:cNvSpPr>
              <a:spLocks noChangeArrowheads="1"/>
            </p:cNvSpPr>
            <p:nvPr/>
          </p:nvSpPr>
          <p:spPr bwMode="auto">
            <a:xfrm>
              <a:off x="1392" y="1652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3360" name="Oval 165"/>
            <p:cNvSpPr>
              <a:spLocks noChangeArrowheads="1"/>
            </p:cNvSpPr>
            <p:nvPr/>
          </p:nvSpPr>
          <p:spPr bwMode="auto">
            <a:xfrm>
              <a:off x="1393" y="2465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3361" name="Text Box 166"/>
            <p:cNvSpPr txBox="1">
              <a:spLocks noChangeArrowheads="1"/>
            </p:cNvSpPr>
            <p:nvPr/>
          </p:nvSpPr>
          <p:spPr bwMode="auto">
            <a:xfrm>
              <a:off x="2202" y="1705"/>
              <a:ext cx="44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x</a:t>
              </a:r>
              <a:r>
                <a:rPr lang="de-DE" altLang="de-DE">
                  <a:ea typeface="宋体" panose="02010600030101010101" pitchFamily="2" charset="-122"/>
                </a:rPr>
                <a:t> (1)</a:t>
              </a:r>
            </a:p>
          </p:txBody>
        </p:sp>
        <p:sp>
          <p:nvSpPr>
            <p:cNvPr id="13362" name="Text Box 167"/>
            <p:cNvSpPr txBox="1">
              <a:spLocks noChangeArrowheads="1"/>
            </p:cNvSpPr>
            <p:nvPr/>
          </p:nvSpPr>
          <p:spPr bwMode="auto">
            <a:xfrm>
              <a:off x="3026" y="884"/>
              <a:ext cx="42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>
                  <a:ea typeface="宋体" panose="02010600030101010101" pitchFamily="2" charset="-122"/>
                </a:rPr>
                <a:t>y (2)</a:t>
              </a:r>
            </a:p>
          </p:txBody>
        </p:sp>
        <p:sp>
          <p:nvSpPr>
            <p:cNvPr id="13363" name="Text Box 168"/>
            <p:cNvSpPr txBox="1">
              <a:spLocks noChangeArrowheads="1"/>
            </p:cNvSpPr>
            <p:nvPr/>
          </p:nvSpPr>
          <p:spPr bwMode="auto">
            <a:xfrm>
              <a:off x="2996" y="2516"/>
              <a:ext cx="4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z</a:t>
              </a:r>
              <a:r>
                <a:rPr lang="de-DE" altLang="de-DE">
                  <a:ea typeface="宋体" panose="02010600030101010101" pitchFamily="2" charset="-122"/>
                </a:rPr>
                <a:t> (2)</a:t>
              </a:r>
            </a:p>
          </p:txBody>
        </p:sp>
        <p:sp>
          <p:nvSpPr>
            <p:cNvPr id="13364" name="Text Box 169"/>
            <p:cNvSpPr txBox="1">
              <a:spLocks noChangeArrowheads="1"/>
            </p:cNvSpPr>
            <p:nvPr/>
          </p:nvSpPr>
          <p:spPr bwMode="auto">
            <a:xfrm>
              <a:off x="3814" y="1691"/>
              <a:ext cx="45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w</a:t>
              </a:r>
              <a:r>
                <a:rPr lang="de-DE" altLang="de-DE">
                  <a:ea typeface="宋体" panose="02010600030101010101" pitchFamily="2" charset="-122"/>
                </a:rPr>
                <a:t> (2)</a:t>
              </a:r>
            </a:p>
          </p:txBody>
        </p:sp>
        <p:sp>
          <p:nvSpPr>
            <p:cNvPr id="13365" name="Text Box 170"/>
            <p:cNvSpPr txBox="1">
              <a:spLocks noChangeArrowheads="1"/>
            </p:cNvSpPr>
            <p:nvPr/>
          </p:nvSpPr>
          <p:spPr bwMode="auto">
            <a:xfrm>
              <a:off x="4714" y="1700"/>
              <a:ext cx="39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f</a:t>
              </a:r>
              <a:r>
                <a:rPr lang="de-DE" altLang="de-DE">
                  <a:ea typeface="宋体" panose="02010600030101010101" pitchFamily="2" charset="-122"/>
                </a:rPr>
                <a:t> (0)</a:t>
              </a:r>
            </a:p>
          </p:txBody>
        </p:sp>
        <p:sp>
          <p:nvSpPr>
            <p:cNvPr id="13366" name="Text Box 171"/>
            <p:cNvSpPr txBox="1">
              <a:spLocks noChangeArrowheads="1"/>
            </p:cNvSpPr>
            <p:nvPr/>
          </p:nvSpPr>
          <p:spPr bwMode="auto">
            <a:xfrm>
              <a:off x="1337" y="885"/>
              <a:ext cx="4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a</a:t>
              </a:r>
              <a:r>
                <a:rPr lang="de-DE" altLang="de-DE">
                  <a:ea typeface="宋体" panose="02010600030101010101" pitchFamily="2" charset="-122"/>
                </a:rPr>
                <a:t> (0)</a:t>
              </a:r>
            </a:p>
          </p:txBody>
        </p:sp>
        <p:sp>
          <p:nvSpPr>
            <p:cNvPr id="13367" name="Text Box 172"/>
            <p:cNvSpPr txBox="1">
              <a:spLocks noChangeArrowheads="1"/>
            </p:cNvSpPr>
            <p:nvPr/>
          </p:nvSpPr>
          <p:spPr bwMode="auto">
            <a:xfrm>
              <a:off x="1356" y="1700"/>
              <a:ext cx="4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b</a:t>
              </a:r>
              <a:r>
                <a:rPr lang="de-DE" altLang="de-DE">
                  <a:ea typeface="宋体" panose="02010600030101010101" pitchFamily="2" charset="-122"/>
                </a:rPr>
                <a:t> (0)</a:t>
              </a:r>
            </a:p>
          </p:txBody>
        </p:sp>
        <p:sp>
          <p:nvSpPr>
            <p:cNvPr id="13368" name="Text Box 173"/>
            <p:cNvSpPr txBox="1">
              <a:spLocks noChangeArrowheads="1"/>
            </p:cNvSpPr>
            <p:nvPr/>
          </p:nvSpPr>
          <p:spPr bwMode="auto">
            <a:xfrm>
              <a:off x="1370" y="2513"/>
              <a:ext cx="42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c</a:t>
              </a:r>
              <a:r>
                <a:rPr lang="de-DE" altLang="de-DE">
                  <a:ea typeface="宋体" panose="02010600030101010101" pitchFamily="2" charset="-122"/>
                </a:rPr>
                <a:t> (0)</a:t>
              </a:r>
            </a:p>
          </p:txBody>
        </p:sp>
        <p:sp>
          <p:nvSpPr>
            <p:cNvPr id="13369" name="Line 174"/>
            <p:cNvSpPr>
              <a:spLocks noChangeShapeType="1"/>
            </p:cNvSpPr>
            <p:nvPr/>
          </p:nvSpPr>
          <p:spPr bwMode="auto">
            <a:xfrm flipV="1">
              <a:off x="770" y="1516"/>
              <a:ext cx="297" cy="2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70" name="Oval 175"/>
            <p:cNvSpPr>
              <a:spLocks noChangeArrowheads="1"/>
            </p:cNvSpPr>
            <p:nvPr/>
          </p:nvSpPr>
          <p:spPr bwMode="auto">
            <a:xfrm>
              <a:off x="645" y="1708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3371" name="Text Box 176"/>
            <p:cNvSpPr txBox="1">
              <a:spLocks noChangeArrowheads="1"/>
            </p:cNvSpPr>
            <p:nvPr/>
          </p:nvSpPr>
          <p:spPr bwMode="auto">
            <a:xfrm>
              <a:off x="642" y="1698"/>
              <a:ext cx="24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b="1" i="1">
                  <a:ea typeface="宋体" panose="02010600030101010101" pitchFamily="2" charset="-122"/>
                </a:rPr>
                <a:t>s</a:t>
              </a:r>
            </a:p>
          </p:txBody>
        </p:sp>
      </p:grpSp>
      <p:sp>
        <p:nvSpPr>
          <p:cNvPr id="1243314" name="AutoShape 178"/>
          <p:cNvSpPr>
            <a:spLocks noChangeArrowheads="1"/>
          </p:cNvSpPr>
          <p:nvPr/>
        </p:nvSpPr>
        <p:spPr bwMode="auto">
          <a:xfrm>
            <a:off x="6646863" y="2632075"/>
            <a:ext cx="836612" cy="1385888"/>
          </a:xfrm>
          <a:prstGeom prst="curvedLeftArrow">
            <a:avLst>
              <a:gd name="adj1" fmla="val 33131"/>
              <a:gd name="adj2" fmla="val 66262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8.2.1	Static Timing Analysis</a:t>
            </a:r>
          </a:p>
        </p:txBody>
      </p:sp>
      <p:sp>
        <p:nvSpPr>
          <p:cNvPr id="98" name="Text Box 102"/>
          <p:cNvSpPr txBox="1">
            <a:spLocks noChangeArrowheads="1"/>
          </p:cNvSpPr>
          <p:nvPr/>
        </p:nvSpPr>
        <p:spPr bwMode="auto">
          <a:xfrm rot="-5400000">
            <a:off x="8237048" y="5725266"/>
            <a:ext cx="1256691" cy="2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4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3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B876C8-581F-42B2-97A8-1405C736F2FE}" type="slidenum">
              <a:rPr lang="en-US" altLang="de-DE" sz="1000">
                <a:solidFill>
                  <a:srgbClr val="C0C0C0"/>
                </a:solidFill>
              </a:rPr>
              <a:pPr/>
              <a:t>13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32163" name="Rectangle 5"/>
          <p:cNvSpPr>
            <a:spLocks noChangeArrowheads="1"/>
          </p:cNvSpPr>
          <p:nvPr/>
        </p:nvSpPr>
        <p:spPr bwMode="auto">
          <a:xfrm>
            <a:off x="611188" y="842963"/>
            <a:ext cx="819308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</a:rPr>
              <a:t>Compute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AATs</a:t>
            </a:r>
            <a:r>
              <a:rPr lang="en-US" altLang="zh-CN">
                <a:ea typeface="宋体" panose="02010600030101010101" pitchFamily="2" charset="-122"/>
              </a:rPr>
              <a:t> at each node: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None/>
            </a:pPr>
            <a:endParaRPr lang="en-US" altLang="zh-CN">
              <a:ea typeface="宋体" panose="02010600030101010101" pitchFamily="2" charset="-12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None/>
            </a:pPr>
            <a:endParaRPr lang="en-US" altLang="zh-CN">
              <a:ea typeface="宋体" panose="02010600030101010101" pitchFamily="2" charset="-12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</a:rPr>
              <a:t>where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FI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)</a:t>
            </a:r>
            <a:r>
              <a:rPr lang="en-US" altLang="zh-CN">
                <a:ea typeface="宋体" panose="02010600030101010101" pitchFamily="2" charset="-122"/>
              </a:rPr>
              <a:t> is the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fanin</a:t>
            </a:r>
            <a:r>
              <a:rPr lang="en-US" altLang="zh-CN">
                <a:ea typeface="宋体" panose="02010600030101010101" pitchFamily="2" charset="-122"/>
              </a:rPr>
              <a:t> nodes, and </a:t>
            </a:r>
            <a:r>
              <a:rPr lang="en-US" altLang="zh-CN" i="1">
                <a:ea typeface="宋体" panose="02010600030101010101" pitchFamily="2" charset="-122"/>
              </a:rPr>
              <a:t>t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en-US" altLang="zh-CN" i="1">
                <a:ea typeface="宋体" panose="02010600030101010101" pitchFamily="2" charset="-122"/>
              </a:rPr>
              <a:t>u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 i="1">
                <a:ea typeface="宋体" panose="02010600030101010101" pitchFamily="2" charset="-122"/>
              </a:rPr>
              <a:t>v</a:t>
            </a:r>
            <a:r>
              <a:rPr lang="en-US" altLang="zh-CN">
                <a:ea typeface="宋体" panose="02010600030101010101" pitchFamily="2" charset="-122"/>
              </a:rPr>
              <a:t>) is the delay between </a:t>
            </a:r>
            <a:r>
              <a:rPr lang="en-US" altLang="zh-CN" i="1">
                <a:ea typeface="宋体" panose="02010600030101010101" pitchFamily="2" charset="-122"/>
              </a:rPr>
              <a:t>u</a:t>
            </a:r>
            <a:r>
              <a:rPr lang="en-US" altLang="zh-CN">
                <a:ea typeface="宋体" panose="02010600030101010101" pitchFamily="2" charset="-122"/>
              </a:rPr>
              <a:t> and </a:t>
            </a:r>
            <a:r>
              <a:rPr lang="en-US" altLang="zh-CN" i="1">
                <a:ea typeface="宋体" panose="02010600030101010101" pitchFamily="2" charset="-122"/>
              </a:rPr>
              <a:t>v</a:t>
            </a:r>
          </a:p>
        </p:txBody>
      </p:sp>
      <p:sp>
        <p:nvSpPr>
          <p:cNvPr id="132216" name="TextBox 48"/>
          <p:cNvSpPr txBox="1">
            <a:spLocks noChangeArrowheads="1"/>
          </p:cNvSpPr>
          <p:nvPr/>
        </p:nvSpPr>
        <p:spPr bwMode="auto">
          <a:xfrm>
            <a:off x="2370138" y="5746750"/>
            <a:ext cx="7016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A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0.6</a:t>
            </a:r>
          </a:p>
        </p:txBody>
      </p:sp>
      <p:sp>
        <p:nvSpPr>
          <p:cNvPr id="132217" name="TextBox 48"/>
          <p:cNvSpPr txBox="1">
            <a:spLocks noChangeArrowheads="1"/>
          </p:cNvSpPr>
          <p:nvPr/>
        </p:nvSpPr>
        <p:spPr bwMode="auto">
          <a:xfrm>
            <a:off x="7412038" y="4459288"/>
            <a:ext cx="8223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A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5.85</a:t>
            </a:r>
          </a:p>
        </p:txBody>
      </p:sp>
      <p:sp>
        <p:nvSpPr>
          <p:cNvPr id="132218" name="TextBox 48"/>
          <p:cNvSpPr txBox="1">
            <a:spLocks noChangeArrowheads="1"/>
          </p:cNvSpPr>
          <p:nvPr/>
        </p:nvSpPr>
        <p:spPr bwMode="auto">
          <a:xfrm>
            <a:off x="6251575" y="4459288"/>
            <a:ext cx="8223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A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5.65</a:t>
            </a:r>
          </a:p>
        </p:txBody>
      </p:sp>
      <p:sp>
        <p:nvSpPr>
          <p:cNvPr id="132219" name="TextBox 48"/>
          <p:cNvSpPr txBox="1">
            <a:spLocks noChangeArrowheads="1"/>
          </p:cNvSpPr>
          <p:nvPr/>
        </p:nvSpPr>
        <p:spPr bwMode="auto">
          <a:xfrm>
            <a:off x="2370138" y="4462463"/>
            <a:ext cx="5207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A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132220" name="TextBox 48"/>
          <p:cNvSpPr txBox="1">
            <a:spLocks noChangeArrowheads="1"/>
          </p:cNvSpPr>
          <p:nvPr/>
        </p:nvSpPr>
        <p:spPr bwMode="auto">
          <a:xfrm>
            <a:off x="3436938" y="4459288"/>
            <a:ext cx="701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A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1.1</a:t>
            </a:r>
          </a:p>
        </p:txBody>
      </p:sp>
      <p:sp>
        <p:nvSpPr>
          <p:cNvPr id="132221" name="TextBox 48"/>
          <p:cNvSpPr txBox="1">
            <a:spLocks noChangeArrowheads="1"/>
          </p:cNvSpPr>
          <p:nvPr/>
        </p:nvSpPr>
        <p:spPr bwMode="auto">
          <a:xfrm>
            <a:off x="684213" y="4459288"/>
            <a:ext cx="5207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A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132222" name="TextBox 48"/>
          <p:cNvSpPr txBox="1">
            <a:spLocks noChangeArrowheads="1"/>
          </p:cNvSpPr>
          <p:nvPr/>
        </p:nvSpPr>
        <p:spPr bwMode="auto">
          <a:xfrm>
            <a:off x="2365375" y="3203575"/>
            <a:ext cx="520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A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132223" name="TextBox 48"/>
          <p:cNvSpPr txBox="1">
            <a:spLocks noChangeArrowheads="1"/>
          </p:cNvSpPr>
          <p:nvPr/>
        </p:nvSpPr>
        <p:spPr bwMode="auto">
          <a:xfrm>
            <a:off x="4870450" y="5748338"/>
            <a:ext cx="9318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A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3.4</a:t>
            </a:r>
          </a:p>
        </p:txBody>
      </p:sp>
      <p:sp>
        <p:nvSpPr>
          <p:cNvPr id="132224" name="TextBox 48"/>
          <p:cNvSpPr txBox="1">
            <a:spLocks noChangeArrowheads="1"/>
          </p:cNvSpPr>
          <p:nvPr/>
        </p:nvSpPr>
        <p:spPr bwMode="auto">
          <a:xfrm>
            <a:off x="4918075" y="3155950"/>
            <a:ext cx="9493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A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3.2</a:t>
            </a:r>
          </a:p>
        </p:txBody>
      </p:sp>
      <p:graphicFrame>
        <p:nvGraphicFramePr>
          <p:cNvPr id="132225" name="Object 68"/>
          <p:cNvGraphicFramePr>
            <a:graphicFrameLocks noChangeAspect="1"/>
          </p:cNvGraphicFramePr>
          <p:nvPr/>
        </p:nvGraphicFramePr>
        <p:xfrm>
          <a:off x="2549525" y="1341438"/>
          <a:ext cx="31781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Equation" r:id="rId3" imgW="1777229" imgH="266584" progId="Equation.3">
                  <p:embed/>
                </p:oleObj>
              </mc:Choice>
              <mc:Fallback>
                <p:oleObj name="Equation" r:id="rId3" imgW="1777229" imgH="266584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1341438"/>
                        <a:ext cx="31781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8.2.1	Static Timing Analysis</a:t>
            </a:r>
          </a:p>
        </p:txBody>
      </p:sp>
      <p:sp>
        <p:nvSpPr>
          <p:cNvPr id="132230" name="Text Box 134"/>
          <p:cNvSpPr txBox="1">
            <a:spLocks noChangeArrowheads="1"/>
          </p:cNvSpPr>
          <p:nvPr/>
        </p:nvSpPr>
        <p:spPr bwMode="auto">
          <a:xfrm>
            <a:off x="561975" y="2343150"/>
            <a:ext cx="27860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</a:rPr>
              <a:t>(AATs of inputs are given)</a:t>
            </a:r>
          </a:p>
        </p:txBody>
      </p:sp>
      <p:grpSp>
        <p:nvGrpSpPr>
          <p:cNvPr id="132232" name="Group 136"/>
          <p:cNvGrpSpPr>
            <a:grpSpLocks/>
          </p:cNvGrpSpPr>
          <p:nvPr/>
        </p:nvGrpSpPr>
        <p:grpSpPr bwMode="auto">
          <a:xfrm>
            <a:off x="1147763" y="2673350"/>
            <a:ext cx="7096125" cy="3133725"/>
            <a:chOff x="723" y="1684"/>
            <a:chExt cx="4470" cy="1974"/>
          </a:xfrm>
        </p:grpSpPr>
        <p:sp>
          <p:nvSpPr>
            <p:cNvPr id="14354" name="Line 8"/>
            <p:cNvSpPr>
              <a:spLocks noChangeShapeType="1"/>
            </p:cNvSpPr>
            <p:nvPr/>
          </p:nvSpPr>
          <p:spPr bwMode="auto">
            <a:xfrm>
              <a:off x="4113" y="2666"/>
              <a:ext cx="2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5" name="Line 9"/>
            <p:cNvSpPr>
              <a:spLocks noChangeShapeType="1"/>
            </p:cNvSpPr>
            <p:nvPr/>
          </p:nvSpPr>
          <p:spPr bwMode="auto">
            <a:xfrm>
              <a:off x="3308" y="1851"/>
              <a:ext cx="325" cy="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6" name="Line 10"/>
            <p:cNvSpPr>
              <a:spLocks noChangeShapeType="1"/>
            </p:cNvSpPr>
            <p:nvPr/>
          </p:nvSpPr>
          <p:spPr bwMode="auto">
            <a:xfrm flipV="1">
              <a:off x="3305" y="3170"/>
              <a:ext cx="317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7" name="Line 11"/>
            <p:cNvSpPr>
              <a:spLocks noChangeShapeType="1"/>
            </p:cNvSpPr>
            <p:nvPr/>
          </p:nvSpPr>
          <p:spPr bwMode="auto">
            <a:xfrm>
              <a:off x="2496" y="2668"/>
              <a:ext cx="290" cy="2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8" name="Line 12"/>
            <p:cNvSpPr>
              <a:spLocks noChangeShapeType="1"/>
            </p:cNvSpPr>
            <p:nvPr/>
          </p:nvSpPr>
          <p:spPr bwMode="auto">
            <a:xfrm flipV="1">
              <a:off x="2499" y="2362"/>
              <a:ext cx="306" cy="3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9" name="Line 13"/>
            <p:cNvSpPr>
              <a:spLocks noChangeShapeType="1"/>
            </p:cNvSpPr>
            <p:nvPr/>
          </p:nvSpPr>
          <p:spPr bwMode="auto">
            <a:xfrm>
              <a:off x="1636" y="1857"/>
              <a:ext cx="64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0" name="Line 14"/>
            <p:cNvSpPr>
              <a:spLocks noChangeShapeType="1"/>
            </p:cNvSpPr>
            <p:nvPr/>
          </p:nvSpPr>
          <p:spPr bwMode="auto">
            <a:xfrm>
              <a:off x="1638" y="3484"/>
              <a:ext cx="6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1" name="Line 15"/>
            <p:cNvSpPr>
              <a:spLocks noChangeShapeType="1"/>
            </p:cNvSpPr>
            <p:nvPr/>
          </p:nvSpPr>
          <p:spPr bwMode="auto">
            <a:xfrm>
              <a:off x="1654" y="2672"/>
              <a:ext cx="2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2" name="Line 16"/>
            <p:cNvSpPr>
              <a:spLocks noChangeShapeType="1"/>
            </p:cNvSpPr>
            <p:nvPr/>
          </p:nvSpPr>
          <p:spPr bwMode="auto">
            <a:xfrm>
              <a:off x="835" y="2662"/>
              <a:ext cx="341" cy="3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3" name="Line 17"/>
            <p:cNvSpPr>
              <a:spLocks noChangeShapeType="1"/>
            </p:cNvSpPr>
            <p:nvPr/>
          </p:nvSpPr>
          <p:spPr bwMode="auto">
            <a:xfrm>
              <a:off x="846" y="2669"/>
              <a:ext cx="3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4" name="Line 18"/>
            <p:cNvSpPr>
              <a:spLocks noChangeShapeType="1"/>
            </p:cNvSpPr>
            <p:nvPr/>
          </p:nvSpPr>
          <p:spPr bwMode="auto">
            <a:xfrm flipV="1">
              <a:off x="1358" y="1981"/>
              <a:ext cx="171" cy="1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5" name="Line 19"/>
            <p:cNvSpPr>
              <a:spLocks noChangeShapeType="1"/>
            </p:cNvSpPr>
            <p:nvPr/>
          </p:nvSpPr>
          <p:spPr bwMode="auto">
            <a:xfrm>
              <a:off x="1363" y="3190"/>
              <a:ext cx="161" cy="1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6" name="Line 20"/>
            <p:cNvSpPr>
              <a:spLocks noChangeShapeType="1"/>
            </p:cNvSpPr>
            <p:nvPr/>
          </p:nvSpPr>
          <p:spPr bwMode="auto">
            <a:xfrm>
              <a:off x="1377" y="2669"/>
              <a:ext cx="1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7" name="Line 21"/>
            <p:cNvSpPr>
              <a:spLocks noChangeShapeType="1"/>
            </p:cNvSpPr>
            <p:nvPr/>
          </p:nvSpPr>
          <p:spPr bwMode="auto">
            <a:xfrm>
              <a:off x="2227" y="2672"/>
              <a:ext cx="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8" name="Line 22"/>
            <p:cNvSpPr>
              <a:spLocks noChangeShapeType="1"/>
            </p:cNvSpPr>
            <p:nvPr/>
          </p:nvSpPr>
          <p:spPr bwMode="auto">
            <a:xfrm>
              <a:off x="2964" y="3136"/>
              <a:ext cx="224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9" name="Line 23"/>
            <p:cNvSpPr>
              <a:spLocks noChangeShapeType="1"/>
            </p:cNvSpPr>
            <p:nvPr/>
          </p:nvSpPr>
          <p:spPr bwMode="auto">
            <a:xfrm flipV="1">
              <a:off x="3003" y="1981"/>
              <a:ext cx="183" cy="1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0" name="Line 24"/>
            <p:cNvSpPr>
              <a:spLocks noChangeShapeType="1"/>
            </p:cNvSpPr>
            <p:nvPr/>
          </p:nvSpPr>
          <p:spPr bwMode="auto">
            <a:xfrm>
              <a:off x="3818" y="2361"/>
              <a:ext cx="187" cy="1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1" name="Line 25"/>
            <p:cNvSpPr>
              <a:spLocks noChangeShapeType="1"/>
            </p:cNvSpPr>
            <p:nvPr/>
          </p:nvSpPr>
          <p:spPr bwMode="auto">
            <a:xfrm>
              <a:off x="4689" y="2669"/>
              <a:ext cx="1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2" name="Line 26"/>
            <p:cNvSpPr>
              <a:spLocks noChangeShapeType="1"/>
            </p:cNvSpPr>
            <p:nvPr/>
          </p:nvSpPr>
          <p:spPr bwMode="auto">
            <a:xfrm flipV="1">
              <a:off x="3824" y="2789"/>
              <a:ext cx="179" cy="1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3" name="Line 27"/>
            <p:cNvSpPr>
              <a:spLocks noChangeShapeType="1"/>
            </p:cNvSpPr>
            <p:nvPr/>
          </p:nvSpPr>
          <p:spPr bwMode="auto">
            <a:xfrm>
              <a:off x="2661" y="3484"/>
              <a:ext cx="4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4" name="Line 28"/>
            <p:cNvSpPr>
              <a:spLocks noChangeShapeType="1"/>
            </p:cNvSpPr>
            <p:nvPr/>
          </p:nvSpPr>
          <p:spPr bwMode="auto">
            <a:xfrm>
              <a:off x="2701" y="1857"/>
              <a:ext cx="4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5" name="TextBox 78"/>
            <p:cNvSpPr txBox="1">
              <a:spLocks noChangeArrowheads="1"/>
            </p:cNvSpPr>
            <p:nvPr/>
          </p:nvSpPr>
          <p:spPr bwMode="auto">
            <a:xfrm>
              <a:off x="2257" y="1733"/>
              <a:ext cx="47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(0.15)</a:t>
              </a:r>
            </a:p>
          </p:txBody>
        </p:sp>
        <p:sp>
          <p:nvSpPr>
            <p:cNvPr id="14376" name="TextBox 79"/>
            <p:cNvSpPr txBox="1">
              <a:spLocks noChangeArrowheads="1"/>
            </p:cNvSpPr>
            <p:nvPr/>
          </p:nvSpPr>
          <p:spPr bwMode="auto">
            <a:xfrm>
              <a:off x="1866" y="2548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(0.1)</a:t>
              </a:r>
            </a:p>
          </p:txBody>
        </p:sp>
        <p:sp>
          <p:nvSpPr>
            <p:cNvPr id="14377" name="TextBox 82"/>
            <p:cNvSpPr txBox="1">
              <a:spLocks noChangeArrowheads="1"/>
            </p:cNvSpPr>
            <p:nvPr/>
          </p:nvSpPr>
          <p:spPr bwMode="auto">
            <a:xfrm>
              <a:off x="2293" y="3360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(0.1)</a:t>
              </a:r>
            </a:p>
          </p:txBody>
        </p:sp>
        <p:sp>
          <p:nvSpPr>
            <p:cNvPr id="14378" name="TextBox 83"/>
            <p:cNvSpPr txBox="1">
              <a:spLocks noChangeArrowheads="1"/>
            </p:cNvSpPr>
            <p:nvPr/>
          </p:nvSpPr>
          <p:spPr bwMode="auto">
            <a:xfrm>
              <a:off x="2731" y="2139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(0.1)</a:t>
              </a:r>
            </a:p>
          </p:txBody>
        </p:sp>
        <p:sp>
          <p:nvSpPr>
            <p:cNvPr id="14379" name="TextBox 101"/>
            <p:cNvSpPr txBox="1">
              <a:spLocks noChangeArrowheads="1"/>
            </p:cNvSpPr>
            <p:nvPr/>
          </p:nvSpPr>
          <p:spPr bwMode="auto">
            <a:xfrm>
              <a:off x="3515" y="2139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(0.2)</a:t>
              </a:r>
            </a:p>
          </p:txBody>
        </p:sp>
        <p:sp>
          <p:nvSpPr>
            <p:cNvPr id="14380" name="TextBox 102"/>
            <p:cNvSpPr txBox="1">
              <a:spLocks noChangeArrowheads="1"/>
            </p:cNvSpPr>
            <p:nvPr/>
          </p:nvSpPr>
          <p:spPr bwMode="auto">
            <a:xfrm>
              <a:off x="3476" y="2945"/>
              <a:ext cx="47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(0.25)</a:t>
              </a:r>
            </a:p>
          </p:txBody>
        </p:sp>
        <p:sp>
          <p:nvSpPr>
            <p:cNvPr id="14381" name="TextBox 100"/>
            <p:cNvSpPr txBox="1">
              <a:spLocks noChangeArrowheads="1"/>
            </p:cNvSpPr>
            <p:nvPr/>
          </p:nvSpPr>
          <p:spPr bwMode="auto">
            <a:xfrm>
              <a:off x="4328" y="2541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(0.2)</a:t>
              </a:r>
            </a:p>
          </p:txBody>
        </p:sp>
        <p:sp>
          <p:nvSpPr>
            <p:cNvPr id="14382" name="TextBox 80"/>
            <p:cNvSpPr txBox="1">
              <a:spLocks noChangeArrowheads="1"/>
            </p:cNvSpPr>
            <p:nvPr/>
          </p:nvSpPr>
          <p:spPr bwMode="auto">
            <a:xfrm>
              <a:off x="1123" y="2549"/>
              <a:ext cx="2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(0)</a:t>
              </a:r>
            </a:p>
          </p:txBody>
        </p:sp>
        <p:sp>
          <p:nvSpPr>
            <p:cNvPr id="14383" name="TextBox 80"/>
            <p:cNvSpPr txBox="1">
              <a:spLocks noChangeArrowheads="1"/>
            </p:cNvSpPr>
            <p:nvPr/>
          </p:nvSpPr>
          <p:spPr bwMode="auto">
            <a:xfrm>
              <a:off x="1118" y="2137"/>
              <a:ext cx="2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(0)</a:t>
              </a:r>
            </a:p>
          </p:txBody>
        </p:sp>
        <p:sp>
          <p:nvSpPr>
            <p:cNvPr id="14384" name="TextBox 80"/>
            <p:cNvSpPr txBox="1">
              <a:spLocks noChangeArrowheads="1"/>
            </p:cNvSpPr>
            <p:nvPr/>
          </p:nvSpPr>
          <p:spPr bwMode="auto">
            <a:xfrm>
              <a:off x="1068" y="2967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(0.6)</a:t>
              </a:r>
            </a:p>
          </p:txBody>
        </p:sp>
        <p:sp>
          <p:nvSpPr>
            <p:cNvPr id="14385" name="TextBox 84"/>
            <p:cNvSpPr txBox="1">
              <a:spLocks noChangeArrowheads="1"/>
            </p:cNvSpPr>
            <p:nvPr/>
          </p:nvSpPr>
          <p:spPr bwMode="auto">
            <a:xfrm>
              <a:off x="2734" y="2936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(0.3)</a:t>
              </a:r>
            </a:p>
          </p:txBody>
        </p:sp>
        <p:sp>
          <p:nvSpPr>
            <p:cNvPr id="14386" name="Oval 40"/>
            <p:cNvSpPr>
              <a:spLocks noChangeArrowheads="1"/>
            </p:cNvSpPr>
            <p:nvPr/>
          </p:nvSpPr>
          <p:spPr bwMode="auto">
            <a:xfrm>
              <a:off x="2319" y="2501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4387" name="Oval 41"/>
            <p:cNvSpPr>
              <a:spLocks noChangeArrowheads="1"/>
            </p:cNvSpPr>
            <p:nvPr/>
          </p:nvSpPr>
          <p:spPr bwMode="auto">
            <a:xfrm>
              <a:off x="3138" y="1684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4388" name="Oval 42"/>
            <p:cNvSpPr>
              <a:spLocks noChangeArrowheads="1"/>
            </p:cNvSpPr>
            <p:nvPr/>
          </p:nvSpPr>
          <p:spPr bwMode="auto">
            <a:xfrm>
              <a:off x="3135" y="3313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4389" name="Oval 43"/>
            <p:cNvSpPr>
              <a:spLocks noChangeArrowheads="1"/>
            </p:cNvSpPr>
            <p:nvPr/>
          </p:nvSpPr>
          <p:spPr bwMode="auto">
            <a:xfrm>
              <a:off x="3950" y="2493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4390" name="Oval 44"/>
            <p:cNvSpPr>
              <a:spLocks noChangeArrowheads="1"/>
            </p:cNvSpPr>
            <p:nvPr/>
          </p:nvSpPr>
          <p:spPr bwMode="auto">
            <a:xfrm>
              <a:off x="4813" y="2498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4391" name="Oval 45"/>
            <p:cNvSpPr>
              <a:spLocks noChangeArrowheads="1"/>
            </p:cNvSpPr>
            <p:nvPr/>
          </p:nvSpPr>
          <p:spPr bwMode="auto">
            <a:xfrm>
              <a:off x="1477" y="1685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4392" name="Oval 46"/>
            <p:cNvSpPr>
              <a:spLocks noChangeArrowheads="1"/>
            </p:cNvSpPr>
            <p:nvPr/>
          </p:nvSpPr>
          <p:spPr bwMode="auto">
            <a:xfrm>
              <a:off x="1473" y="2498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4393" name="Oval 47"/>
            <p:cNvSpPr>
              <a:spLocks noChangeArrowheads="1"/>
            </p:cNvSpPr>
            <p:nvPr/>
          </p:nvSpPr>
          <p:spPr bwMode="auto">
            <a:xfrm>
              <a:off x="1474" y="3311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4394" name="Text Box 48"/>
            <p:cNvSpPr txBox="1">
              <a:spLocks noChangeArrowheads="1"/>
            </p:cNvSpPr>
            <p:nvPr/>
          </p:nvSpPr>
          <p:spPr bwMode="auto">
            <a:xfrm>
              <a:off x="2283" y="2551"/>
              <a:ext cx="44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x</a:t>
              </a:r>
              <a:r>
                <a:rPr lang="de-DE" altLang="de-DE">
                  <a:ea typeface="宋体" panose="02010600030101010101" pitchFamily="2" charset="-122"/>
                </a:rPr>
                <a:t> (1)</a:t>
              </a:r>
            </a:p>
          </p:txBody>
        </p:sp>
        <p:sp>
          <p:nvSpPr>
            <p:cNvPr id="14395" name="Text Box 49"/>
            <p:cNvSpPr txBox="1">
              <a:spLocks noChangeArrowheads="1"/>
            </p:cNvSpPr>
            <p:nvPr/>
          </p:nvSpPr>
          <p:spPr bwMode="auto">
            <a:xfrm>
              <a:off x="3107" y="1730"/>
              <a:ext cx="42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>
                  <a:ea typeface="宋体" panose="02010600030101010101" pitchFamily="2" charset="-122"/>
                </a:rPr>
                <a:t>y (2)</a:t>
              </a:r>
            </a:p>
          </p:txBody>
        </p:sp>
        <p:sp>
          <p:nvSpPr>
            <p:cNvPr id="14396" name="Text Box 50"/>
            <p:cNvSpPr txBox="1">
              <a:spLocks noChangeArrowheads="1"/>
            </p:cNvSpPr>
            <p:nvPr/>
          </p:nvSpPr>
          <p:spPr bwMode="auto">
            <a:xfrm>
              <a:off x="3077" y="3362"/>
              <a:ext cx="4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z</a:t>
              </a:r>
              <a:r>
                <a:rPr lang="de-DE" altLang="de-DE">
                  <a:ea typeface="宋体" panose="02010600030101010101" pitchFamily="2" charset="-122"/>
                </a:rPr>
                <a:t> (2)</a:t>
              </a:r>
            </a:p>
          </p:txBody>
        </p:sp>
        <p:sp>
          <p:nvSpPr>
            <p:cNvPr id="14397" name="Text Box 51"/>
            <p:cNvSpPr txBox="1">
              <a:spLocks noChangeArrowheads="1"/>
            </p:cNvSpPr>
            <p:nvPr/>
          </p:nvSpPr>
          <p:spPr bwMode="auto">
            <a:xfrm>
              <a:off x="3895" y="2537"/>
              <a:ext cx="45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w</a:t>
              </a:r>
              <a:r>
                <a:rPr lang="de-DE" altLang="de-DE">
                  <a:ea typeface="宋体" panose="02010600030101010101" pitchFamily="2" charset="-122"/>
                </a:rPr>
                <a:t> (2)</a:t>
              </a:r>
            </a:p>
          </p:txBody>
        </p:sp>
        <p:sp>
          <p:nvSpPr>
            <p:cNvPr id="14398" name="Text Box 52"/>
            <p:cNvSpPr txBox="1">
              <a:spLocks noChangeArrowheads="1"/>
            </p:cNvSpPr>
            <p:nvPr/>
          </p:nvSpPr>
          <p:spPr bwMode="auto">
            <a:xfrm>
              <a:off x="4795" y="2546"/>
              <a:ext cx="39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f</a:t>
              </a:r>
              <a:r>
                <a:rPr lang="de-DE" altLang="de-DE">
                  <a:ea typeface="宋体" panose="02010600030101010101" pitchFamily="2" charset="-122"/>
                </a:rPr>
                <a:t> (0)</a:t>
              </a:r>
            </a:p>
          </p:txBody>
        </p:sp>
        <p:sp>
          <p:nvSpPr>
            <p:cNvPr id="14399" name="Text Box 53"/>
            <p:cNvSpPr txBox="1">
              <a:spLocks noChangeArrowheads="1"/>
            </p:cNvSpPr>
            <p:nvPr/>
          </p:nvSpPr>
          <p:spPr bwMode="auto">
            <a:xfrm>
              <a:off x="1418" y="1731"/>
              <a:ext cx="4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a</a:t>
              </a:r>
              <a:r>
                <a:rPr lang="de-DE" altLang="de-DE">
                  <a:ea typeface="宋体" panose="02010600030101010101" pitchFamily="2" charset="-122"/>
                </a:rPr>
                <a:t> (0)</a:t>
              </a:r>
            </a:p>
          </p:txBody>
        </p:sp>
        <p:sp>
          <p:nvSpPr>
            <p:cNvPr id="14400" name="Text Box 54"/>
            <p:cNvSpPr txBox="1">
              <a:spLocks noChangeArrowheads="1"/>
            </p:cNvSpPr>
            <p:nvPr/>
          </p:nvSpPr>
          <p:spPr bwMode="auto">
            <a:xfrm>
              <a:off x="1437" y="2546"/>
              <a:ext cx="4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b</a:t>
              </a:r>
              <a:r>
                <a:rPr lang="de-DE" altLang="de-DE">
                  <a:ea typeface="宋体" panose="02010600030101010101" pitchFamily="2" charset="-122"/>
                </a:rPr>
                <a:t> (0)</a:t>
              </a:r>
            </a:p>
          </p:txBody>
        </p:sp>
        <p:sp>
          <p:nvSpPr>
            <p:cNvPr id="14401" name="Text Box 55"/>
            <p:cNvSpPr txBox="1">
              <a:spLocks noChangeArrowheads="1"/>
            </p:cNvSpPr>
            <p:nvPr/>
          </p:nvSpPr>
          <p:spPr bwMode="auto">
            <a:xfrm>
              <a:off x="1451" y="3359"/>
              <a:ext cx="42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c</a:t>
              </a:r>
              <a:r>
                <a:rPr lang="de-DE" altLang="de-DE">
                  <a:ea typeface="宋体" panose="02010600030101010101" pitchFamily="2" charset="-122"/>
                </a:rPr>
                <a:t> (0)</a:t>
              </a:r>
            </a:p>
          </p:txBody>
        </p:sp>
        <p:sp>
          <p:nvSpPr>
            <p:cNvPr id="14402" name="Line 56"/>
            <p:cNvSpPr>
              <a:spLocks noChangeShapeType="1"/>
            </p:cNvSpPr>
            <p:nvPr/>
          </p:nvSpPr>
          <p:spPr bwMode="auto">
            <a:xfrm flipV="1">
              <a:off x="851" y="2362"/>
              <a:ext cx="297" cy="2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03" name="Oval 57"/>
            <p:cNvSpPr>
              <a:spLocks noChangeArrowheads="1"/>
            </p:cNvSpPr>
            <p:nvPr/>
          </p:nvSpPr>
          <p:spPr bwMode="auto">
            <a:xfrm>
              <a:off x="726" y="2554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4404" name="Text Box 58"/>
            <p:cNvSpPr txBox="1">
              <a:spLocks noChangeArrowheads="1"/>
            </p:cNvSpPr>
            <p:nvPr/>
          </p:nvSpPr>
          <p:spPr bwMode="auto">
            <a:xfrm>
              <a:off x="723" y="2544"/>
              <a:ext cx="24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b="1" i="1">
                  <a:ea typeface="宋体" panose="02010600030101010101" pitchFamily="2" charset="-122"/>
                </a:rPr>
                <a:t>s</a:t>
              </a:r>
            </a:p>
          </p:txBody>
        </p:sp>
      </p:grpSp>
      <p:sp>
        <p:nvSpPr>
          <p:cNvPr id="69" name="Text Box 102"/>
          <p:cNvSpPr txBox="1">
            <a:spLocks noChangeArrowheads="1"/>
          </p:cNvSpPr>
          <p:nvPr/>
        </p:nvSpPr>
        <p:spPr bwMode="auto">
          <a:xfrm rot="-5400000">
            <a:off x="8237048" y="5725266"/>
            <a:ext cx="1256691" cy="2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63" grpId="0"/>
      <p:bldP spid="132216" grpId="0"/>
      <p:bldP spid="132217" grpId="0"/>
      <p:bldP spid="132218" grpId="0"/>
      <p:bldP spid="132219" grpId="0"/>
      <p:bldP spid="132220" grpId="0"/>
      <p:bldP spid="132221" grpId="0"/>
      <p:bldP spid="132222" grpId="0"/>
      <p:bldP spid="132223" grpId="0"/>
      <p:bldP spid="132224" grpId="0"/>
      <p:bldP spid="1322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77DE82-8333-434F-BFF8-A1DBDC99B5AD}" type="slidenum">
              <a:rPr lang="en-US" altLang="de-DE" sz="1000">
                <a:solidFill>
                  <a:srgbClr val="C0C0C0"/>
                </a:solidFill>
              </a:rPr>
              <a:pPr/>
              <a:t>14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611188" y="842963"/>
            <a:ext cx="819308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</a:rPr>
              <a:t>Compute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RATs</a:t>
            </a:r>
            <a:r>
              <a:rPr lang="en-US" altLang="zh-CN">
                <a:ea typeface="宋体" panose="02010600030101010101" pitchFamily="2" charset="-122"/>
              </a:rPr>
              <a:t> at each node: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None/>
            </a:pPr>
            <a:endParaRPr lang="en-US" altLang="zh-CN">
              <a:ea typeface="宋体" panose="02010600030101010101" pitchFamily="2" charset="-12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None/>
            </a:pPr>
            <a:endParaRPr lang="en-US" altLang="zh-CN">
              <a:ea typeface="宋体" panose="02010600030101010101" pitchFamily="2" charset="-12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</a:rPr>
              <a:t>where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FO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)</a:t>
            </a:r>
            <a:r>
              <a:rPr lang="en-US" altLang="zh-CN">
                <a:ea typeface="宋体" panose="02010600030101010101" pitchFamily="2" charset="-122"/>
              </a:rPr>
              <a:t> are the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fanout</a:t>
            </a:r>
            <a:r>
              <a:rPr lang="en-US" altLang="zh-CN">
                <a:ea typeface="宋体" panose="02010600030101010101" pitchFamily="2" charset="-122"/>
              </a:rPr>
              <a:t> nodes, and </a:t>
            </a:r>
            <a:r>
              <a:rPr lang="en-US" altLang="zh-CN" i="1">
                <a:ea typeface="宋体" panose="02010600030101010101" pitchFamily="2" charset="-122"/>
              </a:rPr>
              <a:t>t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en-US" altLang="zh-CN" i="1">
                <a:ea typeface="宋体" panose="02010600030101010101" pitchFamily="2" charset="-122"/>
              </a:rPr>
              <a:t>u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 i="1">
                <a:ea typeface="宋体" panose="02010600030101010101" pitchFamily="2" charset="-122"/>
              </a:rPr>
              <a:t>v</a:t>
            </a:r>
            <a:r>
              <a:rPr lang="en-US" altLang="zh-CN">
                <a:ea typeface="宋体" panose="02010600030101010101" pitchFamily="2" charset="-122"/>
              </a:rPr>
              <a:t>) is the delay between </a:t>
            </a:r>
            <a:r>
              <a:rPr lang="en-US" altLang="zh-CN" i="1">
                <a:ea typeface="宋体" panose="02010600030101010101" pitchFamily="2" charset="-122"/>
              </a:rPr>
              <a:t>u</a:t>
            </a:r>
            <a:r>
              <a:rPr lang="en-US" altLang="zh-CN">
                <a:ea typeface="宋体" panose="02010600030101010101" pitchFamily="2" charset="-122"/>
              </a:rPr>
              <a:t> and </a:t>
            </a:r>
            <a:r>
              <a:rPr lang="en-US" altLang="zh-CN" i="1">
                <a:ea typeface="宋体" panose="02010600030101010101" pitchFamily="2" charset="-122"/>
              </a:rPr>
              <a:t>v</a:t>
            </a:r>
          </a:p>
        </p:txBody>
      </p:sp>
      <p:graphicFrame>
        <p:nvGraphicFramePr>
          <p:cNvPr id="3074" name="Object 129"/>
          <p:cNvGraphicFramePr>
            <a:graphicFrameLocks noChangeAspect="1"/>
          </p:cNvGraphicFramePr>
          <p:nvPr/>
        </p:nvGraphicFramePr>
        <p:xfrm>
          <a:off x="2441575" y="1341438"/>
          <a:ext cx="3200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Equation" r:id="rId3" imgW="1790700" imgH="266700" progId="Equation.3">
                  <p:embed/>
                </p:oleObj>
              </mc:Choice>
              <mc:Fallback>
                <p:oleObj name="Equation" r:id="rId3" imgW="1790700" imgH="266700" progId="Equation.3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1341438"/>
                        <a:ext cx="3200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45" name="Group 73"/>
          <p:cNvGrpSpPr>
            <a:grpSpLocks/>
          </p:cNvGrpSpPr>
          <p:nvPr/>
        </p:nvGrpSpPr>
        <p:grpSpPr bwMode="auto">
          <a:xfrm>
            <a:off x="1147763" y="2674938"/>
            <a:ext cx="7096125" cy="3133725"/>
            <a:chOff x="723" y="1685"/>
            <a:chExt cx="4470" cy="1974"/>
          </a:xfrm>
        </p:grpSpPr>
        <p:sp>
          <p:nvSpPr>
            <p:cNvPr id="15378" name="Line 131"/>
            <p:cNvSpPr>
              <a:spLocks noChangeShapeType="1"/>
            </p:cNvSpPr>
            <p:nvPr/>
          </p:nvSpPr>
          <p:spPr bwMode="auto">
            <a:xfrm>
              <a:off x="4113" y="2667"/>
              <a:ext cx="2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9" name="Line 132"/>
            <p:cNvSpPr>
              <a:spLocks noChangeShapeType="1"/>
            </p:cNvSpPr>
            <p:nvPr/>
          </p:nvSpPr>
          <p:spPr bwMode="auto">
            <a:xfrm>
              <a:off x="3308" y="1852"/>
              <a:ext cx="325" cy="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0" name="Line 133"/>
            <p:cNvSpPr>
              <a:spLocks noChangeShapeType="1"/>
            </p:cNvSpPr>
            <p:nvPr/>
          </p:nvSpPr>
          <p:spPr bwMode="auto">
            <a:xfrm flipV="1">
              <a:off x="3305" y="3171"/>
              <a:ext cx="317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1" name="Line 134"/>
            <p:cNvSpPr>
              <a:spLocks noChangeShapeType="1"/>
            </p:cNvSpPr>
            <p:nvPr/>
          </p:nvSpPr>
          <p:spPr bwMode="auto">
            <a:xfrm>
              <a:off x="2496" y="2669"/>
              <a:ext cx="290" cy="2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2" name="Line 135"/>
            <p:cNvSpPr>
              <a:spLocks noChangeShapeType="1"/>
            </p:cNvSpPr>
            <p:nvPr/>
          </p:nvSpPr>
          <p:spPr bwMode="auto">
            <a:xfrm flipV="1">
              <a:off x="2499" y="2363"/>
              <a:ext cx="306" cy="3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3" name="Line 136"/>
            <p:cNvSpPr>
              <a:spLocks noChangeShapeType="1"/>
            </p:cNvSpPr>
            <p:nvPr/>
          </p:nvSpPr>
          <p:spPr bwMode="auto">
            <a:xfrm>
              <a:off x="1636" y="1858"/>
              <a:ext cx="64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4" name="Line 137"/>
            <p:cNvSpPr>
              <a:spLocks noChangeShapeType="1"/>
            </p:cNvSpPr>
            <p:nvPr/>
          </p:nvSpPr>
          <p:spPr bwMode="auto">
            <a:xfrm>
              <a:off x="1638" y="3485"/>
              <a:ext cx="6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5" name="Line 138"/>
            <p:cNvSpPr>
              <a:spLocks noChangeShapeType="1"/>
            </p:cNvSpPr>
            <p:nvPr/>
          </p:nvSpPr>
          <p:spPr bwMode="auto">
            <a:xfrm>
              <a:off x="1654" y="2673"/>
              <a:ext cx="2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6" name="Line 139"/>
            <p:cNvSpPr>
              <a:spLocks noChangeShapeType="1"/>
            </p:cNvSpPr>
            <p:nvPr/>
          </p:nvSpPr>
          <p:spPr bwMode="auto">
            <a:xfrm>
              <a:off x="835" y="2663"/>
              <a:ext cx="341" cy="3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7" name="Line 140"/>
            <p:cNvSpPr>
              <a:spLocks noChangeShapeType="1"/>
            </p:cNvSpPr>
            <p:nvPr/>
          </p:nvSpPr>
          <p:spPr bwMode="auto">
            <a:xfrm>
              <a:off x="846" y="2670"/>
              <a:ext cx="3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8" name="Line 141"/>
            <p:cNvSpPr>
              <a:spLocks noChangeShapeType="1"/>
            </p:cNvSpPr>
            <p:nvPr/>
          </p:nvSpPr>
          <p:spPr bwMode="auto">
            <a:xfrm flipV="1">
              <a:off x="1358" y="1982"/>
              <a:ext cx="171" cy="1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9" name="Line 142"/>
            <p:cNvSpPr>
              <a:spLocks noChangeShapeType="1"/>
            </p:cNvSpPr>
            <p:nvPr/>
          </p:nvSpPr>
          <p:spPr bwMode="auto">
            <a:xfrm>
              <a:off x="1363" y="3191"/>
              <a:ext cx="161" cy="1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0" name="Line 143"/>
            <p:cNvSpPr>
              <a:spLocks noChangeShapeType="1"/>
            </p:cNvSpPr>
            <p:nvPr/>
          </p:nvSpPr>
          <p:spPr bwMode="auto">
            <a:xfrm>
              <a:off x="1377" y="2670"/>
              <a:ext cx="1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1" name="Line 144"/>
            <p:cNvSpPr>
              <a:spLocks noChangeShapeType="1"/>
            </p:cNvSpPr>
            <p:nvPr/>
          </p:nvSpPr>
          <p:spPr bwMode="auto">
            <a:xfrm>
              <a:off x="2227" y="2673"/>
              <a:ext cx="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2" name="Line 145"/>
            <p:cNvSpPr>
              <a:spLocks noChangeShapeType="1"/>
            </p:cNvSpPr>
            <p:nvPr/>
          </p:nvSpPr>
          <p:spPr bwMode="auto">
            <a:xfrm>
              <a:off x="2964" y="3137"/>
              <a:ext cx="224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3" name="Line 146"/>
            <p:cNvSpPr>
              <a:spLocks noChangeShapeType="1"/>
            </p:cNvSpPr>
            <p:nvPr/>
          </p:nvSpPr>
          <p:spPr bwMode="auto">
            <a:xfrm flipV="1">
              <a:off x="3003" y="1982"/>
              <a:ext cx="183" cy="1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4" name="Line 147"/>
            <p:cNvSpPr>
              <a:spLocks noChangeShapeType="1"/>
            </p:cNvSpPr>
            <p:nvPr/>
          </p:nvSpPr>
          <p:spPr bwMode="auto">
            <a:xfrm>
              <a:off x="3818" y="2362"/>
              <a:ext cx="187" cy="1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5" name="Line 148"/>
            <p:cNvSpPr>
              <a:spLocks noChangeShapeType="1"/>
            </p:cNvSpPr>
            <p:nvPr/>
          </p:nvSpPr>
          <p:spPr bwMode="auto">
            <a:xfrm>
              <a:off x="4689" y="2670"/>
              <a:ext cx="1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6" name="Line 149"/>
            <p:cNvSpPr>
              <a:spLocks noChangeShapeType="1"/>
            </p:cNvSpPr>
            <p:nvPr/>
          </p:nvSpPr>
          <p:spPr bwMode="auto">
            <a:xfrm flipV="1">
              <a:off x="3824" y="2790"/>
              <a:ext cx="179" cy="1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7" name="Line 150"/>
            <p:cNvSpPr>
              <a:spLocks noChangeShapeType="1"/>
            </p:cNvSpPr>
            <p:nvPr/>
          </p:nvSpPr>
          <p:spPr bwMode="auto">
            <a:xfrm>
              <a:off x="2661" y="3485"/>
              <a:ext cx="4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8" name="Line 151"/>
            <p:cNvSpPr>
              <a:spLocks noChangeShapeType="1"/>
            </p:cNvSpPr>
            <p:nvPr/>
          </p:nvSpPr>
          <p:spPr bwMode="auto">
            <a:xfrm>
              <a:off x="2701" y="1858"/>
              <a:ext cx="4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9" name="TextBox 78"/>
            <p:cNvSpPr txBox="1">
              <a:spLocks noChangeArrowheads="1"/>
            </p:cNvSpPr>
            <p:nvPr/>
          </p:nvSpPr>
          <p:spPr bwMode="auto">
            <a:xfrm>
              <a:off x="2257" y="1734"/>
              <a:ext cx="47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(0.15)</a:t>
              </a:r>
            </a:p>
          </p:txBody>
        </p:sp>
        <p:sp>
          <p:nvSpPr>
            <p:cNvPr id="15400" name="TextBox 79"/>
            <p:cNvSpPr txBox="1">
              <a:spLocks noChangeArrowheads="1"/>
            </p:cNvSpPr>
            <p:nvPr/>
          </p:nvSpPr>
          <p:spPr bwMode="auto">
            <a:xfrm>
              <a:off x="1866" y="2549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(0.1)</a:t>
              </a:r>
            </a:p>
          </p:txBody>
        </p:sp>
        <p:sp>
          <p:nvSpPr>
            <p:cNvPr id="15401" name="TextBox 82"/>
            <p:cNvSpPr txBox="1">
              <a:spLocks noChangeArrowheads="1"/>
            </p:cNvSpPr>
            <p:nvPr/>
          </p:nvSpPr>
          <p:spPr bwMode="auto">
            <a:xfrm>
              <a:off x="2293" y="3361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(0.1)</a:t>
              </a:r>
            </a:p>
          </p:txBody>
        </p:sp>
        <p:sp>
          <p:nvSpPr>
            <p:cNvPr id="15402" name="TextBox 83"/>
            <p:cNvSpPr txBox="1">
              <a:spLocks noChangeArrowheads="1"/>
            </p:cNvSpPr>
            <p:nvPr/>
          </p:nvSpPr>
          <p:spPr bwMode="auto">
            <a:xfrm>
              <a:off x="2731" y="2140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(0.1)</a:t>
              </a:r>
            </a:p>
          </p:txBody>
        </p:sp>
        <p:sp>
          <p:nvSpPr>
            <p:cNvPr id="15403" name="TextBox 101"/>
            <p:cNvSpPr txBox="1">
              <a:spLocks noChangeArrowheads="1"/>
            </p:cNvSpPr>
            <p:nvPr/>
          </p:nvSpPr>
          <p:spPr bwMode="auto">
            <a:xfrm>
              <a:off x="3515" y="2140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(0.2)</a:t>
              </a:r>
            </a:p>
          </p:txBody>
        </p:sp>
        <p:sp>
          <p:nvSpPr>
            <p:cNvPr id="15404" name="TextBox 102"/>
            <p:cNvSpPr txBox="1">
              <a:spLocks noChangeArrowheads="1"/>
            </p:cNvSpPr>
            <p:nvPr/>
          </p:nvSpPr>
          <p:spPr bwMode="auto">
            <a:xfrm>
              <a:off x="3476" y="2946"/>
              <a:ext cx="47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(0.25)</a:t>
              </a:r>
            </a:p>
          </p:txBody>
        </p:sp>
        <p:sp>
          <p:nvSpPr>
            <p:cNvPr id="15405" name="TextBox 100"/>
            <p:cNvSpPr txBox="1">
              <a:spLocks noChangeArrowheads="1"/>
            </p:cNvSpPr>
            <p:nvPr/>
          </p:nvSpPr>
          <p:spPr bwMode="auto">
            <a:xfrm>
              <a:off x="4328" y="2542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(0.2)</a:t>
              </a:r>
            </a:p>
          </p:txBody>
        </p:sp>
        <p:sp>
          <p:nvSpPr>
            <p:cNvPr id="15406" name="TextBox 80"/>
            <p:cNvSpPr txBox="1">
              <a:spLocks noChangeArrowheads="1"/>
            </p:cNvSpPr>
            <p:nvPr/>
          </p:nvSpPr>
          <p:spPr bwMode="auto">
            <a:xfrm>
              <a:off x="1123" y="2550"/>
              <a:ext cx="2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(0)</a:t>
              </a:r>
            </a:p>
          </p:txBody>
        </p:sp>
        <p:sp>
          <p:nvSpPr>
            <p:cNvPr id="15407" name="TextBox 80"/>
            <p:cNvSpPr txBox="1">
              <a:spLocks noChangeArrowheads="1"/>
            </p:cNvSpPr>
            <p:nvPr/>
          </p:nvSpPr>
          <p:spPr bwMode="auto">
            <a:xfrm>
              <a:off x="1118" y="2138"/>
              <a:ext cx="2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(0)</a:t>
              </a:r>
            </a:p>
          </p:txBody>
        </p:sp>
        <p:sp>
          <p:nvSpPr>
            <p:cNvPr id="15408" name="TextBox 80"/>
            <p:cNvSpPr txBox="1">
              <a:spLocks noChangeArrowheads="1"/>
            </p:cNvSpPr>
            <p:nvPr/>
          </p:nvSpPr>
          <p:spPr bwMode="auto">
            <a:xfrm>
              <a:off x="1068" y="2968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(0.6)</a:t>
              </a:r>
            </a:p>
          </p:txBody>
        </p:sp>
        <p:sp>
          <p:nvSpPr>
            <p:cNvPr id="15409" name="TextBox 84"/>
            <p:cNvSpPr txBox="1">
              <a:spLocks noChangeArrowheads="1"/>
            </p:cNvSpPr>
            <p:nvPr/>
          </p:nvSpPr>
          <p:spPr bwMode="auto">
            <a:xfrm>
              <a:off x="2734" y="2937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(0.3)</a:t>
              </a:r>
            </a:p>
          </p:txBody>
        </p:sp>
        <p:sp>
          <p:nvSpPr>
            <p:cNvPr id="15410" name="Oval 163"/>
            <p:cNvSpPr>
              <a:spLocks noChangeArrowheads="1"/>
            </p:cNvSpPr>
            <p:nvPr/>
          </p:nvSpPr>
          <p:spPr bwMode="auto">
            <a:xfrm>
              <a:off x="2319" y="2502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5411" name="Oval 164"/>
            <p:cNvSpPr>
              <a:spLocks noChangeArrowheads="1"/>
            </p:cNvSpPr>
            <p:nvPr/>
          </p:nvSpPr>
          <p:spPr bwMode="auto">
            <a:xfrm>
              <a:off x="3138" y="1685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5412" name="Oval 165"/>
            <p:cNvSpPr>
              <a:spLocks noChangeArrowheads="1"/>
            </p:cNvSpPr>
            <p:nvPr/>
          </p:nvSpPr>
          <p:spPr bwMode="auto">
            <a:xfrm>
              <a:off x="3135" y="3314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5413" name="Oval 166"/>
            <p:cNvSpPr>
              <a:spLocks noChangeArrowheads="1"/>
            </p:cNvSpPr>
            <p:nvPr/>
          </p:nvSpPr>
          <p:spPr bwMode="auto">
            <a:xfrm>
              <a:off x="3950" y="2494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5414" name="Oval 167"/>
            <p:cNvSpPr>
              <a:spLocks noChangeArrowheads="1"/>
            </p:cNvSpPr>
            <p:nvPr/>
          </p:nvSpPr>
          <p:spPr bwMode="auto">
            <a:xfrm>
              <a:off x="4813" y="2499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5415" name="Oval 168"/>
            <p:cNvSpPr>
              <a:spLocks noChangeArrowheads="1"/>
            </p:cNvSpPr>
            <p:nvPr/>
          </p:nvSpPr>
          <p:spPr bwMode="auto">
            <a:xfrm>
              <a:off x="1477" y="1686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5416" name="Oval 169"/>
            <p:cNvSpPr>
              <a:spLocks noChangeArrowheads="1"/>
            </p:cNvSpPr>
            <p:nvPr/>
          </p:nvSpPr>
          <p:spPr bwMode="auto">
            <a:xfrm>
              <a:off x="1473" y="2499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5417" name="Oval 170"/>
            <p:cNvSpPr>
              <a:spLocks noChangeArrowheads="1"/>
            </p:cNvSpPr>
            <p:nvPr/>
          </p:nvSpPr>
          <p:spPr bwMode="auto">
            <a:xfrm>
              <a:off x="1474" y="3312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5418" name="Text Box 171"/>
            <p:cNvSpPr txBox="1">
              <a:spLocks noChangeArrowheads="1"/>
            </p:cNvSpPr>
            <p:nvPr/>
          </p:nvSpPr>
          <p:spPr bwMode="auto">
            <a:xfrm>
              <a:off x="2283" y="2552"/>
              <a:ext cx="44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x</a:t>
              </a:r>
              <a:r>
                <a:rPr lang="de-DE" altLang="de-DE">
                  <a:ea typeface="宋体" panose="02010600030101010101" pitchFamily="2" charset="-122"/>
                </a:rPr>
                <a:t> (1)</a:t>
              </a:r>
            </a:p>
          </p:txBody>
        </p:sp>
        <p:sp>
          <p:nvSpPr>
            <p:cNvPr id="15419" name="Text Box 172"/>
            <p:cNvSpPr txBox="1">
              <a:spLocks noChangeArrowheads="1"/>
            </p:cNvSpPr>
            <p:nvPr/>
          </p:nvSpPr>
          <p:spPr bwMode="auto">
            <a:xfrm>
              <a:off x="3107" y="1731"/>
              <a:ext cx="42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>
                  <a:ea typeface="宋体" panose="02010600030101010101" pitchFamily="2" charset="-122"/>
                </a:rPr>
                <a:t>y (2)</a:t>
              </a:r>
            </a:p>
          </p:txBody>
        </p:sp>
        <p:sp>
          <p:nvSpPr>
            <p:cNvPr id="15420" name="Text Box 173"/>
            <p:cNvSpPr txBox="1">
              <a:spLocks noChangeArrowheads="1"/>
            </p:cNvSpPr>
            <p:nvPr/>
          </p:nvSpPr>
          <p:spPr bwMode="auto">
            <a:xfrm>
              <a:off x="3077" y="3363"/>
              <a:ext cx="4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z</a:t>
              </a:r>
              <a:r>
                <a:rPr lang="de-DE" altLang="de-DE">
                  <a:ea typeface="宋体" panose="02010600030101010101" pitchFamily="2" charset="-122"/>
                </a:rPr>
                <a:t> (2)</a:t>
              </a:r>
            </a:p>
          </p:txBody>
        </p:sp>
        <p:sp>
          <p:nvSpPr>
            <p:cNvPr id="15421" name="Text Box 174"/>
            <p:cNvSpPr txBox="1">
              <a:spLocks noChangeArrowheads="1"/>
            </p:cNvSpPr>
            <p:nvPr/>
          </p:nvSpPr>
          <p:spPr bwMode="auto">
            <a:xfrm>
              <a:off x="3895" y="2538"/>
              <a:ext cx="45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w</a:t>
              </a:r>
              <a:r>
                <a:rPr lang="de-DE" altLang="de-DE">
                  <a:ea typeface="宋体" panose="02010600030101010101" pitchFamily="2" charset="-122"/>
                </a:rPr>
                <a:t> (2)</a:t>
              </a:r>
            </a:p>
          </p:txBody>
        </p:sp>
        <p:sp>
          <p:nvSpPr>
            <p:cNvPr id="15422" name="Text Box 175"/>
            <p:cNvSpPr txBox="1">
              <a:spLocks noChangeArrowheads="1"/>
            </p:cNvSpPr>
            <p:nvPr/>
          </p:nvSpPr>
          <p:spPr bwMode="auto">
            <a:xfrm>
              <a:off x="4795" y="2547"/>
              <a:ext cx="39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f</a:t>
              </a:r>
              <a:r>
                <a:rPr lang="de-DE" altLang="de-DE">
                  <a:ea typeface="宋体" panose="02010600030101010101" pitchFamily="2" charset="-122"/>
                </a:rPr>
                <a:t> (0)</a:t>
              </a:r>
            </a:p>
          </p:txBody>
        </p:sp>
        <p:sp>
          <p:nvSpPr>
            <p:cNvPr id="15423" name="Text Box 176"/>
            <p:cNvSpPr txBox="1">
              <a:spLocks noChangeArrowheads="1"/>
            </p:cNvSpPr>
            <p:nvPr/>
          </p:nvSpPr>
          <p:spPr bwMode="auto">
            <a:xfrm>
              <a:off x="1418" y="1732"/>
              <a:ext cx="4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a</a:t>
              </a:r>
              <a:r>
                <a:rPr lang="de-DE" altLang="de-DE">
                  <a:ea typeface="宋体" panose="02010600030101010101" pitchFamily="2" charset="-122"/>
                </a:rPr>
                <a:t> (0)</a:t>
              </a:r>
            </a:p>
          </p:txBody>
        </p:sp>
        <p:sp>
          <p:nvSpPr>
            <p:cNvPr id="15424" name="Text Box 177"/>
            <p:cNvSpPr txBox="1">
              <a:spLocks noChangeArrowheads="1"/>
            </p:cNvSpPr>
            <p:nvPr/>
          </p:nvSpPr>
          <p:spPr bwMode="auto">
            <a:xfrm>
              <a:off x="1437" y="2547"/>
              <a:ext cx="4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b</a:t>
              </a:r>
              <a:r>
                <a:rPr lang="de-DE" altLang="de-DE">
                  <a:ea typeface="宋体" panose="02010600030101010101" pitchFamily="2" charset="-122"/>
                </a:rPr>
                <a:t> (0)</a:t>
              </a:r>
            </a:p>
          </p:txBody>
        </p:sp>
        <p:sp>
          <p:nvSpPr>
            <p:cNvPr id="15425" name="Text Box 178"/>
            <p:cNvSpPr txBox="1">
              <a:spLocks noChangeArrowheads="1"/>
            </p:cNvSpPr>
            <p:nvPr/>
          </p:nvSpPr>
          <p:spPr bwMode="auto">
            <a:xfrm>
              <a:off x="1451" y="3360"/>
              <a:ext cx="42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c</a:t>
              </a:r>
              <a:r>
                <a:rPr lang="de-DE" altLang="de-DE">
                  <a:ea typeface="宋体" panose="02010600030101010101" pitchFamily="2" charset="-122"/>
                </a:rPr>
                <a:t> (0)</a:t>
              </a:r>
            </a:p>
          </p:txBody>
        </p:sp>
        <p:sp>
          <p:nvSpPr>
            <p:cNvPr id="15426" name="Line 179"/>
            <p:cNvSpPr>
              <a:spLocks noChangeShapeType="1"/>
            </p:cNvSpPr>
            <p:nvPr/>
          </p:nvSpPr>
          <p:spPr bwMode="auto">
            <a:xfrm flipV="1">
              <a:off x="851" y="2363"/>
              <a:ext cx="297" cy="2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27" name="Oval 180"/>
            <p:cNvSpPr>
              <a:spLocks noChangeArrowheads="1"/>
            </p:cNvSpPr>
            <p:nvPr/>
          </p:nvSpPr>
          <p:spPr bwMode="auto">
            <a:xfrm>
              <a:off x="726" y="2555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5428" name="Text Box 181"/>
            <p:cNvSpPr txBox="1">
              <a:spLocks noChangeArrowheads="1"/>
            </p:cNvSpPr>
            <p:nvPr/>
          </p:nvSpPr>
          <p:spPr bwMode="auto">
            <a:xfrm>
              <a:off x="723" y="2545"/>
              <a:ext cx="24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b="1" i="1">
                  <a:ea typeface="宋体" panose="02010600030101010101" pitchFamily="2" charset="-122"/>
                </a:rPr>
                <a:t>s</a:t>
              </a:r>
            </a:p>
          </p:txBody>
        </p:sp>
      </p:grpSp>
      <p:sp>
        <p:nvSpPr>
          <p:cNvPr id="3130" name="TextBox 48"/>
          <p:cNvSpPr txBox="1">
            <a:spLocks noChangeArrowheads="1"/>
          </p:cNvSpPr>
          <p:nvPr/>
        </p:nvSpPr>
        <p:spPr bwMode="auto">
          <a:xfrm>
            <a:off x="2365375" y="3205163"/>
            <a:ext cx="8223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R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0.95</a:t>
            </a:r>
          </a:p>
        </p:txBody>
      </p:sp>
      <p:sp>
        <p:nvSpPr>
          <p:cNvPr id="3131" name="TextBox 48"/>
          <p:cNvSpPr txBox="1">
            <a:spLocks noChangeArrowheads="1"/>
          </p:cNvSpPr>
          <p:nvPr/>
        </p:nvSpPr>
        <p:spPr bwMode="auto">
          <a:xfrm>
            <a:off x="2370138" y="5734050"/>
            <a:ext cx="8223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R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0.95</a:t>
            </a:r>
          </a:p>
        </p:txBody>
      </p:sp>
      <p:sp>
        <p:nvSpPr>
          <p:cNvPr id="3132" name="TextBox 48"/>
          <p:cNvSpPr txBox="1">
            <a:spLocks noChangeArrowheads="1"/>
          </p:cNvSpPr>
          <p:nvPr/>
        </p:nvSpPr>
        <p:spPr bwMode="auto">
          <a:xfrm>
            <a:off x="7412038" y="4460875"/>
            <a:ext cx="7016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R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5.5</a:t>
            </a:r>
          </a:p>
        </p:txBody>
      </p:sp>
      <p:sp>
        <p:nvSpPr>
          <p:cNvPr id="3133" name="TextBox 48"/>
          <p:cNvSpPr txBox="1">
            <a:spLocks noChangeArrowheads="1"/>
          </p:cNvSpPr>
          <p:nvPr/>
        </p:nvSpPr>
        <p:spPr bwMode="auto">
          <a:xfrm>
            <a:off x="4918075" y="3157538"/>
            <a:ext cx="9493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R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3.1</a:t>
            </a:r>
          </a:p>
        </p:txBody>
      </p:sp>
      <p:sp>
        <p:nvSpPr>
          <p:cNvPr id="3134" name="TextBox 48"/>
          <p:cNvSpPr txBox="1">
            <a:spLocks noChangeArrowheads="1"/>
          </p:cNvSpPr>
          <p:nvPr/>
        </p:nvSpPr>
        <p:spPr bwMode="auto">
          <a:xfrm>
            <a:off x="6251575" y="4460875"/>
            <a:ext cx="7016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R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5.3</a:t>
            </a:r>
          </a:p>
        </p:txBody>
      </p:sp>
      <p:sp>
        <p:nvSpPr>
          <p:cNvPr id="3135" name="TextBox 48"/>
          <p:cNvSpPr txBox="1">
            <a:spLocks noChangeArrowheads="1"/>
          </p:cNvSpPr>
          <p:nvPr/>
        </p:nvSpPr>
        <p:spPr bwMode="auto">
          <a:xfrm>
            <a:off x="2370138" y="4464050"/>
            <a:ext cx="8937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R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-0.35</a:t>
            </a:r>
          </a:p>
        </p:txBody>
      </p:sp>
      <p:sp>
        <p:nvSpPr>
          <p:cNvPr id="3136" name="TextBox 48"/>
          <p:cNvSpPr txBox="1">
            <a:spLocks noChangeArrowheads="1"/>
          </p:cNvSpPr>
          <p:nvPr/>
        </p:nvSpPr>
        <p:spPr bwMode="auto">
          <a:xfrm>
            <a:off x="3436938" y="4460875"/>
            <a:ext cx="8223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R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0.75</a:t>
            </a:r>
          </a:p>
        </p:txBody>
      </p:sp>
      <p:sp>
        <p:nvSpPr>
          <p:cNvPr id="3137" name="TextBox 48"/>
          <p:cNvSpPr txBox="1">
            <a:spLocks noChangeArrowheads="1"/>
          </p:cNvSpPr>
          <p:nvPr/>
        </p:nvSpPr>
        <p:spPr bwMode="auto">
          <a:xfrm>
            <a:off x="4870450" y="5735638"/>
            <a:ext cx="9318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R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3.05</a:t>
            </a:r>
          </a:p>
        </p:txBody>
      </p:sp>
      <p:sp>
        <p:nvSpPr>
          <p:cNvPr id="3138" name="TextBox 48"/>
          <p:cNvSpPr txBox="1">
            <a:spLocks noChangeArrowheads="1"/>
          </p:cNvSpPr>
          <p:nvPr/>
        </p:nvSpPr>
        <p:spPr bwMode="auto">
          <a:xfrm>
            <a:off x="684213" y="4460875"/>
            <a:ext cx="8937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b="1">
                <a:ea typeface="新細明體" pitchFamily="18" charset="-120"/>
                <a:cs typeface="Arial" panose="020B0604020202020204" pitchFamily="34" charset="0"/>
              </a:rPr>
              <a:t>R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</a:rPr>
              <a:t> -0.35</a:t>
            </a:r>
          </a:p>
        </p:txBody>
      </p:sp>
      <p:sp>
        <p:nvSpPr>
          <p:cNvPr id="15375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8.2.1	Static Timing Analysis</a:t>
            </a:r>
          </a:p>
        </p:txBody>
      </p:sp>
      <p:sp>
        <p:nvSpPr>
          <p:cNvPr id="3143" name="Text Box 71"/>
          <p:cNvSpPr txBox="1">
            <a:spLocks noChangeArrowheads="1"/>
          </p:cNvSpPr>
          <p:nvPr/>
        </p:nvSpPr>
        <p:spPr bwMode="auto">
          <a:xfrm>
            <a:off x="633413" y="2343150"/>
            <a:ext cx="27860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</a:rPr>
              <a:t>(RATs of outputs are given)</a:t>
            </a:r>
          </a:p>
        </p:txBody>
      </p:sp>
      <p:sp>
        <p:nvSpPr>
          <p:cNvPr id="69" name="Text Box 102"/>
          <p:cNvSpPr txBox="1">
            <a:spLocks noChangeArrowheads="1"/>
          </p:cNvSpPr>
          <p:nvPr/>
        </p:nvSpPr>
        <p:spPr bwMode="auto">
          <a:xfrm rot="-5400000">
            <a:off x="8237048" y="5725266"/>
            <a:ext cx="1256691" cy="2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130" grpId="0"/>
      <p:bldP spid="3131" grpId="0"/>
      <p:bldP spid="3132" grpId="0"/>
      <p:bldP spid="3133" grpId="0"/>
      <p:bldP spid="3134" grpId="0"/>
      <p:bldP spid="3135" grpId="0"/>
      <p:bldP spid="3136" grpId="0"/>
      <p:bldP spid="3137" grpId="0"/>
      <p:bldP spid="3138" grpId="0"/>
      <p:bldP spid="31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5A134F-2B0B-40E3-8C1A-A6C3A7A16861}" type="slidenum">
              <a:rPr lang="en-US" altLang="de-DE" sz="1000">
                <a:solidFill>
                  <a:srgbClr val="C0C0C0"/>
                </a:solidFill>
              </a:rPr>
              <a:pPr/>
              <a:t>15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11188" y="842963"/>
            <a:ext cx="8193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</a:rPr>
              <a:t>Compute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slacks</a:t>
            </a:r>
            <a:r>
              <a:rPr lang="en-US" altLang="zh-CN">
                <a:ea typeface="宋体" panose="02010600030101010101" pitchFamily="2" charset="-122"/>
              </a:rPr>
              <a:t> at each node: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690813" y="1409700"/>
          <a:ext cx="27003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name="Equation" r:id="rId3" imgW="1511300" imgH="190500" progId="Equation.3">
                  <p:embed/>
                </p:oleObj>
              </mc:Choice>
              <mc:Fallback>
                <p:oleObj name="Equation" r:id="rId3" imgW="1511300" imgH="19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1409700"/>
                        <a:ext cx="2700337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65" name="Group 69"/>
          <p:cNvGrpSpPr>
            <a:grpSpLocks/>
          </p:cNvGrpSpPr>
          <p:nvPr/>
        </p:nvGrpSpPr>
        <p:grpSpPr bwMode="auto">
          <a:xfrm>
            <a:off x="681038" y="2674938"/>
            <a:ext cx="7613650" cy="3817937"/>
            <a:chOff x="429" y="1685"/>
            <a:chExt cx="4796" cy="2405"/>
          </a:xfrm>
        </p:grpSpPr>
        <p:sp>
          <p:nvSpPr>
            <p:cNvPr id="16392" name="Line 68"/>
            <p:cNvSpPr>
              <a:spLocks noChangeShapeType="1"/>
            </p:cNvSpPr>
            <p:nvPr/>
          </p:nvSpPr>
          <p:spPr bwMode="auto">
            <a:xfrm>
              <a:off x="4112" y="2667"/>
              <a:ext cx="2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3" name="Line 69"/>
            <p:cNvSpPr>
              <a:spLocks noChangeShapeType="1"/>
            </p:cNvSpPr>
            <p:nvPr/>
          </p:nvSpPr>
          <p:spPr bwMode="auto">
            <a:xfrm>
              <a:off x="3307" y="1852"/>
              <a:ext cx="325" cy="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4" name="Line 70"/>
            <p:cNvSpPr>
              <a:spLocks noChangeShapeType="1"/>
            </p:cNvSpPr>
            <p:nvPr/>
          </p:nvSpPr>
          <p:spPr bwMode="auto">
            <a:xfrm flipV="1">
              <a:off x="3304" y="3171"/>
              <a:ext cx="317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5" name="Line 71"/>
            <p:cNvSpPr>
              <a:spLocks noChangeShapeType="1"/>
            </p:cNvSpPr>
            <p:nvPr/>
          </p:nvSpPr>
          <p:spPr bwMode="auto">
            <a:xfrm>
              <a:off x="2495" y="2669"/>
              <a:ext cx="290" cy="2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6" name="Line 72"/>
            <p:cNvSpPr>
              <a:spLocks noChangeShapeType="1"/>
            </p:cNvSpPr>
            <p:nvPr/>
          </p:nvSpPr>
          <p:spPr bwMode="auto">
            <a:xfrm flipV="1">
              <a:off x="2498" y="2363"/>
              <a:ext cx="306" cy="3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7" name="Line 73"/>
            <p:cNvSpPr>
              <a:spLocks noChangeShapeType="1"/>
            </p:cNvSpPr>
            <p:nvPr/>
          </p:nvSpPr>
          <p:spPr bwMode="auto">
            <a:xfrm>
              <a:off x="1635" y="1858"/>
              <a:ext cx="64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8" name="Line 74"/>
            <p:cNvSpPr>
              <a:spLocks noChangeShapeType="1"/>
            </p:cNvSpPr>
            <p:nvPr/>
          </p:nvSpPr>
          <p:spPr bwMode="auto">
            <a:xfrm>
              <a:off x="1637" y="3485"/>
              <a:ext cx="6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9" name="Line 75"/>
            <p:cNvSpPr>
              <a:spLocks noChangeShapeType="1"/>
            </p:cNvSpPr>
            <p:nvPr/>
          </p:nvSpPr>
          <p:spPr bwMode="auto">
            <a:xfrm>
              <a:off x="1653" y="2673"/>
              <a:ext cx="2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0" name="Line 76"/>
            <p:cNvSpPr>
              <a:spLocks noChangeShapeType="1"/>
            </p:cNvSpPr>
            <p:nvPr/>
          </p:nvSpPr>
          <p:spPr bwMode="auto">
            <a:xfrm>
              <a:off x="834" y="2663"/>
              <a:ext cx="341" cy="3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1" name="Line 77"/>
            <p:cNvSpPr>
              <a:spLocks noChangeShapeType="1"/>
            </p:cNvSpPr>
            <p:nvPr/>
          </p:nvSpPr>
          <p:spPr bwMode="auto">
            <a:xfrm>
              <a:off x="845" y="2670"/>
              <a:ext cx="3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2" name="Line 78"/>
            <p:cNvSpPr>
              <a:spLocks noChangeShapeType="1"/>
            </p:cNvSpPr>
            <p:nvPr/>
          </p:nvSpPr>
          <p:spPr bwMode="auto">
            <a:xfrm flipV="1">
              <a:off x="1357" y="1982"/>
              <a:ext cx="171" cy="1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Line 79"/>
            <p:cNvSpPr>
              <a:spLocks noChangeShapeType="1"/>
            </p:cNvSpPr>
            <p:nvPr/>
          </p:nvSpPr>
          <p:spPr bwMode="auto">
            <a:xfrm>
              <a:off x="1362" y="3191"/>
              <a:ext cx="161" cy="1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4" name="Line 80"/>
            <p:cNvSpPr>
              <a:spLocks noChangeShapeType="1"/>
            </p:cNvSpPr>
            <p:nvPr/>
          </p:nvSpPr>
          <p:spPr bwMode="auto">
            <a:xfrm>
              <a:off x="1376" y="2670"/>
              <a:ext cx="1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5" name="Line 81"/>
            <p:cNvSpPr>
              <a:spLocks noChangeShapeType="1"/>
            </p:cNvSpPr>
            <p:nvPr/>
          </p:nvSpPr>
          <p:spPr bwMode="auto">
            <a:xfrm>
              <a:off x="2226" y="2673"/>
              <a:ext cx="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Line 82"/>
            <p:cNvSpPr>
              <a:spLocks noChangeShapeType="1"/>
            </p:cNvSpPr>
            <p:nvPr/>
          </p:nvSpPr>
          <p:spPr bwMode="auto">
            <a:xfrm>
              <a:off x="2963" y="3137"/>
              <a:ext cx="224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7" name="Line 83"/>
            <p:cNvSpPr>
              <a:spLocks noChangeShapeType="1"/>
            </p:cNvSpPr>
            <p:nvPr/>
          </p:nvSpPr>
          <p:spPr bwMode="auto">
            <a:xfrm flipV="1">
              <a:off x="3002" y="1982"/>
              <a:ext cx="183" cy="1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Line 84"/>
            <p:cNvSpPr>
              <a:spLocks noChangeShapeType="1"/>
            </p:cNvSpPr>
            <p:nvPr/>
          </p:nvSpPr>
          <p:spPr bwMode="auto">
            <a:xfrm>
              <a:off x="3817" y="2362"/>
              <a:ext cx="187" cy="1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9" name="Line 85"/>
            <p:cNvSpPr>
              <a:spLocks noChangeShapeType="1"/>
            </p:cNvSpPr>
            <p:nvPr/>
          </p:nvSpPr>
          <p:spPr bwMode="auto">
            <a:xfrm>
              <a:off x="4688" y="2670"/>
              <a:ext cx="1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0" name="Line 86"/>
            <p:cNvSpPr>
              <a:spLocks noChangeShapeType="1"/>
            </p:cNvSpPr>
            <p:nvPr/>
          </p:nvSpPr>
          <p:spPr bwMode="auto">
            <a:xfrm flipV="1">
              <a:off x="3823" y="2790"/>
              <a:ext cx="179" cy="1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1" name="Line 87"/>
            <p:cNvSpPr>
              <a:spLocks noChangeShapeType="1"/>
            </p:cNvSpPr>
            <p:nvPr/>
          </p:nvSpPr>
          <p:spPr bwMode="auto">
            <a:xfrm>
              <a:off x="2660" y="3485"/>
              <a:ext cx="4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2" name="Line 88"/>
            <p:cNvSpPr>
              <a:spLocks noChangeShapeType="1"/>
            </p:cNvSpPr>
            <p:nvPr/>
          </p:nvSpPr>
          <p:spPr bwMode="auto">
            <a:xfrm>
              <a:off x="2700" y="1858"/>
              <a:ext cx="4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3" name="TextBox 78"/>
            <p:cNvSpPr txBox="1">
              <a:spLocks noChangeArrowheads="1"/>
            </p:cNvSpPr>
            <p:nvPr/>
          </p:nvSpPr>
          <p:spPr bwMode="auto">
            <a:xfrm>
              <a:off x="2256" y="1734"/>
              <a:ext cx="47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(0.15)</a:t>
              </a:r>
            </a:p>
          </p:txBody>
        </p:sp>
        <p:sp>
          <p:nvSpPr>
            <p:cNvPr id="16414" name="TextBox 79"/>
            <p:cNvSpPr txBox="1">
              <a:spLocks noChangeArrowheads="1"/>
            </p:cNvSpPr>
            <p:nvPr/>
          </p:nvSpPr>
          <p:spPr bwMode="auto">
            <a:xfrm>
              <a:off x="1865" y="2549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(0.1)</a:t>
              </a:r>
            </a:p>
          </p:txBody>
        </p:sp>
        <p:sp>
          <p:nvSpPr>
            <p:cNvPr id="16415" name="TextBox 82"/>
            <p:cNvSpPr txBox="1">
              <a:spLocks noChangeArrowheads="1"/>
            </p:cNvSpPr>
            <p:nvPr/>
          </p:nvSpPr>
          <p:spPr bwMode="auto">
            <a:xfrm>
              <a:off x="2292" y="3361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(0.1)</a:t>
              </a:r>
            </a:p>
          </p:txBody>
        </p:sp>
        <p:sp>
          <p:nvSpPr>
            <p:cNvPr id="16416" name="TextBox 83"/>
            <p:cNvSpPr txBox="1">
              <a:spLocks noChangeArrowheads="1"/>
            </p:cNvSpPr>
            <p:nvPr/>
          </p:nvSpPr>
          <p:spPr bwMode="auto">
            <a:xfrm>
              <a:off x="2730" y="2140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(0.1)</a:t>
              </a:r>
            </a:p>
          </p:txBody>
        </p:sp>
        <p:sp>
          <p:nvSpPr>
            <p:cNvPr id="16417" name="TextBox 101"/>
            <p:cNvSpPr txBox="1">
              <a:spLocks noChangeArrowheads="1"/>
            </p:cNvSpPr>
            <p:nvPr/>
          </p:nvSpPr>
          <p:spPr bwMode="auto">
            <a:xfrm>
              <a:off x="3514" y="2140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(0.2)</a:t>
              </a:r>
            </a:p>
          </p:txBody>
        </p:sp>
        <p:sp>
          <p:nvSpPr>
            <p:cNvPr id="16418" name="TextBox 102"/>
            <p:cNvSpPr txBox="1">
              <a:spLocks noChangeArrowheads="1"/>
            </p:cNvSpPr>
            <p:nvPr/>
          </p:nvSpPr>
          <p:spPr bwMode="auto">
            <a:xfrm>
              <a:off x="3475" y="2946"/>
              <a:ext cx="47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(0.25)</a:t>
              </a:r>
            </a:p>
          </p:txBody>
        </p:sp>
        <p:sp>
          <p:nvSpPr>
            <p:cNvPr id="16419" name="TextBox 100"/>
            <p:cNvSpPr txBox="1">
              <a:spLocks noChangeArrowheads="1"/>
            </p:cNvSpPr>
            <p:nvPr/>
          </p:nvSpPr>
          <p:spPr bwMode="auto">
            <a:xfrm>
              <a:off x="4327" y="2542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(0.2)</a:t>
              </a:r>
            </a:p>
          </p:txBody>
        </p:sp>
        <p:sp>
          <p:nvSpPr>
            <p:cNvPr id="16420" name="TextBox 80"/>
            <p:cNvSpPr txBox="1">
              <a:spLocks noChangeArrowheads="1"/>
            </p:cNvSpPr>
            <p:nvPr/>
          </p:nvSpPr>
          <p:spPr bwMode="auto">
            <a:xfrm>
              <a:off x="1122" y="2550"/>
              <a:ext cx="2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(0)</a:t>
              </a:r>
            </a:p>
          </p:txBody>
        </p:sp>
        <p:sp>
          <p:nvSpPr>
            <p:cNvPr id="16421" name="TextBox 80"/>
            <p:cNvSpPr txBox="1">
              <a:spLocks noChangeArrowheads="1"/>
            </p:cNvSpPr>
            <p:nvPr/>
          </p:nvSpPr>
          <p:spPr bwMode="auto">
            <a:xfrm>
              <a:off x="1117" y="2138"/>
              <a:ext cx="2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(0)</a:t>
              </a:r>
            </a:p>
          </p:txBody>
        </p:sp>
        <p:sp>
          <p:nvSpPr>
            <p:cNvPr id="16422" name="TextBox 80"/>
            <p:cNvSpPr txBox="1">
              <a:spLocks noChangeArrowheads="1"/>
            </p:cNvSpPr>
            <p:nvPr/>
          </p:nvSpPr>
          <p:spPr bwMode="auto">
            <a:xfrm>
              <a:off x="1067" y="2968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(0.6)</a:t>
              </a:r>
            </a:p>
          </p:txBody>
        </p:sp>
        <p:sp>
          <p:nvSpPr>
            <p:cNvPr id="16423" name="TextBox 84"/>
            <p:cNvSpPr txBox="1">
              <a:spLocks noChangeArrowheads="1"/>
            </p:cNvSpPr>
            <p:nvPr/>
          </p:nvSpPr>
          <p:spPr bwMode="auto">
            <a:xfrm>
              <a:off x="2733" y="2937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(0.3)</a:t>
              </a:r>
            </a:p>
          </p:txBody>
        </p:sp>
        <p:sp>
          <p:nvSpPr>
            <p:cNvPr id="16424" name="Oval 100"/>
            <p:cNvSpPr>
              <a:spLocks noChangeArrowheads="1"/>
            </p:cNvSpPr>
            <p:nvPr/>
          </p:nvSpPr>
          <p:spPr bwMode="auto">
            <a:xfrm>
              <a:off x="2318" y="2502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6425" name="Oval 101"/>
            <p:cNvSpPr>
              <a:spLocks noChangeArrowheads="1"/>
            </p:cNvSpPr>
            <p:nvPr/>
          </p:nvSpPr>
          <p:spPr bwMode="auto">
            <a:xfrm>
              <a:off x="3137" y="1685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6426" name="Oval 102"/>
            <p:cNvSpPr>
              <a:spLocks noChangeArrowheads="1"/>
            </p:cNvSpPr>
            <p:nvPr/>
          </p:nvSpPr>
          <p:spPr bwMode="auto">
            <a:xfrm>
              <a:off x="3134" y="3314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6427" name="Oval 103"/>
            <p:cNvSpPr>
              <a:spLocks noChangeArrowheads="1"/>
            </p:cNvSpPr>
            <p:nvPr/>
          </p:nvSpPr>
          <p:spPr bwMode="auto">
            <a:xfrm>
              <a:off x="3949" y="2494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6428" name="Oval 104"/>
            <p:cNvSpPr>
              <a:spLocks noChangeArrowheads="1"/>
            </p:cNvSpPr>
            <p:nvPr/>
          </p:nvSpPr>
          <p:spPr bwMode="auto">
            <a:xfrm>
              <a:off x="4812" y="2499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6429" name="Oval 105"/>
            <p:cNvSpPr>
              <a:spLocks noChangeArrowheads="1"/>
            </p:cNvSpPr>
            <p:nvPr/>
          </p:nvSpPr>
          <p:spPr bwMode="auto">
            <a:xfrm>
              <a:off x="1476" y="1686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6430" name="Oval 106"/>
            <p:cNvSpPr>
              <a:spLocks noChangeArrowheads="1"/>
            </p:cNvSpPr>
            <p:nvPr/>
          </p:nvSpPr>
          <p:spPr bwMode="auto">
            <a:xfrm>
              <a:off x="1472" y="2499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6431" name="Oval 107"/>
            <p:cNvSpPr>
              <a:spLocks noChangeArrowheads="1"/>
            </p:cNvSpPr>
            <p:nvPr/>
          </p:nvSpPr>
          <p:spPr bwMode="auto">
            <a:xfrm>
              <a:off x="1473" y="3312"/>
              <a:ext cx="345" cy="3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6432" name="Text Box 108"/>
            <p:cNvSpPr txBox="1">
              <a:spLocks noChangeArrowheads="1"/>
            </p:cNvSpPr>
            <p:nvPr/>
          </p:nvSpPr>
          <p:spPr bwMode="auto">
            <a:xfrm>
              <a:off x="2282" y="2552"/>
              <a:ext cx="44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x</a:t>
              </a:r>
              <a:r>
                <a:rPr lang="de-DE" altLang="de-DE">
                  <a:ea typeface="宋体" panose="02010600030101010101" pitchFamily="2" charset="-122"/>
                </a:rPr>
                <a:t> (1)</a:t>
              </a:r>
            </a:p>
          </p:txBody>
        </p:sp>
        <p:sp>
          <p:nvSpPr>
            <p:cNvPr id="16433" name="Text Box 109"/>
            <p:cNvSpPr txBox="1">
              <a:spLocks noChangeArrowheads="1"/>
            </p:cNvSpPr>
            <p:nvPr/>
          </p:nvSpPr>
          <p:spPr bwMode="auto">
            <a:xfrm>
              <a:off x="3106" y="1731"/>
              <a:ext cx="42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>
                  <a:ea typeface="宋体" panose="02010600030101010101" pitchFamily="2" charset="-122"/>
                </a:rPr>
                <a:t>y (2)</a:t>
              </a:r>
            </a:p>
          </p:txBody>
        </p:sp>
        <p:sp>
          <p:nvSpPr>
            <p:cNvPr id="16434" name="Text Box 110"/>
            <p:cNvSpPr txBox="1">
              <a:spLocks noChangeArrowheads="1"/>
            </p:cNvSpPr>
            <p:nvPr/>
          </p:nvSpPr>
          <p:spPr bwMode="auto">
            <a:xfrm>
              <a:off x="3076" y="3363"/>
              <a:ext cx="4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z</a:t>
              </a:r>
              <a:r>
                <a:rPr lang="de-DE" altLang="de-DE">
                  <a:ea typeface="宋体" panose="02010600030101010101" pitchFamily="2" charset="-122"/>
                </a:rPr>
                <a:t> (2)</a:t>
              </a:r>
            </a:p>
          </p:txBody>
        </p:sp>
        <p:sp>
          <p:nvSpPr>
            <p:cNvPr id="16435" name="Text Box 111"/>
            <p:cNvSpPr txBox="1">
              <a:spLocks noChangeArrowheads="1"/>
            </p:cNvSpPr>
            <p:nvPr/>
          </p:nvSpPr>
          <p:spPr bwMode="auto">
            <a:xfrm>
              <a:off x="3894" y="2538"/>
              <a:ext cx="45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w</a:t>
              </a:r>
              <a:r>
                <a:rPr lang="de-DE" altLang="de-DE">
                  <a:ea typeface="宋体" panose="02010600030101010101" pitchFamily="2" charset="-122"/>
                </a:rPr>
                <a:t> (2)</a:t>
              </a:r>
            </a:p>
          </p:txBody>
        </p:sp>
        <p:sp>
          <p:nvSpPr>
            <p:cNvPr id="16436" name="Text Box 112"/>
            <p:cNvSpPr txBox="1">
              <a:spLocks noChangeArrowheads="1"/>
            </p:cNvSpPr>
            <p:nvPr/>
          </p:nvSpPr>
          <p:spPr bwMode="auto">
            <a:xfrm>
              <a:off x="4794" y="2547"/>
              <a:ext cx="39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f</a:t>
              </a:r>
              <a:r>
                <a:rPr lang="de-DE" altLang="de-DE">
                  <a:ea typeface="宋体" panose="02010600030101010101" pitchFamily="2" charset="-122"/>
                </a:rPr>
                <a:t> (0)</a:t>
              </a:r>
            </a:p>
          </p:txBody>
        </p:sp>
        <p:sp>
          <p:nvSpPr>
            <p:cNvPr id="16437" name="Text Box 113"/>
            <p:cNvSpPr txBox="1">
              <a:spLocks noChangeArrowheads="1"/>
            </p:cNvSpPr>
            <p:nvPr/>
          </p:nvSpPr>
          <p:spPr bwMode="auto">
            <a:xfrm>
              <a:off x="1417" y="1732"/>
              <a:ext cx="4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a</a:t>
              </a:r>
              <a:r>
                <a:rPr lang="de-DE" altLang="de-DE">
                  <a:ea typeface="宋体" panose="02010600030101010101" pitchFamily="2" charset="-122"/>
                </a:rPr>
                <a:t> (0)</a:t>
              </a:r>
            </a:p>
          </p:txBody>
        </p:sp>
        <p:sp>
          <p:nvSpPr>
            <p:cNvPr id="16438" name="Text Box 114"/>
            <p:cNvSpPr txBox="1">
              <a:spLocks noChangeArrowheads="1"/>
            </p:cNvSpPr>
            <p:nvPr/>
          </p:nvSpPr>
          <p:spPr bwMode="auto">
            <a:xfrm>
              <a:off x="1436" y="2547"/>
              <a:ext cx="4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b</a:t>
              </a:r>
              <a:r>
                <a:rPr lang="de-DE" altLang="de-DE">
                  <a:ea typeface="宋体" panose="02010600030101010101" pitchFamily="2" charset="-122"/>
                </a:rPr>
                <a:t> (0)</a:t>
              </a:r>
            </a:p>
          </p:txBody>
        </p:sp>
        <p:sp>
          <p:nvSpPr>
            <p:cNvPr id="16439" name="Text Box 115"/>
            <p:cNvSpPr txBox="1">
              <a:spLocks noChangeArrowheads="1"/>
            </p:cNvSpPr>
            <p:nvPr/>
          </p:nvSpPr>
          <p:spPr bwMode="auto">
            <a:xfrm>
              <a:off x="1450" y="3360"/>
              <a:ext cx="42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i="1">
                  <a:ea typeface="宋体" panose="02010600030101010101" pitchFamily="2" charset="-122"/>
                </a:rPr>
                <a:t>c</a:t>
              </a:r>
              <a:r>
                <a:rPr lang="de-DE" altLang="de-DE">
                  <a:ea typeface="宋体" panose="02010600030101010101" pitchFamily="2" charset="-122"/>
                </a:rPr>
                <a:t> (0)</a:t>
              </a:r>
            </a:p>
          </p:txBody>
        </p:sp>
        <p:sp>
          <p:nvSpPr>
            <p:cNvPr id="16440" name="Line 116"/>
            <p:cNvSpPr>
              <a:spLocks noChangeShapeType="1"/>
            </p:cNvSpPr>
            <p:nvPr/>
          </p:nvSpPr>
          <p:spPr bwMode="auto">
            <a:xfrm flipV="1">
              <a:off x="850" y="2363"/>
              <a:ext cx="297" cy="2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Oval 117"/>
            <p:cNvSpPr>
              <a:spLocks noChangeArrowheads="1"/>
            </p:cNvSpPr>
            <p:nvPr/>
          </p:nvSpPr>
          <p:spPr bwMode="auto">
            <a:xfrm>
              <a:off x="725" y="2555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6442" name="Text Box 118"/>
            <p:cNvSpPr txBox="1">
              <a:spLocks noChangeArrowheads="1"/>
            </p:cNvSpPr>
            <p:nvPr/>
          </p:nvSpPr>
          <p:spPr bwMode="auto">
            <a:xfrm>
              <a:off x="722" y="2545"/>
              <a:ext cx="24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b="1" i="1"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16443" name="TextBox 48"/>
            <p:cNvSpPr txBox="1">
              <a:spLocks noChangeArrowheads="1"/>
            </p:cNvSpPr>
            <p:nvPr/>
          </p:nvSpPr>
          <p:spPr bwMode="auto">
            <a:xfrm>
              <a:off x="1488" y="2022"/>
              <a:ext cx="518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A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0</a:t>
              </a:r>
              <a:endParaRPr lang="en-US" altLang="zh-TW" b="1">
                <a:ea typeface="新細明體" pitchFamily="18" charset="-12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R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0.95</a:t>
              </a: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S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0.95</a:t>
              </a:r>
            </a:p>
          </p:txBody>
        </p:sp>
        <p:sp>
          <p:nvSpPr>
            <p:cNvPr id="16444" name="TextBox 48"/>
            <p:cNvSpPr txBox="1">
              <a:spLocks noChangeArrowheads="1"/>
            </p:cNvSpPr>
            <p:nvPr/>
          </p:nvSpPr>
          <p:spPr bwMode="auto">
            <a:xfrm>
              <a:off x="429" y="2841"/>
              <a:ext cx="563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A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0</a:t>
              </a:r>
              <a:endParaRPr lang="en-US" altLang="zh-TW" b="1">
                <a:ea typeface="新細明體" pitchFamily="18" charset="-12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R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-0.35</a:t>
              </a: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S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-0.35</a:t>
              </a:r>
            </a:p>
          </p:txBody>
        </p:sp>
        <p:sp>
          <p:nvSpPr>
            <p:cNvPr id="16445" name="TextBox 48"/>
            <p:cNvSpPr txBox="1">
              <a:spLocks noChangeArrowheads="1"/>
            </p:cNvSpPr>
            <p:nvPr/>
          </p:nvSpPr>
          <p:spPr bwMode="auto">
            <a:xfrm>
              <a:off x="1491" y="2843"/>
              <a:ext cx="563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A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0</a:t>
              </a:r>
              <a:endParaRPr lang="en-US" altLang="zh-TW" b="1">
                <a:ea typeface="新細明體" pitchFamily="18" charset="-12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R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-0.35</a:t>
              </a: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S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-0.35</a:t>
              </a:r>
            </a:p>
          </p:txBody>
        </p:sp>
        <p:sp>
          <p:nvSpPr>
            <p:cNvPr id="16446" name="TextBox 48"/>
            <p:cNvSpPr txBox="1">
              <a:spLocks noChangeArrowheads="1"/>
            </p:cNvSpPr>
            <p:nvPr/>
          </p:nvSpPr>
          <p:spPr bwMode="auto">
            <a:xfrm>
              <a:off x="1491" y="3666"/>
              <a:ext cx="518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A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0.6</a:t>
              </a:r>
              <a:endParaRPr lang="en-US" altLang="zh-TW" b="1">
                <a:ea typeface="新細明體" pitchFamily="18" charset="-12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R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0.95</a:t>
              </a: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S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0.35</a:t>
              </a:r>
            </a:p>
          </p:txBody>
        </p:sp>
        <p:sp>
          <p:nvSpPr>
            <p:cNvPr id="16447" name="TextBox 48"/>
            <p:cNvSpPr txBox="1">
              <a:spLocks noChangeArrowheads="1"/>
            </p:cNvSpPr>
            <p:nvPr/>
          </p:nvSpPr>
          <p:spPr bwMode="auto">
            <a:xfrm>
              <a:off x="2163" y="2841"/>
              <a:ext cx="55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A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1.1</a:t>
              </a:r>
              <a:endParaRPr lang="en-US" altLang="zh-TW" b="1">
                <a:ea typeface="新細明體" pitchFamily="18" charset="-12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R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0.75</a:t>
              </a: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S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-0.35</a:t>
              </a:r>
            </a:p>
          </p:txBody>
        </p:sp>
        <p:sp>
          <p:nvSpPr>
            <p:cNvPr id="16448" name="TextBox 48"/>
            <p:cNvSpPr txBox="1">
              <a:spLocks noChangeArrowheads="1"/>
            </p:cNvSpPr>
            <p:nvPr/>
          </p:nvSpPr>
          <p:spPr bwMode="auto">
            <a:xfrm>
              <a:off x="3066" y="3666"/>
              <a:ext cx="55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A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3.4</a:t>
              </a:r>
              <a:endParaRPr lang="en-US" altLang="zh-TW" b="1">
                <a:ea typeface="新細明體" pitchFamily="18" charset="-12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R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3.05</a:t>
              </a: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S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-0.35</a:t>
              </a:r>
            </a:p>
          </p:txBody>
        </p:sp>
        <p:sp>
          <p:nvSpPr>
            <p:cNvPr id="16449" name="TextBox 48"/>
            <p:cNvSpPr txBox="1">
              <a:spLocks noChangeArrowheads="1"/>
            </p:cNvSpPr>
            <p:nvPr/>
          </p:nvSpPr>
          <p:spPr bwMode="auto">
            <a:xfrm>
              <a:off x="3107" y="2023"/>
              <a:ext cx="480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A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3.2</a:t>
              </a:r>
              <a:endParaRPr lang="en-US" altLang="zh-TW" b="1">
                <a:ea typeface="新細明體" pitchFamily="18" charset="-12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R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3.1</a:t>
              </a: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S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-0.1</a:t>
              </a:r>
            </a:p>
          </p:txBody>
        </p:sp>
        <p:sp>
          <p:nvSpPr>
            <p:cNvPr id="16450" name="TextBox 48"/>
            <p:cNvSpPr txBox="1">
              <a:spLocks noChangeArrowheads="1"/>
            </p:cNvSpPr>
            <p:nvPr/>
          </p:nvSpPr>
          <p:spPr bwMode="auto">
            <a:xfrm>
              <a:off x="3938" y="2843"/>
              <a:ext cx="55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A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5.65</a:t>
              </a:r>
              <a:endParaRPr lang="en-US" altLang="zh-TW" b="1">
                <a:ea typeface="新細明體" pitchFamily="18" charset="-12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R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5.3</a:t>
              </a: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S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-0.35</a:t>
              </a:r>
            </a:p>
          </p:txBody>
        </p:sp>
        <p:sp>
          <p:nvSpPr>
            <p:cNvPr id="16451" name="TextBox 48"/>
            <p:cNvSpPr txBox="1">
              <a:spLocks noChangeArrowheads="1"/>
            </p:cNvSpPr>
            <p:nvPr/>
          </p:nvSpPr>
          <p:spPr bwMode="auto">
            <a:xfrm>
              <a:off x="4669" y="2841"/>
              <a:ext cx="55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A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5.85</a:t>
              </a:r>
              <a:endParaRPr lang="en-US" altLang="zh-TW" b="1">
                <a:ea typeface="新細明體" pitchFamily="18" charset="-12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R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5.5</a:t>
              </a:r>
            </a:p>
            <a:p>
              <a:pPr eaLnBrk="1" hangingPunct="1">
                <a:lnSpc>
                  <a:spcPct val="75000"/>
                </a:lnSpc>
                <a:spcBef>
                  <a:spcPct val="0"/>
                </a:spcBef>
              </a:pPr>
              <a:r>
                <a:rPr lang="en-US" altLang="zh-TW" b="1">
                  <a:ea typeface="新細明體" pitchFamily="18" charset="-120"/>
                  <a:cs typeface="Arial" panose="020B0604020202020204" pitchFamily="34" charset="0"/>
                </a:rPr>
                <a:t>S</a:t>
              </a:r>
              <a:r>
                <a:rPr lang="en-US" altLang="zh-TW">
                  <a:ea typeface="新細明體" pitchFamily="18" charset="-120"/>
                  <a:cs typeface="Arial" panose="020B0604020202020204" pitchFamily="34" charset="0"/>
                </a:rPr>
                <a:t> -0.35</a:t>
              </a:r>
            </a:p>
          </p:txBody>
        </p:sp>
      </p:grp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8.2.1	Static Timing Analysis</a:t>
            </a:r>
          </a:p>
        </p:txBody>
      </p:sp>
      <p:sp>
        <p:nvSpPr>
          <p:cNvPr id="68" name="Text Box 102"/>
          <p:cNvSpPr txBox="1">
            <a:spLocks noChangeArrowheads="1"/>
          </p:cNvSpPr>
          <p:nvPr/>
        </p:nvSpPr>
        <p:spPr bwMode="auto">
          <a:xfrm rot="-5400000">
            <a:off x="8237048" y="5725266"/>
            <a:ext cx="1256691" cy="2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69DA11-562C-4FDE-ACC4-F4D5DB37DCF4}" type="slidenum">
              <a:rPr lang="en-US" altLang="de-DE" sz="1000">
                <a:solidFill>
                  <a:srgbClr val="C0C0C0"/>
                </a:solidFill>
              </a:rPr>
              <a:pPr/>
              <a:t>16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250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193087" cy="3960812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Establish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timing budgets</a:t>
            </a:r>
            <a:r>
              <a:rPr lang="en-US" altLang="zh-CN" smtClean="0">
                <a:ea typeface="宋体" panose="02010600030101010101" pitchFamily="2" charset="-122"/>
              </a:rPr>
              <a:t> for nets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Gate and wire delays must be optimized during timing driven layout design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Wire delays depend on wire lengths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Wire lengths are not known until after placement and routing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Delay budgeting with the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zero-slack algorithm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Let 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solidFill>
                  <a:srgbClr val="CC0000"/>
                </a:solidFill>
                <a:ea typeface="宋体" panose="02010600030101010101" pitchFamily="2" charset="-122"/>
              </a:rPr>
              <a:t>i</a:t>
            </a:r>
            <a:r>
              <a:rPr lang="en-US" altLang="zh-CN" smtClean="0">
                <a:ea typeface="宋体" panose="02010600030101010101" pitchFamily="2" charset="-122"/>
              </a:rPr>
              <a:t> be the logic gates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Let 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e</a:t>
            </a:r>
            <a:r>
              <a:rPr lang="en-US" altLang="zh-CN" i="1" baseline="-25000" smtClean="0">
                <a:solidFill>
                  <a:srgbClr val="CC0000"/>
                </a:solidFill>
                <a:ea typeface="宋体" panose="02010600030101010101" pitchFamily="2" charset="-122"/>
              </a:rPr>
              <a:t>i</a:t>
            </a:r>
            <a:r>
              <a:rPr lang="en-US" altLang="zh-CN" smtClean="0">
                <a:ea typeface="宋体" panose="02010600030101010101" pitchFamily="2" charset="-122"/>
              </a:rPr>
              <a:t> be the nets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Let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DELAY(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)</a:t>
            </a:r>
            <a:r>
              <a:rPr lang="en-US" altLang="zh-CN" smtClean="0">
                <a:ea typeface="宋体" panose="02010600030101010101" pitchFamily="2" charset="-122"/>
              </a:rPr>
              <a:t> and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DELAY(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e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)</a:t>
            </a:r>
            <a:r>
              <a:rPr lang="en-US" altLang="zh-CN" smtClean="0">
                <a:ea typeface="宋体" panose="02010600030101010101" pitchFamily="2" charset="-122"/>
              </a:rPr>
              <a:t> be the delay of the gate and net, respectively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Timing budget 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TB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)  </a:t>
            </a:r>
            <a:r>
              <a:rPr lang="en-US" altLang="zh-CN" smtClean="0">
                <a:ea typeface="宋体" panose="02010600030101010101" pitchFamily="2" charset="-122"/>
              </a:rPr>
              <a:t>of a gate corresponds to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DELAY(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) + DELAY(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e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)</a:t>
            </a:r>
            <a:r>
              <a:rPr lang="en-US" altLang="zh-CN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8.2.2	Delay Budgeting with the Zero-Slack Algorithm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0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50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50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50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50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50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50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50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50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0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55EF53-735E-4089-9313-D86DDB76ADF3}" type="slidenum">
              <a:rPr lang="en-US" altLang="de-DE" sz="1000">
                <a:solidFill>
                  <a:srgbClr val="C0C0C0"/>
                </a:solidFill>
              </a:rPr>
              <a:pPr/>
              <a:t>17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93813"/>
            <a:ext cx="8067675" cy="5375275"/>
          </a:xfrm>
          <a:solidFill>
            <a:srgbClr val="DDDDDD"/>
          </a:solidFill>
        </p:spPr>
        <p:txBody>
          <a:bodyPr/>
          <a:lstStyle/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None/>
            </a:pP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Input: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timing graph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G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1300" b="1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None/>
            </a:pP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Output: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timing budgets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TB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for each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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endParaRPr lang="en-US" altLang="zh-CN" sz="1300" b="1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do</a:t>
            </a: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	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AAT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RAT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slack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 = STA(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G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	</a:t>
            </a: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foreach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 </a:t>
            </a:r>
            <a:r>
              <a:rPr lang="de-DE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		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TB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 = DELAY(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 + DELAY(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	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slack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= ∞</a:t>
            </a: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	</a:t>
            </a: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foreach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 </a:t>
            </a:r>
            <a:r>
              <a:rPr lang="de-DE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de-DE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1300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		</a:t>
            </a: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if 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((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slack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&lt; slack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and 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slack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 &gt; 0))</a:t>
            </a: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			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slack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= slack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</a:t>
            </a: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			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= v</a:t>
            </a:r>
            <a:endParaRPr lang="en-US" altLang="zh-CN" sz="1300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	</a:t>
            </a: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if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slack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≠ ∞)</a:t>
            </a: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		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path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=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endParaRPr lang="en-US" altLang="zh-CN" sz="1300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		ADD_TO_FRONT(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path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,BACKWARD_PATH(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G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))</a:t>
            </a: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	ADD_TO_BACK(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path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,FORWARD_PATH(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G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))</a:t>
            </a: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		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 = slack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/ |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path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|</a:t>
            </a: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		</a:t>
            </a: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for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= 1 </a:t>
            </a: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to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|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path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|)</a:t>
            </a: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			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node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=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path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			// evenly distribute</a:t>
            </a: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			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TB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node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 =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TB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node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 +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		// slack along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path</a:t>
            </a:r>
          </a:p>
          <a:p>
            <a:pPr marL="0" indent="0" algn="just">
              <a:lnSpc>
                <a:spcPct val="82000"/>
              </a:lnSpc>
              <a:buFont typeface="Symbol" panose="05050102010706020507" pitchFamily="18" charset="2"/>
              <a:buAutoNum type="arabicPeriod"/>
            </a:pP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</a:rPr>
              <a:t>while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</a:rPr>
              <a:t> 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</a:rPr>
              <a:t>slack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</a:rPr>
              <a:t>min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</a:rPr>
              <a:t> ≠ ∞)</a:t>
            </a:r>
            <a:r>
              <a:rPr lang="en-US" altLang="zh-CN" sz="1300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8.2.2	Delay Budgeting with the Zero-Slack Algorithm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6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6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76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6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6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76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765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80B3F0-A295-4660-A6AD-699CAA7C8DBB}" type="slidenum">
              <a:rPr lang="en-US" altLang="de-DE" sz="1000">
                <a:solidFill>
                  <a:srgbClr val="C0C0C0"/>
                </a:solidFill>
              </a:rPr>
              <a:pPr/>
              <a:t>18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8013" y="1293813"/>
            <a:ext cx="8193087" cy="4656137"/>
          </a:xfrm>
          <a:solidFill>
            <a:srgbClr val="DDDDDD"/>
          </a:solidFill>
        </p:spPr>
        <p:txBody>
          <a:bodyPr/>
          <a:lstStyle/>
          <a:p>
            <a:pPr marL="0" indent="0" algn="just">
              <a:buFont typeface="Symbol" panose="05050102010706020507" pitchFamily="18" charset="2"/>
              <a:buNone/>
            </a:pP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Forward Path Search (FORWARD_PATH(</a:t>
            </a:r>
            <a:r>
              <a:rPr lang="en-US" altLang="zh-CN" sz="1300" b="1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b="1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US" altLang="zh-CN" sz="1300" b="1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G</a:t>
            </a: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))</a:t>
            </a:r>
          </a:p>
          <a:p>
            <a:pPr marL="0" indent="0" algn="just">
              <a:buFont typeface="Symbol" panose="05050102010706020507" pitchFamily="18" charset="2"/>
              <a:buNone/>
            </a:pP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Input: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node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with minimum slack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slack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 timing graph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G</a:t>
            </a:r>
            <a:endParaRPr lang="en-US" altLang="zh-CN" sz="1300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Output: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maximal downstream path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path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from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such that no node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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affects </a:t>
            </a:r>
            <a:b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            the slack of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path</a:t>
            </a:r>
            <a:endParaRPr lang="en-US" altLang="zh-TW" sz="1300" i="1" smtClean="0">
              <a:solidFill>
                <a:srgbClr val="000000"/>
              </a:solidFill>
              <a:ea typeface="MingLiU" pitchFamily="49" charset="-128"/>
              <a:cs typeface="Arial" panose="020B0604020202020204" pitchFamily="34" charset="0"/>
            </a:endParaRPr>
          </a:p>
          <a:p>
            <a:pPr marL="0" indent="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</a:t>
            </a:r>
            <a:r>
              <a:rPr lang="en-US" altLang="zh-TW" sz="1300" i="1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path</a:t>
            </a: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= </a:t>
            </a:r>
            <a:r>
              <a:rPr lang="de-DE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de-DE" altLang="zh-TW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endParaRPr lang="en-US" altLang="zh-TW" sz="1300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TW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do</a:t>
            </a:r>
            <a:endParaRPr lang="en-US" altLang="zh-TW" sz="1300" b="1" smtClean="0">
              <a:solidFill>
                <a:srgbClr val="000000"/>
              </a:solidFill>
              <a:ea typeface="MingLiU" pitchFamily="49" charset="-128"/>
              <a:cs typeface="Arial" panose="020B0604020202020204" pitchFamily="34" charset="0"/>
            </a:endParaRPr>
          </a:p>
          <a:p>
            <a:pPr marL="0" indent="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	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flag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= </a:t>
            </a:r>
            <a:r>
              <a:rPr lang="en-US" altLang="zh-TW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false</a:t>
            </a:r>
            <a:endParaRPr lang="en-US" altLang="zh-TW" sz="1300" b="1" smtClean="0">
              <a:solidFill>
                <a:srgbClr val="000000"/>
              </a:solidFill>
              <a:ea typeface="MingLiU" pitchFamily="49" charset="-128"/>
              <a:cs typeface="Arial" panose="020B0604020202020204" pitchFamily="34" charset="0"/>
            </a:endParaRPr>
          </a:p>
          <a:p>
            <a:pPr marL="0" indent="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	</a:t>
            </a:r>
            <a:r>
              <a:rPr lang="en-US" altLang="zh-TW" sz="1300" i="1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node</a:t>
            </a: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= LAST_ELEMENT(</a:t>
            </a:r>
            <a:r>
              <a:rPr lang="en-US" altLang="zh-TW" sz="1300" i="1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path</a:t>
            </a: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)</a:t>
            </a:r>
            <a:endParaRPr lang="en-US" altLang="zh-TW" sz="1300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	foreach (fanout node 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fo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of 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node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TW" sz="1300" smtClean="0">
              <a:solidFill>
                <a:srgbClr val="000000"/>
              </a:solidFill>
              <a:ea typeface="MingLiU" pitchFamily="49" charset="-128"/>
              <a:cs typeface="Arial" panose="020B0604020202020204" pitchFamily="34" charset="0"/>
            </a:endParaRPr>
          </a:p>
          <a:p>
            <a:pPr marL="0" indent="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		</a:t>
            </a:r>
            <a:r>
              <a:rPr lang="en-US" altLang="zh-TW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if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((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RAT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fo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 == 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RAT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node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 + 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TB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fo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]) </a:t>
            </a:r>
            <a:r>
              <a:rPr lang="en-US" altLang="zh-TW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AAT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fo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 == 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AAT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node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 + 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TB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fo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]))</a:t>
            </a:r>
            <a:endParaRPr lang="en-US" altLang="zh-TW" sz="1300" smtClean="0">
              <a:solidFill>
                <a:srgbClr val="000000"/>
              </a:solidFill>
              <a:ea typeface="MingLiU" pitchFamily="49" charset="-128"/>
              <a:cs typeface="Arial" panose="020B0604020202020204" pitchFamily="34" charset="0"/>
            </a:endParaRPr>
          </a:p>
          <a:p>
            <a:pPr marL="0" indent="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			ADD_TO_BACK(</a:t>
            </a:r>
            <a:r>
              <a:rPr lang="en-US" altLang="zh-TW" sz="1300" i="1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path</a:t>
            </a: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,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fo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TW" sz="1300" smtClean="0">
              <a:solidFill>
                <a:srgbClr val="000000"/>
              </a:solidFill>
              <a:ea typeface="MingLiU" pitchFamily="49" charset="-128"/>
              <a:cs typeface="Arial" panose="020B0604020202020204" pitchFamily="34" charset="0"/>
            </a:endParaRPr>
          </a:p>
          <a:p>
            <a:pPr marL="0" indent="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			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flag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= </a:t>
            </a:r>
            <a:r>
              <a:rPr lang="en-US" altLang="zh-TW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true</a:t>
            </a:r>
            <a:endParaRPr lang="en-US" altLang="zh-TW" sz="1300" b="1" smtClean="0">
              <a:solidFill>
                <a:srgbClr val="000000"/>
              </a:solidFill>
              <a:ea typeface="MingLiU" pitchFamily="49" charset="-128"/>
              <a:cs typeface="Arial" panose="020B0604020202020204" pitchFamily="34" charset="0"/>
            </a:endParaRPr>
          </a:p>
          <a:p>
            <a:pPr marL="0" indent="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     		</a:t>
            </a:r>
            <a:r>
              <a:rPr lang="en-US" altLang="zh-TW" sz="1300" b="1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break</a:t>
            </a:r>
            <a:endParaRPr lang="en-US" altLang="zh-TW" sz="1300" b="1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TW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while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flag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== </a:t>
            </a:r>
            <a:r>
              <a:rPr lang="en-US" altLang="zh-TW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true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TW" sz="1300" smtClean="0">
              <a:solidFill>
                <a:srgbClr val="000000"/>
              </a:solidFill>
              <a:ea typeface="新細明體" pitchFamily="18" charset="-120"/>
            </a:endParaRPr>
          </a:p>
          <a:p>
            <a:pPr marL="0" indent="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新細明體" pitchFamily="18" charset="-120"/>
              </a:rPr>
              <a:t> REMOVE_FIRST_ELEMENT(</a:t>
            </a:r>
            <a:r>
              <a:rPr lang="en-US" altLang="zh-TW" sz="1300" i="1" smtClean="0">
                <a:solidFill>
                  <a:srgbClr val="000000"/>
                </a:solidFill>
                <a:ea typeface="新細明體" pitchFamily="18" charset="-120"/>
              </a:rPr>
              <a:t>path</a:t>
            </a:r>
            <a:r>
              <a:rPr lang="en-US" altLang="zh-TW" sz="1300" smtClean="0">
                <a:solidFill>
                  <a:srgbClr val="000000"/>
                </a:solidFill>
                <a:ea typeface="新細明體" pitchFamily="18" charset="-120"/>
              </a:rPr>
              <a:t>)				// remove </a:t>
            </a:r>
            <a:r>
              <a:rPr lang="en-US" altLang="zh-TW" sz="1300" i="1" smtClean="0">
                <a:solidFill>
                  <a:srgbClr val="000000"/>
                </a:solidFill>
                <a:ea typeface="新細明體" pitchFamily="18" charset="-120"/>
              </a:rPr>
              <a:t>v</a:t>
            </a:r>
            <a:r>
              <a:rPr lang="en-US" altLang="zh-TW" sz="1300" i="1" baseline="-30000" smtClean="0">
                <a:solidFill>
                  <a:srgbClr val="000000"/>
                </a:solidFill>
                <a:ea typeface="新細明體" pitchFamily="18" charset="-120"/>
              </a:rPr>
              <a:t>min</a:t>
            </a:r>
            <a:r>
              <a:rPr lang="en-US" altLang="zh-CN" sz="1300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8.2.2	Delay Budgeting with the Zero-Slack Algorithm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6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86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D1E832-FE2B-4410-A982-7DD167D32511}" type="slidenum">
              <a:rPr lang="en-US" altLang="de-DE" sz="1000">
                <a:solidFill>
                  <a:srgbClr val="C0C0C0"/>
                </a:solidFill>
              </a:rPr>
              <a:pPr/>
              <a:t>19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8013" y="1293813"/>
            <a:ext cx="8193087" cy="4656137"/>
          </a:xfrm>
          <a:solidFill>
            <a:srgbClr val="DDDDDD"/>
          </a:solidFill>
        </p:spPr>
        <p:txBody>
          <a:bodyPr/>
          <a:lstStyle/>
          <a:p>
            <a:pPr marL="323850" indent="-323850">
              <a:buFont typeface="Symbol" panose="05050102010706020507" pitchFamily="18" charset="2"/>
              <a:buNone/>
            </a:pP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Backward Path Search (BACKWARD_PATH(</a:t>
            </a:r>
            <a:r>
              <a:rPr lang="en-US" altLang="zh-CN" sz="1300" b="1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b="1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US" altLang="zh-CN" sz="1300" b="1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G</a:t>
            </a: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))</a:t>
            </a:r>
          </a:p>
          <a:p>
            <a:pPr marL="323850" indent="-323850">
              <a:buFont typeface="Symbol" panose="05050102010706020507" pitchFamily="18" charset="2"/>
              <a:buNone/>
            </a:pP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Input: 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node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with minimum slack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slack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 timing graph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G</a:t>
            </a:r>
            <a:endParaRPr lang="en-US" altLang="zh-CN" sz="1300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23850" indent="-323850">
              <a:buFont typeface="Symbol" panose="05050102010706020507" pitchFamily="18" charset="2"/>
              <a:buNone/>
            </a:pP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Output: 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maximal upstream path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path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from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such that no node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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affects the </a:t>
            </a:r>
            <a:b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     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slack of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path</a:t>
            </a:r>
          </a:p>
          <a:p>
            <a:pPr marL="323850" indent="-32385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path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=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endParaRPr lang="en-US" altLang="zh-TW" sz="1300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23850" indent="-32385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TW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do</a:t>
            </a:r>
            <a:endParaRPr lang="en-US" altLang="zh-TW" sz="1300" b="1" smtClean="0">
              <a:solidFill>
                <a:srgbClr val="000000"/>
              </a:solidFill>
              <a:ea typeface="MingLiU" pitchFamily="49" charset="-128"/>
              <a:cs typeface="Arial" panose="020B0604020202020204" pitchFamily="34" charset="0"/>
            </a:endParaRPr>
          </a:p>
          <a:p>
            <a:pPr marL="323850" indent="-32385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	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flag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= </a:t>
            </a:r>
            <a:r>
              <a:rPr lang="en-US" altLang="zh-TW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false</a:t>
            </a:r>
            <a:endParaRPr lang="en-US" altLang="zh-TW" sz="1300" b="1" smtClean="0">
              <a:solidFill>
                <a:srgbClr val="000000"/>
              </a:solidFill>
              <a:ea typeface="MingLiU" pitchFamily="49" charset="-128"/>
              <a:cs typeface="Arial" panose="020B0604020202020204" pitchFamily="34" charset="0"/>
            </a:endParaRPr>
          </a:p>
          <a:p>
            <a:pPr marL="323850" indent="-32385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	</a:t>
            </a:r>
            <a:r>
              <a:rPr lang="en-US" altLang="zh-TW" sz="1300" i="1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node</a:t>
            </a: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= 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FIRST_ELEMENT(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path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TW" sz="1300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23850" indent="-32385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	foreach (fanin node 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fi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of 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node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TW" sz="1300" smtClean="0">
              <a:solidFill>
                <a:srgbClr val="000000"/>
              </a:solidFill>
              <a:ea typeface="MingLiU" pitchFamily="49" charset="-128"/>
              <a:cs typeface="Arial" panose="020B0604020202020204" pitchFamily="34" charset="0"/>
            </a:endParaRPr>
          </a:p>
          <a:p>
            <a:pPr marL="323850" indent="-32385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		 </a:t>
            </a: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if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((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RAT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fi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 ==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RAT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node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 –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TB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fi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]) </a:t>
            </a:r>
            <a:r>
              <a:rPr lang="en-US" altLang="zh-CN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AAT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fi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 ==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AAT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node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 –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TB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fi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]))</a:t>
            </a:r>
            <a:endParaRPr lang="en-US" altLang="zh-TW" sz="1300" smtClean="0">
              <a:solidFill>
                <a:srgbClr val="000000"/>
              </a:solidFill>
              <a:ea typeface="MingLiU" pitchFamily="49" charset="-128"/>
              <a:cs typeface="Arial" panose="020B0604020202020204" pitchFamily="34" charset="0"/>
            </a:endParaRPr>
          </a:p>
          <a:p>
            <a:pPr marL="323850" indent="-32385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			 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ADD_TO_FRONT(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path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fi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TW" sz="1300" smtClean="0">
              <a:solidFill>
                <a:srgbClr val="000000"/>
              </a:solidFill>
              <a:ea typeface="MingLiU" pitchFamily="49" charset="-128"/>
              <a:cs typeface="Arial" panose="020B0604020202020204" pitchFamily="34" charset="0"/>
            </a:endParaRPr>
          </a:p>
          <a:p>
            <a:pPr marL="323850" indent="-32385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			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flag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= </a:t>
            </a:r>
            <a:r>
              <a:rPr lang="en-US" altLang="zh-TW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true</a:t>
            </a:r>
            <a:endParaRPr lang="en-US" altLang="zh-TW" sz="1300" b="1" smtClean="0">
              <a:solidFill>
                <a:srgbClr val="000000"/>
              </a:solidFill>
              <a:ea typeface="MingLiU" pitchFamily="49" charset="-128"/>
              <a:cs typeface="Arial" panose="020B0604020202020204" pitchFamily="34" charset="0"/>
            </a:endParaRPr>
          </a:p>
          <a:p>
            <a:pPr marL="323850" indent="-32385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      		</a:t>
            </a:r>
            <a:r>
              <a:rPr lang="en-US" altLang="zh-TW" sz="1300" b="1" smtClean="0">
                <a:solidFill>
                  <a:srgbClr val="000000"/>
                </a:solidFill>
                <a:ea typeface="MingLiU" pitchFamily="49" charset="-128"/>
                <a:cs typeface="Arial" panose="020B0604020202020204" pitchFamily="34" charset="0"/>
              </a:rPr>
              <a:t>break</a:t>
            </a:r>
            <a:endParaRPr lang="en-US" altLang="zh-TW" sz="1300" b="1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23850" indent="-32385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TW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while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en-US" altLang="zh-TW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flag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== </a:t>
            </a:r>
            <a:r>
              <a:rPr lang="en-US" altLang="zh-TW" sz="1300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true</a:t>
            </a: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</a:p>
          <a:p>
            <a:pPr marL="323850" indent="-323850" algn="just">
              <a:buFont typeface="Symbol" panose="05050102010706020507" pitchFamily="18" charset="2"/>
              <a:buAutoNum type="arabicPeriod"/>
            </a:pPr>
            <a:r>
              <a:rPr lang="en-US" altLang="zh-TW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REMOVE_LAST_ELEMENT(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path</a:t>
            </a:r>
            <a:r>
              <a:rPr lang="en-US" altLang="zh-CN" sz="13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				// remove </a:t>
            </a:r>
            <a:r>
              <a:rPr lang="en-US" altLang="zh-CN" sz="1300" i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sz="1300" i="1" baseline="-30000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min</a:t>
            </a:r>
            <a:r>
              <a:rPr lang="en-US" altLang="zh-CN" sz="1300" smtClean="0"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1300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8.2.2	Delay Budgeting with the Zero-Slack Algorithm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7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7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78E475-4C6B-4EC9-A88E-69E15FD2403D}" type="slidenum">
              <a:rPr lang="en-US" altLang="de-DE" sz="1000">
                <a:solidFill>
                  <a:srgbClr val="C0C0C0"/>
                </a:solidFill>
              </a:rPr>
              <a:pPr/>
              <a:t>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Chapter 8 – Timing Closure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8.1 	Introduction</a:t>
            </a:r>
          </a:p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8.2 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Timing Analysis and Performance Constraints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 sz="14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8.2.1 Static Timing Analysis	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8.2.2 Delay Budgeting with the Zero-Slack Algorithm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8.3 Timing-Driven Placement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8.3.1 Net-Based Techniques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8.3.2 Embedding STA into Linear Programs for Placement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8.4 Timing-Driven Routing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8.4.1 The Bounded-Radius, Bounded-Cost Algorithm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8.4.2 Prim-Dijkstra Tradeoff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8.4.3 Minimization of Source-to-Sink Delay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8.5 Physical Synthesis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8.5.1 Gate Sizing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8.5.2 Buffering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8.5.3 Netlist Restructuring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8.6 Performance-Driven Design Flow</a:t>
            </a:r>
            <a:endParaRPr lang="fr-FR" altLang="de-DE" sz="190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fr-FR" altLang="de-DE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8.7 Conclusions</a:t>
            </a:r>
            <a:r>
              <a:rPr lang="en-US" altLang="zh-CN" smtClean="0"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6BAF6E-56A3-430F-866C-AC75B1007DE4}" type="slidenum">
              <a:rPr lang="en-US" altLang="de-DE" sz="1000">
                <a:solidFill>
                  <a:srgbClr val="C0C0C0"/>
                </a:solidFill>
              </a:rPr>
              <a:pPr/>
              <a:t>20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1507" name="Text Box 45"/>
          <p:cNvSpPr txBox="1">
            <a:spLocks noChangeArrowheads="1"/>
          </p:cNvSpPr>
          <p:nvPr/>
        </p:nvSpPr>
        <p:spPr bwMode="auto">
          <a:xfrm>
            <a:off x="571500" y="376555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&lt;0,5,5&gt;</a:t>
            </a:r>
          </a:p>
        </p:txBody>
      </p:sp>
      <p:sp>
        <p:nvSpPr>
          <p:cNvPr id="21508" name="Text Box 44"/>
          <p:cNvSpPr txBox="1">
            <a:spLocks noChangeArrowheads="1"/>
          </p:cNvSpPr>
          <p:nvPr/>
        </p:nvSpPr>
        <p:spPr bwMode="auto">
          <a:xfrm>
            <a:off x="554038" y="3046413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&lt;1,4,5&gt;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8.2.2	Delay Budgeting with the Zero-Slack Algorithm Example</a:t>
            </a:r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611188" y="981075"/>
            <a:ext cx="81930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TW">
                <a:ea typeface="新細明體" pitchFamily="18" charset="-120"/>
              </a:rPr>
              <a:t>Example: Use the zero-slack algorithm to distribute slack</a:t>
            </a: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Format: &lt;AAT, Slack, RAT&gt;, [timing budget]</a:t>
            </a:r>
            <a:endParaRPr lang="en-US" altLang="zh-CN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grpSp>
        <p:nvGrpSpPr>
          <p:cNvPr id="21511" name="Group 62"/>
          <p:cNvGrpSpPr>
            <a:grpSpLocks/>
          </p:cNvGrpSpPr>
          <p:nvPr/>
        </p:nvGrpSpPr>
        <p:grpSpPr bwMode="auto">
          <a:xfrm>
            <a:off x="130175" y="3235325"/>
            <a:ext cx="8888413" cy="2894013"/>
            <a:chOff x="82" y="1687"/>
            <a:chExt cx="5599" cy="1823"/>
          </a:xfrm>
        </p:grpSpPr>
        <p:sp>
          <p:nvSpPr>
            <p:cNvPr id="21530" name="Flowchart: Delay 14"/>
            <p:cNvSpPr>
              <a:spLocks noChangeArrowheads="1"/>
            </p:cNvSpPr>
            <p:nvPr/>
          </p:nvSpPr>
          <p:spPr bwMode="auto">
            <a:xfrm>
              <a:off x="1378" y="1706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21531" name="Line 29"/>
            <p:cNvSpPr>
              <a:spLocks noChangeShapeType="1"/>
            </p:cNvSpPr>
            <p:nvPr/>
          </p:nvSpPr>
          <p:spPr bwMode="auto">
            <a:xfrm>
              <a:off x="371" y="1815"/>
              <a:ext cx="10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32" name="Line 29"/>
            <p:cNvSpPr>
              <a:spLocks noChangeShapeType="1"/>
            </p:cNvSpPr>
            <p:nvPr/>
          </p:nvSpPr>
          <p:spPr bwMode="auto">
            <a:xfrm>
              <a:off x="370" y="2018"/>
              <a:ext cx="10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33" name="Freeform 16"/>
            <p:cNvSpPr>
              <a:spLocks/>
            </p:cNvSpPr>
            <p:nvPr/>
          </p:nvSpPr>
          <p:spPr bwMode="auto">
            <a:xfrm>
              <a:off x="1754" y="1900"/>
              <a:ext cx="947" cy="470"/>
            </a:xfrm>
            <a:custGeom>
              <a:avLst/>
              <a:gdLst>
                <a:gd name="T0" fmla="*/ 0 w 993"/>
                <a:gd name="T1" fmla="*/ 0 h 503"/>
                <a:gd name="T2" fmla="*/ 454 w 993"/>
                <a:gd name="T3" fmla="*/ 0 h 503"/>
                <a:gd name="T4" fmla="*/ 454 w 993"/>
                <a:gd name="T5" fmla="*/ 335 h 503"/>
                <a:gd name="T6" fmla="*/ 747 w 993"/>
                <a:gd name="T7" fmla="*/ 335 h 5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3" h="503">
                  <a:moveTo>
                    <a:pt x="0" y="0"/>
                  </a:moveTo>
                  <a:lnTo>
                    <a:pt x="603" y="0"/>
                  </a:lnTo>
                  <a:lnTo>
                    <a:pt x="603" y="503"/>
                  </a:lnTo>
                  <a:lnTo>
                    <a:pt x="993" y="503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/>
            <a:p>
              <a:endParaRPr lang="de-DE"/>
            </a:p>
          </p:txBody>
        </p:sp>
        <p:sp>
          <p:nvSpPr>
            <p:cNvPr id="21534" name="Flowchart: Delay 14"/>
            <p:cNvSpPr>
              <a:spLocks noChangeArrowheads="1"/>
            </p:cNvSpPr>
            <p:nvPr/>
          </p:nvSpPr>
          <p:spPr bwMode="auto">
            <a:xfrm>
              <a:off x="2676" y="2274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21535" name="Flowchart: Delay 14"/>
            <p:cNvSpPr>
              <a:spLocks noChangeArrowheads="1"/>
            </p:cNvSpPr>
            <p:nvPr/>
          </p:nvSpPr>
          <p:spPr bwMode="auto">
            <a:xfrm>
              <a:off x="2681" y="3105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21536" name="Flowchart: Delay 14"/>
            <p:cNvSpPr>
              <a:spLocks noChangeArrowheads="1"/>
            </p:cNvSpPr>
            <p:nvPr/>
          </p:nvSpPr>
          <p:spPr bwMode="auto">
            <a:xfrm>
              <a:off x="4175" y="2345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21537" name="Line 17"/>
            <p:cNvSpPr>
              <a:spLocks noChangeShapeType="1"/>
            </p:cNvSpPr>
            <p:nvPr/>
          </p:nvSpPr>
          <p:spPr bwMode="auto">
            <a:xfrm>
              <a:off x="356" y="2575"/>
              <a:ext cx="2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/>
            <a:p>
              <a:endParaRPr lang="de-DE"/>
            </a:p>
          </p:txBody>
        </p:sp>
        <p:sp>
          <p:nvSpPr>
            <p:cNvPr id="21538" name="Oval 18"/>
            <p:cNvSpPr>
              <a:spLocks noChangeArrowheads="1"/>
            </p:cNvSpPr>
            <p:nvPr/>
          </p:nvSpPr>
          <p:spPr bwMode="auto">
            <a:xfrm>
              <a:off x="2304" y="2548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81" tIns="43641" rIns="87281" bIns="436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1539" name="Freeform 19"/>
            <p:cNvSpPr>
              <a:spLocks/>
            </p:cNvSpPr>
            <p:nvPr/>
          </p:nvSpPr>
          <p:spPr bwMode="auto">
            <a:xfrm>
              <a:off x="2330" y="2582"/>
              <a:ext cx="351" cy="616"/>
            </a:xfrm>
            <a:custGeom>
              <a:avLst/>
              <a:gdLst>
                <a:gd name="T0" fmla="*/ 0 w 351"/>
                <a:gd name="T1" fmla="*/ 0 h 397"/>
                <a:gd name="T2" fmla="*/ 0 w 351"/>
                <a:gd name="T3" fmla="*/ 5539 h 397"/>
                <a:gd name="T4" fmla="*/ 351 w 351"/>
                <a:gd name="T5" fmla="*/ 5539 h 3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1" h="397">
                  <a:moveTo>
                    <a:pt x="0" y="0"/>
                  </a:moveTo>
                  <a:lnTo>
                    <a:pt x="0" y="397"/>
                  </a:lnTo>
                  <a:lnTo>
                    <a:pt x="351" y="39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/>
            <a:p>
              <a:endParaRPr lang="de-DE"/>
            </a:p>
          </p:txBody>
        </p:sp>
        <p:sp>
          <p:nvSpPr>
            <p:cNvPr id="21540" name="Line 20"/>
            <p:cNvSpPr>
              <a:spLocks noChangeShapeType="1"/>
            </p:cNvSpPr>
            <p:nvPr/>
          </p:nvSpPr>
          <p:spPr bwMode="auto">
            <a:xfrm>
              <a:off x="3045" y="2456"/>
              <a:ext cx="11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/>
            <a:p>
              <a:endParaRPr lang="de-DE"/>
            </a:p>
          </p:txBody>
        </p:sp>
        <p:sp>
          <p:nvSpPr>
            <p:cNvPr id="21541" name="Line 21"/>
            <p:cNvSpPr>
              <a:spLocks noChangeShapeType="1"/>
            </p:cNvSpPr>
            <p:nvPr/>
          </p:nvSpPr>
          <p:spPr bwMode="auto">
            <a:xfrm>
              <a:off x="3052" y="3304"/>
              <a:ext cx="107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/>
            <a:p>
              <a:endParaRPr lang="de-DE"/>
            </a:p>
          </p:txBody>
        </p:sp>
        <p:sp>
          <p:nvSpPr>
            <p:cNvPr id="21542" name="Flowchart: Extract 7"/>
            <p:cNvSpPr>
              <a:spLocks noChangeArrowheads="1"/>
            </p:cNvSpPr>
            <p:nvPr/>
          </p:nvSpPr>
          <p:spPr bwMode="auto">
            <a:xfrm rot="5400000">
              <a:off x="4117" y="3153"/>
              <a:ext cx="347" cy="318"/>
            </a:xfrm>
            <a:prstGeom prst="flowChartExtract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21543" name="Freeform 25"/>
            <p:cNvSpPr>
              <a:spLocks/>
            </p:cNvSpPr>
            <p:nvPr/>
          </p:nvSpPr>
          <p:spPr bwMode="auto">
            <a:xfrm>
              <a:off x="3754" y="2628"/>
              <a:ext cx="430" cy="676"/>
            </a:xfrm>
            <a:custGeom>
              <a:avLst/>
              <a:gdLst>
                <a:gd name="T0" fmla="*/ 0 w 430"/>
                <a:gd name="T1" fmla="*/ 1018 h 623"/>
                <a:gd name="T2" fmla="*/ 0 w 430"/>
                <a:gd name="T3" fmla="*/ 0 h 623"/>
                <a:gd name="T4" fmla="*/ 430 w 430"/>
                <a:gd name="T5" fmla="*/ 0 h 6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" h="623">
                  <a:moveTo>
                    <a:pt x="0" y="623"/>
                  </a:moveTo>
                  <a:lnTo>
                    <a:pt x="0" y="0"/>
                  </a:lnTo>
                  <a:lnTo>
                    <a:pt x="43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/>
            <a:p>
              <a:endParaRPr lang="de-DE"/>
            </a:p>
          </p:txBody>
        </p:sp>
        <p:sp>
          <p:nvSpPr>
            <p:cNvPr id="21544" name="Line 26"/>
            <p:cNvSpPr>
              <a:spLocks noChangeShapeType="1"/>
            </p:cNvSpPr>
            <p:nvPr/>
          </p:nvSpPr>
          <p:spPr bwMode="auto">
            <a:xfrm>
              <a:off x="4555" y="2535"/>
              <a:ext cx="8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/>
            <a:p>
              <a:endParaRPr lang="de-DE"/>
            </a:p>
          </p:txBody>
        </p:sp>
        <p:sp>
          <p:nvSpPr>
            <p:cNvPr id="21545" name="Line 27"/>
            <p:cNvSpPr>
              <a:spLocks noChangeShapeType="1"/>
            </p:cNvSpPr>
            <p:nvPr/>
          </p:nvSpPr>
          <p:spPr bwMode="auto">
            <a:xfrm>
              <a:off x="4449" y="3310"/>
              <a:ext cx="9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/>
            <a:p>
              <a:endParaRPr lang="de-DE"/>
            </a:p>
          </p:txBody>
        </p:sp>
        <p:sp>
          <p:nvSpPr>
            <p:cNvPr id="21546" name="Line 28"/>
            <p:cNvSpPr>
              <a:spLocks noChangeShapeType="1"/>
            </p:cNvSpPr>
            <p:nvPr/>
          </p:nvSpPr>
          <p:spPr bwMode="auto">
            <a:xfrm>
              <a:off x="358" y="3402"/>
              <a:ext cx="23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/>
            <a:p>
              <a:endParaRPr lang="de-DE"/>
            </a:p>
          </p:txBody>
        </p:sp>
        <p:sp>
          <p:nvSpPr>
            <p:cNvPr id="21547" name="Oval 29"/>
            <p:cNvSpPr>
              <a:spLocks noChangeArrowheads="1"/>
            </p:cNvSpPr>
            <p:nvPr/>
          </p:nvSpPr>
          <p:spPr bwMode="auto">
            <a:xfrm>
              <a:off x="3724" y="3280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81" tIns="43641" rIns="87281" bIns="436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1548" name="Text Box 30"/>
            <p:cNvSpPr txBox="1">
              <a:spLocks noChangeArrowheads="1"/>
            </p:cNvSpPr>
            <p:nvPr/>
          </p:nvSpPr>
          <p:spPr bwMode="auto">
            <a:xfrm>
              <a:off x="1358" y="1793"/>
              <a:ext cx="39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21549" name="Text Box 31"/>
            <p:cNvSpPr txBox="1">
              <a:spLocks noChangeArrowheads="1"/>
            </p:cNvSpPr>
            <p:nvPr/>
          </p:nvSpPr>
          <p:spPr bwMode="auto">
            <a:xfrm>
              <a:off x="2653" y="2366"/>
              <a:ext cx="39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21550" name="Text Box 32"/>
            <p:cNvSpPr txBox="1">
              <a:spLocks noChangeArrowheads="1"/>
            </p:cNvSpPr>
            <p:nvPr/>
          </p:nvSpPr>
          <p:spPr bwMode="auto">
            <a:xfrm>
              <a:off x="2662" y="3197"/>
              <a:ext cx="39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21551" name="Text Box 33"/>
            <p:cNvSpPr txBox="1">
              <a:spLocks noChangeArrowheads="1"/>
            </p:cNvSpPr>
            <p:nvPr/>
          </p:nvSpPr>
          <p:spPr bwMode="auto">
            <a:xfrm>
              <a:off x="4159" y="2435"/>
              <a:ext cx="39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21552" name="Text Box 34"/>
            <p:cNvSpPr txBox="1">
              <a:spLocks noChangeArrowheads="1"/>
            </p:cNvSpPr>
            <p:nvPr/>
          </p:nvSpPr>
          <p:spPr bwMode="auto">
            <a:xfrm>
              <a:off x="4046" y="3210"/>
              <a:ext cx="39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21553" name="Text Box 35"/>
            <p:cNvSpPr txBox="1">
              <a:spLocks noChangeArrowheads="1"/>
            </p:cNvSpPr>
            <p:nvPr/>
          </p:nvSpPr>
          <p:spPr bwMode="auto">
            <a:xfrm>
              <a:off x="86" y="1687"/>
              <a:ext cx="264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>
                  <a:ea typeface="宋体" panose="02010600030101010101" pitchFamily="2" charset="-122"/>
                </a:rPr>
                <a:t>I</a:t>
              </a:r>
              <a:r>
                <a:rPr lang="en-US" altLang="zh-CN" baseline="-25000">
                  <a:ea typeface="宋体" panose="02010600030101010101" pitchFamily="2" charset="-122"/>
                </a:rPr>
                <a:t>1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21554" name="Text Box 36"/>
            <p:cNvSpPr txBox="1">
              <a:spLocks noChangeArrowheads="1"/>
            </p:cNvSpPr>
            <p:nvPr/>
          </p:nvSpPr>
          <p:spPr bwMode="auto">
            <a:xfrm>
              <a:off x="84" y="1889"/>
              <a:ext cx="264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>
                  <a:ea typeface="宋体" panose="02010600030101010101" pitchFamily="2" charset="-122"/>
                </a:rPr>
                <a:t>I</a:t>
              </a:r>
              <a:r>
                <a:rPr lang="en-US" altLang="zh-CN" baseline="-25000">
                  <a:ea typeface="宋体" panose="02010600030101010101" pitchFamily="2" charset="-122"/>
                </a:rPr>
                <a:t>2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21555" name="Text Box 37"/>
            <p:cNvSpPr txBox="1">
              <a:spLocks noChangeArrowheads="1"/>
            </p:cNvSpPr>
            <p:nvPr/>
          </p:nvSpPr>
          <p:spPr bwMode="auto">
            <a:xfrm>
              <a:off x="82" y="2467"/>
              <a:ext cx="264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>
                  <a:ea typeface="宋体" panose="02010600030101010101" pitchFamily="2" charset="-122"/>
                </a:rPr>
                <a:t>I</a:t>
              </a:r>
              <a:r>
                <a:rPr lang="en-US" altLang="zh-CN" baseline="-25000">
                  <a:ea typeface="宋体" panose="02010600030101010101" pitchFamily="2" charset="-122"/>
                </a:rPr>
                <a:t>3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21556" name="Text Box 38"/>
            <p:cNvSpPr txBox="1">
              <a:spLocks noChangeArrowheads="1"/>
            </p:cNvSpPr>
            <p:nvPr/>
          </p:nvSpPr>
          <p:spPr bwMode="auto">
            <a:xfrm>
              <a:off x="90" y="3293"/>
              <a:ext cx="264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>
                  <a:ea typeface="宋体" panose="02010600030101010101" pitchFamily="2" charset="-122"/>
                </a:rPr>
                <a:t>I</a:t>
              </a:r>
              <a:r>
                <a:rPr lang="en-US" altLang="zh-CN" baseline="-25000">
                  <a:ea typeface="宋体" panose="02010600030101010101" pitchFamily="2" charset="-122"/>
                </a:rPr>
                <a:t>4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21557" name="Text Box 39"/>
            <p:cNvSpPr txBox="1">
              <a:spLocks noChangeArrowheads="1"/>
            </p:cNvSpPr>
            <p:nvPr/>
          </p:nvSpPr>
          <p:spPr bwMode="auto">
            <a:xfrm>
              <a:off x="5354" y="2432"/>
              <a:ext cx="31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>
                  <a:ea typeface="宋体" panose="02010600030101010101" pitchFamily="2" charset="-122"/>
                </a:rPr>
                <a:t>O</a:t>
              </a:r>
              <a:r>
                <a:rPr lang="en-US" altLang="zh-CN" baseline="-25000">
                  <a:ea typeface="宋体" panose="02010600030101010101" pitchFamily="2" charset="-122"/>
                </a:rPr>
                <a:t>1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21558" name="Text Box 40"/>
            <p:cNvSpPr txBox="1">
              <a:spLocks noChangeArrowheads="1"/>
            </p:cNvSpPr>
            <p:nvPr/>
          </p:nvSpPr>
          <p:spPr bwMode="auto">
            <a:xfrm>
              <a:off x="5364" y="3203"/>
              <a:ext cx="31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>
                  <a:ea typeface="宋体" panose="02010600030101010101" pitchFamily="2" charset="-122"/>
                </a:rPr>
                <a:t>O</a:t>
              </a:r>
              <a:r>
                <a:rPr lang="en-US" altLang="zh-CN" baseline="-25000">
                  <a:ea typeface="宋体" panose="02010600030101010101" pitchFamily="2" charset="-122"/>
                </a:rPr>
                <a:t>2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</p:grpSp>
      <p:sp>
        <p:nvSpPr>
          <p:cNvPr id="21512" name="Text Box 46"/>
          <p:cNvSpPr txBox="1">
            <a:spLocks noChangeArrowheads="1"/>
          </p:cNvSpPr>
          <p:nvPr/>
        </p:nvSpPr>
        <p:spPr bwMode="auto">
          <a:xfrm>
            <a:off x="1565275" y="3038475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1513" name="Text Box 47"/>
          <p:cNvSpPr txBox="1">
            <a:spLocks noChangeArrowheads="1"/>
          </p:cNvSpPr>
          <p:nvPr/>
        </p:nvSpPr>
        <p:spPr bwMode="auto">
          <a:xfrm>
            <a:off x="1562100" y="37576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1514" name="Text Box 48"/>
          <p:cNvSpPr txBox="1">
            <a:spLocks noChangeArrowheads="1"/>
          </p:cNvSpPr>
          <p:nvPr/>
        </p:nvSpPr>
        <p:spPr bwMode="auto">
          <a:xfrm>
            <a:off x="2732088" y="319405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&lt;3,4,7&gt;</a:t>
            </a:r>
          </a:p>
        </p:txBody>
      </p:sp>
      <p:sp>
        <p:nvSpPr>
          <p:cNvPr id="21515" name="Text Box 49"/>
          <p:cNvSpPr txBox="1">
            <a:spLocks noChangeArrowheads="1"/>
          </p:cNvSpPr>
          <p:nvPr/>
        </p:nvSpPr>
        <p:spPr bwMode="auto">
          <a:xfrm>
            <a:off x="3681413" y="31861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1516" name="Text Box 50"/>
          <p:cNvSpPr txBox="1">
            <a:spLocks noChangeArrowheads="1"/>
          </p:cNvSpPr>
          <p:nvPr/>
        </p:nvSpPr>
        <p:spPr bwMode="auto">
          <a:xfrm>
            <a:off x="4791075" y="411480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&lt;7,4,11&gt;</a:t>
            </a:r>
          </a:p>
        </p:txBody>
      </p:sp>
      <p:sp>
        <p:nvSpPr>
          <p:cNvPr id="21517" name="Text Box 51"/>
          <p:cNvSpPr txBox="1">
            <a:spLocks noChangeArrowheads="1"/>
          </p:cNvSpPr>
          <p:nvPr/>
        </p:nvSpPr>
        <p:spPr bwMode="auto">
          <a:xfrm>
            <a:off x="5770563" y="41068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1518" name="Text Box 52"/>
          <p:cNvSpPr txBox="1">
            <a:spLocks noChangeArrowheads="1"/>
          </p:cNvSpPr>
          <p:nvPr/>
        </p:nvSpPr>
        <p:spPr bwMode="auto">
          <a:xfrm>
            <a:off x="573088" y="4643438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&lt;1,6,7&gt;</a:t>
            </a:r>
          </a:p>
        </p:txBody>
      </p:sp>
      <p:sp>
        <p:nvSpPr>
          <p:cNvPr id="21519" name="Text Box 53"/>
          <p:cNvSpPr txBox="1">
            <a:spLocks noChangeArrowheads="1"/>
          </p:cNvSpPr>
          <p:nvPr/>
        </p:nvSpPr>
        <p:spPr bwMode="auto">
          <a:xfrm>
            <a:off x="1563688" y="4635500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1520" name="Text Box 54"/>
          <p:cNvSpPr txBox="1">
            <a:spLocks noChangeArrowheads="1"/>
          </p:cNvSpPr>
          <p:nvPr/>
        </p:nvSpPr>
        <p:spPr bwMode="auto">
          <a:xfrm>
            <a:off x="554038" y="6040438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&lt;3,5,8&gt;</a:t>
            </a:r>
          </a:p>
        </p:txBody>
      </p:sp>
      <p:sp>
        <p:nvSpPr>
          <p:cNvPr id="21521" name="Text Box 55"/>
          <p:cNvSpPr txBox="1">
            <a:spLocks noChangeArrowheads="1"/>
          </p:cNvSpPr>
          <p:nvPr/>
        </p:nvSpPr>
        <p:spPr bwMode="auto">
          <a:xfrm>
            <a:off x="1544638" y="6032500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1522" name="Text Box 56"/>
          <p:cNvSpPr txBox="1">
            <a:spLocks noChangeArrowheads="1"/>
          </p:cNvSpPr>
          <p:nvPr/>
        </p:nvSpPr>
        <p:spPr bwMode="auto">
          <a:xfrm>
            <a:off x="4826000" y="584200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&lt;6,5,11&gt;</a:t>
            </a:r>
          </a:p>
        </p:txBody>
      </p:sp>
      <p:sp>
        <p:nvSpPr>
          <p:cNvPr id="21523" name="Text Box 57"/>
          <p:cNvSpPr txBox="1">
            <a:spLocks noChangeArrowheads="1"/>
          </p:cNvSpPr>
          <p:nvPr/>
        </p:nvSpPr>
        <p:spPr bwMode="auto">
          <a:xfrm>
            <a:off x="5805488" y="58340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1524" name="Text Box 58"/>
          <p:cNvSpPr txBox="1">
            <a:spLocks noChangeArrowheads="1"/>
          </p:cNvSpPr>
          <p:nvPr/>
        </p:nvSpPr>
        <p:spPr bwMode="auto">
          <a:xfrm>
            <a:off x="7097713" y="414020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&lt;13,4,17&gt;</a:t>
            </a:r>
          </a:p>
        </p:txBody>
      </p:sp>
      <p:sp>
        <p:nvSpPr>
          <p:cNvPr id="21525" name="Text Box 59"/>
          <p:cNvSpPr txBox="1">
            <a:spLocks noChangeArrowheads="1"/>
          </p:cNvSpPr>
          <p:nvPr/>
        </p:nvSpPr>
        <p:spPr bwMode="auto">
          <a:xfrm>
            <a:off x="8172450" y="41322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1526" name="Text Box 60"/>
          <p:cNvSpPr txBox="1">
            <a:spLocks noChangeArrowheads="1"/>
          </p:cNvSpPr>
          <p:nvPr/>
        </p:nvSpPr>
        <p:spPr bwMode="auto">
          <a:xfrm>
            <a:off x="7008813" y="542925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&lt;6,8,14&gt;</a:t>
            </a:r>
          </a:p>
        </p:txBody>
      </p:sp>
      <p:sp>
        <p:nvSpPr>
          <p:cNvPr id="21527" name="Text Box 61"/>
          <p:cNvSpPr txBox="1">
            <a:spLocks noChangeArrowheads="1"/>
          </p:cNvSpPr>
          <p:nvPr/>
        </p:nvSpPr>
        <p:spPr bwMode="auto">
          <a:xfrm>
            <a:off x="7969250" y="54213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1528" name="Rectangle 64"/>
          <p:cNvSpPr>
            <a:spLocks noChangeArrowheads="1"/>
          </p:cNvSpPr>
          <p:nvPr/>
        </p:nvSpPr>
        <p:spPr bwMode="auto">
          <a:xfrm>
            <a:off x="6589713" y="2606675"/>
            <a:ext cx="1703387" cy="8413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529" name="Text Box 65"/>
          <p:cNvSpPr txBox="1">
            <a:spLocks noChangeArrowheads="1"/>
          </p:cNvSpPr>
          <p:nvPr/>
        </p:nvSpPr>
        <p:spPr bwMode="auto">
          <a:xfrm>
            <a:off x="6672263" y="2659063"/>
            <a:ext cx="1765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r>
              <a:rPr lang="en-US" altLang="zh-CN">
                <a:ea typeface="宋体" panose="02010600030101010101" pitchFamily="2" charset="-122"/>
              </a:rPr>
              <a:t>: &lt;13,4,17&gt;</a:t>
            </a:r>
          </a:p>
          <a:p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: &lt;6,8,14&gt;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580704-2F47-42D5-BDB0-0DFD4F5D5A66}" type="slidenum">
              <a:rPr lang="en-US" altLang="de-DE" sz="1000">
                <a:solidFill>
                  <a:srgbClr val="C0C0C0"/>
                </a:solidFill>
              </a:rPr>
              <a:pPr/>
              <a:t>21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571500" y="376555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&lt;0,5,5&gt;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554038" y="3046413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&lt;1,4,5&gt;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8.2.2	Delay Budgeting with the Zero-Slack Algorithm Example</a:t>
            </a: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611188" y="981075"/>
            <a:ext cx="81930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TW">
                <a:ea typeface="新細明體" pitchFamily="18" charset="-120"/>
              </a:rPr>
              <a:t>Example: Use the zero-slack algorithm to distribute slack</a:t>
            </a: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Format: &lt;AAT, Slack, RAT&gt;, [timing budget]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Find the path with the minimum nonzero slack</a:t>
            </a:r>
          </a:p>
        </p:txBody>
      </p:sp>
      <p:sp>
        <p:nvSpPr>
          <p:cNvPr id="22535" name="Line 29"/>
          <p:cNvSpPr>
            <a:spLocks noChangeShapeType="1"/>
          </p:cNvSpPr>
          <p:nvPr/>
        </p:nvSpPr>
        <p:spPr bwMode="auto">
          <a:xfrm>
            <a:off x="588963" y="3438525"/>
            <a:ext cx="16097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6" name="Line 29"/>
          <p:cNvSpPr>
            <a:spLocks noChangeShapeType="1"/>
          </p:cNvSpPr>
          <p:nvPr/>
        </p:nvSpPr>
        <p:spPr bwMode="auto">
          <a:xfrm>
            <a:off x="587375" y="3760788"/>
            <a:ext cx="1611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7" name="Freeform 10"/>
          <p:cNvSpPr>
            <a:spLocks/>
          </p:cNvSpPr>
          <p:nvPr/>
        </p:nvSpPr>
        <p:spPr bwMode="auto">
          <a:xfrm>
            <a:off x="2784475" y="3573463"/>
            <a:ext cx="1503363" cy="746125"/>
          </a:xfrm>
          <a:custGeom>
            <a:avLst/>
            <a:gdLst>
              <a:gd name="T0" fmla="*/ 0 w 993"/>
              <a:gd name="T1" fmla="*/ 0 h 503"/>
              <a:gd name="T2" fmla="*/ 2147483647 w 993"/>
              <a:gd name="T3" fmla="*/ 0 h 503"/>
              <a:gd name="T4" fmla="*/ 2147483647 w 993"/>
              <a:gd name="T5" fmla="*/ 2147483647 h 503"/>
              <a:gd name="T6" fmla="*/ 2147483647 w 993"/>
              <a:gd name="T7" fmla="*/ 2147483647 h 5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93" h="503">
                <a:moveTo>
                  <a:pt x="0" y="0"/>
                </a:moveTo>
                <a:lnTo>
                  <a:pt x="603" y="0"/>
                </a:lnTo>
                <a:lnTo>
                  <a:pt x="603" y="503"/>
                </a:lnTo>
                <a:lnTo>
                  <a:pt x="993" y="503"/>
                </a:ln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2538" name="Flowchart: Delay 14"/>
          <p:cNvSpPr>
            <a:spLocks noChangeArrowheads="1"/>
          </p:cNvSpPr>
          <p:nvPr/>
        </p:nvSpPr>
        <p:spPr bwMode="auto">
          <a:xfrm>
            <a:off x="4256088" y="5486400"/>
            <a:ext cx="595312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565150" y="4645025"/>
            <a:ext cx="370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2540" name="Oval 15"/>
          <p:cNvSpPr>
            <a:spLocks noChangeArrowheads="1"/>
          </p:cNvSpPr>
          <p:nvPr/>
        </p:nvSpPr>
        <p:spPr bwMode="auto">
          <a:xfrm>
            <a:off x="3657600" y="460216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41" name="Freeform 16"/>
          <p:cNvSpPr>
            <a:spLocks/>
          </p:cNvSpPr>
          <p:nvPr/>
        </p:nvSpPr>
        <p:spPr bwMode="auto">
          <a:xfrm>
            <a:off x="3698875" y="4656138"/>
            <a:ext cx="557213" cy="977900"/>
          </a:xfrm>
          <a:custGeom>
            <a:avLst/>
            <a:gdLst>
              <a:gd name="T0" fmla="*/ 0 w 351"/>
              <a:gd name="T1" fmla="*/ 0 h 397"/>
              <a:gd name="T2" fmla="*/ 0 w 351"/>
              <a:gd name="T3" fmla="*/ 2147483647 h 397"/>
              <a:gd name="T4" fmla="*/ 2147483647 w 351"/>
              <a:gd name="T5" fmla="*/ 2147483647 h 3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1" h="397">
                <a:moveTo>
                  <a:pt x="0" y="0"/>
                </a:moveTo>
                <a:lnTo>
                  <a:pt x="0" y="397"/>
                </a:lnTo>
                <a:lnTo>
                  <a:pt x="351" y="397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>
            <a:off x="4833938" y="4456113"/>
            <a:ext cx="179705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2543" name="Line 18"/>
          <p:cNvSpPr>
            <a:spLocks noChangeShapeType="1"/>
          </p:cNvSpPr>
          <p:nvPr/>
        </p:nvSpPr>
        <p:spPr bwMode="auto">
          <a:xfrm>
            <a:off x="4845050" y="5802313"/>
            <a:ext cx="1712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2544" name="Flowchart: Extract 7"/>
          <p:cNvSpPr>
            <a:spLocks noChangeArrowheads="1"/>
          </p:cNvSpPr>
          <p:nvPr/>
        </p:nvSpPr>
        <p:spPr bwMode="auto">
          <a:xfrm rot="5400000">
            <a:off x="6536532" y="5561806"/>
            <a:ext cx="550862" cy="504825"/>
          </a:xfrm>
          <a:prstGeom prst="flowChartExtract">
            <a:avLst/>
          </a:prstGeom>
          <a:solidFill>
            <a:srgbClr val="C0C0C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2545" name="Freeform 20"/>
          <p:cNvSpPr>
            <a:spLocks/>
          </p:cNvSpPr>
          <p:nvPr/>
        </p:nvSpPr>
        <p:spPr bwMode="auto">
          <a:xfrm>
            <a:off x="5959475" y="4729163"/>
            <a:ext cx="682625" cy="1073150"/>
          </a:xfrm>
          <a:custGeom>
            <a:avLst/>
            <a:gdLst>
              <a:gd name="T0" fmla="*/ 0 w 430"/>
              <a:gd name="T1" fmla="*/ 2147483647 h 623"/>
              <a:gd name="T2" fmla="*/ 0 w 430"/>
              <a:gd name="T3" fmla="*/ 0 h 623"/>
              <a:gd name="T4" fmla="*/ 2147483647 w 430"/>
              <a:gd name="T5" fmla="*/ 0 h 6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" h="623">
                <a:moveTo>
                  <a:pt x="0" y="623"/>
                </a:moveTo>
                <a:lnTo>
                  <a:pt x="0" y="0"/>
                </a:lnTo>
                <a:lnTo>
                  <a:pt x="43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>
            <a:off x="7231063" y="4581525"/>
            <a:ext cx="13128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2547" name="Line 22"/>
          <p:cNvSpPr>
            <a:spLocks noChangeShapeType="1"/>
          </p:cNvSpPr>
          <p:nvPr/>
        </p:nvSpPr>
        <p:spPr bwMode="auto">
          <a:xfrm>
            <a:off x="7062788" y="5811838"/>
            <a:ext cx="1503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2548" name="Line 23"/>
          <p:cNvSpPr>
            <a:spLocks noChangeShapeType="1"/>
          </p:cNvSpPr>
          <p:nvPr/>
        </p:nvSpPr>
        <p:spPr bwMode="auto">
          <a:xfrm>
            <a:off x="568325" y="5957888"/>
            <a:ext cx="3687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2549" name="Oval 24"/>
          <p:cNvSpPr>
            <a:spLocks noChangeArrowheads="1"/>
          </p:cNvSpPr>
          <p:nvPr/>
        </p:nvSpPr>
        <p:spPr bwMode="auto">
          <a:xfrm>
            <a:off x="5911850" y="576421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50" name="Text Box 27"/>
          <p:cNvSpPr txBox="1">
            <a:spLocks noChangeArrowheads="1"/>
          </p:cNvSpPr>
          <p:nvPr/>
        </p:nvSpPr>
        <p:spPr bwMode="auto">
          <a:xfrm>
            <a:off x="4225925" y="5632450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22551" name="Text Box 29"/>
          <p:cNvSpPr txBox="1">
            <a:spLocks noChangeArrowheads="1"/>
          </p:cNvSpPr>
          <p:nvPr/>
        </p:nvSpPr>
        <p:spPr bwMode="auto">
          <a:xfrm>
            <a:off x="6423025" y="5653088"/>
            <a:ext cx="6191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2552" name="Text Box 30"/>
          <p:cNvSpPr txBox="1">
            <a:spLocks noChangeArrowheads="1"/>
          </p:cNvSpPr>
          <p:nvPr/>
        </p:nvSpPr>
        <p:spPr bwMode="auto">
          <a:xfrm>
            <a:off x="136525" y="3235325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2553" name="Text Box 31"/>
          <p:cNvSpPr txBox="1">
            <a:spLocks noChangeArrowheads="1"/>
          </p:cNvSpPr>
          <p:nvPr/>
        </p:nvSpPr>
        <p:spPr bwMode="auto">
          <a:xfrm>
            <a:off x="133350" y="3556000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2554" name="Text Box 32"/>
          <p:cNvSpPr txBox="1">
            <a:spLocks noChangeArrowheads="1"/>
          </p:cNvSpPr>
          <p:nvPr/>
        </p:nvSpPr>
        <p:spPr bwMode="auto">
          <a:xfrm>
            <a:off x="130175" y="4473575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3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2555" name="Text Box 33"/>
          <p:cNvSpPr txBox="1">
            <a:spLocks noChangeArrowheads="1"/>
          </p:cNvSpPr>
          <p:nvPr/>
        </p:nvSpPr>
        <p:spPr bwMode="auto">
          <a:xfrm>
            <a:off x="142875" y="5784850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4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2556" name="Text Box 34"/>
          <p:cNvSpPr txBox="1">
            <a:spLocks noChangeArrowheads="1"/>
          </p:cNvSpPr>
          <p:nvPr/>
        </p:nvSpPr>
        <p:spPr bwMode="auto">
          <a:xfrm>
            <a:off x="8499475" y="4418013"/>
            <a:ext cx="5032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2557" name="Text Box 35"/>
          <p:cNvSpPr txBox="1">
            <a:spLocks noChangeArrowheads="1"/>
          </p:cNvSpPr>
          <p:nvPr/>
        </p:nvSpPr>
        <p:spPr bwMode="auto">
          <a:xfrm>
            <a:off x="8515350" y="5641975"/>
            <a:ext cx="5032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2558" name="Text Box 36"/>
          <p:cNvSpPr txBox="1">
            <a:spLocks noChangeArrowheads="1"/>
          </p:cNvSpPr>
          <p:nvPr/>
        </p:nvSpPr>
        <p:spPr bwMode="auto">
          <a:xfrm>
            <a:off x="1565275" y="3038475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2559" name="Text Box 37"/>
          <p:cNvSpPr txBox="1">
            <a:spLocks noChangeArrowheads="1"/>
          </p:cNvSpPr>
          <p:nvPr/>
        </p:nvSpPr>
        <p:spPr bwMode="auto">
          <a:xfrm>
            <a:off x="1562100" y="37576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2560" name="Text Box 38"/>
          <p:cNvSpPr txBox="1">
            <a:spLocks noChangeArrowheads="1"/>
          </p:cNvSpPr>
          <p:nvPr/>
        </p:nvSpPr>
        <p:spPr bwMode="auto">
          <a:xfrm>
            <a:off x="2732088" y="319405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&lt;3,4,7&gt;</a:t>
            </a:r>
          </a:p>
        </p:txBody>
      </p:sp>
      <p:sp>
        <p:nvSpPr>
          <p:cNvPr id="22561" name="Text Box 39"/>
          <p:cNvSpPr txBox="1">
            <a:spLocks noChangeArrowheads="1"/>
          </p:cNvSpPr>
          <p:nvPr/>
        </p:nvSpPr>
        <p:spPr bwMode="auto">
          <a:xfrm>
            <a:off x="3681413" y="31861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2562" name="Text Box 40"/>
          <p:cNvSpPr txBox="1">
            <a:spLocks noChangeArrowheads="1"/>
          </p:cNvSpPr>
          <p:nvPr/>
        </p:nvSpPr>
        <p:spPr bwMode="auto">
          <a:xfrm>
            <a:off x="4791075" y="411480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&lt;7,4,11&gt;</a:t>
            </a:r>
          </a:p>
        </p:txBody>
      </p:sp>
      <p:sp>
        <p:nvSpPr>
          <p:cNvPr id="22563" name="Text Box 41"/>
          <p:cNvSpPr txBox="1">
            <a:spLocks noChangeArrowheads="1"/>
          </p:cNvSpPr>
          <p:nvPr/>
        </p:nvSpPr>
        <p:spPr bwMode="auto">
          <a:xfrm>
            <a:off x="5770563" y="41068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2564" name="Text Box 42"/>
          <p:cNvSpPr txBox="1">
            <a:spLocks noChangeArrowheads="1"/>
          </p:cNvSpPr>
          <p:nvPr/>
        </p:nvSpPr>
        <p:spPr bwMode="auto">
          <a:xfrm>
            <a:off x="573088" y="4643438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&lt;1,6,7&gt;</a:t>
            </a:r>
          </a:p>
        </p:txBody>
      </p:sp>
      <p:sp>
        <p:nvSpPr>
          <p:cNvPr id="22565" name="Text Box 43"/>
          <p:cNvSpPr txBox="1">
            <a:spLocks noChangeArrowheads="1"/>
          </p:cNvSpPr>
          <p:nvPr/>
        </p:nvSpPr>
        <p:spPr bwMode="auto">
          <a:xfrm>
            <a:off x="1563688" y="4635500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2566" name="Text Box 44"/>
          <p:cNvSpPr txBox="1">
            <a:spLocks noChangeArrowheads="1"/>
          </p:cNvSpPr>
          <p:nvPr/>
        </p:nvSpPr>
        <p:spPr bwMode="auto">
          <a:xfrm>
            <a:off x="554038" y="6040438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&lt;3,5,8&gt;</a:t>
            </a:r>
          </a:p>
        </p:txBody>
      </p:sp>
      <p:sp>
        <p:nvSpPr>
          <p:cNvPr id="22567" name="Text Box 45"/>
          <p:cNvSpPr txBox="1">
            <a:spLocks noChangeArrowheads="1"/>
          </p:cNvSpPr>
          <p:nvPr/>
        </p:nvSpPr>
        <p:spPr bwMode="auto">
          <a:xfrm>
            <a:off x="1544638" y="6032500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2568" name="Text Box 46"/>
          <p:cNvSpPr txBox="1">
            <a:spLocks noChangeArrowheads="1"/>
          </p:cNvSpPr>
          <p:nvPr/>
        </p:nvSpPr>
        <p:spPr bwMode="auto">
          <a:xfrm>
            <a:off x="4826000" y="584200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&lt;6,5,11&gt;</a:t>
            </a:r>
          </a:p>
        </p:txBody>
      </p:sp>
      <p:sp>
        <p:nvSpPr>
          <p:cNvPr id="22569" name="Text Box 47"/>
          <p:cNvSpPr txBox="1">
            <a:spLocks noChangeArrowheads="1"/>
          </p:cNvSpPr>
          <p:nvPr/>
        </p:nvSpPr>
        <p:spPr bwMode="auto">
          <a:xfrm>
            <a:off x="5805488" y="58340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2570" name="Text Box 48"/>
          <p:cNvSpPr txBox="1">
            <a:spLocks noChangeArrowheads="1"/>
          </p:cNvSpPr>
          <p:nvPr/>
        </p:nvSpPr>
        <p:spPr bwMode="auto">
          <a:xfrm>
            <a:off x="7097713" y="414020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&lt;13,4,17&gt;</a:t>
            </a:r>
          </a:p>
        </p:txBody>
      </p:sp>
      <p:sp>
        <p:nvSpPr>
          <p:cNvPr id="22571" name="Text Box 49"/>
          <p:cNvSpPr txBox="1">
            <a:spLocks noChangeArrowheads="1"/>
          </p:cNvSpPr>
          <p:nvPr/>
        </p:nvSpPr>
        <p:spPr bwMode="auto">
          <a:xfrm>
            <a:off x="8172450" y="41322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2572" name="Text Box 50"/>
          <p:cNvSpPr txBox="1">
            <a:spLocks noChangeArrowheads="1"/>
          </p:cNvSpPr>
          <p:nvPr/>
        </p:nvSpPr>
        <p:spPr bwMode="auto">
          <a:xfrm>
            <a:off x="7008813" y="542925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&lt;6,8,14&gt;</a:t>
            </a:r>
          </a:p>
        </p:txBody>
      </p:sp>
      <p:sp>
        <p:nvSpPr>
          <p:cNvPr id="22573" name="Text Box 51"/>
          <p:cNvSpPr txBox="1">
            <a:spLocks noChangeArrowheads="1"/>
          </p:cNvSpPr>
          <p:nvPr/>
        </p:nvSpPr>
        <p:spPr bwMode="auto">
          <a:xfrm>
            <a:off x="7969250" y="54213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2574" name="Flowchart: Delay 14"/>
          <p:cNvSpPr>
            <a:spLocks noChangeArrowheads="1"/>
          </p:cNvSpPr>
          <p:nvPr/>
        </p:nvSpPr>
        <p:spPr bwMode="auto">
          <a:xfrm>
            <a:off x="2187575" y="3265488"/>
            <a:ext cx="595313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2575" name="Flowchart: Delay 14"/>
          <p:cNvSpPr>
            <a:spLocks noChangeArrowheads="1"/>
          </p:cNvSpPr>
          <p:nvPr/>
        </p:nvSpPr>
        <p:spPr bwMode="auto">
          <a:xfrm>
            <a:off x="4248150" y="4167188"/>
            <a:ext cx="595313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2576" name="Flowchart: Delay 14"/>
          <p:cNvSpPr>
            <a:spLocks noChangeArrowheads="1"/>
          </p:cNvSpPr>
          <p:nvPr/>
        </p:nvSpPr>
        <p:spPr bwMode="auto">
          <a:xfrm>
            <a:off x="6627813" y="4279900"/>
            <a:ext cx="595312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2577" name="Text Box 25"/>
          <p:cNvSpPr txBox="1">
            <a:spLocks noChangeArrowheads="1"/>
          </p:cNvSpPr>
          <p:nvPr/>
        </p:nvSpPr>
        <p:spPr bwMode="auto">
          <a:xfrm>
            <a:off x="2155825" y="3403600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2578" name="Text Box 26"/>
          <p:cNvSpPr txBox="1">
            <a:spLocks noChangeArrowheads="1"/>
          </p:cNvSpPr>
          <p:nvPr/>
        </p:nvSpPr>
        <p:spPr bwMode="auto">
          <a:xfrm>
            <a:off x="4211638" y="4313238"/>
            <a:ext cx="6191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22579" name="Text Box 28"/>
          <p:cNvSpPr txBox="1">
            <a:spLocks noChangeArrowheads="1"/>
          </p:cNvSpPr>
          <p:nvPr/>
        </p:nvSpPr>
        <p:spPr bwMode="auto">
          <a:xfrm>
            <a:off x="6602413" y="4422775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6672263" y="2659063"/>
            <a:ext cx="1765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solidFill>
                  <a:srgbClr val="CC0000"/>
                </a:solidFill>
                <a:ea typeface="宋体" panose="02010600030101010101" pitchFamily="2" charset="-122"/>
              </a:rPr>
              <a:t>1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: &lt;13,4,17&gt;</a:t>
            </a:r>
          </a:p>
          <a:p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: &lt;6,8,14&gt;</a:t>
            </a:r>
          </a:p>
        </p:txBody>
      </p:sp>
      <p:sp>
        <p:nvSpPr>
          <p:cNvPr id="22581" name="Rectangle 54"/>
          <p:cNvSpPr>
            <a:spLocks noChangeArrowheads="1"/>
          </p:cNvSpPr>
          <p:nvPr/>
        </p:nvSpPr>
        <p:spPr bwMode="auto">
          <a:xfrm>
            <a:off x="6589713" y="2606675"/>
            <a:ext cx="1703387" cy="8413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242B20-3406-4354-BE18-AD45FA271205}" type="slidenum">
              <a:rPr lang="en-US" altLang="de-DE" sz="1000">
                <a:solidFill>
                  <a:srgbClr val="C0C0C0"/>
                </a:solidFill>
              </a:rPr>
              <a:pPr/>
              <a:t>22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571500" y="376555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&lt;0,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554038" y="3046413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0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1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8.2.2	Delay Budgeting with the Zero-Slack Algorithm Example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611188" y="981075"/>
            <a:ext cx="81930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TW">
                <a:ea typeface="新細明體" pitchFamily="18" charset="-120"/>
              </a:rPr>
              <a:t>Example: Use the zero-slack algorithm to distribute slack</a:t>
            </a: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Format: &lt;AAT, Slack, RAT&gt;, [timing budget]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Find the path with the minimum slack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Distribute the slacks and update the timing budgets</a:t>
            </a:r>
          </a:p>
        </p:txBody>
      </p:sp>
      <p:sp>
        <p:nvSpPr>
          <p:cNvPr id="23559" name="Line 29"/>
          <p:cNvSpPr>
            <a:spLocks noChangeShapeType="1"/>
          </p:cNvSpPr>
          <p:nvPr/>
        </p:nvSpPr>
        <p:spPr bwMode="auto">
          <a:xfrm>
            <a:off x="588963" y="3438525"/>
            <a:ext cx="1609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0" name="Line 29"/>
          <p:cNvSpPr>
            <a:spLocks noChangeShapeType="1"/>
          </p:cNvSpPr>
          <p:nvPr/>
        </p:nvSpPr>
        <p:spPr bwMode="auto">
          <a:xfrm>
            <a:off x="587375" y="3760788"/>
            <a:ext cx="1611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1" name="Freeform 8"/>
          <p:cNvSpPr>
            <a:spLocks/>
          </p:cNvSpPr>
          <p:nvPr/>
        </p:nvSpPr>
        <p:spPr bwMode="auto">
          <a:xfrm>
            <a:off x="2784475" y="3573463"/>
            <a:ext cx="1503363" cy="746125"/>
          </a:xfrm>
          <a:custGeom>
            <a:avLst/>
            <a:gdLst>
              <a:gd name="T0" fmla="*/ 0 w 993"/>
              <a:gd name="T1" fmla="*/ 0 h 503"/>
              <a:gd name="T2" fmla="*/ 2147483647 w 993"/>
              <a:gd name="T3" fmla="*/ 0 h 503"/>
              <a:gd name="T4" fmla="*/ 2147483647 w 993"/>
              <a:gd name="T5" fmla="*/ 2147483647 h 503"/>
              <a:gd name="T6" fmla="*/ 2147483647 w 993"/>
              <a:gd name="T7" fmla="*/ 2147483647 h 5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93" h="503">
                <a:moveTo>
                  <a:pt x="0" y="0"/>
                </a:moveTo>
                <a:lnTo>
                  <a:pt x="603" y="0"/>
                </a:lnTo>
                <a:lnTo>
                  <a:pt x="603" y="503"/>
                </a:lnTo>
                <a:lnTo>
                  <a:pt x="993" y="503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3562" name="Flowchart: Delay 14"/>
          <p:cNvSpPr>
            <a:spLocks noChangeArrowheads="1"/>
          </p:cNvSpPr>
          <p:nvPr/>
        </p:nvSpPr>
        <p:spPr bwMode="auto">
          <a:xfrm>
            <a:off x="4256088" y="5486400"/>
            <a:ext cx="595312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565150" y="4645025"/>
            <a:ext cx="370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3564" name="Oval 11"/>
          <p:cNvSpPr>
            <a:spLocks noChangeArrowheads="1"/>
          </p:cNvSpPr>
          <p:nvPr/>
        </p:nvSpPr>
        <p:spPr bwMode="auto">
          <a:xfrm>
            <a:off x="3657600" y="460216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3565" name="Freeform 12"/>
          <p:cNvSpPr>
            <a:spLocks/>
          </p:cNvSpPr>
          <p:nvPr/>
        </p:nvSpPr>
        <p:spPr bwMode="auto">
          <a:xfrm>
            <a:off x="3698875" y="4656138"/>
            <a:ext cx="557213" cy="977900"/>
          </a:xfrm>
          <a:custGeom>
            <a:avLst/>
            <a:gdLst>
              <a:gd name="T0" fmla="*/ 0 w 351"/>
              <a:gd name="T1" fmla="*/ 0 h 397"/>
              <a:gd name="T2" fmla="*/ 0 w 351"/>
              <a:gd name="T3" fmla="*/ 2147483647 h 397"/>
              <a:gd name="T4" fmla="*/ 2147483647 w 351"/>
              <a:gd name="T5" fmla="*/ 2147483647 h 3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1" h="397">
                <a:moveTo>
                  <a:pt x="0" y="0"/>
                </a:moveTo>
                <a:lnTo>
                  <a:pt x="0" y="397"/>
                </a:lnTo>
                <a:lnTo>
                  <a:pt x="351" y="397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>
            <a:off x="4833938" y="4456113"/>
            <a:ext cx="1797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>
            <a:off x="4845050" y="5802313"/>
            <a:ext cx="1712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3568" name="Flowchart: Extract 7"/>
          <p:cNvSpPr>
            <a:spLocks noChangeArrowheads="1"/>
          </p:cNvSpPr>
          <p:nvPr/>
        </p:nvSpPr>
        <p:spPr bwMode="auto">
          <a:xfrm rot="5400000">
            <a:off x="6536532" y="5561806"/>
            <a:ext cx="550862" cy="504825"/>
          </a:xfrm>
          <a:prstGeom prst="flowChartExtract">
            <a:avLst/>
          </a:prstGeom>
          <a:solidFill>
            <a:srgbClr val="C0C0C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3569" name="Freeform 16"/>
          <p:cNvSpPr>
            <a:spLocks/>
          </p:cNvSpPr>
          <p:nvPr/>
        </p:nvSpPr>
        <p:spPr bwMode="auto">
          <a:xfrm>
            <a:off x="5959475" y="4729163"/>
            <a:ext cx="682625" cy="1073150"/>
          </a:xfrm>
          <a:custGeom>
            <a:avLst/>
            <a:gdLst>
              <a:gd name="T0" fmla="*/ 0 w 430"/>
              <a:gd name="T1" fmla="*/ 2147483647 h 623"/>
              <a:gd name="T2" fmla="*/ 0 w 430"/>
              <a:gd name="T3" fmla="*/ 0 h 623"/>
              <a:gd name="T4" fmla="*/ 2147483647 w 430"/>
              <a:gd name="T5" fmla="*/ 0 h 6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" h="623">
                <a:moveTo>
                  <a:pt x="0" y="623"/>
                </a:moveTo>
                <a:lnTo>
                  <a:pt x="0" y="0"/>
                </a:lnTo>
                <a:lnTo>
                  <a:pt x="43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>
            <a:off x="7231063" y="4581525"/>
            <a:ext cx="1312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3571" name="Line 18"/>
          <p:cNvSpPr>
            <a:spLocks noChangeShapeType="1"/>
          </p:cNvSpPr>
          <p:nvPr/>
        </p:nvSpPr>
        <p:spPr bwMode="auto">
          <a:xfrm>
            <a:off x="7062788" y="5811838"/>
            <a:ext cx="1503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3572" name="Line 19"/>
          <p:cNvSpPr>
            <a:spLocks noChangeShapeType="1"/>
          </p:cNvSpPr>
          <p:nvPr/>
        </p:nvSpPr>
        <p:spPr bwMode="auto">
          <a:xfrm>
            <a:off x="568325" y="5957888"/>
            <a:ext cx="3687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3573" name="Oval 20"/>
          <p:cNvSpPr>
            <a:spLocks noChangeArrowheads="1"/>
          </p:cNvSpPr>
          <p:nvPr/>
        </p:nvSpPr>
        <p:spPr bwMode="auto">
          <a:xfrm>
            <a:off x="5911850" y="576421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3574" name="Text Box 21"/>
          <p:cNvSpPr txBox="1">
            <a:spLocks noChangeArrowheads="1"/>
          </p:cNvSpPr>
          <p:nvPr/>
        </p:nvSpPr>
        <p:spPr bwMode="auto">
          <a:xfrm>
            <a:off x="4225925" y="5632450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23575" name="Text Box 22"/>
          <p:cNvSpPr txBox="1">
            <a:spLocks noChangeArrowheads="1"/>
          </p:cNvSpPr>
          <p:nvPr/>
        </p:nvSpPr>
        <p:spPr bwMode="auto">
          <a:xfrm>
            <a:off x="6423025" y="5653088"/>
            <a:ext cx="6191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3576" name="Text Box 23"/>
          <p:cNvSpPr txBox="1">
            <a:spLocks noChangeArrowheads="1"/>
          </p:cNvSpPr>
          <p:nvPr/>
        </p:nvSpPr>
        <p:spPr bwMode="auto">
          <a:xfrm>
            <a:off x="136525" y="3235325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3577" name="Text Box 24"/>
          <p:cNvSpPr txBox="1">
            <a:spLocks noChangeArrowheads="1"/>
          </p:cNvSpPr>
          <p:nvPr/>
        </p:nvSpPr>
        <p:spPr bwMode="auto">
          <a:xfrm>
            <a:off x="133350" y="3556000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3578" name="Text Box 25"/>
          <p:cNvSpPr txBox="1">
            <a:spLocks noChangeArrowheads="1"/>
          </p:cNvSpPr>
          <p:nvPr/>
        </p:nvSpPr>
        <p:spPr bwMode="auto">
          <a:xfrm>
            <a:off x="130175" y="4473575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3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3579" name="Text Box 26"/>
          <p:cNvSpPr txBox="1">
            <a:spLocks noChangeArrowheads="1"/>
          </p:cNvSpPr>
          <p:nvPr/>
        </p:nvSpPr>
        <p:spPr bwMode="auto">
          <a:xfrm>
            <a:off x="142875" y="5784850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4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3580" name="Text Box 27"/>
          <p:cNvSpPr txBox="1">
            <a:spLocks noChangeArrowheads="1"/>
          </p:cNvSpPr>
          <p:nvPr/>
        </p:nvSpPr>
        <p:spPr bwMode="auto">
          <a:xfrm>
            <a:off x="8499475" y="4418013"/>
            <a:ext cx="5032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3581" name="Text Box 28"/>
          <p:cNvSpPr txBox="1">
            <a:spLocks noChangeArrowheads="1"/>
          </p:cNvSpPr>
          <p:nvPr/>
        </p:nvSpPr>
        <p:spPr bwMode="auto">
          <a:xfrm>
            <a:off x="8515350" y="5641975"/>
            <a:ext cx="5032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3582" name="Text Box 29"/>
          <p:cNvSpPr txBox="1">
            <a:spLocks noChangeArrowheads="1"/>
          </p:cNvSpPr>
          <p:nvPr/>
        </p:nvSpPr>
        <p:spPr bwMode="auto">
          <a:xfrm>
            <a:off x="1565275" y="3038475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</a:t>
            </a:r>
            <a:r>
              <a:rPr lang="en-US" altLang="zh-CN">
                <a:solidFill>
                  <a:schemeClr val="accent2"/>
                </a:solidFill>
                <a:ea typeface="宋体" panose="02010600030101010101" pitchFamily="2" charset="-122"/>
              </a:rPr>
              <a:t>1</a:t>
            </a:r>
            <a:r>
              <a:rPr lang="en-US" altLang="zh-CN">
                <a:ea typeface="宋体" panose="02010600030101010101" pitchFamily="2" charset="-122"/>
              </a:rPr>
              <a:t>]</a:t>
            </a:r>
          </a:p>
        </p:txBody>
      </p:sp>
      <p:sp>
        <p:nvSpPr>
          <p:cNvPr id="23583" name="Text Box 30"/>
          <p:cNvSpPr txBox="1">
            <a:spLocks noChangeArrowheads="1"/>
          </p:cNvSpPr>
          <p:nvPr/>
        </p:nvSpPr>
        <p:spPr bwMode="auto">
          <a:xfrm>
            <a:off x="1562100" y="37576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3584" name="Text Box 31"/>
          <p:cNvSpPr txBox="1">
            <a:spLocks noChangeArrowheads="1"/>
          </p:cNvSpPr>
          <p:nvPr/>
        </p:nvSpPr>
        <p:spPr bwMode="auto">
          <a:xfrm>
            <a:off x="2732088" y="319405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3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0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4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3585" name="Text Box 32"/>
          <p:cNvSpPr txBox="1">
            <a:spLocks noChangeArrowheads="1"/>
          </p:cNvSpPr>
          <p:nvPr/>
        </p:nvSpPr>
        <p:spPr bwMode="auto">
          <a:xfrm>
            <a:off x="3681413" y="31861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</a:t>
            </a:r>
            <a:r>
              <a:rPr lang="en-US" altLang="zh-CN">
                <a:solidFill>
                  <a:schemeClr val="accent2"/>
                </a:solidFill>
                <a:ea typeface="宋体" panose="02010600030101010101" pitchFamily="2" charset="-122"/>
              </a:rPr>
              <a:t>1</a:t>
            </a:r>
            <a:r>
              <a:rPr lang="en-US" altLang="zh-CN">
                <a:ea typeface="宋体" panose="02010600030101010101" pitchFamily="2" charset="-122"/>
              </a:rPr>
              <a:t>]</a:t>
            </a:r>
          </a:p>
        </p:txBody>
      </p:sp>
      <p:sp>
        <p:nvSpPr>
          <p:cNvPr id="23586" name="Text Box 33"/>
          <p:cNvSpPr txBox="1">
            <a:spLocks noChangeArrowheads="1"/>
          </p:cNvSpPr>
          <p:nvPr/>
        </p:nvSpPr>
        <p:spPr bwMode="auto">
          <a:xfrm>
            <a:off x="4791075" y="411480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9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0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9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3587" name="Text Box 34"/>
          <p:cNvSpPr txBox="1">
            <a:spLocks noChangeArrowheads="1"/>
          </p:cNvSpPr>
          <p:nvPr/>
        </p:nvSpPr>
        <p:spPr bwMode="auto">
          <a:xfrm>
            <a:off x="5770563" y="41068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</a:t>
            </a:r>
            <a:r>
              <a:rPr lang="en-US" altLang="zh-CN">
                <a:solidFill>
                  <a:schemeClr val="accent2"/>
                </a:solidFill>
                <a:ea typeface="宋体" panose="02010600030101010101" pitchFamily="2" charset="-122"/>
              </a:rPr>
              <a:t>1</a:t>
            </a:r>
            <a:r>
              <a:rPr lang="en-US" altLang="zh-CN">
                <a:ea typeface="宋体" panose="02010600030101010101" pitchFamily="2" charset="-122"/>
              </a:rPr>
              <a:t>]</a:t>
            </a:r>
          </a:p>
        </p:txBody>
      </p:sp>
      <p:sp>
        <p:nvSpPr>
          <p:cNvPr id="23588" name="Text Box 35"/>
          <p:cNvSpPr txBox="1">
            <a:spLocks noChangeArrowheads="1"/>
          </p:cNvSpPr>
          <p:nvPr/>
        </p:nvSpPr>
        <p:spPr bwMode="auto">
          <a:xfrm>
            <a:off x="573088" y="4643438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4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5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3589" name="Text Box 36"/>
          <p:cNvSpPr txBox="1">
            <a:spLocks noChangeArrowheads="1"/>
          </p:cNvSpPr>
          <p:nvPr/>
        </p:nvSpPr>
        <p:spPr bwMode="auto">
          <a:xfrm>
            <a:off x="1563688" y="4635500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3590" name="Text Box 37"/>
          <p:cNvSpPr txBox="1">
            <a:spLocks noChangeArrowheads="1"/>
          </p:cNvSpPr>
          <p:nvPr/>
        </p:nvSpPr>
        <p:spPr bwMode="auto">
          <a:xfrm>
            <a:off x="554038" y="6040438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&lt;3,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4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7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3591" name="Text Box 38"/>
          <p:cNvSpPr txBox="1">
            <a:spLocks noChangeArrowheads="1"/>
          </p:cNvSpPr>
          <p:nvPr/>
        </p:nvSpPr>
        <p:spPr bwMode="auto">
          <a:xfrm>
            <a:off x="1544638" y="6032500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3592" name="Text Box 39"/>
          <p:cNvSpPr txBox="1">
            <a:spLocks noChangeArrowheads="1"/>
          </p:cNvSpPr>
          <p:nvPr/>
        </p:nvSpPr>
        <p:spPr bwMode="auto">
          <a:xfrm>
            <a:off x="4826000" y="584200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&lt;6,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4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10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3593" name="Text Box 40"/>
          <p:cNvSpPr txBox="1">
            <a:spLocks noChangeArrowheads="1"/>
          </p:cNvSpPr>
          <p:nvPr/>
        </p:nvSpPr>
        <p:spPr bwMode="auto">
          <a:xfrm>
            <a:off x="5805488" y="58340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3594" name="Text Box 41"/>
          <p:cNvSpPr txBox="1">
            <a:spLocks noChangeArrowheads="1"/>
          </p:cNvSpPr>
          <p:nvPr/>
        </p:nvSpPr>
        <p:spPr bwMode="auto">
          <a:xfrm>
            <a:off x="7097713" y="414020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16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0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16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3595" name="Text Box 42"/>
          <p:cNvSpPr txBox="1">
            <a:spLocks noChangeArrowheads="1"/>
          </p:cNvSpPr>
          <p:nvPr/>
        </p:nvSpPr>
        <p:spPr bwMode="auto">
          <a:xfrm>
            <a:off x="8172450" y="41322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</a:t>
            </a:r>
            <a:r>
              <a:rPr lang="en-US" altLang="zh-CN">
                <a:solidFill>
                  <a:schemeClr val="accent2"/>
                </a:solidFill>
                <a:ea typeface="宋体" panose="02010600030101010101" pitchFamily="2" charset="-122"/>
              </a:rPr>
              <a:t>1</a:t>
            </a:r>
            <a:r>
              <a:rPr lang="en-US" altLang="zh-CN">
                <a:ea typeface="宋体" panose="02010600030101010101" pitchFamily="2" charset="-122"/>
              </a:rPr>
              <a:t>]</a:t>
            </a:r>
          </a:p>
        </p:txBody>
      </p:sp>
      <p:sp>
        <p:nvSpPr>
          <p:cNvPr id="23596" name="Text Box 43"/>
          <p:cNvSpPr txBox="1">
            <a:spLocks noChangeArrowheads="1"/>
          </p:cNvSpPr>
          <p:nvPr/>
        </p:nvSpPr>
        <p:spPr bwMode="auto">
          <a:xfrm>
            <a:off x="7008813" y="542925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&lt;6,8,14&gt;</a:t>
            </a:r>
          </a:p>
        </p:txBody>
      </p:sp>
      <p:sp>
        <p:nvSpPr>
          <p:cNvPr id="23597" name="Text Box 44"/>
          <p:cNvSpPr txBox="1">
            <a:spLocks noChangeArrowheads="1"/>
          </p:cNvSpPr>
          <p:nvPr/>
        </p:nvSpPr>
        <p:spPr bwMode="auto">
          <a:xfrm>
            <a:off x="7969250" y="54213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3598" name="Flowchart: Delay 14"/>
          <p:cNvSpPr>
            <a:spLocks noChangeArrowheads="1"/>
          </p:cNvSpPr>
          <p:nvPr/>
        </p:nvSpPr>
        <p:spPr bwMode="auto">
          <a:xfrm>
            <a:off x="2187575" y="3265488"/>
            <a:ext cx="595313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3599" name="Flowchart: Delay 14"/>
          <p:cNvSpPr>
            <a:spLocks noChangeArrowheads="1"/>
          </p:cNvSpPr>
          <p:nvPr/>
        </p:nvSpPr>
        <p:spPr bwMode="auto">
          <a:xfrm>
            <a:off x="4248150" y="4167188"/>
            <a:ext cx="595313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3600" name="Flowchart: Delay 14"/>
          <p:cNvSpPr>
            <a:spLocks noChangeArrowheads="1"/>
          </p:cNvSpPr>
          <p:nvPr/>
        </p:nvSpPr>
        <p:spPr bwMode="auto">
          <a:xfrm>
            <a:off x="6627813" y="4279900"/>
            <a:ext cx="595312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3601" name="Text Box 48"/>
          <p:cNvSpPr txBox="1">
            <a:spLocks noChangeArrowheads="1"/>
          </p:cNvSpPr>
          <p:nvPr/>
        </p:nvSpPr>
        <p:spPr bwMode="auto">
          <a:xfrm>
            <a:off x="2155825" y="3403600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3602" name="Text Box 49"/>
          <p:cNvSpPr txBox="1">
            <a:spLocks noChangeArrowheads="1"/>
          </p:cNvSpPr>
          <p:nvPr/>
        </p:nvSpPr>
        <p:spPr bwMode="auto">
          <a:xfrm>
            <a:off x="4211638" y="4313238"/>
            <a:ext cx="6191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23603" name="Text Box 50"/>
          <p:cNvSpPr txBox="1">
            <a:spLocks noChangeArrowheads="1"/>
          </p:cNvSpPr>
          <p:nvPr/>
        </p:nvSpPr>
        <p:spPr bwMode="auto">
          <a:xfrm>
            <a:off x="6602413" y="4422775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23604" name="Text Box 51"/>
          <p:cNvSpPr txBox="1">
            <a:spLocks noChangeArrowheads="1"/>
          </p:cNvSpPr>
          <p:nvPr/>
        </p:nvSpPr>
        <p:spPr bwMode="auto">
          <a:xfrm>
            <a:off x="6672263" y="2659063"/>
            <a:ext cx="1765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r>
              <a:rPr lang="en-US" altLang="zh-CN">
                <a:ea typeface="宋体" panose="02010600030101010101" pitchFamily="2" charset="-122"/>
              </a:rPr>
              <a:t>: &lt;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17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0</a:t>
            </a:r>
            <a:r>
              <a:rPr lang="en-US" altLang="zh-CN">
                <a:ea typeface="宋体" panose="02010600030101010101" pitchFamily="2" charset="-122"/>
              </a:rPr>
              <a:t>,17&gt;</a:t>
            </a:r>
          </a:p>
          <a:p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: &lt;6,8,14&gt;</a:t>
            </a:r>
          </a:p>
        </p:txBody>
      </p:sp>
      <p:sp>
        <p:nvSpPr>
          <p:cNvPr id="23605" name="Rectangle 52"/>
          <p:cNvSpPr>
            <a:spLocks noChangeArrowheads="1"/>
          </p:cNvSpPr>
          <p:nvPr/>
        </p:nvSpPr>
        <p:spPr bwMode="auto">
          <a:xfrm>
            <a:off x="6589713" y="2606675"/>
            <a:ext cx="1703387" cy="8413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7C7B57-2E08-43B0-85B2-2471F717C12B}" type="slidenum">
              <a:rPr lang="en-US" altLang="de-DE" sz="1000">
                <a:solidFill>
                  <a:srgbClr val="C0C0C0"/>
                </a:solidFill>
              </a:rPr>
              <a:pPr/>
              <a:t>23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571500" y="376555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&lt;0,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0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0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54038" y="3046413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&lt;1,0,1&gt;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8.2.2	Delay Budgeting with the Zero-Slack Algorithm Example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611188" y="981075"/>
            <a:ext cx="81930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TW">
                <a:ea typeface="新細明體" pitchFamily="18" charset="-120"/>
              </a:rPr>
              <a:t>Example: Use the zero-slack algorithm to distribute slack</a:t>
            </a: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Format: &lt;AAT, Slack, RAT&gt;, [timing budget]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Find the path with the minimum slack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Distribute the slacks and update the timing budgets</a:t>
            </a:r>
          </a:p>
        </p:txBody>
      </p:sp>
      <p:sp>
        <p:nvSpPr>
          <p:cNvPr id="24583" name="Line 29"/>
          <p:cNvSpPr>
            <a:spLocks noChangeShapeType="1"/>
          </p:cNvSpPr>
          <p:nvPr/>
        </p:nvSpPr>
        <p:spPr bwMode="auto">
          <a:xfrm>
            <a:off x="588963" y="3438525"/>
            <a:ext cx="1609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4" name="Line 29"/>
          <p:cNvSpPr>
            <a:spLocks noChangeShapeType="1"/>
          </p:cNvSpPr>
          <p:nvPr/>
        </p:nvSpPr>
        <p:spPr bwMode="auto">
          <a:xfrm>
            <a:off x="587375" y="3760788"/>
            <a:ext cx="1611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5" name="Freeform 8"/>
          <p:cNvSpPr>
            <a:spLocks/>
          </p:cNvSpPr>
          <p:nvPr/>
        </p:nvSpPr>
        <p:spPr bwMode="auto">
          <a:xfrm>
            <a:off x="2784475" y="3573463"/>
            <a:ext cx="1503363" cy="746125"/>
          </a:xfrm>
          <a:custGeom>
            <a:avLst/>
            <a:gdLst>
              <a:gd name="T0" fmla="*/ 0 w 993"/>
              <a:gd name="T1" fmla="*/ 0 h 503"/>
              <a:gd name="T2" fmla="*/ 2147483647 w 993"/>
              <a:gd name="T3" fmla="*/ 0 h 503"/>
              <a:gd name="T4" fmla="*/ 2147483647 w 993"/>
              <a:gd name="T5" fmla="*/ 2147483647 h 503"/>
              <a:gd name="T6" fmla="*/ 2147483647 w 993"/>
              <a:gd name="T7" fmla="*/ 2147483647 h 5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93" h="503">
                <a:moveTo>
                  <a:pt x="0" y="0"/>
                </a:moveTo>
                <a:lnTo>
                  <a:pt x="603" y="0"/>
                </a:lnTo>
                <a:lnTo>
                  <a:pt x="603" y="503"/>
                </a:lnTo>
                <a:lnTo>
                  <a:pt x="993" y="503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4586" name="Flowchart: Delay 14"/>
          <p:cNvSpPr>
            <a:spLocks noChangeArrowheads="1"/>
          </p:cNvSpPr>
          <p:nvPr/>
        </p:nvSpPr>
        <p:spPr bwMode="auto">
          <a:xfrm>
            <a:off x="4256088" y="5486400"/>
            <a:ext cx="595312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565150" y="4645025"/>
            <a:ext cx="370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657600" y="460216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589" name="Freeform 12"/>
          <p:cNvSpPr>
            <a:spLocks/>
          </p:cNvSpPr>
          <p:nvPr/>
        </p:nvSpPr>
        <p:spPr bwMode="auto">
          <a:xfrm>
            <a:off x="3698875" y="4656138"/>
            <a:ext cx="557213" cy="977900"/>
          </a:xfrm>
          <a:custGeom>
            <a:avLst/>
            <a:gdLst>
              <a:gd name="T0" fmla="*/ 0 w 351"/>
              <a:gd name="T1" fmla="*/ 0 h 397"/>
              <a:gd name="T2" fmla="*/ 0 w 351"/>
              <a:gd name="T3" fmla="*/ 2147483647 h 397"/>
              <a:gd name="T4" fmla="*/ 2147483647 w 351"/>
              <a:gd name="T5" fmla="*/ 2147483647 h 3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1" h="397">
                <a:moveTo>
                  <a:pt x="0" y="0"/>
                </a:moveTo>
                <a:lnTo>
                  <a:pt x="0" y="397"/>
                </a:lnTo>
                <a:lnTo>
                  <a:pt x="351" y="397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4590" name="Line 13"/>
          <p:cNvSpPr>
            <a:spLocks noChangeShapeType="1"/>
          </p:cNvSpPr>
          <p:nvPr/>
        </p:nvSpPr>
        <p:spPr bwMode="auto">
          <a:xfrm>
            <a:off x="4833938" y="4456113"/>
            <a:ext cx="1797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4591" name="Line 14"/>
          <p:cNvSpPr>
            <a:spLocks noChangeShapeType="1"/>
          </p:cNvSpPr>
          <p:nvPr/>
        </p:nvSpPr>
        <p:spPr bwMode="auto">
          <a:xfrm>
            <a:off x="4845050" y="5802313"/>
            <a:ext cx="1712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4592" name="Flowchart: Extract 7"/>
          <p:cNvSpPr>
            <a:spLocks noChangeArrowheads="1"/>
          </p:cNvSpPr>
          <p:nvPr/>
        </p:nvSpPr>
        <p:spPr bwMode="auto">
          <a:xfrm rot="5400000">
            <a:off x="6536532" y="5561806"/>
            <a:ext cx="550862" cy="504825"/>
          </a:xfrm>
          <a:prstGeom prst="flowChartExtract">
            <a:avLst/>
          </a:prstGeom>
          <a:solidFill>
            <a:srgbClr val="C0C0C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5959475" y="4729163"/>
            <a:ext cx="682625" cy="1073150"/>
          </a:xfrm>
          <a:custGeom>
            <a:avLst/>
            <a:gdLst>
              <a:gd name="T0" fmla="*/ 0 w 430"/>
              <a:gd name="T1" fmla="*/ 2147483647 h 623"/>
              <a:gd name="T2" fmla="*/ 0 w 430"/>
              <a:gd name="T3" fmla="*/ 0 h 623"/>
              <a:gd name="T4" fmla="*/ 2147483647 w 430"/>
              <a:gd name="T5" fmla="*/ 0 h 6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" h="623">
                <a:moveTo>
                  <a:pt x="0" y="623"/>
                </a:moveTo>
                <a:lnTo>
                  <a:pt x="0" y="0"/>
                </a:lnTo>
                <a:lnTo>
                  <a:pt x="43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4594" name="Line 17"/>
          <p:cNvSpPr>
            <a:spLocks noChangeShapeType="1"/>
          </p:cNvSpPr>
          <p:nvPr/>
        </p:nvSpPr>
        <p:spPr bwMode="auto">
          <a:xfrm>
            <a:off x="7231063" y="4581525"/>
            <a:ext cx="1312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4595" name="Line 18"/>
          <p:cNvSpPr>
            <a:spLocks noChangeShapeType="1"/>
          </p:cNvSpPr>
          <p:nvPr/>
        </p:nvSpPr>
        <p:spPr bwMode="auto">
          <a:xfrm>
            <a:off x="7062788" y="5811838"/>
            <a:ext cx="1503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4596" name="Line 19"/>
          <p:cNvSpPr>
            <a:spLocks noChangeShapeType="1"/>
          </p:cNvSpPr>
          <p:nvPr/>
        </p:nvSpPr>
        <p:spPr bwMode="auto">
          <a:xfrm>
            <a:off x="568325" y="5957888"/>
            <a:ext cx="3687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911850" y="576421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598" name="Text Box 21"/>
          <p:cNvSpPr txBox="1">
            <a:spLocks noChangeArrowheads="1"/>
          </p:cNvSpPr>
          <p:nvPr/>
        </p:nvSpPr>
        <p:spPr bwMode="auto">
          <a:xfrm>
            <a:off x="4225925" y="5632450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24599" name="Text Box 22"/>
          <p:cNvSpPr txBox="1">
            <a:spLocks noChangeArrowheads="1"/>
          </p:cNvSpPr>
          <p:nvPr/>
        </p:nvSpPr>
        <p:spPr bwMode="auto">
          <a:xfrm>
            <a:off x="6423025" y="5653088"/>
            <a:ext cx="6191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4600" name="Text Box 23"/>
          <p:cNvSpPr txBox="1">
            <a:spLocks noChangeArrowheads="1"/>
          </p:cNvSpPr>
          <p:nvPr/>
        </p:nvSpPr>
        <p:spPr bwMode="auto">
          <a:xfrm>
            <a:off x="136525" y="3235325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4601" name="Text Box 24"/>
          <p:cNvSpPr txBox="1">
            <a:spLocks noChangeArrowheads="1"/>
          </p:cNvSpPr>
          <p:nvPr/>
        </p:nvSpPr>
        <p:spPr bwMode="auto">
          <a:xfrm>
            <a:off x="133350" y="3556000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130175" y="4473575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3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142875" y="5784850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4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8499475" y="4418013"/>
            <a:ext cx="5032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4605" name="Text Box 28"/>
          <p:cNvSpPr txBox="1">
            <a:spLocks noChangeArrowheads="1"/>
          </p:cNvSpPr>
          <p:nvPr/>
        </p:nvSpPr>
        <p:spPr bwMode="auto">
          <a:xfrm>
            <a:off x="8515350" y="5641975"/>
            <a:ext cx="5032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4606" name="Text Box 29"/>
          <p:cNvSpPr txBox="1">
            <a:spLocks noChangeArrowheads="1"/>
          </p:cNvSpPr>
          <p:nvPr/>
        </p:nvSpPr>
        <p:spPr bwMode="auto">
          <a:xfrm>
            <a:off x="1565275" y="3038475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[1]</a:t>
            </a:r>
          </a:p>
        </p:txBody>
      </p:sp>
      <p:sp>
        <p:nvSpPr>
          <p:cNvPr id="24607" name="Text Box 30"/>
          <p:cNvSpPr txBox="1">
            <a:spLocks noChangeArrowheads="1"/>
          </p:cNvSpPr>
          <p:nvPr/>
        </p:nvSpPr>
        <p:spPr bwMode="auto">
          <a:xfrm>
            <a:off x="1562100" y="37576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</a:t>
            </a:r>
            <a:r>
              <a:rPr lang="en-US" altLang="zh-CN">
                <a:solidFill>
                  <a:schemeClr val="accent2"/>
                </a:solidFill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]</a:t>
            </a:r>
          </a:p>
        </p:txBody>
      </p:sp>
      <p:sp>
        <p:nvSpPr>
          <p:cNvPr id="24608" name="Text Box 31"/>
          <p:cNvSpPr txBox="1">
            <a:spLocks noChangeArrowheads="1"/>
          </p:cNvSpPr>
          <p:nvPr/>
        </p:nvSpPr>
        <p:spPr bwMode="auto">
          <a:xfrm>
            <a:off x="2732088" y="319405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4</a:t>
            </a:r>
            <a:r>
              <a:rPr lang="en-US" altLang="zh-CN">
                <a:ea typeface="宋体" panose="02010600030101010101" pitchFamily="2" charset="-122"/>
              </a:rPr>
              <a:t>,0,4&gt;</a:t>
            </a:r>
          </a:p>
        </p:txBody>
      </p:sp>
      <p:sp>
        <p:nvSpPr>
          <p:cNvPr id="24609" name="Text Box 32"/>
          <p:cNvSpPr txBox="1">
            <a:spLocks noChangeArrowheads="1"/>
          </p:cNvSpPr>
          <p:nvPr/>
        </p:nvSpPr>
        <p:spPr bwMode="auto">
          <a:xfrm>
            <a:off x="3681413" y="31861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[1]</a:t>
            </a:r>
          </a:p>
        </p:txBody>
      </p:sp>
      <p:sp>
        <p:nvSpPr>
          <p:cNvPr id="24610" name="Text Box 33"/>
          <p:cNvSpPr txBox="1">
            <a:spLocks noChangeArrowheads="1"/>
          </p:cNvSpPr>
          <p:nvPr/>
        </p:nvSpPr>
        <p:spPr bwMode="auto">
          <a:xfrm>
            <a:off x="4791075" y="411480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&lt;9,0,9&gt;</a:t>
            </a:r>
          </a:p>
        </p:txBody>
      </p:sp>
      <p:sp>
        <p:nvSpPr>
          <p:cNvPr id="24611" name="Text Box 34"/>
          <p:cNvSpPr txBox="1">
            <a:spLocks noChangeArrowheads="1"/>
          </p:cNvSpPr>
          <p:nvPr/>
        </p:nvSpPr>
        <p:spPr bwMode="auto">
          <a:xfrm>
            <a:off x="5770563" y="41068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[1]</a:t>
            </a:r>
          </a:p>
        </p:txBody>
      </p:sp>
      <p:sp>
        <p:nvSpPr>
          <p:cNvPr id="24612" name="Text Box 35"/>
          <p:cNvSpPr txBox="1">
            <a:spLocks noChangeArrowheads="1"/>
          </p:cNvSpPr>
          <p:nvPr/>
        </p:nvSpPr>
        <p:spPr bwMode="auto">
          <a:xfrm>
            <a:off x="573088" y="4643438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&lt;1,4,5&gt;</a:t>
            </a:r>
          </a:p>
        </p:txBody>
      </p:sp>
      <p:sp>
        <p:nvSpPr>
          <p:cNvPr id="24613" name="Text Box 36"/>
          <p:cNvSpPr txBox="1">
            <a:spLocks noChangeArrowheads="1"/>
          </p:cNvSpPr>
          <p:nvPr/>
        </p:nvSpPr>
        <p:spPr bwMode="auto">
          <a:xfrm>
            <a:off x="1563688" y="4635500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4614" name="Text Box 37"/>
          <p:cNvSpPr txBox="1">
            <a:spLocks noChangeArrowheads="1"/>
          </p:cNvSpPr>
          <p:nvPr/>
        </p:nvSpPr>
        <p:spPr bwMode="auto">
          <a:xfrm>
            <a:off x="554038" y="6040438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&lt;3,4,7&gt;</a:t>
            </a:r>
          </a:p>
        </p:txBody>
      </p:sp>
      <p:sp>
        <p:nvSpPr>
          <p:cNvPr id="24615" name="Text Box 38"/>
          <p:cNvSpPr txBox="1">
            <a:spLocks noChangeArrowheads="1"/>
          </p:cNvSpPr>
          <p:nvPr/>
        </p:nvSpPr>
        <p:spPr bwMode="auto">
          <a:xfrm>
            <a:off x="1544638" y="6032500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4616" name="Text Box 39"/>
          <p:cNvSpPr txBox="1">
            <a:spLocks noChangeArrowheads="1"/>
          </p:cNvSpPr>
          <p:nvPr/>
        </p:nvSpPr>
        <p:spPr bwMode="auto">
          <a:xfrm>
            <a:off x="4826000" y="584200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&lt;6,4,10&gt;</a:t>
            </a:r>
          </a:p>
        </p:txBody>
      </p:sp>
      <p:sp>
        <p:nvSpPr>
          <p:cNvPr id="24617" name="Text Box 40"/>
          <p:cNvSpPr txBox="1">
            <a:spLocks noChangeArrowheads="1"/>
          </p:cNvSpPr>
          <p:nvPr/>
        </p:nvSpPr>
        <p:spPr bwMode="auto">
          <a:xfrm>
            <a:off x="5805488" y="58340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4618" name="Text Box 41"/>
          <p:cNvSpPr txBox="1">
            <a:spLocks noChangeArrowheads="1"/>
          </p:cNvSpPr>
          <p:nvPr/>
        </p:nvSpPr>
        <p:spPr bwMode="auto">
          <a:xfrm>
            <a:off x="7097713" y="414020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&lt;16,0,16&gt;</a:t>
            </a:r>
          </a:p>
        </p:txBody>
      </p:sp>
      <p:sp>
        <p:nvSpPr>
          <p:cNvPr id="24619" name="Text Box 42"/>
          <p:cNvSpPr txBox="1">
            <a:spLocks noChangeArrowheads="1"/>
          </p:cNvSpPr>
          <p:nvPr/>
        </p:nvSpPr>
        <p:spPr bwMode="auto">
          <a:xfrm>
            <a:off x="8172450" y="41322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[1]</a:t>
            </a:r>
          </a:p>
        </p:txBody>
      </p:sp>
      <p:sp>
        <p:nvSpPr>
          <p:cNvPr id="24620" name="Text Box 43"/>
          <p:cNvSpPr txBox="1">
            <a:spLocks noChangeArrowheads="1"/>
          </p:cNvSpPr>
          <p:nvPr/>
        </p:nvSpPr>
        <p:spPr bwMode="auto">
          <a:xfrm>
            <a:off x="7008813" y="542925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&lt;6,8,14&gt;</a:t>
            </a:r>
          </a:p>
        </p:txBody>
      </p:sp>
      <p:sp>
        <p:nvSpPr>
          <p:cNvPr id="24621" name="Text Box 44"/>
          <p:cNvSpPr txBox="1">
            <a:spLocks noChangeArrowheads="1"/>
          </p:cNvSpPr>
          <p:nvPr/>
        </p:nvSpPr>
        <p:spPr bwMode="auto">
          <a:xfrm>
            <a:off x="7969250" y="54213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4622" name="Flowchart: Delay 14"/>
          <p:cNvSpPr>
            <a:spLocks noChangeArrowheads="1"/>
          </p:cNvSpPr>
          <p:nvPr/>
        </p:nvSpPr>
        <p:spPr bwMode="auto">
          <a:xfrm>
            <a:off x="2187575" y="3265488"/>
            <a:ext cx="595313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4623" name="Flowchart: Delay 14"/>
          <p:cNvSpPr>
            <a:spLocks noChangeArrowheads="1"/>
          </p:cNvSpPr>
          <p:nvPr/>
        </p:nvSpPr>
        <p:spPr bwMode="auto">
          <a:xfrm>
            <a:off x="4248150" y="4167188"/>
            <a:ext cx="595313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4624" name="Flowchart: Delay 14"/>
          <p:cNvSpPr>
            <a:spLocks noChangeArrowheads="1"/>
          </p:cNvSpPr>
          <p:nvPr/>
        </p:nvSpPr>
        <p:spPr bwMode="auto">
          <a:xfrm>
            <a:off x="6627813" y="4279900"/>
            <a:ext cx="595312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4625" name="Text Box 48"/>
          <p:cNvSpPr txBox="1">
            <a:spLocks noChangeArrowheads="1"/>
          </p:cNvSpPr>
          <p:nvPr/>
        </p:nvSpPr>
        <p:spPr bwMode="auto">
          <a:xfrm>
            <a:off x="2155825" y="3403600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4626" name="Text Box 49"/>
          <p:cNvSpPr txBox="1">
            <a:spLocks noChangeArrowheads="1"/>
          </p:cNvSpPr>
          <p:nvPr/>
        </p:nvSpPr>
        <p:spPr bwMode="auto">
          <a:xfrm>
            <a:off x="4211638" y="4313238"/>
            <a:ext cx="6191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24627" name="Text Box 50"/>
          <p:cNvSpPr txBox="1">
            <a:spLocks noChangeArrowheads="1"/>
          </p:cNvSpPr>
          <p:nvPr/>
        </p:nvSpPr>
        <p:spPr bwMode="auto">
          <a:xfrm>
            <a:off x="6602413" y="4422775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24628" name="Text Box 51"/>
          <p:cNvSpPr txBox="1">
            <a:spLocks noChangeArrowheads="1"/>
          </p:cNvSpPr>
          <p:nvPr/>
        </p:nvSpPr>
        <p:spPr bwMode="auto">
          <a:xfrm>
            <a:off x="6672263" y="2659063"/>
            <a:ext cx="1765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r>
              <a:rPr lang="en-US" altLang="zh-CN">
                <a:ea typeface="宋体" panose="02010600030101010101" pitchFamily="2" charset="-122"/>
              </a:rPr>
              <a:t>: &lt;17,0,17&gt;</a:t>
            </a:r>
          </a:p>
          <a:p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: &lt;6,8,14&gt;</a:t>
            </a:r>
          </a:p>
        </p:txBody>
      </p:sp>
      <p:sp>
        <p:nvSpPr>
          <p:cNvPr id="24629" name="Rectangle 52"/>
          <p:cNvSpPr>
            <a:spLocks noChangeArrowheads="1"/>
          </p:cNvSpPr>
          <p:nvPr/>
        </p:nvSpPr>
        <p:spPr bwMode="auto">
          <a:xfrm>
            <a:off x="6589713" y="2606675"/>
            <a:ext cx="1703387" cy="8413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E3758D-F9FA-4018-9AA4-8CAA354E9DEB}" type="slidenum">
              <a:rPr lang="en-US" altLang="de-DE" sz="1000">
                <a:solidFill>
                  <a:srgbClr val="C0C0C0"/>
                </a:solidFill>
              </a:rPr>
              <a:pPr/>
              <a:t>24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571500" y="376555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&lt;0,0,0&gt;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554038" y="3046413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&lt;1,0,1&gt;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8.2.2	Delay Budgeting with the Zero-Slack Algorithm Example</a:t>
            </a: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611188" y="981075"/>
            <a:ext cx="81930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TW">
                <a:ea typeface="新細明體" pitchFamily="18" charset="-120"/>
              </a:rPr>
              <a:t>Example: Use the zero-slack algorithm to distribute slack</a:t>
            </a: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Format: &lt;AAT, Slack, RAT&gt;, [timing budget]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Find the path with the minimum slack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Distribute the slacks and update the timing budgets</a:t>
            </a:r>
          </a:p>
        </p:txBody>
      </p:sp>
      <p:sp>
        <p:nvSpPr>
          <p:cNvPr id="25607" name="Line 29"/>
          <p:cNvSpPr>
            <a:spLocks noChangeShapeType="1"/>
          </p:cNvSpPr>
          <p:nvPr/>
        </p:nvSpPr>
        <p:spPr bwMode="auto">
          <a:xfrm>
            <a:off x="588963" y="3438525"/>
            <a:ext cx="1609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8" name="Line 29"/>
          <p:cNvSpPr>
            <a:spLocks noChangeShapeType="1"/>
          </p:cNvSpPr>
          <p:nvPr/>
        </p:nvSpPr>
        <p:spPr bwMode="auto">
          <a:xfrm>
            <a:off x="587375" y="3760788"/>
            <a:ext cx="1611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9" name="Freeform 8"/>
          <p:cNvSpPr>
            <a:spLocks/>
          </p:cNvSpPr>
          <p:nvPr/>
        </p:nvSpPr>
        <p:spPr bwMode="auto">
          <a:xfrm>
            <a:off x="2784475" y="3573463"/>
            <a:ext cx="1503363" cy="746125"/>
          </a:xfrm>
          <a:custGeom>
            <a:avLst/>
            <a:gdLst>
              <a:gd name="T0" fmla="*/ 0 w 993"/>
              <a:gd name="T1" fmla="*/ 0 h 503"/>
              <a:gd name="T2" fmla="*/ 2147483647 w 993"/>
              <a:gd name="T3" fmla="*/ 0 h 503"/>
              <a:gd name="T4" fmla="*/ 2147483647 w 993"/>
              <a:gd name="T5" fmla="*/ 2147483647 h 503"/>
              <a:gd name="T6" fmla="*/ 2147483647 w 993"/>
              <a:gd name="T7" fmla="*/ 2147483647 h 5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93" h="503">
                <a:moveTo>
                  <a:pt x="0" y="0"/>
                </a:moveTo>
                <a:lnTo>
                  <a:pt x="603" y="0"/>
                </a:lnTo>
                <a:lnTo>
                  <a:pt x="603" y="503"/>
                </a:lnTo>
                <a:lnTo>
                  <a:pt x="993" y="503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5610" name="Flowchart: Delay 14"/>
          <p:cNvSpPr>
            <a:spLocks noChangeArrowheads="1"/>
          </p:cNvSpPr>
          <p:nvPr/>
        </p:nvSpPr>
        <p:spPr bwMode="auto">
          <a:xfrm>
            <a:off x="4256088" y="5486400"/>
            <a:ext cx="595312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565150" y="4645025"/>
            <a:ext cx="370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5612" name="Oval 11"/>
          <p:cNvSpPr>
            <a:spLocks noChangeArrowheads="1"/>
          </p:cNvSpPr>
          <p:nvPr/>
        </p:nvSpPr>
        <p:spPr bwMode="auto">
          <a:xfrm>
            <a:off x="3657600" y="460216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5613" name="Freeform 12"/>
          <p:cNvSpPr>
            <a:spLocks/>
          </p:cNvSpPr>
          <p:nvPr/>
        </p:nvSpPr>
        <p:spPr bwMode="auto">
          <a:xfrm>
            <a:off x="3698875" y="4656138"/>
            <a:ext cx="557213" cy="977900"/>
          </a:xfrm>
          <a:custGeom>
            <a:avLst/>
            <a:gdLst>
              <a:gd name="T0" fmla="*/ 0 w 351"/>
              <a:gd name="T1" fmla="*/ 0 h 397"/>
              <a:gd name="T2" fmla="*/ 0 w 351"/>
              <a:gd name="T3" fmla="*/ 2147483647 h 397"/>
              <a:gd name="T4" fmla="*/ 2147483647 w 351"/>
              <a:gd name="T5" fmla="*/ 2147483647 h 3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1" h="397">
                <a:moveTo>
                  <a:pt x="0" y="0"/>
                </a:moveTo>
                <a:lnTo>
                  <a:pt x="0" y="397"/>
                </a:lnTo>
                <a:lnTo>
                  <a:pt x="351" y="397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5614" name="Line 13"/>
          <p:cNvSpPr>
            <a:spLocks noChangeShapeType="1"/>
          </p:cNvSpPr>
          <p:nvPr/>
        </p:nvSpPr>
        <p:spPr bwMode="auto">
          <a:xfrm>
            <a:off x="4833938" y="4456113"/>
            <a:ext cx="1797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5615" name="Line 14"/>
          <p:cNvSpPr>
            <a:spLocks noChangeShapeType="1"/>
          </p:cNvSpPr>
          <p:nvPr/>
        </p:nvSpPr>
        <p:spPr bwMode="auto">
          <a:xfrm>
            <a:off x="4845050" y="5802313"/>
            <a:ext cx="1712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5616" name="Flowchart: Extract 7"/>
          <p:cNvSpPr>
            <a:spLocks noChangeArrowheads="1"/>
          </p:cNvSpPr>
          <p:nvPr/>
        </p:nvSpPr>
        <p:spPr bwMode="auto">
          <a:xfrm rot="5400000">
            <a:off x="6536532" y="5561806"/>
            <a:ext cx="550862" cy="504825"/>
          </a:xfrm>
          <a:prstGeom prst="flowChartExtract">
            <a:avLst/>
          </a:prstGeom>
          <a:solidFill>
            <a:srgbClr val="C0C0C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5617" name="Freeform 16"/>
          <p:cNvSpPr>
            <a:spLocks/>
          </p:cNvSpPr>
          <p:nvPr/>
        </p:nvSpPr>
        <p:spPr bwMode="auto">
          <a:xfrm>
            <a:off x="5959475" y="4729163"/>
            <a:ext cx="682625" cy="1073150"/>
          </a:xfrm>
          <a:custGeom>
            <a:avLst/>
            <a:gdLst>
              <a:gd name="T0" fmla="*/ 0 w 430"/>
              <a:gd name="T1" fmla="*/ 2147483647 h 623"/>
              <a:gd name="T2" fmla="*/ 0 w 430"/>
              <a:gd name="T3" fmla="*/ 0 h 623"/>
              <a:gd name="T4" fmla="*/ 2147483647 w 430"/>
              <a:gd name="T5" fmla="*/ 0 h 6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" h="623">
                <a:moveTo>
                  <a:pt x="0" y="623"/>
                </a:moveTo>
                <a:lnTo>
                  <a:pt x="0" y="0"/>
                </a:lnTo>
                <a:lnTo>
                  <a:pt x="43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5618" name="Line 17"/>
          <p:cNvSpPr>
            <a:spLocks noChangeShapeType="1"/>
          </p:cNvSpPr>
          <p:nvPr/>
        </p:nvSpPr>
        <p:spPr bwMode="auto">
          <a:xfrm>
            <a:off x="7231063" y="4581525"/>
            <a:ext cx="1312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5619" name="Line 18"/>
          <p:cNvSpPr>
            <a:spLocks noChangeShapeType="1"/>
          </p:cNvSpPr>
          <p:nvPr/>
        </p:nvSpPr>
        <p:spPr bwMode="auto">
          <a:xfrm>
            <a:off x="7062788" y="5811838"/>
            <a:ext cx="1503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5620" name="Line 19"/>
          <p:cNvSpPr>
            <a:spLocks noChangeShapeType="1"/>
          </p:cNvSpPr>
          <p:nvPr/>
        </p:nvSpPr>
        <p:spPr bwMode="auto">
          <a:xfrm>
            <a:off x="568325" y="5957888"/>
            <a:ext cx="3687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5621" name="Oval 20"/>
          <p:cNvSpPr>
            <a:spLocks noChangeArrowheads="1"/>
          </p:cNvSpPr>
          <p:nvPr/>
        </p:nvSpPr>
        <p:spPr bwMode="auto">
          <a:xfrm>
            <a:off x="5911850" y="576421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5622" name="Text Box 21"/>
          <p:cNvSpPr txBox="1">
            <a:spLocks noChangeArrowheads="1"/>
          </p:cNvSpPr>
          <p:nvPr/>
        </p:nvSpPr>
        <p:spPr bwMode="auto">
          <a:xfrm>
            <a:off x="4225925" y="5632450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25623" name="Text Box 22"/>
          <p:cNvSpPr txBox="1">
            <a:spLocks noChangeArrowheads="1"/>
          </p:cNvSpPr>
          <p:nvPr/>
        </p:nvSpPr>
        <p:spPr bwMode="auto">
          <a:xfrm>
            <a:off x="6423025" y="5653088"/>
            <a:ext cx="6191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5624" name="Text Box 23"/>
          <p:cNvSpPr txBox="1">
            <a:spLocks noChangeArrowheads="1"/>
          </p:cNvSpPr>
          <p:nvPr/>
        </p:nvSpPr>
        <p:spPr bwMode="auto">
          <a:xfrm>
            <a:off x="136525" y="3235325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5625" name="Text Box 24"/>
          <p:cNvSpPr txBox="1">
            <a:spLocks noChangeArrowheads="1"/>
          </p:cNvSpPr>
          <p:nvPr/>
        </p:nvSpPr>
        <p:spPr bwMode="auto">
          <a:xfrm>
            <a:off x="133350" y="3556000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5626" name="Text Box 25"/>
          <p:cNvSpPr txBox="1">
            <a:spLocks noChangeArrowheads="1"/>
          </p:cNvSpPr>
          <p:nvPr/>
        </p:nvSpPr>
        <p:spPr bwMode="auto">
          <a:xfrm>
            <a:off x="130175" y="4473575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3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5627" name="Text Box 26"/>
          <p:cNvSpPr txBox="1">
            <a:spLocks noChangeArrowheads="1"/>
          </p:cNvSpPr>
          <p:nvPr/>
        </p:nvSpPr>
        <p:spPr bwMode="auto">
          <a:xfrm>
            <a:off x="142875" y="5784850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4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5628" name="Text Box 27"/>
          <p:cNvSpPr txBox="1">
            <a:spLocks noChangeArrowheads="1"/>
          </p:cNvSpPr>
          <p:nvPr/>
        </p:nvSpPr>
        <p:spPr bwMode="auto">
          <a:xfrm>
            <a:off x="8499475" y="4418013"/>
            <a:ext cx="5032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5629" name="Text Box 28"/>
          <p:cNvSpPr txBox="1">
            <a:spLocks noChangeArrowheads="1"/>
          </p:cNvSpPr>
          <p:nvPr/>
        </p:nvSpPr>
        <p:spPr bwMode="auto">
          <a:xfrm>
            <a:off x="8515350" y="5641975"/>
            <a:ext cx="5032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5630" name="Text Box 29"/>
          <p:cNvSpPr txBox="1">
            <a:spLocks noChangeArrowheads="1"/>
          </p:cNvSpPr>
          <p:nvPr/>
        </p:nvSpPr>
        <p:spPr bwMode="auto">
          <a:xfrm>
            <a:off x="1565275" y="3038475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[1]</a:t>
            </a:r>
          </a:p>
        </p:txBody>
      </p:sp>
      <p:sp>
        <p:nvSpPr>
          <p:cNvPr id="25631" name="Text Box 30"/>
          <p:cNvSpPr txBox="1">
            <a:spLocks noChangeArrowheads="1"/>
          </p:cNvSpPr>
          <p:nvPr/>
        </p:nvSpPr>
        <p:spPr bwMode="auto">
          <a:xfrm>
            <a:off x="1562100" y="37576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[2]</a:t>
            </a:r>
          </a:p>
        </p:txBody>
      </p:sp>
      <p:sp>
        <p:nvSpPr>
          <p:cNvPr id="25632" name="Text Box 31"/>
          <p:cNvSpPr txBox="1">
            <a:spLocks noChangeArrowheads="1"/>
          </p:cNvSpPr>
          <p:nvPr/>
        </p:nvSpPr>
        <p:spPr bwMode="auto">
          <a:xfrm>
            <a:off x="2732088" y="319405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&lt;4,0,4&gt;</a:t>
            </a:r>
          </a:p>
        </p:txBody>
      </p:sp>
      <p:sp>
        <p:nvSpPr>
          <p:cNvPr id="25633" name="Text Box 32"/>
          <p:cNvSpPr txBox="1">
            <a:spLocks noChangeArrowheads="1"/>
          </p:cNvSpPr>
          <p:nvPr/>
        </p:nvSpPr>
        <p:spPr bwMode="auto">
          <a:xfrm>
            <a:off x="3681413" y="31861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[1]</a:t>
            </a:r>
          </a:p>
        </p:txBody>
      </p:sp>
      <p:sp>
        <p:nvSpPr>
          <p:cNvPr id="25634" name="Text Box 33"/>
          <p:cNvSpPr txBox="1">
            <a:spLocks noChangeArrowheads="1"/>
          </p:cNvSpPr>
          <p:nvPr/>
        </p:nvSpPr>
        <p:spPr bwMode="auto">
          <a:xfrm>
            <a:off x="4791075" y="411480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&lt;9,0,9&gt;</a:t>
            </a:r>
          </a:p>
        </p:txBody>
      </p:sp>
      <p:sp>
        <p:nvSpPr>
          <p:cNvPr id="25635" name="Text Box 34"/>
          <p:cNvSpPr txBox="1">
            <a:spLocks noChangeArrowheads="1"/>
          </p:cNvSpPr>
          <p:nvPr/>
        </p:nvSpPr>
        <p:spPr bwMode="auto">
          <a:xfrm>
            <a:off x="5770563" y="41068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[1]</a:t>
            </a:r>
          </a:p>
        </p:txBody>
      </p:sp>
      <p:sp>
        <p:nvSpPr>
          <p:cNvPr id="25636" name="Text Box 35"/>
          <p:cNvSpPr txBox="1">
            <a:spLocks noChangeArrowheads="1"/>
          </p:cNvSpPr>
          <p:nvPr/>
        </p:nvSpPr>
        <p:spPr bwMode="auto">
          <a:xfrm>
            <a:off x="573088" y="4643438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3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5637" name="Text Box 36"/>
          <p:cNvSpPr txBox="1">
            <a:spLocks noChangeArrowheads="1"/>
          </p:cNvSpPr>
          <p:nvPr/>
        </p:nvSpPr>
        <p:spPr bwMode="auto">
          <a:xfrm>
            <a:off x="1563688" y="4635500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</a:t>
            </a:r>
            <a:r>
              <a:rPr lang="en-US" altLang="zh-CN">
                <a:solidFill>
                  <a:schemeClr val="accent2"/>
                </a:solidFill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]</a:t>
            </a:r>
          </a:p>
        </p:txBody>
      </p:sp>
      <p:sp>
        <p:nvSpPr>
          <p:cNvPr id="25638" name="Text Box 37"/>
          <p:cNvSpPr txBox="1">
            <a:spLocks noChangeArrowheads="1"/>
          </p:cNvSpPr>
          <p:nvPr/>
        </p:nvSpPr>
        <p:spPr bwMode="auto">
          <a:xfrm>
            <a:off x="554038" y="6040438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&lt;3,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5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5639" name="Text Box 38"/>
          <p:cNvSpPr txBox="1">
            <a:spLocks noChangeArrowheads="1"/>
          </p:cNvSpPr>
          <p:nvPr/>
        </p:nvSpPr>
        <p:spPr bwMode="auto">
          <a:xfrm>
            <a:off x="1544638" y="6032500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5640" name="Text Box 39"/>
          <p:cNvSpPr txBox="1">
            <a:spLocks noChangeArrowheads="1"/>
          </p:cNvSpPr>
          <p:nvPr/>
        </p:nvSpPr>
        <p:spPr bwMode="auto">
          <a:xfrm>
            <a:off x="4826000" y="584200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&lt;6,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8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5641" name="Text Box 40"/>
          <p:cNvSpPr txBox="1">
            <a:spLocks noChangeArrowheads="1"/>
          </p:cNvSpPr>
          <p:nvPr/>
        </p:nvSpPr>
        <p:spPr bwMode="auto">
          <a:xfrm>
            <a:off x="5805488" y="58340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</a:t>
            </a:r>
            <a:r>
              <a:rPr lang="en-US" altLang="zh-CN">
                <a:solidFill>
                  <a:schemeClr val="accent2"/>
                </a:solidFill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]</a:t>
            </a:r>
          </a:p>
        </p:txBody>
      </p:sp>
      <p:sp>
        <p:nvSpPr>
          <p:cNvPr id="25642" name="Text Box 41"/>
          <p:cNvSpPr txBox="1">
            <a:spLocks noChangeArrowheads="1"/>
          </p:cNvSpPr>
          <p:nvPr/>
        </p:nvSpPr>
        <p:spPr bwMode="auto">
          <a:xfrm>
            <a:off x="7097713" y="414020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&lt;16,0,16&gt;</a:t>
            </a:r>
          </a:p>
        </p:txBody>
      </p:sp>
      <p:sp>
        <p:nvSpPr>
          <p:cNvPr id="25643" name="Text Box 42"/>
          <p:cNvSpPr txBox="1">
            <a:spLocks noChangeArrowheads="1"/>
          </p:cNvSpPr>
          <p:nvPr/>
        </p:nvSpPr>
        <p:spPr bwMode="auto">
          <a:xfrm>
            <a:off x="8172450" y="41322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[1]</a:t>
            </a:r>
          </a:p>
        </p:txBody>
      </p:sp>
      <p:sp>
        <p:nvSpPr>
          <p:cNvPr id="25644" name="Text Box 43"/>
          <p:cNvSpPr txBox="1">
            <a:spLocks noChangeArrowheads="1"/>
          </p:cNvSpPr>
          <p:nvPr/>
        </p:nvSpPr>
        <p:spPr bwMode="auto">
          <a:xfrm>
            <a:off x="7008813" y="542925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&lt;6,8,14&gt;</a:t>
            </a:r>
          </a:p>
        </p:txBody>
      </p:sp>
      <p:sp>
        <p:nvSpPr>
          <p:cNvPr id="25645" name="Text Box 44"/>
          <p:cNvSpPr txBox="1">
            <a:spLocks noChangeArrowheads="1"/>
          </p:cNvSpPr>
          <p:nvPr/>
        </p:nvSpPr>
        <p:spPr bwMode="auto">
          <a:xfrm>
            <a:off x="7969250" y="54213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5646" name="Flowchart: Delay 14"/>
          <p:cNvSpPr>
            <a:spLocks noChangeArrowheads="1"/>
          </p:cNvSpPr>
          <p:nvPr/>
        </p:nvSpPr>
        <p:spPr bwMode="auto">
          <a:xfrm>
            <a:off x="2187575" y="3265488"/>
            <a:ext cx="595313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5647" name="Flowchart: Delay 14"/>
          <p:cNvSpPr>
            <a:spLocks noChangeArrowheads="1"/>
          </p:cNvSpPr>
          <p:nvPr/>
        </p:nvSpPr>
        <p:spPr bwMode="auto">
          <a:xfrm>
            <a:off x="4248150" y="4167188"/>
            <a:ext cx="595313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5648" name="Flowchart: Delay 14"/>
          <p:cNvSpPr>
            <a:spLocks noChangeArrowheads="1"/>
          </p:cNvSpPr>
          <p:nvPr/>
        </p:nvSpPr>
        <p:spPr bwMode="auto">
          <a:xfrm>
            <a:off x="6627813" y="4279900"/>
            <a:ext cx="595312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5649" name="Text Box 48"/>
          <p:cNvSpPr txBox="1">
            <a:spLocks noChangeArrowheads="1"/>
          </p:cNvSpPr>
          <p:nvPr/>
        </p:nvSpPr>
        <p:spPr bwMode="auto">
          <a:xfrm>
            <a:off x="2155825" y="3403600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5650" name="Text Box 49"/>
          <p:cNvSpPr txBox="1">
            <a:spLocks noChangeArrowheads="1"/>
          </p:cNvSpPr>
          <p:nvPr/>
        </p:nvSpPr>
        <p:spPr bwMode="auto">
          <a:xfrm>
            <a:off x="4211638" y="4313238"/>
            <a:ext cx="6191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25651" name="Text Box 50"/>
          <p:cNvSpPr txBox="1">
            <a:spLocks noChangeArrowheads="1"/>
          </p:cNvSpPr>
          <p:nvPr/>
        </p:nvSpPr>
        <p:spPr bwMode="auto">
          <a:xfrm>
            <a:off x="6602413" y="4422775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25652" name="Text Box 51"/>
          <p:cNvSpPr txBox="1">
            <a:spLocks noChangeArrowheads="1"/>
          </p:cNvSpPr>
          <p:nvPr/>
        </p:nvSpPr>
        <p:spPr bwMode="auto">
          <a:xfrm>
            <a:off x="6672263" y="2659063"/>
            <a:ext cx="1765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r>
              <a:rPr lang="en-US" altLang="zh-CN">
                <a:ea typeface="宋体" panose="02010600030101010101" pitchFamily="2" charset="-122"/>
              </a:rPr>
              <a:t>: &lt;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16</a:t>
            </a:r>
            <a:r>
              <a:rPr lang="en-US" altLang="zh-CN">
                <a:ea typeface="宋体" panose="02010600030101010101" pitchFamily="2" charset="-122"/>
              </a:rPr>
              <a:t>,0,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16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  <a:p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: &lt;6,8,14&gt;</a:t>
            </a:r>
          </a:p>
        </p:txBody>
      </p:sp>
      <p:sp>
        <p:nvSpPr>
          <p:cNvPr id="25653" name="Rectangle 52"/>
          <p:cNvSpPr>
            <a:spLocks noChangeArrowheads="1"/>
          </p:cNvSpPr>
          <p:nvPr/>
        </p:nvSpPr>
        <p:spPr bwMode="auto">
          <a:xfrm>
            <a:off x="6589713" y="2606675"/>
            <a:ext cx="1703387" cy="8413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78B961-3F6F-4430-A161-D22BF0788A12}" type="slidenum">
              <a:rPr lang="en-US" altLang="de-DE" sz="1000">
                <a:solidFill>
                  <a:srgbClr val="C0C0C0"/>
                </a:solidFill>
              </a:rPr>
              <a:pPr/>
              <a:t>25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571500" y="376555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&lt;0,0,0&gt;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554038" y="3046413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&lt;1,0,1&gt;</a:t>
            </a: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8.2.2	Delay Budgeting with the Zero-Slack Algorithm Example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611188" y="981075"/>
            <a:ext cx="81930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TW">
                <a:ea typeface="新細明體" pitchFamily="18" charset="-120"/>
              </a:rPr>
              <a:t>Example: Use the zero-slack algorithm to distribute slack</a:t>
            </a: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Format: &lt;AAT, Slack, RAT&gt;, [timing budget]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Find the path with the minimum slack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Distribute the slacks and update the timing budgets</a:t>
            </a:r>
          </a:p>
        </p:txBody>
      </p:sp>
      <p:sp>
        <p:nvSpPr>
          <p:cNvPr id="26631" name="Line 29"/>
          <p:cNvSpPr>
            <a:spLocks noChangeShapeType="1"/>
          </p:cNvSpPr>
          <p:nvPr/>
        </p:nvSpPr>
        <p:spPr bwMode="auto">
          <a:xfrm>
            <a:off x="588963" y="3438525"/>
            <a:ext cx="1609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2" name="Line 29"/>
          <p:cNvSpPr>
            <a:spLocks noChangeShapeType="1"/>
          </p:cNvSpPr>
          <p:nvPr/>
        </p:nvSpPr>
        <p:spPr bwMode="auto">
          <a:xfrm>
            <a:off x="587375" y="3760788"/>
            <a:ext cx="1611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3" name="Freeform 8"/>
          <p:cNvSpPr>
            <a:spLocks/>
          </p:cNvSpPr>
          <p:nvPr/>
        </p:nvSpPr>
        <p:spPr bwMode="auto">
          <a:xfrm>
            <a:off x="2784475" y="3573463"/>
            <a:ext cx="1503363" cy="746125"/>
          </a:xfrm>
          <a:custGeom>
            <a:avLst/>
            <a:gdLst>
              <a:gd name="T0" fmla="*/ 0 w 993"/>
              <a:gd name="T1" fmla="*/ 0 h 503"/>
              <a:gd name="T2" fmla="*/ 2147483647 w 993"/>
              <a:gd name="T3" fmla="*/ 0 h 503"/>
              <a:gd name="T4" fmla="*/ 2147483647 w 993"/>
              <a:gd name="T5" fmla="*/ 2147483647 h 503"/>
              <a:gd name="T6" fmla="*/ 2147483647 w 993"/>
              <a:gd name="T7" fmla="*/ 2147483647 h 5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93" h="503">
                <a:moveTo>
                  <a:pt x="0" y="0"/>
                </a:moveTo>
                <a:lnTo>
                  <a:pt x="603" y="0"/>
                </a:lnTo>
                <a:lnTo>
                  <a:pt x="603" y="503"/>
                </a:lnTo>
                <a:lnTo>
                  <a:pt x="993" y="503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6634" name="Flowchart: Delay 14"/>
          <p:cNvSpPr>
            <a:spLocks noChangeArrowheads="1"/>
          </p:cNvSpPr>
          <p:nvPr/>
        </p:nvSpPr>
        <p:spPr bwMode="auto">
          <a:xfrm>
            <a:off x="4256088" y="5486400"/>
            <a:ext cx="595312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565150" y="4645025"/>
            <a:ext cx="370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6636" name="Oval 11"/>
          <p:cNvSpPr>
            <a:spLocks noChangeArrowheads="1"/>
          </p:cNvSpPr>
          <p:nvPr/>
        </p:nvSpPr>
        <p:spPr bwMode="auto">
          <a:xfrm>
            <a:off x="3657600" y="460216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6637" name="Freeform 12"/>
          <p:cNvSpPr>
            <a:spLocks/>
          </p:cNvSpPr>
          <p:nvPr/>
        </p:nvSpPr>
        <p:spPr bwMode="auto">
          <a:xfrm>
            <a:off x="3698875" y="4656138"/>
            <a:ext cx="557213" cy="977900"/>
          </a:xfrm>
          <a:custGeom>
            <a:avLst/>
            <a:gdLst>
              <a:gd name="T0" fmla="*/ 0 w 351"/>
              <a:gd name="T1" fmla="*/ 0 h 397"/>
              <a:gd name="T2" fmla="*/ 0 w 351"/>
              <a:gd name="T3" fmla="*/ 2147483647 h 397"/>
              <a:gd name="T4" fmla="*/ 2147483647 w 351"/>
              <a:gd name="T5" fmla="*/ 2147483647 h 3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1" h="397">
                <a:moveTo>
                  <a:pt x="0" y="0"/>
                </a:moveTo>
                <a:lnTo>
                  <a:pt x="0" y="397"/>
                </a:lnTo>
                <a:lnTo>
                  <a:pt x="351" y="397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>
            <a:off x="4833938" y="4456113"/>
            <a:ext cx="1797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6639" name="Line 14"/>
          <p:cNvSpPr>
            <a:spLocks noChangeShapeType="1"/>
          </p:cNvSpPr>
          <p:nvPr/>
        </p:nvSpPr>
        <p:spPr bwMode="auto">
          <a:xfrm>
            <a:off x="4845050" y="5802313"/>
            <a:ext cx="1712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6640" name="Flowchart: Extract 7"/>
          <p:cNvSpPr>
            <a:spLocks noChangeArrowheads="1"/>
          </p:cNvSpPr>
          <p:nvPr/>
        </p:nvSpPr>
        <p:spPr bwMode="auto">
          <a:xfrm rot="5400000">
            <a:off x="6536532" y="5561806"/>
            <a:ext cx="550862" cy="504825"/>
          </a:xfrm>
          <a:prstGeom prst="flowChartExtract">
            <a:avLst/>
          </a:prstGeom>
          <a:solidFill>
            <a:srgbClr val="C0C0C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6641" name="Freeform 16"/>
          <p:cNvSpPr>
            <a:spLocks/>
          </p:cNvSpPr>
          <p:nvPr/>
        </p:nvSpPr>
        <p:spPr bwMode="auto">
          <a:xfrm>
            <a:off x="5959475" y="4729163"/>
            <a:ext cx="682625" cy="1073150"/>
          </a:xfrm>
          <a:custGeom>
            <a:avLst/>
            <a:gdLst>
              <a:gd name="T0" fmla="*/ 0 w 430"/>
              <a:gd name="T1" fmla="*/ 2147483647 h 623"/>
              <a:gd name="T2" fmla="*/ 0 w 430"/>
              <a:gd name="T3" fmla="*/ 0 h 623"/>
              <a:gd name="T4" fmla="*/ 2147483647 w 430"/>
              <a:gd name="T5" fmla="*/ 0 h 6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" h="623">
                <a:moveTo>
                  <a:pt x="0" y="623"/>
                </a:moveTo>
                <a:lnTo>
                  <a:pt x="0" y="0"/>
                </a:lnTo>
                <a:lnTo>
                  <a:pt x="43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6642" name="Line 17"/>
          <p:cNvSpPr>
            <a:spLocks noChangeShapeType="1"/>
          </p:cNvSpPr>
          <p:nvPr/>
        </p:nvSpPr>
        <p:spPr bwMode="auto">
          <a:xfrm>
            <a:off x="7231063" y="4581525"/>
            <a:ext cx="1312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6643" name="Line 18"/>
          <p:cNvSpPr>
            <a:spLocks noChangeShapeType="1"/>
          </p:cNvSpPr>
          <p:nvPr/>
        </p:nvSpPr>
        <p:spPr bwMode="auto">
          <a:xfrm>
            <a:off x="7062788" y="5811838"/>
            <a:ext cx="1503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6644" name="Line 19"/>
          <p:cNvSpPr>
            <a:spLocks noChangeShapeType="1"/>
          </p:cNvSpPr>
          <p:nvPr/>
        </p:nvSpPr>
        <p:spPr bwMode="auto">
          <a:xfrm>
            <a:off x="568325" y="5957888"/>
            <a:ext cx="3687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6645" name="Oval 20"/>
          <p:cNvSpPr>
            <a:spLocks noChangeArrowheads="1"/>
          </p:cNvSpPr>
          <p:nvPr/>
        </p:nvSpPr>
        <p:spPr bwMode="auto">
          <a:xfrm>
            <a:off x="5911850" y="576421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6646" name="Text Box 21"/>
          <p:cNvSpPr txBox="1">
            <a:spLocks noChangeArrowheads="1"/>
          </p:cNvSpPr>
          <p:nvPr/>
        </p:nvSpPr>
        <p:spPr bwMode="auto">
          <a:xfrm>
            <a:off x="4225925" y="5632450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26647" name="Text Box 22"/>
          <p:cNvSpPr txBox="1">
            <a:spLocks noChangeArrowheads="1"/>
          </p:cNvSpPr>
          <p:nvPr/>
        </p:nvSpPr>
        <p:spPr bwMode="auto">
          <a:xfrm>
            <a:off x="6423025" y="5653088"/>
            <a:ext cx="6191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6648" name="Text Box 23"/>
          <p:cNvSpPr txBox="1">
            <a:spLocks noChangeArrowheads="1"/>
          </p:cNvSpPr>
          <p:nvPr/>
        </p:nvSpPr>
        <p:spPr bwMode="auto">
          <a:xfrm>
            <a:off x="136525" y="3235325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6649" name="Text Box 24"/>
          <p:cNvSpPr txBox="1">
            <a:spLocks noChangeArrowheads="1"/>
          </p:cNvSpPr>
          <p:nvPr/>
        </p:nvSpPr>
        <p:spPr bwMode="auto">
          <a:xfrm>
            <a:off x="133350" y="3556000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6650" name="Text Box 25"/>
          <p:cNvSpPr txBox="1">
            <a:spLocks noChangeArrowheads="1"/>
          </p:cNvSpPr>
          <p:nvPr/>
        </p:nvSpPr>
        <p:spPr bwMode="auto">
          <a:xfrm>
            <a:off x="130175" y="4473575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3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6651" name="Text Box 26"/>
          <p:cNvSpPr txBox="1">
            <a:spLocks noChangeArrowheads="1"/>
          </p:cNvSpPr>
          <p:nvPr/>
        </p:nvSpPr>
        <p:spPr bwMode="auto">
          <a:xfrm>
            <a:off x="142875" y="5784850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4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6652" name="Text Box 27"/>
          <p:cNvSpPr txBox="1">
            <a:spLocks noChangeArrowheads="1"/>
          </p:cNvSpPr>
          <p:nvPr/>
        </p:nvSpPr>
        <p:spPr bwMode="auto">
          <a:xfrm>
            <a:off x="8499475" y="4418013"/>
            <a:ext cx="5032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6653" name="Text Box 28"/>
          <p:cNvSpPr txBox="1">
            <a:spLocks noChangeArrowheads="1"/>
          </p:cNvSpPr>
          <p:nvPr/>
        </p:nvSpPr>
        <p:spPr bwMode="auto">
          <a:xfrm>
            <a:off x="8515350" y="5641975"/>
            <a:ext cx="5032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6654" name="Text Box 29"/>
          <p:cNvSpPr txBox="1">
            <a:spLocks noChangeArrowheads="1"/>
          </p:cNvSpPr>
          <p:nvPr/>
        </p:nvSpPr>
        <p:spPr bwMode="auto">
          <a:xfrm>
            <a:off x="1565275" y="3038475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[1]</a:t>
            </a:r>
          </a:p>
        </p:txBody>
      </p:sp>
      <p:sp>
        <p:nvSpPr>
          <p:cNvPr id="26655" name="Text Box 30"/>
          <p:cNvSpPr txBox="1">
            <a:spLocks noChangeArrowheads="1"/>
          </p:cNvSpPr>
          <p:nvPr/>
        </p:nvSpPr>
        <p:spPr bwMode="auto">
          <a:xfrm>
            <a:off x="1562100" y="37576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[2]</a:t>
            </a:r>
          </a:p>
        </p:txBody>
      </p:sp>
      <p:sp>
        <p:nvSpPr>
          <p:cNvPr id="26656" name="Text Box 31"/>
          <p:cNvSpPr txBox="1">
            <a:spLocks noChangeArrowheads="1"/>
          </p:cNvSpPr>
          <p:nvPr/>
        </p:nvSpPr>
        <p:spPr bwMode="auto">
          <a:xfrm>
            <a:off x="2732088" y="319405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&lt;4,0,4&gt;</a:t>
            </a:r>
          </a:p>
        </p:txBody>
      </p:sp>
      <p:sp>
        <p:nvSpPr>
          <p:cNvPr id="26657" name="Text Box 32"/>
          <p:cNvSpPr txBox="1">
            <a:spLocks noChangeArrowheads="1"/>
          </p:cNvSpPr>
          <p:nvPr/>
        </p:nvSpPr>
        <p:spPr bwMode="auto">
          <a:xfrm>
            <a:off x="3681413" y="31861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[1]</a:t>
            </a:r>
          </a:p>
        </p:txBody>
      </p:sp>
      <p:sp>
        <p:nvSpPr>
          <p:cNvPr id="26658" name="Text Box 33"/>
          <p:cNvSpPr txBox="1">
            <a:spLocks noChangeArrowheads="1"/>
          </p:cNvSpPr>
          <p:nvPr/>
        </p:nvSpPr>
        <p:spPr bwMode="auto">
          <a:xfrm>
            <a:off x="4791075" y="411480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&lt;9,0,9&gt;</a:t>
            </a:r>
          </a:p>
        </p:txBody>
      </p:sp>
      <p:sp>
        <p:nvSpPr>
          <p:cNvPr id="26659" name="Text Box 34"/>
          <p:cNvSpPr txBox="1">
            <a:spLocks noChangeArrowheads="1"/>
          </p:cNvSpPr>
          <p:nvPr/>
        </p:nvSpPr>
        <p:spPr bwMode="auto">
          <a:xfrm>
            <a:off x="5770563" y="41068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[1]</a:t>
            </a:r>
          </a:p>
        </p:txBody>
      </p:sp>
      <p:sp>
        <p:nvSpPr>
          <p:cNvPr id="26660" name="Text Box 35"/>
          <p:cNvSpPr txBox="1">
            <a:spLocks noChangeArrowheads="1"/>
          </p:cNvSpPr>
          <p:nvPr/>
        </p:nvSpPr>
        <p:spPr bwMode="auto">
          <a:xfrm>
            <a:off x="573088" y="4643438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0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1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6661" name="Text Box 36"/>
          <p:cNvSpPr txBox="1">
            <a:spLocks noChangeArrowheads="1"/>
          </p:cNvSpPr>
          <p:nvPr/>
        </p:nvSpPr>
        <p:spPr bwMode="auto">
          <a:xfrm>
            <a:off x="1563688" y="4635500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</a:t>
            </a:r>
            <a:r>
              <a:rPr lang="en-US" altLang="zh-CN">
                <a:solidFill>
                  <a:schemeClr val="accent2"/>
                </a:solidFill>
                <a:ea typeface="宋体" panose="02010600030101010101" pitchFamily="2" charset="-122"/>
              </a:rPr>
              <a:t>3</a:t>
            </a:r>
            <a:r>
              <a:rPr lang="en-US" altLang="zh-CN">
                <a:ea typeface="宋体" panose="02010600030101010101" pitchFamily="2" charset="-122"/>
              </a:rPr>
              <a:t>]</a:t>
            </a:r>
          </a:p>
        </p:txBody>
      </p:sp>
      <p:sp>
        <p:nvSpPr>
          <p:cNvPr id="26662" name="Text Box 37"/>
          <p:cNvSpPr txBox="1">
            <a:spLocks noChangeArrowheads="1"/>
          </p:cNvSpPr>
          <p:nvPr/>
        </p:nvSpPr>
        <p:spPr bwMode="auto">
          <a:xfrm>
            <a:off x="554038" y="6040438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&lt;3,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1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4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6663" name="Text Box 38"/>
          <p:cNvSpPr txBox="1">
            <a:spLocks noChangeArrowheads="1"/>
          </p:cNvSpPr>
          <p:nvPr/>
        </p:nvSpPr>
        <p:spPr bwMode="auto">
          <a:xfrm>
            <a:off x="1544638" y="6032500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6664" name="Text Box 39"/>
          <p:cNvSpPr txBox="1">
            <a:spLocks noChangeArrowheads="1"/>
          </p:cNvSpPr>
          <p:nvPr/>
        </p:nvSpPr>
        <p:spPr bwMode="auto">
          <a:xfrm>
            <a:off x="4826000" y="584200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7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0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7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6665" name="Text Box 40"/>
          <p:cNvSpPr txBox="1">
            <a:spLocks noChangeArrowheads="1"/>
          </p:cNvSpPr>
          <p:nvPr/>
        </p:nvSpPr>
        <p:spPr bwMode="auto">
          <a:xfrm>
            <a:off x="5805488" y="58340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</a:t>
            </a:r>
            <a:r>
              <a:rPr lang="en-US" altLang="zh-CN">
                <a:solidFill>
                  <a:schemeClr val="accent2"/>
                </a:solidFill>
                <a:ea typeface="宋体" panose="02010600030101010101" pitchFamily="2" charset="-122"/>
              </a:rPr>
              <a:t>3</a:t>
            </a:r>
            <a:r>
              <a:rPr lang="en-US" altLang="zh-CN">
                <a:ea typeface="宋体" panose="02010600030101010101" pitchFamily="2" charset="-122"/>
              </a:rPr>
              <a:t>]</a:t>
            </a:r>
          </a:p>
        </p:txBody>
      </p:sp>
      <p:sp>
        <p:nvSpPr>
          <p:cNvPr id="26666" name="Text Box 41"/>
          <p:cNvSpPr txBox="1">
            <a:spLocks noChangeArrowheads="1"/>
          </p:cNvSpPr>
          <p:nvPr/>
        </p:nvSpPr>
        <p:spPr bwMode="auto">
          <a:xfrm>
            <a:off x="7097713" y="414020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&lt;16,0,16&gt;</a:t>
            </a:r>
          </a:p>
        </p:txBody>
      </p:sp>
      <p:sp>
        <p:nvSpPr>
          <p:cNvPr id="26667" name="Text Box 42"/>
          <p:cNvSpPr txBox="1">
            <a:spLocks noChangeArrowheads="1"/>
          </p:cNvSpPr>
          <p:nvPr/>
        </p:nvSpPr>
        <p:spPr bwMode="auto">
          <a:xfrm>
            <a:off x="8172450" y="41322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[1]</a:t>
            </a:r>
          </a:p>
        </p:txBody>
      </p:sp>
      <p:sp>
        <p:nvSpPr>
          <p:cNvPr id="26668" name="Text Box 43"/>
          <p:cNvSpPr txBox="1">
            <a:spLocks noChangeArrowheads="1"/>
          </p:cNvSpPr>
          <p:nvPr/>
        </p:nvSpPr>
        <p:spPr bwMode="auto">
          <a:xfrm>
            <a:off x="6908800" y="542925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10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4</a:t>
            </a:r>
            <a:r>
              <a:rPr lang="en-US" altLang="zh-CN">
                <a:ea typeface="宋体" panose="02010600030101010101" pitchFamily="2" charset="-122"/>
              </a:rPr>
              <a:t>,14&gt;</a:t>
            </a:r>
          </a:p>
        </p:txBody>
      </p:sp>
      <p:sp>
        <p:nvSpPr>
          <p:cNvPr id="26669" name="Text Box 44"/>
          <p:cNvSpPr txBox="1">
            <a:spLocks noChangeArrowheads="1"/>
          </p:cNvSpPr>
          <p:nvPr/>
        </p:nvSpPr>
        <p:spPr bwMode="auto">
          <a:xfrm>
            <a:off x="7969250" y="54213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[0]</a:t>
            </a:r>
          </a:p>
        </p:txBody>
      </p:sp>
      <p:sp>
        <p:nvSpPr>
          <p:cNvPr id="26670" name="Flowchart: Delay 14"/>
          <p:cNvSpPr>
            <a:spLocks noChangeArrowheads="1"/>
          </p:cNvSpPr>
          <p:nvPr/>
        </p:nvSpPr>
        <p:spPr bwMode="auto">
          <a:xfrm>
            <a:off x="2187575" y="3265488"/>
            <a:ext cx="595313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6671" name="Flowchart: Delay 14"/>
          <p:cNvSpPr>
            <a:spLocks noChangeArrowheads="1"/>
          </p:cNvSpPr>
          <p:nvPr/>
        </p:nvSpPr>
        <p:spPr bwMode="auto">
          <a:xfrm>
            <a:off x="4248150" y="4167188"/>
            <a:ext cx="595313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6672" name="Flowchart: Delay 14"/>
          <p:cNvSpPr>
            <a:spLocks noChangeArrowheads="1"/>
          </p:cNvSpPr>
          <p:nvPr/>
        </p:nvSpPr>
        <p:spPr bwMode="auto">
          <a:xfrm>
            <a:off x="6627813" y="4279900"/>
            <a:ext cx="595312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6673" name="Text Box 48"/>
          <p:cNvSpPr txBox="1">
            <a:spLocks noChangeArrowheads="1"/>
          </p:cNvSpPr>
          <p:nvPr/>
        </p:nvSpPr>
        <p:spPr bwMode="auto">
          <a:xfrm>
            <a:off x="2155825" y="3403600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6674" name="Text Box 49"/>
          <p:cNvSpPr txBox="1">
            <a:spLocks noChangeArrowheads="1"/>
          </p:cNvSpPr>
          <p:nvPr/>
        </p:nvSpPr>
        <p:spPr bwMode="auto">
          <a:xfrm>
            <a:off x="4211638" y="4313238"/>
            <a:ext cx="6191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26675" name="Text Box 50"/>
          <p:cNvSpPr txBox="1">
            <a:spLocks noChangeArrowheads="1"/>
          </p:cNvSpPr>
          <p:nvPr/>
        </p:nvSpPr>
        <p:spPr bwMode="auto">
          <a:xfrm>
            <a:off x="6602413" y="4422775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26676" name="Text Box 51"/>
          <p:cNvSpPr txBox="1">
            <a:spLocks noChangeArrowheads="1"/>
          </p:cNvSpPr>
          <p:nvPr/>
        </p:nvSpPr>
        <p:spPr bwMode="auto">
          <a:xfrm>
            <a:off x="6672263" y="2659063"/>
            <a:ext cx="1765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r>
              <a:rPr lang="en-US" altLang="zh-CN">
                <a:ea typeface="宋体" panose="02010600030101010101" pitchFamily="2" charset="-122"/>
              </a:rPr>
              <a:t>: &lt;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17</a:t>
            </a:r>
            <a:r>
              <a:rPr lang="en-US" altLang="zh-CN">
                <a:ea typeface="宋体" panose="02010600030101010101" pitchFamily="2" charset="-122"/>
              </a:rPr>
              <a:t>,0,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17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  <a:p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: &lt;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10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4</a:t>
            </a:r>
            <a:r>
              <a:rPr lang="en-US" altLang="zh-CN">
                <a:ea typeface="宋体" panose="02010600030101010101" pitchFamily="2" charset="-122"/>
              </a:rPr>
              <a:t>,14&gt;</a:t>
            </a:r>
          </a:p>
        </p:txBody>
      </p:sp>
      <p:sp>
        <p:nvSpPr>
          <p:cNvPr id="26677" name="Rectangle 52"/>
          <p:cNvSpPr>
            <a:spLocks noChangeArrowheads="1"/>
          </p:cNvSpPr>
          <p:nvPr/>
        </p:nvSpPr>
        <p:spPr bwMode="auto">
          <a:xfrm>
            <a:off x="6589713" y="2606675"/>
            <a:ext cx="1703387" cy="8413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06B30-75EE-4FD8-A36A-EA97AE5EC775}" type="slidenum">
              <a:rPr lang="en-US" altLang="de-DE" sz="1000">
                <a:solidFill>
                  <a:srgbClr val="C0C0C0"/>
                </a:solidFill>
              </a:rPr>
              <a:pPr/>
              <a:t>26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71500" y="376555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&lt;0,0,0&gt;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554038" y="3046413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&lt;1,0,1&gt;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8.2.2	Delay Budgeting with the Zero-Slack Algorithm Example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611188" y="981075"/>
            <a:ext cx="81930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TW">
                <a:ea typeface="新細明體" pitchFamily="18" charset="-120"/>
              </a:rPr>
              <a:t>Example: Use the zero-slack algorithm to distribute slack</a:t>
            </a: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Format: &lt;AAT, Slack, RAT&gt;, [timing budget]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Find the path with the minimum slack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Distribute the slacks and update the timing budgets</a:t>
            </a:r>
          </a:p>
        </p:txBody>
      </p:sp>
      <p:sp>
        <p:nvSpPr>
          <p:cNvPr id="27655" name="Line 29"/>
          <p:cNvSpPr>
            <a:spLocks noChangeShapeType="1"/>
          </p:cNvSpPr>
          <p:nvPr/>
        </p:nvSpPr>
        <p:spPr bwMode="auto">
          <a:xfrm>
            <a:off x="588963" y="3438525"/>
            <a:ext cx="1609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6" name="Line 29"/>
          <p:cNvSpPr>
            <a:spLocks noChangeShapeType="1"/>
          </p:cNvSpPr>
          <p:nvPr/>
        </p:nvSpPr>
        <p:spPr bwMode="auto">
          <a:xfrm>
            <a:off x="587375" y="3760788"/>
            <a:ext cx="1611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7" name="Freeform 8"/>
          <p:cNvSpPr>
            <a:spLocks/>
          </p:cNvSpPr>
          <p:nvPr/>
        </p:nvSpPr>
        <p:spPr bwMode="auto">
          <a:xfrm>
            <a:off x="2784475" y="3573463"/>
            <a:ext cx="1503363" cy="746125"/>
          </a:xfrm>
          <a:custGeom>
            <a:avLst/>
            <a:gdLst>
              <a:gd name="T0" fmla="*/ 0 w 993"/>
              <a:gd name="T1" fmla="*/ 0 h 503"/>
              <a:gd name="T2" fmla="*/ 2147483647 w 993"/>
              <a:gd name="T3" fmla="*/ 0 h 503"/>
              <a:gd name="T4" fmla="*/ 2147483647 w 993"/>
              <a:gd name="T5" fmla="*/ 2147483647 h 503"/>
              <a:gd name="T6" fmla="*/ 2147483647 w 993"/>
              <a:gd name="T7" fmla="*/ 2147483647 h 5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93" h="503">
                <a:moveTo>
                  <a:pt x="0" y="0"/>
                </a:moveTo>
                <a:lnTo>
                  <a:pt x="603" y="0"/>
                </a:lnTo>
                <a:lnTo>
                  <a:pt x="603" y="503"/>
                </a:lnTo>
                <a:lnTo>
                  <a:pt x="993" y="503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7658" name="Flowchart: Delay 14"/>
          <p:cNvSpPr>
            <a:spLocks noChangeArrowheads="1"/>
          </p:cNvSpPr>
          <p:nvPr/>
        </p:nvSpPr>
        <p:spPr bwMode="auto">
          <a:xfrm>
            <a:off x="4256088" y="5486400"/>
            <a:ext cx="595312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565150" y="4645025"/>
            <a:ext cx="370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7660" name="Oval 11"/>
          <p:cNvSpPr>
            <a:spLocks noChangeArrowheads="1"/>
          </p:cNvSpPr>
          <p:nvPr/>
        </p:nvSpPr>
        <p:spPr bwMode="auto">
          <a:xfrm>
            <a:off x="3657600" y="460216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7661" name="Freeform 12"/>
          <p:cNvSpPr>
            <a:spLocks/>
          </p:cNvSpPr>
          <p:nvPr/>
        </p:nvSpPr>
        <p:spPr bwMode="auto">
          <a:xfrm>
            <a:off x="3698875" y="4656138"/>
            <a:ext cx="557213" cy="977900"/>
          </a:xfrm>
          <a:custGeom>
            <a:avLst/>
            <a:gdLst>
              <a:gd name="T0" fmla="*/ 0 w 351"/>
              <a:gd name="T1" fmla="*/ 0 h 397"/>
              <a:gd name="T2" fmla="*/ 0 w 351"/>
              <a:gd name="T3" fmla="*/ 2147483647 h 397"/>
              <a:gd name="T4" fmla="*/ 2147483647 w 351"/>
              <a:gd name="T5" fmla="*/ 2147483647 h 3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1" h="397">
                <a:moveTo>
                  <a:pt x="0" y="0"/>
                </a:moveTo>
                <a:lnTo>
                  <a:pt x="0" y="397"/>
                </a:lnTo>
                <a:lnTo>
                  <a:pt x="351" y="397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>
            <a:off x="4833938" y="4456113"/>
            <a:ext cx="1797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>
            <a:off x="4845050" y="5802313"/>
            <a:ext cx="1712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7664" name="Flowchart: Extract 7"/>
          <p:cNvSpPr>
            <a:spLocks noChangeArrowheads="1"/>
          </p:cNvSpPr>
          <p:nvPr/>
        </p:nvSpPr>
        <p:spPr bwMode="auto">
          <a:xfrm rot="5400000">
            <a:off x="6536532" y="5561806"/>
            <a:ext cx="550862" cy="504825"/>
          </a:xfrm>
          <a:prstGeom prst="flowChartExtract">
            <a:avLst/>
          </a:prstGeom>
          <a:solidFill>
            <a:srgbClr val="C0C0C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7665" name="Freeform 16"/>
          <p:cNvSpPr>
            <a:spLocks/>
          </p:cNvSpPr>
          <p:nvPr/>
        </p:nvSpPr>
        <p:spPr bwMode="auto">
          <a:xfrm>
            <a:off x="5959475" y="4729163"/>
            <a:ext cx="682625" cy="1073150"/>
          </a:xfrm>
          <a:custGeom>
            <a:avLst/>
            <a:gdLst>
              <a:gd name="T0" fmla="*/ 0 w 430"/>
              <a:gd name="T1" fmla="*/ 2147483647 h 623"/>
              <a:gd name="T2" fmla="*/ 0 w 430"/>
              <a:gd name="T3" fmla="*/ 0 h 623"/>
              <a:gd name="T4" fmla="*/ 2147483647 w 430"/>
              <a:gd name="T5" fmla="*/ 0 h 6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" h="623">
                <a:moveTo>
                  <a:pt x="0" y="623"/>
                </a:moveTo>
                <a:lnTo>
                  <a:pt x="0" y="0"/>
                </a:lnTo>
                <a:lnTo>
                  <a:pt x="43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7666" name="Line 17"/>
          <p:cNvSpPr>
            <a:spLocks noChangeShapeType="1"/>
          </p:cNvSpPr>
          <p:nvPr/>
        </p:nvSpPr>
        <p:spPr bwMode="auto">
          <a:xfrm>
            <a:off x="7231063" y="4581525"/>
            <a:ext cx="1312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7667" name="Line 18"/>
          <p:cNvSpPr>
            <a:spLocks noChangeShapeType="1"/>
          </p:cNvSpPr>
          <p:nvPr/>
        </p:nvSpPr>
        <p:spPr bwMode="auto">
          <a:xfrm>
            <a:off x="7062788" y="5811838"/>
            <a:ext cx="1503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7668" name="Line 19"/>
          <p:cNvSpPr>
            <a:spLocks noChangeShapeType="1"/>
          </p:cNvSpPr>
          <p:nvPr/>
        </p:nvSpPr>
        <p:spPr bwMode="auto">
          <a:xfrm>
            <a:off x="568325" y="5957888"/>
            <a:ext cx="3687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27669" name="Oval 20"/>
          <p:cNvSpPr>
            <a:spLocks noChangeArrowheads="1"/>
          </p:cNvSpPr>
          <p:nvPr/>
        </p:nvSpPr>
        <p:spPr bwMode="auto">
          <a:xfrm>
            <a:off x="5911850" y="5764213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7670" name="Text Box 21"/>
          <p:cNvSpPr txBox="1">
            <a:spLocks noChangeArrowheads="1"/>
          </p:cNvSpPr>
          <p:nvPr/>
        </p:nvSpPr>
        <p:spPr bwMode="auto">
          <a:xfrm>
            <a:off x="4225925" y="5632450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27671" name="Text Box 22"/>
          <p:cNvSpPr txBox="1">
            <a:spLocks noChangeArrowheads="1"/>
          </p:cNvSpPr>
          <p:nvPr/>
        </p:nvSpPr>
        <p:spPr bwMode="auto">
          <a:xfrm>
            <a:off x="6423025" y="5653088"/>
            <a:ext cx="6191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7672" name="Text Box 23"/>
          <p:cNvSpPr txBox="1">
            <a:spLocks noChangeArrowheads="1"/>
          </p:cNvSpPr>
          <p:nvPr/>
        </p:nvSpPr>
        <p:spPr bwMode="auto">
          <a:xfrm>
            <a:off x="136525" y="3235325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7673" name="Text Box 24"/>
          <p:cNvSpPr txBox="1">
            <a:spLocks noChangeArrowheads="1"/>
          </p:cNvSpPr>
          <p:nvPr/>
        </p:nvSpPr>
        <p:spPr bwMode="auto">
          <a:xfrm>
            <a:off x="133350" y="3556000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7674" name="Text Box 25"/>
          <p:cNvSpPr txBox="1">
            <a:spLocks noChangeArrowheads="1"/>
          </p:cNvSpPr>
          <p:nvPr/>
        </p:nvSpPr>
        <p:spPr bwMode="auto">
          <a:xfrm>
            <a:off x="130175" y="4473575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3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7675" name="Text Box 26"/>
          <p:cNvSpPr txBox="1">
            <a:spLocks noChangeArrowheads="1"/>
          </p:cNvSpPr>
          <p:nvPr/>
        </p:nvSpPr>
        <p:spPr bwMode="auto">
          <a:xfrm>
            <a:off x="142875" y="5784850"/>
            <a:ext cx="419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I</a:t>
            </a:r>
            <a:r>
              <a:rPr lang="en-US" altLang="zh-CN" baseline="-25000">
                <a:ea typeface="宋体" panose="02010600030101010101" pitchFamily="2" charset="-122"/>
              </a:rPr>
              <a:t>4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7676" name="Text Box 27"/>
          <p:cNvSpPr txBox="1">
            <a:spLocks noChangeArrowheads="1"/>
          </p:cNvSpPr>
          <p:nvPr/>
        </p:nvSpPr>
        <p:spPr bwMode="auto">
          <a:xfrm>
            <a:off x="8499475" y="4418013"/>
            <a:ext cx="5032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7677" name="Text Box 28"/>
          <p:cNvSpPr txBox="1">
            <a:spLocks noChangeArrowheads="1"/>
          </p:cNvSpPr>
          <p:nvPr/>
        </p:nvSpPr>
        <p:spPr bwMode="auto">
          <a:xfrm>
            <a:off x="8515350" y="5641975"/>
            <a:ext cx="5032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7678" name="Text Box 29"/>
          <p:cNvSpPr txBox="1">
            <a:spLocks noChangeArrowheads="1"/>
          </p:cNvSpPr>
          <p:nvPr/>
        </p:nvSpPr>
        <p:spPr bwMode="auto">
          <a:xfrm>
            <a:off x="1565275" y="3038475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[1]</a:t>
            </a:r>
          </a:p>
        </p:txBody>
      </p:sp>
      <p:sp>
        <p:nvSpPr>
          <p:cNvPr id="27679" name="Text Box 30"/>
          <p:cNvSpPr txBox="1">
            <a:spLocks noChangeArrowheads="1"/>
          </p:cNvSpPr>
          <p:nvPr/>
        </p:nvSpPr>
        <p:spPr bwMode="auto">
          <a:xfrm>
            <a:off x="1562100" y="37576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[2]</a:t>
            </a:r>
          </a:p>
        </p:txBody>
      </p:sp>
      <p:sp>
        <p:nvSpPr>
          <p:cNvPr id="27680" name="Text Box 31"/>
          <p:cNvSpPr txBox="1">
            <a:spLocks noChangeArrowheads="1"/>
          </p:cNvSpPr>
          <p:nvPr/>
        </p:nvSpPr>
        <p:spPr bwMode="auto">
          <a:xfrm>
            <a:off x="2732088" y="319405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&lt;4,0,4&gt;</a:t>
            </a:r>
          </a:p>
        </p:txBody>
      </p:sp>
      <p:sp>
        <p:nvSpPr>
          <p:cNvPr id="27681" name="Text Box 32"/>
          <p:cNvSpPr txBox="1">
            <a:spLocks noChangeArrowheads="1"/>
          </p:cNvSpPr>
          <p:nvPr/>
        </p:nvSpPr>
        <p:spPr bwMode="auto">
          <a:xfrm>
            <a:off x="3681413" y="31861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[1]</a:t>
            </a:r>
          </a:p>
        </p:txBody>
      </p:sp>
      <p:sp>
        <p:nvSpPr>
          <p:cNvPr id="27682" name="Text Box 33"/>
          <p:cNvSpPr txBox="1">
            <a:spLocks noChangeArrowheads="1"/>
          </p:cNvSpPr>
          <p:nvPr/>
        </p:nvSpPr>
        <p:spPr bwMode="auto">
          <a:xfrm>
            <a:off x="4791075" y="411480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&lt;9,0,9&gt;</a:t>
            </a:r>
          </a:p>
        </p:txBody>
      </p:sp>
      <p:sp>
        <p:nvSpPr>
          <p:cNvPr id="27683" name="Text Box 34"/>
          <p:cNvSpPr txBox="1">
            <a:spLocks noChangeArrowheads="1"/>
          </p:cNvSpPr>
          <p:nvPr/>
        </p:nvSpPr>
        <p:spPr bwMode="auto">
          <a:xfrm>
            <a:off x="5770563" y="41068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[1]</a:t>
            </a:r>
          </a:p>
        </p:txBody>
      </p:sp>
      <p:sp>
        <p:nvSpPr>
          <p:cNvPr id="27684" name="Text Box 35"/>
          <p:cNvSpPr txBox="1">
            <a:spLocks noChangeArrowheads="1"/>
          </p:cNvSpPr>
          <p:nvPr/>
        </p:nvSpPr>
        <p:spPr bwMode="auto">
          <a:xfrm>
            <a:off x="573088" y="4643438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&lt;1,0,1&gt;</a:t>
            </a:r>
          </a:p>
        </p:txBody>
      </p:sp>
      <p:sp>
        <p:nvSpPr>
          <p:cNvPr id="27685" name="Text Box 36"/>
          <p:cNvSpPr txBox="1">
            <a:spLocks noChangeArrowheads="1"/>
          </p:cNvSpPr>
          <p:nvPr/>
        </p:nvSpPr>
        <p:spPr bwMode="auto">
          <a:xfrm>
            <a:off x="1563688" y="4635500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[3]</a:t>
            </a:r>
          </a:p>
        </p:txBody>
      </p:sp>
      <p:sp>
        <p:nvSpPr>
          <p:cNvPr id="27686" name="Text Box 37"/>
          <p:cNvSpPr txBox="1">
            <a:spLocks noChangeArrowheads="1"/>
          </p:cNvSpPr>
          <p:nvPr/>
        </p:nvSpPr>
        <p:spPr bwMode="auto">
          <a:xfrm>
            <a:off x="554038" y="6040438"/>
            <a:ext cx="1293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&lt;3,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0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3</a:t>
            </a:r>
            <a:r>
              <a:rPr lang="en-US" altLang="zh-CN">
                <a:ea typeface="宋体" panose="02010600030101010101" pitchFamily="2" charset="-122"/>
              </a:rPr>
              <a:t>&gt;</a:t>
            </a:r>
          </a:p>
        </p:txBody>
      </p:sp>
      <p:sp>
        <p:nvSpPr>
          <p:cNvPr id="27687" name="Text Box 38"/>
          <p:cNvSpPr txBox="1">
            <a:spLocks noChangeArrowheads="1"/>
          </p:cNvSpPr>
          <p:nvPr/>
        </p:nvSpPr>
        <p:spPr bwMode="auto">
          <a:xfrm>
            <a:off x="1544638" y="6032500"/>
            <a:ext cx="60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</a:t>
            </a:r>
            <a:r>
              <a:rPr lang="en-US" altLang="zh-CN">
                <a:solidFill>
                  <a:schemeClr val="accent2"/>
                </a:solidFill>
                <a:ea typeface="宋体" panose="02010600030101010101" pitchFamily="2" charset="-122"/>
              </a:rPr>
              <a:t>1</a:t>
            </a:r>
            <a:r>
              <a:rPr lang="en-US" altLang="zh-CN">
                <a:ea typeface="宋体" panose="02010600030101010101" pitchFamily="2" charset="-122"/>
              </a:rPr>
              <a:t>]</a:t>
            </a:r>
          </a:p>
        </p:txBody>
      </p:sp>
      <p:sp>
        <p:nvSpPr>
          <p:cNvPr id="27688" name="Text Box 39"/>
          <p:cNvSpPr txBox="1">
            <a:spLocks noChangeArrowheads="1"/>
          </p:cNvSpPr>
          <p:nvPr/>
        </p:nvSpPr>
        <p:spPr bwMode="auto">
          <a:xfrm>
            <a:off x="4826000" y="584200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&lt;7,0,7&gt;</a:t>
            </a:r>
          </a:p>
        </p:txBody>
      </p:sp>
      <p:sp>
        <p:nvSpPr>
          <p:cNvPr id="27689" name="Text Box 40"/>
          <p:cNvSpPr txBox="1">
            <a:spLocks noChangeArrowheads="1"/>
          </p:cNvSpPr>
          <p:nvPr/>
        </p:nvSpPr>
        <p:spPr bwMode="auto">
          <a:xfrm>
            <a:off x="5805488" y="58340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[3]</a:t>
            </a:r>
          </a:p>
        </p:txBody>
      </p:sp>
      <p:sp>
        <p:nvSpPr>
          <p:cNvPr id="27690" name="Text Box 41"/>
          <p:cNvSpPr txBox="1">
            <a:spLocks noChangeArrowheads="1"/>
          </p:cNvSpPr>
          <p:nvPr/>
        </p:nvSpPr>
        <p:spPr bwMode="auto">
          <a:xfrm>
            <a:off x="7097713" y="4140200"/>
            <a:ext cx="1293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&lt;16,0,16&gt;</a:t>
            </a:r>
          </a:p>
        </p:txBody>
      </p:sp>
      <p:sp>
        <p:nvSpPr>
          <p:cNvPr id="27691" name="Text Box 42"/>
          <p:cNvSpPr txBox="1">
            <a:spLocks noChangeArrowheads="1"/>
          </p:cNvSpPr>
          <p:nvPr/>
        </p:nvSpPr>
        <p:spPr bwMode="auto">
          <a:xfrm>
            <a:off x="8172450" y="413226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[1]</a:t>
            </a:r>
          </a:p>
        </p:txBody>
      </p:sp>
      <p:sp>
        <p:nvSpPr>
          <p:cNvPr id="27692" name="Text Box 43"/>
          <p:cNvSpPr txBox="1">
            <a:spLocks noChangeArrowheads="1"/>
          </p:cNvSpPr>
          <p:nvPr/>
        </p:nvSpPr>
        <p:spPr bwMode="auto">
          <a:xfrm>
            <a:off x="6908800" y="5429250"/>
            <a:ext cx="1293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&lt;10,4,14&gt;</a:t>
            </a:r>
          </a:p>
        </p:txBody>
      </p:sp>
      <p:sp>
        <p:nvSpPr>
          <p:cNvPr id="27693" name="Text Box 44"/>
          <p:cNvSpPr txBox="1">
            <a:spLocks noChangeArrowheads="1"/>
          </p:cNvSpPr>
          <p:nvPr/>
        </p:nvSpPr>
        <p:spPr bwMode="auto">
          <a:xfrm>
            <a:off x="7969250" y="5421313"/>
            <a:ext cx="609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[</a:t>
            </a:r>
            <a:r>
              <a:rPr lang="en-US" altLang="zh-CN">
                <a:solidFill>
                  <a:schemeClr val="accent2"/>
                </a:solidFill>
                <a:ea typeface="宋体" panose="02010600030101010101" pitchFamily="2" charset="-122"/>
              </a:rPr>
              <a:t>4</a:t>
            </a:r>
            <a:r>
              <a:rPr lang="en-US" altLang="zh-CN">
                <a:ea typeface="宋体" panose="02010600030101010101" pitchFamily="2" charset="-122"/>
              </a:rPr>
              <a:t>]</a:t>
            </a:r>
          </a:p>
        </p:txBody>
      </p:sp>
      <p:sp>
        <p:nvSpPr>
          <p:cNvPr id="27694" name="Flowchart: Delay 14"/>
          <p:cNvSpPr>
            <a:spLocks noChangeArrowheads="1"/>
          </p:cNvSpPr>
          <p:nvPr/>
        </p:nvSpPr>
        <p:spPr bwMode="auto">
          <a:xfrm>
            <a:off x="2187575" y="3265488"/>
            <a:ext cx="595313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7695" name="Flowchart: Delay 14"/>
          <p:cNvSpPr>
            <a:spLocks noChangeArrowheads="1"/>
          </p:cNvSpPr>
          <p:nvPr/>
        </p:nvSpPr>
        <p:spPr bwMode="auto">
          <a:xfrm>
            <a:off x="4248150" y="4167188"/>
            <a:ext cx="595313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7696" name="Flowchart: Delay 14"/>
          <p:cNvSpPr>
            <a:spLocks noChangeArrowheads="1"/>
          </p:cNvSpPr>
          <p:nvPr/>
        </p:nvSpPr>
        <p:spPr bwMode="auto">
          <a:xfrm>
            <a:off x="6627813" y="4279900"/>
            <a:ext cx="595312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7697" name="Text Box 48"/>
          <p:cNvSpPr txBox="1">
            <a:spLocks noChangeArrowheads="1"/>
          </p:cNvSpPr>
          <p:nvPr/>
        </p:nvSpPr>
        <p:spPr bwMode="auto">
          <a:xfrm>
            <a:off x="2155825" y="3403600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7698" name="Text Box 49"/>
          <p:cNvSpPr txBox="1">
            <a:spLocks noChangeArrowheads="1"/>
          </p:cNvSpPr>
          <p:nvPr/>
        </p:nvSpPr>
        <p:spPr bwMode="auto">
          <a:xfrm>
            <a:off x="4211638" y="4313238"/>
            <a:ext cx="6191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27699" name="Text Box 50"/>
          <p:cNvSpPr txBox="1">
            <a:spLocks noChangeArrowheads="1"/>
          </p:cNvSpPr>
          <p:nvPr/>
        </p:nvSpPr>
        <p:spPr bwMode="auto">
          <a:xfrm>
            <a:off x="6602413" y="4422775"/>
            <a:ext cx="6191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27700" name="Text Box 51"/>
          <p:cNvSpPr txBox="1">
            <a:spLocks noChangeArrowheads="1"/>
          </p:cNvSpPr>
          <p:nvPr/>
        </p:nvSpPr>
        <p:spPr bwMode="auto">
          <a:xfrm>
            <a:off x="6672263" y="2659063"/>
            <a:ext cx="1765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1</a:t>
            </a:r>
            <a:r>
              <a:rPr lang="en-US" altLang="zh-CN">
                <a:ea typeface="宋体" panose="02010600030101010101" pitchFamily="2" charset="-122"/>
              </a:rPr>
              <a:t>: &lt;17,0,17&gt;</a:t>
            </a:r>
          </a:p>
          <a:p>
            <a:r>
              <a:rPr lang="en-US" altLang="zh-CN">
                <a:ea typeface="宋体" panose="02010600030101010101" pitchFamily="2" charset="-122"/>
              </a:rPr>
              <a:t>O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: &lt;10,4,14&gt;</a:t>
            </a:r>
          </a:p>
        </p:txBody>
      </p:sp>
      <p:sp>
        <p:nvSpPr>
          <p:cNvPr id="27701" name="Rectangle 52"/>
          <p:cNvSpPr>
            <a:spLocks noChangeArrowheads="1"/>
          </p:cNvSpPr>
          <p:nvPr/>
        </p:nvSpPr>
        <p:spPr bwMode="auto">
          <a:xfrm>
            <a:off x="6589713" y="2606675"/>
            <a:ext cx="1703387" cy="8413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A55396-2CC8-419F-804B-DA8768FBB7F0}" type="slidenum">
              <a:rPr lang="en-US" altLang="de-DE" sz="1000">
                <a:solidFill>
                  <a:srgbClr val="C0C0C0"/>
                </a:solidFill>
              </a:rPr>
              <a:pPr/>
              <a:t>27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8.1 	Introduction</a:t>
            </a:r>
          </a:p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8.2 	</a:t>
            </a: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Timing Analysis and Performance Constraints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 sz="14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8.2.1 Static Timing Analysis	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8.2.2 Delay Budgeting with the Zero-Slack Algorithm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8.3 Timing-Driven Placement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ea typeface="宋体" panose="02010600030101010101" pitchFamily="2" charset="-122"/>
                <a:cs typeface="Times New Roman" panose="02020603050405020304" pitchFamily="18" charset="0"/>
              </a:rPr>
              <a:t>	8.3.1 Net-Based Techniques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ea typeface="宋体" panose="02010600030101010101" pitchFamily="2" charset="-122"/>
                <a:cs typeface="Times New Roman" panose="02020603050405020304" pitchFamily="18" charset="0"/>
              </a:rPr>
              <a:t>	8.3.2 Embedding STA into Linear Programs for Placement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8.4 Timing-Driven Routing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8.4.1 The Bounded-Radius, Bounded-Cost Algorithm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8.4.2 Prim-Dijkstra Tradeoff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8.4.3 Minimization of Source-to-Sink Delay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8.5 Physical Synthesis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8.5.1 Gate Sizing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8.5.2 Buffering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8.5.3 Netlist Restructuring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8.6 Performance-Driven Design Flow</a:t>
            </a:r>
            <a:endParaRPr lang="fr-FR" altLang="de-DE" sz="1900" smtClean="0">
              <a:solidFill>
                <a:srgbClr val="C0C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fr-FR" altLang="de-DE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8.7 Conclusions</a:t>
            </a:r>
            <a:r>
              <a:rPr lang="en-US" altLang="zh-CN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228600" y="2679700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8.3	Timing-Driven Placement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A5169B-DC0F-47C9-BE59-76AAD2E88A03}" type="slidenum">
              <a:rPr lang="en-US" altLang="de-DE" sz="1000">
                <a:solidFill>
                  <a:srgbClr val="C0C0C0"/>
                </a:solidFill>
              </a:rPr>
              <a:pPr/>
              <a:t>28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256452" name="Rectangle 4"/>
          <p:cNvSpPr>
            <a:spLocks noChangeArrowheads="1"/>
          </p:cNvSpPr>
          <p:nvPr/>
        </p:nvSpPr>
        <p:spPr bwMode="auto">
          <a:xfrm>
            <a:off x="611188" y="1412875"/>
            <a:ext cx="819308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Timing-driven placement optimizes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circuit delay </a:t>
            </a:r>
            <a:b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to satisfy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timing constraints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Let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T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be the set of all timing endpoints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Constraint satisfaction is measured by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worst negative slack (WNS)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Or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total negative slack (TNS)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Classifications: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net-based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path-based,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integrated</a:t>
            </a:r>
          </a:p>
        </p:txBody>
      </p:sp>
      <p:graphicFrame>
        <p:nvGraphicFramePr>
          <p:cNvPr id="117767" name="Object 5"/>
          <p:cNvGraphicFramePr>
            <a:graphicFrameLocks noChangeAspect="1"/>
          </p:cNvGraphicFramePr>
          <p:nvPr/>
        </p:nvGraphicFramePr>
        <p:xfrm>
          <a:off x="2916238" y="3224213"/>
          <a:ext cx="2016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Equation" r:id="rId4" imgW="1129810" imgH="253890" progId="Equation.3">
                  <p:embed/>
                </p:oleObj>
              </mc:Choice>
              <mc:Fallback>
                <p:oleObj name="Equation" r:id="rId4" imgW="1129810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224213"/>
                        <a:ext cx="20161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8" name="Object 7"/>
          <p:cNvGraphicFramePr>
            <a:graphicFrameLocks noChangeAspect="1"/>
          </p:cNvGraphicFramePr>
          <p:nvPr/>
        </p:nvGraphicFramePr>
        <p:xfrm>
          <a:off x="2916238" y="4348163"/>
          <a:ext cx="216058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6" imgW="1218671" imgH="355446" progId="Equation.3">
                  <p:embed/>
                </p:oleObj>
              </mc:Choice>
              <mc:Fallback>
                <p:oleObj name="Equation" r:id="rId6" imgW="1218671" imgH="3554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357" b="5357"/>
                      <a:stretch>
                        <a:fillRect/>
                      </a:stretch>
                    </p:blipFill>
                    <p:spPr bwMode="auto">
                      <a:xfrm>
                        <a:off x="2916238" y="4348163"/>
                        <a:ext cx="216058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8.3	Timing-Driven Placement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6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56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564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2B188B-864B-467C-A13B-46C14A08D878}" type="slidenum">
              <a:rPr lang="en-US" altLang="de-DE" sz="1000">
                <a:solidFill>
                  <a:srgbClr val="C0C0C0"/>
                </a:solidFill>
              </a:rPr>
              <a:pPr/>
              <a:t>29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255428" name="Rectangle 4"/>
          <p:cNvSpPr>
            <a:spLocks noChangeArrowheads="1"/>
          </p:cNvSpPr>
          <p:nvPr/>
        </p:nvSpPr>
        <p:spPr bwMode="auto">
          <a:xfrm>
            <a:off x="608013" y="1436688"/>
            <a:ext cx="8285162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238" indent="-219075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Net weights are added to each net – placer optimizes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weighted wirelength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Static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net weights: computed before placement (never changes)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Discrete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net weights:			      where ω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&gt; 0, ω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&gt; 0, and ω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&gt; ω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600" baseline="-250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600">
              <a:solidFill>
                <a:srgbClr val="FF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Continuous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net weights:		      where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is the longest path delay 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						      and α is a criticality exponent 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Based on </a:t>
            </a: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net sensitivity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to TNS and slack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graphicFrame>
        <p:nvGraphicFramePr>
          <p:cNvPr id="119816" name="Object 5"/>
          <p:cNvGraphicFramePr>
            <a:graphicFrameLocks noChangeAspect="1"/>
          </p:cNvGraphicFramePr>
          <p:nvPr/>
        </p:nvGraphicFramePr>
        <p:xfrm>
          <a:off x="3349625" y="2781300"/>
          <a:ext cx="19431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4" imgW="1117600" imgH="419100" progId="Equation.3">
                  <p:embed/>
                </p:oleObj>
              </mc:Choice>
              <mc:Fallback>
                <p:oleObj name="Equation" r:id="rId4" imgW="11176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2781300"/>
                        <a:ext cx="19431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7" name="Object 7"/>
          <p:cNvGraphicFramePr>
            <a:graphicFrameLocks noChangeAspect="1"/>
          </p:cNvGraphicFramePr>
          <p:nvPr/>
        </p:nvGraphicFramePr>
        <p:xfrm>
          <a:off x="3635375" y="3871913"/>
          <a:ext cx="1633538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6" imgW="901309" imgH="406224" progId="Equation.3">
                  <p:embed/>
                </p:oleObj>
              </mc:Choice>
              <mc:Fallback>
                <p:oleObj name="Equation" r:id="rId6" imgW="901309" imgH="4062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375" b="3125"/>
                      <a:stretch>
                        <a:fillRect/>
                      </a:stretch>
                    </p:blipFill>
                    <p:spPr bwMode="auto">
                      <a:xfrm>
                        <a:off x="3635375" y="3871913"/>
                        <a:ext cx="1633538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8" name="Object 9"/>
          <p:cNvGraphicFramePr>
            <a:graphicFrameLocks noChangeAspect="1"/>
          </p:cNvGraphicFramePr>
          <p:nvPr/>
        </p:nvGraphicFramePr>
        <p:xfrm>
          <a:off x="2195513" y="5297488"/>
          <a:ext cx="44973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Equation" r:id="rId8" imgW="2476500" imgH="241300" progId="Equation.3">
                  <p:embed/>
                </p:oleObj>
              </mc:Choice>
              <mc:Fallback>
                <p:oleObj name="Equation" r:id="rId8" imgW="24765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297488"/>
                        <a:ext cx="449738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8.3.1	Net-Based Techniques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5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5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55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55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554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26E17B-0BF0-44F3-A2BA-293D70FCDA18}" type="slidenum">
              <a:rPr lang="en-US" altLang="de-DE" sz="1000">
                <a:solidFill>
                  <a:srgbClr val="C0C0C0"/>
                </a:solidFill>
              </a:rPr>
              <a:pPr/>
              <a:t>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4099" name="Line 443"/>
          <p:cNvSpPr>
            <a:spLocks noChangeShapeType="1"/>
          </p:cNvSpPr>
          <p:nvPr/>
        </p:nvSpPr>
        <p:spPr bwMode="auto">
          <a:xfrm>
            <a:off x="5610225" y="4508500"/>
            <a:ext cx="1588" cy="446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0" name="Line 574"/>
          <p:cNvSpPr>
            <a:spLocks noChangeShapeType="1"/>
          </p:cNvSpPr>
          <p:nvPr/>
        </p:nvSpPr>
        <p:spPr bwMode="auto">
          <a:xfrm>
            <a:off x="5610225" y="3821113"/>
            <a:ext cx="0" cy="471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101" name="Group 328"/>
          <p:cNvGrpSpPr>
            <a:grpSpLocks/>
          </p:cNvGrpSpPr>
          <p:nvPr/>
        </p:nvGrpSpPr>
        <p:grpSpPr bwMode="auto">
          <a:xfrm>
            <a:off x="7002463" y="1398588"/>
            <a:ext cx="996950" cy="576262"/>
            <a:chOff x="617" y="1399"/>
            <a:chExt cx="687" cy="454"/>
          </a:xfrm>
        </p:grpSpPr>
        <p:sp>
          <p:nvSpPr>
            <p:cNvPr id="4390" name="Rectangle 329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91" name="Line 330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392" name="Group 331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4411" name="AutoShape 332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412" name="Oval 333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393" name="Group 334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4409" name="AutoShape 335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410" name="Oval 336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394" name="Freeform 337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>
                <a:gd name="T0" fmla="*/ 0 w 288"/>
                <a:gd name="T1" fmla="*/ 0 h 60"/>
                <a:gd name="T2" fmla="*/ 732 w 288"/>
                <a:gd name="T3" fmla="*/ 0 h 60"/>
                <a:gd name="T4" fmla="*/ 732 w 288"/>
                <a:gd name="T5" fmla="*/ 60 h 60"/>
                <a:gd name="T6" fmla="*/ 847 w 288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60"/>
                <a:gd name="T14" fmla="*/ 288 w 28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5" name="Line 338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6" name="Line 339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7" name="Line 340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8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1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4399" name="AutoShape 342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400" name="Line 343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1" name="Freeform 344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>
                <a:gd name="T0" fmla="*/ 0 w 42"/>
                <a:gd name="T1" fmla="*/ 123 h 123"/>
                <a:gd name="T2" fmla="*/ 0 w 42"/>
                <a:gd name="T3" fmla="*/ 0 h 123"/>
                <a:gd name="T4" fmla="*/ 42 w 42"/>
                <a:gd name="T5" fmla="*/ 0 h 123"/>
                <a:gd name="T6" fmla="*/ 0 60000 65536"/>
                <a:gd name="T7" fmla="*/ 0 60000 65536"/>
                <a:gd name="T8" fmla="*/ 0 60000 65536"/>
                <a:gd name="T9" fmla="*/ 0 w 42"/>
                <a:gd name="T10" fmla="*/ 0 h 123"/>
                <a:gd name="T11" fmla="*/ 42 w 4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2" name="Oval 345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403" name="Line 346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4" name="Freeform 347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>
                <a:gd name="T0" fmla="*/ 0 w 99"/>
                <a:gd name="T1" fmla="*/ 0 h 126"/>
                <a:gd name="T2" fmla="*/ 60 w 99"/>
                <a:gd name="T3" fmla="*/ 0 h 126"/>
                <a:gd name="T4" fmla="*/ 60 w 99"/>
                <a:gd name="T5" fmla="*/ 373 h 126"/>
                <a:gd name="T6" fmla="*/ 99 w 99"/>
                <a:gd name="T7" fmla="*/ 373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126"/>
                <a:gd name="T14" fmla="*/ 99 w 99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5" name="Line 348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6" name="AutoShape 349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407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1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4408" name="Line 351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02" name="Line 352"/>
          <p:cNvSpPr>
            <a:spLocks noChangeShapeType="1"/>
          </p:cNvSpPr>
          <p:nvPr/>
        </p:nvSpPr>
        <p:spPr bwMode="auto">
          <a:xfrm>
            <a:off x="1328738" y="3986213"/>
            <a:ext cx="0" cy="1587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03" name="Line 353"/>
          <p:cNvSpPr>
            <a:spLocks noChangeShapeType="1"/>
          </p:cNvSpPr>
          <p:nvPr/>
        </p:nvSpPr>
        <p:spPr bwMode="auto">
          <a:xfrm>
            <a:off x="5619750" y="1766888"/>
            <a:ext cx="0" cy="49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4" name="Line 354"/>
          <p:cNvSpPr>
            <a:spLocks noChangeShapeType="1"/>
          </p:cNvSpPr>
          <p:nvPr/>
        </p:nvSpPr>
        <p:spPr bwMode="auto">
          <a:xfrm flipH="1">
            <a:off x="5610225" y="2479675"/>
            <a:ext cx="635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5" name="Line 355"/>
          <p:cNvSpPr>
            <a:spLocks noChangeShapeType="1"/>
          </p:cNvSpPr>
          <p:nvPr/>
        </p:nvSpPr>
        <p:spPr bwMode="auto">
          <a:xfrm flipH="1">
            <a:off x="5610225" y="3148013"/>
            <a:ext cx="3175" cy="484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" name="Line 356"/>
          <p:cNvSpPr>
            <a:spLocks noChangeShapeType="1"/>
          </p:cNvSpPr>
          <p:nvPr/>
        </p:nvSpPr>
        <p:spPr bwMode="auto">
          <a:xfrm>
            <a:off x="3017838" y="130016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07" name="Line 357"/>
          <p:cNvSpPr>
            <a:spLocks noChangeShapeType="1"/>
          </p:cNvSpPr>
          <p:nvPr/>
        </p:nvSpPr>
        <p:spPr bwMode="auto">
          <a:xfrm>
            <a:off x="3009900" y="18938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08" name="Line 358"/>
          <p:cNvSpPr>
            <a:spLocks noChangeShapeType="1"/>
          </p:cNvSpPr>
          <p:nvPr/>
        </p:nvSpPr>
        <p:spPr bwMode="auto">
          <a:xfrm>
            <a:off x="3009900" y="248761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09" name="Line 359"/>
          <p:cNvSpPr>
            <a:spLocks noChangeShapeType="1"/>
          </p:cNvSpPr>
          <p:nvPr/>
        </p:nvSpPr>
        <p:spPr bwMode="auto">
          <a:xfrm>
            <a:off x="3009900" y="307340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10" name="Line 360"/>
          <p:cNvSpPr>
            <a:spLocks noChangeShapeType="1"/>
          </p:cNvSpPr>
          <p:nvPr/>
        </p:nvSpPr>
        <p:spPr bwMode="auto">
          <a:xfrm>
            <a:off x="3009900" y="3648075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11" name="Line 361"/>
          <p:cNvSpPr>
            <a:spLocks noChangeShapeType="1"/>
          </p:cNvSpPr>
          <p:nvPr/>
        </p:nvSpPr>
        <p:spPr bwMode="auto">
          <a:xfrm>
            <a:off x="3008313" y="423703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12" name="Line 362"/>
          <p:cNvSpPr>
            <a:spLocks noChangeShapeType="1"/>
          </p:cNvSpPr>
          <p:nvPr/>
        </p:nvSpPr>
        <p:spPr bwMode="auto">
          <a:xfrm>
            <a:off x="3001963" y="53990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13" name="Line 363"/>
          <p:cNvSpPr>
            <a:spLocks noChangeShapeType="1"/>
          </p:cNvSpPr>
          <p:nvPr/>
        </p:nvSpPr>
        <p:spPr bwMode="auto">
          <a:xfrm>
            <a:off x="3005138" y="481965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14" name="Rectangle 364"/>
          <p:cNvSpPr>
            <a:spLocks noChangeArrowheads="1"/>
          </p:cNvSpPr>
          <p:nvPr/>
        </p:nvSpPr>
        <p:spPr bwMode="auto">
          <a:xfrm>
            <a:off x="2070100" y="283368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15" name="Rectangle 365"/>
          <p:cNvSpPr>
            <a:spLocks noChangeArrowheads="1"/>
          </p:cNvSpPr>
          <p:nvPr/>
        </p:nvSpPr>
        <p:spPr bwMode="auto">
          <a:xfrm>
            <a:off x="4622800" y="1584325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16" name="Rectangle 366"/>
          <p:cNvSpPr>
            <a:spLocks noChangeArrowheads="1"/>
          </p:cNvSpPr>
          <p:nvPr/>
        </p:nvSpPr>
        <p:spPr bwMode="auto">
          <a:xfrm>
            <a:off x="4622800" y="2286000"/>
            <a:ext cx="2011363" cy="2270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17" name="Rectangle 367"/>
          <p:cNvSpPr>
            <a:spLocks noChangeArrowheads="1"/>
          </p:cNvSpPr>
          <p:nvPr/>
        </p:nvSpPr>
        <p:spPr bwMode="auto">
          <a:xfrm>
            <a:off x="4622800" y="2954338"/>
            <a:ext cx="2011363" cy="22383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18" name="Rectangle 368"/>
          <p:cNvSpPr>
            <a:spLocks noChangeArrowheads="1"/>
          </p:cNvSpPr>
          <p:nvPr/>
        </p:nvSpPr>
        <p:spPr bwMode="auto">
          <a:xfrm>
            <a:off x="4622800" y="3632200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19" name="Rectangle 369"/>
          <p:cNvSpPr>
            <a:spLocks noChangeArrowheads="1"/>
          </p:cNvSpPr>
          <p:nvPr/>
        </p:nvSpPr>
        <p:spPr bwMode="auto">
          <a:xfrm>
            <a:off x="4622800" y="4305300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20" name="Rectangle 370"/>
          <p:cNvSpPr>
            <a:spLocks noChangeArrowheads="1"/>
          </p:cNvSpPr>
          <p:nvPr/>
        </p:nvSpPr>
        <p:spPr bwMode="auto">
          <a:xfrm>
            <a:off x="2070100" y="2239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21" name="Rectangle 371"/>
          <p:cNvSpPr>
            <a:spLocks noChangeArrowheads="1"/>
          </p:cNvSpPr>
          <p:nvPr/>
        </p:nvSpPr>
        <p:spPr bwMode="auto">
          <a:xfrm>
            <a:off x="2074863" y="3413125"/>
            <a:ext cx="1917700" cy="4476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22" name="Rectangle 372"/>
          <p:cNvSpPr>
            <a:spLocks noChangeArrowheads="1"/>
          </p:cNvSpPr>
          <p:nvPr/>
        </p:nvSpPr>
        <p:spPr bwMode="auto">
          <a:xfrm>
            <a:off x="2071688" y="39925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23" name="Line 373"/>
          <p:cNvSpPr>
            <a:spLocks noChangeShapeType="1"/>
          </p:cNvSpPr>
          <p:nvPr/>
        </p:nvSpPr>
        <p:spPr bwMode="auto">
          <a:xfrm>
            <a:off x="3698875" y="3865563"/>
            <a:ext cx="6350" cy="7937"/>
          </a:xfrm>
          <a:prstGeom prst="line">
            <a:avLst/>
          </a:prstGeom>
          <a:noFill/>
          <a:ln w="14288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124" name="Group 374"/>
          <p:cNvGrpSpPr>
            <a:grpSpLocks/>
          </p:cNvGrpSpPr>
          <p:nvPr/>
        </p:nvGrpSpPr>
        <p:grpSpPr bwMode="auto">
          <a:xfrm>
            <a:off x="7008813" y="2752725"/>
            <a:ext cx="989012" cy="576263"/>
            <a:chOff x="3914" y="2070"/>
            <a:chExt cx="581" cy="387"/>
          </a:xfrm>
        </p:grpSpPr>
        <p:sp>
          <p:nvSpPr>
            <p:cNvPr id="4373" name="Rectangle 375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74" name="Rectangle 376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75" name="Rectangle 377"/>
            <p:cNvSpPr>
              <a:spLocks noChangeArrowheads="1"/>
            </p:cNvSpPr>
            <p:nvPr/>
          </p:nvSpPr>
          <p:spPr bwMode="auto">
            <a:xfrm>
              <a:off x="3979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76" name="Rectangle 378"/>
            <p:cNvSpPr>
              <a:spLocks noChangeArrowheads="1"/>
            </p:cNvSpPr>
            <p:nvPr/>
          </p:nvSpPr>
          <p:spPr bwMode="auto">
            <a:xfrm>
              <a:off x="439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77" name="Rectangle 379"/>
            <p:cNvSpPr>
              <a:spLocks noChangeArrowheads="1"/>
            </p:cNvSpPr>
            <p:nvPr/>
          </p:nvSpPr>
          <p:spPr bwMode="auto">
            <a:xfrm>
              <a:off x="418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78" name="Rectangle 380"/>
            <p:cNvSpPr>
              <a:spLocks noChangeArrowheads="1"/>
            </p:cNvSpPr>
            <p:nvPr/>
          </p:nvSpPr>
          <p:spPr bwMode="auto">
            <a:xfrm>
              <a:off x="4293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79" name="Rectangle 381"/>
            <p:cNvSpPr>
              <a:spLocks noChangeArrowheads="1"/>
            </p:cNvSpPr>
            <p:nvPr/>
          </p:nvSpPr>
          <p:spPr bwMode="auto">
            <a:xfrm>
              <a:off x="4084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80" name="Rectangle 382"/>
            <p:cNvSpPr>
              <a:spLocks noChangeArrowheads="1"/>
            </p:cNvSpPr>
            <p:nvPr/>
          </p:nvSpPr>
          <p:spPr bwMode="auto">
            <a:xfrm>
              <a:off x="3979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81" name="Rectangle 383"/>
            <p:cNvSpPr>
              <a:spLocks noChangeArrowheads="1"/>
            </p:cNvSpPr>
            <p:nvPr/>
          </p:nvSpPr>
          <p:spPr bwMode="auto">
            <a:xfrm>
              <a:off x="439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82" name="Rectangle 384"/>
            <p:cNvSpPr>
              <a:spLocks noChangeArrowheads="1"/>
            </p:cNvSpPr>
            <p:nvPr/>
          </p:nvSpPr>
          <p:spPr bwMode="auto">
            <a:xfrm>
              <a:off x="418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83" name="Rectangle 385"/>
            <p:cNvSpPr>
              <a:spLocks noChangeArrowheads="1"/>
            </p:cNvSpPr>
            <p:nvPr/>
          </p:nvSpPr>
          <p:spPr bwMode="auto">
            <a:xfrm>
              <a:off x="4293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84" name="Rectangle 386"/>
            <p:cNvSpPr>
              <a:spLocks noChangeArrowheads="1"/>
            </p:cNvSpPr>
            <p:nvPr/>
          </p:nvSpPr>
          <p:spPr bwMode="auto">
            <a:xfrm>
              <a:off x="4084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85" name="Rectangle 387"/>
            <p:cNvSpPr>
              <a:spLocks noChangeArrowheads="1"/>
            </p:cNvSpPr>
            <p:nvPr/>
          </p:nvSpPr>
          <p:spPr bwMode="auto">
            <a:xfrm>
              <a:off x="4398" y="2247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86" name="Rectangle 388"/>
            <p:cNvSpPr>
              <a:spLocks noChangeArrowheads="1"/>
            </p:cNvSpPr>
            <p:nvPr/>
          </p:nvSpPr>
          <p:spPr bwMode="auto">
            <a:xfrm>
              <a:off x="3979" y="2247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87" name="Rectangle 389"/>
            <p:cNvSpPr>
              <a:spLocks noChangeArrowheads="1"/>
            </p:cNvSpPr>
            <p:nvPr/>
          </p:nvSpPr>
          <p:spPr bwMode="auto">
            <a:xfrm>
              <a:off x="4067" y="2183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88" name="Rectangle 390"/>
            <p:cNvSpPr>
              <a:spLocks noChangeArrowheads="1"/>
            </p:cNvSpPr>
            <p:nvPr/>
          </p:nvSpPr>
          <p:spPr bwMode="auto">
            <a:xfrm>
              <a:off x="4220" y="2159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89" name="Rectangle 391"/>
            <p:cNvSpPr>
              <a:spLocks noChangeArrowheads="1"/>
            </p:cNvSpPr>
            <p:nvPr/>
          </p:nvSpPr>
          <p:spPr bwMode="auto">
            <a:xfrm>
              <a:off x="4220" y="2304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</p:grpSp>
      <p:sp>
        <p:nvSpPr>
          <p:cNvPr id="4125" name="Line 392"/>
          <p:cNvSpPr>
            <a:spLocks noChangeShapeType="1"/>
          </p:cNvSpPr>
          <p:nvPr/>
        </p:nvSpPr>
        <p:spPr bwMode="auto">
          <a:xfrm>
            <a:off x="1328738" y="1654175"/>
            <a:ext cx="0" cy="209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26" name="Rectangle 393"/>
          <p:cNvSpPr>
            <a:spLocks noChangeArrowheads="1"/>
          </p:cNvSpPr>
          <p:nvPr/>
        </p:nvSpPr>
        <p:spPr bwMode="auto">
          <a:xfrm>
            <a:off x="833438" y="1865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27" name="Rectangle 394"/>
          <p:cNvSpPr>
            <a:spLocks noChangeArrowheads="1"/>
          </p:cNvSpPr>
          <p:nvPr/>
        </p:nvSpPr>
        <p:spPr bwMode="auto">
          <a:xfrm>
            <a:off x="896938" y="1944688"/>
            <a:ext cx="8763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ENTITY test is</a:t>
            </a:r>
            <a:b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port a: in bit;</a:t>
            </a:r>
            <a:b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end ENTITY test;</a:t>
            </a:r>
            <a:endParaRPr lang="en-US" altLang="zh-CN" sz="900">
              <a:ea typeface="宋体" panose="02010600030101010101" pitchFamily="2" charset="-122"/>
            </a:endParaRPr>
          </a:p>
        </p:txBody>
      </p:sp>
      <p:grpSp>
        <p:nvGrpSpPr>
          <p:cNvPr id="4128" name="Group 395"/>
          <p:cNvGrpSpPr>
            <a:grpSpLocks/>
          </p:cNvGrpSpPr>
          <p:nvPr/>
        </p:nvGrpSpPr>
        <p:grpSpPr bwMode="auto">
          <a:xfrm>
            <a:off x="841375" y="5614988"/>
            <a:ext cx="1004888" cy="584200"/>
            <a:chOff x="623" y="3214"/>
            <a:chExt cx="590" cy="392"/>
          </a:xfrm>
        </p:grpSpPr>
        <p:sp>
          <p:nvSpPr>
            <p:cNvPr id="4342" name="Rectangle 396"/>
            <p:cNvSpPr>
              <a:spLocks noChangeArrowheads="1"/>
            </p:cNvSpPr>
            <p:nvPr/>
          </p:nvSpPr>
          <p:spPr bwMode="auto">
            <a:xfrm>
              <a:off x="629" y="3220"/>
              <a:ext cx="580" cy="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43" name="Rectangle 397"/>
            <p:cNvSpPr>
              <a:spLocks noChangeArrowheads="1"/>
            </p:cNvSpPr>
            <p:nvPr/>
          </p:nvSpPr>
          <p:spPr bwMode="auto">
            <a:xfrm>
              <a:off x="629" y="3470"/>
              <a:ext cx="271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44" name="Rectangle 398"/>
            <p:cNvSpPr>
              <a:spLocks noChangeArrowheads="1"/>
            </p:cNvSpPr>
            <p:nvPr/>
          </p:nvSpPr>
          <p:spPr bwMode="auto">
            <a:xfrm>
              <a:off x="629" y="3437"/>
              <a:ext cx="271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45" name="Rectangle 399"/>
            <p:cNvSpPr>
              <a:spLocks noChangeArrowheads="1"/>
            </p:cNvSpPr>
            <p:nvPr/>
          </p:nvSpPr>
          <p:spPr bwMode="auto">
            <a:xfrm>
              <a:off x="629" y="3410"/>
              <a:ext cx="271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46" name="Rectangle 400"/>
            <p:cNvSpPr>
              <a:spLocks noChangeArrowheads="1"/>
            </p:cNvSpPr>
            <p:nvPr/>
          </p:nvSpPr>
          <p:spPr bwMode="auto">
            <a:xfrm>
              <a:off x="631" y="3383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47" name="Rectangle 401"/>
            <p:cNvSpPr>
              <a:spLocks noChangeArrowheads="1"/>
            </p:cNvSpPr>
            <p:nvPr/>
          </p:nvSpPr>
          <p:spPr bwMode="auto">
            <a:xfrm>
              <a:off x="630" y="3356"/>
              <a:ext cx="270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48" name="Rectangle 402"/>
            <p:cNvSpPr>
              <a:spLocks noChangeArrowheads="1"/>
            </p:cNvSpPr>
            <p:nvPr/>
          </p:nvSpPr>
          <p:spPr bwMode="auto">
            <a:xfrm>
              <a:off x="1121" y="3437"/>
              <a:ext cx="88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49" name="Rectangle 403"/>
            <p:cNvSpPr>
              <a:spLocks noChangeArrowheads="1"/>
            </p:cNvSpPr>
            <p:nvPr/>
          </p:nvSpPr>
          <p:spPr bwMode="auto">
            <a:xfrm>
              <a:off x="1072" y="3461"/>
              <a:ext cx="137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50" name="Rectangle 404"/>
            <p:cNvSpPr>
              <a:spLocks noChangeArrowheads="1"/>
            </p:cNvSpPr>
            <p:nvPr/>
          </p:nvSpPr>
          <p:spPr bwMode="auto">
            <a:xfrm>
              <a:off x="1030" y="3484"/>
              <a:ext cx="183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51" name="Rectangle 405"/>
            <p:cNvSpPr>
              <a:spLocks noChangeArrowheads="1"/>
            </p:cNvSpPr>
            <p:nvPr/>
          </p:nvSpPr>
          <p:spPr bwMode="auto">
            <a:xfrm>
              <a:off x="983" y="3503"/>
              <a:ext cx="228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52" name="Rectangle 406"/>
            <p:cNvSpPr>
              <a:spLocks noChangeArrowheads="1"/>
            </p:cNvSpPr>
            <p:nvPr/>
          </p:nvSpPr>
          <p:spPr bwMode="auto">
            <a:xfrm>
              <a:off x="939" y="3526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53" name="Rectangle 407"/>
            <p:cNvSpPr>
              <a:spLocks noChangeArrowheads="1"/>
            </p:cNvSpPr>
            <p:nvPr/>
          </p:nvSpPr>
          <p:spPr bwMode="auto">
            <a:xfrm>
              <a:off x="895" y="3550"/>
              <a:ext cx="314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54" name="Rectangle 408"/>
            <p:cNvSpPr>
              <a:spLocks noChangeArrowheads="1"/>
            </p:cNvSpPr>
            <p:nvPr/>
          </p:nvSpPr>
          <p:spPr bwMode="auto">
            <a:xfrm>
              <a:off x="623" y="3498"/>
              <a:ext cx="125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55" name="Line 409"/>
            <p:cNvSpPr>
              <a:spLocks noChangeShapeType="1"/>
            </p:cNvSpPr>
            <p:nvPr/>
          </p:nvSpPr>
          <p:spPr bwMode="auto">
            <a:xfrm flipV="1">
              <a:off x="693" y="3320"/>
              <a:ext cx="283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56" name="Line 410"/>
            <p:cNvSpPr>
              <a:spLocks noChangeShapeType="1"/>
            </p:cNvSpPr>
            <p:nvPr/>
          </p:nvSpPr>
          <p:spPr bwMode="auto">
            <a:xfrm flipV="1">
              <a:off x="863" y="3361"/>
              <a:ext cx="282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57" name="Line 411"/>
            <p:cNvSpPr>
              <a:spLocks noChangeShapeType="1"/>
            </p:cNvSpPr>
            <p:nvPr/>
          </p:nvSpPr>
          <p:spPr bwMode="auto">
            <a:xfrm>
              <a:off x="976" y="3320"/>
              <a:ext cx="169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58" name="Line 412"/>
            <p:cNvSpPr>
              <a:spLocks noChangeShapeType="1"/>
            </p:cNvSpPr>
            <p:nvPr/>
          </p:nvSpPr>
          <p:spPr bwMode="auto">
            <a:xfrm>
              <a:off x="693" y="3466"/>
              <a:ext cx="170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59" name="Line 413"/>
            <p:cNvSpPr>
              <a:spLocks noChangeShapeType="1"/>
            </p:cNvSpPr>
            <p:nvPr/>
          </p:nvSpPr>
          <p:spPr bwMode="auto">
            <a:xfrm flipV="1">
              <a:off x="693" y="3268"/>
              <a:ext cx="283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60" name="Line 414"/>
            <p:cNvSpPr>
              <a:spLocks noChangeShapeType="1"/>
            </p:cNvSpPr>
            <p:nvPr/>
          </p:nvSpPr>
          <p:spPr bwMode="auto">
            <a:xfrm flipV="1">
              <a:off x="863" y="3308"/>
              <a:ext cx="282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61" name="Line 415"/>
            <p:cNvSpPr>
              <a:spLocks noChangeShapeType="1"/>
            </p:cNvSpPr>
            <p:nvPr/>
          </p:nvSpPr>
          <p:spPr bwMode="auto">
            <a:xfrm>
              <a:off x="976" y="3268"/>
              <a:ext cx="169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62" name="Line 416"/>
            <p:cNvSpPr>
              <a:spLocks noChangeShapeType="1"/>
            </p:cNvSpPr>
            <p:nvPr/>
          </p:nvSpPr>
          <p:spPr bwMode="auto">
            <a:xfrm>
              <a:off x="693" y="3413"/>
              <a:ext cx="170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63" name="Freeform 417"/>
            <p:cNvSpPr>
              <a:spLocks/>
            </p:cNvSpPr>
            <p:nvPr/>
          </p:nvSpPr>
          <p:spPr bwMode="auto">
            <a:xfrm>
              <a:off x="693" y="3268"/>
              <a:ext cx="452" cy="186"/>
            </a:xfrm>
            <a:custGeom>
              <a:avLst/>
              <a:gdLst>
                <a:gd name="T0" fmla="*/ 0 w 452"/>
                <a:gd name="T1" fmla="*/ 145 h 186"/>
                <a:gd name="T2" fmla="*/ 283 w 452"/>
                <a:gd name="T3" fmla="*/ 0 h 186"/>
                <a:gd name="T4" fmla="*/ 452 w 452"/>
                <a:gd name="T5" fmla="*/ 40 h 186"/>
                <a:gd name="T6" fmla="*/ 170 w 452"/>
                <a:gd name="T7" fmla="*/ 186 h 186"/>
                <a:gd name="T8" fmla="*/ 0 w 452"/>
                <a:gd name="T9" fmla="*/ 145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186"/>
                <a:gd name="T17" fmla="*/ 452 w 452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186">
                  <a:moveTo>
                    <a:pt x="0" y="145"/>
                  </a:moveTo>
                  <a:lnTo>
                    <a:pt x="283" y="0"/>
                  </a:lnTo>
                  <a:lnTo>
                    <a:pt x="452" y="40"/>
                  </a:lnTo>
                  <a:lnTo>
                    <a:pt x="170" y="186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E6E6E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64" name="Freeform 418"/>
            <p:cNvSpPr>
              <a:spLocks/>
            </p:cNvSpPr>
            <p:nvPr/>
          </p:nvSpPr>
          <p:spPr bwMode="auto">
            <a:xfrm>
              <a:off x="693" y="3308"/>
              <a:ext cx="452" cy="202"/>
            </a:xfrm>
            <a:custGeom>
              <a:avLst/>
              <a:gdLst>
                <a:gd name="T0" fmla="*/ 0 w 452"/>
                <a:gd name="T1" fmla="*/ 105 h 202"/>
                <a:gd name="T2" fmla="*/ 0 w 452"/>
                <a:gd name="T3" fmla="*/ 162 h 202"/>
                <a:gd name="T4" fmla="*/ 170 w 452"/>
                <a:gd name="T5" fmla="*/ 202 h 202"/>
                <a:gd name="T6" fmla="*/ 452 w 452"/>
                <a:gd name="T7" fmla="*/ 57 h 202"/>
                <a:gd name="T8" fmla="*/ 452 w 452"/>
                <a:gd name="T9" fmla="*/ 0 h 202"/>
                <a:gd name="T10" fmla="*/ 170 w 452"/>
                <a:gd name="T11" fmla="*/ 146 h 202"/>
                <a:gd name="T12" fmla="*/ 0 w 452"/>
                <a:gd name="T13" fmla="*/ 105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2"/>
                <a:gd name="T22" fmla="*/ 0 h 202"/>
                <a:gd name="T23" fmla="*/ 452 w 452"/>
                <a:gd name="T24" fmla="*/ 202 h 2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2" h="202">
                  <a:moveTo>
                    <a:pt x="0" y="105"/>
                  </a:moveTo>
                  <a:lnTo>
                    <a:pt x="0" y="162"/>
                  </a:lnTo>
                  <a:lnTo>
                    <a:pt x="170" y="202"/>
                  </a:lnTo>
                  <a:lnTo>
                    <a:pt x="452" y="57"/>
                  </a:lnTo>
                  <a:lnTo>
                    <a:pt x="452" y="0"/>
                  </a:lnTo>
                  <a:lnTo>
                    <a:pt x="170" y="1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65" name="Freeform 419"/>
            <p:cNvSpPr>
              <a:spLocks/>
            </p:cNvSpPr>
            <p:nvPr/>
          </p:nvSpPr>
          <p:spPr bwMode="auto">
            <a:xfrm>
              <a:off x="733" y="3437"/>
              <a:ext cx="25" cy="73"/>
            </a:xfrm>
            <a:custGeom>
              <a:avLst/>
              <a:gdLst>
                <a:gd name="T0" fmla="*/ 0 w 25"/>
                <a:gd name="T1" fmla="*/ 17 h 73"/>
                <a:gd name="T2" fmla="*/ 25 w 25"/>
                <a:gd name="T3" fmla="*/ 0 h 73"/>
                <a:gd name="T4" fmla="*/ 25 w 25"/>
                <a:gd name="T5" fmla="*/ 24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8 h 73"/>
                <a:gd name="T16" fmla="*/ 0 w 25"/>
                <a:gd name="T17" fmla="*/ 1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3"/>
                <a:gd name="T29" fmla="*/ 25 w 25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66" name="Freeform 420"/>
            <p:cNvSpPr>
              <a:spLocks/>
            </p:cNvSpPr>
            <p:nvPr/>
          </p:nvSpPr>
          <p:spPr bwMode="auto">
            <a:xfrm>
              <a:off x="1113" y="3373"/>
              <a:ext cx="24" cy="73"/>
            </a:xfrm>
            <a:custGeom>
              <a:avLst/>
              <a:gdLst>
                <a:gd name="T0" fmla="*/ 0 w 24"/>
                <a:gd name="T1" fmla="*/ 16 h 73"/>
                <a:gd name="T2" fmla="*/ 24 w 24"/>
                <a:gd name="T3" fmla="*/ 0 h 73"/>
                <a:gd name="T4" fmla="*/ 24 w 24"/>
                <a:gd name="T5" fmla="*/ 24 h 73"/>
                <a:gd name="T6" fmla="*/ 18 w 24"/>
                <a:gd name="T7" fmla="*/ 32 h 73"/>
                <a:gd name="T8" fmla="*/ 18 w 24"/>
                <a:gd name="T9" fmla="*/ 64 h 73"/>
                <a:gd name="T10" fmla="*/ 12 w 24"/>
                <a:gd name="T11" fmla="*/ 73 h 73"/>
                <a:gd name="T12" fmla="*/ 12 w 24"/>
                <a:gd name="T13" fmla="*/ 40 h 73"/>
                <a:gd name="T14" fmla="*/ 0 w 24"/>
                <a:gd name="T15" fmla="*/ 48 h 73"/>
                <a:gd name="T16" fmla="*/ 0 w 24"/>
                <a:gd name="T17" fmla="*/ 16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73"/>
                <a:gd name="T29" fmla="*/ 24 w 24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67" name="Freeform 421"/>
            <p:cNvSpPr>
              <a:spLocks/>
            </p:cNvSpPr>
            <p:nvPr/>
          </p:nvSpPr>
          <p:spPr bwMode="auto">
            <a:xfrm>
              <a:off x="1067" y="3395"/>
              <a:ext cx="25" cy="73"/>
            </a:xfrm>
            <a:custGeom>
              <a:avLst/>
              <a:gdLst>
                <a:gd name="T0" fmla="*/ 0 w 25"/>
                <a:gd name="T1" fmla="*/ 16 h 73"/>
                <a:gd name="T2" fmla="*/ 25 w 25"/>
                <a:gd name="T3" fmla="*/ 0 h 73"/>
                <a:gd name="T4" fmla="*/ 25 w 25"/>
                <a:gd name="T5" fmla="*/ 25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9 h 73"/>
                <a:gd name="T16" fmla="*/ 0 w 25"/>
                <a:gd name="T17" fmla="*/ 16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3"/>
                <a:gd name="T29" fmla="*/ 25 w 25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3">
                  <a:moveTo>
                    <a:pt x="0" y="16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68" name="Freeform 422"/>
            <p:cNvSpPr>
              <a:spLocks/>
            </p:cNvSpPr>
            <p:nvPr/>
          </p:nvSpPr>
          <p:spPr bwMode="auto">
            <a:xfrm>
              <a:off x="1023" y="3418"/>
              <a:ext cx="24" cy="72"/>
            </a:xfrm>
            <a:custGeom>
              <a:avLst/>
              <a:gdLst>
                <a:gd name="T0" fmla="*/ 0 w 24"/>
                <a:gd name="T1" fmla="*/ 16 h 72"/>
                <a:gd name="T2" fmla="*/ 24 w 24"/>
                <a:gd name="T3" fmla="*/ 0 h 72"/>
                <a:gd name="T4" fmla="*/ 24 w 24"/>
                <a:gd name="T5" fmla="*/ 24 h 72"/>
                <a:gd name="T6" fmla="*/ 18 w 24"/>
                <a:gd name="T7" fmla="*/ 32 h 72"/>
                <a:gd name="T8" fmla="*/ 18 w 24"/>
                <a:gd name="T9" fmla="*/ 65 h 72"/>
                <a:gd name="T10" fmla="*/ 12 w 24"/>
                <a:gd name="T11" fmla="*/ 72 h 72"/>
                <a:gd name="T12" fmla="*/ 12 w 24"/>
                <a:gd name="T13" fmla="*/ 41 h 72"/>
                <a:gd name="T14" fmla="*/ 0 w 24"/>
                <a:gd name="T15" fmla="*/ 48 h 72"/>
                <a:gd name="T16" fmla="*/ 0 w 24"/>
                <a:gd name="T17" fmla="*/ 16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72"/>
                <a:gd name="T29" fmla="*/ 24 w 24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72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5"/>
                  </a:lnTo>
                  <a:lnTo>
                    <a:pt x="12" y="72"/>
                  </a:lnTo>
                  <a:lnTo>
                    <a:pt x="12" y="41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69" name="Freeform 423"/>
            <p:cNvSpPr>
              <a:spLocks/>
            </p:cNvSpPr>
            <p:nvPr/>
          </p:nvSpPr>
          <p:spPr bwMode="auto">
            <a:xfrm>
              <a:off x="977" y="3441"/>
              <a:ext cx="25" cy="72"/>
            </a:xfrm>
            <a:custGeom>
              <a:avLst/>
              <a:gdLst>
                <a:gd name="T0" fmla="*/ 0 w 25"/>
                <a:gd name="T1" fmla="*/ 16 h 72"/>
                <a:gd name="T2" fmla="*/ 25 w 25"/>
                <a:gd name="T3" fmla="*/ 0 h 72"/>
                <a:gd name="T4" fmla="*/ 25 w 25"/>
                <a:gd name="T5" fmla="*/ 24 h 72"/>
                <a:gd name="T6" fmla="*/ 19 w 25"/>
                <a:gd name="T7" fmla="*/ 31 h 72"/>
                <a:gd name="T8" fmla="*/ 19 w 25"/>
                <a:gd name="T9" fmla="*/ 64 h 72"/>
                <a:gd name="T10" fmla="*/ 13 w 25"/>
                <a:gd name="T11" fmla="*/ 72 h 72"/>
                <a:gd name="T12" fmla="*/ 13 w 25"/>
                <a:gd name="T13" fmla="*/ 40 h 72"/>
                <a:gd name="T14" fmla="*/ 0 w 25"/>
                <a:gd name="T15" fmla="*/ 48 h 72"/>
                <a:gd name="T16" fmla="*/ 0 w 25"/>
                <a:gd name="T17" fmla="*/ 16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2"/>
                <a:gd name="T29" fmla="*/ 25 w 25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2">
                  <a:moveTo>
                    <a:pt x="0" y="16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1"/>
                  </a:lnTo>
                  <a:lnTo>
                    <a:pt x="19" y="64"/>
                  </a:lnTo>
                  <a:lnTo>
                    <a:pt x="13" y="72"/>
                  </a:lnTo>
                  <a:lnTo>
                    <a:pt x="13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70" name="Freeform 424"/>
            <p:cNvSpPr>
              <a:spLocks/>
            </p:cNvSpPr>
            <p:nvPr/>
          </p:nvSpPr>
          <p:spPr bwMode="auto">
            <a:xfrm>
              <a:off x="887" y="3485"/>
              <a:ext cx="25" cy="73"/>
            </a:xfrm>
            <a:custGeom>
              <a:avLst/>
              <a:gdLst>
                <a:gd name="T0" fmla="*/ 0 w 25"/>
                <a:gd name="T1" fmla="*/ 17 h 73"/>
                <a:gd name="T2" fmla="*/ 25 w 25"/>
                <a:gd name="T3" fmla="*/ 0 h 73"/>
                <a:gd name="T4" fmla="*/ 25 w 25"/>
                <a:gd name="T5" fmla="*/ 25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9 h 73"/>
                <a:gd name="T16" fmla="*/ 0 w 25"/>
                <a:gd name="T17" fmla="*/ 1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3"/>
                <a:gd name="T29" fmla="*/ 25 w 25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71" name="Freeform 425"/>
            <p:cNvSpPr>
              <a:spLocks/>
            </p:cNvSpPr>
            <p:nvPr/>
          </p:nvSpPr>
          <p:spPr bwMode="auto">
            <a:xfrm>
              <a:off x="932" y="3463"/>
              <a:ext cx="24" cy="73"/>
            </a:xfrm>
            <a:custGeom>
              <a:avLst/>
              <a:gdLst>
                <a:gd name="T0" fmla="*/ 0 w 24"/>
                <a:gd name="T1" fmla="*/ 16 h 73"/>
                <a:gd name="T2" fmla="*/ 24 w 24"/>
                <a:gd name="T3" fmla="*/ 0 h 73"/>
                <a:gd name="T4" fmla="*/ 24 w 24"/>
                <a:gd name="T5" fmla="*/ 24 h 73"/>
                <a:gd name="T6" fmla="*/ 18 w 24"/>
                <a:gd name="T7" fmla="*/ 33 h 73"/>
                <a:gd name="T8" fmla="*/ 18 w 24"/>
                <a:gd name="T9" fmla="*/ 64 h 73"/>
                <a:gd name="T10" fmla="*/ 12 w 24"/>
                <a:gd name="T11" fmla="*/ 73 h 73"/>
                <a:gd name="T12" fmla="*/ 12 w 24"/>
                <a:gd name="T13" fmla="*/ 40 h 73"/>
                <a:gd name="T14" fmla="*/ 0 w 24"/>
                <a:gd name="T15" fmla="*/ 48 h 73"/>
                <a:gd name="T16" fmla="*/ 0 w 24"/>
                <a:gd name="T17" fmla="*/ 16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73"/>
                <a:gd name="T29" fmla="*/ 24 w 24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3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72" name="Rectangle 426"/>
            <p:cNvSpPr>
              <a:spLocks noChangeArrowheads="1"/>
            </p:cNvSpPr>
            <p:nvPr/>
          </p:nvSpPr>
          <p:spPr bwMode="auto">
            <a:xfrm>
              <a:off x="628" y="3214"/>
              <a:ext cx="580" cy="38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</p:grpSp>
      <p:sp>
        <p:nvSpPr>
          <p:cNvPr id="4129" name="Line 427"/>
          <p:cNvSpPr>
            <a:spLocks noChangeShapeType="1"/>
          </p:cNvSpPr>
          <p:nvPr/>
        </p:nvSpPr>
        <p:spPr bwMode="auto">
          <a:xfrm flipV="1">
            <a:off x="3979863" y="1584325"/>
            <a:ext cx="64770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30" name="Line 428"/>
          <p:cNvSpPr>
            <a:spLocks noChangeShapeType="1"/>
          </p:cNvSpPr>
          <p:nvPr/>
        </p:nvSpPr>
        <p:spPr bwMode="auto">
          <a:xfrm>
            <a:off x="3998913" y="3852863"/>
            <a:ext cx="628650" cy="1338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31" name="Line 429"/>
          <p:cNvSpPr>
            <a:spLocks noChangeShapeType="1"/>
          </p:cNvSpPr>
          <p:nvPr/>
        </p:nvSpPr>
        <p:spPr bwMode="auto">
          <a:xfrm flipV="1">
            <a:off x="7005638" y="1712913"/>
            <a:ext cx="993775" cy="317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32" name="Line 430"/>
          <p:cNvSpPr>
            <a:spLocks noChangeShapeType="1"/>
          </p:cNvSpPr>
          <p:nvPr/>
        </p:nvSpPr>
        <p:spPr bwMode="auto">
          <a:xfrm>
            <a:off x="7546975" y="1730375"/>
            <a:ext cx="0" cy="2460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133" name="Line 431"/>
          <p:cNvSpPr>
            <a:spLocks noChangeShapeType="1"/>
          </p:cNvSpPr>
          <p:nvPr/>
        </p:nvSpPr>
        <p:spPr bwMode="auto">
          <a:xfrm>
            <a:off x="7461250" y="1401763"/>
            <a:ext cx="0" cy="3270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34" name="Rectangle 432"/>
          <p:cNvSpPr>
            <a:spLocks noChangeArrowheads="1"/>
          </p:cNvSpPr>
          <p:nvPr/>
        </p:nvSpPr>
        <p:spPr bwMode="auto">
          <a:xfrm>
            <a:off x="2071688" y="457835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35" name="Line 433"/>
          <p:cNvSpPr>
            <a:spLocks noChangeShapeType="1"/>
          </p:cNvSpPr>
          <p:nvPr/>
        </p:nvSpPr>
        <p:spPr bwMode="auto">
          <a:xfrm>
            <a:off x="2986088" y="1709738"/>
            <a:ext cx="0" cy="16668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36" name="Rectangle 434"/>
          <p:cNvSpPr>
            <a:spLocks noChangeArrowheads="1"/>
          </p:cNvSpPr>
          <p:nvPr/>
        </p:nvSpPr>
        <p:spPr bwMode="auto">
          <a:xfrm>
            <a:off x="2076450" y="104933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37" name="Rectangle 435"/>
          <p:cNvSpPr>
            <a:spLocks noChangeArrowheads="1"/>
          </p:cNvSpPr>
          <p:nvPr/>
        </p:nvSpPr>
        <p:spPr bwMode="auto">
          <a:xfrm>
            <a:off x="2070100" y="16430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4138" name="Group 436"/>
          <p:cNvGrpSpPr>
            <a:grpSpLocks/>
          </p:cNvGrpSpPr>
          <p:nvPr/>
        </p:nvGrpSpPr>
        <p:grpSpPr bwMode="auto">
          <a:xfrm>
            <a:off x="823913" y="1089025"/>
            <a:ext cx="1003300" cy="568325"/>
            <a:chOff x="612" y="663"/>
            <a:chExt cx="590" cy="382"/>
          </a:xfrm>
        </p:grpSpPr>
        <p:sp>
          <p:nvSpPr>
            <p:cNvPr id="4336" name="Rectangle 437"/>
            <p:cNvSpPr>
              <a:spLocks noChangeArrowheads="1"/>
            </p:cNvSpPr>
            <p:nvPr/>
          </p:nvSpPr>
          <p:spPr bwMode="auto">
            <a:xfrm>
              <a:off x="612" y="663"/>
              <a:ext cx="590" cy="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37" name="Rectangle 438"/>
            <p:cNvSpPr>
              <a:spLocks noChangeArrowheads="1"/>
            </p:cNvSpPr>
            <p:nvPr/>
          </p:nvSpPr>
          <p:spPr bwMode="auto">
            <a:xfrm>
              <a:off x="817" y="718"/>
              <a:ext cx="18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38" name="Line 439"/>
            <p:cNvSpPr>
              <a:spLocks noChangeShapeType="1"/>
            </p:cNvSpPr>
            <p:nvPr/>
          </p:nvSpPr>
          <p:spPr bwMode="auto">
            <a:xfrm>
              <a:off x="727" y="76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39" name="Line 440"/>
            <p:cNvSpPr>
              <a:spLocks noChangeShapeType="1"/>
            </p:cNvSpPr>
            <p:nvPr/>
          </p:nvSpPr>
          <p:spPr bwMode="auto">
            <a:xfrm>
              <a:off x="727" y="85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40" name="Line 441"/>
            <p:cNvSpPr>
              <a:spLocks noChangeShapeType="1"/>
            </p:cNvSpPr>
            <p:nvPr/>
          </p:nvSpPr>
          <p:spPr bwMode="auto">
            <a:xfrm>
              <a:off x="727" y="94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41" name="Line 442"/>
            <p:cNvSpPr>
              <a:spLocks noChangeShapeType="1"/>
            </p:cNvSpPr>
            <p:nvPr/>
          </p:nvSpPr>
          <p:spPr bwMode="auto">
            <a:xfrm>
              <a:off x="999" y="85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39" name="Rectangle 444"/>
          <p:cNvSpPr>
            <a:spLocks noChangeArrowheads="1"/>
          </p:cNvSpPr>
          <p:nvPr/>
        </p:nvSpPr>
        <p:spPr bwMode="auto">
          <a:xfrm>
            <a:off x="4627563" y="4972050"/>
            <a:ext cx="2014537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4140" name="Group 445"/>
          <p:cNvGrpSpPr>
            <a:grpSpLocks/>
          </p:cNvGrpSpPr>
          <p:nvPr/>
        </p:nvGrpSpPr>
        <p:grpSpPr bwMode="auto">
          <a:xfrm>
            <a:off x="7004050" y="3446463"/>
            <a:ext cx="989013" cy="576262"/>
            <a:chOff x="3915" y="2121"/>
            <a:chExt cx="581" cy="387"/>
          </a:xfrm>
        </p:grpSpPr>
        <p:grpSp>
          <p:nvGrpSpPr>
            <p:cNvPr id="4313" name="Group 446"/>
            <p:cNvGrpSpPr>
              <a:grpSpLocks/>
            </p:cNvGrpSpPr>
            <p:nvPr/>
          </p:nvGrpSpPr>
          <p:grpSpPr bwMode="auto">
            <a:xfrm>
              <a:off x="3915" y="2121"/>
              <a:ext cx="581" cy="387"/>
              <a:chOff x="3914" y="2070"/>
              <a:chExt cx="581" cy="387"/>
            </a:xfrm>
          </p:grpSpPr>
          <p:sp>
            <p:nvSpPr>
              <p:cNvPr id="4319" name="Rectangle 447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20" name="Rectangle 448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21" name="Rectangle 449"/>
              <p:cNvSpPr>
                <a:spLocks noChangeArrowheads="1"/>
              </p:cNvSpPr>
              <p:nvPr/>
            </p:nvSpPr>
            <p:spPr bwMode="auto">
              <a:xfrm>
                <a:off x="3979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22" name="Rectangle 450"/>
              <p:cNvSpPr>
                <a:spLocks noChangeArrowheads="1"/>
              </p:cNvSpPr>
              <p:nvPr/>
            </p:nvSpPr>
            <p:spPr bwMode="auto">
              <a:xfrm>
                <a:off x="439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23" name="Rectangle 451"/>
              <p:cNvSpPr>
                <a:spLocks noChangeArrowheads="1"/>
              </p:cNvSpPr>
              <p:nvPr/>
            </p:nvSpPr>
            <p:spPr bwMode="auto">
              <a:xfrm>
                <a:off x="418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24" name="Rectangle 452"/>
              <p:cNvSpPr>
                <a:spLocks noChangeArrowheads="1"/>
              </p:cNvSpPr>
              <p:nvPr/>
            </p:nvSpPr>
            <p:spPr bwMode="auto">
              <a:xfrm>
                <a:off x="4293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25" name="Rectangle 453"/>
              <p:cNvSpPr>
                <a:spLocks noChangeArrowheads="1"/>
              </p:cNvSpPr>
              <p:nvPr/>
            </p:nvSpPr>
            <p:spPr bwMode="auto">
              <a:xfrm>
                <a:off x="4084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26" name="Rectangle 454"/>
              <p:cNvSpPr>
                <a:spLocks noChangeArrowheads="1"/>
              </p:cNvSpPr>
              <p:nvPr/>
            </p:nvSpPr>
            <p:spPr bwMode="auto">
              <a:xfrm>
                <a:off x="3979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27" name="Rectangle 455"/>
              <p:cNvSpPr>
                <a:spLocks noChangeArrowheads="1"/>
              </p:cNvSpPr>
              <p:nvPr/>
            </p:nvSpPr>
            <p:spPr bwMode="auto">
              <a:xfrm>
                <a:off x="439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28" name="Rectangle 456"/>
              <p:cNvSpPr>
                <a:spLocks noChangeArrowheads="1"/>
              </p:cNvSpPr>
              <p:nvPr/>
            </p:nvSpPr>
            <p:spPr bwMode="auto">
              <a:xfrm>
                <a:off x="418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29" name="Rectangle 457"/>
              <p:cNvSpPr>
                <a:spLocks noChangeArrowheads="1"/>
              </p:cNvSpPr>
              <p:nvPr/>
            </p:nvSpPr>
            <p:spPr bwMode="auto">
              <a:xfrm>
                <a:off x="4293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30" name="Rectangle 458"/>
              <p:cNvSpPr>
                <a:spLocks noChangeArrowheads="1"/>
              </p:cNvSpPr>
              <p:nvPr/>
            </p:nvSpPr>
            <p:spPr bwMode="auto">
              <a:xfrm>
                <a:off x="4084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31" name="Rectangle 459"/>
              <p:cNvSpPr>
                <a:spLocks noChangeArrowheads="1"/>
              </p:cNvSpPr>
              <p:nvPr/>
            </p:nvSpPr>
            <p:spPr bwMode="auto">
              <a:xfrm>
                <a:off x="4398" y="2247"/>
                <a:ext cx="32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32" name="Rectangle 460"/>
              <p:cNvSpPr>
                <a:spLocks noChangeArrowheads="1"/>
              </p:cNvSpPr>
              <p:nvPr/>
            </p:nvSpPr>
            <p:spPr bwMode="auto">
              <a:xfrm>
                <a:off x="3979" y="2247"/>
                <a:ext cx="31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33" name="Rectangle 461"/>
              <p:cNvSpPr>
                <a:spLocks noChangeArrowheads="1"/>
              </p:cNvSpPr>
              <p:nvPr/>
            </p:nvSpPr>
            <p:spPr bwMode="auto">
              <a:xfrm>
                <a:off x="4067" y="2183"/>
                <a:ext cx="65" cy="178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34" name="Rectangle 462"/>
              <p:cNvSpPr>
                <a:spLocks noChangeArrowheads="1"/>
              </p:cNvSpPr>
              <p:nvPr/>
            </p:nvSpPr>
            <p:spPr bwMode="auto">
              <a:xfrm>
                <a:off x="4220" y="2159"/>
                <a:ext cx="129" cy="9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35" name="Rectangle 463"/>
              <p:cNvSpPr>
                <a:spLocks noChangeArrowheads="1"/>
              </p:cNvSpPr>
              <p:nvPr/>
            </p:nvSpPr>
            <p:spPr bwMode="auto">
              <a:xfrm>
                <a:off x="4220" y="2304"/>
                <a:ext cx="81" cy="5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314" name="Group 464"/>
            <p:cNvGrpSpPr>
              <a:grpSpLocks/>
            </p:cNvGrpSpPr>
            <p:nvPr/>
          </p:nvGrpSpPr>
          <p:grpSpPr bwMode="auto">
            <a:xfrm>
              <a:off x="4023" y="2262"/>
              <a:ext cx="195" cy="245"/>
              <a:chOff x="4023" y="2262"/>
              <a:chExt cx="195" cy="245"/>
            </a:xfrm>
          </p:grpSpPr>
          <p:sp>
            <p:nvSpPr>
              <p:cNvPr id="4315" name="AutoShape 465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16" name="Freeform 466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35"/>
                  <a:gd name="T17" fmla="*/ 132 w 132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7" name="Line 467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8" name="Freeform 468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63"/>
                  <a:gd name="T11" fmla="*/ 36 w 36"/>
                  <a:gd name="T12" fmla="*/ 63 h 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141" name="Group 469"/>
          <p:cNvGrpSpPr>
            <a:grpSpLocks/>
          </p:cNvGrpSpPr>
          <p:nvPr/>
        </p:nvGrpSpPr>
        <p:grpSpPr bwMode="auto">
          <a:xfrm>
            <a:off x="7194550" y="3656013"/>
            <a:ext cx="331788" cy="365125"/>
            <a:chOff x="4023" y="2262"/>
            <a:chExt cx="195" cy="245"/>
          </a:xfrm>
        </p:grpSpPr>
        <p:sp>
          <p:nvSpPr>
            <p:cNvPr id="4309" name="AutoShape 470"/>
            <p:cNvSpPr>
              <a:spLocks noChangeArrowheads="1"/>
            </p:cNvSpPr>
            <p:nvPr/>
          </p:nvSpPr>
          <p:spPr bwMode="auto">
            <a:xfrm>
              <a:off x="4023" y="2459"/>
              <a:ext cx="56" cy="4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310" name="Freeform 471"/>
            <p:cNvSpPr>
              <a:spLocks/>
            </p:cNvSpPr>
            <p:nvPr/>
          </p:nvSpPr>
          <p:spPr bwMode="auto">
            <a:xfrm>
              <a:off x="4050" y="2325"/>
              <a:ext cx="132" cy="135"/>
            </a:xfrm>
            <a:custGeom>
              <a:avLst/>
              <a:gdLst>
                <a:gd name="T0" fmla="*/ 0 w 132"/>
                <a:gd name="T1" fmla="*/ 135 h 135"/>
                <a:gd name="T2" fmla="*/ 0 w 132"/>
                <a:gd name="T3" fmla="*/ 105 h 135"/>
                <a:gd name="T4" fmla="*/ 132 w 132"/>
                <a:gd name="T5" fmla="*/ 105 h 135"/>
                <a:gd name="T6" fmla="*/ 132 w 132"/>
                <a:gd name="T7" fmla="*/ 0 h 135"/>
                <a:gd name="T8" fmla="*/ 84 w 13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5"/>
                <a:gd name="T17" fmla="*/ 132 w 132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5">
                  <a:moveTo>
                    <a:pt x="0" y="135"/>
                  </a:moveTo>
                  <a:lnTo>
                    <a:pt x="0" y="105"/>
                  </a:lnTo>
                  <a:lnTo>
                    <a:pt x="132" y="105"/>
                  </a:lnTo>
                  <a:lnTo>
                    <a:pt x="132" y="0"/>
                  </a:lnTo>
                  <a:lnTo>
                    <a:pt x="84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1" name="Line 472"/>
            <p:cNvSpPr>
              <a:spLocks noChangeShapeType="1"/>
            </p:cNvSpPr>
            <p:nvPr/>
          </p:nvSpPr>
          <p:spPr bwMode="auto">
            <a:xfrm>
              <a:off x="4182" y="2385"/>
              <a:ext cx="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2" name="Freeform 473"/>
            <p:cNvSpPr>
              <a:spLocks/>
            </p:cNvSpPr>
            <p:nvPr/>
          </p:nvSpPr>
          <p:spPr bwMode="auto">
            <a:xfrm>
              <a:off x="4182" y="2262"/>
              <a:ext cx="36" cy="63"/>
            </a:xfrm>
            <a:custGeom>
              <a:avLst/>
              <a:gdLst>
                <a:gd name="T0" fmla="*/ 0 w 36"/>
                <a:gd name="T1" fmla="*/ 63 h 63"/>
                <a:gd name="T2" fmla="*/ 0 w 36"/>
                <a:gd name="T3" fmla="*/ 0 h 63"/>
                <a:gd name="T4" fmla="*/ 36 w 36"/>
                <a:gd name="T5" fmla="*/ 0 h 63"/>
                <a:gd name="T6" fmla="*/ 0 60000 65536"/>
                <a:gd name="T7" fmla="*/ 0 60000 65536"/>
                <a:gd name="T8" fmla="*/ 0 60000 65536"/>
                <a:gd name="T9" fmla="*/ 0 w 36"/>
                <a:gd name="T10" fmla="*/ 0 h 63"/>
                <a:gd name="T11" fmla="*/ 36 w 36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63">
                  <a:moveTo>
                    <a:pt x="0" y="63"/>
                  </a:move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42" name="Group 474"/>
          <p:cNvGrpSpPr>
            <a:grpSpLocks/>
          </p:cNvGrpSpPr>
          <p:nvPr/>
        </p:nvGrpSpPr>
        <p:grpSpPr bwMode="auto">
          <a:xfrm>
            <a:off x="7008813" y="4140200"/>
            <a:ext cx="989012" cy="576263"/>
            <a:chOff x="3914" y="2587"/>
            <a:chExt cx="581" cy="387"/>
          </a:xfrm>
        </p:grpSpPr>
        <p:sp>
          <p:nvSpPr>
            <p:cNvPr id="4281" name="Rectangle 47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82" name="Rectangle 47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83" name="Rectangle 477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84" name="Rectangle 478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85" name="Rectangle 479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86" name="Rectangle 480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87" name="Rectangle 481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88" name="Rectangle 482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89" name="Rectangle 483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90" name="Rectangle 484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91" name="Rectangle 485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92" name="Rectangle 486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93" name="Rectangle 487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94" name="Rectangle 488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95" name="Rectangle 489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96" name="Rectangle 490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97" name="Rectangle 491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98" name="Line 492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99" name="Line 493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0" name="Freeform 494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  <a:gd name="T6" fmla="*/ 0 60000 65536"/>
                <a:gd name="T7" fmla="*/ 0 60000 65536"/>
                <a:gd name="T8" fmla="*/ 0 60000 65536"/>
                <a:gd name="T9" fmla="*/ 0 w 16"/>
                <a:gd name="T10" fmla="*/ 0 h 80"/>
                <a:gd name="T11" fmla="*/ 16 w 16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1" name="Freeform 495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86"/>
                <a:gd name="T17" fmla="*/ 65 w 65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2" name="Freeform 496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28 w 40"/>
                <a:gd name="T1" fmla="*/ 0 h 50"/>
                <a:gd name="T2" fmla="*/ 28 w 40"/>
                <a:gd name="T3" fmla="*/ 36 h 50"/>
                <a:gd name="T4" fmla="*/ 0 w 40"/>
                <a:gd name="T5" fmla="*/ 36 h 50"/>
                <a:gd name="T6" fmla="*/ 0 60000 65536"/>
                <a:gd name="T7" fmla="*/ 0 60000 65536"/>
                <a:gd name="T8" fmla="*/ 0 60000 65536"/>
                <a:gd name="T9" fmla="*/ 0 w 40"/>
                <a:gd name="T10" fmla="*/ 0 h 50"/>
                <a:gd name="T11" fmla="*/ 40 w 40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303" name="Group 497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4305" name="AutoShape 498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306" name="Freeform 499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35"/>
                  <a:gd name="T17" fmla="*/ 132 w 132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7" name="Line 500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8" name="Freeform 501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63"/>
                  <a:gd name="T11" fmla="*/ 36 w 36"/>
                  <a:gd name="T12" fmla="*/ 63 h 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304" name="Line 502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43" name="Group 503"/>
          <p:cNvGrpSpPr>
            <a:grpSpLocks/>
          </p:cNvGrpSpPr>
          <p:nvPr/>
        </p:nvGrpSpPr>
        <p:grpSpPr bwMode="auto">
          <a:xfrm>
            <a:off x="7008813" y="4813300"/>
            <a:ext cx="989012" cy="574675"/>
            <a:chOff x="3914" y="2587"/>
            <a:chExt cx="581" cy="387"/>
          </a:xfrm>
        </p:grpSpPr>
        <p:sp>
          <p:nvSpPr>
            <p:cNvPr id="4250" name="Rectangle 504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51" name="Rectangle 50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52" name="Rectangle 506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53" name="Rectangle 507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54" name="Rectangle 508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55" name="Rectangle 509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56" name="Rectangle 510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57" name="Rectangle 511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58" name="Rectangle 512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59" name="Rectangle 513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60" name="Rectangle 514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61" name="Rectangle 515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62" name="Rectangle 516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63" name="Rectangle 517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64" name="Rectangle 518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65" name="Rectangle 519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66" name="Rectangle 520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67" name="Line 521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8" name="Line 522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9" name="Freeform 523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  <a:gd name="T6" fmla="*/ 0 60000 65536"/>
                <a:gd name="T7" fmla="*/ 0 60000 65536"/>
                <a:gd name="T8" fmla="*/ 0 60000 65536"/>
                <a:gd name="T9" fmla="*/ 0 w 16"/>
                <a:gd name="T10" fmla="*/ 0 h 80"/>
                <a:gd name="T11" fmla="*/ 16 w 16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0" name="Freeform 524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86"/>
                <a:gd name="T17" fmla="*/ 65 w 65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1" name="Freeform 525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28 w 40"/>
                <a:gd name="T1" fmla="*/ 0 h 50"/>
                <a:gd name="T2" fmla="*/ 28 w 40"/>
                <a:gd name="T3" fmla="*/ 36 h 50"/>
                <a:gd name="T4" fmla="*/ 0 w 40"/>
                <a:gd name="T5" fmla="*/ 36 h 50"/>
                <a:gd name="T6" fmla="*/ 0 60000 65536"/>
                <a:gd name="T7" fmla="*/ 0 60000 65536"/>
                <a:gd name="T8" fmla="*/ 0 60000 65536"/>
                <a:gd name="T9" fmla="*/ 0 w 40"/>
                <a:gd name="T10" fmla="*/ 0 h 50"/>
                <a:gd name="T11" fmla="*/ 40 w 40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272" name="Group 526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4277" name="AutoShape 527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278" name="Freeform 528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35"/>
                  <a:gd name="T17" fmla="*/ 132 w 132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79" name="Line 529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80" name="Freeform 530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63"/>
                  <a:gd name="T11" fmla="*/ 36 w 36"/>
                  <a:gd name="T12" fmla="*/ 63 h 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273" name="Line 531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4" name="AutoShape 532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75" name="AutoShape 533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76" name="AutoShape 534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</p:grpSp>
      <p:grpSp>
        <p:nvGrpSpPr>
          <p:cNvPr id="4144" name="Group 535"/>
          <p:cNvGrpSpPr>
            <a:grpSpLocks/>
          </p:cNvGrpSpPr>
          <p:nvPr/>
        </p:nvGrpSpPr>
        <p:grpSpPr bwMode="auto">
          <a:xfrm>
            <a:off x="831850" y="3408363"/>
            <a:ext cx="989013" cy="577850"/>
            <a:chOff x="3914" y="2587"/>
            <a:chExt cx="581" cy="387"/>
          </a:xfrm>
        </p:grpSpPr>
        <p:sp>
          <p:nvSpPr>
            <p:cNvPr id="4219" name="Rectangle 53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20" name="Rectangle 537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21" name="Rectangle 538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22" name="Rectangle 539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23" name="Rectangle 540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24" name="Rectangle 541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25" name="Rectangle 542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26" name="Rectangle 543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27" name="Rectangle 544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28" name="Rectangle 545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29" name="Rectangle 546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30" name="Rectangle 547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31" name="Rectangle 548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32" name="Rectangle 549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33" name="Rectangle 550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34" name="Rectangle 551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35" name="Rectangle 552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36" name="Line 553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7" name="Line 554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8" name="Freeform 555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  <a:gd name="T6" fmla="*/ 0 60000 65536"/>
                <a:gd name="T7" fmla="*/ 0 60000 65536"/>
                <a:gd name="T8" fmla="*/ 0 60000 65536"/>
                <a:gd name="T9" fmla="*/ 0 w 16"/>
                <a:gd name="T10" fmla="*/ 0 h 80"/>
                <a:gd name="T11" fmla="*/ 16 w 16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9" name="Freeform 556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86"/>
                <a:gd name="T17" fmla="*/ 65 w 65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0" name="Freeform 557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28 w 40"/>
                <a:gd name="T1" fmla="*/ 0 h 50"/>
                <a:gd name="T2" fmla="*/ 28 w 40"/>
                <a:gd name="T3" fmla="*/ 36 h 50"/>
                <a:gd name="T4" fmla="*/ 0 w 40"/>
                <a:gd name="T5" fmla="*/ 36 h 50"/>
                <a:gd name="T6" fmla="*/ 0 60000 65536"/>
                <a:gd name="T7" fmla="*/ 0 60000 65536"/>
                <a:gd name="T8" fmla="*/ 0 60000 65536"/>
                <a:gd name="T9" fmla="*/ 0 w 40"/>
                <a:gd name="T10" fmla="*/ 0 h 50"/>
                <a:gd name="T11" fmla="*/ 40 w 40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241" name="Group 558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4246" name="AutoShape 559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247" name="Freeform 560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35"/>
                  <a:gd name="T17" fmla="*/ 132 w 132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48" name="Line 561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49" name="Freeform 562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63"/>
                  <a:gd name="T11" fmla="*/ 36 w 36"/>
                  <a:gd name="T12" fmla="*/ 63 h 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242" name="Line 563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3" name="AutoShape 564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44" name="AutoShape 565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45" name="AutoShape 566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</p:grpSp>
      <p:sp>
        <p:nvSpPr>
          <p:cNvPr id="4145" name="Rectangle 567"/>
          <p:cNvSpPr>
            <a:spLocks noChangeArrowheads="1"/>
          </p:cNvSpPr>
          <p:nvPr/>
        </p:nvSpPr>
        <p:spPr bwMode="auto">
          <a:xfrm>
            <a:off x="2068513" y="574040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46" name="Rectangle 568"/>
          <p:cNvSpPr>
            <a:spLocks noChangeArrowheads="1"/>
          </p:cNvSpPr>
          <p:nvPr/>
        </p:nvSpPr>
        <p:spPr bwMode="auto">
          <a:xfrm>
            <a:off x="2074863" y="5160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47" name="Rectangle 569"/>
          <p:cNvSpPr>
            <a:spLocks noChangeArrowheads="1"/>
          </p:cNvSpPr>
          <p:nvPr/>
        </p:nvSpPr>
        <p:spPr bwMode="auto">
          <a:xfrm>
            <a:off x="830263" y="4151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48" name="Rectangle 570"/>
          <p:cNvSpPr>
            <a:spLocks noChangeArrowheads="1"/>
          </p:cNvSpPr>
          <p:nvPr/>
        </p:nvSpPr>
        <p:spPr bwMode="auto">
          <a:xfrm>
            <a:off x="1155700" y="4243388"/>
            <a:ext cx="247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DRC</a:t>
            </a:r>
            <a:b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LVS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ERC</a:t>
            </a:r>
            <a:endParaRPr lang="en-US" altLang="zh-CN" sz="900">
              <a:ea typeface="宋体" panose="02010600030101010101" pitchFamily="2" charset="-122"/>
            </a:endParaRPr>
          </a:p>
        </p:txBody>
      </p:sp>
      <p:sp>
        <p:nvSpPr>
          <p:cNvPr id="4149" name="Line 571"/>
          <p:cNvSpPr>
            <a:spLocks noChangeShapeType="1"/>
          </p:cNvSpPr>
          <p:nvPr/>
        </p:nvSpPr>
        <p:spPr bwMode="auto">
          <a:xfrm>
            <a:off x="1323975" y="4727575"/>
            <a:ext cx="0" cy="14763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50" name="Line 572"/>
          <p:cNvSpPr>
            <a:spLocks noChangeShapeType="1"/>
          </p:cNvSpPr>
          <p:nvPr/>
        </p:nvSpPr>
        <p:spPr bwMode="auto">
          <a:xfrm>
            <a:off x="1331913" y="3251200"/>
            <a:ext cx="0" cy="1555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51" name="Line 573"/>
          <p:cNvSpPr>
            <a:spLocks noChangeShapeType="1"/>
          </p:cNvSpPr>
          <p:nvPr/>
        </p:nvSpPr>
        <p:spPr bwMode="auto">
          <a:xfrm>
            <a:off x="1328738" y="2444750"/>
            <a:ext cx="0" cy="2127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52" name="Rectangle 575"/>
          <p:cNvSpPr>
            <a:spLocks noChangeArrowheads="1"/>
          </p:cNvSpPr>
          <p:nvPr/>
        </p:nvSpPr>
        <p:spPr bwMode="auto">
          <a:xfrm>
            <a:off x="2336800" y="2973388"/>
            <a:ext cx="1341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Circuit Design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4153" name="Rectangle 576"/>
          <p:cNvSpPr>
            <a:spLocks noChangeArrowheads="1"/>
          </p:cNvSpPr>
          <p:nvPr/>
        </p:nvSpPr>
        <p:spPr bwMode="auto">
          <a:xfrm>
            <a:off x="2125663" y="2300288"/>
            <a:ext cx="172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Functional Design</a:t>
            </a:r>
            <a:b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</a:br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and Logic Design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4154" name="Rectangle 577"/>
          <p:cNvSpPr>
            <a:spLocks noChangeArrowheads="1"/>
          </p:cNvSpPr>
          <p:nvPr/>
        </p:nvSpPr>
        <p:spPr bwMode="auto">
          <a:xfrm>
            <a:off x="2200275" y="3548063"/>
            <a:ext cx="1654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Physical Design</a:t>
            </a:r>
          </a:p>
        </p:txBody>
      </p:sp>
      <p:sp>
        <p:nvSpPr>
          <p:cNvPr id="4155" name="Rectangle 578"/>
          <p:cNvSpPr>
            <a:spLocks noChangeArrowheads="1"/>
          </p:cNvSpPr>
          <p:nvPr/>
        </p:nvSpPr>
        <p:spPr bwMode="auto">
          <a:xfrm>
            <a:off x="2065338" y="4029075"/>
            <a:ext cx="192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ea typeface="宋体" panose="02010600030101010101" pitchFamily="2" charset="-122"/>
              </a:rPr>
              <a:t>Physical Verification</a:t>
            </a:r>
            <a:br>
              <a:rPr lang="en-US" altLang="zh-CN" sz="1100" b="1">
                <a:ea typeface="宋体" panose="02010600030101010101" pitchFamily="2" charset="-122"/>
              </a:rPr>
            </a:br>
            <a:r>
              <a:rPr lang="en-US" altLang="zh-CN" sz="1100" b="1">
                <a:ea typeface="宋体" panose="02010600030101010101" pitchFamily="2" charset="-122"/>
              </a:rPr>
              <a:t>and Signoff</a:t>
            </a:r>
          </a:p>
        </p:txBody>
      </p:sp>
      <p:sp>
        <p:nvSpPr>
          <p:cNvPr id="4156" name="Rectangle 579"/>
          <p:cNvSpPr>
            <a:spLocks noChangeArrowheads="1"/>
          </p:cNvSpPr>
          <p:nvPr/>
        </p:nvSpPr>
        <p:spPr bwMode="auto">
          <a:xfrm>
            <a:off x="2473325" y="4703763"/>
            <a:ext cx="10652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Fabrication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4157" name="Rectangle 580"/>
          <p:cNvSpPr>
            <a:spLocks noChangeArrowheads="1"/>
          </p:cNvSpPr>
          <p:nvPr/>
        </p:nvSpPr>
        <p:spPr bwMode="auto">
          <a:xfrm>
            <a:off x="2124075" y="1173163"/>
            <a:ext cx="18272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System Specification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4158" name="Rectangle 581"/>
          <p:cNvSpPr>
            <a:spLocks noChangeArrowheads="1"/>
          </p:cNvSpPr>
          <p:nvPr/>
        </p:nvSpPr>
        <p:spPr bwMode="auto">
          <a:xfrm>
            <a:off x="2097088" y="1773238"/>
            <a:ext cx="1827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Architectural Design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4159" name="Rectangle 582"/>
          <p:cNvSpPr>
            <a:spLocks noChangeArrowheads="1"/>
          </p:cNvSpPr>
          <p:nvPr/>
        </p:nvSpPr>
        <p:spPr bwMode="auto">
          <a:xfrm>
            <a:off x="2771775" y="5853113"/>
            <a:ext cx="4429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ea typeface="宋体" panose="02010600030101010101" pitchFamily="2" charset="-122"/>
              </a:rPr>
              <a:t>Chip</a:t>
            </a:r>
          </a:p>
        </p:txBody>
      </p:sp>
      <p:sp>
        <p:nvSpPr>
          <p:cNvPr id="4160" name="Rectangle 583"/>
          <p:cNvSpPr>
            <a:spLocks noChangeArrowheads="1"/>
          </p:cNvSpPr>
          <p:nvPr/>
        </p:nvSpPr>
        <p:spPr bwMode="auto">
          <a:xfrm>
            <a:off x="2238375" y="5300663"/>
            <a:ext cx="16129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Packaging and Testing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4161" name="Rectangle 584"/>
          <p:cNvSpPr>
            <a:spLocks noChangeArrowheads="1"/>
          </p:cNvSpPr>
          <p:nvPr/>
        </p:nvSpPr>
        <p:spPr bwMode="auto">
          <a:xfrm>
            <a:off x="4954588" y="2300288"/>
            <a:ext cx="13414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Chip Planning</a:t>
            </a:r>
          </a:p>
        </p:txBody>
      </p:sp>
      <p:sp>
        <p:nvSpPr>
          <p:cNvPr id="4162" name="Rectangle 585"/>
          <p:cNvSpPr>
            <a:spLocks noChangeArrowheads="1"/>
          </p:cNvSpPr>
          <p:nvPr/>
        </p:nvSpPr>
        <p:spPr bwMode="auto">
          <a:xfrm>
            <a:off x="5106988" y="2968625"/>
            <a:ext cx="1019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Placement</a:t>
            </a:r>
          </a:p>
        </p:txBody>
      </p:sp>
      <p:sp>
        <p:nvSpPr>
          <p:cNvPr id="4163" name="Rectangle 586"/>
          <p:cNvSpPr>
            <a:spLocks noChangeArrowheads="1"/>
          </p:cNvSpPr>
          <p:nvPr/>
        </p:nvSpPr>
        <p:spPr bwMode="auto">
          <a:xfrm>
            <a:off x="4933950" y="4316413"/>
            <a:ext cx="1401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Signal Routing</a:t>
            </a:r>
          </a:p>
        </p:txBody>
      </p:sp>
      <p:sp>
        <p:nvSpPr>
          <p:cNvPr id="4164" name="Rectangle 587"/>
          <p:cNvSpPr>
            <a:spLocks noChangeArrowheads="1"/>
          </p:cNvSpPr>
          <p:nvPr/>
        </p:nvSpPr>
        <p:spPr bwMode="auto">
          <a:xfrm>
            <a:off x="5078413" y="1600200"/>
            <a:ext cx="1079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Partitioning</a:t>
            </a:r>
          </a:p>
        </p:txBody>
      </p:sp>
      <p:sp>
        <p:nvSpPr>
          <p:cNvPr id="4165" name="Rectangle 588"/>
          <p:cNvSpPr>
            <a:spLocks noChangeArrowheads="1"/>
          </p:cNvSpPr>
          <p:nvPr/>
        </p:nvSpPr>
        <p:spPr bwMode="auto">
          <a:xfrm>
            <a:off x="4887913" y="4989513"/>
            <a:ext cx="1447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Timing Closure</a:t>
            </a:r>
          </a:p>
        </p:txBody>
      </p:sp>
      <p:sp>
        <p:nvSpPr>
          <p:cNvPr id="4166" name="Rectangle 589"/>
          <p:cNvSpPr>
            <a:spLocks noChangeArrowheads="1"/>
          </p:cNvSpPr>
          <p:nvPr/>
        </p:nvSpPr>
        <p:spPr bwMode="auto">
          <a:xfrm>
            <a:off x="4610100" y="3644900"/>
            <a:ext cx="2036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Clock Tree Synthesis</a:t>
            </a:r>
          </a:p>
        </p:txBody>
      </p:sp>
      <p:grpSp>
        <p:nvGrpSpPr>
          <p:cNvPr id="4167" name="Group 590"/>
          <p:cNvGrpSpPr>
            <a:grpSpLocks/>
          </p:cNvGrpSpPr>
          <p:nvPr/>
        </p:nvGrpSpPr>
        <p:grpSpPr bwMode="auto">
          <a:xfrm>
            <a:off x="830263" y="2671763"/>
            <a:ext cx="996950" cy="576262"/>
            <a:chOff x="617" y="1399"/>
            <a:chExt cx="687" cy="454"/>
          </a:xfrm>
        </p:grpSpPr>
        <p:sp>
          <p:nvSpPr>
            <p:cNvPr id="4196" name="Rectangle 591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197" name="Line 592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198" name="Group 593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4217" name="AutoShape 594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218" name="Oval 595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199" name="Group 596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4215" name="AutoShape 597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216" name="Oval 598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200" name="Freeform 599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>
                <a:gd name="T0" fmla="*/ 0 w 288"/>
                <a:gd name="T1" fmla="*/ 0 h 60"/>
                <a:gd name="T2" fmla="*/ 732 w 288"/>
                <a:gd name="T3" fmla="*/ 0 h 60"/>
                <a:gd name="T4" fmla="*/ 732 w 288"/>
                <a:gd name="T5" fmla="*/ 60 h 60"/>
                <a:gd name="T6" fmla="*/ 847 w 288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60"/>
                <a:gd name="T14" fmla="*/ 288 w 288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1" name="Line 600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" name="Line 601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3" name="Line 602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4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1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4205" name="AutoShape 604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06" name="Line 605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7" name="Freeform 606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>
                <a:gd name="T0" fmla="*/ 0 w 42"/>
                <a:gd name="T1" fmla="*/ 123 h 123"/>
                <a:gd name="T2" fmla="*/ 0 w 42"/>
                <a:gd name="T3" fmla="*/ 0 h 123"/>
                <a:gd name="T4" fmla="*/ 42 w 42"/>
                <a:gd name="T5" fmla="*/ 0 h 123"/>
                <a:gd name="T6" fmla="*/ 0 60000 65536"/>
                <a:gd name="T7" fmla="*/ 0 60000 65536"/>
                <a:gd name="T8" fmla="*/ 0 60000 65536"/>
                <a:gd name="T9" fmla="*/ 0 w 42"/>
                <a:gd name="T10" fmla="*/ 0 h 123"/>
                <a:gd name="T11" fmla="*/ 42 w 4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8" name="Oval 607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09" name="Line 608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0" name="Freeform 609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>
                <a:gd name="T0" fmla="*/ 0 w 99"/>
                <a:gd name="T1" fmla="*/ 0 h 126"/>
                <a:gd name="T2" fmla="*/ 60 w 99"/>
                <a:gd name="T3" fmla="*/ 0 h 126"/>
                <a:gd name="T4" fmla="*/ 60 w 99"/>
                <a:gd name="T5" fmla="*/ 373 h 126"/>
                <a:gd name="T6" fmla="*/ 99 w 99"/>
                <a:gd name="T7" fmla="*/ 373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126"/>
                <a:gd name="T14" fmla="*/ 99 w 99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1" name="Line 610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2" name="AutoShape 611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13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1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4214" name="Line 613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68" name="Group 614"/>
          <p:cNvGrpSpPr>
            <a:grpSpLocks/>
          </p:cNvGrpSpPr>
          <p:nvPr/>
        </p:nvGrpSpPr>
        <p:grpSpPr bwMode="auto">
          <a:xfrm>
            <a:off x="827088" y="4883150"/>
            <a:ext cx="989012" cy="654050"/>
            <a:chOff x="1434" y="3142"/>
            <a:chExt cx="681" cy="516"/>
          </a:xfrm>
        </p:grpSpPr>
        <p:sp>
          <p:nvSpPr>
            <p:cNvPr id="4176" name="Rectangle 615"/>
            <p:cNvSpPr>
              <a:spLocks noChangeArrowheads="1"/>
            </p:cNvSpPr>
            <p:nvPr/>
          </p:nvSpPr>
          <p:spPr bwMode="auto">
            <a:xfrm>
              <a:off x="1632" y="3452"/>
              <a:ext cx="308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177" name="Rectangle 616"/>
            <p:cNvSpPr>
              <a:spLocks noChangeArrowheads="1"/>
            </p:cNvSpPr>
            <p:nvPr/>
          </p:nvSpPr>
          <p:spPr bwMode="auto">
            <a:xfrm>
              <a:off x="1556" y="3376"/>
              <a:ext cx="384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178" name="Rectangle 617"/>
            <p:cNvSpPr>
              <a:spLocks noChangeArrowheads="1"/>
            </p:cNvSpPr>
            <p:nvPr/>
          </p:nvSpPr>
          <p:spPr bwMode="auto">
            <a:xfrm>
              <a:off x="1632" y="3300"/>
              <a:ext cx="310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179" name="Rectangle 618"/>
            <p:cNvSpPr>
              <a:spLocks noChangeArrowheads="1"/>
            </p:cNvSpPr>
            <p:nvPr/>
          </p:nvSpPr>
          <p:spPr bwMode="auto">
            <a:xfrm>
              <a:off x="1632" y="3224"/>
              <a:ext cx="230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grpSp>
          <p:nvGrpSpPr>
            <p:cNvPr id="4180" name="Group 619"/>
            <p:cNvGrpSpPr>
              <a:grpSpLocks/>
            </p:cNvGrpSpPr>
            <p:nvPr/>
          </p:nvGrpSpPr>
          <p:grpSpPr bwMode="auto">
            <a:xfrm>
              <a:off x="1536" y="3170"/>
              <a:ext cx="462" cy="488"/>
              <a:chOff x="696" y="3170"/>
              <a:chExt cx="462" cy="488"/>
            </a:xfrm>
          </p:grpSpPr>
          <p:sp>
            <p:nvSpPr>
              <p:cNvPr id="4193" name="Oval 620"/>
              <p:cNvSpPr>
                <a:spLocks noChangeArrowheads="1"/>
              </p:cNvSpPr>
              <p:nvPr/>
            </p:nvSpPr>
            <p:spPr bwMode="auto">
              <a:xfrm>
                <a:off x="696" y="3170"/>
                <a:ext cx="462" cy="46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194" name="Rectangle 621"/>
              <p:cNvSpPr>
                <a:spLocks noChangeArrowheads="1"/>
              </p:cNvSpPr>
              <p:nvPr/>
            </p:nvSpPr>
            <p:spPr bwMode="auto">
              <a:xfrm>
                <a:off x="698" y="3550"/>
                <a:ext cx="450" cy="1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4195" name="Line 622"/>
              <p:cNvSpPr>
                <a:spLocks noChangeShapeType="1"/>
              </p:cNvSpPr>
              <p:nvPr/>
            </p:nvSpPr>
            <p:spPr bwMode="auto">
              <a:xfrm>
                <a:off x="750" y="3552"/>
                <a:ext cx="3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181" name="Rectangle 623"/>
            <p:cNvSpPr>
              <a:spLocks noChangeArrowheads="1"/>
            </p:cNvSpPr>
            <p:nvPr/>
          </p:nvSpPr>
          <p:spPr bwMode="auto">
            <a:xfrm>
              <a:off x="1434" y="3142"/>
              <a:ext cx="681" cy="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182" name="Line 624"/>
            <p:cNvSpPr>
              <a:spLocks noChangeShapeType="1"/>
            </p:cNvSpPr>
            <p:nvPr/>
          </p:nvSpPr>
          <p:spPr bwMode="auto">
            <a:xfrm>
              <a:off x="1624" y="32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3" name="Line 625"/>
            <p:cNvSpPr>
              <a:spLocks noChangeShapeType="1"/>
            </p:cNvSpPr>
            <p:nvPr/>
          </p:nvSpPr>
          <p:spPr bwMode="auto">
            <a:xfrm>
              <a:off x="1562" y="3296"/>
              <a:ext cx="4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4" name="Line 626"/>
            <p:cNvSpPr>
              <a:spLocks noChangeShapeType="1"/>
            </p:cNvSpPr>
            <p:nvPr/>
          </p:nvSpPr>
          <p:spPr bwMode="auto">
            <a:xfrm>
              <a:off x="1542" y="3372"/>
              <a:ext cx="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5" name="Line 627"/>
            <p:cNvSpPr>
              <a:spLocks noChangeShapeType="1"/>
            </p:cNvSpPr>
            <p:nvPr/>
          </p:nvSpPr>
          <p:spPr bwMode="auto">
            <a:xfrm>
              <a:off x="1544" y="3448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6" name="Line 628"/>
            <p:cNvSpPr>
              <a:spLocks noChangeShapeType="1"/>
            </p:cNvSpPr>
            <p:nvPr/>
          </p:nvSpPr>
          <p:spPr bwMode="auto">
            <a:xfrm>
              <a:off x="1574" y="35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7" name="Line 629"/>
            <p:cNvSpPr>
              <a:spLocks noChangeShapeType="1"/>
            </p:cNvSpPr>
            <p:nvPr/>
          </p:nvSpPr>
          <p:spPr bwMode="auto">
            <a:xfrm>
              <a:off x="1630" y="3220"/>
              <a:ext cx="0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8" name="Line 630"/>
            <p:cNvSpPr>
              <a:spLocks noChangeShapeType="1"/>
            </p:cNvSpPr>
            <p:nvPr/>
          </p:nvSpPr>
          <p:spPr bwMode="auto">
            <a:xfrm flipV="1">
              <a:off x="1554" y="3312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9" name="Line 631"/>
            <p:cNvSpPr>
              <a:spLocks noChangeShapeType="1"/>
            </p:cNvSpPr>
            <p:nvPr/>
          </p:nvSpPr>
          <p:spPr bwMode="auto">
            <a:xfrm flipV="1">
              <a:off x="1708" y="318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0" name="Line 632"/>
            <p:cNvSpPr>
              <a:spLocks noChangeShapeType="1"/>
            </p:cNvSpPr>
            <p:nvPr/>
          </p:nvSpPr>
          <p:spPr bwMode="auto">
            <a:xfrm flipV="1">
              <a:off x="1786" y="3174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1" name="Line 633"/>
            <p:cNvSpPr>
              <a:spLocks noChangeShapeType="1"/>
            </p:cNvSpPr>
            <p:nvPr/>
          </p:nvSpPr>
          <p:spPr bwMode="auto">
            <a:xfrm flipV="1">
              <a:off x="1864" y="3192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2" name="Line 634"/>
            <p:cNvSpPr>
              <a:spLocks noChangeShapeType="1"/>
            </p:cNvSpPr>
            <p:nvPr/>
          </p:nvSpPr>
          <p:spPr bwMode="auto">
            <a:xfrm flipV="1">
              <a:off x="1942" y="3252"/>
              <a:ext cx="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69" name="Line 635"/>
          <p:cNvSpPr>
            <a:spLocks noChangeShapeType="1"/>
          </p:cNvSpPr>
          <p:nvPr/>
        </p:nvSpPr>
        <p:spPr bwMode="auto">
          <a:xfrm>
            <a:off x="1319213" y="5461000"/>
            <a:ext cx="0" cy="15398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70" name="Rectangle 636"/>
          <p:cNvSpPr>
            <a:spLocks noChangeArrowheads="1"/>
          </p:cNvSpPr>
          <p:nvPr/>
        </p:nvSpPr>
        <p:spPr bwMode="auto">
          <a:xfrm>
            <a:off x="7213600" y="2424113"/>
            <a:ext cx="388938" cy="246062"/>
          </a:xfrm>
          <a:prstGeom prst="rect">
            <a:avLst/>
          </a:prstGeom>
          <a:solidFill>
            <a:srgbClr val="F8F8F8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71" name="Rectangle 637" descr="Diagonal weit nach unten"/>
          <p:cNvSpPr>
            <a:spLocks noChangeArrowheads="1"/>
          </p:cNvSpPr>
          <p:nvPr/>
        </p:nvSpPr>
        <p:spPr bwMode="auto">
          <a:xfrm>
            <a:off x="7605713" y="2425700"/>
            <a:ext cx="388937" cy="246063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72" name="Rectangle 638" descr="Konturierte Raute"/>
          <p:cNvSpPr>
            <a:spLocks noChangeArrowheads="1"/>
          </p:cNvSpPr>
          <p:nvPr/>
        </p:nvSpPr>
        <p:spPr bwMode="auto">
          <a:xfrm>
            <a:off x="7200900" y="2103438"/>
            <a:ext cx="793750" cy="307975"/>
          </a:xfrm>
          <a:prstGeom prst="rect">
            <a:avLst/>
          </a:prstGeom>
          <a:pattFill prst="openDmn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73" name="Rectangle 639" descr="Gepunktetes Gitternetz"/>
          <p:cNvSpPr>
            <a:spLocks noChangeArrowheads="1"/>
          </p:cNvSpPr>
          <p:nvPr/>
        </p:nvSpPr>
        <p:spPr bwMode="auto">
          <a:xfrm>
            <a:off x="7008813" y="2103438"/>
            <a:ext cx="192087" cy="568325"/>
          </a:xfrm>
          <a:prstGeom prst="rect">
            <a:avLst/>
          </a:prstGeom>
          <a:pattFill prst="dotGri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74" name="Oval 326"/>
          <p:cNvSpPr>
            <a:spLocks noChangeArrowheads="1"/>
          </p:cNvSpPr>
          <p:nvPr/>
        </p:nvSpPr>
        <p:spPr bwMode="auto">
          <a:xfrm>
            <a:off x="4610100" y="4773613"/>
            <a:ext cx="2024063" cy="671512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75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8.1	Introduction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8B2722-B1F4-43A7-A1A5-0B774C72A4D4}" type="slidenum">
              <a:rPr lang="en-US" altLang="de-DE" sz="1000">
                <a:solidFill>
                  <a:srgbClr val="C0C0C0"/>
                </a:solidFill>
              </a:rPr>
              <a:pPr/>
              <a:t>30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258500" name="Rectangle 4"/>
          <p:cNvSpPr>
            <a:spLocks noChangeArrowheads="1"/>
          </p:cNvSpPr>
          <p:nvPr/>
        </p:nvSpPr>
        <p:spPr bwMode="auto">
          <a:xfrm>
            <a:off x="608013" y="1438275"/>
            <a:ext cx="79248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238" indent="-219075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Dynamic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net weights: (re)computed during placement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Estimate </a:t>
            </a: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slack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at every iteration: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					  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					  where </a:t>
            </a:r>
            <a:r>
              <a:rPr lang="el-GR" altLang="zh-CN" sz="1600">
                <a:cs typeface="Arial" panose="020B0604020202020204" pitchFamily="34" charset="0"/>
                <a:sym typeface="Symbol" panose="05050102010706020507" pitchFamily="18" charset="2"/>
              </a:rPr>
              <a:t>Δ</a:t>
            </a:r>
            <a:r>
              <a:rPr lang="en-US" altLang="zh-CN" sz="1600" i="1">
                <a:ea typeface="宋体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 is the change in wirelength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600">
              <a:ea typeface="宋体" panose="02010600030101010101" pitchFamily="2" charset="-122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Update </a:t>
            </a: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net criticality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		     	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Update </a:t>
            </a: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net weight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Variations include updating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every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j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iterations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different relations 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between criticality and net weight</a:t>
            </a:r>
          </a:p>
        </p:txBody>
      </p:sp>
      <p:graphicFrame>
        <p:nvGraphicFramePr>
          <p:cNvPr id="121865" name="Object 5"/>
          <p:cNvGraphicFramePr>
            <a:graphicFrameLocks noChangeAspect="1"/>
          </p:cNvGraphicFramePr>
          <p:nvPr/>
        </p:nvGraphicFramePr>
        <p:xfrm>
          <a:off x="4284663" y="2144713"/>
          <a:ext cx="31670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tion" r:id="rId4" imgW="1624895" imgH="215806" progId="Equation.3">
                  <p:embed/>
                </p:oleObj>
              </mc:Choice>
              <mc:Fallback>
                <p:oleObj name="Equation" r:id="rId4" imgW="1624895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144713"/>
                        <a:ext cx="316706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6" name="Object 7"/>
          <p:cNvGraphicFramePr>
            <a:graphicFrameLocks noChangeAspect="1"/>
          </p:cNvGraphicFramePr>
          <p:nvPr/>
        </p:nvGraphicFramePr>
        <p:xfrm>
          <a:off x="3276600" y="3398838"/>
          <a:ext cx="17272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Equation" r:id="rId6" imgW="926698" imgH="672808" progId="Equation.3">
                  <p:embed/>
                </p:oleObj>
              </mc:Choice>
              <mc:Fallback>
                <p:oleObj name="Equation" r:id="rId6" imgW="926698" imgH="67280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98838"/>
                        <a:ext cx="17272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7" name="Text Box 10"/>
          <p:cNvSpPr txBox="1">
            <a:spLocks noChangeArrowheads="1"/>
          </p:cNvSpPr>
          <p:nvPr/>
        </p:nvSpPr>
        <p:spPr bwMode="auto">
          <a:xfrm>
            <a:off x="5003800" y="3563938"/>
            <a:ext cx="35290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600">
                <a:ea typeface="宋体" panose="02010600030101010101" pitchFamily="2" charset="-122"/>
              </a:rPr>
              <a:t>if among the top 3% of critical nets</a:t>
            </a:r>
          </a:p>
        </p:txBody>
      </p:sp>
      <p:sp>
        <p:nvSpPr>
          <p:cNvPr id="121868" name="Text Box 11"/>
          <p:cNvSpPr txBox="1">
            <a:spLocks noChangeArrowheads="1"/>
          </p:cNvSpPr>
          <p:nvPr/>
        </p:nvSpPr>
        <p:spPr bwMode="auto">
          <a:xfrm>
            <a:off x="5003800" y="4178300"/>
            <a:ext cx="35290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600">
                <a:ea typeface="宋体" panose="02010600030101010101" pitchFamily="2" charset="-122"/>
              </a:rPr>
              <a:t>otherwise</a:t>
            </a:r>
          </a:p>
        </p:txBody>
      </p:sp>
      <p:graphicFrame>
        <p:nvGraphicFramePr>
          <p:cNvPr id="121869" name="Object 12"/>
          <p:cNvGraphicFramePr>
            <a:graphicFrameLocks noChangeAspect="1"/>
          </p:cNvGraphicFramePr>
          <p:nvPr/>
        </p:nvGraphicFramePr>
        <p:xfrm>
          <a:off x="3132138" y="4913313"/>
          <a:ext cx="20161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Equation" r:id="rId8" imgW="990170" imgH="190417" progId="Equation.3">
                  <p:embed/>
                </p:oleObj>
              </mc:Choice>
              <mc:Fallback>
                <p:oleObj name="Equation" r:id="rId8" imgW="990170" imgH="19041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913313"/>
                        <a:ext cx="20161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8.3.1	Net-Based Techniques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8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58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58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58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585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7" grpId="0"/>
      <p:bldP spid="1218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94D793-494B-48B5-AD4D-A7AA0C87A06F}" type="slidenum">
              <a:rPr lang="en-US" altLang="de-DE" sz="1000">
                <a:solidFill>
                  <a:srgbClr val="C0C0C0"/>
                </a:solidFill>
              </a:rPr>
              <a:pPr/>
              <a:t>31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261572" name="Rectangle 4"/>
          <p:cNvSpPr>
            <a:spLocks noChangeArrowheads="1"/>
          </p:cNvSpPr>
          <p:nvPr/>
        </p:nvSpPr>
        <p:spPr bwMode="auto">
          <a:xfrm>
            <a:off x="611188" y="1773238"/>
            <a:ext cx="81930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238" indent="-219075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Construct a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set of constraints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for timing-driven placement</a:t>
            </a:r>
            <a:endParaRPr lang="en-US" altLang="zh-CN">
              <a:solidFill>
                <a:srgbClr val="FF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Physical constraints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define locations of cells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Timing constraints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define slack requirements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Optimize an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optimization objective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Improving worst negative slack (WNS)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Improving total negative slack (TNS)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Improving a combination of both WNS and TNS</a:t>
            </a: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8.3.2	Embedding STA into Linear Programs for Placement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61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61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61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61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61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61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95D4F7-348A-46E2-9164-589BFF7E9BBF}" type="slidenum">
              <a:rPr lang="en-US" altLang="de-DE" sz="1000">
                <a:solidFill>
                  <a:srgbClr val="C0C0C0"/>
                </a:solidFill>
              </a:rPr>
              <a:pPr/>
              <a:t>32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2625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193087" cy="3816350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For physical constraints, let:</a:t>
            </a:r>
            <a:endParaRPr lang="en-US" altLang="zh-CN" i="1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503238" lvl="1" indent="-219075" defTabSz="849313"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x</a:t>
            </a:r>
            <a:r>
              <a:rPr lang="en-US" altLang="zh-CN" i="1" baseline="-25000" smtClean="0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 smtClean="0">
                <a:ea typeface="宋体" panose="02010600030101010101" pitchFamily="2" charset="-122"/>
              </a:rPr>
              <a:t> and 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y</a:t>
            </a:r>
            <a:r>
              <a:rPr lang="en-US" altLang="zh-CN" i="1" baseline="-25000" smtClean="0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 smtClean="0">
                <a:ea typeface="宋体" panose="02010600030101010101" pitchFamily="2" charset="-122"/>
              </a:rPr>
              <a:t> be the center of cell </a:t>
            </a:r>
            <a:r>
              <a:rPr lang="en-US" altLang="zh-CN" i="1" smtClean="0">
                <a:ea typeface="宋体" panose="02010600030101010101" pitchFamily="2" charset="-122"/>
              </a:rPr>
              <a:t>v</a:t>
            </a:r>
            <a:r>
              <a:rPr lang="en-US" altLang="zh-CN" smtClean="0">
                <a:ea typeface="宋体" panose="02010600030101010101" pitchFamily="2" charset="-122"/>
              </a:rPr>
              <a:t> </a:t>
            </a:r>
            <a:r>
              <a:rPr lang="de-DE" altLang="zh-CN" smtClean="0">
                <a:ea typeface="宋体" panose="02010600030101010101" pitchFamily="2" charset="-122"/>
              </a:rPr>
              <a:t></a:t>
            </a:r>
            <a:r>
              <a:rPr lang="de-DE" altLang="zh-CN" i="1" smtClean="0">
                <a:ea typeface="宋体" panose="02010600030101010101" pitchFamily="2" charset="-122"/>
              </a:rPr>
              <a:t> V</a:t>
            </a:r>
            <a:endParaRPr lang="en-US" altLang="zh-CN" i="1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503238" lvl="1" indent="-219075" defTabSz="849313"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solidFill>
                  <a:srgbClr val="CC0000"/>
                </a:solidFill>
                <a:ea typeface="宋体" panose="02010600030101010101" pitchFamily="2" charset="-122"/>
              </a:rPr>
              <a:t>e</a:t>
            </a:r>
            <a:r>
              <a:rPr lang="en-US" altLang="zh-CN" smtClean="0">
                <a:ea typeface="宋体" panose="02010600030101010101" pitchFamily="2" charset="-122"/>
              </a:rPr>
              <a:t> be the set of cells connected to net </a:t>
            </a:r>
            <a:r>
              <a:rPr lang="en-US" altLang="zh-CN" i="1" smtClean="0">
                <a:ea typeface="宋体" panose="02010600030101010101" pitchFamily="2" charset="-122"/>
              </a:rPr>
              <a:t>e</a:t>
            </a:r>
            <a:r>
              <a:rPr lang="en-US" altLang="zh-CN" smtClean="0">
                <a:ea typeface="宋体" panose="02010600030101010101" pitchFamily="2" charset="-122"/>
              </a:rPr>
              <a:t> </a:t>
            </a:r>
            <a:r>
              <a:rPr lang="de-DE" altLang="zh-CN" smtClean="0">
                <a:ea typeface="宋体" panose="02010600030101010101" pitchFamily="2" charset="-122"/>
              </a:rPr>
              <a:t></a:t>
            </a:r>
            <a:r>
              <a:rPr lang="de-DE" altLang="zh-CN" i="1" smtClean="0">
                <a:ea typeface="宋体" panose="02010600030101010101" pitchFamily="2" charset="-122"/>
              </a:rPr>
              <a:t> E</a:t>
            </a:r>
            <a:endParaRPr lang="en-US" altLang="zh-CN" i="1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503238" lvl="1" indent="-219075" defTabSz="849313"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left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e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)</a:t>
            </a:r>
            <a:r>
              <a:rPr lang="en-US" altLang="zh-CN" smtClean="0">
                <a:ea typeface="宋体" panose="02010600030101010101" pitchFamily="2" charset="-122"/>
              </a:rPr>
              <a:t>, 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right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e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)</a:t>
            </a:r>
            <a:r>
              <a:rPr lang="en-US" altLang="zh-CN" smtClean="0">
                <a:ea typeface="宋体" panose="02010600030101010101" pitchFamily="2" charset="-122"/>
              </a:rPr>
              <a:t>, 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bottom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e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)</a:t>
            </a:r>
            <a:r>
              <a:rPr lang="en-US" altLang="zh-CN" smtClean="0">
                <a:ea typeface="宋体" panose="02010600030101010101" pitchFamily="2" charset="-122"/>
              </a:rPr>
              <a:t>, and 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top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e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)</a:t>
            </a:r>
            <a:r>
              <a:rPr lang="en-US" altLang="zh-CN" smtClean="0">
                <a:ea typeface="宋体" panose="02010600030101010101" pitchFamily="2" charset="-122"/>
              </a:rPr>
              <a:t> respectively be the coordinates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of the left, right, bottom, and top boundaries of </a:t>
            </a:r>
            <a:r>
              <a:rPr lang="en-US" altLang="zh-CN" i="1" smtClean="0">
                <a:ea typeface="宋体" panose="02010600030101010101" pitchFamily="2" charset="-122"/>
              </a:rPr>
              <a:t>e</a:t>
            </a:r>
            <a:r>
              <a:rPr lang="en-US" altLang="zh-CN" smtClean="0">
                <a:ea typeface="宋体" panose="02010600030101010101" pitchFamily="2" charset="-122"/>
              </a:rPr>
              <a:t>’s bounding box</a:t>
            </a:r>
            <a:endParaRPr lang="en-US" altLang="zh-CN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503238" lvl="1" indent="-219075" defTabSz="849313"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δ</a:t>
            </a:r>
            <a:r>
              <a:rPr lang="en-US" altLang="zh-CN" i="1" baseline="-25000" smtClean="0">
                <a:solidFill>
                  <a:srgbClr val="CC0000"/>
                </a:solidFill>
                <a:ea typeface="宋体" panose="02010600030101010101" pitchFamily="2" charset="-122"/>
              </a:rPr>
              <a:t>x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,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e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)</a:t>
            </a:r>
            <a:r>
              <a:rPr lang="en-US" altLang="zh-CN" smtClean="0">
                <a:ea typeface="宋体" panose="02010600030101010101" pitchFamily="2" charset="-122"/>
              </a:rPr>
              <a:t> and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δ</a:t>
            </a:r>
            <a:r>
              <a:rPr lang="en-US" altLang="zh-CN" i="1" baseline="-25000" smtClean="0">
                <a:solidFill>
                  <a:srgbClr val="CC0000"/>
                </a:solidFill>
                <a:ea typeface="宋体" panose="02010600030101010101" pitchFamily="2" charset="-122"/>
              </a:rPr>
              <a:t>y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,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e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)</a:t>
            </a:r>
            <a:r>
              <a:rPr lang="en-US" altLang="zh-CN" smtClean="0">
                <a:ea typeface="宋体" panose="02010600030101010101" pitchFamily="2" charset="-122"/>
              </a:rPr>
              <a:t> be pin offsets from </a:t>
            </a:r>
            <a:r>
              <a:rPr lang="en-US" altLang="zh-CN" i="1" smtClean="0">
                <a:ea typeface="宋体" panose="02010600030101010101" pitchFamily="2" charset="-122"/>
              </a:rPr>
              <a:t>x</a:t>
            </a:r>
            <a:r>
              <a:rPr lang="en-US" altLang="zh-CN" i="1" baseline="-25000" smtClean="0">
                <a:ea typeface="宋体" panose="02010600030101010101" pitchFamily="2" charset="-122"/>
              </a:rPr>
              <a:t>v</a:t>
            </a:r>
            <a:r>
              <a:rPr lang="en-US" altLang="zh-CN" smtClean="0">
                <a:ea typeface="宋体" panose="02010600030101010101" pitchFamily="2" charset="-122"/>
              </a:rPr>
              <a:t> and </a:t>
            </a:r>
            <a:r>
              <a:rPr lang="en-US" altLang="zh-CN" i="1" smtClean="0">
                <a:ea typeface="宋体" panose="02010600030101010101" pitchFamily="2" charset="-122"/>
              </a:rPr>
              <a:t>y</a:t>
            </a:r>
            <a:r>
              <a:rPr lang="en-US" altLang="zh-CN" i="1" baseline="-25000" smtClean="0">
                <a:ea typeface="宋体" panose="02010600030101010101" pitchFamily="2" charset="-122"/>
              </a:rPr>
              <a:t>v</a:t>
            </a:r>
            <a:r>
              <a:rPr lang="en-US" altLang="zh-CN" smtClean="0">
                <a:ea typeface="宋体" panose="02010600030101010101" pitchFamily="2" charset="-122"/>
              </a:rPr>
              <a:t> for </a:t>
            </a:r>
            <a:r>
              <a:rPr lang="en-US" altLang="zh-CN" i="1" smtClean="0">
                <a:ea typeface="宋体" panose="02010600030101010101" pitchFamily="2" charset="-122"/>
              </a:rPr>
              <a:t>v</a:t>
            </a:r>
            <a:r>
              <a:rPr lang="en-US" altLang="zh-CN" smtClean="0">
                <a:ea typeface="宋体" panose="02010600030101010101" pitchFamily="2" charset="-122"/>
              </a:rPr>
              <a:t>’s pin connected to </a:t>
            </a:r>
            <a:r>
              <a:rPr lang="en-US" altLang="zh-CN" i="1" smtClean="0">
                <a:ea typeface="宋体" panose="02010600030101010101" pitchFamily="2" charset="-122"/>
              </a:rPr>
              <a:t>e</a:t>
            </a:r>
            <a:r>
              <a:rPr lang="en-US" altLang="zh-CN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3798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8.3.2	Embedding STA into Linear Programs for Placement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2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62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62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62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62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59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1AEC47-B660-4FAB-8958-5DEB8F554D0A}" type="slidenum">
              <a:rPr lang="en-US" altLang="de-DE" sz="1000">
                <a:solidFill>
                  <a:srgbClr val="C0C0C0"/>
                </a:solidFill>
              </a:rPr>
              <a:pPr/>
              <a:t>33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264644" name="Rectangle 4"/>
          <p:cNvSpPr>
            <a:spLocks noChangeArrowheads="1"/>
          </p:cNvSpPr>
          <p:nvPr/>
        </p:nvSpPr>
        <p:spPr bwMode="auto">
          <a:xfrm>
            <a:off x="608013" y="1916113"/>
            <a:ext cx="72771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238" indent="-219075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Then, for all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v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de-DE" altLang="zh-CN" sz="1600">
                <a:ea typeface="宋体" panose="02010600030101010101" pitchFamily="2" charset="-122"/>
                <a:sym typeface="Symbol" panose="05050102010706020507" pitchFamily="18" charset="2"/>
              </a:rPr>
              <a:t></a:t>
            </a:r>
            <a:r>
              <a:rPr lang="de-DE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 V</a:t>
            </a:r>
            <a:r>
              <a:rPr lang="de-DE" altLang="zh-CN" sz="1600" i="1" baseline="-25000">
                <a:ea typeface="宋体" panose="02010600030101010101" pitchFamily="2" charset="-122"/>
                <a:sym typeface="Symbol" panose="05050102010706020507" pitchFamily="18" charset="2"/>
              </a:rPr>
              <a:t>e</a:t>
            </a:r>
            <a:r>
              <a:rPr lang="de-DE" altLang="zh-CN" sz="1600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5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5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5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5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5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Define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e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’s </a:t>
            </a: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half-perimeter wirelength (HPWL)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graphicFrame>
        <p:nvGraphicFramePr>
          <p:cNvPr id="125958" name="Object 5"/>
          <p:cNvGraphicFramePr>
            <a:graphicFrameLocks noChangeAspect="1"/>
          </p:cNvGraphicFramePr>
          <p:nvPr/>
        </p:nvGraphicFramePr>
        <p:xfrm>
          <a:off x="3132138" y="2428875"/>
          <a:ext cx="231775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4" imgW="1295400" imgH="800100" progId="Equation.3">
                  <p:embed/>
                </p:oleObj>
              </mc:Choice>
              <mc:Fallback>
                <p:oleObj name="Equation" r:id="rId4" imgW="1295400" imgH="800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87" b="1587"/>
                      <a:stretch>
                        <a:fillRect/>
                      </a:stretch>
                    </p:blipFill>
                    <p:spPr bwMode="auto">
                      <a:xfrm>
                        <a:off x="3132138" y="2428875"/>
                        <a:ext cx="2317750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9"/>
          <p:cNvGraphicFramePr>
            <a:graphicFrameLocks noChangeAspect="1"/>
          </p:cNvGraphicFramePr>
          <p:nvPr/>
        </p:nvGraphicFramePr>
        <p:xfrm>
          <a:off x="2051050" y="5048250"/>
          <a:ext cx="43116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6" imgW="2273300" imgH="190500" progId="Equation.3">
                  <p:embed/>
                </p:oleObj>
              </mc:Choice>
              <mc:Fallback>
                <p:oleObj name="Equation" r:id="rId6" imgW="2273300" imgH="190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048250"/>
                        <a:ext cx="43116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8.3.2	Embedding STA into Linear Programs for Placement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64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E57B46-1F78-4CA8-9F13-83C11E3183C6}" type="slidenum">
              <a:rPr lang="en-US" altLang="de-DE" sz="1000">
                <a:solidFill>
                  <a:srgbClr val="C0C0C0"/>
                </a:solidFill>
              </a:rPr>
              <a:pPr/>
              <a:t>34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26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193087" cy="4751387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For timing constraints, let</a:t>
            </a:r>
            <a:endParaRPr lang="en-US" altLang="zh-CN" i="1" smtClean="0">
              <a:ea typeface="宋体" panose="02010600030101010101" pitchFamily="2" charset="-122"/>
            </a:endParaRPr>
          </a:p>
          <a:p>
            <a:pPr marL="503238" lvl="1" indent="-219075" defTabSz="849313"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t</a:t>
            </a:r>
            <a:r>
              <a:rPr lang="en-US" altLang="zh-CN" i="1" baseline="-25000" smtClean="0">
                <a:solidFill>
                  <a:srgbClr val="CC0000"/>
                </a:solidFill>
                <a:ea typeface="宋体" panose="02010600030101010101" pitchFamily="2" charset="-122"/>
              </a:rPr>
              <a:t>GATE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solidFill>
                  <a:srgbClr val="CC0000"/>
                </a:solidFill>
                <a:ea typeface="宋体" panose="02010600030101010101" pitchFamily="2" charset="-122"/>
              </a:rPr>
              <a:t>i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,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solidFill>
                  <a:srgbClr val="CC0000"/>
                </a:solidFill>
                <a:ea typeface="宋体" panose="02010600030101010101" pitchFamily="2" charset="-122"/>
              </a:rPr>
              <a:t>o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)</a:t>
            </a:r>
            <a:r>
              <a:rPr lang="en-US" altLang="zh-CN" smtClean="0">
                <a:ea typeface="宋体" panose="02010600030101010101" pitchFamily="2" charset="-122"/>
              </a:rPr>
              <a:t> be the gate delay from an input pin </a:t>
            </a:r>
            <a:r>
              <a:rPr lang="en-US" altLang="zh-CN" i="1" smtClean="0"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ea typeface="宋体" panose="02010600030101010101" pitchFamily="2" charset="-122"/>
              </a:rPr>
              <a:t>i</a:t>
            </a:r>
            <a:r>
              <a:rPr lang="en-US" altLang="zh-CN" smtClean="0">
                <a:ea typeface="宋体" panose="02010600030101010101" pitchFamily="2" charset="-122"/>
              </a:rPr>
              <a:t> to the output pin </a:t>
            </a:r>
            <a:r>
              <a:rPr lang="en-US" altLang="zh-CN" i="1" smtClean="0"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ea typeface="宋体" panose="02010600030101010101" pitchFamily="2" charset="-122"/>
              </a:rPr>
              <a:t>o</a:t>
            </a:r>
            <a:r>
              <a:rPr lang="en-US" altLang="zh-CN" smtClean="0">
                <a:ea typeface="宋体" panose="02010600030101010101" pitchFamily="2" charset="-122"/>
              </a:rPr>
              <a:t> for cell </a:t>
            </a:r>
            <a:r>
              <a:rPr lang="en-US" altLang="zh-CN" i="1" smtClean="0">
                <a:ea typeface="宋体" panose="02010600030101010101" pitchFamily="2" charset="-122"/>
              </a:rPr>
              <a:t>v</a:t>
            </a:r>
            <a:endParaRPr lang="en-US" altLang="zh-CN" smtClean="0">
              <a:ea typeface="宋体" panose="02010600030101010101" pitchFamily="2" charset="-122"/>
            </a:endParaRPr>
          </a:p>
          <a:p>
            <a:pPr marL="503238" lvl="1" indent="-219075" defTabSz="849313"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t</a:t>
            </a:r>
            <a:r>
              <a:rPr lang="en-US" altLang="zh-CN" i="1" baseline="-25000" smtClean="0">
                <a:solidFill>
                  <a:srgbClr val="CC0000"/>
                </a:solidFill>
                <a:ea typeface="宋体" panose="02010600030101010101" pitchFamily="2" charset="-122"/>
              </a:rPr>
              <a:t>NET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e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,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u</a:t>
            </a:r>
            <a:r>
              <a:rPr lang="en-US" altLang="zh-CN" i="1" baseline="-25000" smtClean="0">
                <a:solidFill>
                  <a:srgbClr val="CC0000"/>
                </a:solidFill>
                <a:ea typeface="宋体" panose="02010600030101010101" pitchFamily="2" charset="-122"/>
              </a:rPr>
              <a:t>o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,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solidFill>
                  <a:srgbClr val="CC0000"/>
                </a:solidFill>
                <a:ea typeface="宋体" panose="02010600030101010101" pitchFamily="2" charset="-122"/>
              </a:rPr>
              <a:t>i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)</a:t>
            </a:r>
            <a:r>
              <a:rPr lang="en-US" altLang="zh-CN" smtClean="0">
                <a:ea typeface="宋体" panose="02010600030101010101" pitchFamily="2" charset="-122"/>
              </a:rPr>
              <a:t> be net </a:t>
            </a:r>
            <a:r>
              <a:rPr lang="en-US" altLang="zh-CN" i="1" smtClean="0">
                <a:ea typeface="宋体" panose="02010600030101010101" pitchFamily="2" charset="-122"/>
              </a:rPr>
              <a:t>e</a:t>
            </a:r>
            <a:r>
              <a:rPr lang="en-US" altLang="zh-CN" smtClean="0">
                <a:ea typeface="宋体" panose="02010600030101010101" pitchFamily="2" charset="-122"/>
              </a:rPr>
              <a:t>’s delay from cell </a:t>
            </a:r>
            <a:r>
              <a:rPr lang="en-US" altLang="zh-CN" i="1" smtClean="0">
                <a:ea typeface="宋体" panose="02010600030101010101" pitchFamily="2" charset="-122"/>
              </a:rPr>
              <a:t>u</a:t>
            </a:r>
            <a:r>
              <a:rPr lang="en-US" altLang="zh-CN" smtClean="0">
                <a:ea typeface="宋体" panose="02010600030101010101" pitchFamily="2" charset="-122"/>
              </a:rPr>
              <a:t>’s output pin </a:t>
            </a:r>
            <a:r>
              <a:rPr lang="en-US" altLang="zh-CN" i="1" smtClean="0">
                <a:ea typeface="宋体" panose="02010600030101010101" pitchFamily="2" charset="-122"/>
              </a:rPr>
              <a:t>u</a:t>
            </a:r>
            <a:r>
              <a:rPr lang="en-US" altLang="zh-CN" i="1" baseline="-25000" smtClean="0">
                <a:ea typeface="宋体" panose="02010600030101010101" pitchFamily="2" charset="-122"/>
              </a:rPr>
              <a:t>o</a:t>
            </a:r>
            <a:r>
              <a:rPr lang="en-US" altLang="zh-CN" smtClean="0">
                <a:ea typeface="宋体" panose="02010600030101010101" pitchFamily="2" charset="-122"/>
              </a:rPr>
              <a:t> to cell </a:t>
            </a:r>
            <a:r>
              <a:rPr lang="en-US" altLang="zh-CN" i="1" smtClean="0">
                <a:ea typeface="宋体" panose="02010600030101010101" pitchFamily="2" charset="-122"/>
              </a:rPr>
              <a:t>v</a:t>
            </a:r>
            <a:r>
              <a:rPr lang="en-US" altLang="zh-CN" smtClean="0">
                <a:ea typeface="宋体" panose="02010600030101010101" pitchFamily="2" charset="-122"/>
              </a:rPr>
              <a:t>’s input pin </a:t>
            </a:r>
            <a:r>
              <a:rPr lang="en-US" altLang="zh-CN" i="1" smtClean="0"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ea typeface="宋体" panose="02010600030101010101" pitchFamily="2" charset="-122"/>
              </a:rPr>
              <a:t>i</a:t>
            </a:r>
            <a:endParaRPr lang="en-US" altLang="zh-CN" smtClean="0">
              <a:ea typeface="宋体" panose="02010600030101010101" pitchFamily="2" charset="-122"/>
            </a:endParaRPr>
          </a:p>
          <a:p>
            <a:pPr marL="503238" lvl="1" indent="-219075" defTabSz="849313"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AAT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solidFill>
                  <a:srgbClr val="CC0000"/>
                </a:solidFill>
                <a:ea typeface="宋体" panose="02010600030101010101" pitchFamily="2" charset="-122"/>
              </a:rPr>
              <a:t>j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)</a:t>
            </a:r>
            <a:r>
              <a:rPr lang="en-US" altLang="zh-CN" smtClean="0">
                <a:ea typeface="宋体" panose="02010600030101010101" pitchFamily="2" charset="-122"/>
              </a:rPr>
              <a:t> be the arrival time on pin </a:t>
            </a:r>
            <a:r>
              <a:rPr lang="en-US" altLang="zh-CN" i="1" smtClean="0">
                <a:ea typeface="宋体" panose="02010600030101010101" pitchFamily="2" charset="-122"/>
              </a:rPr>
              <a:t>j</a:t>
            </a:r>
            <a:r>
              <a:rPr lang="en-US" altLang="zh-CN" smtClean="0">
                <a:ea typeface="宋体" panose="02010600030101010101" pitchFamily="2" charset="-122"/>
              </a:rPr>
              <a:t> of cell </a:t>
            </a:r>
            <a:r>
              <a:rPr lang="en-US" altLang="zh-CN" i="1" smtClean="0">
                <a:ea typeface="宋体" panose="02010600030101010101" pitchFamily="2" charset="-122"/>
              </a:rPr>
              <a:t>v</a:t>
            </a:r>
            <a:r>
              <a:rPr lang="en-US" altLang="zh-CN" smtClean="0">
                <a:ea typeface="宋体" panose="02010600030101010101" pitchFamily="2" charset="-122"/>
              </a:rPr>
              <a:t> 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endParaRPr lang="en-US" altLang="zh-CN" smtClean="0">
              <a:ea typeface="宋体" panose="02010600030101010101" pitchFamily="2" charset="-122"/>
            </a:endParaRP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8.3.2	Embedding STA into Linear Programs for Placement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3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63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63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63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2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67B533-60DE-4D61-94E2-11E96ED38F81}" type="slidenum">
              <a:rPr lang="en-US" altLang="de-DE" sz="1000">
                <a:solidFill>
                  <a:srgbClr val="C0C0C0"/>
                </a:solidFill>
              </a:rPr>
              <a:pPr/>
              <a:t>35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267716" name="Rectangle 4"/>
          <p:cNvSpPr>
            <a:spLocks noChangeArrowheads="1"/>
          </p:cNvSpPr>
          <p:nvPr/>
        </p:nvSpPr>
        <p:spPr bwMode="auto">
          <a:xfrm>
            <a:off x="608013" y="1293813"/>
            <a:ext cx="8193087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For every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input pin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v</a:t>
            </a:r>
            <a:r>
              <a:rPr lang="en-US" altLang="zh-CN" i="1" baseline="-250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i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of cell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v</a:t>
            </a:r>
            <a:r>
              <a:rPr lang="en-US" altLang="zh-CN" i="1" baseline="-2500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For every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output pin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v</a:t>
            </a:r>
            <a:r>
              <a:rPr lang="en-US" altLang="zh-CN" i="1" baseline="-250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o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of cell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v</a:t>
            </a:r>
            <a:r>
              <a:rPr lang="en-US" altLang="zh-CN" i="1" baseline="-2500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For every pin τ</a:t>
            </a:r>
            <a:r>
              <a:rPr lang="en-US" altLang="zh-CN" i="1" baseline="-25000">
                <a:ea typeface="宋体" panose="02010600030101010101" pitchFamily="2" charset="-122"/>
                <a:sym typeface="Symbol" panose="05050102010706020507" pitchFamily="18" charset="2"/>
              </a:rPr>
              <a:t>p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in a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sequential cell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τ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Ensure that every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slack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l-GR" altLang="zh-CN">
                <a:solidFill>
                  <a:srgbClr val="CC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τ</a:t>
            </a:r>
            <a:r>
              <a:rPr lang="en-US" altLang="zh-CN" i="1" baseline="-25000">
                <a:solidFill>
                  <a:srgbClr val="CC0000"/>
                </a:solidFill>
                <a:ea typeface="宋体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) </a:t>
            </a: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 0</a:t>
            </a:r>
            <a:endParaRPr lang="en-US" altLang="zh-CN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graphicFrame>
        <p:nvGraphicFramePr>
          <p:cNvPr id="128008" name="Object 5"/>
          <p:cNvGraphicFramePr>
            <a:graphicFrameLocks noChangeAspect="1"/>
          </p:cNvGraphicFramePr>
          <p:nvPr/>
        </p:nvGraphicFramePr>
        <p:xfrm>
          <a:off x="2700338" y="1773238"/>
          <a:ext cx="34559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4" imgW="1790700" imgH="190500" progId="Equation.3">
                  <p:embed/>
                </p:oleObj>
              </mc:Choice>
              <mc:Fallback>
                <p:oleObj name="Equation" r:id="rId4" imgW="1790700" imgH="19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773238"/>
                        <a:ext cx="34559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9" name="Object 14"/>
          <p:cNvGraphicFramePr>
            <a:graphicFrameLocks noChangeAspect="1"/>
          </p:cNvGraphicFramePr>
          <p:nvPr/>
        </p:nvGraphicFramePr>
        <p:xfrm>
          <a:off x="2627313" y="2997200"/>
          <a:ext cx="352901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6" imgW="1816100" imgH="190500" progId="Equation.3">
                  <p:embed/>
                </p:oleObj>
              </mc:Choice>
              <mc:Fallback>
                <p:oleObj name="Equation" r:id="rId6" imgW="1816100" imgH="1905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997200"/>
                        <a:ext cx="352901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0" name="Object 20"/>
          <p:cNvGraphicFramePr>
            <a:graphicFrameLocks noChangeAspect="1"/>
          </p:cNvGraphicFramePr>
          <p:nvPr/>
        </p:nvGraphicFramePr>
        <p:xfrm>
          <a:off x="2700338" y="4149725"/>
          <a:ext cx="31718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8" imgW="1739900" imgH="215900" progId="Equation.3">
                  <p:embed/>
                </p:oleObj>
              </mc:Choice>
              <mc:Fallback>
                <p:oleObj name="Equation" r:id="rId8" imgW="1739900" imgH="2159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149725"/>
                        <a:ext cx="31718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8.3.2	Embedding STA into Linear Programs for Placement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67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67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67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8ED832-8935-4182-B45D-8B39475AE3EF}" type="slidenum">
              <a:rPr lang="en-US" altLang="de-DE" sz="1000">
                <a:solidFill>
                  <a:srgbClr val="C0C0C0"/>
                </a:solidFill>
              </a:rPr>
              <a:pPr/>
              <a:t>36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274884" name="Rectangle 4"/>
          <p:cNvSpPr>
            <a:spLocks noChangeArrowheads="1"/>
          </p:cNvSpPr>
          <p:nvPr/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Optimize for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total negative slack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 i="1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Optimize for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worst negative slack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Optimize </a:t>
            </a:r>
            <a:r>
              <a:rPr lang="ru-RU" altLang="zh-CN">
                <a:ea typeface="宋体" panose="02010600030101010101" pitchFamily="2" charset="-122"/>
                <a:sym typeface="Symbol" panose="05050102010706020507" pitchFamily="18" charset="2"/>
              </a:rPr>
              <a:t>а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linear combination of multiple parameters: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graphicFrame>
        <p:nvGraphicFramePr>
          <p:cNvPr id="140297" name="Object 5"/>
          <p:cNvGraphicFramePr>
            <a:graphicFrameLocks noChangeAspect="1"/>
          </p:cNvGraphicFramePr>
          <p:nvPr/>
        </p:nvGraphicFramePr>
        <p:xfrm>
          <a:off x="3059113" y="1700213"/>
          <a:ext cx="219551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Equation" r:id="rId4" imgW="1257300" imgH="368300" progId="Equation.3">
                  <p:embed/>
                </p:oleObj>
              </mc:Choice>
              <mc:Fallback>
                <p:oleObj name="Equation" r:id="rId4" imgW="1257300" imgH="368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700213"/>
                        <a:ext cx="219551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8" name="Object 7"/>
          <p:cNvGraphicFramePr>
            <a:graphicFrameLocks noChangeAspect="1"/>
          </p:cNvGraphicFramePr>
          <p:nvPr/>
        </p:nvGraphicFramePr>
        <p:xfrm>
          <a:off x="3059113" y="3429000"/>
          <a:ext cx="10795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6" imgW="609336" imgH="152334" progId="Equation.3">
                  <p:embed/>
                </p:oleObj>
              </mc:Choice>
              <mc:Fallback>
                <p:oleObj name="Equation" r:id="rId6" imgW="609336" imgH="15233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429000"/>
                        <a:ext cx="10795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9" name="Object 9"/>
          <p:cNvGraphicFramePr>
            <a:graphicFrameLocks noChangeAspect="1"/>
          </p:cNvGraphicFramePr>
          <p:nvPr/>
        </p:nvGraphicFramePr>
        <p:xfrm>
          <a:off x="3035300" y="4508500"/>
          <a:ext cx="22193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Equation" r:id="rId8" imgW="1244600" imgH="342900" progId="Equation.3">
                  <p:embed/>
                </p:oleObj>
              </mc:Choice>
              <mc:Fallback>
                <p:oleObj name="Equation" r:id="rId8" imgW="1244600" imgH="342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508500"/>
                        <a:ext cx="221932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8.3.2	Embedding STA into Linear Programs for Placement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74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74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DC3489-C7E0-4D1F-9685-FE6B9596A5F0}" type="slidenum">
              <a:rPr lang="en-US" altLang="de-DE" sz="1000">
                <a:solidFill>
                  <a:srgbClr val="C0C0C0"/>
                </a:solidFill>
              </a:rPr>
              <a:pPr/>
              <a:t>37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8.1 	Introduction</a:t>
            </a:r>
          </a:p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8.2 	</a:t>
            </a: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Timing Analysis and Performance Constraints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 sz="14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8.2.1 Static Timing Analysis	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8.2.2 Delay Budgeting with the Zero-Slack Algorithm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8.3 Timing-Driven Placement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8.3.1 Net-Based Techniques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8.3.2 Embedding STA into Linear Programs for Placement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8.4 Timing-Driven Routing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ea typeface="宋体" panose="02010600030101010101" pitchFamily="2" charset="-122"/>
                <a:cs typeface="Times New Roman" panose="02020603050405020304" pitchFamily="18" charset="0"/>
              </a:rPr>
              <a:t>	8.4.1 The Bounded-Radius, Bounded-Cost Algorithm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ea typeface="宋体" panose="02010600030101010101" pitchFamily="2" charset="-122"/>
                <a:cs typeface="Times New Roman" panose="02020603050405020304" pitchFamily="18" charset="0"/>
              </a:rPr>
              <a:t>	8.4.2 Prim-Dijkstra Tradeoff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ea typeface="宋体" panose="02010600030101010101" pitchFamily="2" charset="-122"/>
                <a:cs typeface="Times New Roman" panose="02020603050405020304" pitchFamily="18" charset="0"/>
              </a:rPr>
              <a:t>	8.4.3 Minimization of Source-to-Sink Delay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8.5 Physical Synthesis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8.5.1 Gate Sizing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8.5.2 Buffering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8.5.3 Netlist Restructuring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8.6 Performance-Driven Design Flow</a:t>
            </a:r>
            <a:endParaRPr lang="fr-FR" altLang="de-DE" sz="1900" smtClean="0">
              <a:solidFill>
                <a:srgbClr val="C0C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fr-FR" altLang="de-DE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8.7 Conclusions</a:t>
            </a:r>
            <a:r>
              <a:rPr lang="en-US" altLang="zh-CN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238125" y="3554413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8.4	Timing-Driven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E9ACF1-A79D-4362-A2B9-F2AF98282D31}" type="slidenum">
              <a:rPr lang="en-US" altLang="de-DE" sz="1000">
                <a:solidFill>
                  <a:srgbClr val="C0C0C0"/>
                </a:solidFill>
              </a:rPr>
              <a:pPr/>
              <a:t>38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8013" y="1293813"/>
            <a:ext cx="8193087" cy="5159375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Timing-driven routing seeks to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minimize</a:t>
            </a:r>
            <a:r>
              <a:rPr lang="en-US" altLang="zh-CN" smtClean="0">
                <a:ea typeface="宋体" panose="02010600030101010101" pitchFamily="2" charset="-122"/>
              </a:rPr>
              <a:t>:</a:t>
            </a:r>
            <a:endParaRPr lang="en-US" altLang="zh-CN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Maximum sink delay</a:t>
            </a:r>
            <a:r>
              <a:rPr lang="en-US" altLang="zh-CN" smtClean="0">
                <a:ea typeface="宋体" panose="02010600030101010101" pitchFamily="2" charset="-122"/>
              </a:rPr>
              <a:t>: delay from the source to any sink in a net</a:t>
            </a:r>
            <a:endParaRPr lang="en-US" altLang="zh-CN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Total wirelength</a:t>
            </a:r>
            <a:r>
              <a:rPr lang="en-US" altLang="zh-CN" smtClean="0">
                <a:ea typeface="宋体" panose="02010600030101010101" pitchFamily="2" charset="-122"/>
              </a:rPr>
              <a:t>: routed length of the net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i="1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For a signal net </a:t>
            </a:r>
            <a:r>
              <a:rPr lang="en-US" altLang="zh-CN" i="1" smtClean="0">
                <a:ea typeface="宋体" panose="02010600030101010101" pitchFamily="2" charset="-122"/>
              </a:rPr>
              <a:t>net</a:t>
            </a:r>
            <a:r>
              <a:rPr lang="en-US" altLang="zh-CN" smtClean="0">
                <a:ea typeface="宋体" panose="02010600030101010101" pitchFamily="2" charset="-122"/>
              </a:rPr>
              <a:t>, let</a:t>
            </a:r>
            <a:endParaRPr lang="en-US" altLang="zh-TW" i="1" smtClean="0">
              <a:solidFill>
                <a:srgbClr val="FF0000"/>
              </a:solidFill>
              <a:ea typeface="新細明體" pitchFamily="18" charset="-120"/>
            </a:endParaRP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TW" i="1" smtClean="0">
                <a:solidFill>
                  <a:srgbClr val="CC0000"/>
                </a:solidFill>
                <a:ea typeface="新細明體" pitchFamily="18" charset="-120"/>
              </a:rPr>
              <a:t>s</a:t>
            </a:r>
            <a:r>
              <a:rPr lang="en-US" altLang="zh-TW" baseline="-25000" smtClean="0">
                <a:solidFill>
                  <a:srgbClr val="CC0000"/>
                </a:solidFill>
                <a:ea typeface="新細明體" pitchFamily="18" charset="-120"/>
              </a:rPr>
              <a:t>0</a:t>
            </a:r>
            <a:r>
              <a:rPr lang="en-US" altLang="zh-TW" smtClean="0">
                <a:ea typeface="新細明體" pitchFamily="18" charset="-120"/>
              </a:rPr>
              <a:t> be the source node</a:t>
            </a:r>
            <a:endParaRPr lang="en-US" altLang="zh-TW" i="1" smtClean="0">
              <a:solidFill>
                <a:srgbClr val="FF0000"/>
              </a:solidFill>
              <a:ea typeface="新細明體" pitchFamily="18" charset="-120"/>
            </a:endParaRP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TW" i="1" smtClean="0">
                <a:solidFill>
                  <a:srgbClr val="CC0000"/>
                </a:solidFill>
                <a:ea typeface="新細明體" pitchFamily="18" charset="-120"/>
              </a:rPr>
              <a:t>sinks</a:t>
            </a:r>
            <a:r>
              <a:rPr lang="en-US" altLang="zh-TW" smtClean="0">
                <a:solidFill>
                  <a:srgbClr val="CC0000"/>
                </a:solidFill>
                <a:ea typeface="新細明體" pitchFamily="18" charset="-120"/>
              </a:rPr>
              <a:t> = {</a:t>
            </a:r>
            <a:r>
              <a:rPr lang="en-US" altLang="zh-TW" i="1" smtClean="0">
                <a:solidFill>
                  <a:srgbClr val="CC0000"/>
                </a:solidFill>
                <a:ea typeface="新細明體" pitchFamily="18" charset="-120"/>
              </a:rPr>
              <a:t>s</a:t>
            </a:r>
            <a:r>
              <a:rPr lang="en-US" altLang="zh-TW" baseline="-25000" smtClean="0">
                <a:solidFill>
                  <a:srgbClr val="CC0000"/>
                </a:solidFill>
                <a:ea typeface="新細明體" pitchFamily="18" charset="-120"/>
              </a:rPr>
              <a:t>1</a:t>
            </a:r>
            <a:r>
              <a:rPr lang="en-US" altLang="zh-TW" smtClean="0">
                <a:solidFill>
                  <a:srgbClr val="CC0000"/>
                </a:solidFill>
                <a:ea typeface="新細明體" pitchFamily="18" charset="-120"/>
              </a:rPr>
              <a:t>, … ,</a:t>
            </a:r>
            <a:r>
              <a:rPr lang="en-US" altLang="zh-TW" i="1" smtClean="0">
                <a:solidFill>
                  <a:srgbClr val="CC0000"/>
                </a:solidFill>
                <a:ea typeface="新細明體" pitchFamily="18" charset="-120"/>
              </a:rPr>
              <a:t>s</a:t>
            </a:r>
            <a:r>
              <a:rPr lang="en-US" altLang="zh-TW" i="1" baseline="-25000" smtClean="0">
                <a:solidFill>
                  <a:srgbClr val="CC0000"/>
                </a:solidFill>
                <a:ea typeface="新細明體" pitchFamily="18" charset="-120"/>
              </a:rPr>
              <a:t>n</a:t>
            </a:r>
            <a:r>
              <a:rPr lang="en-US" altLang="zh-TW" smtClean="0">
                <a:solidFill>
                  <a:srgbClr val="CC0000"/>
                </a:solidFill>
                <a:ea typeface="新細明體" pitchFamily="18" charset="-120"/>
              </a:rPr>
              <a:t>}</a:t>
            </a:r>
            <a:r>
              <a:rPr lang="en-US" altLang="zh-TW" smtClean="0">
                <a:ea typeface="新細明體" pitchFamily="18" charset="-120"/>
              </a:rPr>
              <a:t> be the sinks</a:t>
            </a:r>
            <a:r>
              <a:rPr lang="en-US" altLang="zh-CN" smtClean="0">
                <a:ea typeface="宋体" panose="02010600030101010101" pitchFamily="2" charset="-122"/>
              </a:rPr>
              <a:t> </a:t>
            </a:r>
            <a:endParaRPr lang="en-US" altLang="zh-TW" i="1" smtClean="0">
              <a:solidFill>
                <a:srgbClr val="FF0000"/>
              </a:solidFill>
              <a:ea typeface="新細明體" pitchFamily="18" charset="-120"/>
            </a:endParaRP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TW" i="1" smtClean="0">
                <a:solidFill>
                  <a:srgbClr val="CC0000"/>
                </a:solidFill>
                <a:ea typeface="新細明體" pitchFamily="18" charset="-120"/>
              </a:rPr>
              <a:t>G = </a:t>
            </a:r>
            <a:r>
              <a:rPr lang="en-US" altLang="zh-TW" smtClean="0">
                <a:solidFill>
                  <a:srgbClr val="CC0000"/>
                </a:solidFill>
                <a:ea typeface="新細明體" pitchFamily="18" charset="-120"/>
              </a:rPr>
              <a:t>(</a:t>
            </a:r>
            <a:r>
              <a:rPr lang="en-US" altLang="zh-TW" i="1" smtClean="0">
                <a:solidFill>
                  <a:srgbClr val="CC0000"/>
                </a:solidFill>
                <a:ea typeface="新細明體" pitchFamily="18" charset="-120"/>
              </a:rPr>
              <a:t>V</a:t>
            </a:r>
            <a:r>
              <a:rPr lang="en-US" altLang="zh-TW" smtClean="0">
                <a:solidFill>
                  <a:srgbClr val="CC0000"/>
                </a:solidFill>
                <a:ea typeface="新細明體" pitchFamily="18" charset="-120"/>
              </a:rPr>
              <a:t>,</a:t>
            </a:r>
            <a:r>
              <a:rPr lang="en-US" altLang="zh-TW" i="1" smtClean="0">
                <a:solidFill>
                  <a:srgbClr val="CC0000"/>
                </a:solidFill>
                <a:ea typeface="新細明體" pitchFamily="18" charset="-120"/>
              </a:rPr>
              <a:t>E</a:t>
            </a:r>
            <a:r>
              <a:rPr lang="en-US" altLang="zh-TW" smtClean="0">
                <a:solidFill>
                  <a:srgbClr val="CC0000"/>
                </a:solidFill>
                <a:ea typeface="新細明體" pitchFamily="18" charset="-120"/>
              </a:rPr>
              <a:t>)</a:t>
            </a:r>
            <a:r>
              <a:rPr lang="en-US" altLang="zh-TW" smtClean="0">
                <a:ea typeface="新細明體" pitchFamily="18" charset="-120"/>
              </a:rPr>
              <a:t> be a corresponding weighted graph where:</a:t>
            </a:r>
            <a:endParaRPr lang="en-US" altLang="zh-TW" i="1" smtClean="0">
              <a:ea typeface="新細明體" pitchFamily="18" charset="-120"/>
            </a:endParaRPr>
          </a:p>
          <a:p>
            <a:pPr marL="503238" lvl="1" indent="-219075" defTabSz="849313">
              <a:buClr>
                <a:srgbClr val="FF0000"/>
              </a:buClr>
              <a:tabLst>
                <a:tab pos="284163" algn="l"/>
                <a:tab pos="512763" algn="l"/>
              </a:tabLst>
            </a:pPr>
            <a:r>
              <a:rPr lang="en-US" altLang="zh-TW" i="1" smtClean="0">
                <a:ea typeface="新細明體" pitchFamily="18" charset="-120"/>
              </a:rPr>
              <a:t>V</a:t>
            </a:r>
            <a:r>
              <a:rPr lang="en-US" altLang="zh-TW" smtClean="0">
                <a:ea typeface="新細明體" pitchFamily="18" charset="-120"/>
              </a:rPr>
              <a:t> = {</a:t>
            </a:r>
            <a:r>
              <a:rPr lang="en-US" altLang="zh-TW" i="1" smtClean="0">
                <a:ea typeface="新細明體" pitchFamily="18" charset="-120"/>
              </a:rPr>
              <a:t>v</a:t>
            </a:r>
            <a:r>
              <a:rPr lang="en-US" altLang="zh-TW" baseline="-25000" smtClean="0">
                <a:ea typeface="新細明體" pitchFamily="18" charset="-120"/>
              </a:rPr>
              <a:t>0</a:t>
            </a:r>
            <a:r>
              <a:rPr lang="en-US" altLang="zh-TW" smtClean="0">
                <a:ea typeface="新細明體" pitchFamily="18" charset="-120"/>
              </a:rPr>
              <a:t>,</a:t>
            </a:r>
            <a:r>
              <a:rPr lang="en-US" altLang="zh-TW" i="1" smtClean="0">
                <a:ea typeface="新細明體" pitchFamily="18" charset="-120"/>
              </a:rPr>
              <a:t>v</a:t>
            </a:r>
            <a:r>
              <a:rPr lang="en-US" altLang="zh-TW" baseline="-25000" smtClean="0">
                <a:ea typeface="新細明體" pitchFamily="18" charset="-120"/>
              </a:rPr>
              <a:t>1</a:t>
            </a:r>
            <a:r>
              <a:rPr lang="en-US" altLang="zh-TW" smtClean="0">
                <a:ea typeface="新細明體" pitchFamily="18" charset="-120"/>
              </a:rPr>
              <a:t>, … ,</a:t>
            </a:r>
            <a:r>
              <a:rPr lang="en-US" altLang="zh-TW" i="1" smtClean="0">
                <a:ea typeface="新細明體" pitchFamily="18" charset="-120"/>
              </a:rPr>
              <a:t>v</a:t>
            </a:r>
            <a:r>
              <a:rPr lang="en-US" altLang="zh-TW" i="1" baseline="-25000" smtClean="0">
                <a:ea typeface="新細明體" pitchFamily="18" charset="-120"/>
              </a:rPr>
              <a:t>n</a:t>
            </a:r>
            <a:r>
              <a:rPr lang="en-US" altLang="zh-TW" smtClean="0">
                <a:ea typeface="新細明體" pitchFamily="18" charset="-120"/>
              </a:rPr>
              <a:t>} represents the source and sink nodes of </a:t>
            </a:r>
            <a:r>
              <a:rPr lang="en-US" altLang="zh-TW" i="1" smtClean="0">
                <a:ea typeface="新細明體" pitchFamily="18" charset="-120"/>
              </a:rPr>
              <a:t>net</a:t>
            </a:r>
            <a:r>
              <a:rPr lang="en-US" altLang="zh-TW" smtClean="0">
                <a:ea typeface="新細明體" pitchFamily="18" charset="-120"/>
              </a:rPr>
              <a:t>, and</a:t>
            </a:r>
            <a:endParaRPr lang="en-US" altLang="zh-CN" smtClean="0">
              <a:ea typeface="宋体" panose="02010600030101010101" pitchFamily="2" charset="-122"/>
            </a:endParaRPr>
          </a:p>
          <a:p>
            <a:pPr marL="503238" lvl="1" indent="-219075" defTabSz="849313">
              <a:buClr>
                <a:srgbClr val="FF0000"/>
              </a:buClr>
              <a:tabLst>
                <a:tab pos="284163" algn="l"/>
                <a:tab pos="512763" algn="l"/>
              </a:tabLst>
            </a:pPr>
            <a:r>
              <a:rPr lang="en-US" altLang="zh-TW" smtClean="0">
                <a:ea typeface="新細明體" pitchFamily="18" charset="-120"/>
              </a:rPr>
              <a:t>the weight of an edge </a:t>
            </a:r>
            <a:r>
              <a:rPr lang="en-US" altLang="zh-TW" i="1" smtClean="0">
                <a:ea typeface="新細明體" pitchFamily="18" charset="-120"/>
              </a:rPr>
              <a:t>e</a:t>
            </a:r>
            <a:r>
              <a:rPr lang="en-US" altLang="zh-TW" smtClean="0">
                <a:ea typeface="新細明體" pitchFamily="18" charset="-120"/>
              </a:rPr>
              <a:t>(</a:t>
            </a:r>
            <a:r>
              <a:rPr lang="en-US" altLang="zh-TW" i="1" smtClean="0">
                <a:ea typeface="新細明體" pitchFamily="18" charset="-120"/>
              </a:rPr>
              <a:t>v</a:t>
            </a:r>
            <a:r>
              <a:rPr lang="en-US" altLang="zh-TW" i="1" baseline="-25000" smtClean="0">
                <a:ea typeface="新細明體" pitchFamily="18" charset="-120"/>
              </a:rPr>
              <a:t>i</a:t>
            </a:r>
            <a:r>
              <a:rPr lang="en-US" altLang="zh-TW" smtClean="0">
                <a:ea typeface="新細明體" pitchFamily="18" charset="-120"/>
              </a:rPr>
              <a:t>,</a:t>
            </a:r>
            <a:r>
              <a:rPr lang="en-US" altLang="zh-TW" i="1" smtClean="0">
                <a:ea typeface="新細明體" pitchFamily="18" charset="-120"/>
              </a:rPr>
              <a:t>v</a:t>
            </a:r>
            <a:r>
              <a:rPr lang="en-US" altLang="zh-TW" i="1" baseline="-25000" smtClean="0">
                <a:ea typeface="新細明體" pitchFamily="18" charset="-120"/>
              </a:rPr>
              <a:t>j</a:t>
            </a:r>
            <a:r>
              <a:rPr lang="en-US" altLang="zh-TW" smtClean="0">
                <a:ea typeface="新細明體" pitchFamily="18" charset="-120"/>
              </a:rPr>
              <a:t>)  </a:t>
            </a:r>
            <a:r>
              <a:rPr lang="en-US" altLang="zh-TW" i="1" smtClean="0">
                <a:ea typeface="新細明體" pitchFamily="18" charset="-120"/>
              </a:rPr>
              <a:t>E</a:t>
            </a:r>
            <a:r>
              <a:rPr lang="en-US" altLang="zh-TW" smtClean="0">
                <a:ea typeface="新細明體" pitchFamily="18" charset="-120"/>
              </a:rPr>
              <a:t> represents the routing cost between </a:t>
            </a:r>
            <a:r>
              <a:rPr lang="en-US" altLang="zh-TW" i="1" smtClean="0">
                <a:ea typeface="新細明體" pitchFamily="18" charset="-120"/>
              </a:rPr>
              <a:t>v</a:t>
            </a:r>
            <a:r>
              <a:rPr lang="en-US" altLang="zh-TW" i="1" baseline="-25000" smtClean="0">
                <a:ea typeface="新細明體" pitchFamily="18" charset="-120"/>
              </a:rPr>
              <a:t>i</a:t>
            </a:r>
            <a:r>
              <a:rPr lang="en-US" altLang="zh-TW" i="1" smtClean="0">
                <a:ea typeface="新細明體" pitchFamily="18" charset="-120"/>
              </a:rPr>
              <a:t> </a:t>
            </a:r>
            <a:r>
              <a:rPr lang="en-US" altLang="zh-TW" smtClean="0">
                <a:ea typeface="新細明體" pitchFamily="18" charset="-120"/>
              </a:rPr>
              <a:t>and </a:t>
            </a:r>
            <a:r>
              <a:rPr lang="en-US" altLang="zh-TW" i="1" smtClean="0">
                <a:ea typeface="新細明體" pitchFamily="18" charset="-120"/>
              </a:rPr>
              <a:t>v</a:t>
            </a:r>
            <a:r>
              <a:rPr lang="en-US" altLang="zh-TW" i="1" baseline="-25000" smtClean="0">
                <a:ea typeface="新細明體" pitchFamily="18" charset="-120"/>
              </a:rPr>
              <a:t>j</a:t>
            </a:r>
            <a:r>
              <a:rPr lang="en-US" altLang="zh-CN" smtClean="0">
                <a:ea typeface="宋体" panose="02010600030101010101" pitchFamily="2" charset="-122"/>
              </a:rPr>
              <a:t> </a:t>
            </a:r>
            <a:endParaRPr lang="en-US" altLang="zh-CN" sz="1500" i="1" smtClean="0">
              <a:ea typeface="宋体" panose="02010600030101010101" pitchFamily="2" charset="-122"/>
            </a:endParaRP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8.4	Timing-Driven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1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1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1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4E1932-DEF2-4256-8BD9-E4F2BDD8F041}" type="slidenum">
              <a:rPr lang="en-US" altLang="de-DE" sz="1000">
                <a:solidFill>
                  <a:srgbClr val="C0C0C0"/>
                </a:solidFill>
              </a:rPr>
              <a:pPr/>
              <a:t>39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8013" y="1293813"/>
            <a:ext cx="8193087" cy="5159375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For any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spanning tree 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T</a:t>
            </a:r>
            <a:r>
              <a:rPr lang="en-US" altLang="zh-CN" smtClean="0">
                <a:ea typeface="宋体" panose="02010600030101010101" pitchFamily="2" charset="-122"/>
              </a:rPr>
              <a:t> over </a:t>
            </a:r>
            <a:r>
              <a:rPr lang="en-US" altLang="zh-CN" i="1" smtClean="0">
                <a:ea typeface="宋体" panose="02010600030101010101" pitchFamily="2" charset="-122"/>
              </a:rPr>
              <a:t>G</a:t>
            </a:r>
            <a:r>
              <a:rPr lang="en-US" altLang="zh-CN" smtClean="0">
                <a:ea typeface="宋体" panose="02010600030101010101" pitchFamily="2" charset="-122"/>
              </a:rPr>
              <a:t>, let:</a:t>
            </a:r>
            <a:endParaRPr lang="en-US" altLang="zh-CN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radius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T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)</a:t>
            </a:r>
            <a:r>
              <a:rPr lang="en-US" altLang="zh-CN" smtClean="0">
                <a:ea typeface="宋体" panose="02010600030101010101" pitchFamily="2" charset="-122"/>
              </a:rPr>
              <a:t> be the length of the longest source-sink path in </a:t>
            </a:r>
            <a:r>
              <a:rPr lang="en-US" altLang="zh-CN" i="1" smtClean="0">
                <a:ea typeface="宋体" panose="02010600030101010101" pitchFamily="2" charset="-122"/>
              </a:rPr>
              <a:t>T</a:t>
            </a:r>
            <a:endParaRPr lang="en-US" altLang="zh-CN" smtClean="0">
              <a:ea typeface="宋体" panose="02010600030101010101" pitchFamily="2" charset="-122"/>
            </a:endParaRP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cost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solidFill>
                  <a:srgbClr val="CC0000"/>
                </a:solidFill>
                <a:ea typeface="宋体" panose="02010600030101010101" pitchFamily="2" charset="-122"/>
              </a:rPr>
              <a:t>T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)</a:t>
            </a:r>
            <a:r>
              <a:rPr lang="en-US" altLang="zh-CN" smtClean="0">
                <a:ea typeface="宋体" panose="02010600030101010101" pitchFamily="2" charset="-122"/>
              </a:rPr>
              <a:t> be the total edge weight of </a:t>
            </a:r>
            <a:r>
              <a:rPr lang="en-US" altLang="zh-CN" i="1" smtClean="0">
                <a:ea typeface="宋体" panose="02010600030101010101" pitchFamily="2" charset="-122"/>
              </a:rPr>
              <a:t>T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Trade off between “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shallow</a:t>
            </a:r>
            <a:r>
              <a:rPr lang="en-US" altLang="zh-CN" smtClean="0">
                <a:ea typeface="宋体" panose="02010600030101010101" pitchFamily="2" charset="-122"/>
              </a:rPr>
              <a:t>” and “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light</a:t>
            </a:r>
            <a:r>
              <a:rPr lang="en-US" altLang="zh-CN" smtClean="0">
                <a:ea typeface="宋体" panose="02010600030101010101" pitchFamily="2" charset="-122"/>
              </a:rPr>
              <a:t>” trees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“Shallow” trees have minimum radius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Shortest-paths tree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Constructed by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Dijkstra’s Algorithm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smtClean="0">
              <a:solidFill>
                <a:srgbClr val="CC0000"/>
              </a:solidFill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“Light” trees have minimum cost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Minimum spanning tree (MST)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Constructed by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Prim’s Algorithm</a:t>
            </a:r>
            <a:endParaRPr lang="en-US" altLang="zh-CN" smtClean="0">
              <a:ea typeface="宋体" panose="02010600030101010101" pitchFamily="2" charset="-122"/>
            </a:endParaRP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8.4	Timing-Driven Routing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8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8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B57E12-6E41-4E59-BA4D-5F73649AABA2}" type="slidenum">
              <a:rPr lang="en-US" altLang="de-DE" sz="1000">
                <a:solidFill>
                  <a:srgbClr val="C0C0C0"/>
                </a:solidFill>
              </a:rPr>
              <a:pPr/>
              <a:t>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0936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193087" cy="3960812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IC layout must satisfy geometric constraints, electrical constraints,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power &amp; thermal constraints as well as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timing constraints</a:t>
            </a:r>
            <a:r>
              <a:rPr lang="en-US" altLang="zh-CN" smtClean="0">
                <a:ea typeface="宋体" panose="02010600030101010101" pitchFamily="2" charset="-122"/>
              </a:rPr>
              <a:t> </a:t>
            </a:r>
          </a:p>
          <a:p>
            <a:pPr marL="503238" lvl="1" indent="-219075" defTabSz="849313">
              <a:spcBef>
                <a:spcPct val="35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Setup (long-path) constraints</a:t>
            </a:r>
          </a:p>
          <a:p>
            <a:pPr marL="503238" lvl="1" indent="-219075" defTabSz="849313">
              <a:spcBef>
                <a:spcPct val="35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Hold (short-path) constraints</a:t>
            </a:r>
            <a:br>
              <a:rPr lang="en-US" altLang="zh-CN" smtClean="0">
                <a:ea typeface="宋体" panose="02010600030101010101" pitchFamily="2" charset="-122"/>
              </a:rPr>
            </a:b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Chip designers must complete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timing closure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Optimization process that meets timing constraints 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Integrates point optimizations discussed in previous chapters, e.g.,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placement and routing, with specialized methods to improve circuit performance  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8.1	Introduction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3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3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93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93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93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4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30B43D-0626-47A0-99DA-A796B296BF84}" type="slidenum">
              <a:rPr lang="en-US" altLang="de-DE" sz="1000">
                <a:solidFill>
                  <a:srgbClr val="C0C0C0"/>
                </a:solidFill>
              </a:rPr>
              <a:pPr/>
              <a:t>40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7892" name="TextBox 109"/>
          <p:cNvSpPr txBox="1">
            <a:spLocks noChangeArrowheads="1"/>
          </p:cNvSpPr>
          <p:nvPr/>
        </p:nvSpPr>
        <p:spPr bwMode="auto">
          <a:xfrm>
            <a:off x="935038" y="4703763"/>
            <a:ext cx="14144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radius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 = 8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cost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 = 20</a:t>
            </a:r>
          </a:p>
          <a:p>
            <a:pPr algn="ctr" eaLnBrk="1" hangingPunct="1">
              <a:spcBef>
                <a:spcPct val="0"/>
              </a:spcBef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“Shallow”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515938" y="1933575"/>
            <a:ext cx="2266950" cy="2690813"/>
            <a:chOff x="234" y="1163"/>
            <a:chExt cx="1428" cy="1695"/>
          </a:xfrm>
        </p:grpSpPr>
        <p:sp>
          <p:nvSpPr>
            <p:cNvPr id="42044" name="Rectangle 6"/>
            <p:cNvSpPr>
              <a:spLocks noChangeArrowheads="1"/>
            </p:cNvSpPr>
            <p:nvPr/>
          </p:nvSpPr>
          <p:spPr bwMode="auto">
            <a:xfrm rot="-5400000">
              <a:off x="115" y="1286"/>
              <a:ext cx="1667" cy="142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42045" name="Group 7"/>
            <p:cNvGrpSpPr>
              <a:grpSpLocks/>
            </p:cNvGrpSpPr>
            <p:nvPr/>
          </p:nvGrpSpPr>
          <p:grpSpPr bwMode="auto">
            <a:xfrm>
              <a:off x="234" y="1163"/>
              <a:ext cx="1428" cy="1670"/>
              <a:chOff x="1861" y="1163"/>
              <a:chExt cx="1428" cy="1670"/>
            </a:xfrm>
          </p:grpSpPr>
          <p:sp>
            <p:nvSpPr>
              <p:cNvPr id="42060" name="Line 8"/>
              <p:cNvSpPr>
                <a:spLocks noChangeShapeType="1"/>
              </p:cNvSpPr>
              <p:nvPr/>
            </p:nvSpPr>
            <p:spPr bwMode="auto">
              <a:xfrm rot="-5400000">
                <a:off x="1504" y="1998"/>
                <a:ext cx="166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61" name="Line 9"/>
              <p:cNvSpPr>
                <a:spLocks noChangeShapeType="1"/>
              </p:cNvSpPr>
              <p:nvPr/>
            </p:nvSpPr>
            <p:spPr bwMode="auto">
              <a:xfrm rot="-5400000">
                <a:off x="1742" y="1998"/>
                <a:ext cx="1667" cy="4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62" name="Line 10"/>
              <p:cNvSpPr>
                <a:spLocks noChangeShapeType="1"/>
              </p:cNvSpPr>
              <p:nvPr/>
            </p:nvSpPr>
            <p:spPr bwMode="auto">
              <a:xfrm rot="-5400000">
                <a:off x="1265" y="1999"/>
                <a:ext cx="1668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63" name="Line 11"/>
              <p:cNvSpPr>
                <a:spLocks noChangeShapeType="1"/>
              </p:cNvSpPr>
              <p:nvPr/>
            </p:nvSpPr>
            <p:spPr bwMode="auto">
              <a:xfrm rot="-5400000">
                <a:off x="2575" y="1877"/>
                <a:ext cx="0" cy="1422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64" name="Line 12"/>
              <p:cNvSpPr>
                <a:spLocks noChangeShapeType="1"/>
              </p:cNvSpPr>
              <p:nvPr/>
            </p:nvSpPr>
            <p:spPr bwMode="auto">
              <a:xfrm rot="-5400000">
                <a:off x="2572" y="1640"/>
                <a:ext cx="0" cy="1422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65" name="Line 13"/>
              <p:cNvSpPr>
                <a:spLocks noChangeShapeType="1"/>
              </p:cNvSpPr>
              <p:nvPr/>
            </p:nvSpPr>
            <p:spPr bwMode="auto">
              <a:xfrm rot="-5400000">
                <a:off x="2573" y="1408"/>
                <a:ext cx="0" cy="141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66" name="Line 14"/>
              <p:cNvSpPr>
                <a:spLocks noChangeShapeType="1"/>
              </p:cNvSpPr>
              <p:nvPr/>
            </p:nvSpPr>
            <p:spPr bwMode="auto">
              <a:xfrm rot="-5400000">
                <a:off x="2216" y="1999"/>
                <a:ext cx="166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67" name="Line 15"/>
              <p:cNvSpPr>
                <a:spLocks noChangeShapeType="1"/>
              </p:cNvSpPr>
              <p:nvPr/>
            </p:nvSpPr>
            <p:spPr bwMode="auto">
              <a:xfrm rot="-5400000">
                <a:off x="1977" y="1997"/>
                <a:ext cx="1668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68" name="Line 16"/>
              <p:cNvSpPr>
                <a:spLocks noChangeShapeType="1"/>
              </p:cNvSpPr>
              <p:nvPr/>
            </p:nvSpPr>
            <p:spPr bwMode="auto">
              <a:xfrm rot="-5400000">
                <a:off x="2572" y="1174"/>
                <a:ext cx="0" cy="140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69" name="Line 17"/>
              <p:cNvSpPr>
                <a:spLocks noChangeShapeType="1"/>
              </p:cNvSpPr>
              <p:nvPr/>
            </p:nvSpPr>
            <p:spPr bwMode="auto">
              <a:xfrm rot="-5400000">
                <a:off x="2578" y="931"/>
                <a:ext cx="0" cy="1422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70" name="Line 18"/>
              <p:cNvSpPr>
                <a:spLocks noChangeShapeType="1"/>
              </p:cNvSpPr>
              <p:nvPr/>
            </p:nvSpPr>
            <p:spPr bwMode="auto">
              <a:xfrm rot="-5400000">
                <a:off x="2579" y="698"/>
                <a:ext cx="0" cy="141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2046" name="Oval 19"/>
            <p:cNvSpPr>
              <a:spLocks noChangeAspect="1" noChangeArrowheads="1"/>
            </p:cNvSpPr>
            <p:nvPr/>
          </p:nvSpPr>
          <p:spPr bwMode="auto">
            <a:xfrm>
              <a:off x="920" y="1379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047" name="Oval 20"/>
            <p:cNvSpPr>
              <a:spLocks noChangeAspect="1" noChangeArrowheads="1"/>
            </p:cNvSpPr>
            <p:nvPr/>
          </p:nvSpPr>
          <p:spPr bwMode="auto">
            <a:xfrm>
              <a:off x="443" y="1378"/>
              <a:ext cx="52" cy="5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048" name="Oval 21"/>
            <p:cNvSpPr>
              <a:spLocks noChangeAspect="1" noChangeArrowheads="1"/>
            </p:cNvSpPr>
            <p:nvPr/>
          </p:nvSpPr>
          <p:spPr bwMode="auto">
            <a:xfrm>
              <a:off x="1396" y="1616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049" name="Oval 22"/>
            <p:cNvSpPr>
              <a:spLocks noChangeAspect="1" noChangeArrowheads="1"/>
            </p:cNvSpPr>
            <p:nvPr/>
          </p:nvSpPr>
          <p:spPr bwMode="auto">
            <a:xfrm>
              <a:off x="444" y="2093"/>
              <a:ext cx="53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050" name="Text Box 23"/>
            <p:cNvSpPr txBox="1">
              <a:spLocks noChangeArrowheads="1"/>
            </p:cNvSpPr>
            <p:nvPr/>
          </p:nvSpPr>
          <p:spPr bwMode="auto">
            <a:xfrm>
              <a:off x="899" y="2607"/>
              <a:ext cx="2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s</a:t>
              </a:r>
              <a:r>
                <a:rPr lang="en-US" altLang="zh-CN" sz="1800" baseline="-25000">
                  <a:solidFill>
                    <a:srgbClr val="000000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0</a:t>
              </a:r>
              <a:endParaRPr lang="en-US" altLang="zh-CN" sz="1800" i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051" name="Freeform 24"/>
            <p:cNvSpPr>
              <a:spLocks/>
            </p:cNvSpPr>
            <p:nvPr/>
          </p:nvSpPr>
          <p:spPr bwMode="auto">
            <a:xfrm>
              <a:off x="468" y="2118"/>
              <a:ext cx="474" cy="720"/>
            </a:xfrm>
            <a:custGeom>
              <a:avLst/>
              <a:gdLst>
                <a:gd name="T0" fmla="*/ 474 w 474"/>
                <a:gd name="T1" fmla="*/ 720 h 720"/>
                <a:gd name="T2" fmla="*/ 0 w 474"/>
                <a:gd name="T3" fmla="*/ 720 h 720"/>
                <a:gd name="T4" fmla="*/ 0 w 474"/>
                <a:gd name="T5" fmla="*/ 0 h 720"/>
                <a:gd name="T6" fmla="*/ 0 60000 65536"/>
                <a:gd name="T7" fmla="*/ 0 60000 65536"/>
                <a:gd name="T8" fmla="*/ 0 60000 65536"/>
                <a:gd name="T9" fmla="*/ 0 w 474"/>
                <a:gd name="T10" fmla="*/ 0 h 720"/>
                <a:gd name="T11" fmla="*/ 474 w 474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4" h="720">
                  <a:moveTo>
                    <a:pt x="474" y="720"/>
                  </a:moveTo>
                  <a:lnTo>
                    <a:pt x="0" y="72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52" name="Freeform 25"/>
            <p:cNvSpPr>
              <a:spLocks/>
            </p:cNvSpPr>
            <p:nvPr/>
          </p:nvSpPr>
          <p:spPr bwMode="auto">
            <a:xfrm>
              <a:off x="942" y="1644"/>
              <a:ext cx="480" cy="1194"/>
            </a:xfrm>
            <a:custGeom>
              <a:avLst/>
              <a:gdLst>
                <a:gd name="T0" fmla="*/ 0 w 480"/>
                <a:gd name="T1" fmla="*/ 1194 h 1194"/>
                <a:gd name="T2" fmla="*/ 480 w 480"/>
                <a:gd name="T3" fmla="*/ 1194 h 1194"/>
                <a:gd name="T4" fmla="*/ 480 w 480"/>
                <a:gd name="T5" fmla="*/ 0 h 1194"/>
                <a:gd name="T6" fmla="*/ 0 60000 65536"/>
                <a:gd name="T7" fmla="*/ 0 60000 65536"/>
                <a:gd name="T8" fmla="*/ 0 60000 65536"/>
                <a:gd name="T9" fmla="*/ 0 w 480"/>
                <a:gd name="T10" fmla="*/ 0 h 1194"/>
                <a:gd name="T11" fmla="*/ 480 w 480"/>
                <a:gd name="T12" fmla="*/ 1194 h 1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194">
                  <a:moveTo>
                    <a:pt x="0" y="1194"/>
                  </a:moveTo>
                  <a:lnTo>
                    <a:pt x="480" y="1194"/>
                  </a:lnTo>
                  <a:lnTo>
                    <a:pt x="48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53" name="Line 26"/>
            <p:cNvSpPr>
              <a:spLocks noChangeShapeType="1"/>
            </p:cNvSpPr>
            <p:nvPr/>
          </p:nvSpPr>
          <p:spPr bwMode="auto">
            <a:xfrm flipV="1">
              <a:off x="945" y="1398"/>
              <a:ext cx="0" cy="14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54" name="Line 27"/>
            <p:cNvSpPr>
              <a:spLocks noChangeShapeType="1"/>
            </p:cNvSpPr>
            <p:nvPr/>
          </p:nvSpPr>
          <p:spPr bwMode="auto">
            <a:xfrm flipH="1">
              <a:off x="471" y="1404"/>
              <a:ext cx="47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55" name="Rectangle 111"/>
            <p:cNvSpPr>
              <a:spLocks noChangeArrowheads="1"/>
            </p:cNvSpPr>
            <p:nvPr/>
          </p:nvSpPr>
          <p:spPr bwMode="auto">
            <a:xfrm>
              <a:off x="928" y="188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6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2056" name="Rectangle 111"/>
            <p:cNvSpPr>
              <a:spLocks noChangeArrowheads="1"/>
            </p:cNvSpPr>
            <p:nvPr/>
          </p:nvSpPr>
          <p:spPr bwMode="auto">
            <a:xfrm>
              <a:off x="439" y="234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5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2057" name="Rectangle 111"/>
            <p:cNvSpPr>
              <a:spLocks noChangeArrowheads="1"/>
            </p:cNvSpPr>
            <p:nvPr/>
          </p:nvSpPr>
          <p:spPr bwMode="auto">
            <a:xfrm>
              <a:off x="1399" y="209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7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2058" name="Rectangle 111"/>
            <p:cNvSpPr>
              <a:spLocks noChangeArrowheads="1"/>
            </p:cNvSpPr>
            <p:nvPr/>
          </p:nvSpPr>
          <p:spPr bwMode="auto">
            <a:xfrm>
              <a:off x="607" y="14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2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2059" name="Oval 32"/>
            <p:cNvSpPr>
              <a:spLocks noChangeAspect="1" noChangeArrowheads="1"/>
            </p:cNvSpPr>
            <p:nvPr/>
          </p:nvSpPr>
          <p:spPr bwMode="auto">
            <a:xfrm>
              <a:off x="920" y="2807"/>
              <a:ext cx="52" cy="51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</p:grpSp>
      <p:grpSp>
        <p:nvGrpSpPr>
          <p:cNvPr id="37894" name="Group 33"/>
          <p:cNvGrpSpPr>
            <a:grpSpLocks/>
          </p:cNvGrpSpPr>
          <p:nvPr/>
        </p:nvGrpSpPr>
        <p:grpSpPr bwMode="auto">
          <a:xfrm>
            <a:off x="3457575" y="1933575"/>
            <a:ext cx="2266950" cy="2690813"/>
            <a:chOff x="1963" y="1163"/>
            <a:chExt cx="1428" cy="1695"/>
          </a:xfrm>
        </p:grpSpPr>
        <p:sp>
          <p:nvSpPr>
            <p:cNvPr id="42020" name="Rectangle 34"/>
            <p:cNvSpPr>
              <a:spLocks noChangeArrowheads="1"/>
            </p:cNvSpPr>
            <p:nvPr/>
          </p:nvSpPr>
          <p:spPr bwMode="auto">
            <a:xfrm rot="-5400000">
              <a:off x="1845" y="1286"/>
              <a:ext cx="1667" cy="142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42021" name="Group 35"/>
            <p:cNvGrpSpPr>
              <a:grpSpLocks/>
            </p:cNvGrpSpPr>
            <p:nvPr/>
          </p:nvGrpSpPr>
          <p:grpSpPr bwMode="auto">
            <a:xfrm>
              <a:off x="1963" y="1163"/>
              <a:ext cx="1428" cy="1670"/>
              <a:chOff x="1861" y="1163"/>
              <a:chExt cx="1428" cy="1670"/>
            </a:xfrm>
          </p:grpSpPr>
          <p:sp>
            <p:nvSpPr>
              <p:cNvPr id="42033" name="Line 36"/>
              <p:cNvSpPr>
                <a:spLocks noChangeShapeType="1"/>
              </p:cNvSpPr>
              <p:nvPr/>
            </p:nvSpPr>
            <p:spPr bwMode="auto">
              <a:xfrm rot="-5400000">
                <a:off x="1504" y="1998"/>
                <a:ext cx="166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34" name="Line 37"/>
              <p:cNvSpPr>
                <a:spLocks noChangeShapeType="1"/>
              </p:cNvSpPr>
              <p:nvPr/>
            </p:nvSpPr>
            <p:spPr bwMode="auto">
              <a:xfrm rot="-5400000">
                <a:off x="1742" y="1998"/>
                <a:ext cx="1667" cy="4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35" name="Line 38"/>
              <p:cNvSpPr>
                <a:spLocks noChangeShapeType="1"/>
              </p:cNvSpPr>
              <p:nvPr/>
            </p:nvSpPr>
            <p:spPr bwMode="auto">
              <a:xfrm rot="-5400000">
                <a:off x="1265" y="1999"/>
                <a:ext cx="1668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36" name="Line 39"/>
              <p:cNvSpPr>
                <a:spLocks noChangeShapeType="1"/>
              </p:cNvSpPr>
              <p:nvPr/>
            </p:nvSpPr>
            <p:spPr bwMode="auto">
              <a:xfrm rot="-5400000">
                <a:off x="2575" y="1877"/>
                <a:ext cx="0" cy="1422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37" name="Line 40"/>
              <p:cNvSpPr>
                <a:spLocks noChangeShapeType="1"/>
              </p:cNvSpPr>
              <p:nvPr/>
            </p:nvSpPr>
            <p:spPr bwMode="auto">
              <a:xfrm rot="-5400000">
                <a:off x="2572" y="1640"/>
                <a:ext cx="0" cy="1422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38" name="Line 41"/>
              <p:cNvSpPr>
                <a:spLocks noChangeShapeType="1"/>
              </p:cNvSpPr>
              <p:nvPr/>
            </p:nvSpPr>
            <p:spPr bwMode="auto">
              <a:xfrm rot="-5400000">
                <a:off x="2573" y="1408"/>
                <a:ext cx="0" cy="141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39" name="Line 42"/>
              <p:cNvSpPr>
                <a:spLocks noChangeShapeType="1"/>
              </p:cNvSpPr>
              <p:nvPr/>
            </p:nvSpPr>
            <p:spPr bwMode="auto">
              <a:xfrm rot="-5400000">
                <a:off x="2216" y="1999"/>
                <a:ext cx="166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40" name="Line 43"/>
              <p:cNvSpPr>
                <a:spLocks noChangeShapeType="1"/>
              </p:cNvSpPr>
              <p:nvPr/>
            </p:nvSpPr>
            <p:spPr bwMode="auto">
              <a:xfrm rot="-5400000">
                <a:off x="1977" y="1997"/>
                <a:ext cx="1668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41" name="Line 44"/>
              <p:cNvSpPr>
                <a:spLocks noChangeShapeType="1"/>
              </p:cNvSpPr>
              <p:nvPr/>
            </p:nvSpPr>
            <p:spPr bwMode="auto">
              <a:xfrm rot="-5400000">
                <a:off x="2572" y="1174"/>
                <a:ext cx="0" cy="140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42" name="Line 45"/>
              <p:cNvSpPr>
                <a:spLocks noChangeShapeType="1"/>
              </p:cNvSpPr>
              <p:nvPr/>
            </p:nvSpPr>
            <p:spPr bwMode="auto">
              <a:xfrm rot="-5400000">
                <a:off x="2578" y="931"/>
                <a:ext cx="0" cy="1422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43" name="Line 46"/>
              <p:cNvSpPr>
                <a:spLocks noChangeShapeType="1"/>
              </p:cNvSpPr>
              <p:nvPr/>
            </p:nvSpPr>
            <p:spPr bwMode="auto">
              <a:xfrm rot="-5400000">
                <a:off x="2579" y="698"/>
                <a:ext cx="0" cy="141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2022" name="Oval 47"/>
            <p:cNvSpPr>
              <a:spLocks noChangeAspect="1" noChangeArrowheads="1"/>
            </p:cNvSpPr>
            <p:nvPr/>
          </p:nvSpPr>
          <p:spPr bwMode="auto">
            <a:xfrm>
              <a:off x="2651" y="1379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023" name="Oval 48"/>
            <p:cNvSpPr>
              <a:spLocks noChangeAspect="1" noChangeArrowheads="1"/>
            </p:cNvSpPr>
            <p:nvPr/>
          </p:nvSpPr>
          <p:spPr bwMode="auto">
            <a:xfrm>
              <a:off x="2174" y="1378"/>
              <a:ext cx="52" cy="5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024" name="Oval 49"/>
            <p:cNvSpPr>
              <a:spLocks noChangeAspect="1" noChangeArrowheads="1"/>
            </p:cNvSpPr>
            <p:nvPr/>
          </p:nvSpPr>
          <p:spPr bwMode="auto">
            <a:xfrm>
              <a:off x="3124" y="1616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025" name="Oval 50"/>
            <p:cNvSpPr>
              <a:spLocks noChangeAspect="1" noChangeArrowheads="1"/>
            </p:cNvSpPr>
            <p:nvPr/>
          </p:nvSpPr>
          <p:spPr bwMode="auto">
            <a:xfrm>
              <a:off x="2172" y="2093"/>
              <a:ext cx="53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026" name="Text Box 51"/>
            <p:cNvSpPr txBox="1">
              <a:spLocks noChangeArrowheads="1"/>
            </p:cNvSpPr>
            <p:nvPr/>
          </p:nvSpPr>
          <p:spPr bwMode="auto">
            <a:xfrm>
              <a:off x="2630" y="2607"/>
              <a:ext cx="2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s</a:t>
              </a:r>
              <a:r>
                <a:rPr lang="en-US" altLang="zh-CN" sz="1800" baseline="-25000">
                  <a:solidFill>
                    <a:srgbClr val="000000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0</a:t>
              </a:r>
              <a:endParaRPr lang="en-US" altLang="zh-CN" sz="1800" i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027" name="Freeform 52"/>
            <p:cNvSpPr>
              <a:spLocks/>
            </p:cNvSpPr>
            <p:nvPr/>
          </p:nvSpPr>
          <p:spPr bwMode="auto">
            <a:xfrm>
              <a:off x="2199" y="1404"/>
              <a:ext cx="951" cy="1431"/>
            </a:xfrm>
            <a:custGeom>
              <a:avLst/>
              <a:gdLst>
                <a:gd name="T0" fmla="*/ 477 w 951"/>
                <a:gd name="T1" fmla="*/ 1413 h 1434"/>
                <a:gd name="T2" fmla="*/ 0 w 951"/>
                <a:gd name="T3" fmla="*/ 1413 h 1434"/>
                <a:gd name="T4" fmla="*/ 0 w 951"/>
                <a:gd name="T5" fmla="*/ 0 h 1434"/>
                <a:gd name="T6" fmla="*/ 477 w 951"/>
                <a:gd name="T7" fmla="*/ 0 h 1434"/>
                <a:gd name="T8" fmla="*/ 951 w 951"/>
                <a:gd name="T9" fmla="*/ 0 h 1434"/>
                <a:gd name="T10" fmla="*/ 951 w 951"/>
                <a:gd name="T11" fmla="*/ 239 h 14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1"/>
                <a:gd name="T19" fmla="*/ 0 h 1434"/>
                <a:gd name="T20" fmla="*/ 951 w 951"/>
                <a:gd name="T21" fmla="*/ 1434 h 14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1" h="1434">
                  <a:moveTo>
                    <a:pt x="477" y="1434"/>
                  </a:moveTo>
                  <a:lnTo>
                    <a:pt x="0" y="1434"/>
                  </a:lnTo>
                  <a:lnTo>
                    <a:pt x="0" y="0"/>
                  </a:lnTo>
                  <a:lnTo>
                    <a:pt x="477" y="0"/>
                  </a:lnTo>
                  <a:lnTo>
                    <a:pt x="951" y="0"/>
                  </a:lnTo>
                  <a:lnTo>
                    <a:pt x="951" y="246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8" name="Oval 53"/>
            <p:cNvSpPr>
              <a:spLocks noChangeAspect="1" noChangeArrowheads="1"/>
            </p:cNvSpPr>
            <p:nvPr/>
          </p:nvSpPr>
          <p:spPr bwMode="auto">
            <a:xfrm>
              <a:off x="2651" y="2807"/>
              <a:ext cx="52" cy="51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029" name="Rectangle 111"/>
            <p:cNvSpPr>
              <a:spLocks noChangeArrowheads="1"/>
            </p:cNvSpPr>
            <p:nvPr/>
          </p:nvSpPr>
          <p:spPr bwMode="auto">
            <a:xfrm>
              <a:off x="2909" y="119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3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2030" name="Rectangle 111"/>
            <p:cNvSpPr>
              <a:spLocks noChangeArrowheads="1"/>
            </p:cNvSpPr>
            <p:nvPr/>
          </p:nvSpPr>
          <p:spPr bwMode="auto">
            <a:xfrm>
              <a:off x="2180" y="235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5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2031" name="Rectangle 111"/>
            <p:cNvSpPr>
              <a:spLocks noChangeArrowheads="1"/>
            </p:cNvSpPr>
            <p:nvPr/>
          </p:nvSpPr>
          <p:spPr bwMode="auto">
            <a:xfrm>
              <a:off x="2344" y="1192"/>
              <a:ext cx="1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2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2032" name="TextBox 43"/>
            <p:cNvSpPr txBox="1">
              <a:spLocks noChangeArrowheads="1"/>
            </p:cNvSpPr>
            <p:nvPr/>
          </p:nvSpPr>
          <p:spPr bwMode="auto">
            <a:xfrm>
              <a:off x="2174" y="16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7895" name="TextBox 110"/>
          <p:cNvSpPr txBox="1">
            <a:spLocks noChangeArrowheads="1"/>
          </p:cNvSpPr>
          <p:nvPr/>
        </p:nvSpPr>
        <p:spPr bwMode="auto">
          <a:xfrm>
            <a:off x="3829050" y="4703763"/>
            <a:ext cx="15351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radius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 = 13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cost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 = 13</a:t>
            </a:r>
          </a:p>
          <a:p>
            <a:pPr algn="ctr" eaLnBrk="1" hangingPunct="1">
              <a:spcBef>
                <a:spcPct val="0"/>
              </a:spcBef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“Light”</a:t>
            </a:r>
          </a:p>
        </p:txBody>
      </p:sp>
      <p:grpSp>
        <p:nvGrpSpPr>
          <p:cNvPr id="37896" name="Group 59"/>
          <p:cNvGrpSpPr>
            <a:grpSpLocks/>
          </p:cNvGrpSpPr>
          <p:nvPr/>
        </p:nvGrpSpPr>
        <p:grpSpPr bwMode="auto">
          <a:xfrm>
            <a:off x="6337300" y="1933575"/>
            <a:ext cx="2266950" cy="2690813"/>
            <a:chOff x="3728" y="1163"/>
            <a:chExt cx="1428" cy="1695"/>
          </a:xfrm>
        </p:grpSpPr>
        <p:sp>
          <p:nvSpPr>
            <p:cNvPr id="41995" name="Rectangle 60"/>
            <p:cNvSpPr>
              <a:spLocks noChangeArrowheads="1"/>
            </p:cNvSpPr>
            <p:nvPr/>
          </p:nvSpPr>
          <p:spPr bwMode="auto">
            <a:xfrm rot="-5400000">
              <a:off x="3610" y="1286"/>
              <a:ext cx="1667" cy="142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41996" name="Group 61"/>
            <p:cNvGrpSpPr>
              <a:grpSpLocks/>
            </p:cNvGrpSpPr>
            <p:nvPr/>
          </p:nvGrpSpPr>
          <p:grpSpPr bwMode="auto">
            <a:xfrm>
              <a:off x="3728" y="1163"/>
              <a:ext cx="1428" cy="1670"/>
              <a:chOff x="1861" y="1163"/>
              <a:chExt cx="1428" cy="1670"/>
            </a:xfrm>
          </p:grpSpPr>
          <p:sp>
            <p:nvSpPr>
              <p:cNvPr id="42009" name="Line 62"/>
              <p:cNvSpPr>
                <a:spLocks noChangeShapeType="1"/>
              </p:cNvSpPr>
              <p:nvPr/>
            </p:nvSpPr>
            <p:spPr bwMode="auto">
              <a:xfrm rot="-5400000">
                <a:off x="1504" y="1998"/>
                <a:ext cx="166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10" name="Line 63"/>
              <p:cNvSpPr>
                <a:spLocks noChangeShapeType="1"/>
              </p:cNvSpPr>
              <p:nvPr/>
            </p:nvSpPr>
            <p:spPr bwMode="auto">
              <a:xfrm rot="-5400000">
                <a:off x="1742" y="1998"/>
                <a:ext cx="1667" cy="4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11" name="Line 64"/>
              <p:cNvSpPr>
                <a:spLocks noChangeShapeType="1"/>
              </p:cNvSpPr>
              <p:nvPr/>
            </p:nvSpPr>
            <p:spPr bwMode="auto">
              <a:xfrm rot="-5400000">
                <a:off x="1265" y="1999"/>
                <a:ext cx="1668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12" name="Line 65"/>
              <p:cNvSpPr>
                <a:spLocks noChangeShapeType="1"/>
              </p:cNvSpPr>
              <p:nvPr/>
            </p:nvSpPr>
            <p:spPr bwMode="auto">
              <a:xfrm rot="-5400000">
                <a:off x="2575" y="1877"/>
                <a:ext cx="0" cy="1422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13" name="Line 66"/>
              <p:cNvSpPr>
                <a:spLocks noChangeShapeType="1"/>
              </p:cNvSpPr>
              <p:nvPr/>
            </p:nvSpPr>
            <p:spPr bwMode="auto">
              <a:xfrm rot="-5400000">
                <a:off x="2572" y="1640"/>
                <a:ext cx="0" cy="1422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14" name="Line 67"/>
              <p:cNvSpPr>
                <a:spLocks noChangeShapeType="1"/>
              </p:cNvSpPr>
              <p:nvPr/>
            </p:nvSpPr>
            <p:spPr bwMode="auto">
              <a:xfrm rot="-5400000">
                <a:off x="2573" y="1408"/>
                <a:ext cx="0" cy="141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15" name="Line 68"/>
              <p:cNvSpPr>
                <a:spLocks noChangeShapeType="1"/>
              </p:cNvSpPr>
              <p:nvPr/>
            </p:nvSpPr>
            <p:spPr bwMode="auto">
              <a:xfrm rot="-5400000">
                <a:off x="2216" y="1999"/>
                <a:ext cx="166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16" name="Line 69"/>
              <p:cNvSpPr>
                <a:spLocks noChangeShapeType="1"/>
              </p:cNvSpPr>
              <p:nvPr/>
            </p:nvSpPr>
            <p:spPr bwMode="auto">
              <a:xfrm rot="-5400000">
                <a:off x="1977" y="1997"/>
                <a:ext cx="1668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17" name="Line 70"/>
              <p:cNvSpPr>
                <a:spLocks noChangeShapeType="1"/>
              </p:cNvSpPr>
              <p:nvPr/>
            </p:nvSpPr>
            <p:spPr bwMode="auto">
              <a:xfrm rot="-5400000">
                <a:off x="2572" y="1174"/>
                <a:ext cx="0" cy="140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18" name="Line 71"/>
              <p:cNvSpPr>
                <a:spLocks noChangeShapeType="1"/>
              </p:cNvSpPr>
              <p:nvPr/>
            </p:nvSpPr>
            <p:spPr bwMode="auto">
              <a:xfrm rot="-5400000">
                <a:off x="2578" y="931"/>
                <a:ext cx="0" cy="1422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19" name="Line 72"/>
              <p:cNvSpPr>
                <a:spLocks noChangeShapeType="1"/>
              </p:cNvSpPr>
              <p:nvPr/>
            </p:nvSpPr>
            <p:spPr bwMode="auto">
              <a:xfrm rot="-5400000">
                <a:off x="2579" y="698"/>
                <a:ext cx="0" cy="141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1997" name="Oval 73"/>
            <p:cNvSpPr>
              <a:spLocks noChangeAspect="1" noChangeArrowheads="1"/>
            </p:cNvSpPr>
            <p:nvPr/>
          </p:nvSpPr>
          <p:spPr bwMode="auto">
            <a:xfrm>
              <a:off x="4415" y="1379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1998" name="Oval 74"/>
            <p:cNvSpPr>
              <a:spLocks noChangeAspect="1" noChangeArrowheads="1"/>
            </p:cNvSpPr>
            <p:nvPr/>
          </p:nvSpPr>
          <p:spPr bwMode="auto">
            <a:xfrm>
              <a:off x="3938" y="1378"/>
              <a:ext cx="52" cy="5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1999" name="Oval 75"/>
            <p:cNvSpPr>
              <a:spLocks noChangeAspect="1" noChangeArrowheads="1"/>
            </p:cNvSpPr>
            <p:nvPr/>
          </p:nvSpPr>
          <p:spPr bwMode="auto">
            <a:xfrm>
              <a:off x="4888" y="1616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000" name="Oval 76"/>
            <p:cNvSpPr>
              <a:spLocks noChangeAspect="1" noChangeArrowheads="1"/>
            </p:cNvSpPr>
            <p:nvPr/>
          </p:nvSpPr>
          <p:spPr bwMode="auto">
            <a:xfrm>
              <a:off x="3939" y="2093"/>
              <a:ext cx="53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001" name="Text Box 77"/>
            <p:cNvSpPr txBox="1">
              <a:spLocks noChangeArrowheads="1"/>
            </p:cNvSpPr>
            <p:nvPr/>
          </p:nvSpPr>
          <p:spPr bwMode="auto">
            <a:xfrm>
              <a:off x="4394" y="2607"/>
              <a:ext cx="2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s</a:t>
              </a:r>
              <a:r>
                <a:rPr lang="en-US" altLang="zh-CN" sz="1800" baseline="-25000">
                  <a:solidFill>
                    <a:srgbClr val="000000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0</a:t>
              </a:r>
              <a:endParaRPr lang="en-US" altLang="zh-CN" sz="1800" i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002" name="Freeform 78"/>
            <p:cNvSpPr>
              <a:spLocks/>
            </p:cNvSpPr>
            <p:nvPr/>
          </p:nvSpPr>
          <p:spPr bwMode="auto">
            <a:xfrm>
              <a:off x="3969" y="1401"/>
              <a:ext cx="474" cy="1431"/>
            </a:xfrm>
            <a:custGeom>
              <a:avLst/>
              <a:gdLst>
                <a:gd name="T0" fmla="*/ 474 w 474"/>
                <a:gd name="T1" fmla="*/ 1431 h 1431"/>
                <a:gd name="T2" fmla="*/ 0 w 474"/>
                <a:gd name="T3" fmla="*/ 1431 h 1431"/>
                <a:gd name="T4" fmla="*/ 0 w 474"/>
                <a:gd name="T5" fmla="*/ 0 h 1431"/>
                <a:gd name="T6" fmla="*/ 471 w 474"/>
                <a:gd name="T7" fmla="*/ 0 h 14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4"/>
                <a:gd name="T13" fmla="*/ 0 h 1431"/>
                <a:gd name="T14" fmla="*/ 474 w 474"/>
                <a:gd name="T15" fmla="*/ 1431 h 14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4" h="1431">
                  <a:moveTo>
                    <a:pt x="474" y="1431"/>
                  </a:moveTo>
                  <a:lnTo>
                    <a:pt x="0" y="1431"/>
                  </a:lnTo>
                  <a:lnTo>
                    <a:pt x="0" y="0"/>
                  </a:lnTo>
                  <a:lnTo>
                    <a:pt x="47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03" name="Freeform 79"/>
            <p:cNvSpPr>
              <a:spLocks/>
            </p:cNvSpPr>
            <p:nvPr/>
          </p:nvSpPr>
          <p:spPr bwMode="auto">
            <a:xfrm>
              <a:off x="3963" y="1641"/>
              <a:ext cx="951" cy="474"/>
            </a:xfrm>
            <a:custGeom>
              <a:avLst/>
              <a:gdLst>
                <a:gd name="T0" fmla="*/ 0 w 951"/>
                <a:gd name="T1" fmla="*/ 474 h 474"/>
                <a:gd name="T2" fmla="*/ 951 w 951"/>
                <a:gd name="T3" fmla="*/ 474 h 474"/>
                <a:gd name="T4" fmla="*/ 951 w 951"/>
                <a:gd name="T5" fmla="*/ 0 h 474"/>
                <a:gd name="T6" fmla="*/ 0 60000 65536"/>
                <a:gd name="T7" fmla="*/ 0 60000 65536"/>
                <a:gd name="T8" fmla="*/ 0 60000 65536"/>
                <a:gd name="T9" fmla="*/ 0 w 951"/>
                <a:gd name="T10" fmla="*/ 0 h 474"/>
                <a:gd name="T11" fmla="*/ 951 w 951"/>
                <a:gd name="T12" fmla="*/ 474 h 4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1" h="474">
                  <a:moveTo>
                    <a:pt x="0" y="474"/>
                  </a:moveTo>
                  <a:lnTo>
                    <a:pt x="951" y="474"/>
                  </a:lnTo>
                  <a:lnTo>
                    <a:pt x="95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04" name="Oval 80"/>
            <p:cNvSpPr>
              <a:spLocks noChangeAspect="1" noChangeArrowheads="1"/>
            </p:cNvSpPr>
            <p:nvPr/>
          </p:nvSpPr>
          <p:spPr bwMode="auto">
            <a:xfrm>
              <a:off x="4415" y="2807"/>
              <a:ext cx="52" cy="51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2005" name="Rectangle 111"/>
            <p:cNvSpPr>
              <a:spLocks noChangeArrowheads="1"/>
            </p:cNvSpPr>
            <p:nvPr/>
          </p:nvSpPr>
          <p:spPr bwMode="auto">
            <a:xfrm>
              <a:off x="4345" y="191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6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2006" name="Rectangle 111"/>
            <p:cNvSpPr>
              <a:spLocks noChangeArrowheads="1"/>
            </p:cNvSpPr>
            <p:nvPr/>
          </p:nvSpPr>
          <p:spPr bwMode="auto">
            <a:xfrm>
              <a:off x="3951" y="236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5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2007" name="Rectangle 111"/>
            <p:cNvSpPr>
              <a:spLocks noChangeArrowheads="1"/>
            </p:cNvSpPr>
            <p:nvPr/>
          </p:nvSpPr>
          <p:spPr bwMode="auto">
            <a:xfrm>
              <a:off x="4108" y="119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2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2008" name="TextBox 43"/>
            <p:cNvSpPr txBox="1">
              <a:spLocks noChangeArrowheads="1"/>
            </p:cNvSpPr>
            <p:nvPr/>
          </p:nvSpPr>
          <p:spPr bwMode="auto">
            <a:xfrm>
              <a:off x="3952" y="163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7897" name="TextBox 111"/>
          <p:cNvSpPr txBox="1">
            <a:spLocks noChangeArrowheads="1"/>
          </p:cNvSpPr>
          <p:nvPr/>
        </p:nvSpPr>
        <p:spPr bwMode="auto">
          <a:xfrm>
            <a:off x="6513513" y="4703763"/>
            <a:ext cx="19304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radius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 = 11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cost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) = 16</a:t>
            </a:r>
          </a:p>
          <a:p>
            <a:pPr algn="ctr" eaLnBrk="1" hangingPunct="1">
              <a:spcBef>
                <a:spcPct val="0"/>
              </a:spcBef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Tradeoff between </a:t>
            </a:r>
            <a:b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shallow and light</a:t>
            </a:r>
          </a:p>
        </p:txBody>
      </p:sp>
      <p:sp>
        <p:nvSpPr>
          <p:cNvPr id="41993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8.4	Timing-Driven Routing</a:t>
            </a:r>
          </a:p>
        </p:txBody>
      </p:sp>
      <p:sp>
        <p:nvSpPr>
          <p:cNvPr id="87" name="Text Box 102"/>
          <p:cNvSpPr txBox="1">
            <a:spLocks noChangeArrowheads="1"/>
          </p:cNvSpPr>
          <p:nvPr/>
        </p:nvSpPr>
        <p:spPr bwMode="auto">
          <a:xfrm rot="-5400000">
            <a:off x="8237048" y="5725266"/>
            <a:ext cx="1256691" cy="2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5" grpId="0"/>
      <p:bldP spid="3789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B2808C-3463-477B-90B5-D488BFD24F39}" type="slidenum">
              <a:rPr lang="en-US" altLang="de-DE" sz="1000">
                <a:solidFill>
                  <a:srgbClr val="C0C0C0"/>
                </a:solidFill>
              </a:rPr>
              <a:pPr/>
              <a:t>41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30134" name="Rectangle 4"/>
          <p:cNvSpPr>
            <a:spLocks noChangeArrowheads="1"/>
          </p:cNvSpPr>
          <p:nvPr/>
        </p:nvSpPr>
        <p:spPr bwMode="auto">
          <a:xfrm>
            <a:off x="608013" y="1293813"/>
            <a:ext cx="819308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238" indent="-219075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Trades off radius for cost by setting upper bounds on both</a:t>
            </a:r>
            <a:endParaRPr lang="en-US" altLang="zh-CN">
              <a:solidFill>
                <a:srgbClr val="FF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solidFill>
                <a:srgbClr val="FF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In the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bounded-radius, bounded-cost (BRBC) algorithm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let: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T</a:t>
            </a:r>
            <a:r>
              <a:rPr lang="en-US" altLang="zh-CN" sz="1600" i="1" baseline="-250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be the shortest-paths tree</a:t>
            </a:r>
            <a:endParaRPr lang="en-US" altLang="zh-CN" sz="1600">
              <a:solidFill>
                <a:srgbClr val="FF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T</a:t>
            </a:r>
            <a:r>
              <a:rPr lang="en-US" altLang="zh-CN" sz="1600" i="1" baseline="-250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M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be the minimum spanning tree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TW" i="1">
                <a:solidFill>
                  <a:srgbClr val="CC0000"/>
                </a:solidFill>
                <a:ea typeface="新細明體" pitchFamily="18" charset="-120"/>
                <a:sym typeface="Symbol" panose="05050102010706020507" pitchFamily="18" charset="2"/>
              </a:rPr>
              <a:t>T</a:t>
            </a:r>
            <a:r>
              <a:rPr lang="en-US" altLang="zh-TW" i="1" baseline="-25000">
                <a:solidFill>
                  <a:srgbClr val="CC0000"/>
                </a:solidFill>
                <a:ea typeface="新細明體" pitchFamily="18" charset="-120"/>
                <a:sym typeface="Symbol" panose="05050102010706020507" pitchFamily="18" charset="2"/>
              </a:rPr>
              <a:t>BRBC</a:t>
            </a:r>
            <a:r>
              <a:rPr lang="en-US" altLang="zh-TW">
                <a:ea typeface="新細明體" pitchFamily="18" charset="-120"/>
                <a:sym typeface="Symbol" panose="05050102010706020507" pitchFamily="18" charset="2"/>
              </a:rPr>
              <a:t> is the tree constructed with parameter </a:t>
            </a:r>
            <a:r>
              <a:rPr lang="el-GR" altLang="zh-TW">
                <a:ea typeface="新細明體" pitchFamily="18" charset="-120"/>
                <a:cs typeface="Arial" panose="020B0604020202020204" pitchFamily="34" charset="0"/>
                <a:sym typeface="Symbol" panose="05050102010706020507" pitchFamily="18" charset="2"/>
              </a:rPr>
              <a:t>ε</a:t>
            </a:r>
            <a:r>
              <a:rPr lang="en-US" altLang="zh-TW">
                <a:ea typeface="新細明體" pitchFamily="18" charset="-12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>
                <a:ea typeface="新細明體" pitchFamily="18" charset="-120"/>
                <a:sym typeface="Symbol" panose="05050102010706020507" pitchFamily="18" charset="2"/>
              </a:rPr>
              <a:t>that satisfies: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TW">
              <a:ea typeface="新細明體" pitchFamily="18" charset="-120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TW">
              <a:ea typeface="新細明體" pitchFamily="18" charset="-120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TW">
              <a:ea typeface="新細明體" pitchFamily="18" charset="-120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TW">
              <a:ea typeface="新細明體" pitchFamily="18" charset="-120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When </a:t>
            </a:r>
            <a:r>
              <a:rPr lang="en-US" altLang="zh-TW">
                <a:solidFill>
                  <a:srgbClr val="CC0000"/>
                </a:solidFill>
                <a:ea typeface="新細明體" pitchFamily="18" charset="-120"/>
                <a:sym typeface="Symbol" panose="05050102010706020507" pitchFamily="18" charset="2"/>
              </a:rPr>
              <a:t>ε</a:t>
            </a:r>
            <a:r>
              <a:rPr lang="en-US" altLang="zh-TW" i="1">
                <a:solidFill>
                  <a:srgbClr val="CC0000"/>
                </a:solidFill>
                <a:ea typeface="新細明體" pitchFamily="18" charset="-120"/>
                <a:sym typeface="Symbol" panose="05050102010706020507" pitchFamily="18" charset="2"/>
              </a:rPr>
              <a:t> </a:t>
            </a:r>
            <a:r>
              <a:rPr lang="en-US" altLang="zh-TW">
                <a:solidFill>
                  <a:srgbClr val="CC0000"/>
                </a:solidFill>
                <a:ea typeface="新細明體" pitchFamily="18" charset="-120"/>
                <a:sym typeface="Symbol" panose="05050102010706020507" pitchFamily="18" charset="2"/>
              </a:rPr>
              <a:t>= 0</a:t>
            </a:r>
            <a:r>
              <a:rPr lang="en-US" altLang="zh-TW">
                <a:ea typeface="新細明體" pitchFamily="18" charset="-120"/>
                <a:sym typeface="Symbol" panose="05050102010706020507" pitchFamily="18" charset="2"/>
              </a:rPr>
              <a:t>, </a:t>
            </a:r>
            <a:r>
              <a:rPr lang="en-US" altLang="zh-TW" i="1">
                <a:ea typeface="新細明體" pitchFamily="18" charset="-120"/>
                <a:sym typeface="Symbol" panose="05050102010706020507" pitchFamily="18" charset="2"/>
              </a:rPr>
              <a:t>T</a:t>
            </a:r>
            <a:r>
              <a:rPr lang="en-US" altLang="zh-TW" i="1" baseline="-25000">
                <a:ea typeface="新細明體" pitchFamily="18" charset="-120"/>
                <a:sym typeface="Symbol" panose="05050102010706020507" pitchFamily="18" charset="2"/>
              </a:rPr>
              <a:t>BRBC</a:t>
            </a:r>
            <a:r>
              <a:rPr lang="en-US" altLang="zh-TW">
                <a:ea typeface="新細明體" pitchFamily="18" charset="-120"/>
                <a:sym typeface="Symbol" panose="05050102010706020507" pitchFamily="18" charset="2"/>
              </a:rPr>
              <a:t> has minimum radius</a:t>
            </a:r>
            <a:endParaRPr lang="en-US" altLang="zh-CN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TW">
                <a:ea typeface="新細明體" pitchFamily="18" charset="-120"/>
                <a:sym typeface="Symbol" panose="05050102010706020507" pitchFamily="18" charset="2"/>
              </a:rPr>
              <a:t>When </a:t>
            </a:r>
            <a:r>
              <a:rPr lang="en-US" altLang="zh-TW">
                <a:solidFill>
                  <a:srgbClr val="CC0000"/>
                </a:solidFill>
                <a:ea typeface="新細明體" pitchFamily="18" charset="-120"/>
                <a:sym typeface="Symbol" panose="05050102010706020507" pitchFamily="18" charset="2"/>
              </a:rPr>
              <a:t>ε = ∞</a:t>
            </a:r>
            <a:r>
              <a:rPr lang="en-US" altLang="zh-TW">
                <a:ea typeface="新細明體" pitchFamily="18" charset="-120"/>
                <a:sym typeface="Symbol" panose="05050102010706020507" pitchFamily="18" charset="2"/>
              </a:rPr>
              <a:t>, </a:t>
            </a:r>
            <a:r>
              <a:rPr lang="en-US" altLang="zh-TW" i="1">
                <a:ea typeface="新細明體" pitchFamily="18" charset="-120"/>
                <a:sym typeface="Symbol" panose="05050102010706020507" pitchFamily="18" charset="2"/>
              </a:rPr>
              <a:t>T</a:t>
            </a:r>
            <a:r>
              <a:rPr lang="en-US" altLang="zh-TW" i="1" baseline="-25000">
                <a:ea typeface="新細明體" pitchFamily="18" charset="-120"/>
                <a:sym typeface="Symbol" panose="05050102010706020507" pitchFamily="18" charset="2"/>
              </a:rPr>
              <a:t>BRBC</a:t>
            </a:r>
            <a:r>
              <a:rPr lang="en-US" altLang="zh-TW">
                <a:ea typeface="新細明體" pitchFamily="18" charset="-120"/>
                <a:sym typeface="Symbol" panose="05050102010706020507" pitchFamily="18" charset="2"/>
              </a:rPr>
              <a:t> has minimum cost</a:t>
            </a:r>
            <a:endParaRPr lang="en-US" altLang="zh-CN">
              <a:ea typeface="新細明體" pitchFamily="18" charset="-120"/>
              <a:sym typeface="Symbol" panose="05050102010706020507" pitchFamily="18" charset="2"/>
            </a:endParaRPr>
          </a:p>
        </p:txBody>
      </p:sp>
      <p:graphicFrame>
        <p:nvGraphicFramePr>
          <p:cNvPr id="130135" name="Object 6"/>
          <p:cNvGraphicFramePr>
            <a:graphicFrameLocks noChangeAspect="1"/>
          </p:cNvGraphicFramePr>
          <p:nvPr/>
        </p:nvGraphicFramePr>
        <p:xfrm>
          <a:off x="2343150" y="4056063"/>
          <a:ext cx="38115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Formel" r:id="rId3" imgW="2043813" imgH="215806" progId="Equation.3">
                  <p:embed/>
                </p:oleObj>
              </mc:Choice>
              <mc:Fallback>
                <p:oleObj name="Formel" r:id="rId3" imgW="2043813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4056063"/>
                        <a:ext cx="381158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36" name="Text Box 8"/>
          <p:cNvSpPr txBox="1">
            <a:spLocks noChangeArrowheads="1"/>
          </p:cNvSpPr>
          <p:nvPr/>
        </p:nvSpPr>
        <p:spPr bwMode="auto">
          <a:xfrm>
            <a:off x="3924300" y="4360863"/>
            <a:ext cx="5762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</a:rPr>
              <a:t>and</a:t>
            </a:r>
          </a:p>
        </p:txBody>
      </p:sp>
      <p:graphicFrame>
        <p:nvGraphicFramePr>
          <p:cNvPr id="130137" name="Object 9"/>
          <p:cNvGraphicFramePr>
            <a:graphicFrameLocks noChangeAspect="1"/>
          </p:cNvGraphicFramePr>
          <p:nvPr/>
        </p:nvGraphicFramePr>
        <p:xfrm>
          <a:off x="2490788" y="4689475"/>
          <a:ext cx="34956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Formel" r:id="rId5" imgW="1879600" imgH="406400" progId="Equation.3">
                  <p:embed/>
                </p:oleObj>
              </mc:Choice>
              <mc:Fallback>
                <p:oleObj name="Formel" r:id="rId5" imgW="1879600" imgH="406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4689475"/>
                        <a:ext cx="34956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8.4.1	The Bounded-Radius, Bounded-Cost Algorithm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0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0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0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0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01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DD6794-99B2-4942-AE7F-C69594C42C94}" type="slidenum">
              <a:rPr lang="en-US" altLang="de-DE" sz="1000">
                <a:solidFill>
                  <a:srgbClr val="C0C0C0"/>
                </a:solidFill>
              </a:rPr>
              <a:pPr/>
              <a:t>42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31080" name="Rectangle 4"/>
          <p:cNvSpPr>
            <a:spLocks noChangeArrowheads="1"/>
          </p:cNvSpPr>
          <p:nvPr/>
        </p:nvSpPr>
        <p:spPr bwMode="auto">
          <a:xfrm>
            <a:off x="608013" y="1293813"/>
            <a:ext cx="819308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238" indent="-219075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Prim-Dijkstra Tradeoff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based on Prim’s algorithm and Dijkstra’s algorithm</a:t>
            </a:r>
            <a:endParaRPr lang="en-US" altLang="zh-CN">
              <a:solidFill>
                <a:srgbClr val="FF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solidFill>
                <a:srgbClr val="FF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From the set of sinks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iteratively add sink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based on different cost function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Prim’s algorithm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cost function: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Dijkstra’s algorithm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cost function: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Prim-Dijkstra Tradeoff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cost function: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l-GR" altLang="zh-CN">
                <a:cs typeface="Arial" panose="020B0604020202020204" pitchFamily="34" charset="0"/>
                <a:sym typeface="Symbol" panose="05050102010706020507" pitchFamily="18" charset="2"/>
              </a:rPr>
              <a:t>γ</a:t>
            </a:r>
            <a:r>
              <a:rPr lang="en-US" altLang="zh-CN">
                <a:ea typeface="宋体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is a constant between 0 and 1</a:t>
            </a:r>
            <a:endParaRPr lang="en-US" altLang="zh-TW"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graphicFrame>
        <p:nvGraphicFramePr>
          <p:cNvPr id="131081" name="Object 9"/>
          <p:cNvGraphicFramePr>
            <a:graphicFrameLocks noChangeAspect="1"/>
          </p:cNvGraphicFramePr>
          <p:nvPr/>
        </p:nvGraphicFramePr>
        <p:xfrm>
          <a:off x="5508625" y="2852738"/>
          <a:ext cx="12715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3" imgW="609336" imgH="215806" progId="Equation.3">
                  <p:embed/>
                </p:oleObj>
              </mc:Choice>
              <mc:Fallback>
                <p:oleObj name="Equation" r:id="rId3" imgW="609336" imgH="21580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852738"/>
                        <a:ext cx="12715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2" name="Object 12"/>
          <p:cNvGraphicFramePr>
            <a:graphicFrameLocks noChangeAspect="1"/>
          </p:cNvGraphicFramePr>
          <p:nvPr/>
        </p:nvGraphicFramePr>
        <p:xfrm>
          <a:off x="4859338" y="3592513"/>
          <a:ext cx="26765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Equation" r:id="rId5" imgW="1282700" imgH="215900" progId="Equation.3">
                  <p:embed/>
                </p:oleObj>
              </mc:Choice>
              <mc:Fallback>
                <p:oleObj name="Equation" r:id="rId5" imgW="1282700" imgH="2159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592513"/>
                        <a:ext cx="26765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3" name="Object 15"/>
          <p:cNvGraphicFramePr>
            <a:graphicFrameLocks noChangeAspect="1"/>
          </p:cNvGraphicFramePr>
          <p:nvPr/>
        </p:nvGraphicFramePr>
        <p:xfrm>
          <a:off x="4740275" y="4346575"/>
          <a:ext cx="29146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Equation" r:id="rId7" imgW="1396394" imgH="215806" progId="Equation.3">
                  <p:embed/>
                </p:oleObj>
              </mc:Choice>
              <mc:Fallback>
                <p:oleObj name="Equation" r:id="rId7" imgW="1396394" imgH="21580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4346575"/>
                        <a:ext cx="29146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8.4.2	Prim-Dijkstra Tradeoff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1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1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10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10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C36637-E12F-48C3-94B3-207E6176C230}" type="slidenum">
              <a:rPr lang="en-US" altLang="de-DE" sz="1000">
                <a:solidFill>
                  <a:srgbClr val="C0C0C0"/>
                </a:solidFill>
              </a:rPr>
              <a:pPr/>
              <a:t>43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grpSp>
        <p:nvGrpSpPr>
          <p:cNvPr id="45059" name="Group 42"/>
          <p:cNvGrpSpPr>
            <a:grpSpLocks/>
          </p:cNvGrpSpPr>
          <p:nvPr/>
        </p:nvGrpSpPr>
        <p:grpSpPr bwMode="auto">
          <a:xfrm>
            <a:off x="1058863" y="1771650"/>
            <a:ext cx="2870200" cy="2817813"/>
            <a:chOff x="339" y="1116"/>
            <a:chExt cx="1808" cy="1775"/>
          </a:xfrm>
        </p:grpSpPr>
        <p:sp>
          <p:nvSpPr>
            <p:cNvPr id="45102" name="Rectangle 19"/>
            <p:cNvSpPr>
              <a:spLocks noChangeArrowheads="1"/>
            </p:cNvSpPr>
            <p:nvPr/>
          </p:nvSpPr>
          <p:spPr bwMode="auto">
            <a:xfrm>
              <a:off x="364" y="1141"/>
              <a:ext cx="1756" cy="172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ko-KR" altLang="en-US" sz="1800" b="1"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grpSp>
          <p:nvGrpSpPr>
            <p:cNvPr id="45103" name="Group 44"/>
            <p:cNvGrpSpPr>
              <a:grpSpLocks/>
            </p:cNvGrpSpPr>
            <p:nvPr/>
          </p:nvGrpSpPr>
          <p:grpSpPr bwMode="auto">
            <a:xfrm>
              <a:off x="364" y="1141"/>
              <a:ext cx="1750" cy="1727"/>
              <a:chOff x="364" y="527"/>
              <a:chExt cx="1750" cy="1727"/>
            </a:xfrm>
          </p:grpSpPr>
          <p:sp>
            <p:nvSpPr>
              <p:cNvPr id="45121" name="Line 21"/>
              <p:cNvSpPr>
                <a:spLocks noChangeShapeType="1"/>
              </p:cNvSpPr>
              <p:nvPr/>
            </p:nvSpPr>
            <p:spPr bwMode="auto">
              <a:xfrm>
                <a:off x="364" y="2080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22" name="Line 22"/>
              <p:cNvSpPr>
                <a:spLocks noChangeShapeType="1"/>
              </p:cNvSpPr>
              <p:nvPr/>
            </p:nvSpPr>
            <p:spPr bwMode="auto">
              <a:xfrm flipV="1">
                <a:off x="543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23" name="Line 22"/>
              <p:cNvSpPr>
                <a:spLocks noChangeShapeType="1"/>
              </p:cNvSpPr>
              <p:nvPr/>
            </p:nvSpPr>
            <p:spPr bwMode="auto">
              <a:xfrm flipV="1">
                <a:off x="1938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24" name="Line 22"/>
              <p:cNvSpPr>
                <a:spLocks noChangeShapeType="1"/>
              </p:cNvSpPr>
              <p:nvPr/>
            </p:nvSpPr>
            <p:spPr bwMode="auto">
              <a:xfrm flipV="1">
                <a:off x="718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25" name="Line 22"/>
              <p:cNvSpPr>
                <a:spLocks noChangeShapeType="1"/>
              </p:cNvSpPr>
              <p:nvPr/>
            </p:nvSpPr>
            <p:spPr bwMode="auto">
              <a:xfrm flipV="1">
                <a:off x="894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26" name="Line 22"/>
              <p:cNvSpPr>
                <a:spLocks noChangeShapeType="1"/>
              </p:cNvSpPr>
              <p:nvPr/>
            </p:nvSpPr>
            <p:spPr bwMode="auto">
              <a:xfrm flipV="1">
                <a:off x="1068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27" name="Line 22"/>
              <p:cNvSpPr>
                <a:spLocks noChangeShapeType="1"/>
              </p:cNvSpPr>
              <p:nvPr/>
            </p:nvSpPr>
            <p:spPr bwMode="auto">
              <a:xfrm flipV="1">
                <a:off x="1242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28" name="Line 22"/>
              <p:cNvSpPr>
                <a:spLocks noChangeShapeType="1"/>
              </p:cNvSpPr>
              <p:nvPr/>
            </p:nvSpPr>
            <p:spPr bwMode="auto">
              <a:xfrm flipV="1">
                <a:off x="1416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29" name="Line 22"/>
              <p:cNvSpPr>
                <a:spLocks noChangeShapeType="1"/>
              </p:cNvSpPr>
              <p:nvPr/>
            </p:nvSpPr>
            <p:spPr bwMode="auto">
              <a:xfrm flipV="1">
                <a:off x="1590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30" name="Line 22"/>
              <p:cNvSpPr>
                <a:spLocks noChangeShapeType="1"/>
              </p:cNvSpPr>
              <p:nvPr/>
            </p:nvSpPr>
            <p:spPr bwMode="auto">
              <a:xfrm flipV="1">
                <a:off x="1764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31" name="Line 21"/>
              <p:cNvSpPr>
                <a:spLocks noChangeShapeType="1"/>
              </p:cNvSpPr>
              <p:nvPr/>
            </p:nvSpPr>
            <p:spPr bwMode="auto">
              <a:xfrm>
                <a:off x="364" y="706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32" name="Line 21"/>
              <p:cNvSpPr>
                <a:spLocks noChangeShapeType="1"/>
              </p:cNvSpPr>
              <p:nvPr/>
            </p:nvSpPr>
            <p:spPr bwMode="auto">
              <a:xfrm>
                <a:off x="364" y="878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33" name="Line 21"/>
              <p:cNvSpPr>
                <a:spLocks noChangeShapeType="1"/>
              </p:cNvSpPr>
              <p:nvPr/>
            </p:nvSpPr>
            <p:spPr bwMode="auto">
              <a:xfrm>
                <a:off x="364" y="1050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34" name="Line 21"/>
              <p:cNvSpPr>
                <a:spLocks noChangeShapeType="1"/>
              </p:cNvSpPr>
              <p:nvPr/>
            </p:nvSpPr>
            <p:spPr bwMode="auto">
              <a:xfrm>
                <a:off x="364" y="1222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35" name="Line 21"/>
              <p:cNvSpPr>
                <a:spLocks noChangeShapeType="1"/>
              </p:cNvSpPr>
              <p:nvPr/>
            </p:nvSpPr>
            <p:spPr bwMode="auto">
              <a:xfrm>
                <a:off x="364" y="1394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36" name="Line 21"/>
              <p:cNvSpPr>
                <a:spLocks noChangeShapeType="1"/>
              </p:cNvSpPr>
              <p:nvPr/>
            </p:nvSpPr>
            <p:spPr bwMode="auto">
              <a:xfrm>
                <a:off x="364" y="1566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37" name="Line 21"/>
              <p:cNvSpPr>
                <a:spLocks noChangeShapeType="1"/>
              </p:cNvSpPr>
              <p:nvPr/>
            </p:nvSpPr>
            <p:spPr bwMode="auto">
              <a:xfrm>
                <a:off x="364" y="1738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38" name="Line 21"/>
              <p:cNvSpPr>
                <a:spLocks noChangeShapeType="1"/>
              </p:cNvSpPr>
              <p:nvPr/>
            </p:nvSpPr>
            <p:spPr bwMode="auto">
              <a:xfrm>
                <a:off x="364" y="1908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5104" name="Oval 63"/>
            <p:cNvSpPr>
              <a:spLocks noChangeArrowheads="1"/>
            </p:cNvSpPr>
            <p:nvPr/>
          </p:nvSpPr>
          <p:spPr bwMode="auto">
            <a:xfrm>
              <a:off x="2091" y="1812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5105" name="Oval 64"/>
            <p:cNvSpPr>
              <a:spLocks noChangeArrowheads="1"/>
            </p:cNvSpPr>
            <p:nvPr/>
          </p:nvSpPr>
          <p:spPr bwMode="auto">
            <a:xfrm>
              <a:off x="1038" y="1977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5106" name="Oval 65"/>
            <p:cNvSpPr>
              <a:spLocks noChangeArrowheads="1"/>
            </p:cNvSpPr>
            <p:nvPr/>
          </p:nvSpPr>
          <p:spPr bwMode="auto">
            <a:xfrm>
              <a:off x="1386" y="1116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5107" name="Oval 66"/>
            <p:cNvSpPr>
              <a:spLocks noChangeArrowheads="1"/>
            </p:cNvSpPr>
            <p:nvPr/>
          </p:nvSpPr>
          <p:spPr bwMode="auto">
            <a:xfrm>
              <a:off x="687" y="1116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5108" name="Oval 67"/>
            <p:cNvSpPr>
              <a:spLocks noChangeArrowheads="1"/>
            </p:cNvSpPr>
            <p:nvPr/>
          </p:nvSpPr>
          <p:spPr bwMode="auto">
            <a:xfrm>
              <a:off x="339" y="2835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5109" name="Rectangle 110"/>
            <p:cNvSpPr>
              <a:spLocks noChangeArrowheads="1"/>
            </p:cNvSpPr>
            <p:nvPr/>
          </p:nvSpPr>
          <p:spPr bwMode="auto">
            <a:xfrm>
              <a:off x="1725" y="2638"/>
              <a:ext cx="2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s</a:t>
              </a:r>
              <a:r>
                <a:rPr lang="en-US" altLang="ko-KR" sz="1800" baseline="-250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0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5110" name="Line 69"/>
            <p:cNvSpPr>
              <a:spLocks noChangeShapeType="1"/>
            </p:cNvSpPr>
            <p:nvPr/>
          </p:nvSpPr>
          <p:spPr bwMode="auto">
            <a:xfrm flipV="1">
              <a:off x="1761" y="1836"/>
              <a:ext cx="357" cy="86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111" name="Line 70"/>
            <p:cNvSpPr>
              <a:spLocks noChangeShapeType="1"/>
            </p:cNvSpPr>
            <p:nvPr/>
          </p:nvSpPr>
          <p:spPr bwMode="auto">
            <a:xfrm flipH="1" flipV="1">
              <a:off x="1065" y="2004"/>
              <a:ext cx="696" cy="6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112" name="Line 71"/>
            <p:cNvSpPr>
              <a:spLocks noChangeShapeType="1"/>
            </p:cNvSpPr>
            <p:nvPr/>
          </p:nvSpPr>
          <p:spPr bwMode="auto">
            <a:xfrm flipH="1">
              <a:off x="363" y="2700"/>
              <a:ext cx="1398" cy="1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113" name="Line 72"/>
            <p:cNvSpPr>
              <a:spLocks noChangeShapeType="1"/>
            </p:cNvSpPr>
            <p:nvPr/>
          </p:nvSpPr>
          <p:spPr bwMode="auto">
            <a:xfrm flipV="1">
              <a:off x="1062" y="1140"/>
              <a:ext cx="357" cy="8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114" name="Line 73"/>
            <p:cNvSpPr>
              <a:spLocks noChangeShapeType="1"/>
            </p:cNvSpPr>
            <p:nvPr/>
          </p:nvSpPr>
          <p:spPr bwMode="auto">
            <a:xfrm flipH="1">
              <a:off x="711" y="1143"/>
              <a:ext cx="7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115" name="Oval 74"/>
            <p:cNvSpPr>
              <a:spLocks noChangeArrowheads="1"/>
            </p:cNvSpPr>
            <p:nvPr/>
          </p:nvSpPr>
          <p:spPr bwMode="auto">
            <a:xfrm>
              <a:off x="1734" y="2667"/>
              <a:ext cx="56" cy="5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5116" name="Rectangle 111"/>
            <p:cNvSpPr>
              <a:spLocks noChangeArrowheads="1"/>
            </p:cNvSpPr>
            <p:nvPr/>
          </p:nvSpPr>
          <p:spPr bwMode="auto">
            <a:xfrm>
              <a:off x="1904" y="227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7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5117" name="Rectangle 111"/>
            <p:cNvSpPr>
              <a:spLocks noChangeArrowheads="1"/>
            </p:cNvSpPr>
            <p:nvPr/>
          </p:nvSpPr>
          <p:spPr bwMode="auto">
            <a:xfrm>
              <a:off x="1319" y="21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8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5118" name="Rectangle 111"/>
            <p:cNvSpPr>
              <a:spLocks noChangeArrowheads="1"/>
            </p:cNvSpPr>
            <p:nvPr/>
          </p:nvSpPr>
          <p:spPr bwMode="auto">
            <a:xfrm>
              <a:off x="903" y="2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9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5119" name="Rectangle 111"/>
            <p:cNvSpPr>
              <a:spLocks noChangeArrowheads="1"/>
            </p:cNvSpPr>
            <p:nvPr/>
          </p:nvSpPr>
          <p:spPr bwMode="auto">
            <a:xfrm>
              <a:off x="1228" y="14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7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5120" name="Rectangle 111"/>
            <p:cNvSpPr>
              <a:spLocks noChangeArrowheads="1"/>
            </p:cNvSpPr>
            <p:nvPr/>
          </p:nvSpPr>
          <p:spPr bwMode="auto">
            <a:xfrm>
              <a:off x="962" y="112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4</a:t>
              </a:r>
              <a:endParaRPr lang="en-US" altLang="ko-KR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5060" name="Group 118"/>
          <p:cNvGrpSpPr>
            <a:grpSpLocks/>
          </p:cNvGrpSpPr>
          <p:nvPr/>
        </p:nvGrpSpPr>
        <p:grpSpPr bwMode="auto">
          <a:xfrm>
            <a:off x="4918075" y="1771650"/>
            <a:ext cx="2870200" cy="2817813"/>
            <a:chOff x="2739" y="1116"/>
            <a:chExt cx="1808" cy="1775"/>
          </a:xfrm>
        </p:grpSpPr>
        <p:sp>
          <p:nvSpPr>
            <p:cNvPr id="45065" name="Rectangle 19"/>
            <p:cNvSpPr>
              <a:spLocks noChangeArrowheads="1"/>
            </p:cNvSpPr>
            <p:nvPr/>
          </p:nvSpPr>
          <p:spPr bwMode="auto">
            <a:xfrm>
              <a:off x="2764" y="1141"/>
              <a:ext cx="1756" cy="172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ko-KR" altLang="en-US" sz="1800" b="1"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  <p:grpSp>
          <p:nvGrpSpPr>
            <p:cNvPr id="45066" name="Group 120"/>
            <p:cNvGrpSpPr>
              <a:grpSpLocks/>
            </p:cNvGrpSpPr>
            <p:nvPr/>
          </p:nvGrpSpPr>
          <p:grpSpPr bwMode="auto">
            <a:xfrm>
              <a:off x="2764" y="1141"/>
              <a:ext cx="1750" cy="1727"/>
              <a:chOff x="364" y="527"/>
              <a:chExt cx="1750" cy="1727"/>
            </a:xfrm>
          </p:grpSpPr>
          <p:sp>
            <p:nvSpPr>
              <p:cNvPr id="45084" name="Line 21"/>
              <p:cNvSpPr>
                <a:spLocks noChangeShapeType="1"/>
              </p:cNvSpPr>
              <p:nvPr/>
            </p:nvSpPr>
            <p:spPr bwMode="auto">
              <a:xfrm>
                <a:off x="364" y="2080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85" name="Line 22"/>
              <p:cNvSpPr>
                <a:spLocks noChangeShapeType="1"/>
              </p:cNvSpPr>
              <p:nvPr/>
            </p:nvSpPr>
            <p:spPr bwMode="auto">
              <a:xfrm flipV="1">
                <a:off x="543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86" name="Line 22"/>
              <p:cNvSpPr>
                <a:spLocks noChangeShapeType="1"/>
              </p:cNvSpPr>
              <p:nvPr/>
            </p:nvSpPr>
            <p:spPr bwMode="auto">
              <a:xfrm flipV="1">
                <a:off x="1938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87" name="Line 22"/>
              <p:cNvSpPr>
                <a:spLocks noChangeShapeType="1"/>
              </p:cNvSpPr>
              <p:nvPr/>
            </p:nvSpPr>
            <p:spPr bwMode="auto">
              <a:xfrm flipV="1">
                <a:off x="718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88" name="Line 22"/>
              <p:cNvSpPr>
                <a:spLocks noChangeShapeType="1"/>
              </p:cNvSpPr>
              <p:nvPr/>
            </p:nvSpPr>
            <p:spPr bwMode="auto">
              <a:xfrm flipV="1">
                <a:off x="894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89" name="Line 22"/>
              <p:cNvSpPr>
                <a:spLocks noChangeShapeType="1"/>
              </p:cNvSpPr>
              <p:nvPr/>
            </p:nvSpPr>
            <p:spPr bwMode="auto">
              <a:xfrm flipV="1">
                <a:off x="1068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90" name="Line 22"/>
              <p:cNvSpPr>
                <a:spLocks noChangeShapeType="1"/>
              </p:cNvSpPr>
              <p:nvPr/>
            </p:nvSpPr>
            <p:spPr bwMode="auto">
              <a:xfrm flipV="1">
                <a:off x="1242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91" name="Line 22"/>
              <p:cNvSpPr>
                <a:spLocks noChangeShapeType="1"/>
              </p:cNvSpPr>
              <p:nvPr/>
            </p:nvSpPr>
            <p:spPr bwMode="auto">
              <a:xfrm flipV="1">
                <a:off x="1416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92" name="Line 22"/>
              <p:cNvSpPr>
                <a:spLocks noChangeShapeType="1"/>
              </p:cNvSpPr>
              <p:nvPr/>
            </p:nvSpPr>
            <p:spPr bwMode="auto">
              <a:xfrm flipV="1">
                <a:off x="1590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93" name="Line 22"/>
              <p:cNvSpPr>
                <a:spLocks noChangeShapeType="1"/>
              </p:cNvSpPr>
              <p:nvPr/>
            </p:nvSpPr>
            <p:spPr bwMode="auto">
              <a:xfrm flipV="1">
                <a:off x="1764" y="527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94" name="Line 21"/>
              <p:cNvSpPr>
                <a:spLocks noChangeShapeType="1"/>
              </p:cNvSpPr>
              <p:nvPr/>
            </p:nvSpPr>
            <p:spPr bwMode="auto">
              <a:xfrm>
                <a:off x="364" y="706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95" name="Line 21"/>
              <p:cNvSpPr>
                <a:spLocks noChangeShapeType="1"/>
              </p:cNvSpPr>
              <p:nvPr/>
            </p:nvSpPr>
            <p:spPr bwMode="auto">
              <a:xfrm>
                <a:off x="364" y="878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96" name="Line 21"/>
              <p:cNvSpPr>
                <a:spLocks noChangeShapeType="1"/>
              </p:cNvSpPr>
              <p:nvPr/>
            </p:nvSpPr>
            <p:spPr bwMode="auto">
              <a:xfrm>
                <a:off x="364" y="1050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97" name="Line 21"/>
              <p:cNvSpPr>
                <a:spLocks noChangeShapeType="1"/>
              </p:cNvSpPr>
              <p:nvPr/>
            </p:nvSpPr>
            <p:spPr bwMode="auto">
              <a:xfrm>
                <a:off x="364" y="1222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98" name="Line 21"/>
              <p:cNvSpPr>
                <a:spLocks noChangeShapeType="1"/>
              </p:cNvSpPr>
              <p:nvPr/>
            </p:nvSpPr>
            <p:spPr bwMode="auto">
              <a:xfrm>
                <a:off x="364" y="1394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99" name="Line 21"/>
              <p:cNvSpPr>
                <a:spLocks noChangeShapeType="1"/>
              </p:cNvSpPr>
              <p:nvPr/>
            </p:nvSpPr>
            <p:spPr bwMode="auto">
              <a:xfrm>
                <a:off x="364" y="1566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00" name="Line 21"/>
              <p:cNvSpPr>
                <a:spLocks noChangeShapeType="1"/>
              </p:cNvSpPr>
              <p:nvPr/>
            </p:nvSpPr>
            <p:spPr bwMode="auto">
              <a:xfrm>
                <a:off x="364" y="1738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01" name="Line 21"/>
              <p:cNvSpPr>
                <a:spLocks noChangeShapeType="1"/>
              </p:cNvSpPr>
              <p:nvPr/>
            </p:nvSpPr>
            <p:spPr bwMode="auto">
              <a:xfrm>
                <a:off x="364" y="1908"/>
                <a:ext cx="175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5067" name="Oval 139"/>
            <p:cNvSpPr>
              <a:spLocks noChangeArrowheads="1"/>
            </p:cNvSpPr>
            <p:nvPr/>
          </p:nvSpPr>
          <p:spPr bwMode="auto">
            <a:xfrm>
              <a:off x="4491" y="1812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5068" name="Oval 140"/>
            <p:cNvSpPr>
              <a:spLocks noChangeArrowheads="1"/>
            </p:cNvSpPr>
            <p:nvPr/>
          </p:nvSpPr>
          <p:spPr bwMode="auto">
            <a:xfrm>
              <a:off x="3438" y="1977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5069" name="Oval 141"/>
            <p:cNvSpPr>
              <a:spLocks noChangeArrowheads="1"/>
            </p:cNvSpPr>
            <p:nvPr/>
          </p:nvSpPr>
          <p:spPr bwMode="auto">
            <a:xfrm>
              <a:off x="3786" y="1116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5070" name="Oval 142"/>
            <p:cNvSpPr>
              <a:spLocks noChangeArrowheads="1"/>
            </p:cNvSpPr>
            <p:nvPr/>
          </p:nvSpPr>
          <p:spPr bwMode="auto">
            <a:xfrm>
              <a:off x="3087" y="1116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5071" name="Oval 143"/>
            <p:cNvSpPr>
              <a:spLocks noChangeArrowheads="1"/>
            </p:cNvSpPr>
            <p:nvPr/>
          </p:nvSpPr>
          <p:spPr bwMode="auto">
            <a:xfrm>
              <a:off x="2739" y="2835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5072" name="Rectangle 110"/>
            <p:cNvSpPr>
              <a:spLocks noChangeArrowheads="1"/>
            </p:cNvSpPr>
            <p:nvPr/>
          </p:nvSpPr>
          <p:spPr bwMode="auto">
            <a:xfrm>
              <a:off x="4125" y="2638"/>
              <a:ext cx="2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s</a:t>
              </a:r>
              <a:r>
                <a:rPr lang="en-US" altLang="ko-KR" sz="1800" baseline="-250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0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5073" name="Line 145"/>
            <p:cNvSpPr>
              <a:spLocks noChangeShapeType="1"/>
            </p:cNvSpPr>
            <p:nvPr/>
          </p:nvSpPr>
          <p:spPr bwMode="auto">
            <a:xfrm flipV="1">
              <a:off x="4161" y="1836"/>
              <a:ext cx="357" cy="86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4" name="Line 146"/>
            <p:cNvSpPr>
              <a:spLocks noChangeShapeType="1"/>
            </p:cNvSpPr>
            <p:nvPr/>
          </p:nvSpPr>
          <p:spPr bwMode="auto">
            <a:xfrm flipH="1" flipV="1">
              <a:off x="3465" y="2004"/>
              <a:ext cx="696" cy="6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5" name="Line 147"/>
            <p:cNvSpPr>
              <a:spLocks noChangeShapeType="1"/>
            </p:cNvSpPr>
            <p:nvPr/>
          </p:nvSpPr>
          <p:spPr bwMode="auto">
            <a:xfrm flipH="1">
              <a:off x="2763" y="2700"/>
              <a:ext cx="1398" cy="1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6" name="Line 148"/>
            <p:cNvSpPr>
              <a:spLocks noChangeShapeType="1"/>
            </p:cNvSpPr>
            <p:nvPr/>
          </p:nvSpPr>
          <p:spPr bwMode="auto">
            <a:xfrm flipH="1" flipV="1">
              <a:off x="3819" y="1140"/>
              <a:ext cx="345" cy="155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7" name="Line 149"/>
            <p:cNvSpPr>
              <a:spLocks noChangeShapeType="1"/>
            </p:cNvSpPr>
            <p:nvPr/>
          </p:nvSpPr>
          <p:spPr bwMode="auto">
            <a:xfrm flipH="1">
              <a:off x="3111" y="1143"/>
              <a:ext cx="7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8" name="Oval 150"/>
            <p:cNvSpPr>
              <a:spLocks noChangeArrowheads="1"/>
            </p:cNvSpPr>
            <p:nvPr/>
          </p:nvSpPr>
          <p:spPr bwMode="auto">
            <a:xfrm>
              <a:off x="4134" y="2667"/>
              <a:ext cx="56" cy="5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45079" name="Rectangle 111"/>
            <p:cNvSpPr>
              <a:spLocks noChangeArrowheads="1"/>
            </p:cNvSpPr>
            <p:nvPr/>
          </p:nvSpPr>
          <p:spPr bwMode="auto">
            <a:xfrm>
              <a:off x="4304" y="227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7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5080" name="Rectangle 111"/>
            <p:cNvSpPr>
              <a:spLocks noChangeArrowheads="1"/>
            </p:cNvSpPr>
            <p:nvPr/>
          </p:nvSpPr>
          <p:spPr bwMode="auto">
            <a:xfrm>
              <a:off x="3719" y="21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8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5081" name="Rectangle 111"/>
            <p:cNvSpPr>
              <a:spLocks noChangeArrowheads="1"/>
            </p:cNvSpPr>
            <p:nvPr/>
          </p:nvSpPr>
          <p:spPr bwMode="auto">
            <a:xfrm>
              <a:off x="3303" y="2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9</a:t>
              </a:r>
              <a:endParaRPr lang="ko-KR" altLang="en-US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5082" name="Rectangle 111"/>
            <p:cNvSpPr>
              <a:spLocks noChangeArrowheads="1"/>
            </p:cNvSpPr>
            <p:nvPr/>
          </p:nvSpPr>
          <p:spPr bwMode="auto">
            <a:xfrm>
              <a:off x="3906" y="1576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11</a:t>
              </a:r>
              <a:endParaRPr lang="en-US" altLang="ko-KR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45083" name="Rectangle 111"/>
            <p:cNvSpPr>
              <a:spLocks noChangeArrowheads="1"/>
            </p:cNvSpPr>
            <p:nvPr/>
          </p:nvSpPr>
          <p:spPr bwMode="auto">
            <a:xfrm>
              <a:off x="3362" y="112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Arial" panose="020B0604020202020204" pitchFamily="34" charset="0"/>
                </a:rPr>
                <a:t>4</a:t>
              </a:r>
              <a:endParaRPr lang="en-US" altLang="ko-KR" sz="1800" baseline="-25000">
                <a:solidFill>
                  <a:srgbClr val="000000"/>
                </a:solidFill>
                <a:ea typeface="굴림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45061" name="Text Box 157"/>
          <p:cNvSpPr txBox="1">
            <a:spLocks noChangeArrowheads="1"/>
          </p:cNvSpPr>
          <p:nvPr/>
        </p:nvSpPr>
        <p:spPr bwMode="auto">
          <a:xfrm>
            <a:off x="1785938" y="4797425"/>
            <a:ext cx="18113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i="1">
                <a:ea typeface="宋体" panose="02010600030101010101" pitchFamily="2" charset="-122"/>
              </a:rPr>
              <a:t>radius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en-US" altLang="zh-CN" i="1">
                <a:ea typeface="宋体" panose="02010600030101010101" pitchFamily="2" charset="-122"/>
              </a:rPr>
              <a:t>T</a:t>
            </a:r>
            <a:r>
              <a:rPr lang="en-US" altLang="zh-CN">
                <a:ea typeface="宋体" panose="02010600030101010101" pitchFamily="2" charset="-122"/>
              </a:rPr>
              <a:t>) = 19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 i="1">
                <a:ea typeface="宋体" panose="02010600030101010101" pitchFamily="2" charset="-122"/>
              </a:rPr>
              <a:t>cost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en-US" altLang="zh-CN" i="1">
                <a:ea typeface="宋体" panose="02010600030101010101" pitchFamily="2" charset="-122"/>
              </a:rPr>
              <a:t>T</a:t>
            </a:r>
            <a:r>
              <a:rPr lang="en-US" altLang="zh-CN">
                <a:ea typeface="宋体" panose="02010600030101010101" pitchFamily="2" charset="-122"/>
              </a:rPr>
              <a:t>) = 35</a:t>
            </a:r>
          </a:p>
          <a:p>
            <a:pPr algn="ctr"/>
            <a:r>
              <a:rPr lang="el-GR" altLang="zh-CN">
                <a:solidFill>
                  <a:srgbClr val="FF0000"/>
                </a:solidFill>
                <a:cs typeface="Arial" panose="020B0604020202020204" pitchFamily="34" charset="0"/>
              </a:rPr>
              <a:t>γ</a:t>
            </a:r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= 0.25</a:t>
            </a:r>
            <a:endParaRPr lang="el-GR" altLang="zh-CN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5062" name="Text Box 158"/>
          <p:cNvSpPr txBox="1">
            <a:spLocks noChangeArrowheads="1"/>
          </p:cNvSpPr>
          <p:nvPr/>
        </p:nvSpPr>
        <p:spPr bwMode="auto">
          <a:xfrm>
            <a:off x="5470525" y="4797425"/>
            <a:ext cx="181133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i="1">
                <a:ea typeface="宋体" panose="02010600030101010101" pitchFamily="2" charset="-122"/>
              </a:rPr>
              <a:t>radius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en-US" altLang="zh-CN" i="1">
                <a:ea typeface="宋体" panose="02010600030101010101" pitchFamily="2" charset="-122"/>
              </a:rPr>
              <a:t>T</a:t>
            </a:r>
            <a:r>
              <a:rPr lang="en-US" altLang="zh-CN">
                <a:ea typeface="宋体" panose="02010600030101010101" pitchFamily="2" charset="-122"/>
              </a:rPr>
              <a:t>) = 15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 i="1">
                <a:ea typeface="宋体" panose="02010600030101010101" pitchFamily="2" charset="-122"/>
              </a:rPr>
              <a:t>cost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en-US" altLang="zh-CN" i="1">
                <a:ea typeface="宋体" panose="02010600030101010101" pitchFamily="2" charset="-122"/>
              </a:rPr>
              <a:t>T</a:t>
            </a:r>
            <a:r>
              <a:rPr lang="en-US" altLang="zh-CN">
                <a:ea typeface="宋体" panose="02010600030101010101" pitchFamily="2" charset="-122"/>
              </a:rPr>
              <a:t>) = 39</a:t>
            </a:r>
          </a:p>
          <a:p>
            <a:pPr algn="ctr"/>
            <a:r>
              <a:rPr lang="el-GR" altLang="zh-CN">
                <a:solidFill>
                  <a:srgbClr val="FF0000"/>
                </a:solidFill>
                <a:cs typeface="Arial" panose="020B0604020202020204" pitchFamily="34" charset="0"/>
              </a:rPr>
              <a:t>γ</a:t>
            </a:r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= 0.75</a:t>
            </a:r>
            <a:endParaRPr lang="el-GR" altLang="zh-CN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5063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8.4.2	Prim-Dijkstra Tradeoff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3D6E71-0B0C-4450-8A3D-226AF5492B37}" type="slidenum">
              <a:rPr lang="en-US" altLang="de-DE" sz="1000">
                <a:solidFill>
                  <a:srgbClr val="C0C0C0"/>
                </a:solidFill>
              </a:rPr>
              <a:pPr/>
              <a:t>44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608013" y="1293813"/>
            <a:ext cx="819308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238" indent="-219075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Iteratively forms a tree by adding sinks, and optimizes for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critical sink(s)</a:t>
            </a:r>
            <a:endParaRPr lang="en-US" altLang="zh-CN">
              <a:solidFill>
                <a:srgbClr val="FF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solidFill>
                <a:srgbClr val="FF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In the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critical-sink routing tree (CSRT)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problem, minimize: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None/>
            </a:pPr>
            <a:endParaRPr lang="en-US" altLang="zh-TW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    where </a:t>
            </a:r>
            <a:r>
              <a:rPr lang="el-GR" altLang="zh-CN">
                <a:solidFill>
                  <a:srgbClr val="CC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α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are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sink criticalities</a:t>
            </a:r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for sinks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i="1" baseline="-25000">
                <a:ea typeface="宋体" panose="02010600030101010101" pitchFamily="2" charset="-122"/>
                <a:sym typeface="Symbol" panose="05050102010706020507" pitchFamily="18" charset="2"/>
              </a:rPr>
              <a:t>i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and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t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baseline="-25000"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i="1" baseline="-25000">
                <a:ea typeface="宋体" panose="02010600030101010101" pitchFamily="2" charset="-122"/>
                <a:sym typeface="Symbol" panose="05050102010706020507" pitchFamily="18" charset="2"/>
              </a:rPr>
              <a:t>i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) is the delay from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baseline="-25000"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to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i="1" baseline="-25000">
                <a:ea typeface="宋体" panose="02010600030101010101" pitchFamily="2" charset="-122"/>
                <a:sym typeface="Symbol" panose="05050102010706020507" pitchFamily="18" charset="2"/>
              </a:rPr>
              <a:t>i</a:t>
            </a:r>
            <a:endParaRPr lang="en-US" altLang="zh-TW"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graphicFrame>
        <p:nvGraphicFramePr>
          <p:cNvPr id="13320" name="Object 6"/>
          <p:cNvGraphicFramePr>
            <a:graphicFrameLocks noChangeAspect="1"/>
          </p:cNvGraphicFramePr>
          <p:nvPr/>
        </p:nvGraphicFramePr>
        <p:xfrm>
          <a:off x="3276600" y="2492375"/>
          <a:ext cx="15843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3" imgW="875920" imgH="444307" progId="Equation.3">
                  <p:embed/>
                </p:oleObj>
              </mc:Choice>
              <mc:Fallback>
                <p:oleObj name="Equation" r:id="rId3" imgW="875920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001" b="4286"/>
                      <a:stretch>
                        <a:fillRect/>
                      </a:stretch>
                    </p:blipFill>
                    <p:spPr bwMode="auto">
                      <a:xfrm>
                        <a:off x="3276600" y="2492375"/>
                        <a:ext cx="15843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8.4.3	Minimization of Source-to-Sink Delay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2C71EA-35F0-41CF-A012-7DBACB8E5DFF}" type="slidenum">
              <a:rPr lang="en-US" altLang="de-DE" sz="1000">
                <a:solidFill>
                  <a:srgbClr val="C0C0C0"/>
                </a:solidFill>
              </a:rPr>
              <a:pPr/>
              <a:t>45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608013" y="1293813"/>
            <a:ext cx="819308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238" indent="-219075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In the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critical-sink Steiner tree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problem, construct a 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minimum-cost Steiner tree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T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for all sinks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except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for the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most critical sink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i="1" baseline="-250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endParaRPr lang="en-US" altLang="zh-CN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solidFill>
                <a:srgbClr val="FF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Add in the critical sink by: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H</a:t>
            </a:r>
            <a:r>
              <a:rPr lang="en-US" altLang="zh-CN" sz="1600" baseline="-250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 a single wire from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i="1" baseline="-25000"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to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i="1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H</a:t>
            </a:r>
            <a:r>
              <a:rPr lang="en-US" altLang="zh-CN" baseline="-250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: the shortest possible wire that can join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i="1" baseline="-25000"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to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T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so long as the path 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     from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baseline="-25000"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to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i="1" baseline="-25000"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is the shortest possible total length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TW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TW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H</a:t>
            </a:r>
            <a:r>
              <a:rPr lang="en-US" altLang="zh-TW" i="1" baseline="-250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Best</a:t>
            </a:r>
            <a:r>
              <a:rPr lang="en-US" altLang="zh-TW">
                <a:ea typeface="宋体" panose="02010600030101010101" pitchFamily="2" charset="-122"/>
                <a:sym typeface="Symbol" panose="05050102010706020507" pitchFamily="18" charset="2"/>
              </a:rPr>
              <a:t>: try all shortest connections from </a:t>
            </a:r>
            <a:r>
              <a:rPr lang="en-US" altLang="zh-TW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TW" i="1" baseline="-25000"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r>
              <a:rPr lang="en-US" altLang="zh-TW">
                <a:ea typeface="宋体" panose="02010600030101010101" pitchFamily="2" charset="-122"/>
                <a:sym typeface="Symbol" panose="05050102010706020507" pitchFamily="18" charset="2"/>
              </a:rPr>
              <a:t> to edges in </a:t>
            </a:r>
            <a:r>
              <a:rPr lang="en-US" altLang="zh-TW" i="1">
                <a:ea typeface="宋体" panose="02010600030101010101" pitchFamily="2" charset="-122"/>
                <a:sym typeface="Symbol" panose="05050102010706020507" pitchFamily="18" charset="2"/>
              </a:rPr>
              <a:t>T</a:t>
            </a:r>
            <a:r>
              <a:rPr lang="en-US" altLang="zh-TW">
                <a:ea typeface="宋体" panose="02010600030101010101" pitchFamily="2" charset="-122"/>
                <a:sym typeface="Symbol" panose="05050102010706020507" pitchFamily="18" charset="2"/>
              </a:rPr>
              <a:t> and from </a:t>
            </a:r>
            <a:r>
              <a:rPr lang="en-US" altLang="zh-TW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TW" i="1" baseline="-25000"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r>
              <a:rPr lang="en-US" altLang="zh-TW">
                <a:ea typeface="宋体" panose="02010600030101010101" pitchFamily="2" charset="-122"/>
                <a:sym typeface="Symbol" panose="05050102010706020507" pitchFamily="18" charset="2"/>
              </a:rPr>
              <a:t> to </a:t>
            </a:r>
            <a:r>
              <a:rPr lang="en-US" altLang="zh-TW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TW" baseline="-25000"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lang="en-US" altLang="zh-TW">
                <a:ea typeface="宋体" panose="02010600030101010101" pitchFamily="2" charset="-122"/>
                <a:sym typeface="Symbol" panose="05050102010706020507" pitchFamily="18" charset="2"/>
              </a:rPr>
              <a:t>. </a:t>
            </a:r>
            <a:br>
              <a:rPr lang="en-US" altLang="zh-TW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TW">
                <a:ea typeface="宋体" panose="02010600030101010101" pitchFamily="2" charset="-122"/>
                <a:sym typeface="Symbol" panose="05050102010706020507" pitchFamily="18" charset="2"/>
              </a:rPr>
              <a:t>         Perform timing analysis on each of these trees and pick the one </a:t>
            </a:r>
            <a:br>
              <a:rPr lang="en-US" altLang="zh-TW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TW">
                <a:ea typeface="宋体" panose="02010600030101010101" pitchFamily="2" charset="-122"/>
                <a:sym typeface="Symbol" panose="05050102010706020507" pitchFamily="18" charset="2"/>
              </a:rPr>
              <a:t>         with the lowest delay at </a:t>
            </a:r>
            <a:r>
              <a:rPr lang="en-US" altLang="zh-TW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TW" i="1" baseline="-25000"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r>
              <a:rPr lang="en-US" altLang="zh-TW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8.4.3	Minimization of Source-to-Sink Delay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5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5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9713C8-8378-4D4B-9132-DF9FFD8122D3}" type="slidenum">
              <a:rPr lang="en-US" altLang="de-DE" sz="1000">
                <a:solidFill>
                  <a:srgbClr val="C0C0C0"/>
                </a:solidFill>
              </a:rPr>
              <a:pPr/>
              <a:t>46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8.1 	Introduction</a:t>
            </a:r>
          </a:p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8.2 	</a:t>
            </a: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Timing Analysis and Performance Constraints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 sz="14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8.2.1 Static Timing Analysis	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8.2.2 Delay Budgeting with the Zero-Slack Algorithm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8.3 Timing-Driven Placement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8.3.1 Net-Based Techniques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8.3.2 Embedding STA into Linear Programs for Placement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8.4 Timing-Driven Routing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8.4.1 The Bounded-Radius, Bounded-Cost Algorithm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8.4.2 Prim-Dijkstra Tradeoff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8.4.3 Minimization of Source-to-Sink Delay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8.5 Physical Synthesis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ea typeface="宋体" panose="02010600030101010101" pitchFamily="2" charset="-122"/>
                <a:cs typeface="Times New Roman" panose="02020603050405020304" pitchFamily="18" charset="0"/>
              </a:rPr>
              <a:t>	8.5.1 Gate Sizing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ea typeface="宋体" panose="02010600030101010101" pitchFamily="2" charset="-122"/>
                <a:cs typeface="Times New Roman" panose="02020603050405020304" pitchFamily="18" charset="0"/>
              </a:rPr>
              <a:t>	8.5.2 Buffering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ea typeface="宋体" panose="02010600030101010101" pitchFamily="2" charset="-122"/>
                <a:cs typeface="Times New Roman" panose="02020603050405020304" pitchFamily="18" charset="0"/>
              </a:rPr>
              <a:t>	8.5.3 Netlist Restructuring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8.6 Performance-Driven Design Flow</a:t>
            </a:r>
            <a:endParaRPr lang="fr-FR" altLang="de-DE" sz="1900" smtClean="0">
              <a:solidFill>
                <a:srgbClr val="C0C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fr-FR" altLang="de-DE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8.7 Conclusions</a:t>
            </a:r>
            <a:r>
              <a:rPr lang="en-US" altLang="zh-CN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228600" y="4695825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48133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8.5	Physical Synthesis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E4D5E9-9A0E-4909-B463-7225254C0C4F}" type="slidenum">
              <a:rPr lang="en-US" altLang="de-DE" sz="1000">
                <a:solidFill>
                  <a:srgbClr val="C0C0C0"/>
                </a:solidFill>
              </a:rPr>
              <a:pPr/>
              <a:t>47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608013" y="1293813"/>
            <a:ext cx="819308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238" indent="-219075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Physical synthesis is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a collection of timing optimizations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to fix negative slack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solidFill>
                <a:srgbClr val="FF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Consists of creating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timing budgets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and performing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timing corrections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Timing budgets include: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TW" sz="1600">
                <a:ea typeface="宋体" panose="02010600030101010101" pitchFamily="2" charset="-122"/>
                <a:sym typeface="Symbol" panose="05050102010706020507" pitchFamily="18" charset="2"/>
              </a:rPr>
              <a:t>allocating </a:t>
            </a:r>
            <a:r>
              <a:rPr lang="en-US" altLang="zh-TW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target delays</a:t>
            </a:r>
            <a:r>
              <a:rPr lang="en-US" altLang="zh-TW" sz="1600">
                <a:ea typeface="宋体" panose="02010600030101010101" pitchFamily="2" charset="-122"/>
                <a:sym typeface="Symbol" panose="05050102010706020507" pitchFamily="18" charset="2"/>
              </a:rPr>
              <a:t> along paths or nets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TW" sz="1600">
                <a:ea typeface="宋体" panose="02010600030101010101" pitchFamily="2" charset="-122"/>
                <a:sym typeface="Symbol" panose="05050102010706020507" pitchFamily="18" charset="2"/>
              </a:rPr>
              <a:t>often during placement and routing stages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TW" sz="1600">
                <a:ea typeface="宋体" panose="02010600030101010101" pitchFamily="2" charset="-122"/>
                <a:sym typeface="Symbol" panose="05050102010706020507" pitchFamily="18" charset="2"/>
              </a:rPr>
              <a:t>can also be during timing correction operations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TW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Timing corrections include: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TW" sz="1600">
                <a:ea typeface="宋体" panose="02010600030101010101" pitchFamily="2" charset="-122"/>
                <a:sym typeface="Symbol" panose="05050102010706020507" pitchFamily="18" charset="2"/>
              </a:rPr>
              <a:t>gate </a:t>
            </a:r>
            <a:r>
              <a:rPr lang="en-US" altLang="zh-TW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sizing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TW" sz="1600">
                <a:ea typeface="宋体" panose="02010600030101010101" pitchFamily="2" charset="-122"/>
                <a:sym typeface="Symbol" panose="05050102010706020507" pitchFamily="18" charset="2"/>
              </a:rPr>
              <a:t>buffer </a:t>
            </a:r>
            <a:r>
              <a:rPr lang="en-US" altLang="zh-TW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insertion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TW" sz="1600">
                <a:ea typeface="宋体" panose="02010600030101010101" pitchFamily="2" charset="-122"/>
                <a:sym typeface="Symbol" panose="05050102010706020507" pitchFamily="18" charset="2"/>
              </a:rPr>
              <a:t>netlist </a:t>
            </a:r>
            <a:r>
              <a:rPr lang="en-US" altLang="zh-TW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restructuring</a:t>
            </a:r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8.5	Physical Synthesis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6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6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6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62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62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62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62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C7EA34-4A97-460A-843F-8F1CB625D1E6}" type="slidenum">
              <a:rPr lang="en-US" altLang="de-DE" sz="1000">
                <a:solidFill>
                  <a:srgbClr val="C0C0C0"/>
                </a:solidFill>
              </a:rPr>
              <a:pPr/>
              <a:t>48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97288" name="Rectangle 4"/>
          <p:cNvSpPr>
            <a:spLocks noChangeArrowheads="1"/>
          </p:cNvSpPr>
          <p:nvPr/>
        </p:nvSpPr>
        <p:spPr bwMode="auto">
          <a:xfrm>
            <a:off x="608013" y="1293813"/>
            <a:ext cx="838358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Let a gate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v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have 3 sizes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where:</a:t>
            </a:r>
            <a:endParaRPr lang="en-US" altLang="zh-CN">
              <a:solidFill>
                <a:srgbClr val="FF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Gate with a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larger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size has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lower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output resistance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When load capacitances are large: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Gate with a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smaller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size has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higher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output resistance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When load capacitances are small:</a:t>
            </a:r>
          </a:p>
        </p:txBody>
      </p:sp>
      <p:graphicFrame>
        <p:nvGraphicFramePr>
          <p:cNvPr id="97285" name="Object 6"/>
          <p:cNvGraphicFramePr>
            <a:graphicFrameLocks noChangeAspect="1"/>
          </p:cNvGraphicFramePr>
          <p:nvPr/>
        </p:nvGraphicFramePr>
        <p:xfrm>
          <a:off x="3352800" y="3216275"/>
          <a:ext cx="20526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Equation" r:id="rId3" imgW="1091726" imgH="190417" progId="Equation.3">
                  <p:embed/>
                </p:oleObj>
              </mc:Choice>
              <mc:Fallback>
                <p:oleObj name="Equation" r:id="rId3" imgW="1091726" imgH="19041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16275"/>
                        <a:ext cx="2052638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9"/>
          <p:cNvGraphicFramePr>
            <a:graphicFrameLocks noChangeAspect="1"/>
          </p:cNvGraphicFramePr>
          <p:nvPr/>
        </p:nvGraphicFramePr>
        <p:xfrm>
          <a:off x="5145088" y="1292225"/>
          <a:ext cx="33877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Formel" r:id="rId5" imgW="1803400" imgH="215900" progId="Equation.3">
                  <p:embed/>
                </p:oleObj>
              </mc:Choice>
              <mc:Fallback>
                <p:oleObj name="Formel" r:id="rId5" imgW="1803400" imgH="215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1292225"/>
                        <a:ext cx="33877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12"/>
          <p:cNvGraphicFramePr>
            <a:graphicFrameLocks noChangeAspect="1"/>
          </p:cNvGraphicFramePr>
          <p:nvPr/>
        </p:nvGraphicFramePr>
        <p:xfrm>
          <a:off x="3333750" y="5159375"/>
          <a:ext cx="20764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Equation" r:id="rId7" imgW="1104900" imgH="190500" progId="Equation.3">
                  <p:embed/>
                </p:oleObj>
              </mc:Choice>
              <mc:Fallback>
                <p:oleObj name="Equation" r:id="rId7" imgW="1104900" imgH="1905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5159375"/>
                        <a:ext cx="20764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8.5.1	Gate Sizing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7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7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72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9FD53E-366B-46E8-8443-904486FBEBAD}" type="slidenum">
              <a:rPr lang="en-US" altLang="de-DE" sz="1000">
                <a:solidFill>
                  <a:srgbClr val="C0C0C0"/>
                </a:solidFill>
              </a:rPr>
              <a:pPr/>
              <a:t>49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grpSp>
        <p:nvGrpSpPr>
          <p:cNvPr id="43114" name="Group 106"/>
          <p:cNvGrpSpPr>
            <a:grpSpLocks/>
          </p:cNvGrpSpPr>
          <p:nvPr/>
        </p:nvGrpSpPr>
        <p:grpSpPr bwMode="auto">
          <a:xfrm>
            <a:off x="592138" y="1711325"/>
            <a:ext cx="8083550" cy="4741863"/>
            <a:chOff x="373" y="1078"/>
            <a:chExt cx="5092" cy="2987"/>
          </a:xfrm>
        </p:grpSpPr>
        <p:sp>
          <p:nvSpPr>
            <p:cNvPr id="51208" name="Text Box 107"/>
            <p:cNvSpPr txBox="1">
              <a:spLocks noChangeArrowheads="1"/>
            </p:cNvSpPr>
            <p:nvPr/>
          </p:nvSpPr>
          <p:spPr bwMode="auto">
            <a:xfrm>
              <a:off x="1904" y="199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24</a:t>
              </a:r>
            </a:p>
          </p:txBody>
        </p:sp>
        <p:sp>
          <p:nvSpPr>
            <p:cNvPr id="51209" name="Rectangle 108"/>
            <p:cNvSpPr>
              <a:spLocks noChangeArrowheads="1"/>
            </p:cNvSpPr>
            <p:nvPr/>
          </p:nvSpPr>
          <p:spPr bwMode="auto">
            <a:xfrm>
              <a:off x="1901" y="2230"/>
              <a:ext cx="288" cy="173"/>
            </a:xfrm>
            <a:prstGeom prst="rect">
              <a:avLst/>
            </a:prstGeom>
            <a:solidFill>
              <a:srgbClr val="EDD1D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10" name="Rectangle 109"/>
            <p:cNvSpPr>
              <a:spLocks noChangeArrowheads="1"/>
            </p:cNvSpPr>
            <p:nvPr/>
          </p:nvSpPr>
          <p:spPr bwMode="auto">
            <a:xfrm>
              <a:off x="1325" y="2293"/>
              <a:ext cx="288" cy="285"/>
            </a:xfrm>
            <a:prstGeom prst="rect">
              <a:avLst/>
            </a:prstGeom>
            <a:solidFill>
              <a:srgbClr val="EDD1D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11" name="Text Box 110"/>
            <p:cNvSpPr txBox="1">
              <a:spLocks noChangeArrowheads="1"/>
            </p:cNvSpPr>
            <p:nvPr/>
          </p:nvSpPr>
          <p:spPr bwMode="auto">
            <a:xfrm>
              <a:off x="563" y="3211"/>
              <a:ext cx="4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51212" name="Text Box 111"/>
            <p:cNvSpPr txBox="1">
              <a:spLocks noChangeArrowheads="1"/>
            </p:cNvSpPr>
            <p:nvPr/>
          </p:nvSpPr>
          <p:spPr bwMode="auto">
            <a:xfrm>
              <a:off x="527" y="2917"/>
              <a:ext cx="4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51213" name="Text Box 112"/>
            <p:cNvSpPr txBox="1">
              <a:spLocks noChangeArrowheads="1"/>
            </p:cNvSpPr>
            <p:nvPr/>
          </p:nvSpPr>
          <p:spPr bwMode="auto">
            <a:xfrm>
              <a:off x="527" y="2641"/>
              <a:ext cx="4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15</a:t>
              </a:r>
            </a:p>
          </p:txBody>
        </p:sp>
        <p:sp>
          <p:nvSpPr>
            <p:cNvPr id="51214" name="Text Box 113"/>
            <p:cNvSpPr txBox="1">
              <a:spLocks noChangeArrowheads="1"/>
            </p:cNvSpPr>
            <p:nvPr/>
          </p:nvSpPr>
          <p:spPr bwMode="auto">
            <a:xfrm>
              <a:off x="527" y="2353"/>
              <a:ext cx="4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20</a:t>
              </a:r>
            </a:p>
          </p:txBody>
        </p:sp>
        <p:sp>
          <p:nvSpPr>
            <p:cNvPr id="51215" name="Text Box 114"/>
            <p:cNvSpPr txBox="1">
              <a:spLocks noChangeArrowheads="1"/>
            </p:cNvSpPr>
            <p:nvPr/>
          </p:nvSpPr>
          <p:spPr bwMode="auto">
            <a:xfrm>
              <a:off x="527" y="2068"/>
              <a:ext cx="4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25</a:t>
              </a:r>
            </a:p>
          </p:txBody>
        </p:sp>
        <p:grpSp>
          <p:nvGrpSpPr>
            <p:cNvPr id="51216" name="Group 115"/>
            <p:cNvGrpSpPr>
              <a:grpSpLocks/>
            </p:cNvGrpSpPr>
            <p:nvPr/>
          </p:nvGrpSpPr>
          <p:grpSpPr bwMode="auto">
            <a:xfrm>
              <a:off x="848" y="1204"/>
              <a:ext cx="110" cy="2487"/>
              <a:chOff x="624" y="807"/>
              <a:chExt cx="110" cy="2487"/>
            </a:xfrm>
          </p:grpSpPr>
          <p:sp>
            <p:nvSpPr>
              <p:cNvPr id="51296" name="Line 116"/>
              <p:cNvSpPr>
                <a:spLocks noChangeShapeType="1"/>
              </p:cNvSpPr>
              <p:nvPr/>
            </p:nvSpPr>
            <p:spPr bwMode="auto">
              <a:xfrm flipV="1">
                <a:off x="680" y="807"/>
                <a:ext cx="0" cy="24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97" name="Line 117"/>
              <p:cNvSpPr>
                <a:spLocks noChangeShapeType="1"/>
              </p:cNvSpPr>
              <p:nvPr/>
            </p:nvSpPr>
            <p:spPr bwMode="auto">
              <a:xfrm>
                <a:off x="628" y="2927"/>
                <a:ext cx="10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98" name="Line 118"/>
              <p:cNvSpPr>
                <a:spLocks noChangeShapeType="1"/>
              </p:cNvSpPr>
              <p:nvPr/>
            </p:nvSpPr>
            <p:spPr bwMode="auto">
              <a:xfrm>
                <a:off x="628" y="2068"/>
                <a:ext cx="10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99" name="Line 119"/>
              <p:cNvSpPr>
                <a:spLocks noChangeShapeType="1"/>
              </p:cNvSpPr>
              <p:nvPr/>
            </p:nvSpPr>
            <p:spPr bwMode="auto">
              <a:xfrm>
                <a:off x="628" y="2638"/>
                <a:ext cx="10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300" name="Line 120"/>
              <p:cNvSpPr>
                <a:spLocks noChangeShapeType="1"/>
              </p:cNvSpPr>
              <p:nvPr/>
            </p:nvSpPr>
            <p:spPr bwMode="auto">
              <a:xfrm>
                <a:off x="628" y="2354"/>
                <a:ext cx="10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301" name="Line 121"/>
              <p:cNvSpPr>
                <a:spLocks noChangeShapeType="1"/>
              </p:cNvSpPr>
              <p:nvPr/>
            </p:nvSpPr>
            <p:spPr bwMode="auto">
              <a:xfrm>
                <a:off x="628" y="1203"/>
                <a:ext cx="10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302" name="Line 122"/>
              <p:cNvSpPr>
                <a:spLocks noChangeShapeType="1"/>
              </p:cNvSpPr>
              <p:nvPr/>
            </p:nvSpPr>
            <p:spPr bwMode="auto">
              <a:xfrm>
                <a:off x="628" y="1782"/>
                <a:ext cx="10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303" name="Line 123"/>
              <p:cNvSpPr>
                <a:spLocks noChangeShapeType="1"/>
              </p:cNvSpPr>
              <p:nvPr/>
            </p:nvSpPr>
            <p:spPr bwMode="auto">
              <a:xfrm>
                <a:off x="628" y="1492"/>
                <a:ext cx="10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304" name="Line 124"/>
              <p:cNvSpPr>
                <a:spLocks noChangeShapeType="1"/>
              </p:cNvSpPr>
              <p:nvPr/>
            </p:nvSpPr>
            <p:spPr bwMode="auto">
              <a:xfrm>
                <a:off x="624" y="915"/>
                <a:ext cx="10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217" name="Text Box 125"/>
            <p:cNvSpPr txBox="1">
              <a:spLocks noChangeArrowheads="1"/>
            </p:cNvSpPr>
            <p:nvPr/>
          </p:nvSpPr>
          <p:spPr bwMode="auto">
            <a:xfrm>
              <a:off x="1292" y="3628"/>
              <a:ext cx="3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0.5</a:t>
              </a:r>
            </a:p>
          </p:txBody>
        </p:sp>
        <p:sp>
          <p:nvSpPr>
            <p:cNvPr id="51218" name="Text Box 126"/>
            <p:cNvSpPr txBox="1">
              <a:spLocks noChangeArrowheads="1"/>
            </p:cNvSpPr>
            <p:nvPr/>
          </p:nvSpPr>
          <p:spPr bwMode="auto">
            <a:xfrm>
              <a:off x="524" y="1789"/>
              <a:ext cx="4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30</a:t>
              </a:r>
            </a:p>
          </p:txBody>
        </p:sp>
        <p:sp>
          <p:nvSpPr>
            <p:cNvPr id="51219" name="Text Box 127"/>
            <p:cNvSpPr txBox="1">
              <a:spLocks noChangeArrowheads="1"/>
            </p:cNvSpPr>
            <p:nvPr/>
          </p:nvSpPr>
          <p:spPr bwMode="auto">
            <a:xfrm>
              <a:off x="524" y="1501"/>
              <a:ext cx="4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35</a:t>
              </a:r>
            </a:p>
          </p:txBody>
        </p:sp>
        <p:sp>
          <p:nvSpPr>
            <p:cNvPr id="51220" name="Text Box 128"/>
            <p:cNvSpPr txBox="1">
              <a:spLocks noChangeArrowheads="1"/>
            </p:cNvSpPr>
            <p:nvPr/>
          </p:nvSpPr>
          <p:spPr bwMode="auto">
            <a:xfrm>
              <a:off x="524" y="1216"/>
              <a:ext cx="4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40</a:t>
              </a:r>
            </a:p>
          </p:txBody>
        </p:sp>
        <p:sp>
          <p:nvSpPr>
            <p:cNvPr id="51221" name="Text Box 129"/>
            <p:cNvSpPr txBox="1">
              <a:spLocks noChangeArrowheads="1"/>
            </p:cNvSpPr>
            <p:nvPr/>
          </p:nvSpPr>
          <p:spPr bwMode="auto">
            <a:xfrm rot="-5400000">
              <a:off x="-32" y="2291"/>
              <a:ext cx="10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Delay (ps)</a:t>
              </a:r>
            </a:p>
          </p:txBody>
        </p:sp>
        <p:sp>
          <p:nvSpPr>
            <p:cNvPr id="51222" name="Text Box 130"/>
            <p:cNvSpPr txBox="1">
              <a:spLocks noChangeArrowheads="1"/>
            </p:cNvSpPr>
            <p:nvPr/>
          </p:nvSpPr>
          <p:spPr bwMode="auto">
            <a:xfrm>
              <a:off x="1975" y="3834"/>
              <a:ext cx="19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Load Capacitance (fF)</a:t>
              </a:r>
            </a:p>
          </p:txBody>
        </p:sp>
        <p:sp>
          <p:nvSpPr>
            <p:cNvPr id="51223" name="Text Box 131"/>
            <p:cNvSpPr txBox="1">
              <a:spLocks noChangeArrowheads="1"/>
            </p:cNvSpPr>
            <p:nvPr/>
          </p:nvSpPr>
          <p:spPr bwMode="auto">
            <a:xfrm>
              <a:off x="1871" y="3628"/>
              <a:ext cx="3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1.0</a:t>
              </a:r>
            </a:p>
          </p:txBody>
        </p:sp>
        <p:sp>
          <p:nvSpPr>
            <p:cNvPr id="51224" name="Text Box 132"/>
            <p:cNvSpPr txBox="1">
              <a:spLocks noChangeArrowheads="1"/>
            </p:cNvSpPr>
            <p:nvPr/>
          </p:nvSpPr>
          <p:spPr bwMode="auto">
            <a:xfrm>
              <a:off x="2447" y="3628"/>
              <a:ext cx="3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1.5</a:t>
              </a:r>
            </a:p>
          </p:txBody>
        </p:sp>
        <p:sp>
          <p:nvSpPr>
            <p:cNvPr id="51225" name="Text Box 133"/>
            <p:cNvSpPr txBox="1">
              <a:spLocks noChangeArrowheads="1"/>
            </p:cNvSpPr>
            <p:nvPr/>
          </p:nvSpPr>
          <p:spPr bwMode="auto">
            <a:xfrm>
              <a:off x="3026" y="3628"/>
              <a:ext cx="3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2.0</a:t>
              </a:r>
            </a:p>
          </p:txBody>
        </p:sp>
        <p:sp>
          <p:nvSpPr>
            <p:cNvPr id="51226" name="Text Box 134"/>
            <p:cNvSpPr txBox="1">
              <a:spLocks noChangeArrowheads="1"/>
            </p:cNvSpPr>
            <p:nvPr/>
          </p:nvSpPr>
          <p:spPr bwMode="auto">
            <a:xfrm>
              <a:off x="3602" y="3628"/>
              <a:ext cx="3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2.5</a:t>
              </a:r>
            </a:p>
          </p:txBody>
        </p:sp>
        <p:sp>
          <p:nvSpPr>
            <p:cNvPr id="51227" name="Text Box 135"/>
            <p:cNvSpPr txBox="1">
              <a:spLocks noChangeArrowheads="1"/>
            </p:cNvSpPr>
            <p:nvPr/>
          </p:nvSpPr>
          <p:spPr bwMode="auto">
            <a:xfrm>
              <a:off x="4181" y="3628"/>
              <a:ext cx="3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3.0</a:t>
              </a:r>
            </a:p>
          </p:txBody>
        </p:sp>
        <p:sp>
          <p:nvSpPr>
            <p:cNvPr id="51228" name="Rectangle 136"/>
            <p:cNvSpPr>
              <a:spLocks noChangeArrowheads="1"/>
            </p:cNvSpPr>
            <p:nvPr/>
          </p:nvSpPr>
          <p:spPr bwMode="auto">
            <a:xfrm>
              <a:off x="1331" y="2752"/>
              <a:ext cx="276" cy="864"/>
            </a:xfrm>
            <a:prstGeom prst="rect">
              <a:avLst/>
            </a:prstGeom>
            <a:solidFill>
              <a:srgbClr val="003366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29" name="Rectangle 137"/>
            <p:cNvSpPr>
              <a:spLocks noChangeArrowheads="1"/>
            </p:cNvSpPr>
            <p:nvPr/>
          </p:nvSpPr>
          <p:spPr bwMode="auto">
            <a:xfrm>
              <a:off x="1907" y="2464"/>
              <a:ext cx="276" cy="1152"/>
            </a:xfrm>
            <a:prstGeom prst="rect">
              <a:avLst/>
            </a:prstGeom>
            <a:solidFill>
              <a:srgbClr val="003366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30" name="Rectangle 138"/>
            <p:cNvSpPr>
              <a:spLocks noChangeArrowheads="1"/>
            </p:cNvSpPr>
            <p:nvPr/>
          </p:nvSpPr>
          <p:spPr bwMode="auto">
            <a:xfrm>
              <a:off x="2483" y="2173"/>
              <a:ext cx="276" cy="1440"/>
            </a:xfrm>
            <a:prstGeom prst="rect">
              <a:avLst/>
            </a:prstGeom>
            <a:solidFill>
              <a:srgbClr val="5F5F5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31" name="Rectangle 139"/>
            <p:cNvSpPr>
              <a:spLocks noChangeArrowheads="1"/>
            </p:cNvSpPr>
            <p:nvPr/>
          </p:nvSpPr>
          <p:spPr bwMode="auto">
            <a:xfrm>
              <a:off x="3062" y="1888"/>
              <a:ext cx="276" cy="1727"/>
            </a:xfrm>
            <a:prstGeom prst="rect">
              <a:avLst/>
            </a:prstGeom>
            <a:solidFill>
              <a:srgbClr val="003366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32" name="Rectangle 140"/>
            <p:cNvSpPr>
              <a:spLocks noChangeArrowheads="1"/>
            </p:cNvSpPr>
            <p:nvPr/>
          </p:nvSpPr>
          <p:spPr bwMode="auto">
            <a:xfrm>
              <a:off x="3638" y="1600"/>
              <a:ext cx="276" cy="2015"/>
            </a:xfrm>
            <a:prstGeom prst="rect">
              <a:avLst/>
            </a:prstGeom>
            <a:solidFill>
              <a:srgbClr val="003366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33" name="Rectangle 141"/>
            <p:cNvSpPr>
              <a:spLocks noChangeArrowheads="1"/>
            </p:cNvSpPr>
            <p:nvPr/>
          </p:nvSpPr>
          <p:spPr bwMode="auto">
            <a:xfrm>
              <a:off x="4217" y="1312"/>
              <a:ext cx="276" cy="2303"/>
            </a:xfrm>
            <a:prstGeom prst="rect">
              <a:avLst/>
            </a:prstGeom>
            <a:solidFill>
              <a:srgbClr val="003366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34" name="Text Box 142"/>
            <p:cNvSpPr txBox="1">
              <a:spLocks noChangeArrowheads="1"/>
            </p:cNvSpPr>
            <p:nvPr/>
          </p:nvSpPr>
          <p:spPr bwMode="auto">
            <a:xfrm>
              <a:off x="4214" y="107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40</a:t>
              </a:r>
            </a:p>
          </p:txBody>
        </p:sp>
        <p:sp>
          <p:nvSpPr>
            <p:cNvPr id="51235" name="Text Box 143"/>
            <p:cNvSpPr txBox="1">
              <a:spLocks noChangeArrowheads="1"/>
            </p:cNvSpPr>
            <p:nvPr/>
          </p:nvSpPr>
          <p:spPr bwMode="auto">
            <a:xfrm>
              <a:off x="3632" y="137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35</a:t>
              </a:r>
            </a:p>
          </p:txBody>
        </p:sp>
        <p:sp>
          <p:nvSpPr>
            <p:cNvPr id="51236" name="Text Box 144"/>
            <p:cNvSpPr txBox="1">
              <a:spLocks noChangeArrowheads="1"/>
            </p:cNvSpPr>
            <p:nvPr/>
          </p:nvSpPr>
          <p:spPr bwMode="auto">
            <a:xfrm>
              <a:off x="3053" y="1663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30</a:t>
              </a:r>
            </a:p>
          </p:txBody>
        </p:sp>
        <p:sp>
          <p:nvSpPr>
            <p:cNvPr id="51237" name="Text Box 145"/>
            <p:cNvSpPr txBox="1">
              <a:spLocks noChangeArrowheads="1"/>
            </p:cNvSpPr>
            <p:nvPr/>
          </p:nvSpPr>
          <p:spPr bwMode="auto">
            <a:xfrm>
              <a:off x="2483" y="193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25</a:t>
              </a:r>
            </a:p>
          </p:txBody>
        </p:sp>
        <p:sp>
          <p:nvSpPr>
            <p:cNvPr id="51238" name="Text Box 146"/>
            <p:cNvSpPr txBox="1">
              <a:spLocks noChangeArrowheads="1"/>
            </p:cNvSpPr>
            <p:nvPr/>
          </p:nvSpPr>
          <p:spPr bwMode="auto">
            <a:xfrm>
              <a:off x="1901" y="2455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FFFFFF"/>
                  </a:solidFill>
                  <a:ea typeface="宋体" panose="02010600030101010101" pitchFamily="2" charset="-122"/>
                </a:rPr>
                <a:t>20</a:t>
              </a:r>
            </a:p>
          </p:txBody>
        </p:sp>
        <p:sp>
          <p:nvSpPr>
            <p:cNvPr id="51239" name="Text Box 147"/>
            <p:cNvSpPr txBox="1">
              <a:spLocks noChangeArrowheads="1"/>
            </p:cNvSpPr>
            <p:nvPr/>
          </p:nvSpPr>
          <p:spPr bwMode="auto">
            <a:xfrm>
              <a:off x="1325" y="274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FFFFFF"/>
                  </a:solidFill>
                  <a:ea typeface="宋体" panose="02010600030101010101" pitchFamily="2" charset="-122"/>
                </a:rPr>
                <a:t>15</a:t>
              </a:r>
            </a:p>
          </p:txBody>
        </p:sp>
        <p:sp>
          <p:nvSpPr>
            <p:cNvPr id="51240" name="Rectangle 148"/>
            <p:cNvSpPr>
              <a:spLocks noChangeArrowheads="1"/>
            </p:cNvSpPr>
            <p:nvPr/>
          </p:nvSpPr>
          <p:spPr bwMode="auto">
            <a:xfrm>
              <a:off x="1328" y="2578"/>
              <a:ext cx="282" cy="173"/>
            </a:xfrm>
            <a:prstGeom prst="rect">
              <a:avLst/>
            </a:prstGeom>
            <a:solidFill>
              <a:srgbClr val="CC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41" name="Text Box 149"/>
            <p:cNvSpPr txBox="1">
              <a:spLocks noChangeArrowheads="1"/>
            </p:cNvSpPr>
            <p:nvPr/>
          </p:nvSpPr>
          <p:spPr bwMode="auto">
            <a:xfrm>
              <a:off x="1322" y="235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18</a:t>
              </a:r>
            </a:p>
          </p:txBody>
        </p:sp>
        <p:sp>
          <p:nvSpPr>
            <p:cNvPr id="51242" name="Rectangle 150"/>
            <p:cNvSpPr>
              <a:spLocks noChangeArrowheads="1"/>
            </p:cNvSpPr>
            <p:nvPr/>
          </p:nvSpPr>
          <p:spPr bwMode="auto">
            <a:xfrm>
              <a:off x="1904" y="2401"/>
              <a:ext cx="282" cy="58"/>
            </a:xfrm>
            <a:prstGeom prst="rect">
              <a:avLst/>
            </a:prstGeom>
            <a:solidFill>
              <a:srgbClr val="CC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43" name="Rectangle 151"/>
            <p:cNvSpPr>
              <a:spLocks noChangeArrowheads="1"/>
            </p:cNvSpPr>
            <p:nvPr/>
          </p:nvSpPr>
          <p:spPr bwMode="auto">
            <a:xfrm>
              <a:off x="2480" y="2236"/>
              <a:ext cx="282" cy="1382"/>
            </a:xfrm>
            <a:prstGeom prst="rect">
              <a:avLst/>
            </a:prstGeom>
            <a:solidFill>
              <a:srgbClr val="CC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44" name="Text Box 152"/>
            <p:cNvSpPr txBox="1">
              <a:spLocks noChangeArrowheads="1"/>
            </p:cNvSpPr>
            <p:nvPr/>
          </p:nvSpPr>
          <p:spPr bwMode="auto">
            <a:xfrm>
              <a:off x="1901" y="220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21</a:t>
              </a:r>
            </a:p>
          </p:txBody>
        </p:sp>
        <p:sp>
          <p:nvSpPr>
            <p:cNvPr id="51245" name="Text Box 153"/>
            <p:cNvSpPr txBox="1">
              <a:spLocks noChangeArrowheads="1"/>
            </p:cNvSpPr>
            <p:nvPr/>
          </p:nvSpPr>
          <p:spPr bwMode="auto">
            <a:xfrm>
              <a:off x="2483" y="223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24</a:t>
              </a:r>
            </a:p>
          </p:txBody>
        </p:sp>
        <p:sp>
          <p:nvSpPr>
            <p:cNvPr id="51246" name="AutoShape 154"/>
            <p:cNvSpPr>
              <a:spLocks noChangeArrowheads="1"/>
            </p:cNvSpPr>
            <p:nvPr/>
          </p:nvSpPr>
          <p:spPr bwMode="auto">
            <a:xfrm>
              <a:off x="1427" y="2707"/>
              <a:ext cx="86" cy="86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47" name="AutoShape 155"/>
            <p:cNvSpPr>
              <a:spLocks noChangeArrowheads="1"/>
            </p:cNvSpPr>
            <p:nvPr/>
          </p:nvSpPr>
          <p:spPr bwMode="auto">
            <a:xfrm>
              <a:off x="2003" y="2413"/>
              <a:ext cx="86" cy="86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48" name="AutoShape 156"/>
            <p:cNvSpPr>
              <a:spLocks noChangeArrowheads="1"/>
            </p:cNvSpPr>
            <p:nvPr/>
          </p:nvSpPr>
          <p:spPr bwMode="auto">
            <a:xfrm>
              <a:off x="3152" y="1846"/>
              <a:ext cx="86" cy="86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49" name="AutoShape 157"/>
            <p:cNvSpPr>
              <a:spLocks noChangeArrowheads="1"/>
            </p:cNvSpPr>
            <p:nvPr/>
          </p:nvSpPr>
          <p:spPr bwMode="auto">
            <a:xfrm>
              <a:off x="3731" y="1558"/>
              <a:ext cx="86" cy="86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50" name="AutoShape 158"/>
            <p:cNvSpPr>
              <a:spLocks noChangeArrowheads="1"/>
            </p:cNvSpPr>
            <p:nvPr/>
          </p:nvSpPr>
          <p:spPr bwMode="auto">
            <a:xfrm>
              <a:off x="4316" y="1270"/>
              <a:ext cx="86" cy="86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51" name="AutoShape 159"/>
            <p:cNvSpPr>
              <a:spLocks noChangeArrowheads="1"/>
            </p:cNvSpPr>
            <p:nvPr/>
          </p:nvSpPr>
          <p:spPr bwMode="auto">
            <a:xfrm>
              <a:off x="1430" y="2536"/>
              <a:ext cx="83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52" name="AutoShape 160"/>
            <p:cNvSpPr>
              <a:spLocks noChangeArrowheads="1"/>
            </p:cNvSpPr>
            <p:nvPr/>
          </p:nvSpPr>
          <p:spPr bwMode="auto">
            <a:xfrm>
              <a:off x="2006" y="2344"/>
              <a:ext cx="83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53" name="Rectangle 161"/>
            <p:cNvSpPr>
              <a:spLocks noChangeArrowheads="1"/>
            </p:cNvSpPr>
            <p:nvPr/>
          </p:nvSpPr>
          <p:spPr bwMode="auto">
            <a:xfrm>
              <a:off x="3059" y="2062"/>
              <a:ext cx="282" cy="1555"/>
            </a:xfrm>
            <a:prstGeom prst="rect">
              <a:avLst/>
            </a:prstGeom>
            <a:solidFill>
              <a:srgbClr val="CC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54" name="Text Box 162"/>
            <p:cNvSpPr txBox="1">
              <a:spLocks noChangeArrowheads="1"/>
            </p:cNvSpPr>
            <p:nvPr/>
          </p:nvSpPr>
          <p:spPr bwMode="auto">
            <a:xfrm>
              <a:off x="3059" y="186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FFFFFF"/>
                  </a:solidFill>
                  <a:ea typeface="宋体" panose="02010600030101010101" pitchFamily="2" charset="-122"/>
                </a:rPr>
                <a:t>27</a:t>
              </a:r>
            </a:p>
          </p:txBody>
        </p:sp>
        <p:sp>
          <p:nvSpPr>
            <p:cNvPr id="51255" name="AutoShape 163"/>
            <p:cNvSpPr>
              <a:spLocks noChangeArrowheads="1"/>
            </p:cNvSpPr>
            <p:nvPr/>
          </p:nvSpPr>
          <p:spPr bwMode="auto">
            <a:xfrm>
              <a:off x="3155" y="2008"/>
              <a:ext cx="83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56" name="Rectangle 164"/>
            <p:cNvSpPr>
              <a:spLocks noChangeArrowheads="1"/>
            </p:cNvSpPr>
            <p:nvPr/>
          </p:nvSpPr>
          <p:spPr bwMode="auto">
            <a:xfrm>
              <a:off x="3635" y="1891"/>
              <a:ext cx="282" cy="1727"/>
            </a:xfrm>
            <a:prstGeom prst="rect">
              <a:avLst/>
            </a:prstGeom>
            <a:solidFill>
              <a:srgbClr val="CC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57" name="Text Box 165"/>
            <p:cNvSpPr txBox="1">
              <a:spLocks noChangeArrowheads="1"/>
            </p:cNvSpPr>
            <p:nvPr/>
          </p:nvSpPr>
          <p:spPr bwMode="auto">
            <a:xfrm>
              <a:off x="3629" y="167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FFFFFF"/>
                  </a:solidFill>
                  <a:ea typeface="宋体" panose="02010600030101010101" pitchFamily="2" charset="-122"/>
                </a:rPr>
                <a:t>30</a:t>
              </a:r>
            </a:p>
          </p:txBody>
        </p:sp>
        <p:sp>
          <p:nvSpPr>
            <p:cNvPr id="51258" name="AutoShape 166"/>
            <p:cNvSpPr>
              <a:spLocks noChangeArrowheads="1"/>
            </p:cNvSpPr>
            <p:nvPr/>
          </p:nvSpPr>
          <p:spPr bwMode="auto">
            <a:xfrm>
              <a:off x="3734" y="1849"/>
              <a:ext cx="83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59" name="Rectangle 167"/>
            <p:cNvSpPr>
              <a:spLocks noChangeArrowheads="1"/>
            </p:cNvSpPr>
            <p:nvPr/>
          </p:nvSpPr>
          <p:spPr bwMode="auto">
            <a:xfrm>
              <a:off x="4214" y="1717"/>
              <a:ext cx="282" cy="1900"/>
            </a:xfrm>
            <a:prstGeom prst="rect">
              <a:avLst/>
            </a:prstGeom>
            <a:solidFill>
              <a:srgbClr val="CC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60" name="Text Box 168"/>
            <p:cNvSpPr txBox="1">
              <a:spLocks noChangeArrowheads="1"/>
            </p:cNvSpPr>
            <p:nvPr/>
          </p:nvSpPr>
          <p:spPr bwMode="auto">
            <a:xfrm>
              <a:off x="4211" y="148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FFFFFF"/>
                  </a:solidFill>
                  <a:ea typeface="宋体" panose="02010600030101010101" pitchFamily="2" charset="-122"/>
                </a:rPr>
                <a:t>33</a:t>
              </a:r>
            </a:p>
          </p:txBody>
        </p:sp>
        <p:sp>
          <p:nvSpPr>
            <p:cNvPr id="51261" name="AutoShape 169"/>
            <p:cNvSpPr>
              <a:spLocks noChangeArrowheads="1"/>
            </p:cNvSpPr>
            <p:nvPr/>
          </p:nvSpPr>
          <p:spPr bwMode="auto">
            <a:xfrm>
              <a:off x="4310" y="1678"/>
              <a:ext cx="83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62" name="Rectangle 170"/>
            <p:cNvSpPr>
              <a:spLocks noChangeArrowheads="1"/>
            </p:cNvSpPr>
            <p:nvPr/>
          </p:nvSpPr>
          <p:spPr bwMode="auto">
            <a:xfrm>
              <a:off x="1433" y="2254"/>
              <a:ext cx="75" cy="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63" name="Rectangle 171"/>
            <p:cNvSpPr>
              <a:spLocks noChangeArrowheads="1"/>
            </p:cNvSpPr>
            <p:nvPr/>
          </p:nvSpPr>
          <p:spPr bwMode="auto">
            <a:xfrm>
              <a:off x="2009" y="2188"/>
              <a:ext cx="75" cy="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64" name="Text Box 172"/>
            <p:cNvSpPr txBox="1">
              <a:spLocks noChangeArrowheads="1"/>
            </p:cNvSpPr>
            <p:nvPr/>
          </p:nvSpPr>
          <p:spPr bwMode="auto">
            <a:xfrm>
              <a:off x="1331" y="205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23</a:t>
              </a:r>
            </a:p>
          </p:txBody>
        </p:sp>
        <p:sp>
          <p:nvSpPr>
            <p:cNvPr id="51265" name="Rectangle 173"/>
            <p:cNvSpPr>
              <a:spLocks noChangeArrowheads="1"/>
            </p:cNvSpPr>
            <p:nvPr/>
          </p:nvSpPr>
          <p:spPr bwMode="auto">
            <a:xfrm>
              <a:off x="2483" y="2176"/>
              <a:ext cx="276" cy="56"/>
            </a:xfrm>
            <a:prstGeom prst="rect">
              <a:avLst/>
            </a:prstGeom>
            <a:solidFill>
              <a:srgbClr val="333399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66" name="Rectangle 174"/>
            <p:cNvSpPr>
              <a:spLocks noChangeArrowheads="1"/>
            </p:cNvSpPr>
            <p:nvPr/>
          </p:nvSpPr>
          <p:spPr bwMode="auto">
            <a:xfrm>
              <a:off x="2645" y="2128"/>
              <a:ext cx="75" cy="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67" name="Rectangle 175"/>
            <p:cNvSpPr>
              <a:spLocks noChangeArrowheads="1"/>
            </p:cNvSpPr>
            <p:nvPr/>
          </p:nvSpPr>
          <p:spPr bwMode="auto">
            <a:xfrm>
              <a:off x="3056" y="2119"/>
              <a:ext cx="288" cy="1497"/>
            </a:xfrm>
            <a:prstGeom prst="rect">
              <a:avLst/>
            </a:prstGeom>
            <a:solidFill>
              <a:srgbClr val="EDD1D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68" name="Text Box 176"/>
            <p:cNvSpPr txBox="1">
              <a:spLocks noChangeArrowheads="1"/>
            </p:cNvSpPr>
            <p:nvPr/>
          </p:nvSpPr>
          <p:spPr bwMode="auto">
            <a:xfrm>
              <a:off x="3059" y="2125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26</a:t>
              </a:r>
            </a:p>
          </p:txBody>
        </p:sp>
        <p:sp>
          <p:nvSpPr>
            <p:cNvPr id="51269" name="Rectangle 177"/>
            <p:cNvSpPr>
              <a:spLocks noChangeArrowheads="1"/>
            </p:cNvSpPr>
            <p:nvPr/>
          </p:nvSpPr>
          <p:spPr bwMode="auto">
            <a:xfrm>
              <a:off x="3632" y="2062"/>
              <a:ext cx="288" cy="1555"/>
            </a:xfrm>
            <a:prstGeom prst="rect">
              <a:avLst/>
            </a:prstGeom>
            <a:solidFill>
              <a:srgbClr val="EDD1D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70" name="Rectangle 178"/>
            <p:cNvSpPr>
              <a:spLocks noChangeArrowheads="1"/>
            </p:cNvSpPr>
            <p:nvPr/>
          </p:nvSpPr>
          <p:spPr bwMode="auto">
            <a:xfrm>
              <a:off x="3737" y="2032"/>
              <a:ext cx="75" cy="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71" name="Text Box 179"/>
            <p:cNvSpPr txBox="1">
              <a:spLocks noChangeArrowheads="1"/>
            </p:cNvSpPr>
            <p:nvPr/>
          </p:nvSpPr>
          <p:spPr bwMode="auto">
            <a:xfrm>
              <a:off x="3632" y="206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27</a:t>
              </a:r>
            </a:p>
          </p:txBody>
        </p:sp>
        <p:sp>
          <p:nvSpPr>
            <p:cNvPr id="51272" name="Rectangle 180"/>
            <p:cNvSpPr>
              <a:spLocks noChangeArrowheads="1"/>
            </p:cNvSpPr>
            <p:nvPr/>
          </p:nvSpPr>
          <p:spPr bwMode="auto">
            <a:xfrm>
              <a:off x="4211" y="2005"/>
              <a:ext cx="288" cy="1612"/>
            </a:xfrm>
            <a:prstGeom prst="rect">
              <a:avLst/>
            </a:prstGeom>
            <a:solidFill>
              <a:srgbClr val="EDD1D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73" name="Rectangle 181"/>
            <p:cNvSpPr>
              <a:spLocks noChangeArrowheads="1"/>
            </p:cNvSpPr>
            <p:nvPr/>
          </p:nvSpPr>
          <p:spPr bwMode="auto">
            <a:xfrm>
              <a:off x="4316" y="1963"/>
              <a:ext cx="75" cy="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74" name="Text Box 182"/>
            <p:cNvSpPr txBox="1">
              <a:spLocks noChangeArrowheads="1"/>
            </p:cNvSpPr>
            <p:nvPr/>
          </p:nvSpPr>
          <p:spPr bwMode="auto">
            <a:xfrm>
              <a:off x="4211" y="1993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28</a:t>
              </a:r>
            </a:p>
          </p:txBody>
        </p:sp>
        <p:grpSp>
          <p:nvGrpSpPr>
            <p:cNvPr id="51275" name="Group 183"/>
            <p:cNvGrpSpPr>
              <a:grpSpLocks/>
            </p:cNvGrpSpPr>
            <p:nvPr/>
          </p:nvGrpSpPr>
          <p:grpSpPr bwMode="auto">
            <a:xfrm>
              <a:off x="757" y="3580"/>
              <a:ext cx="3921" cy="86"/>
              <a:chOff x="533" y="3171"/>
              <a:chExt cx="3921" cy="86"/>
            </a:xfrm>
          </p:grpSpPr>
          <p:sp>
            <p:nvSpPr>
              <p:cNvPr id="51289" name="Line 184"/>
              <p:cNvSpPr>
                <a:spLocks noChangeShapeType="1"/>
              </p:cNvSpPr>
              <p:nvPr/>
            </p:nvSpPr>
            <p:spPr bwMode="auto">
              <a:xfrm>
                <a:off x="533" y="3211"/>
                <a:ext cx="392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90" name="Line 185"/>
              <p:cNvSpPr>
                <a:spLocks noChangeShapeType="1"/>
              </p:cNvSpPr>
              <p:nvPr/>
            </p:nvSpPr>
            <p:spPr bwMode="auto">
              <a:xfrm>
                <a:off x="2979" y="3171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91" name="Line 186"/>
              <p:cNvSpPr>
                <a:spLocks noChangeShapeType="1"/>
              </p:cNvSpPr>
              <p:nvPr/>
            </p:nvSpPr>
            <p:spPr bwMode="auto">
              <a:xfrm>
                <a:off x="1248" y="3171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92" name="Line 187"/>
              <p:cNvSpPr>
                <a:spLocks noChangeShapeType="1"/>
              </p:cNvSpPr>
              <p:nvPr/>
            </p:nvSpPr>
            <p:spPr bwMode="auto">
              <a:xfrm>
                <a:off x="1824" y="3171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93" name="Line 188"/>
              <p:cNvSpPr>
                <a:spLocks noChangeShapeType="1"/>
              </p:cNvSpPr>
              <p:nvPr/>
            </p:nvSpPr>
            <p:spPr bwMode="auto">
              <a:xfrm>
                <a:off x="2400" y="3171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94" name="Line 189"/>
              <p:cNvSpPr>
                <a:spLocks noChangeShapeType="1"/>
              </p:cNvSpPr>
              <p:nvPr/>
            </p:nvSpPr>
            <p:spPr bwMode="auto">
              <a:xfrm>
                <a:off x="4134" y="3171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295" name="Line 190"/>
              <p:cNvSpPr>
                <a:spLocks noChangeShapeType="1"/>
              </p:cNvSpPr>
              <p:nvPr/>
            </p:nvSpPr>
            <p:spPr bwMode="auto">
              <a:xfrm>
                <a:off x="3555" y="3171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276" name="Rectangle 191"/>
            <p:cNvSpPr>
              <a:spLocks noChangeArrowheads="1"/>
            </p:cNvSpPr>
            <p:nvPr/>
          </p:nvSpPr>
          <p:spPr bwMode="auto">
            <a:xfrm>
              <a:off x="5018" y="2506"/>
              <a:ext cx="174" cy="87"/>
            </a:xfrm>
            <a:prstGeom prst="rect">
              <a:avLst/>
            </a:prstGeom>
            <a:solidFill>
              <a:srgbClr val="EDD1D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77" name="Rectangle 192"/>
            <p:cNvSpPr>
              <a:spLocks noChangeArrowheads="1"/>
            </p:cNvSpPr>
            <p:nvPr/>
          </p:nvSpPr>
          <p:spPr bwMode="auto">
            <a:xfrm>
              <a:off x="5078" y="2482"/>
              <a:ext cx="56" cy="5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78" name="Text Box 193"/>
            <p:cNvSpPr txBox="1">
              <a:spLocks noChangeArrowheads="1"/>
            </p:cNvSpPr>
            <p:nvPr/>
          </p:nvSpPr>
          <p:spPr bwMode="auto">
            <a:xfrm>
              <a:off x="5219" y="2425"/>
              <a:ext cx="2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CC0000"/>
                  </a:solidFill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51279" name="Rectangle 194"/>
            <p:cNvSpPr>
              <a:spLocks noChangeArrowheads="1"/>
            </p:cNvSpPr>
            <p:nvPr/>
          </p:nvSpPr>
          <p:spPr bwMode="auto">
            <a:xfrm>
              <a:off x="5018" y="2230"/>
              <a:ext cx="174" cy="87"/>
            </a:xfrm>
            <a:prstGeom prst="rect">
              <a:avLst/>
            </a:prstGeom>
            <a:solidFill>
              <a:srgbClr val="CC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80" name="Text Box 195"/>
            <p:cNvSpPr txBox="1">
              <a:spLocks noChangeArrowheads="1"/>
            </p:cNvSpPr>
            <p:nvPr/>
          </p:nvSpPr>
          <p:spPr bwMode="auto">
            <a:xfrm>
              <a:off x="5219" y="2149"/>
              <a:ext cx="2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51281" name="AutoShape 196"/>
            <p:cNvSpPr>
              <a:spLocks noChangeArrowheads="1"/>
            </p:cNvSpPr>
            <p:nvPr/>
          </p:nvSpPr>
          <p:spPr bwMode="auto">
            <a:xfrm>
              <a:off x="5063" y="2191"/>
              <a:ext cx="83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82" name="Rectangle 197"/>
            <p:cNvSpPr>
              <a:spLocks noChangeArrowheads="1"/>
            </p:cNvSpPr>
            <p:nvPr/>
          </p:nvSpPr>
          <p:spPr bwMode="auto">
            <a:xfrm>
              <a:off x="5018" y="1966"/>
              <a:ext cx="174" cy="87"/>
            </a:xfrm>
            <a:prstGeom prst="rect">
              <a:avLst/>
            </a:prstGeom>
            <a:solidFill>
              <a:srgbClr val="003366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83" name="Text Box 198"/>
            <p:cNvSpPr txBox="1">
              <a:spLocks noChangeArrowheads="1"/>
            </p:cNvSpPr>
            <p:nvPr/>
          </p:nvSpPr>
          <p:spPr bwMode="auto">
            <a:xfrm>
              <a:off x="5219" y="1885"/>
              <a:ext cx="2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3366"/>
                  </a:solidFill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51284" name="AutoShape 199"/>
            <p:cNvSpPr>
              <a:spLocks noChangeArrowheads="1"/>
            </p:cNvSpPr>
            <p:nvPr/>
          </p:nvSpPr>
          <p:spPr bwMode="auto">
            <a:xfrm>
              <a:off x="5060" y="1921"/>
              <a:ext cx="86" cy="86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85" name="Rectangle 200"/>
            <p:cNvSpPr>
              <a:spLocks noChangeArrowheads="1"/>
            </p:cNvSpPr>
            <p:nvPr/>
          </p:nvSpPr>
          <p:spPr bwMode="auto">
            <a:xfrm>
              <a:off x="4907" y="1888"/>
              <a:ext cx="558" cy="795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86" name="AutoShape 201"/>
            <p:cNvSpPr>
              <a:spLocks noChangeArrowheads="1"/>
            </p:cNvSpPr>
            <p:nvPr/>
          </p:nvSpPr>
          <p:spPr bwMode="auto">
            <a:xfrm>
              <a:off x="2516" y="2131"/>
              <a:ext cx="86" cy="86"/>
            </a:xfrm>
            <a:prstGeom prst="diamond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87" name="AutoShape 202"/>
            <p:cNvSpPr>
              <a:spLocks noChangeArrowheads="1"/>
            </p:cNvSpPr>
            <p:nvPr/>
          </p:nvSpPr>
          <p:spPr bwMode="auto">
            <a:xfrm>
              <a:off x="2579" y="2194"/>
              <a:ext cx="83" cy="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1288" name="Rectangle 203"/>
            <p:cNvSpPr>
              <a:spLocks noChangeArrowheads="1"/>
            </p:cNvSpPr>
            <p:nvPr/>
          </p:nvSpPr>
          <p:spPr bwMode="auto">
            <a:xfrm>
              <a:off x="3158" y="2095"/>
              <a:ext cx="75" cy="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</p:grp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8.5.1	Gate Sizing</a:t>
            </a: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608013" y="1293813"/>
            <a:ext cx="838358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Let a gate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v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have 3 sizes </a:t>
            </a:r>
            <a:r>
              <a:rPr lang="en-US" altLang="zh-CN" i="1">
                <a:solidFill>
                  <a:srgbClr val="003366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where:</a:t>
            </a:r>
            <a:endParaRPr lang="en-US" altLang="zh-CN">
              <a:solidFill>
                <a:srgbClr val="FF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graphicFrame>
        <p:nvGraphicFramePr>
          <p:cNvPr id="51206" name="Object 9"/>
          <p:cNvGraphicFramePr>
            <a:graphicFrameLocks noChangeAspect="1"/>
          </p:cNvGraphicFramePr>
          <p:nvPr/>
        </p:nvGraphicFramePr>
        <p:xfrm>
          <a:off x="5145088" y="1292225"/>
          <a:ext cx="33877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6" name="Formel" r:id="rId3" imgW="1803400" imgH="215900" progId="Equation.3">
                  <p:embed/>
                </p:oleObj>
              </mc:Choice>
              <mc:Fallback>
                <p:oleObj name="Formel" r:id="rId3" imgW="1803400" imgH="215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1292225"/>
                        <a:ext cx="33877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 Box 102"/>
          <p:cNvSpPr txBox="1">
            <a:spLocks noChangeArrowheads="1"/>
          </p:cNvSpPr>
          <p:nvPr/>
        </p:nvSpPr>
        <p:spPr bwMode="auto">
          <a:xfrm rot="-5400000">
            <a:off x="8237048" y="5725266"/>
            <a:ext cx="1256691" cy="2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5A9AE6-7152-4875-8769-7B0F422F2C57}" type="slidenum">
              <a:rPr lang="en-US" altLang="de-DE" sz="1000">
                <a:solidFill>
                  <a:srgbClr val="C0C0C0"/>
                </a:solidFill>
              </a:rPr>
              <a:pPr/>
              <a:t>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193087" cy="3960812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b="1" smtClean="0">
                <a:ea typeface="宋体" panose="02010600030101010101" pitchFamily="2" charset="-122"/>
              </a:rPr>
              <a:t>Components of </a:t>
            </a:r>
            <a:r>
              <a:rPr lang="en-US" altLang="zh-CN" b="1" i="1" smtClean="0">
                <a:ea typeface="宋体" panose="02010600030101010101" pitchFamily="2" charset="-122"/>
              </a:rPr>
              <a:t>timing closure</a:t>
            </a:r>
            <a:r>
              <a:rPr lang="en-US" altLang="zh-CN" smtClean="0">
                <a:ea typeface="宋体" panose="02010600030101010101" pitchFamily="2" charset="-122"/>
              </a:rPr>
              <a:t> covered in this lecture:</a:t>
            </a:r>
            <a:br>
              <a:rPr lang="en-US" altLang="zh-CN" smtClean="0">
                <a:ea typeface="宋体" panose="02010600030101010101" pitchFamily="2" charset="-122"/>
              </a:rPr>
            </a:b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spcAft>
                <a:spcPct val="20000"/>
              </a:spcAft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Timing-driven placement</a:t>
            </a:r>
            <a:r>
              <a:rPr lang="en-US" altLang="zh-CN" smtClean="0">
                <a:ea typeface="宋体" panose="02010600030101010101" pitchFamily="2" charset="-122"/>
              </a:rPr>
              <a:t> (Sec. 8.3) minimizes signal delays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when assigning locations to circuit elements</a:t>
            </a:r>
          </a:p>
          <a:p>
            <a:pPr marL="323850" indent="-323850" defTabSz="849313">
              <a:spcAft>
                <a:spcPct val="20000"/>
              </a:spcAft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Timing-driven routing</a:t>
            </a:r>
            <a:r>
              <a:rPr lang="en-US" altLang="zh-CN" smtClean="0">
                <a:ea typeface="宋体" panose="02010600030101010101" pitchFamily="2" charset="-122"/>
              </a:rPr>
              <a:t> (Sec. 8.4) minimizes signal delays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when selecting routing topologies and specific routes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Physical synthesis</a:t>
            </a:r>
            <a:r>
              <a:rPr lang="en-US" altLang="zh-CN" smtClean="0">
                <a:ea typeface="宋体" panose="02010600030101010101" pitchFamily="2" charset="-122"/>
              </a:rPr>
              <a:t> (Sec. 8.5) improves timing by changing the netlist</a:t>
            </a:r>
          </a:p>
          <a:p>
            <a:pPr marL="503238" lvl="1" indent="-219075" defTabSz="849313">
              <a:spcBef>
                <a:spcPct val="35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Sizing transistors or gates: increasing the width:length ratio of transistors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to decrease the delay or increase the drive strength of a gate</a:t>
            </a:r>
          </a:p>
          <a:p>
            <a:pPr marL="503238" lvl="1" indent="-219075" defTabSz="849313">
              <a:spcBef>
                <a:spcPct val="35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Inserting buffers into nets to decrease propagation delays</a:t>
            </a:r>
          </a:p>
          <a:p>
            <a:pPr marL="503238" lvl="1" indent="-219075" defTabSz="849313">
              <a:spcBef>
                <a:spcPct val="35000"/>
              </a:spcBef>
              <a:spcAft>
                <a:spcPct val="20000"/>
              </a:spcAft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Restructuring the circuit along its critical paths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Performance-driven physical design flow </a:t>
            </a:r>
            <a:r>
              <a:rPr lang="en-US" altLang="zh-CN" smtClean="0">
                <a:ea typeface="宋体" panose="02010600030101010101" pitchFamily="2" charset="-122"/>
              </a:rPr>
              <a:t>(Sec. 8.6)</a:t>
            </a: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8.1	Introduction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251639-C285-46EB-BB8F-FD09398B11BA}" type="slidenum">
              <a:rPr lang="en-US" altLang="de-DE" sz="1000">
                <a:solidFill>
                  <a:srgbClr val="C0C0C0"/>
                </a:solidFill>
              </a:rPr>
              <a:pPr/>
              <a:t>50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grpSp>
        <p:nvGrpSpPr>
          <p:cNvPr id="52227" name="Group 120"/>
          <p:cNvGrpSpPr>
            <a:grpSpLocks/>
          </p:cNvGrpSpPr>
          <p:nvPr/>
        </p:nvGrpSpPr>
        <p:grpSpPr bwMode="auto">
          <a:xfrm>
            <a:off x="2438400" y="1511300"/>
            <a:ext cx="3865563" cy="1119188"/>
            <a:chOff x="1536" y="1165"/>
            <a:chExt cx="2435" cy="705"/>
          </a:xfrm>
        </p:grpSpPr>
        <p:cxnSp>
          <p:nvCxnSpPr>
            <p:cNvPr id="52269" name="AutoShape 9"/>
            <p:cNvCxnSpPr>
              <a:cxnSpLocks noChangeShapeType="1"/>
            </p:cNvCxnSpPr>
            <p:nvPr/>
          </p:nvCxnSpPr>
          <p:spPr bwMode="auto">
            <a:xfrm flipH="1" flipV="1">
              <a:off x="1748" y="1440"/>
              <a:ext cx="23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70" name="AutoShape 10"/>
            <p:cNvCxnSpPr>
              <a:cxnSpLocks noChangeShapeType="1"/>
            </p:cNvCxnSpPr>
            <p:nvPr/>
          </p:nvCxnSpPr>
          <p:spPr bwMode="auto">
            <a:xfrm flipH="1">
              <a:off x="1748" y="1607"/>
              <a:ext cx="23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71" name="Line 12"/>
            <p:cNvSpPr>
              <a:spLocks noChangeShapeType="1"/>
            </p:cNvSpPr>
            <p:nvPr/>
          </p:nvSpPr>
          <p:spPr bwMode="auto">
            <a:xfrm>
              <a:off x="2640" y="1302"/>
              <a:ext cx="207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272" name="Line 13"/>
            <p:cNvSpPr>
              <a:spLocks noChangeShapeType="1"/>
            </p:cNvSpPr>
            <p:nvPr/>
          </p:nvSpPr>
          <p:spPr bwMode="auto">
            <a:xfrm>
              <a:off x="2392" y="1535"/>
              <a:ext cx="458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273" name="Line 14"/>
            <p:cNvSpPr>
              <a:spLocks noChangeShapeType="1"/>
            </p:cNvSpPr>
            <p:nvPr/>
          </p:nvSpPr>
          <p:spPr bwMode="auto">
            <a:xfrm>
              <a:off x="2643" y="1760"/>
              <a:ext cx="207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274" name="Text Box 15"/>
            <p:cNvSpPr txBox="1">
              <a:spLocks noChangeArrowheads="1"/>
            </p:cNvSpPr>
            <p:nvPr/>
          </p:nvSpPr>
          <p:spPr bwMode="auto">
            <a:xfrm>
              <a:off x="1546" y="148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2275" name="Text Box 16"/>
            <p:cNvSpPr txBox="1">
              <a:spLocks noChangeArrowheads="1"/>
            </p:cNvSpPr>
            <p:nvPr/>
          </p:nvSpPr>
          <p:spPr bwMode="auto">
            <a:xfrm>
              <a:off x="1536" y="1303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2276" name="Text Box 17"/>
            <p:cNvSpPr txBox="1">
              <a:spLocks noChangeArrowheads="1"/>
            </p:cNvSpPr>
            <p:nvPr/>
          </p:nvSpPr>
          <p:spPr bwMode="auto">
            <a:xfrm>
              <a:off x="2850" y="1165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2277" name="Text Box 18"/>
            <p:cNvSpPr txBox="1">
              <a:spLocks noChangeArrowheads="1"/>
            </p:cNvSpPr>
            <p:nvPr/>
          </p:nvSpPr>
          <p:spPr bwMode="auto">
            <a:xfrm>
              <a:off x="2850" y="1402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52278" name="Text Box 19"/>
            <p:cNvSpPr txBox="1">
              <a:spLocks noChangeArrowheads="1"/>
            </p:cNvSpPr>
            <p:nvPr/>
          </p:nvSpPr>
          <p:spPr bwMode="auto">
            <a:xfrm>
              <a:off x="2850" y="1639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52279" name="Text Box 26"/>
            <p:cNvSpPr txBox="1">
              <a:spLocks noChangeArrowheads="1"/>
            </p:cNvSpPr>
            <p:nvPr/>
          </p:nvSpPr>
          <p:spPr bwMode="auto">
            <a:xfrm>
              <a:off x="3211" y="1165"/>
              <a:ext cx="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d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= 1.5</a:t>
              </a:r>
            </a:p>
          </p:txBody>
        </p:sp>
        <p:sp>
          <p:nvSpPr>
            <p:cNvPr id="52280" name="Text Box 25"/>
            <p:cNvSpPr txBox="1">
              <a:spLocks noChangeArrowheads="1"/>
            </p:cNvSpPr>
            <p:nvPr/>
          </p:nvSpPr>
          <p:spPr bwMode="auto">
            <a:xfrm>
              <a:off x="3211" y="1402"/>
              <a:ext cx="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e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= 1.0</a:t>
              </a:r>
            </a:p>
          </p:txBody>
        </p:sp>
        <p:sp>
          <p:nvSpPr>
            <p:cNvPr id="52281" name="Text Box 27"/>
            <p:cNvSpPr txBox="1">
              <a:spLocks noChangeArrowheads="1"/>
            </p:cNvSpPr>
            <p:nvPr/>
          </p:nvSpPr>
          <p:spPr bwMode="auto">
            <a:xfrm>
              <a:off x="3211" y="1639"/>
              <a:ext cx="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f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 = 0.5</a:t>
              </a:r>
            </a:p>
          </p:txBody>
        </p:sp>
        <p:cxnSp>
          <p:nvCxnSpPr>
            <p:cNvPr id="52282" name="Straight Connector 64"/>
            <p:cNvCxnSpPr>
              <a:cxnSpLocks noChangeShapeType="1"/>
            </p:cNvCxnSpPr>
            <p:nvPr/>
          </p:nvCxnSpPr>
          <p:spPr bwMode="auto">
            <a:xfrm rot="5400000">
              <a:off x="2404" y="1532"/>
              <a:ext cx="478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83" name="Flowchart: Delay 14"/>
            <p:cNvSpPr>
              <a:spLocks noChangeArrowheads="1"/>
            </p:cNvSpPr>
            <p:nvPr/>
          </p:nvSpPr>
          <p:spPr bwMode="auto">
            <a:xfrm>
              <a:off x="1942" y="1335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2284" name="TextBox 49"/>
            <p:cNvSpPr txBox="1">
              <a:spLocks noChangeArrowheads="1"/>
            </p:cNvSpPr>
            <p:nvPr/>
          </p:nvSpPr>
          <p:spPr bwMode="auto">
            <a:xfrm>
              <a:off x="1979" y="1396"/>
              <a:ext cx="2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i="1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52285" name="Flowchart: Connector 8"/>
            <p:cNvSpPr>
              <a:spLocks noChangeArrowheads="1"/>
            </p:cNvSpPr>
            <p:nvPr/>
          </p:nvSpPr>
          <p:spPr bwMode="auto">
            <a:xfrm rot="5400000">
              <a:off x="2317" y="1494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2286" name="Oval 117"/>
            <p:cNvSpPr>
              <a:spLocks noChangeArrowheads="1"/>
            </p:cNvSpPr>
            <p:nvPr/>
          </p:nvSpPr>
          <p:spPr bwMode="auto">
            <a:xfrm>
              <a:off x="2613" y="150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</p:grpSp>
      <p:grpSp>
        <p:nvGrpSpPr>
          <p:cNvPr id="44098" name="Group 66"/>
          <p:cNvGrpSpPr>
            <a:grpSpLocks/>
          </p:cNvGrpSpPr>
          <p:nvPr/>
        </p:nvGrpSpPr>
        <p:grpSpPr bwMode="auto">
          <a:xfrm>
            <a:off x="414338" y="2981325"/>
            <a:ext cx="7829550" cy="3013075"/>
            <a:chOff x="261" y="1878"/>
            <a:chExt cx="4932" cy="1898"/>
          </a:xfrm>
        </p:grpSpPr>
        <p:cxnSp>
          <p:nvCxnSpPr>
            <p:cNvPr id="52230" name="AutoShape 9"/>
            <p:cNvCxnSpPr>
              <a:cxnSpLocks noChangeShapeType="1"/>
            </p:cNvCxnSpPr>
            <p:nvPr/>
          </p:nvCxnSpPr>
          <p:spPr bwMode="auto">
            <a:xfrm flipH="1" flipV="1">
              <a:off x="473" y="2768"/>
              <a:ext cx="23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31" name="AutoShape 10"/>
            <p:cNvCxnSpPr>
              <a:cxnSpLocks noChangeShapeType="1"/>
            </p:cNvCxnSpPr>
            <p:nvPr/>
          </p:nvCxnSpPr>
          <p:spPr bwMode="auto">
            <a:xfrm flipH="1">
              <a:off x="473" y="2935"/>
              <a:ext cx="23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32" name="Line 13"/>
            <p:cNvSpPr>
              <a:spLocks noChangeShapeType="1"/>
            </p:cNvSpPr>
            <p:nvPr/>
          </p:nvSpPr>
          <p:spPr bwMode="auto">
            <a:xfrm>
              <a:off x="1136" y="2850"/>
              <a:ext cx="437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233" name="Text Box 15"/>
            <p:cNvSpPr txBox="1">
              <a:spLocks noChangeArrowheads="1"/>
            </p:cNvSpPr>
            <p:nvPr/>
          </p:nvSpPr>
          <p:spPr bwMode="auto">
            <a:xfrm>
              <a:off x="271" y="280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2234" name="Text Box 16"/>
            <p:cNvSpPr txBox="1">
              <a:spLocks noChangeArrowheads="1"/>
            </p:cNvSpPr>
            <p:nvPr/>
          </p:nvSpPr>
          <p:spPr bwMode="auto">
            <a:xfrm>
              <a:off x="261" y="2624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2235" name="Text Box 17"/>
            <p:cNvSpPr txBox="1">
              <a:spLocks noChangeArrowheads="1"/>
            </p:cNvSpPr>
            <p:nvPr/>
          </p:nvSpPr>
          <p:spPr bwMode="auto">
            <a:xfrm>
              <a:off x="1575" y="2486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2236" name="Text Box 18"/>
            <p:cNvSpPr txBox="1">
              <a:spLocks noChangeArrowheads="1"/>
            </p:cNvSpPr>
            <p:nvPr/>
          </p:nvSpPr>
          <p:spPr bwMode="auto">
            <a:xfrm>
              <a:off x="1575" y="2723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52237" name="Text Box 19"/>
            <p:cNvSpPr txBox="1">
              <a:spLocks noChangeArrowheads="1"/>
            </p:cNvSpPr>
            <p:nvPr/>
          </p:nvSpPr>
          <p:spPr bwMode="auto">
            <a:xfrm>
              <a:off x="1575" y="2960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52238" name="Text Box 26"/>
            <p:cNvSpPr txBox="1">
              <a:spLocks noChangeArrowheads="1"/>
            </p:cNvSpPr>
            <p:nvPr/>
          </p:nvSpPr>
          <p:spPr bwMode="auto">
            <a:xfrm>
              <a:off x="1815" y="2486"/>
              <a:ext cx="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d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= 1.5</a:t>
              </a:r>
            </a:p>
          </p:txBody>
        </p:sp>
        <p:sp>
          <p:nvSpPr>
            <p:cNvPr id="52239" name="Text Box 25"/>
            <p:cNvSpPr txBox="1">
              <a:spLocks noChangeArrowheads="1"/>
            </p:cNvSpPr>
            <p:nvPr/>
          </p:nvSpPr>
          <p:spPr bwMode="auto">
            <a:xfrm>
              <a:off x="1816" y="2723"/>
              <a:ext cx="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e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= 1.0</a:t>
              </a:r>
            </a:p>
          </p:txBody>
        </p:sp>
        <p:sp>
          <p:nvSpPr>
            <p:cNvPr id="52240" name="Text Box 27"/>
            <p:cNvSpPr txBox="1">
              <a:spLocks noChangeArrowheads="1"/>
            </p:cNvSpPr>
            <p:nvPr/>
          </p:nvSpPr>
          <p:spPr bwMode="auto">
            <a:xfrm>
              <a:off x="1815" y="2960"/>
              <a:ext cx="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f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 = 0.5</a:t>
              </a:r>
            </a:p>
          </p:txBody>
        </p:sp>
        <p:sp>
          <p:nvSpPr>
            <p:cNvPr id="52241" name="Text Box 27"/>
            <p:cNvSpPr txBox="1">
              <a:spLocks noChangeArrowheads="1"/>
            </p:cNvSpPr>
            <p:nvPr/>
          </p:nvSpPr>
          <p:spPr bwMode="auto">
            <a:xfrm>
              <a:off x="1049" y="3435"/>
              <a:ext cx="67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i="1">
                  <a:solidFill>
                    <a:srgbClr val="CC0000"/>
                  </a:solidFill>
                  <a:ea typeface="굴림" pitchFamily="34" charset="-127"/>
                  <a:cs typeface="Times New Roman" panose="02020603050405020304" pitchFamily="18" charset="0"/>
                </a:rPr>
                <a:t>t</a:t>
              </a:r>
              <a:r>
                <a:rPr lang="en-US" altLang="ko-KR">
                  <a:solidFill>
                    <a:srgbClr val="CC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i="1">
                  <a:solidFill>
                    <a:srgbClr val="CC0000"/>
                  </a:solidFill>
                  <a:ea typeface="굴림" pitchFamily="34" charset="-127"/>
                  <a:cs typeface="Times New Roman" panose="02020603050405020304" pitchFamily="18" charset="0"/>
                </a:rPr>
                <a:t>v</a:t>
              </a:r>
              <a:r>
                <a:rPr lang="en-US" altLang="ko-KR" i="1" baseline="-25000">
                  <a:solidFill>
                    <a:srgbClr val="CC0000"/>
                  </a:solidFill>
                  <a:ea typeface="굴림" pitchFamily="34" charset="-127"/>
                  <a:cs typeface="Times New Roman" panose="02020603050405020304" pitchFamily="18" charset="0"/>
                </a:rPr>
                <a:t>A</a:t>
              </a:r>
              <a:r>
                <a:rPr lang="en-US" altLang="ko-KR">
                  <a:solidFill>
                    <a:srgbClr val="CC0000"/>
                  </a:solidFill>
                  <a:ea typeface="굴림" pitchFamily="34" charset="-127"/>
                  <a:cs typeface="Times New Roman" panose="02020603050405020304" pitchFamily="18" charset="0"/>
                </a:rPr>
                <a:t>) = 40</a:t>
              </a:r>
            </a:p>
          </p:txBody>
        </p:sp>
        <p:sp>
          <p:nvSpPr>
            <p:cNvPr id="52242" name="Line 12"/>
            <p:cNvSpPr>
              <a:spLocks noChangeShapeType="1"/>
            </p:cNvSpPr>
            <p:nvPr/>
          </p:nvSpPr>
          <p:spPr bwMode="auto">
            <a:xfrm>
              <a:off x="1354" y="2608"/>
              <a:ext cx="219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243" name="Line 14"/>
            <p:cNvSpPr>
              <a:spLocks noChangeShapeType="1"/>
            </p:cNvSpPr>
            <p:nvPr/>
          </p:nvSpPr>
          <p:spPr bwMode="auto">
            <a:xfrm>
              <a:off x="1354" y="3066"/>
              <a:ext cx="219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52244" name="Straight Connector 64"/>
            <p:cNvCxnSpPr>
              <a:cxnSpLocks noChangeShapeType="1"/>
            </p:cNvCxnSpPr>
            <p:nvPr/>
          </p:nvCxnSpPr>
          <p:spPr bwMode="auto">
            <a:xfrm rot="5400000">
              <a:off x="1122" y="2838"/>
              <a:ext cx="478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5" name="Flowchart: Delay 14"/>
            <p:cNvSpPr>
              <a:spLocks noChangeArrowheads="1"/>
            </p:cNvSpPr>
            <p:nvPr/>
          </p:nvSpPr>
          <p:spPr bwMode="auto">
            <a:xfrm>
              <a:off x="708" y="2652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2246" name="TextBox 49"/>
            <p:cNvSpPr txBox="1">
              <a:spLocks noChangeArrowheads="1"/>
            </p:cNvSpPr>
            <p:nvPr/>
          </p:nvSpPr>
          <p:spPr bwMode="auto">
            <a:xfrm>
              <a:off x="720" y="2702"/>
              <a:ext cx="3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v</a:t>
              </a:r>
              <a:r>
                <a:rPr lang="en-US" altLang="zh-TW" sz="1800" i="1" baseline="-250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52247" name="Flowchart: Connector 8"/>
            <p:cNvSpPr>
              <a:spLocks noChangeArrowheads="1"/>
            </p:cNvSpPr>
            <p:nvPr/>
          </p:nvSpPr>
          <p:spPr bwMode="auto">
            <a:xfrm rot="5400000">
              <a:off x="1083" y="2811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2248" name="Oval 118"/>
            <p:cNvSpPr>
              <a:spLocks noChangeArrowheads="1"/>
            </p:cNvSpPr>
            <p:nvPr/>
          </p:nvSpPr>
          <p:spPr bwMode="auto">
            <a:xfrm>
              <a:off x="1332" y="282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cxnSp>
          <p:nvCxnSpPr>
            <p:cNvPr id="52249" name="AutoShape 9"/>
            <p:cNvCxnSpPr>
              <a:cxnSpLocks noChangeShapeType="1"/>
            </p:cNvCxnSpPr>
            <p:nvPr/>
          </p:nvCxnSpPr>
          <p:spPr bwMode="auto">
            <a:xfrm flipH="1" flipV="1">
              <a:off x="3074" y="2729"/>
              <a:ext cx="23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50" name="AutoShape 10"/>
            <p:cNvCxnSpPr>
              <a:cxnSpLocks noChangeShapeType="1"/>
            </p:cNvCxnSpPr>
            <p:nvPr/>
          </p:nvCxnSpPr>
          <p:spPr bwMode="auto">
            <a:xfrm flipH="1">
              <a:off x="3074" y="2896"/>
              <a:ext cx="23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51" name="Line 13"/>
            <p:cNvSpPr>
              <a:spLocks noChangeShapeType="1"/>
            </p:cNvSpPr>
            <p:nvPr/>
          </p:nvSpPr>
          <p:spPr bwMode="auto">
            <a:xfrm>
              <a:off x="3745" y="2811"/>
              <a:ext cx="437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252" name="Text Box 15"/>
            <p:cNvSpPr txBox="1">
              <a:spLocks noChangeArrowheads="1"/>
            </p:cNvSpPr>
            <p:nvPr/>
          </p:nvSpPr>
          <p:spPr bwMode="auto">
            <a:xfrm>
              <a:off x="2872" y="27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2253" name="Text Box 16"/>
            <p:cNvSpPr txBox="1">
              <a:spLocks noChangeArrowheads="1"/>
            </p:cNvSpPr>
            <p:nvPr/>
          </p:nvSpPr>
          <p:spPr bwMode="auto">
            <a:xfrm>
              <a:off x="2883" y="2585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2254" name="Text Box 17"/>
            <p:cNvSpPr txBox="1">
              <a:spLocks noChangeArrowheads="1"/>
            </p:cNvSpPr>
            <p:nvPr/>
          </p:nvSpPr>
          <p:spPr bwMode="auto">
            <a:xfrm>
              <a:off x="4176" y="2447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2255" name="Text Box 18"/>
            <p:cNvSpPr txBox="1">
              <a:spLocks noChangeArrowheads="1"/>
            </p:cNvSpPr>
            <p:nvPr/>
          </p:nvSpPr>
          <p:spPr bwMode="auto">
            <a:xfrm>
              <a:off x="4176" y="2684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52256" name="Text Box 19"/>
            <p:cNvSpPr txBox="1">
              <a:spLocks noChangeArrowheads="1"/>
            </p:cNvSpPr>
            <p:nvPr/>
          </p:nvSpPr>
          <p:spPr bwMode="auto">
            <a:xfrm>
              <a:off x="4176" y="2921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52257" name="Text Box 26"/>
            <p:cNvSpPr txBox="1">
              <a:spLocks noChangeArrowheads="1"/>
            </p:cNvSpPr>
            <p:nvPr/>
          </p:nvSpPr>
          <p:spPr bwMode="auto">
            <a:xfrm>
              <a:off x="4432" y="2447"/>
              <a:ext cx="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d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= 1.5</a:t>
              </a:r>
            </a:p>
          </p:txBody>
        </p:sp>
        <p:sp>
          <p:nvSpPr>
            <p:cNvPr id="52258" name="Text Box 25"/>
            <p:cNvSpPr txBox="1">
              <a:spLocks noChangeArrowheads="1"/>
            </p:cNvSpPr>
            <p:nvPr/>
          </p:nvSpPr>
          <p:spPr bwMode="auto">
            <a:xfrm>
              <a:off x="4433" y="2684"/>
              <a:ext cx="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e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= 1.0</a:t>
              </a:r>
            </a:p>
          </p:txBody>
        </p:sp>
        <p:sp>
          <p:nvSpPr>
            <p:cNvPr id="52259" name="Text Box 27"/>
            <p:cNvSpPr txBox="1">
              <a:spLocks noChangeArrowheads="1"/>
            </p:cNvSpPr>
            <p:nvPr/>
          </p:nvSpPr>
          <p:spPr bwMode="auto">
            <a:xfrm>
              <a:off x="4432" y="2921"/>
              <a:ext cx="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f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 = 0.5</a:t>
              </a:r>
            </a:p>
          </p:txBody>
        </p:sp>
        <p:sp>
          <p:nvSpPr>
            <p:cNvPr id="52260" name="Text Box 27"/>
            <p:cNvSpPr txBox="1">
              <a:spLocks noChangeArrowheads="1"/>
            </p:cNvSpPr>
            <p:nvPr/>
          </p:nvSpPr>
          <p:spPr bwMode="auto">
            <a:xfrm>
              <a:off x="3677" y="3435"/>
              <a:ext cx="68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i="1">
                  <a:solidFill>
                    <a:srgbClr val="CC0000"/>
                  </a:solidFill>
                  <a:ea typeface="굴림" pitchFamily="34" charset="-127"/>
                  <a:cs typeface="Times New Roman" panose="02020603050405020304" pitchFamily="18" charset="0"/>
                </a:rPr>
                <a:t>t</a:t>
              </a:r>
              <a:r>
                <a:rPr lang="en-US" altLang="ko-KR">
                  <a:solidFill>
                    <a:srgbClr val="CC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i="1">
                  <a:solidFill>
                    <a:srgbClr val="CC0000"/>
                  </a:solidFill>
                  <a:ea typeface="굴림" pitchFamily="34" charset="-127"/>
                  <a:cs typeface="Times New Roman" panose="02020603050405020304" pitchFamily="18" charset="0"/>
                </a:rPr>
                <a:t>v</a:t>
              </a:r>
              <a:r>
                <a:rPr lang="en-US" altLang="ko-KR" i="1" baseline="-25000">
                  <a:solidFill>
                    <a:srgbClr val="CC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>
                  <a:solidFill>
                    <a:srgbClr val="CC0000"/>
                  </a:solidFill>
                  <a:ea typeface="굴림" pitchFamily="34" charset="-127"/>
                  <a:cs typeface="Times New Roman" panose="02020603050405020304" pitchFamily="18" charset="0"/>
                </a:rPr>
                <a:t>) = 28</a:t>
              </a:r>
            </a:p>
          </p:txBody>
        </p:sp>
        <p:sp>
          <p:nvSpPr>
            <p:cNvPr id="52261" name="Freeform 67"/>
            <p:cNvSpPr>
              <a:spLocks/>
            </p:cNvSpPr>
            <p:nvPr/>
          </p:nvSpPr>
          <p:spPr bwMode="auto">
            <a:xfrm>
              <a:off x="3954" y="2560"/>
              <a:ext cx="228" cy="480"/>
            </a:xfrm>
            <a:custGeom>
              <a:avLst/>
              <a:gdLst>
                <a:gd name="T0" fmla="*/ 0 w 361950"/>
                <a:gd name="T1" fmla="*/ 0 h 762000"/>
                <a:gd name="T2" fmla="*/ 0 w 361950"/>
                <a:gd name="T3" fmla="*/ 0 h 762000"/>
                <a:gd name="T4" fmla="*/ 0 w 361950"/>
                <a:gd name="T5" fmla="*/ 0 h 762000"/>
                <a:gd name="T6" fmla="*/ 0 w 361950"/>
                <a:gd name="T7" fmla="*/ 0 h 762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1950"/>
                <a:gd name="T13" fmla="*/ 0 h 762000"/>
                <a:gd name="T14" fmla="*/ 361950 w 361950"/>
                <a:gd name="T15" fmla="*/ 762000 h 762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1950" h="762000">
                  <a:moveTo>
                    <a:pt x="3556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361950" y="76200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2262" name="Flowchart: Delay 14"/>
            <p:cNvSpPr>
              <a:spLocks noChangeArrowheads="1"/>
            </p:cNvSpPr>
            <p:nvPr/>
          </p:nvSpPr>
          <p:spPr bwMode="auto">
            <a:xfrm>
              <a:off x="3300" y="2618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2263" name="TextBox 49"/>
            <p:cNvSpPr txBox="1">
              <a:spLocks noChangeArrowheads="1"/>
            </p:cNvSpPr>
            <p:nvPr/>
          </p:nvSpPr>
          <p:spPr bwMode="auto">
            <a:xfrm>
              <a:off x="3335" y="2673"/>
              <a:ext cx="3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v</a:t>
              </a:r>
              <a:r>
                <a:rPr lang="en-US" altLang="zh-TW" sz="1800" i="1" baseline="-250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2264" name="Flowchart: Connector 8"/>
            <p:cNvSpPr>
              <a:spLocks noChangeArrowheads="1"/>
            </p:cNvSpPr>
            <p:nvPr/>
          </p:nvSpPr>
          <p:spPr bwMode="auto">
            <a:xfrm rot="5400000">
              <a:off x="3675" y="2777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2265" name="Oval 119"/>
            <p:cNvSpPr>
              <a:spLocks noChangeArrowheads="1"/>
            </p:cNvSpPr>
            <p:nvPr/>
          </p:nvSpPr>
          <p:spPr bwMode="auto">
            <a:xfrm>
              <a:off x="3926" y="278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2266" name="Line 125"/>
            <p:cNvSpPr>
              <a:spLocks noChangeShapeType="1"/>
            </p:cNvSpPr>
            <p:nvPr/>
          </p:nvSpPr>
          <p:spPr bwMode="auto">
            <a:xfrm>
              <a:off x="2744" y="2094"/>
              <a:ext cx="2" cy="16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281" tIns="43641" rIns="87281" bIns="43641">
              <a:spAutoFit/>
            </a:bodyPr>
            <a:lstStyle/>
            <a:p>
              <a:endParaRPr lang="de-DE"/>
            </a:p>
          </p:txBody>
        </p:sp>
        <p:sp>
          <p:nvSpPr>
            <p:cNvPr id="52267" name="AutoShape 63"/>
            <p:cNvSpPr>
              <a:spLocks noChangeArrowheads="1"/>
            </p:cNvSpPr>
            <p:nvPr/>
          </p:nvSpPr>
          <p:spPr bwMode="auto">
            <a:xfrm rot="8100000">
              <a:off x="900" y="1889"/>
              <a:ext cx="662" cy="418"/>
            </a:xfrm>
            <a:prstGeom prst="rightArrow">
              <a:avLst>
                <a:gd name="adj1" fmla="val 50000"/>
                <a:gd name="adj2" fmla="val 39593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2268" name="AutoShape 64"/>
            <p:cNvSpPr>
              <a:spLocks noChangeArrowheads="1"/>
            </p:cNvSpPr>
            <p:nvPr/>
          </p:nvSpPr>
          <p:spPr bwMode="auto">
            <a:xfrm rot="13500000" flipH="1">
              <a:off x="3963" y="1878"/>
              <a:ext cx="712" cy="418"/>
            </a:xfrm>
            <a:prstGeom prst="rightArrow">
              <a:avLst>
                <a:gd name="adj1" fmla="val 50000"/>
                <a:gd name="adj2" fmla="val 42584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2229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8.5.1	Gate Sizing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A18EA-9E94-4E61-94D6-60A35CB8921B}" type="slidenum">
              <a:rPr lang="en-US" altLang="de-DE" sz="1000">
                <a:solidFill>
                  <a:srgbClr val="C0C0C0"/>
                </a:solidFill>
              </a:rPr>
              <a:pPr/>
              <a:t>51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45074" name="Rectangle 4"/>
          <p:cNvSpPr>
            <a:spLocks noChangeArrowheads="1"/>
          </p:cNvSpPr>
          <p:nvPr/>
        </p:nvSpPr>
        <p:spPr bwMode="auto">
          <a:xfrm>
            <a:off x="608013" y="1293813"/>
            <a:ext cx="838358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238" indent="-219075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Buffer: a series of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two serially-connected inverters</a:t>
            </a:r>
            <a:endParaRPr lang="en-US" altLang="zh-CN">
              <a:solidFill>
                <a:srgbClr val="FF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Improve delays by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speeding up the circuit or serving as delay elements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changing transition times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shielding capacitive load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Drawbacks: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Increased area usage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Increased power consumption</a:t>
            </a:r>
          </a:p>
        </p:txBody>
      </p:sp>
      <p:grpSp>
        <p:nvGrpSpPr>
          <p:cNvPr id="53252" name="Group 13"/>
          <p:cNvGrpSpPr>
            <a:grpSpLocks/>
          </p:cNvGrpSpPr>
          <p:nvPr/>
        </p:nvGrpSpPr>
        <p:grpSpPr bwMode="auto">
          <a:xfrm>
            <a:off x="1273175" y="1773238"/>
            <a:ext cx="2290763" cy="550862"/>
            <a:chOff x="530" y="1389"/>
            <a:chExt cx="1443" cy="347"/>
          </a:xfrm>
        </p:grpSpPr>
        <p:sp>
          <p:nvSpPr>
            <p:cNvPr id="53258" name="Line 12"/>
            <p:cNvSpPr>
              <a:spLocks noChangeShapeType="1"/>
            </p:cNvSpPr>
            <p:nvPr/>
          </p:nvSpPr>
          <p:spPr bwMode="auto">
            <a:xfrm>
              <a:off x="530" y="1564"/>
              <a:ext cx="14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281" tIns="43641" rIns="87281" bIns="43641">
              <a:spAutoFit/>
            </a:bodyPr>
            <a:lstStyle/>
            <a:p>
              <a:endParaRPr lang="de-DE"/>
            </a:p>
          </p:txBody>
        </p:sp>
        <p:grpSp>
          <p:nvGrpSpPr>
            <p:cNvPr id="53259" name="Group 10"/>
            <p:cNvGrpSpPr>
              <a:grpSpLocks/>
            </p:cNvGrpSpPr>
            <p:nvPr/>
          </p:nvGrpSpPr>
          <p:grpSpPr bwMode="auto">
            <a:xfrm>
              <a:off x="1406" y="1389"/>
              <a:ext cx="394" cy="347"/>
              <a:chOff x="1406" y="1389"/>
              <a:chExt cx="394" cy="347"/>
            </a:xfrm>
          </p:grpSpPr>
          <p:sp>
            <p:nvSpPr>
              <p:cNvPr id="53263" name="Flowchart: Extract 7"/>
              <p:cNvSpPr>
                <a:spLocks noChangeArrowheads="1"/>
              </p:cNvSpPr>
              <p:nvPr/>
            </p:nvSpPr>
            <p:spPr bwMode="auto">
              <a:xfrm rot="5400000">
                <a:off x="1391" y="1404"/>
                <a:ext cx="347" cy="318"/>
              </a:xfrm>
              <a:prstGeom prst="flowChartExtract">
                <a:avLst/>
              </a:prstGeom>
              <a:solidFill>
                <a:srgbClr val="C0C0C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endParaRPr lang="en-US" altLang="zh-TW" sz="1800">
                  <a:ea typeface="新細明體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53264" name="Flowchart: Connector 8"/>
              <p:cNvSpPr>
                <a:spLocks noChangeArrowheads="1"/>
              </p:cNvSpPr>
              <p:nvPr/>
            </p:nvSpPr>
            <p:spPr bwMode="auto">
              <a:xfrm rot="5400000">
                <a:off x="1724" y="1525"/>
                <a:ext cx="76" cy="76"/>
              </a:xfrm>
              <a:prstGeom prst="flowChartConnector">
                <a:avLst/>
              </a:prstGeom>
              <a:solidFill>
                <a:srgbClr val="C0C0C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endParaRPr lang="en-US" altLang="zh-TW" sz="1800">
                  <a:ea typeface="新細明體" pitchFamily="18" charset="-12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260" name="Group 11"/>
            <p:cNvGrpSpPr>
              <a:grpSpLocks/>
            </p:cNvGrpSpPr>
            <p:nvPr/>
          </p:nvGrpSpPr>
          <p:grpSpPr bwMode="auto">
            <a:xfrm>
              <a:off x="748" y="1389"/>
              <a:ext cx="394" cy="347"/>
              <a:chOff x="748" y="1389"/>
              <a:chExt cx="394" cy="347"/>
            </a:xfrm>
          </p:grpSpPr>
          <p:sp>
            <p:nvSpPr>
              <p:cNvPr id="53261" name="Flowchart: Extract 7"/>
              <p:cNvSpPr>
                <a:spLocks noChangeArrowheads="1"/>
              </p:cNvSpPr>
              <p:nvPr/>
            </p:nvSpPr>
            <p:spPr bwMode="auto">
              <a:xfrm rot="5400000">
                <a:off x="733" y="1404"/>
                <a:ext cx="347" cy="318"/>
              </a:xfrm>
              <a:prstGeom prst="flowChartExtract">
                <a:avLst/>
              </a:prstGeom>
              <a:solidFill>
                <a:srgbClr val="C0C0C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endParaRPr lang="en-US" altLang="zh-TW" sz="1800">
                  <a:ea typeface="新細明體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53262" name="Flowchart: Connector 8"/>
              <p:cNvSpPr>
                <a:spLocks noChangeArrowheads="1"/>
              </p:cNvSpPr>
              <p:nvPr/>
            </p:nvSpPr>
            <p:spPr bwMode="auto">
              <a:xfrm rot="5400000">
                <a:off x="1066" y="1525"/>
                <a:ext cx="76" cy="76"/>
              </a:xfrm>
              <a:prstGeom prst="flowChartConnector">
                <a:avLst/>
              </a:prstGeom>
              <a:solidFill>
                <a:srgbClr val="C0C0C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endParaRPr lang="en-US" altLang="zh-TW" sz="1800">
                  <a:ea typeface="新細明體" pitchFamily="18" charset="-12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3253" name="Group 19"/>
          <p:cNvGrpSpPr>
            <a:grpSpLocks/>
          </p:cNvGrpSpPr>
          <p:nvPr/>
        </p:nvGrpSpPr>
        <p:grpSpPr bwMode="auto">
          <a:xfrm>
            <a:off x="5219700" y="1774825"/>
            <a:ext cx="1152525" cy="550863"/>
            <a:chOff x="3016" y="1390"/>
            <a:chExt cx="726" cy="347"/>
          </a:xfrm>
        </p:grpSpPr>
        <p:sp>
          <p:nvSpPr>
            <p:cNvPr id="53256" name="Line 18"/>
            <p:cNvSpPr>
              <a:spLocks noChangeShapeType="1"/>
            </p:cNvSpPr>
            <p:nvPr/>
          </p:nvSpPr>
          <p:spPr bwMode="auto">
            <a:xfrm>
              <a:off x="3016" y="1564"/>
              <a:ext cx="7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281" tIns="43641" rIns="87281" bIns="43641">
              <a:spAutoFit/>
            </a:bodyPr>
            <a:lstStyle/>
            <a:p>
              <a:endParaRPr lang="de-DE"/>
            </a:p>
          </p:txBody>
        </p:sp>
        <p:sp>
          <p:nvSpPr>
            <p:cNvPr id="53257" name="Flowchart: Extract 7"/>
            <p:cNvSpPr>
              <a:spLocks noChangeArrowheads="1"/>
            </p:cNvSpPr>
            <p:nvPr/>
          </p:nvSpPr>
          <p:spPr bwMode="auto">
            <a:xfrm rot="5400000">
              <a:off x="3183" y="1405"/>
              <a:ext cx="347" cy="318"/>
            </a:xfrm>
            <a:prstGeom prst="flowChartExtract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</p:grpSp>
      <p:sp>
        <p:nvSpPr>
          <p:cNvPr id="53254" name="AutoShape 19"/>
          <p:cNvSpPr>
            <a:spLocks noChangeArrowheads="1"/>
          </p:cNvSpPr>
          <p:nvPr/>
        </p:nvSpPr>
        <p:spPr bwMode="auto">
          <a:xfrm>
            <a:off x="4067175" y="1816100"/>
            <a:ext cx="763588" cy="501650"/>
          </a:xfrm>
          <a:prstGeom prst="rightArrow">
            <a:avLst>
              <a:gd name="adj1" fmla="val 50000"/>
              <a:gd name="adj2" fmla="val 38054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3255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8.5.2	Buffering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89FDB8-21C3-4E78-A49A-8C3183FD68D6}" type="slidenum">
              <a:rPr lang="en-US" altLang="de-DE" sz="1000">
                <a:solidFill>
                  <a:srgbClr val="C0C0C0"/>
                </a:solidFill>
              </a:rPr>
              <a:pPr/>
              <a:t>52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grpSp>
        <p:nvGrpSpPr>
          <p:cNvPr id="54275" name="Group 109"/>
          <p:cNvGrpSpPr>
            <a:grpSpLocks/>
          </p:cNvGrpSpPr>
          <p:nvPr/>
        </p:nvGrpSpPr>
        <p:grpSpPr bwMode="auto">
          <a:xfrm>
            <a:off x="509588" y="2251075"/>
            <a:ext cx="3224212" cy="1743075"/>
            <a:chOff x="230" y="1637"/>
            <a:chExt cx="2031" cy="1098"/>
          </a:xfrm>
        </p:grpSpPr>
        <p:sp>
          <p:nvSpPr>
            <p:cNvPr id="54310" name="Text Box 20"/>
            <p:cNvSpPr txBox="1">
              <a:spLocks noChangeArrowheads="1"/>
            </p:cNvSpPr>
            <p:nvPr/>
          </p:nvSpPr>
          <p:spPr bwMode="auto">
            <a:xfrm>
              <a:off x="1531" y="1637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4311" name="Text Box 21"/>
            <p:cNvSpPr txBox="1">
              <a:spLocks noChangeArrowheads="1"/>
            </p:cNvSpPr>
            <p:nvPr/>
          </p:nvSpPr>
          <p:spPr bwMode="auto">
            <a:xfrm>
              <a:off x="1531" y="1818"/>
              <a:ext cx="20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54312" name="Text Box 22"/>
            <p:cNvSpPr txBox="1">
              <a:spLocks noChangeArrowheads="1"/>
            </p:cNvSpPr>
            <p:nvPr/>
          </p:nvSpPr>
          <p:spPr bwMode="auto">
            <a:xfrm>
              <a:off x="1531" y="2054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54313" name="Text Box 23"/>
            <p:cNvSpPr txBox="1">
              <a:spLocks noChangeArrowheads="1"/>
            </p:cNvSpPr>
            <p:nvPr/>
          </p:nvSpPr>
          <p:spPr bwMode="auto">
            <a:xfrm>
              <a:off x="1531" y="2281"/>
              <a:ext cx="20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54314" name="Text Box 24"/>
            <p:cNvSpPr txBox="1">
              <a:spLocks noChangeArrowheads="1"/>
            </p:cNvSpPr>
            <p:nvPr/>
          </p:nvSpPr>
          <p:spPr bwMode="auto">
            <a:xfrm>
              <a:off x="1531" y="2502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4315" name="Text Box 25"/>
            <p:cNvSpPr txBox="1">
              <a:spLocks noChangeArrowheads="1"/>
            </p:cNvSpPr>
            <p:nvPr/>
          </p:nvSpPr>
          <p:spPr bwMode="auto">
            <a:xfrm>
              <a:off x="1743" y="1820"/>
              <a:ext cx="51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e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= 1</a:t>
              </a:r>
            </a:p>
          </p:txBody>
        </p:sp>
        <p:sp>
          <p:nvSpPr>
            <p:cNvPr id="54316" name="Text Box 26"/>
            <p:cNvSpPr txBox="1">
              <a:spLocks noChangeArrowheads="1"/>
            </p:cNvSpPr>
            <p:nvPr/>
          </p:nvSpPr>
          <p:spPr bwMode="auto">
            <a:xfrm>
              <a:off x="1743" y="1640"/>
              <a:ext cx="5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d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= 1</a:t>
              </a:r>
            </a:p>
          </p:txBody>
        </p:sp>
        <p:sp>
          <p:nvSpPr>
            <p:cNvPr id="54317" name="Text Box 27"/>
            <p:cNvSpPr txBox="1">
              <a:spLocks noChangeArrowheads="1"/>
            </p:cNvSpPr>
            <p:nvPr/>
          </p:nvSpPr>
          <p:spPr bwMode="auto">
            <a:xfrm>
              <a:off x="1743" y="2056"/>
              <a:ext cx="51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f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= 1</a:t>
              </a:r>
            </a:p>
          </p:txBody>
        </p:sp>
        <p:sp>
          <p:nvSpPr>
            <p:cNvPr id="54318" name="Text Box 28"/>
            <p:cNvSpPr txBox="1">
              <a:spLocks noChangeArrowheads="1"/>
            </p:cNvSpPr>
            <p:nvPr/>
          </p:nvSpPr>
          <p:spPr bwMode="auto">
            <a:xfrm>
              <a:off x="1740" y="2282"/>
              <a:ext cx="51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g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= 1</a:t>
              </a:r>
            </a:p>
          </p:txBody>
        </p:sp>
        <p:sp>
          <p:nvSpPr>
            <p:cNvPr id="54319" name="Text Box 29"/>
            <p:cNvSpPr txBox="1">
              <a:spLocks noChangeArrowheads="1"/>
            </p:cNvSpPr>
            <p:nvPr/>
          </p:nvSpPr>
          <p:spPr bwMode="auto">
            <a:xfrm>
              <a:off x="1740" y="2502"/>
              <a:ext cx="5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h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= 1</a:t>
              </a:r>
            </a:p>
          </p:txBody>
        </p:sp>
        <p:sp>
          <p:nvSpPr>
            <p:cNvPr id="54320" name="Text Box 18"/>
            <p:cNvSpPr txBox="1">
              <a:spLocks noChangeArrowheads="1"/>
            </p:cNvSpPr>
            <p:nvPr/>
          </p:nvSpPr>
          <p:spPr bwMode="auto">
            <a:xfrm>
              <a:off x="230" y="2160"/>
              <a:ext cx="1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4321" name="Text Box 19"/>
            <p:cNvSpPr txBox="1">
              <a:spLocks noChangeArrowheads="1"/>
            </p:cNvSpPr>
            <p:nvPr/>
          </p:nvSpPr>
          <p:spPr bwMode="auto">
            <a:xfrm>
              <a:off x="230" y="1944"/>
              <a:ext cx="1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4322" name="Flowchart: Delay 14"/>
            <p:cNvSpPr>
              <a:spLocks noChangeArrowheads="1"/>
            </p:cNvSpPr>
            <p:nvPr/>
          </p:nvSpPr>
          <p:spPr bwMode="auto">
            <a:xfrm>
              <a:off x="613" y="1993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4323" name="TextBox 49"/>
            <p:cNvSpPr txBox="1">
              <a:spLocks noChangeArrowheads="1"/>
            </p:cNvSpPr>
            <p:nvPr/>
          </p:nvSpPr>
          <p:spPr bwMode="auto">
            <a:xfrm>
              <a:off x="635" y="2052"/>
              <a:ext cx="3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i="1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v</a:t>
              </a:r>
              <a:r>
                <a:rPr lang="en-US" altLang="zh-TW" sz="1800" i="1" baseline="-250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B</a:t>
              </a:r>
              <a:endParaRPr lang="en-US" altLang="zh-TW" sz="1800" i="1">
                <a:solidFill>
                  <a:srgbClr val="000000"/>
                </a:solidFill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4324" name="Flowchart: Connector 8"/>
            <p:cNvSpPr>
              <a:spLocks noChangeArrowheads="1"/>
            </p:cNvSpPr>
            <p:nvPr/>
          </p:nvSpPr>
          <p:spPr bwMode="auto">
            <a:xfrm rot="5400000">
              <a:off x="988" y="2152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4325" name="Line 89"/>
            <p:cNvSpPr>
              <a:spLocks noChangeShapeType="1"/>
            </p:cNvSpPr>
            <p:nvPr/>
          </p:nvSpPr>
          <p:spPr bwMode="auto">
            <a:xfrm>
              <a:off x="387" y="2088"/>
              <a:ext cx="22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26" name="Line 90"/>
            <p:cNvSpPr>
              <a:spLocks noChangeShapeType="1"/>
            </p:cNvSpPr>
            <p:nvPr/>
          </p:nvSpPr>
          <p:spPr bwMode="auto">
            <a:xfrm>
              <a:off x="384" y="2283"/>
              <a:ext cx="22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27" name="Line 91"/>
            <p:cNvSpPr>
              <a:spLocks noChangeShapeType="1"/>
            </p:cNvSpPr>
            <p:nvPr/>
          </p:nvSpPr>
          <p:spPr bwMode="auto">
            <a:xfrm>
              <a:off x="1065" y="2184"/>
              <a:ext cx="4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28" name="Freeform 92"/>
            <p:cNvSpPr>
              <a:spLocks/>
            </p:cNvSpPr>
            <p:nvPr/>
          </p:nvSpPr>
          <p:spPr bwMode="auto">
            <a:xfrm>
              <a:off x="1317" y="1758"/>
              <a:ext cx="213" cy="885"/>
            </a:xfrm>
            <a:custGeom>
              <a:avLst/>
              <a:gdLst>
                <a:gd name="T0" fmla="*/ 210 w 213"/>
                <a:gd name="T1" fmla="*/ 0 h 918"/>
                <a:gd name="T2" fmla="*/ 0 w 213"/>
                <a:gd name="T3" fmla="*/ 0 h 918"/>
                <a:gd name="T4" fmla="*/ 0 w 213"/>
                <a:gd name="T5" fmla="*/ 711 h 918"/>
                <a:gd name="T6" fmla="*/ 213 w 213"/>
                <a:gd name="T7" fmla="*/ 711 h 9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"/>
                <a:gd name="T13" fmla="*/ 0 h 918"/>
                <a:gd name="T14" fmla="*/ 213 w 213"/>
                <a:gd name="T15" fmla="*/ 918 h 9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" h="918">
                  <a:moveTo>
                    <a:pt x="210" y="0"/>
                  </a:moveTo>
                  <a:lnTo>
                    <a:pt x="0" y="0"/>
                  </a:lnTo>
                  <a:lnTo>
                    <a:pt x="0" y="918"/>
                  </a:lnTo>
                  <a:lnTo>
                    <a:pt x="213" y="91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29" name="Line 93"/>
            <p:cNvSpPr>
              <a:spLocks noChangeShapeType="1"/>
            </p:cNvSpPr>
            <p:nvPr/>
          </p:nvSpPr>
          <p:spPr bwMode="auto">
            <a:xfrm>
              <a:off x="1311" y="1956"/>
              <a:ext cx="2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30" name="Line 94"/>
            <p:cNvSpPr>
              <a:spLocks noChangeShapeType="1"/>
            </p:cNvSpPr>
            <p:nvPr/>
          </p:nvSpPr>
          <p:spPr bwMode="auto">
            <a:xfrm>
              <a:off x="1311" y="2424"/>
              <a:ext cx="2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31" name="Oval 95"/>
            <p:cNvSpPr>
              <a:spLocks noChangeArrowheads="1"/>
            </p:cNvSpPr>
            <p:nvPr/>
          </p:nvSpPr>
          <p:spPr bwMode="auto">
            <a:xfrm>
              <a:off x="1287" y="1929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4332" name="Oval 96"/>
            <p:cNvSpPr>
              <a:spLocks noChangeArrowheads="1"/>
            </p:cNvSpPr>
            <p:nvPr/>
          </p:nvSpPr>
          <p:spPr bwMode="auto">
            <a:xfrm>
              <a:off x="1287" y="2157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4333" name="Oval 97"/>
            <p:cNvSpPr>
              <a:spLocks noChangeArrowheads="1"/>
            </p:cNvSpPr>
            <p:nvPr/>
          </p:nvSpPr>
          <p:spPr bwMode="auto">
            <a:xfrm>
              <a:off x="1290" y="2397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</p:grpSp>
      <p:grpSp>
        <p:nvGrpSpPr>
          <p:cNvPr id="46085" name="Group 108"/>
          <p:cNvGrpSpPr>
            <a:grpSpLocks/>
          </p:cNvGrpSpPr>
          <p:nvPr/>
        </p:nvGrpSpPr>
        <p:grpSpPr bwMode="auto">
          <a:xfrm>
            <a:off x="4500563" y="2133600"/>
            <a:ext cx="4321175" cy="1765300"/>
            <a:chOff x="2669" y="1646"/>
            <a:chExt cx="2722" cy="1112"/>
          </a:xfrm>
        </p:grpSpPr>
        <p:sp>
          <p:nvSpPr>
            <p:cNvPr id="54283" name="Text Box 18"/>
            <p:cNvSpPr txBox="1">
              <a:spLocks noChangeArrowheads="1"/>
            </p:cNvSpPr>
            <p:nvPr/>
          </p:nvSpPr>
          <p:spPr bwMode="auto">
            <a:xfrm>
              <a:off x="2678" y="2235"/>
              <a:ext cx="17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4284" name="Text Box 19"/>
            <p:cNvSpPr txBox="1">
              <a:spLocks noChangeArrowheads="1"/>
            </p:cNvSpPr>
            <p:nvPr/>
          </p:nvSpPr>
          <p:spPr bwMode="auto">
            <a:xfrm>
              <a:off x="2669" y="2025"/>
              <a:ext cx="1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4285" name="Text Box 20"/>
            <p:cNvSpPr txBox="1">
              <a:spLocks noChangeArrowheads="1"/>
            </p:cNvSpPr>
            <p:nvPr/>
          </p:nvSpPr>
          <p:spPr bwMode="auto">
            <a:xfrm>
              <a:off x="3856" y="1646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4286" name="Text Box 21"/>
            <p:cNvSpPr txBox="1">
              <a:spLocks noChangeArrowheads="1"/>
            </p:cNvSpPr>
            <p:nvPr/>
          </p:nvSpPr>
          <p:spPr bwMode="auto">
            <a:xfrm>
              <a:off x="3856" y="1836"/>
              <a:ext cx="20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54287" name="Text Box 22"/>
            <p:cNvSpPr txBox="1">
              <a:spLocks noChangeArrowheads="1"/>
            </p:cNvSpPr>
            <p:nvPr/>
          </p:nvSpPr>
          <p:spPr bwMode="auto">
            <a:xfrm>
              <a:off x="4607" y="2077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54288" name="Text Box 23"/>
            <p:cNvSpPr txBox="1">
              <a:spLocks noChangeArrowheads="1"/>
            </p:cNvSpPr>
            <p:nvPr/>
          </p:nvSpPr>
          <p:spPr bwMode="auto">
            <a:xfrm>
              <a:off x="4607" y="2284"/>
              <a:ext cx="20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54289" name="Text Box 24"/>
            <p:cNvSpPr txBox="1">
              <a:spLocks noChangeArrowheads="1"/>
            </p:cNvSpPr>
            <p:nvPr/>
          </p:nvSpPr>
          <p:spPr bwMode="auto">
            <a:xfrm>
              <a:off x="4607" y="2525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4290" name="Text Box 25"/>
            <p:cNvSpPr txBox="1">
              <a:spLocks noChangeArrowheads="1"/>
            </p:cNvSpPr>
            <p:nvPr/>
          </p:nvSpPr>
          <p:spPr bwMode="auto">
            <a:xfrm>
              <a:off x="4113" y="1838"/>
              <a:ext cx="5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e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= 1</a:t>
              </a:r>
            </a:p>
          </p:txBody>
        </p:sp>
        <p:sp>
          <p:nvSpPr>
            <p:cNvPr id="54291" name="Text Box 26"/>
            <p:cNvSpPr txBox="1">
              <a:spLocks noChangeArrowheads="1"/>
            </p:cNvSpPr>
            <p:nvPr/>
          </p:nvSpPr>
          <p:spPr bwMode="auto">
            <a:xfrm>
              <a:off x="4113" y="1652"/>
              <a:ext cx="5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d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= 1</a:t>
              </a:r>
            </a:p>
          </p:txBody>
        </p:sp>
        <p:sp>
          <p:nvSpPr>
            <p:cNvPr id="54292" name="Text Box 27"/>
            <p:cNvSpPr txBox="1">
              <a:spLocks noChangeArrowheads="1"/>
            </p:cNvSpPr>
            <p:nvPr/>
          </p:nvSpPr>
          <p:spPr bwMode="auto">
            <a:xfrm>
              <a:off x="4873" y="2079"/>
              <a:ext cx="51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f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 = 1</a:t>
              </a:r>
            </a:p>
          </p:txBody>
        </p:sp>
        <p:sp>
          <p:nvSpPr>
            <p:cNvPr id="54293" name="Text Box 28"/>
            <p:cNvSpPr txBox="1">
              <a:spLocks noChangeArrowheads="1"/>
            </p:cNvSpPr>
            <p:nvPr/>
          </p:nvSpPr>
          <p:spPr bwMode="auto">
            <a:xfrm>
              <a:off x="4873" y="2285"/>
              <a:ext cx="51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g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= 1</a:t>
              </a:r>
            </a:p>
          </p:txBody>
        </p:sp>
        <p:sp>
          <p:nvSpPr>
            <p:cNvPr id="54294" name="Text Box 29"/>
            <p:cNvSpPr txBox="1">
              <a:spLocks noChangeArrowheads="1"/>
            </p:cNvSpPr>
            <p:nvPr/>
          </p:nvSpPr>
          <p:spPr bwMode="auto">
            <a:xfrm>
              <a:off x="4873" y="2525"/>
              <a:ext cx="5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h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= 1</a:t>
              </a:r>
            </a:p>
          </p:txBody>
        </p:sp>
        <p:sp>
          <p:nvSpPr>
            <p:cNvPr id="54295" name="Flowchart: Delay 14"/>
            <p:cNvSpPr>
              <a:spLocks noChangeArrowheads="1"/>
            </p:cNvSpPr>
            <p:nvPr/>
          </p:nvSpPr>
          <p:spPr bwMode="auto">
            <a:xfrm>
              <a:off x="3056" y="2064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4296" name="TextBox 49"/>
            <p:cNvSpPr txBox="1">
              <a:spLocks noChangeArrowheads="1"/>
            </p:cNvSpPr>
            <p:nvPr/>
          </p:nvSpPr>
          <p:spPr bwMode="auto">
            <a:xfrm>
              <a:off x="3078" y="2138"/>
              <a:ext cx="3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i="1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v</a:t>
              </a:r>
              <a:r>
                <a:rPr lang="en-US" altLang="zh-TW" sz="1800" i="1" baseline="-250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B</a:t>
              </a:r>
              <a:endParaRPr lang="en-US" altLang="zh-TW" sz="1800" i="1">
                <a:solidFill>
                  <a:srgbClr val="000000"/>
                </a:solidFill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4297" name="Flowchart: Connector 8"/>
            <p:cNvSpPr>
              <a:spLocks noChangeArrowheads="1"/>
            </p:cNvSpPr>
            <p:nvPr/>
          </p:nvSpPr>
          <p:spPr bwMode="auto">
            <a:xfrm rot="5400000">
              <a:off x="3431" y="2223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4298" name="Flowchart: Extract 7"/>
            <p:cNvSpPr>
              <a:spLocks noChangeArrowheads="1"/>
            </p:cNvSpPr>
            <p:nvPr/>
          </p:nvSpPr>
          <p:spPr bwMode="auto">
            <a:xfrm rot="5400000">
              <a:off x="3864" y="2268"/>
              <a:ext cx="347" cy="318"/>
            </a:xfrm>
            <a:prstGeom prst="flowChartExtract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4299" name="TextBox 51"/>
            <p:cNvSpPr txBox="1">
              <a:spLocks noChangeArrowheads="1"/>
            </p:cNvSpPr>
            <p:nvPr/>
          </p:nvSpPr>
          <p:spPr bwMode="auto">
            <a:xfrm>
              <a:off x="3869" y="230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i="1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4300" name="Line 98"/>
            <p:cNvSpPr>
              <a:spLocks noChangeShapeType="1"/>
            </p:cNvSpPr>
            <p:nvPr/>
          </p:nvSpPr>
          <p:spPr bwMode="auto">
            <a:xfrm>
              <a:off x="2835" y="2163"/>
              <a:ext cx="22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1" name="Line 99"/>
            <p:cNvSpPr>
              <a:spLocks noChangeShapeType="1"/>
            </p:cNvSpPr>
            <p:nvPr/>
          </p:nvSpPr>
          <p:spPr bwMode="auto">
            <a:xfrm>
              <a:off x="2832" y="2358"/>
              <a:ext cx="22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2" name="Line 100"/>
            <p:cNvSpPr>
              <a:spLocks noChangeShapeType="1"/>
            </p:cNvSpPr>
            <p:nvPr/>
          </p:nvSpPr>
          <p:spPr bwMode="auto">
            <a:xfrm>
              <a:off x="3507" y="2262"/>
              <a:ext cx="1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3" name="Freeform 101"/>
            <p:cNvSpPr>
              <a:spLocks/>
            </p:cNvSpPr>
            <p:nvPr/>
          </p:nvSpPr>
          <p:spPr bwMode="auto">
            <a:xfrm>
              <a:off x="3690" y="1764"/>
              <a:ext cx="189" cy="666"/>
            </a:xfrm>
            <a:custGeom>
              <a:avLst/>
              <a:gdLst>
                <a:gd name="T0" fmla="*/ 189 w 189"/>
                <a:gd name="T1" fmla="*/ 0 h 666"/>
                <a:gd name="T2" fmla="*/ 0 w 189"/>
                <a:gd name="T3" fmla="*/ 0 h 666"/>
                <a:gd name="T4" fmla="*/ 0 w 189"/>
                <a:gd name="T5" fmla="*/ 666 h 666"/>
                <a:gd name="T6" fmla="*/ 189 w 189"/>
                <a:gd name="T7" fmla="*/ 666 h 6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9"/>
                <a:gd name="T13" fmla="*/ 0 h 666"/>
                <a:gd name="T14" fmla="*/ 189 w 189"/>
                <a:gd name="T15" fmla="*/ 666 h 6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9" h="666">
                  <a:moveTo>
                    <a:pt x="189" y="0"/>
                  </a:moveTo>
                  <a:lnTo>
                    <a:pt x="0" y="0"/>
                  </a:lnTo>
                  <a:lnTo>
                    <a:pt x="0" y="666"/>
                  </a:lnTo>
                  <a:lnTo>
                    <a:pt x="189" y="666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4" name="Line 102"/>
            <p:cNvSpPr>
              <a:spLocks noChangeShapeType="1"/>
            </p:cNvSpPr>
            <p:nvPr/>
          </p:nvSpPr>
          <p:spPr bwMode="auto">
            <a:xfrm>
              <a:off x="3696" y="1959"/>
              <a:ext cx="1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5" name="Oval 103"/>
            <p:cNvSpPr>
              <a:spLocks noChangeArrowheads="1"/>
            </p:cNvSpPr>
            <p:nvPr/>
          </p:nvSpPr>
          <p:spPr bwMode="auto">
            <a:xfrm>
              <a:off x="3660" y="2235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4306" name="Oval 104"/>
            <p:cNvSpPr>
              <a:spLocks noChangeArrowheads="1"/>
            </p:cNvSpPr>
            <p:nvPr/>
          </p:nvSpPr>
          <p:spPr bwMode="auto">
            <a:xfrm>
              <a:off x="3663" y="1935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4307" name="Line 105"/>
            <p:cNvSpPr>
              <a:spLocks noChangeShapeType="1"/>
            </p:cNvSpPr>
            <p:nvPr/>
          </p:nvSpPr>
          <p:spPr bwMode="auto">
            <a:xfrm>
              <a:off x="4185" y="2427"/>
              <a:ext cx="4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8" name="Freeform 106"/>
            <p:cNvSpPr>
              <a:spLocks/>
            </p:cNvSpPr>
            <p:nvPr/>
          </p:nvSpPr>
          <p:spPr bwMode="auto">
            <a:xfrm>
              <a:off x="4431" y="2193"/>
              <a:ext cx="192" cy="477"/>
            </a:xfrm>
            <a:custGeom>
              <a:avLst/>
              <a:gdLst>
                <a:gd name="T0" fmla="*/ 189 w 192"/>
                <a:gd name="T1" fmla="*/ 0 h 477"/>
                <a:gd name="T2" fmla="*/ 0 w 192"/>
                <a:gd name="T3" fmla="*/ 0 h 477"/>
                <a:gd name="T4" fmla="*/ 0 w 192"/>
                <a:gd name="T5" fmla="*/ 477 h 477"/>
                <a:gd name="T6" fmla="*/ 192 w 192"/>
                <a:gd name="T7" fmla="*/ 477 h 4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77"/>
                <a:gd name="T14" fmla="*/ 192 w 192"/>
                <a:gd name="T15" fmla="*/ 477 h 4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77">
                  <a:moveTo>
                    <a:pt x="189" y="0"/>
                  </a:moveTo>
                  <a:lnTo>
                    <a:pt x="0" y="0"/>
                  </a:lnTo>
                  <a:lnTo>
                    <a:pt x="0" y="477"/>
                  </a:lnTo>
                  <a:lnTo>
                    <a:pt x="192" y="477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9" name="Oval 107"/>
            <p:cNvSpPr>
              <a:spLocks noChangeArrowheads="1"/>
            </p:cNvSpPr>
            <p:nvPr/>
          </p:nvSpPr>
          <p:spPr bwMode="auto">
            <a:xfrm>
              <a:off x="4401" y="2400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</p:grpSp>
      <p:sp>
        <p:nvSpPr>
          <p:cNvPr id="54277" name="Text Box 111"/>
          <p:cNvSpPr txBox="1">
            <a:spLocks noChangeArrowheads="1"/>
          </p:cNvSpPr>
          <p:nvPr/>
        </p:nvSpPr>
        <p:spPr bwMode="auto">
          <a:xfrm>
            <a:off x="660400" y="3624263"/>
            <a:ext cx="15271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i="1">
                <a:ea typeface="宋体" panose="02010600030101010101" pitchFamily="2" charset="-122"/>
              </a:rPr>
              <a:t>C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en-US" altLang="zh-CN" i="1">
                <a:ea typeface="宋体" panose="02010600030101010101" pitchFamily="2" charset="-122"/>
              </a:rPr>
              <a:t>v</a:t>
            </a:r>
            <a:r>
              <a:rPr lang="en-US" altLang="zh-CN" i="1" baseline="-25000">
                <a:ea typeface="宋体" panose="02010600030101010101" pitchFamily="2" charset="-122"/>
              </a:rPr>
              <a:t>B</a:t>
            </a:r>
            <a:r>
              <a:rPr lang="en-US" altLang="zh-CN">
                <a:ea typeface="宋体" panose="02010600030101010101" pitchFamily="2" charset="-122"/>
              </a:rPr>
              <a:t>) = 5 fF</a:t>
            </a:r>
          </a:p>
          <a:p>
            <a:pPr algn="ctr"/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t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 i="1" baseline="-25000">
                <a:solidFill>
                  <a:srgbClr val="CC0000"/>
                </a:solidFill>
                <a:ea typeface="宋体" panose="02010600030101010101" pitchFamily="2" charset="-122"/>
              </a:rPr>
              <a:t>B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) = 45 ps</a:t>
            </a:r>
          </a:p>
        </p:txBody>
      </p:sp>
      <p:sp>
        <p:nvSpPr>
          <p:cNvPr id="46088" name="Text Box 112"/>
          <p:cNvSpPr txBox="1">
            <a:spLocks noChangeArrowheads="1"/>
          </p:cNvSpPr>
          <p:nvPr/>
        </p:nvSpPr>
        <p:spPr bwMode="auto">
          <a:xfrm>
            <a:off x="4702175" y="3627438"/>
            <a:ext cx="14652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i="1">
                <a:ea typeface="宋体" panose="02010600030101010101" pitchFamily="2" charset="-122"/>
              </a:rPr>
              <a:t>C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en-US" altLang="zh-CN" i="1">
                <a:ea typeface="宋体" panose="02010600030101010101" pitchFamily="2" charset="-122"/>
              </a:rPr>
              <a:t>v</a:t>
            </a:r>
            <a:r>
              <a:rPr lang="en-US" altLang="zh-CN" i="1" baseline="-25000">
                <a:ea typeface="宋体" panose="02010600030101010101" pitchFamily="2" charset="-122"/>
              </a:rPr>
              <a:t>B</a:t>
            </a:r>
            <a:r>
              <a:rPr lang="en-US" altLang="zh-CN">
                <a:ea typeface="宋体" panose="02010600030101010101" pitchFamily="2" charset="-122"/>
              </a:rPr>
              <a:t>) = 3 fF</a:t>
            </a:r>
          </a:p>
          <a:p>
            <a:pPr algn="ctr"/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t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 i="1" baseline="-25000">
                <a:solidFill>
                  <a:srgbClr val="CC0000"/>
                </a:solidFill>
                <a:ea typeface="宋体" panose="02010600030101010101" pitchFamily="2" charset="-122"/>
              </a:rPr>
              <a:t>B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) = 33 ps</a:t>
            </a:r>
          </a:p>
        </p:txBody>
      </p:sp>
      <p:sp>
        <p:nvSpPr>
          <p:cNvPr id="46089" name="Text Box 113"/>
          <p:cNvSpPr txBox="1">
            <a:spLocks noChangeArrowheads="1"/>
          </p:cNvSpPr>
          <p:nvPr/>
        </p:nvSpPr>
        <p:spPr bwMode="auto">
          <a:xfrm>
            <a:off x="6167438" y="4652963"/>
            <a:ext cx="2651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i="1">
                <a:ea typeface="宋体" panose="02010600030101010101" pitchFamily="2" charset="-122"/>
              </a:rPr>
              <a:t>C</a:t>
            </a:r>
            <a:r>
              <a:rPr lang="en-US" altLang="zh-CN">
                <a:ea typeface="宋体" panose="02010600030101010101" pitchFamily="2" charset="-122"/>
              </a:rPr>
              <a:t>(</a:t>
            </a:r>
            <a:r>
              <a:rPr lang="en-US" altLang="zh-CN" i="1">
                <a:ea typeface="宋体" panose="02010600030101010101" pitchFamily="2" charset="-122"/>
              </a:rPr>
              <a:t>y</a:t>
            </a:r>
            <a:r>
              <a:rPr lang="en-US" altLang="zh-CN">
                <a:ea typeface="宋体" panose="02010600030101010101" pitchFamily="2" charset="-122"/>
              </a:rPr>
              <a:t>) = 3 fF</a:t>
            </a:r>
          </a:p>
          <a:p>
            <a:pPr algn="ctr"/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t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y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) =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t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v</a:t>
            </a:r>
            <a:r>
              <a:rPr lang="en-US" altLang="zh-CN" i="1" baseline="-25000">
                <a:solidFill>
                  <a:srgbClr val="CC0000"/>
                </a:solidFill>
                <a:ea typeface="宋体" panose="02010600030101010101" pitchFamily="2" charset="-122"/>
              </a:rPr>
              <a:t>B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) +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t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y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) = 66 ps</a:t>
            </a:r>
          </a:p>
        </p:txBody>
      </p:sp>
      <p:sp>
        <p:nvSpPr>
          <p:cNvPr id="46090" name="Line 114"/>
          <p:cNvSpPr>
            <a:spLocks noChangeShapeType="1"/>
          </p:cNvSpPr>
          <p:nvPr/>
        </p:nvSpPr>
        <p:spPr bwMode="auto">
          <a:xfrm flipH="1" flipV="1">
            <a:off x="6926263" y="3451225"/>
            <a:ext cx="166687" cy="1201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46143" name="AutoShape 63"/>
          <p:cNvSpPr>
            <a:spLocks noChangeArrowheads="1"/>
          </p:cNvSpPr>
          <p:nvPr/>
        </p:nvSpPr>
        <p:spPr bwMode="auto">
          <a:xfrm>
            <a:off x="3924300" y="2914650"/>
            <a:ext cx="555625" cy="444500"/>
          </a:xfrm>
          <a:prstGeom prst="rightArrow">
            <a:avLst>
              <a:gd name="adj1" fmla="val 50000"/>
              <a:gd name="adj2" fmla="val 3125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4282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8.5.2	Buffering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46089" grpId="0"/>
      <p:bldP spid="4614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D37743-426B-45E5-A8F5-4B43CCB9D869}" type="slidenum">
              <a:rPr lang="en-US" altLang="de-DE" sz="1000">
                <a:solidFill>
                  <a:srgbClr val="C0C0C0"/>
                </a:solidFill>
              </a:rPr>
              <a:pPr/>
              <a:t>53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99333" name="Rectangle 4"/>
          <p:cNvSpPr>
            <a:spLocks noChangeArrowheads="1"/>
          </p:cNvSpPr>
          <p:nvPr/>
        </p:nvSpPr>
        <p:spPr bwMode="auto">
          <a:xfrm>
            <a:off x="608013" y="1293813"/>
            <a:ext cx="838358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238" indent="-219075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Netlist restructuring only changes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existing gates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does not change functionality</a:t>
            </a:r>
            <a:endParaRPr lang="en-US" altLang="zh-CN">
              <a:solidFill>
                <a:srgbClr val="FF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Changes include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Cloning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 duplicating gates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Redesign of fanin or fanout tree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 changing the topology of gates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Swapping communicative pins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 changing the connections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Gate decomposition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 e.g., changing AND-OR to NAND-NAND</a:t>
            </a:r>
          </a:p>
          <a:p>
            <a:pPr lvl="1"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Boolean restructuring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 e.g., applying Boolean laws to change circuit gates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Can also do reverse transformations of above, e.g., downsizing, merging</a:t>
            </a: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8.5.3	Netlist Restructuring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9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9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CF0662-9469-4654-A32B-A2F633BC4B2D}" type="slidenum">
              <a:rPr lang="en-US" altLang="de-DE" sz="1000">
                <a:solidFill>
                  <a:srgbClr val="C0C0C0"/>
                </a:solidFill>
              </a:rPr>
              <a:pPr/>
              <a:t>54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33125" name="Rectangle 4"/>
          <p:cNvSpPr>
            <a:spLocks noChangeArrowheads="1"/>
          </p:cNvSpPr>
          <p:nvPr/>
        </p:nvSpPr>
        <p:spPr bwMode="auto">
          <a:xfrm>
            <a:off x="608013" y="1293813"/>
            <a:ext cx="838358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Cloning can reduce</a:t>
            </a:r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fanout capacitance</a:t>
            </a:r>
            <a:endParaRPr lang="en-US" altLang="zh-CN">
              <a:solidFill>
                <a:srgbClr val="FF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and reduce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downstream capacitance</a:t>
            </a:r>
          </a:p>
        </p:txBody>
      </p:sp>
      <p:grpSp>
        <p:nvGrpSpPr>
          <p:cNvPr id="56324" name="Group 115"/>
          <p:cNvGrpSpPr>
            <a:grpSpLocks/>
          </p:cNvGrpSpPr>
          <p:nvPr/>
        </p:nvGrpSpPr>
        <p:grpSpPr bwMode="auto">
          <a:xfrm>
            <a:off x="796925" y="1873250"/>
            <a:ext cx="7807325" cy="1855788"/>
            <a:chOff x="451" y="1216"/>
            <a:chExt cx="4918" cy="1169"/>
          </a:xfrm>
        </p:grpSpPr>
        <p:sp>
          <p:nvSpPr>
            <p:cNvPr id="56379" name="Text Box 20"/>
            <p:cNvSpPr txBox="1">
              <a:spLocks noChangeArrowheads="1"/>
            </p:cNvSpPr>
            <p:nvPr/>
          </p:nvSpPr>
          <p:spPr bwMode="auto">
            <a:xfrm>
              <a:off x="1762" y="1217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6380" name="Text Box 21"/>
            <p:cNvSpPr txBox="1">
              <a:spLocks noChangeArrowheads="1"/>
            </p:cNvSpPr>
            <p:nvPr/>
          </p:nvSpPr>
          <p:spPr bwMode="auto">
            <a:xfrm>
              <a:off x="1762" y="1392"/>
              <a:ext cx="20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56381" name="Text Box 22"/>
            <p:cNvSpPr txBox="1">
              <a:spLocks noChangeArrowheads="1"/>
            </p:cNvSpPr>
            <p:nvPr/>
          </p:nvSpPr>
          <p:spPr bwMode="auto">
            <a:xfrm>
              <a:off x="1762" y="1628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56382" name="Text Box 23"/>
            <p:cNvSpPr txBox="1">
              <a:spLocks noChangeArrowheads="1"/>
            </p:cNvSpPr>
            <p:nvPr/>
          </p:nvSpPr>
          <p:spPr bwMode="auto">
            <a:xfrm>
              <a:off x="1762" y="1865"/>
              <a:ext cx="20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56383" name="Text Box 24"/>
            <p:cNvSpPr txBox="1">
              <a:spLocks noChangeArrowheads="1"/>
            </p:cNvSpPr>
            <p:nvPr/>
          </p:nvSpPr>
          <p:spPr bwMode="auto">
            <a:xfrm>
              <a:off x="1762" y="2101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6384" name="Text Box 25"/>
            <p:cNvSpPr txBox="1">
              <a:spLocks noChangeArrowheads="1"/>
            </p:cNvSpPr>
            <p:nvPr/>
          </p:nvSpPr>
          <p:spPr bwMode="auto">
            <a:xfrm>
              <a:off x="2001" y="1403"/>
              <a:ext cx="63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en-US" altLang="ko-KR" sz="18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= 1</a:t>
              </a:r>
            </a:p>
          </p:txBody>
        </p:sp>
        <p:sp>
          <p:nvSpPr>
            <p:cNvPr id="56385" name="Text Box 26"/>
            <p:cNvSpPr txBox="1">
              <a:spLocks noChangeArrowheads="1"/>
            </p:cNvSpPr>
            <p:nvPr/>
          </p:nvSpPr>
          <p:spPr bwMode="auto">
            <a:xfrm>
              <a:off x="2007" y="1220"/>
              <a:ext cx="6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d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= 1</a:t>
              </a:r>
            </a:p>
          </p:txBody>
        </p:sp>
        <p:sp>
          <p:nvSpPr>
            <p:cNvPr id="56386" name="Text Box 27"/>
            <p:cNvSpPr txBox="1">
              <a:spLocks noChangeArrowheads="1"/>
            </p:cNvSpPr>
            <p:nvPr/>
          </p:nvSpPr>
          <p:spPr bwMode="auto">
            <a:xfrm>
              <a:off x="2001" y="1627"/>
              <a:ext cx="63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f</a:t>
              </a:r>
              <a:r>
                <a:rPr lang="en-US" altLang="ko-KR" sz="18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= 1</a:t>
              </a:r>
            </a:p>
          </p:txBody>
        </p:sp>
        <p:sp>
          <p:nvSpPr>
            <p:cNvPr id="56387" name="Text Box 28"/>
            <p:cNvSpPr txBox="1">
              <a:spLocks noChangeArrowheads="1"/>
            </p:cNvSpPr>
            <p:nvPr/>
          </p:nvSpPr>
          <p:spPr bwMode="auto">
            <a:xfrm>
              <a:off x="1995" y="1866"/>
              <a:ext cx="63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g</a:t>
              </a:r>
              <a:r>
                <a:rPr lang="en-US" altLang="ko-KR" sz="18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 = 1</a:t>
              </a:r>
            </a:p>
          </p:txBody>
        </p:sp>
        <p:sp>
          <p:nvSpPr>
            <p:cNvPr id="56388" name="Text Box 29"/>
            <p:cNvSpPr txBox="1">
              <a:spLocks noChangeArrowheads="1"/>
            </p:cNvSpPr>
            <p:nvPr/>
          </p:nvSpPr>
          <p:spPr bwMode="auto">
            <a:xfrm>
              <a:off x="1995" y="2101"/>
              <a:ext cx="6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ko-KR" sz="18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 = 1</a:t>
              </a:r>
            </a:p>
          </p:txBody>
        </p:sp>
        <p:cxnSp>
          <p:nvCxnSpPr>
            <p:cNvPr id="56389" name="AutoShape 9"/>
            <p:cNvCxnSpPr>
              <a:cxnSpLocks noChangeShapeType="1"/>
            </p:cNvCxnSpPr>
            <p:nvPr/>
          </p:nvCxnSpPr>
          <p:spPr bwMode="auto">
            <a:xfrm flipH="1" flipV="1">
              <a:off x="615" y="1662"/>
              <a:ext cx="23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90" name="AutoShape 10"/>
            <p:cNvCxnSpPr>
              <a:cxnSpLocks noChangeShapeType="1"/>
            </p:cNvCxnSpPr>
            <p:nvPr/>
          </p:nvCxnSpPr>
          <p:spPr bwMode="auto">
            <a:xfrm flipH="1">
              <a:off x="615" y="1854"/>
              <a:ext cx="23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91" name="Text Box 18"/>
            <p:cNvSpPr txBox="1">
              <a:spLocks noChangeArrowheads="1"/>
            </p:cNvSpPr>
            <p:nvPr/>
          </p:nvSpPr>
          <p:spPr bwMode="auto">
            <a:xfrm>
              <a:off x="461" y="1734"/>
              <a:ext cx="1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6392" name="Text Box 19"/>
            <p:cNvSpPr txBox="1">
              <a:spLocks noChangeArrowheads="1"/>
            </p:cNvSpPr>
            <p:nvPr/>
          </p:nvSpPr>
          <p:spPr bwMode="auto">
            <a:xfrm>
              <a:off x="451" y="1518"/>
              <a:ext cx="1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6393" name="Text Box 43"/>
            <p:cNvSpPr txBox="1">
              <a:spLocks noChangeArrowheads="1"/>
            </p:cNvSpPr>
            <p:nvPr/>
          </p:nvSpPr>
          <p:spPr bwMode="auto">
            <a:xfrm>
              <a:off x="3145" y="1479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6394" name="Text Box 44"/>
            <p:cNvSpPr txBox="1">
              <a:spLocks noChangeArrowheads="1"/>
            </p:cNvSpPr>
            <p:nvPr/>
          </p:nvSpPr>
          <p:spPr bwMode="auto">
            <a:xfrm>
              <a:off x="3139" y="1254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6395" name="Text Box 20"/>
            <p:cNvSpPr txBox="1">
              <a:spLocks noChangeArrowheads="1"/>
            </p:cNvSpPr>
            <p:nvPr/>
          </p:nvSpPr>
          <p:spPr bwMode="auto">
            <a:xfrm>
              <a:off x="4522" y="1216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6396" name="Text Box 21"/>
            <p:cNvSpPr txBox="1">
              <a:spLocks noChangeArrowheads="1"/>
            </p:cNvSpPr>
            <p:nvPr/>
          </p:nvSpPr>
          <p:spPr bwMode="auto">
            <a:xfrm>
              <a:off x="4522" y="1392"/>
              <a:ext cx="20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56397" name="Text Box 22"/>
            <p:cNvSpPr txBox="1">
              <a:spLocks noChangeArrowheads="1"/>
            </p:cNvSpPr>
            <p:nvPr/>
          </p:nvSpPr>
          <p:spPr bwMode="auto">
            <a:xfrm>
              <a:off x="4522" y="1682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56398" name="Text Box 23"/>
            <p:cNvSpPr txBox="1">
              <a:spLocks noChangeArrowheads="1"/>
            </p:cNvSpPr>
            <p:nvPr/>
          </p:nvSpPr>
          <p:spPr bwMode="auto">
            <a:xfrm>
              <a:off x="4522" y="1913"/>
              <a:ext cx="20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56399" name="Text Box 24"/>
            <p:cNvSpPr txBox="1">
              <a:spLocks noChangeArrowheads="1"/>
            </p:cNvSpPr>
            <p:nvPr/>
          </p:nvSpPr>
          <p:spPr bwMode="auto">
            <a:xfrm>
              <a:off x="4522" y="2149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6400" name="Freeform 71"/>
            <p:cNvSpPr>
              <a:spLocks/>
            </p:cNvSpPr>
            <p:nvPr/>
          </p:nvSpPr>
          <p:spPr bwMode="auto">
            <a:xfrm>
              <a:off x="4299" y="1808"/>
              <a:ext cx="246" cy="476"/>
            </a:xfrm>
            <a:custGeom>
              <a:avLst/>
              <a:gdLst>
                <a:gd name="T0" fmla="*/ 0 w 400050"/>
                <a:gd name="T1" fmla="*/ 0 h 755650"/>
                <a:gd name="T2" fmla="*/ 0 w 400050"/>
                <a:gd name="T3" fmla="*/ 0 h 755650"/>
                <a:gd name="T4" fmla="*/ 0 w 400050"/>
                <a:gd name="T5" fmla="*/ 0 h 755650"/>
                <a:gd name="T6" fmla="*/ 0 w 400050"/>
                <a:gd name="T7" fmla="*/ 0 h 7556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050"/>
                <a:gd name="T13" fmla="*/ 0 h 755650"/>
                <a:gd name="T14" fmla="*/ 400050 w 400050"/>
                <a:gd name="T15" fmla="*/ 755650 h 7556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050" h="755650">
                  <a:moveTo>
                    <a:pt x="393700" y="755650"/>
                  </a:moveTo>
                  <a:lnTo>
                    <a:pt x="0" y="755650"/>
                  </a:lnTo>
                  <a:lnTo>
                    <a:pt x="0" y="0"/>
                  </a:lnTo>
                  <a:lnTo>
                    <a:pt x="40005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6401" name="Freeform 78"/>
            <p:cNvSpPr>
              <a:spLocks/>
            </p:cNvSpPr>
            <p:nvPr/>
          </p:nvSpPr>
          <p:spPr bwMode="auto">
            <a:xfrm>
              <a:off x="4299" y="1335"/>
              <a:ext cx="252" cy="159"/>
            </a:xfrm>
            <a:custGeom>
              <a:avLst/>
              <a:gdLst>
                <a:gd name="T0" fmla="*/ 0 w 419100"/>
                <a:gd name="T1" fmla="*/ 0 h 298450"/>
                <a:gd name="T2" fmla="*/ 0 w 419100"/>
                <a:gd name="T3" fmla="*/ 0 h 298450"/>
                <a:gd name="T4" fmla="*/ 0 w 419100"/>
                <a:gd name="T5" fmla="*/ 0 h 298450"/>
                <a:gd name="T6" fmla="*/ 0 60000 65536"/>
                <a:gd name="T7" fmla="*/ 0 60000 65536"/>
                <a:gd name="T8" fmla="*/ 0 60000 65536"/>
                <a:gd name="T9" fmla="*/ 0 w 419100"/>
                <a:gd name="T10" fmla="*/ 0 h 298450"/>
                <a:gd name="T11" fmla="*/ 419100 w 419100"/>
                <a:gd name="T12" fmla="*/ 298450 h 298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9100" h="298450">
                  <a:moveTo>
                    <a:pt x="0" y="298450"/>
                  </a:moveTo>
                  <a:lnTo>
                    <a:pt x="0" y="0"/>
                  </a:lnTo>
                  <a:lnTo>
                    <a:pt x="41910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6402" name="Flowchart: Delay 14"/>
            <p:cNvSpPr>
              <a:spLocks noChangeArrowheads="1"/>
            </p:cNvSpPr>
            <p:nvPr/>
          </p:nvSpPr>
          <p:spPr bwMode="auto">
            <a:xfrm>
              <a:off x="844" y="1567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6403" name="TextBox 49"/>
            <p:cNvSpPr txBox="1">
              <a:spLocks noChangeArrowheads="1"/>
            </p:cNvSpPr>
            <p:nvPr/>
          </p:nvSpPr>
          <p:spPr bwMode="auto">
            <a:xfrm>
              <a:off x="856" y="1616"/>
              <a:ext cx="3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i="1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v</a:t>
              </a:r>
              <a:r>
                <a:rPr lang="en-US" altLang="zh-TW" sz="1800" i="1" baseline="-250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B</a:t>
              </a:r>
              <a:endParaRPr lang="en-US" altLang="zh-TW" sz="1800" i="1">
                <a:solidFill>
                  <a:srgbClr val="000000"/>
                </a:solidFill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6404" name="Flowchart: Connector 8"/>
            <p:cNvSpPr>
              <a:spLocks noChangeArrowheads="1"/>
            </p:cNvSpPr>
            <p:nvPr/>
          </p:nvSpPr>
          <p:spPr bwMode="auto">
            <a:xfrm rot="5400000">
              <a:off x="1219" y="1726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6405" name="Flowchart: Delay 14"/>
            <p:cNvSpPr>
              <a:spLocks noChangeArrowheads="1"/>
            </p:cNvSpPr>
            <p:nvPr/>
          </p:nvSpPr>
          <p:spPr bwMode="auto">
            <a:xfrm>
              <a:off x="3621" y="1301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6406" name="TextBox 49"/>
            <p:cNvSpPr txBox="1">
              <a:spLocks noChangeArrowheads="1"/>
            </p:cNvSpPr>
            <p:nvPr/>
          </p:nvSpPr>
          <p:spPr bwMode="auto">
            <a:xfrm>
              <a:off x="3638" y="1350"/>
              <a:ext cx="3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i="1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v</a:t>
              </a:r>
              <a:r>
                <a:rPr lang="en-US" altLang="zh-TW" sz="1800" i="1" baseline="-250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A</a:t>
              </a:r>
              <a:endParaRPr lang="en-US" altLang="zh-TW" sz="1800" i="1">
                <a:solidFill>
                  <a:srgbClr val="000000"/>
                </a:solidFill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6407" name="Flowchart: Connector 8"/>
            <p:cNvSpPr>
              <a:spLocks noChangeArrowheads="1"/>
            </p:cNvSpPr>
            <p:nvPr/>
          </p:nvSpPr>
          <p:spPr bwMode="auto">
            <a:xfrm rot="5400000">
              <a:off x="3996" y="1460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6408" name="Flowchart: Delay 14"/>
            <p:cNvSpPr>
              <a:spLocks noChangeArrowheads="1"/>
            </p:cNvSpPr>
            <p:nvPr/>
          </p:nvSpPr>
          <p:spPr bwMode="auto">
            <a:xfrm>
              <a:off x="3622" y="1844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6409" name="TextBox 49"/>
            <p:cNvSpPr txBox="1">
              <a:spLocks noChangeArrowheads="1"/>
            </p:cNvSpPr>
            <p:nvPr/>
          </p:nvSpPr>
          <p:spPr bwMode="auto">
            <a:xfrm>
              <a:off x="3639" y="1903"/>
              <a:ext cx="3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i="1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v</a:t>
              </a:r>
              <a:r>
                <a:rPr lang="en-US" altLang="zh-TW" sz="1800" i="1" baseline="-250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B</a:t>
              </a:r>
              <a:endParaRPr lang="en-US" altLang="zh-TW" sz="1800" i="1">
                <a:solidFill>
                  <a:srgbClr val="000000"/>
                </a:solidFill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6410" name="Flowchart: Connector 8"/>
            <p:cNvSpPr>
              <a:spLocks noChangeArrowheads="1"/>
            </p:cNvSpPr>
            <p:nvPr/>
          </p:nvSpPr>
          <p:spPr bwMode="auto">
            <a:xfrm rot="5400000">
              <a:off x="3997" y="2003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6411" name="AutoShape 92"/>
            <p:cNvSpPr>
              <a:spLocks noChangeArrowheads="1"/>
            </p:cNvSpPr>
            <p:nvPr/>
          </p:nvSpPr>
          <p:spPr bwMode="auto">
            <a:xfrm>
              <a:off x="2654" y="1651"/>
              <a:ext cx="465" cy="293"/>
            </a:xfrm>
            <a:prstGeom prst="rightArrow">
              <a:avLst>
                <a:gd name="adj1" fmla="val 50000"/>
                <a:gd name="adj2" fmla="val 39676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6412" name="Line 93"/>
            <p:cNvSpPr>
              <a:spLocks noChangeShapeType="1"/>
            </p:cNvSpPr>
            <p:nvPr/>
          </p:nvSpPr>
          <p:spPr bwMode="auto">
            <a:xfrm>
              <a:off x="1296" y="1764"/>
              <a:ext cx="4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413" name="Freeform 94"/>
            <p:cNvSpPr>
              <a:spLocks/>
            </p:cNvSpPr>
            <p:nvPr/>
          </p:nvSpPr>
          <p:spPr bwMode="auto">
            <a:xfrm>
              <a:off x="1548" y="1338"/>
              <a:ext cx="213" cy="885"/>
            </a:xfrm>
            <a:custGeom>
              <a:avLst/>
              <a:gdLst>
                <a:gd name="T0" fmla="*/ 210 w 213"/>
                <a:gd name="T1" fmla="*/ 0 h 918"/>
                <a:gd name="T2" fmla="*/ 0 w 213"/>
                <a:gd name="T3" fmla="*/ 0 h 918"/>
                <a:gd name="T4" fmla="*/ 0 w 213"/>
                <a:gd name="T5" fmla="*/ 711 h 918"/>
                <a:gd name="T6" fmla="*/ 213 w 213"/>
                <a:gd name="T7" fmla="*/ 711 h 9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"/>
                <a:gd name="T13" fmla="*/ 0 h 918"/>
                <a:gd name="T14" fmla="*/ 213 w 213"/>
                <a:gd name="T15" fmla="*/ 918 h 9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" h="918">
                  <a:moveTo>
                    <a:pt x="210" y="0"/>
                  </a:moveTo>
                  <a:lnTo>
                    <a:pt x="0" y="0"/>
                  </a:lnTo>
                  <a:lnTo>
                    <a:pt x="0" y="918"/>
                  </a:lnTo>
                  <a:lnTo>
                    <a:pt x="213" y="91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414" name="Line 95"/>
            <p:cNvSpPr>
              <a:spLocks noChangeShapeType="1"/>
            </p:cNvSpPr>
            <p:nvPr/>
          </p:nvSpPr>
          <p:spPr bwMode="auto">
            <a:xfrm>
              <a:off x="1542" y="1536"/>
              <a:ext cx="2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415" name="Line 96"/>
            <p:cNvSpPr>
              <a:spLocks noChangeShapeType="1"/>
            </p:cNvSpPr>
            <p:nvPr/>
          </p:nvSpPr>
          <p:spPr bwMode="auto">
            <a:xfrm>
              <a:off x="1542" y="2004"/>
              <a:ext cx="2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416" name="Oval 97"/>
            <p:cNvSpPr>
              <a:spLocks noChangeArrowheads="1"/>
            </p:cNvSpPr>
            <p:nvPr/>
          </p:nvSpPr>
          <p:spPr bwMode="auto">
            <a:xfrm>
              <a:off x="1518" y="1509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6417" name="Oval 98"/>
            <p:cNvSpPr>
              <a:spLocks noChangeArrowheads="1"/>
            </p:cNvSpPr>
            <p:nvPr/>
          </p:nvSpPr>
          <p:spPr bwMode="auto">
            <a:xfrm>
              <a:off x="1518" y="1737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6418" name="Oval 99"/>
            <p:cNvSpPr>
              <a:spLocks noChangeArrowheads="1"/>
            </p:cNvSpPr>
            <p:nvPr/>
          </p:nvSpPr>
          <p:spPr bwMode="auto">
            <a:xfrm>
              <a:off x="1521" y="1977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6419" name="Oval 100"/>
            <p:cNvSpPr>
              <a:spLocks noChangeArrowheads="1"/>
            </p:cNvSpPr>
            <p:nvPr/>
          </p:nvSpPr>
          <p:spPr bwMode="auto">
            <a:xfrm>
              <a:off x="3366" y="1368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6420" name="Oval 101"/>
            <p:cNvSpPr>
              <a:spLocks noChangeArrowheads="1"/>
            </p:cNvSpPr>
            <p:nvPr/>
          </p:nvSpPr>
          <p:spPr bwMode="auto">
            <a:xfrm>
              <a:off x="3468" y="1587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6421" name="Line 102"/>
            <p:cNvSpPr>
              <a:spLocks noChangeShapeType="1"/>
            </p:cNvSpPr>
            <p:nvPr/>
          </p:nvSpPr>
          <p:spPr bwMode="auto">
            <a:xfrm>
              <a:off x="3306" y="1395"/>
              <a:ext cx="31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422" name="Freeform 103"/>
            <p:cNvSpPr>
              <a:spLocks/>
            </p:cNvSpPr>
            <p:nvPr/>
          </p:nvSpPr>
          <p:spPr bwMode="auto">
            <a:xfrm>
              <a:off x="3396" y="1389"/>
              <a:ext cx="225" cy="564"/>
            </a:xfrm>
            <a:custGeom>
              <a:avLst/>
              <a:gdLst>
                <a:gd name="T0" fmla="*/ 0 w 225"/>
                <a:gd name="T1" fmla="*/ 0 h 531"/>
                <a:gd name="T2" fmla="*/ 0 w 225"/>
                <a:gd name="T3" fmla="*/ 810 h 531"/>
                <a:gd name="T4" fmla="*/ 225 w 225"/>
                <a:gd name="T5" fmla="*/ 810 h 531"/>
                <a:gd name="T6" fmla="*/ 0 60000 65536"/>
                <a:gd name="T7" fmla="*/ 0 60000 65536"/>
                <a:gd name="T8" fmla="*/ 0 60000 65536"/>
                <a:gd name="T9" fmla="*/ 0 w 225"/>
                <a:gd name="T10" fmla="*/ 0 h 531"/>
                <a:gd name="T11" fmla="*/ 225 w 225"/>
                <a:gd name="T12" fmla="*/ 531 h 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531">
                  <a:moveTo>
                    <a:pt x="0" y="0"/>
                  </a:moveTo>
                  <a:lnTo>
                    <a:pt x="0" y="531"/>
                  </a:lnTo>
                  <a:lnTo>
                    <a:pt x="225" y="53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423" name="Line 104"/>
            <p:cNvSpPr>
              <a:spLocks noChangeShapeType="1"/>
            </p:cNvSpPr>
            <p:nvPr/>
          </p:nvSpPr>
          <p:spPr bwMode="auto">
            <a:xfrm>
              <a:off x="3303" y="1614"/>
              <a:ext cx="31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424" name="Freeform 105"/>
            <p:cNvSpPr>
              <a:spLocks/>
            </p:cNvSpPr>
            <p:nvPr/>
          </p:nvSpPr>
          <p:spPr bwMode="auto">
            <a:xfrm>
              <a:off x="3495" y="1611"/>
              <a:ext cx="132" cy="549"/>
            </a:xfrm>
            <a:custGeom>
              <a:avLst/>
              <a:gdLst>
                <a:gd name="T0" fmla="*/ 0 w 111"/>
                <a:gd name="T1" fmla="*/ 0 h 549"/>
                <a:gd name="T2" fmla="*/ 0 w 111"/>
                <a:gd name="T3" fmla="*/ 549 h 549"/>
                <a:gd name="T4" fmla="*/ 373 w 111"/>
                <a:gd name="T5" fmla="*/ 549 h 549"/>
                <a:gd name="T6" fmla="*/ 0 60000 65536"/>
                <a:gd name="T7" fmla="*/ 0 60000 65536"/>
                <a:gd name="T8" fmla="*/ 0 60000 65536"/>
                <a:gd name="T9" fmla="*/ 0 w 111"/>
                <a:gd name="T10" fmla="*/ 0 h 549"/>
                <a:gd name="T11" fmla="*/ 111 w 111"/>
                <a:gd name="T12" fmla="*/ 549 h 5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" h="549">
                  <a:moveTo>
                    <a:pt x="0" y="0"/>
                  </a:moveTo>
                  <a:lnTo>
                    <a:pt x="0" y="549"/>
                  </a:lnTo>
                  <a:lnTo>
                    <a:pt x="111" y="549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425" name="Oval 106"/>
            <p:cNvSpPr>
              <a:spLocks noChangeArrowheads="1"/>
            </p:cNvSpPr>
            <p:nvPr/>
          </p:nvSpPr>
          <p:spPr bwMode="auto">
            <a:xfrm>
              <a:off x="4269" y="1464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6426" name="Line 107"/>
            <p:cNvSpPr>
              <a:spLocks noChangeShapeType="1"/>
            </p:cNvSpPr>
            <p:nvPr/>
          </p:nvSpPr>
          <p:spPr bwMode="auto">
            <a:xfrm>
              <a:off x="4074" y="1494"/>
              <a:ext cx="47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427" name="Text Box 25"/>
            <p:cNvSpPr txBox="1">
              <a:spLocks noChangeArrowheads="1"/>
            </p:cNvSpPr>
            <p:nvPr/>
          </p:nvSpPr>
          <p:spPr bwMode="auto">
            <a:xfrm>
              <a:off x="4731" y="1394"/>
              <a:ext cx="63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en-US" altLang="ko-KR" sz="18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= 1</a:t>
              </a:r>
            </a:p>
          </p:txBody>
        </p:sp>
        <p:sp>
          <p:nvSpPr>
            <p:cNvPr id="56428" name="Text Box 26"/>
            <p:cNvSpPr txBox="1">
              <a:spLocks noChangeArrowheads="1"/>
            </p:cNvSpPr>
            <p:nvPr/>
          </p:nvSpPr>
          <p:spPr bwMode="auto">
            <a:xfrm>
              <a:off x="4737" y="1220"/>
              <a:ext cx="6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d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) = 1</a:t>
              </a:r>
            </a:p>
          </p:txBody>
        </p:sp>
        <p:sp>
          <p:nvSpPr>
            <p:cNvPr id="56429" name="Text Box 27"/>
            <p:cNvSpPr txBox="1">
              <a:spLocks noChangeArrowheads="1"/>
            </p:cNvSpPr>
            <p:nvPr/>
          </p:nvSpPr>
          <p:spPr bwMode="auto">
            <a:xfrm>
              <a:off x="4737" y="1678"/>
              <a:ext cx="63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f</a:t>
              </a:r>
              <a:r>
                <a:rPr lang="en-US" altLang="ko-KR" sz="18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= 1</a:t>
              </a:r>
            </a:p>
          </p:txBody>
        </p:sp>
        <p:sp>
          <p:nvSpPr>
            <p:cNvPr id="56430" name="Text Box 28"/>
            <p:cNvSpPr txBox="1">
              <a:spLocks noChangeArrowheads="1"/>
            </p:cNvSpPr>
            <p:nvPr/>
          </p:nvSpPr>
          <p:spPr bwMode="auto">
            <a:xfrm>
              <a:off x="4731" y="1923"/>
              <a:ext cx="63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g</a:t>
              </a:r>
              <a:r>
                <a:rPr lang="en-US" altLang="ko-KR" sz="18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 = 1</a:t>
              </a:r>
            </a:p>
          </p:txBody>
        </p:sp>
        <p:sp>
          <p:nvSpPr>
            <p:cNvPr id="56431" name="Text Box 29"/>
            <p:cNvSpPr txBox="1">
              <a:spLocks noChangeArrowheads="1"/>
            </p:cNvSpPr>
            <p:nvPr/>
          </p:nvSpPr>
          <p:spPr bwMode="auto">
            <a:xfrm>
              <a:off x="4731" y="2152"/>
              <a:ext cx="6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C</a:t>
              </a:r>
              <a:r>
                <a:rPr lang="en-US" altLang="ko-KR" sz="18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ko-KR" sz="1800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ko-KR" sz="18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 = 1</a:t>
              </a:r>
            </a:p>
          </p:txBody>
        </p:sp>
        <p:sp>
          <p:nvSpPr>
            <p:cNvPr id="56432" name="Line 113"/>
            <p:cNvSpPr>
              <a:spLocks noChangeShapeType="1"/>
            </p:cNvSpPr>
            <p:nvPr/>
          </p:nvSpPr>
          <p:spPr bwMode="auto">
            <a:xfrm>
              <a:off x="4071" y="2043"/>
              <a:ext cx="47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433" name="Oval 114"/>
            <p:cNvSpPr>
              <a:spLocks noChangeArrowheads="1"/>
            </p:cNvSpPr>
            <p:nvPr/>
          </p:nvSpPr>
          <p:spPr bwMode="auto">
            <a:xfrm>
              <a:off x="4269" y="2016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</p:grpSp>
      <p:grpSp>
        <p:nvGrpSpPr>
          <p:cNvPr id="133182" name="Group 168"/>
          <p:cNvGrpSpPr>
            <a:grpSpLocks/>
          </p:cNvGrpSpPr>
          <p:nvPr/>
        </p:nvGrpSpPr>
        <p:grpSpPr bwMode="auto">
          <a:xfrm>
            <a:off x="755650" y="4457700"/>
            <a:ext cx="6851650" cy="2066925"/>
            <a:chOff x="199" y="1539"/>
            <a:chExt cx="4316" cy="1302"/>
          </a:xfrm>
        </p:grpSpPr>
        <p:sp>
          <p:nvSpPr>
            <p:cNvPr id="56328" name="Line 169"/>
            <p:cNvSpPr>
              <a:spLocks noChangeShapeType="1"/>
            </p:cNvSpPr>
            <p:nvPr/>
          </p:nvSpPr>
          <p:spPr bwMode="auto">
            <a:xfrm>
              <a:off x="3546" y="2505"/>
              <a:ext cx="25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29" name="Freeform 71"/>
            <p:cNvSpPr>
              <a:spLocks/>
            </p:cNvSpPr>
            <p:nvPr/>
          </p:nvSpPr>
          <p:spPr bwMode="auto">
            <a:xfrm>
              <a:off x="3684" y="1655"/>
              <a:ext cx="246" cy="476"/>
            </a:xfrm>
            <a:custGeom>
              <a:avLst/>
              <a:gdLst>
                <a:gd name="T0" fmla="*/ 0 w 400050"/>
                <a:gd name="T1" fmla="*/ 0 h 755650"/>
                <a:gd name="T2" fmla="*/ 0 w 400050"/>
                <a:gd name="T3" fmla="*/ 0 h 755650"/>
                <a:gd name="T4" fmla="*/ 0 w 400050"/>
                <a:gd name="T5" fmla="*/ 0 h 755650"/>
                <a:gd name="T6" fmla="*/ 0 w 400050"/>
                <a:gd name="T7" fmla="*/ 0 h 7556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050"/>
                <a:gd name="T13" fmla="*/ 0 h 755650"/>
                <a:gd name="T14" fmla="*/ 400050 w 400050"/>
                <a:gd name="T15" fmla="*/ 755650 h 7556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050" h="755650">
                  <a:moveTo>
                    <a:pt x="393700" y="755650"/>
                  </a:moveTo>
                  <a:lnTo>
                    <a:pt x="0" y="755650"/>
                  </a:lnTo>
                  <a:lnTo>
                    <a:pt x="0" y="0"/>
                  </a:lnTo>
                  <a:lnTo>
                    <a:pt x="40005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6330" name="Line 171"/>
            <p:cNvSpPr>
              <a:spLocks noChangeShapeType="1"/>
            </p:cNvSpPr>
            <p:nvPr/>
          </p:nvSpPr>
          <p:spPr bwMode="auto">
            <a:xfrm>
              <a:off x="3456" y="1890"/>
              <a:ext cx="47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31" name="Oval 172"/>
            <p:cNvSpPr>
              <a:spLocks noChangeArrowheads="1"/>
            </p:cNvSpPr>
            <p:nvPr/>
          </p:nvSpPr>
          <p:spPr bwMode="auto">
            <a:xfrm>
              <a:off x="3654" y="1863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6332" name="Line 173"/>
            <p:cNvSpPr>
              <a:spLocks noChangeShapeType="1"/>
            </p:cNvSpPr>
            <p:nvPr/>
          </p:nvSpPr>
          <p:spPr bwMode="auto">
            <a:xfrm>
              <a:off x="1005" y="2190"/>
              <a:ext cx="4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33" name="Freeform 174"/>
            <p:cNvSpPr>
              <a:spLocks/>
            </p:cNvSpPr>
            <p:nvPr/>
          </p:nvSpPr>
          <p:spPr bwMode="auto">
            <a:xfrm>
              <a:off x="1257" y="1764"/>
              <a:ext cx="213" cy="885"/>
            </a:xfrm>
            <a:custGeom>
              <a:avLst/>
              <a:gdLst>
                <a:gd name="T0" fmla="*/ 210 w 213"/>
                <a:gd name="T1" fmla="*/ 0 h 918"/>
                <a:gd name="T2" fmla="*/ 0 w 213"/>
                <a:gd name="T3" fmla="*/ 0 h 918"/>
                <a:gd name="T4" fmla="*/ 0 w 213"/>
                <a:gd name="T5" fmla="*/ 711 h 918"/>
                <a:gd name="T6" fmla="*/ 213 w 213"/>
                <a:gd name="T7" fmla="*/ 711 h 9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"/>
                <a:gd name="T13" fmla="*/ 0 h 918"/>
                <a:gd name="T14" fmla="*/ 213 w 213"/>
                <a:gd name="T15" fmla="*/ 918 h 9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" h="918">
                  <a:moveTo>
                    <a:pt x="210" y="0"/>
                  </a:moveTo>
                  <a:lnTo>
                    <a:pt x="0" y="0"/>
                  </a:lnTo>
                  <a:lnTo>
                    <a:pt x="0" y="918"/>
                  </a:lnTo>
                  <a:lnTo>
                    <a:pt x="213" y="91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34" name="Line 175"/>
            <p:cNvSpPr>
              <a:spLocks noChangeShapeType="1"/>
            </p:cNvSpPr>
            <p:nvPr/>
          </p:nvSpPr>
          <p:spPr bwMode="auto">
            <a:xfrm>
              <a:off x="1251" y="1962"/>
              <a:ext cx="2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35" name="Line 176"/>
            <p:cNvSpPr>
              <a:spLocks noChangeShapeType="1"/>
            </p:cNvSpPr>
            <p:nvPr/>
          </p:nvSpPr>
          <p:spPr bwMode="auto">
            <a:xfrm>
              <a:off x="1251" y="2430"/>
              <a:ext cx="2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36" name="Oval 177"/>
            <p:cNvSpPr>
              <a:spLocks noChangeArrowheads="1"/>
            </p:cNvSpPr>
            <p:nvPr/>
          </p:nvSpPr>
          <p:spPr bwMode="auto">
            <a:xfrm>
              <a:off x="1227" y="1935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6337" name="Oval 178"/>
            <p:cNvSpPr>
              <a:spLocks noChangeArrowheads="1"/>
            </p:cNvSpPr>
            <p:nvPr/>
          </p:nvSpPr>
          <p:spPr bwMode="auto">
            <a:xfrm>
              <a:off x="1227" y="2163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6338" name="Oval 179"/>
            <p:cNvSpPr>
              <a:spLocks noChangeArrowheads="1"/>
            </p:cNvSpPr>
            <p:nvPr/>
          </p:nvSpPr>
          <p:spPr bwMode="auto">
            <a:xfrm>
              <a:off x="1230" y="2403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6339" name="Text Box 20"/>
            <p:cNvSpPr txBox="1">
              <a:spLocks noChangeArrowheads="1"/>
            </p:cNvSpPr>
            <p:nvPr/>
          </p:nvSpPr>
          <p:spPr bwMode="auto">
            <a:xfrm>
              <a:off x="1445" y="1641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6340" name="Text Box 21"/>
            <p:cNvSpPr txBox="1">
              <a:spLocks noChangeArrowheads="1"/>
            </p:cNvSpPr>
            <p:nvPr/>
          </p:nvSpPr>
          <p:spPr bwMode="auto">
            <a:xfrm>
              <a:off x="1439" y="1836"/>
              <a:ext cx="20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56341" name="Text Box 22"/>
            <p:cNvSpPr txBox="1">
              <a:spLocks noChangeArrowheads="1"/>
            </p:cNvSpPr>
            <p:nvPr/>
          </p:nvSpPr>
          <p:spPr bwMode="auto">
            <a:xfrm>
              <a:off x="1427" y="2072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56342" name="Text Box 23"/>
            <p:cNvSpPr txBox="1">
              <a:spLocks noChangeArrowheads="1"/>
            </p:cNvSpPr>
            <p:nvPr/>
          </p:nvSpPr>
          <p:spPr bwMode="auto">
            <a:xfrm>
              <a:off x="1874" y="2300"/>
              <a:ext cx="20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1871" y="2521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h</a:t>
              </a:r>
            </a:p>
          </p:txBody>
        </p:sp>
        <p:cxnSp>
          <p:nvCxnSpPr>
            <p:cNvPr id="56344" name="AutoShape 9"/>
            <p:cNvCxnSpPr>
              <a:cxnSpLocks noChangeShapeType="1"/>
            </p:cNvCxnSpPr>
            <p:nvPr/>
          </p:nvCxnSpPr>
          <p:spPr bwMode="auto">
            <a:xfrm flipH="1" flipV="1">
              <a:off x="380" y="2088"/>
              <a:ext cx="23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5" name="AutoShape 10"/>
            <p:cNvCxnSpPr>
              <a:cxnSpLocks noChangeShapeType="1"/>
            </p:cNvCxnSpPr>
            <p:nvPr/>
          </p:nvCxnSpPr>
          <p:spPr bwMode="auto">
            <a:xfrm flipH="1">
              <a:off x="380" y="2280"/>
              <a:ext cx="23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46" name="Text Box 18"/>
            <p:cNvSpPr txBox="1">
              <a:spLocks noChangeArrowheads="1"/>
            </p:cNvSpPr>
            <p:nvPr/>
          </p:nvSpPr>
          <p:spPr bwMode="auto">
            <a:xfrm>
              <a:off x="226" y="2160"/>
              <a:ext cx="1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6347" name="Text Box 19"/>
            <p:cNvSpPr txBox="1">
              <a:spLocks noChangeArrowheads="1"/>
            </p:cNvSpPr>
            <p:nvPr/>
          </p:nvSpPr>
          <p:spPr bwMode="auto">
            <a:xfrm>
              <a:off x="199" y="1944"/>
              <a:ext cx="21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6348" name="Text Box 18"/>
            <p:cNvSpPr txBox="1">
              <a:spLocks noChangeArrowheads="1"/>
            </p:cNvSpPr>
            <p:nvPr/>
          </p:nvSpPr>
          <p:spPr bwMode="auto">
            <a:xfrm>
              <a:off x="2630" y="1842"/>
              <a:ext cx="17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6349" name="Text Box 19"/>
            <p:cNvSpPr txBox="1">
              <a:spLocks noChangeArrowheads="1"/>
            </p:cNvSpPr>
            <p:nvPr/>
          </p:nvSpPr>
          <p:spPr bwMode="auto">
            <a:xfrm>
              <a:off x="2630" y="1659"/>
              <a:ext cx="1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6350" name="Text Box 20"/>
            <p:cNvSpPr txBox="1">
              <a:spLocks noChangeArrowheads="1"/>
            </p:cNvSpPr>
            <p:nvPr/>
          </p:nvSpPr>
          <p:spPr bwMode="auto">
            <a:xfrm>
              <a:off x="3898" y="1539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6351" name="Text Box 21"/>
            <p:cNvSpPr txBox="1">
              <a:spLocks noChangeArrowheads="1"/>
            </p:cNvSpPr>
            <p:nvPr/>
          </p:nvSpPr>
          <p:spPr bwMode="auto">
            <a:xfrm>
              <a:off x="3898" y="1767"/>
              <a:ext cx="20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56352" name="Text Box 22"/>
            <p:cNvSpPr txBox="1">
              <a:spLocks noChangeArrowheads="1"/>
            </p:cNvSpPr>
            <p:nvPr/>
          </p:nvSpPr>
          <p:spPr bwMode="auto">
            <a:xfrm>
              <a:off x="3896" y="2021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56353" name="Text Box 194"/>
            <p:cNvSpPr txBox="1">
              <a:spLocks noChangeArrowheads="1"/>
            </p:cNvSpPr>
            <p:nvPr/>
          </p:nvSpPr>
          <p:spPr bwMode="auto">
            <a:xfrm>
              <a:off x="1446" y="2270"/>
              <a:ext cx="2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…</a:t>
              </a:r>
            </a:p>
          </p:txBody>
        </p:sp>
        <p:sp>
          <p:nvSpPr>
            <p:cNvPr id="56354" name="Freeform 195"/>
            <p:cNvSpPr>
              <a:spLocks/>
            </p:cNvSpPr>
            <p:nvPr/>
          </p:nvSpPr>
          <p:spPr bwMode="auto">
            <a:xfrm>
              <a:off x="2958" y="1984"/>
              <a:ext cx="183" cy="624"/>
            </a:xfrm>
            <a:custGeom>
              <a:avLst/>
              <a:gdLst>
                <a:gd name="T0" fmla="*/ 0 w 560"/>
                <a:gd name="T1" fmla="*/ 0 h 624"/>
                <a:gd name="T2" fmla="*/ 0 w 560"/>
                <a:gd name="T3" fmla="*/ 624 h 624"/>
                <a:gd name="T4" fmla="*/ 0 w 560"/>
                <a:gd name="T5" fmla="*/ 624 h 624"/>
                <a:gd name="T6" fmla="*/ 0 60000 65536"/>
                <a:gd name="T7" fmla="*/ 0 60000 65536"/>
                <a:gd name="T8" fmla="*/ 0 60000 65536"/>
                <a:gd name="T9" fmla="*/ 0 w 560"/>
                <a:gd name="T10" fmla="*/ 0 h 624"/>
                <a:gd name="T11" fmla="*/ 560 w 560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0" h="624">
                  <a:moveTo>
                    <a:pt x="0" y="0"/>
                  </a:moveTo>
                  <a:lnTo>
                    <a:pt x="0" y="624"/>
                  </a:lnTo>
                  <a:lnTo>
                    <a:pt x="560" y="62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55" name="Freeform 196"/>
            <p:cNvSpPr>
              <a:spLocks/>
            </p:cNvSpPr>
            <p:nvPr/>
          </p:nvSpPr>
          <p:spPr bwMode="auto">
            <a:xfrm>
              <a:off x="2878" y="1784"/>
              <a:ext cx="262" cy="648"/>
            </a:xfrm>
            <a:custGeom>
              <a:avLst/>
              <a:gdLst>
                <a:gd name="T0" fmla="*/ 0 w 560"/>
                <a:gd name="T1" fmla="*/ 0 h 624"/>
                <a:gd name="T2" fmla="*/ 0 w 560"/>
                <a:gd name="T3" fmla="*/ 813 h 624"/>
                <a:gd name="T4" fmla="*/ 3 w 560"/>
                <a:gd name="T5" fmla="*/ 813 h 624"/>
                <a:gd name="T6" fmla="*/ 0 60000 65536"/>
                <a:gd name="T7" fmla="*/ 0 60000 65536"/>
                <a:gd name="T8" fmla="*/ 0 60000 65536"/>
                <a:gd name="T9" fmla="*/ 0 w 560"/>
                <a:gd name="T10" fmla="*/ 0 h 624"/>
                <a:gd name="T11" fmla="*/ 560 w 560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0" h="624">
                  <a:moveTo>
                    <a:pt x="0" y="0"/>
                  </a:moveTo>
                  <a:lnTo>
                    <a:pt x="0" y="624"/>
                  </a:lnTo>
                  <a:lnTo>
                    <a:pt x="560" y="62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56" name="Flowchart: Delay 14"/>
            <p:cNvSpPr>
              <a:spLocks noChangeArrowheads="1"/>
            </p:cNvSpPr>
            <p:nvPr/>
          </p:nvSpPr>
          <p:spPr bwMode="auto">
            <a:xfrm>
              <a:off x="615" y="1993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6357" name="TextBox 49"/>
            <p:cNvSpPr txBox="1">
              <a:spLocks noChangeArrowheads="1"/>
            </p:cNvSpPr>
            <p:nvPr/>
          </p:nvSpPr>
          <p:spPr bwMode="auto">
            <a:xfrm>
              <a:off x="627" y="2063"/>
              <a:ext cx="3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i="1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56358" name="Flowchart: Connector 8"/>
            <p:cNvSpPr>
              <a:spLocks noChangeArrowheads="1"/>
            </p:cNvSpPr>
            <p:nvPr/>
          </p:nvSpPr>
          <p:spPr bwMode="auto">
            <a:xfrm rot="5400000">
              <a:off x="990" y="2152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6359" name="Flowchart: Delay 14"/>
            <p:cNvSpPr>
              <a:spLocks noChangeArrowheads="1"/>
            </p:cNvSpPr>
            <p:nvPr/>
          </p:nvSpPr>
          <p:spPr bwMode="auto">
            <a:xfrm>
              <a:off x="3013" y="1697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6360" name="TextBox 49"/>
            <p:cNvSpPr txBox="1">
              <a:spLocks noChangeArrowheads="1"/>
            </p:cNvSpPr>
            <p:nvPr/>
          </p:nvSpPr>
          <p:spPr bwMode="auto">
            <a:xfrm>
              <a:off x="3025" y="1767"/>
              <a:ext cx="3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i="1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56361" name="Flowchart: Connector 8"/>
            <p:cNvSpPr>
              <a:spLocks noChangeArrowheads="1"/>
            </p:cNvSpPr>
            <p:nvPr/>
          </p:nvSpPr>
          <p:spPr bwMode="auto">
            <a:xfrm rot="5400000">
              <a:off x="3388" y="1856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6362" name="AutoShape 203"/>
            <p:cNvSpPr>
              <a:spLocks noChangeArrowheads="1"/>
            </p:cNvSpPr>
            <p:nvPr/>
          </p:nvSpPr>
          <p:spPr bwMode="auto">
            <a:xfrm>
              <a:off x="2082" y="2077"/>
              <a:ext cx="465" cy="293"/>
            </a:xfrm>
            <a:prstGeom prst="rightArrow">
              <a:avLst>
                <a:gd name="adj1" fmla="val 50000"/>
                <a:gd name="adj2" fmla="val 39676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6363" name="Line 204"/>
            <p:cNvSpPr>
              <a:spLocks noChangeShapeType="1"/>
            </p:cNvSpPr>
            <p:nvPr/>
          </p:nvSpPr>
          <p:spPr bwMode="auto">
            <a:xfrm>
              <a:off x="1686" y="2430"/>
              <a:ext cx="2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64" name="Text Box 205"/>
            <p:cNvSpPr txBox="1">
              <a:spLocks noChangeArrowheads="1"/>
            </p:cNvSpPr>
            <p:nvPr/>
          </p:nvSpPr>
          <p:spPr bwMode="auto">
            <a:xfrm>
              <a:off x="1443" y="2486"/>
              <a:ext cx="2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…</a:t>
              </a:r>
            </a:p>
          </p:txBody>
        </p:sp>
        <p:sp>
          <p:nvSpPr>
            <p:cNvPr id="56365" name="Line 206"/>
            <p:cNvSpPr>
              <a:spLocks noChangeShapeType="1"/>
            </p:cNvSpPr>
            <p:nvPr/>
          </p:nvSpPr>
          <p:spPr bwMode="auto">
            <a:xfrm>
              <a:off x="1683" y="2646"/>
              <a:ext cx="2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66" name="Line 207"/>
            <p:cNvSpPr>
              <a:spLocks noChangeShapeType="1"/>
            </p:cNvSpPr>
            <p:nvPr/>
          </p:nvSpPr>
          <p:spPr bwMode="auto">
            <a:xfrm>
              <a:off x="2787" y="1794"/>
              <a:ext cx="22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67" name="Line 208"/>
            <p:cNvSpPr>
              <a:spLocks noChangeShapeType="1"/>
            </p:cNvSpPr>
            <p:nvPr/>
          </p:nvSpPr>
          <p:spPr bwMode="auto">
            <a:xfrm>
              <a:off x="2787" y="1986"/>
              <a:ext cx="22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68" name="Oval 209"/>
            <p:cNvSpPr>
              <a:spLocks noChangeArrowheads="1"/>
            </p:cNvSpPr>
            <p:nvPr/>
          </p:nvSpPr>
          <p:spPr bwMode="auto">
            <a:xfrm>
              <a:off x="2850" y="1764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6369" name="Oval 210"/>
            <p:cNvSpPr>
              <a:spLocks noChangeArrowheads="1"/>
            </p:cNvSpPr>
            <p:nvPr/>
          </p:nvSpPr>
          <p:spPr bwMode="auto">
            <a:xfrm>
              <a:off x="2928" y="1959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6370" name="Text Box 23"/>
            <p:cNvSpPr txBox="1">
              <a:spLocks noChangeArrowheads="1"/>
            </p:cNvSpPr>
            <p:nvPr/>
          </p:nvSpPr>
          <p:spPr bwMode="auto">
            <a:xfrm>
              <a:off x="4310" y="2372"/>
              <a:ext cx="20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56371" name="Text Box 24"/>
            <p:cNvSpPr txBox="1">
              <a:spLocks noChangeArrowheads="1"/>
            </p:cNvSpPr>
            <p:nvPr/>
          </p:nvSpPr>
          <p:spPr bwMode="auto">
            <a:xfrm>
              <a:off x="4310" y="2608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6372" name="Freeform 62"/>
            <p:cNvSpPr>
              <a:spLocks/>
            </p:cNvSpPr>
            <p:nvPr/>
          </p:nvSpPr>
          <p:spPr bwMode="auto">
            <a:xfrm>
              <a:off x="4139" y="2495"/>
              <a:ext cx="211" cy="233"/>
            </a:xfrm>
            <a:custGeom>
              <a:avLst/>
              <a:gdLst>
                <a:gd name="T0" fmla="*/ 0 w 330200"/>
                <a:gd name="T1" fmla="*/ 0 h 781050"/>
                <a:gd name="T2" fmla="*/ 0 w 330200"/>
                <a:gd name="T3" fmla="*/ 0 h 781050"/>
                <a:gd name="T4" fmla="*/ 0 w 330200"/>
                <a:gd name="T5" fmla="*/ 0 h 781050"/>
                <a:gd name="T6" fmla="*/ 0 60000 65536"/>
                <a:gd name="T7" fmla="*/ 0 60000 65536"/>
                <a:gd name="T8" fmla="*/ 0 60000 65536"/>
                <a:gd name="T9" fmla="*/ 0 w 330200"/>
                <a:gd name="T10" fmla="*/ 0 h 781050"/>
                <a:gd name="T11" fmla="*/ 330200 w 330200"/>
                <a:gd name="T12" fmla="*/ 781050 h 7810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200" h="781050">
                  <a:moveTo>
                    <a:pt x="330200" y="781050"/>
                  </a:moveTo>
                  <a:lnTo>
                    <a:pt x="0" y="78105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6373" name="Flowchart: Delay 14"/>
            <p:cNvSpPr>
              <a:spLocks noChangeArrowheads="1"/>
            </p:cNvSpPr>
            <p:nvPr/>
          </p:nvSpPr>
          <p:spPr bwMode="auto">
            <a:xfrm>
              <a:off x="3127" y="230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6374" name="TextBox 49"/>
            <p:cNvSpPr txBox="1">
              <a:spLocks noChangeArrowheads="1"/>
            </p:cNvSpPr>
            <p:nvPr/>
          </p:nvSpPr>
          <p:spPr bwMode="auto">
            <a:xfrm>
              <a:off x="3148" y="2381"/>
              <a:ext cx="3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i="1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v’</a:t>
              </a:r>
            </a:p>
          </p:txBody>
        </p:sp>
        <p:sp>
          <p:nvSpPr>
            <p:cNvPr id="56375" name="Flowchart: Connector 8"/>
            <p:cNvSpPr>
              <a:spLocks noChangeArrowheads="1"/>
            </p:cNvSpPr>
            <p:nvPr/>
          </p:nvSpPr>
          <p:spPr bwMode="auto">
            <a:xfrm rot="5400000">
              <a:off x="3502" y="246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6376" name="Line 217"/>
            <p:cNvSpPr>
              <a:spLocks noChangeShapeType="1"/>
            </p:cNvSpPr>
            <p:nvPr/>
          </p:nvSpPr>
          <p:spPr bwMode="auto">
            <a:xfrm>
              <a:off x="4059" y="2505"/>
              <a:ext cx="27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77" name="Oval 218"/>
            <p:cNvSpPr>
              <a:spLocks noChangeArrowheads="1"/>
            </p:cNvSpPr>
            <p:nvPr/>
          </p:nvSpPr>
          <p:spPr bwMode="auto">
            <a:xfrm>
              <a:off x="4110" y="2481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6378" name="Text Box 219"/>
            <p:cNvSpPr txBox="1">
              <a:spLocks noChangeArrowheads="1"/>
            </p:cNvSpPr>
            <p:nvPr/>
          </p:nvSpPr>
          <p:spPr bwMode="auto">
            <a:xfrm>
              <a:off x="3798" y="2348"/>
              <a:ext cx="2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…</a:t>
              </a:r>
            </a:p>
          </p:txBody>
        </p:sp>
      </p:grpSp>
      <p:sp>
        <p:nvSpPr>
          <p:cNvPr id="56326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8.5.3	Netlist Restructuring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9E6477-740E-424A-8793-A4EDEB184882}" type="slidenum">
              <a:rPr lang="en-US" altLang="de-DE" sz="1000">
                <a:solidFill>
                  <a:srgbClr val="C0C0C0"/>
                </a:solidFill>
              </a:rPr>
              <a:pPr/>
              <a:t>55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08013" y="1293813"/>
            <a:ext cx="81930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44939"/>
          <a:lstStyle>
            <a:lvl1pPr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Redesigning the fanin tree can change AATs</a:t>
            </a:r>
          </a:p>
        </p:txBody>
      </p:sp>
      <p:sp>
        <p:nvSpPr>
          <p:cNvPr id="57348" name="Freeform 65"/>
          <p:cNvSpPr>
            <a:spLocks/>
          </p:cNvSpPr>
          <p:nvPr/>
        </p:nvSpPr>
        <p:spPr bwMode="auto">
          <a:xfrm>
            <a:off x="1979613" y="2471738"/>
            <a:ext cx="422275" cy="284162"/>
          </a:xfrm>
          <a:custGeom>
            <a:avLst/>
            <a:gdLst>
              <a:gd name="T0" fmla="*/ 0 w 311150"/>
              <a:gd name="T1" fmla="*/ 0 h 241300"/>
              <a:gd name="T2" fmla="*/ 1 w 311150"/>
              <a:gd name="T3" fmla="*/ 0 h 241300"/>
              <a:gd name="T4" fmla="*/ 1 w 311150"/>
              <a:gd name="T5" fmla="*/ 26 h 241300"/>
              <a:gd name="T6" fmla="*/ 19 w 311150"/>
              <a:gd name="T7" fmla="*/ 26 h 241300"/>
              <a:gd name="T8" fmla="*/ 0 60000 65536"/>
              <a:gd name="T9" fmla="*/ 0 60000 65536"/>
              <a:gd name="T10" fmla="*/ 0 60000 65536"/>
              <a:gd name="T11" fmla="*/ 0 60000 65536"/>
              <a:gd name="T12" fmla="*/ 0 w 311150"/>
              <a:gd name="T13" fmla="*/ 0 h 241300"/>
              <a:gd name="T14" fmla="*/ 311150 w 311150"/>
              <a:gd name="T15" fmla="*/ 241300 h 241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1150" h="241300">
                <a:moveTo>
                  <a:pt x="0" y="0"/>
                </a:moveTo>
                <a:lnTo>
                  <a:pt x="152400" y="0"/>
                </a:lnTo>
                <a:lnTo>
                  <a:pt x="152400" y="241300"/>
                </a:lnTo>
                <a:lnTo>
                  <a:pt x="311150" y="241300"/>
                </a:lnTo>
              </a:path>
            </a:pathLst>
          </a:cu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7349" name="Freeform 67"/>
          <p:cNvSpPr>
            <a:spLocks/>
          </p:cNvSpPr>
          <p:nvPr/>
        </p:nvSpPr>
        <p:spPr bwMode="auto">
          <a:xfrm>
            <a:off x="1984375" y="2908300"/>
            <a:ext cx="422275" cy="311150"/>
          </a:xfrm>
          <a:custGeom>
            <a:avLst/>
            <a:gdLst>
              <a:gd name="T0" fmla="*/ 0 w 371475"/>
              <a:gd name="T1" fmla="*/ 0 h 376237"/>
              <a:gd name="T2" fmla="*/ 0 w 371475"/>
              <a:gd name="T3" fmla="*/ 0 h 376237"/>
              <a:gd name="T4" fmla="*/ 0 w 371475"/>
              <a:gd name="T5" fmla="*/ 0 h 376237"/>
              <a:gd name="T6" fmla="*/ 1 w 371475"/>
              <a:gd name="T7" fmla="*/ 0 h 376237"/>
              <a:gd name="T8" fmla="*/ 0 60000 65536"/>
              <a:gd name="T9" fmla="*/ 0 60000 65536"/>
              <a:gd name="T10" fmla="*/ 0 60000 65536"/>
              <a:gd name="T11" fmla="*/ 0 60000 65536"/>
              <a:gd name="T12" fmla="*/ 0 w 371475"/>
              <a:gd name="T13" fmla="*/ 0 h 376237"/>
              <a:gd name="T14" fmla="*/ 371475 w 371475"/>
              <a:gd name="T15" fmla="*/ 376237 h 376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1475" h="376237">
                <a:moveTo>
                  <a:pt x="0" y="376237"/>
                </a:moveTo>
                <a:lnTo>
                  <a:pt x="176213" y="376237"/>
                </a:lnTo>
                <a:lnTo>
                  <a:pt x="176213" y="0"/>
                </a:lnTo>
                <a:lnTo>
                  <a:pt x="371475" y="0"/>
                </a:lnTo>
              </a:path>
            </a:pathLst>
          </a:cu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7350" name="Flowchart: Delay 14"/>
          <p:cNvSpPr>
            <a:spLocks noChangeArrowheads="1"/>
          </p:cNvSpPr>
          <p:nvPr/>
        </p:nvSpPr>
        <p:spPr bwMode="auto">
          <a:xfrm>
            <a:off x="1408113" y="2170113"/>
            <a:ext cx="595312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20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57351" name="TextBox 49"/>
          <p:cNvSpPr txBox="1">
            <a:spLocks noChangeArrowheads="1"/>
          </p:cNvSpPr>
          <p:nvPr/>
        </p:nvSpPr>
        <p:spPr bwMode="auto">
          <a:xfrm>
            <a:off x="1422400" y="2262188"/>
            <a:ext cx="512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>
                <a:solidFill>
                  <a:srgbClr val="000000"/>
                </a:solidFill>
                <a:ea typeface="新細明體" pitchFamily="18" charset="-12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57352" name="Flowchart: Delay 14"/>
          <p:cNvSpPr>
            <a:spLocks noChangeArrowheads="1"/>
          </p:cNvSpPr>
          <p:nvPr/>
        </p:nvSpPr>
        <p:spPr bwMode="auto">
          <a:xfrm>
            <a:off x="1401763" y="2916238"/>
            <a:ext cx="595312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20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57353" name="TextBox 49"/>
          <p:cNvSpPr txBox="1">
            <a:spLocks noChangeArrowheads="1"/>
          </p:cNvSpPr>
          <p:nvPr/>
        </p:nvSpPr>
        <p:spPr bwMode="auto">
          <a:xfrm>
            <a:off x="1443038" y="3035300"/>
            <a:ext cx="417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>
                <a:solidFill>
                  <a:srgbClr val="000000"/>
                </a:solidFill>
                <a:ea typeface="新細明體" pitchFamily="18" charset="-12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57354" name="Flowchart: Delay 14"/>
          <p:cNvSpPr>
            <a:spLocks noChangeArrowheads="1"/>
          </p:cNvSpPr>
          <p:nvPr/>
        </p:nvSpPr>
        <p:spPr bwMode="auto">
          <a:xfrm>
            <a:off x="2368550" y="2501900"/>
            <a:ext cx="595313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20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57355" name="TextBox 49"/>
          <p:cNvSpPr txBox="1">
            <a:spLocks noChangeArrowheads="1"/>
          </p:cNvSpPr>
          <p:nvPr/>
        </p:nvSpPr>
        <p:spPr bwMode="auto">
          <a:xfrm>
            <a:off x="2411413" y="26177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>
                <a:solidFill>
                  <a:srgbClr val="000000"/>
                </a:solidFill>
                <a:ea typeface="新細明體" pitchFamily="18" charset="-12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57356" name="Line 61"/>
          <p:cNvSpPr>
            <a:spLocks noChangeShapeType="1"/>
          </p:cNvSpPr>
          <p:nvPr/>
        </p:nvSpPr>
        <p:spPr bwMode="auto">
          <a:xfrm>
            <a:off x="1120775" y="2363788"/>
            <a:ext cx="274638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57" name="Line 62"/>
          <p:cNvSpPr>
            <a:spLocks noChangeShapeType="1"/>
          </p:cNvSpPr>
          <p:nvPr/>
        </p:nvSpPr>
        <p:spPr bwMode="auto">
          <a:xfrm>
            <a:off x="1120775" y="2643188"/>
            <a:ext cx="274638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58" name="Line 63"/>
          <p:cNvSpPr>
            <a:spLocks noChangeShapeType="1"/>
          </p:cNvSpPr>
          <p:nvPr/>
        </p:nvSpPr>
        <p:spPr bwMode="auto">
          <a:xfrm>
            <a:off x="1122363" y="3100388"/>
            <a:ext cx="274637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59" name="Line 64"/>
          <p:cNvSpPr>
            <a:spLocks noChangeShapeType="1"/>
          </p:cNvSpPr>
          <p:nvPr/>
        </p:nvSpPr>
        <p:spPr bwMode="auto">
          <a:xfrm>
            <a:off x="1120775" y="3386138"/>
            <a:ext cx="274638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60" name="Line 66"/>
          <p:cNvSpPr>
            <a:spLocks noChangeShapeType="1"/>
          </p:cNvSpPr>
          <p:nvPr/>
        </p:nvSpPr>
        <p:spPr bwMode="auto">
          <a:xfrm>
            <a:off x="2968625" y="2813050"/>
            <a:ext cx="287338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61" name="Text Box 68"/>
          <p:cNvSpPr txBox="1">
            <a:spLocks noChangeArrowheads="1"/>
          </p:cNvSpPr>
          <p:nvPr/>
        </p:nvSpPr>
        <p:spPr bwMode="auto">
          <a:xfrm>
            <a:off x="395288" y="2176463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800" i="1">
                <a:solidFill>
                  <a:srgbClr val="000000"/>
                </a:solidFill>
                <a:ea typeface="宋体" panose="02010600030101010101" pitchFamily="2" charset="-122"/>
              </a:rPr>
              <a:t>a</a:t>
            </a:r>
            <a:r>
              <a:rPr lang="en-US" altLang="zh-CN" sz="1800">
                <a:solidFill>
                  <a:srgbClr val="000000"/>
                </a:solidFill>
                <a:ea typeface="宋体" panose="02010600030101010101" pitchFamily="2" charset="-122"/>
              </a:rPr>
              <a:t> &lt;4&gt;</a:t>
            </a:r>
            <a:endParaRPr lang="en-US" altLang="zh-CN" sz="1800" i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7362" name="Text Box 69"/>
          <p:cNvSpPr txBox="1">
            <a:spLocks noChangeArrowheads="1"/>
          </p:cNvSpPr>
          <p:nvPr/>
        </p:nvSpPr>
        <p:spPr bwMode="auto">
          <a:xfrm>
            <a:off x="395288" y="245745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800" i="1">
                <a:solidFill>
                  <a:srgbClr val="000000"/>
                </a:solidFill>
                <a:ea typeface="宋体" panose="02010600030101010101" pitchFamily="2" charset="-122"/>
              </a:rPr>
              <a:t>b</a:t>
            </a:r>
            <a:r>
              <a:rPr lang="en-US" altLang="zh-CN" sz="1800">
                <a:solidFill>
                  <a:srgbClr val="000000"/>
                </a:solidFill>
                <a:ea typeface="宋体" panose="02010600030101010101" pitchFamily="2" charset="-122"/>
              </a:rPr>
              <a:t> &lt;3&gt;</a:t>
            </a:r>
            <a:endParaRPr lang="en-US" altLang="zh-CN" sz="1800" i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7363" name="Text Box 70"/>
          <p:cNvSpPr txBox="1">
            <a:spLocks noChangeArrowheads="1"/>
          </p:cNvSpPr>
          <p:nvPr/>
        </p:nvSpPr>
        <p:spPr bwMode="auto">
          <a:xfrm>
            <a:off x="409575" y="290512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800" i="1">
                <a:solidFill>
                  <a:srgbClr val="000000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800">
                <a:solidFill>
                  <a:srgbClr val="000000"/>
                </a:solidFill>
                <a:ea typeface="宋体" panose="02010600030101010101" pitchFamily="2" charset="-122"/>
              </a:rPr>
              <a:t> &lt;1&gt;</a:t>
            </a:r>
            <a:endParaRPr lang="en-US" altLang="zh-CN" sz="1800" i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7364" name="Text Box 71"/>
          <p:cNvSpPr txBox="1">
            <a:spLocks noChangeArrowheads="1"/>
          </p:cNvSpPr>
          <p:nvPr/>
        </p:nvSpPr>
        <p:spPr bwMode="auto">
          <a:xfrm>
            <a:off x="400050" y="3195638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800" i="1">
                <a:solidFill>
                  <a:srgbClr val="000000"/>
                </a:solidFill>
                <a:ea typeface="宋体" panose="02010600030101010101" pitchFamily="2" charset="-122"/>
              </a:rPr>
              <a:t>d</a:t>
            </a:r>
            <a:r>
              <a:rPr lang="en-US" altLang="zh-CN" sz="1800">
                <a:solidFill>
                  <a:srgbClr val="000000"/>
                </a:solidFill>
                <a:ea typeface="宋体" panose="02010600030101010101" pitchFamily="2" charset="-122"/>
              </a:rPr>
              <a:t> &lt;0&gt;</a:t>
            </a:r>
            <a:endParaRPr lang="en-US" altLang="zh-CN" sz="1800" i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7365" name="Text Box 72"/>
          <p:cNvSpPr txBox="1">
            <a:spLocks noChangeArrowheads="1"/>
          </p:cNvSpPr>
          <p:nvPr/>
        </p:nvSpPr>
        <p:spPr bwMode="auto">
          <a:xfrm>
            <a:off x="3152775" y="26289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800" i="1">
                <a:solidFill>
                  <a:srgbClr val="000000"/>
                </a:solidFill>
                <a:ea typeface="宋体" panose="02010600030101010101" pitchFamily="2" charset="-122"/>
              </a:rPr>
              <a:t>f</a:t>
            </a:r>
            <a:r>
              <a:rPr lang="en-US" altLang="zh-CN" sz="1800">
                <a:solidFill>
                  <a:srgbClr val="000000"/>
                </a:solidFill>
                <a:ea typeface="宋体" panose="02010600030101010101" pitchFamily="2" charset="-122"/>
              </a:rPr>
              <a:t> &lt;6&gt;</a:t>
            </a:r>
            <a:endParaRPr lang="en-US" altLang="zh-CN" sz="1800" i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pSp>
        <p:nvGrpSpPr>
          <p:cNvPr id="134298" name="Group 154"/>
          <p:cNvGrpSpPr>
            <a:grpSpLocks/>
          </p:cNvGrpSpPr>
          <p:nvPr/>
        </p:nvGrpSpPr>
        <p:grpSpPr bwMode="auto">
          <a:xfrm>
            <a:off x="3840163" y="2205038"/>
            <a:ext cx="5146675" cy="1381125"/>
            <a:chOff x="2419" y="1389"/>
            <a:chExt cx="3242" cy="870"/>
          </a:xfrm>
        </p:grpSpPr>
        <p:sp>
          <p:nvSpPr>
            <p:cNvPr id="57369" name="Freeform 63"/>
            <p:cNvSpPr>
              <a:spLocks/>
            </p:cNvSpPr>
            <p:nvPr/>
          </p:nvSpPr>
          <p:spPr bwMode="auto">
            <a:xfrm>
              <a:off x="4359" y="1697"/>
              <a:ext cx="281" cy="92"/>
            </a:xfrm>
            <a:custGeom>
              <a:avLst/>
              <a:gdLst>
                <a:gd name="T0" fmla="*/ 0 w 400050"/>
                <a:gd name="T1" fmla="*/ 0 h 228600"/>
                <a:gd name="T2" fmla="*/ 0 w 400050"/>
                <a:gd name="T3" fmla="*/ 0 h 228600"/>
                <a:gd name="T4" fmla="*/ 0 w 400050"/>
                <a:gd name="T5" fmla="*/ 0 h 228600"/>
                <a:gd name="T6" fmla="*/ 0 w 400050"/>
                <a:gd name="T7" fmla="*/ 0 h 228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050"/>
                <a:gd name="T13" fmla="*/ 0 h 228600"/>
                <a:gd name="T14" fmla="*/ 400050 w 400050"/>
                <a:gd name="T15" fmla="*/ 228600 h 228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050" h="228600">
                  <a:moveTo>
                    <a:pt x="0" y="228600"/>
                  </a:moveTo>
                  <a:lnTo>
                    <a:pt x="209550" y="228600"/>
                  </a:lnTo>
                  <a:lnTo>
                    <a:pt x="209550" y="0"/>
                  </a:lnTo>
                  <a:lnTo>
                    <a:pt x="40005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7370" name="Freeform 64"/>
            <p:cNvSpPr>
              <a:spLocks/>
            </p:cNvSpPr>
            <p:nvPr/>
          </p:nvSpPr>
          <p:spPr bwMode="auto">
            <a:xfrm>
              <a:off x="3739" y="1898"/>
              <a:ext cx="281" cy="139"/>
            </a:xfrm>
            <a:custGeom>
              <a:avLst/>
              <a:gdLst>
                <a:gd name="T0" fmla="*/ 0 w 400050"/>
                <a:gd name="T1" fmla="*/ 0 h 228600"/>
                <a:gd name="T2" fmla="*/ 0 w 400050"/>
                <a:gd name="T3" fmla="*/ 0 h 228600"/>
                <a:gd name="T4" fmla="*/ 0 w 400050"/>
                <a:gd name="T5" fmla="*/ 0 h 228600"/>
                <a:gd name="T6" fmla="*/ 0 w 400050"/>
                <a:gd name="T7" fmla="*/ 0 h 228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050"/>
                <a:gd name="T13" fmla="*/ 0 h 228600"/>
                <a:gd name="T14" fmla="*/ 400050 w 400050"/>
                <a:gd name="T15" fmla="*/ 228600 h 228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050" h="228600">
                  <a:moveTo>
                    <a:pt x="0" y="228600"/>
                  </a:moveTo>
                  <a:lnTo>
                    <a:pt x="209550" y="228600"/>
                  </a:lnTo>
                  <a:lnTo>
                    <a:pt x="209550" y="0"/>
                  </a:lnTo>
                  <a:lnTo>
                    <a:pt x="40005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7371" name="Flowchart: Delay 14"/>
            <p:cNvSpPr>
              <a:spLocks noChangeArrowheads="1"/>
            </p:cNvSpPr>
            <p:nvPr/>
          </p:nvSpPr>
          <p:spPr bwMode="auto">
            <a:xfrm>
              <a:off x="3374" y="1843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20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372" name="TextBox 49"/>
            <p:cNvSpPr txBox="1">
              <a:spLocks noChangeArrowheads="1"/>
            </p:cNvSpPr>
            <p:nvPr/>
          </p:nvSpPr>
          <p:spPr bwMode="auto">
            <a:xfrm>
              <a:off x="3404" y="1915"/>
              <a:ext cx="2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57373" name="Flowchart: Delay 14"/>
            <p:cNvSpPr>
              <a:spLocks noChangeArrowheads="1"/>
            </p:cNvSpPr>
            <p:nvPr/>
          </p:nvSpPr>
          <p:spPr bwMode="auto">
            <a:xfrm>
              <a:off x="3990" y="160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20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374" name="TextBox 49"/>
            <p:cNvSpPr txBox="1">
              <a:spLocks noChangeArrowheads="1"/>
            </p:cNvSpPr>
            <p:nvPr/>
          </p:nvSpPr>
          <p:spPr bwMode="auto">
            <a:xfrm>
              <a:off x="4020" y="1682"/>
              <a:ext cx="2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57375" name="Flowchart: Delay 14"/>
            <p:cNvSpPr>
              <a:spLocks noChangeArrowheads="1"/>
            </p:cNvSpPr>
            <p:nvPr/>
          </p:nvSpPr>
          <p:spPr bwMode="auto">
            <a:xfrm>
              <a:off x="4613" y="1404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20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7376" name="TextBox 49"/>
            <p:cNvSpPr txBox="1">
              <a:spLocks noChangeArrowheads="1"/>
            </p:cNvSpPr>
            <p:nvPr/>
          </p:nvSpPr>
          <p:spPr bwMode="auto">
            <a:xfrm>
              <a:off x="4645" y="1476"/>
              <a:ext cx="2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57377" name="Line 57"/>
            <p:cNvSpPr>
              <a:spLocks noChangeShapeType="1"/>
            </p:cNvSpPr>
            <p:nvPr/>
          </p:nvSpPr>
          <p:spPr bwMode="auto">
            <a:xfrm>
              <a:off x="3262" y="1508"/>
              <a:ext cx="1349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78" name="Line 58"/>
            <p:cNvSpPr>
              <a:spLocks noChangeShapeType="1"/>
            </p:cNvSpPr>
            <p:nvPr/>
          </p:nvSpPr>
          <p:spPr bwMode="auto">
            <a:xfrm>
              <a:off x="3262" y="1739"/>
              <a:ext cx="72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79" name="Line 59"/>
            <p:cNvSpPr>
              <a:spLocks noChangeShapeType="1"/>
            </p:cNvSpPr>
            <p:nvPr/>
          </p:nvSpPr>
          <p:spPr bwMode="auto">
            <a:xfrm>
              <a:off x="3262" y="1941"/>
              <a:ext cx="117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80" name="Line 60"/>
            <p:cNvSpPr>
              <a:spLocks noChangeShapeType="1"/>
            </p:cNvSpPr>
            <p:nvPr/>
          </p:nvSpPr>
          <p:spPr bwMode="auto">
            <a:xfrm>
              <a:off x="3257" y="2144"/>
              <a:ext cx="117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81" name="Line 65"/>
            <p:cNvSpPr>
              <a:spLocks noChangeShapeType="1"/>
            </p:cNvSpPr>
            <p:nvPr/>
          </p:nvSpPr>
          <p:spPr bwMode="auto">
            <a:xfrm>
              <a:off x="4980" y="1595"/>
              <a:ext cx="24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82" name="AutoShape 67"/>
            <p:cNvSpPr>
              <a:spLocks noChangeArrowheads="1"/>
            </p:cNvSpPr>
            <p:nvPr/>
          </p:nvSpPr>
          <p:spPr bwMode="auto">
            <a:xfrm>
              <a:off x="2419" y="1647"/>
              <a:ext cx="280" cy="266"/>
            </a:xfrm>
            <a:prstGeom prst="rightArrow">
              <a:avLst>
                <a:gd name="adj1" fmla="val 50000"/>
                <a:gd name="adj2" fmla="val 26316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7383" name="Text Box 73"/>
            <p:cNvSpPr txBox="1">
              <a:spLocks noChangeArrowheads="1"/>
            </p:cNvSpPr>
            <p:nvPr/>
          </p:nvSpPr>
          <p:spPr bwMode="auto">
            <a:xfrm>
              <a:off x="2805" y="1389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a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&lt;4&gt;</a:t>
              </a:r>
              <a:endParaRPr lang="en-US" altLang="zh-CN" sz="1800" i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7384" name="Text Box 74"/>
            <p:cNvSpPr txBox="1">
              <a:spLocks noChangeArrowheads="1"/>
            </p:cNvSpPr>
            <p:nvPr/>
          </p:nvSpPr>
          <p:spPr bwMode="auto">
            <a:xfrm>
              <a:off x="2805" y="1623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b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&lt;3&gt;</a:t>
              </a:r>
              <a:endParaRPr lang="en-US" altLang="zh-CN" sz="1800" i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7385" name="Text Box 75"/>
            <p:cNvSpPr txBox="1">
              <a:spLocks noChangeArrowheads="1"/>
            </p:cNvSpPr>
            <p:nvPr/>
          </p:nvSpPr>
          <p:spPr bwMode="auto">
            <a:xfrm>
              <a:off x="2814" y="1827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c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&lt;1&gt;</a:t>
              </a:r>
              <a:endParaRPr lang="en-US" altLang="zh-CN" sz="1800" i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7386" name="Text Box 76"/>
            <p:cNvSpPr txBox="1">
              <a:spLocks noChangeArrowheads="1"/>
            </p:cNvSpPr>
            <p:nvPr/>
          </p:nvSpPr>
          <p:spPr bwMode="auto">
            <a:xfrm>
              <a:off x="2808" y="202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d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&lt;0&gt;</a:t>
              </a:r>
              <a:endParaRPr lang="en-US" altLang="zh-CN" sz="1800" i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7387" name="Text Box 77"/>
            <p:cNvSpPr txBox="1">
              <a:spLocks noChangeArrowheads="1"/>
            </p:cNvSpPr>
            <p:nvPr/>
          </p:nvSpPr>
          <p:spPr bwMode="auto">
            <a:xfrm>
              <a:off x="5145" y="1476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f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&lt;5&gt;</a:t>
              </a:r>
              <a:endParaRPr lang="en-US" altLang="zh-CN" sz="1800" i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57367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8.5.3	Netlist Restructuring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1189FE-00B8-43DB-BE6F-68D320E72E73}" type="slidenum">
              <a:rPr lang="en-US" altLang="de-DE" sz="1000">
                <a:solidFill>
                  <a:srgbClr val="C0C0C0"/>
                </a:solidFill>
              </a:rPr>
              <a:pPr/>
              <a:t>56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08013" y="1293813"/>
            <a:ext cx="81930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44939"/>
          <a:lstStyle>
            <a:lvl1pPr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Redesigning fanout trees can change delays on specific paths</a:t>
            </a:r>
          </a:p>
        </p:txBody>
      </p:sp>
      <p:sp>
        <p:nvSpPr>
          <p:cNvPr id="58372" name="Line 5"/>
          <p:cNvSpPr>
            <a:spLocks noChangeShapeType="1"/>
          </p:cNvSpPr>
          <p:nvPr/>
        </p:nvSpPr>
        <p:spPr bwMode="auto">
          <a:xfrm>
            <a:off x="2533650" y="4400550"/>
            <a:ext cx="571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3" name="Line 6"/>
          <p:cNvSpPr>
            <a:spLocks noChangeShapeType="1"/>
          </p:cNvSpPr>
          <p:nvPr/>
        </p:nvSpPr>
        <p:spPr bwMode="auto">
          <a:xfrm>
            <a:off x="3638550" y="4197350"/>
            <a:ext cx="317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4" name="Line 7"/>
          <p:cNvSpPr>
            <a:spLocks noChangeShapeType="1"/>
          </p:cNvSpPr>
          <p:nvPr/>
        </p:nvSpPr>
        <p:spPr bwMode="auto">
          <a:xfrm>
            <a:off x="3613150" y="2565400"/>
            <a:ext cx="317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5" name="Line 8"/>
          <p:cNvSpPr>
            <a:spLocks noChangeShapeType="1"/>
          </p:cNvSpPr>
          <p:nvPr/>
        </p:nvSpPr>
        <p:spPr bwMode="auto">
          <a:xfrm>
            <a:off x="3625850" y="3422650"/>
            <a:ext cx="317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6" name="Rectangle 71"/>
          <p:cNvSpPr>
            <a:spLocks noChangeArrowheads="1"/>
          </p:cNvSpPr>
          <p:nvPr/>
        </p:nvSpPr>
        <p:spPr bwMode="auto">
          <a:xfrm>
            <a:off x="1752600" y="2084388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800" i="1">
                <a:ea typeface="굴림" pitchFamily="34" charset="-127"/>
                <a:cs typeface="Times New Roman" panose="02020603050405020304" pitchFamily="18" charset="0"/>
              </a:rPr>
              <a:t>path</a:t>
            </a:r>
            <a:r>
              <a:rPr lang="en-US" altLang="ko-KR" sz="1800" baseline="-25000">
                <a:ea typeface="굴림" pitchFamily="34" charset="-127"/>
                <a:cs typeface="Times New Roman" panose="02020603050405020304" pitchFamily="18" charset="0"/>
              </a:rPr>
              <a:t>1</a:t>
            </a:r>
            <a:endParaRPr lang="en-US" altLang="zh-TW" sz="1800" baseline="-25000"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58377" name="Rectangle 72"/>
          <p:cNvSpPr>
            <a:spLocks noChangeArrowheads="1"/>
          </p:cNvSpPr>
          <p:nvPr/>
        </p:nvSpPr>
        <p:spPr bwMode="auto">
          <a:xfrm>
            <a:off x="1752600" y="47355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800" i="1">
                <a:ea typeface="굴림" pitchFamily="34" charset="-127"/>
                <a:cs typeface="Times New Roman" panose="02020603050405020304" pitchFamily="18" charset="0"/>
              </a:rPr>
              <a:t>path</a:t>
            </a:r>
            <a:r>
              <a:rPr lang="en-US" altLang="ko-KR" sz="1800" baseline="-25000">
                <a:ea typeface="굴림" pitchFamily="34" charset="-127"/>
                <a:cs typeface="Times New Roman" panose="02020603050405020304" pitchFamily="18" charset="0"/>
              </a:rPr>
              <a:t>2</a:t>
            </a:r>
            <a:endParaRPr lang="en-US" altLang="zh-TW" sz="1800" baseline="-25000"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58378" name="Freeform 76"/>
          <p:cNvSpPr>
            <a:spLocks/>
          </p:cNvSpPr>
          <p:nvPr/>
        </p:nvSpPr>
        <p:spPr bwMode="auto">
          <a:xfrm>
            <a:off x="2755900" y="2808288"/>
            <a:ext cx="369888" cy="493712"/>
          </a:xfrm>
          <a:custGeom>
            <a:avLst/>
            <a:gdLst>
              <a:gd name="T0" fmla="*/ 41 w 254000"/>
              <a:gd name="T1" fmla="*/ 7610 h 254000"/>
              <a:gd name="T2" fmla="*/ 0 w 254000"/>
              <a:gd name="T3" fmla="*/ 7610 h 254000"/>
              <a:gd name="T4" fmla="*/ 0 w 254000"/>
              <a:gd name="T5" fmla="*/ 0 h 254000"/>
              <a:gd name="T6" fmla="*/ 0 60000 65536"/>
              <a:gd name="T7" fmla="*/ 0 60000 65536"/>
              <a:gd name="T8" fmla="*/ 0 60000 65536"/>
              <a:gd name="T9" fmla="*/ 0 w 254000"/>
              <a:gd name="T10" fmla="*/ 0 h 254000"/>
              <a:gd name="T11" fmla="*/ 254000 w 254000"/>
              <a:gd name="T12" fmla="*/ 254000 h 254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000" h="254000">
                <a:moveTo>
                  <a:pt x="254000" y="254000"/>
                </a:moveTo>
                <a:lnTo>
                  <a:pt x="0" y="2540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8379" name="Freeform 81"/>
          <p:cNvSpPr>
            <a:spLocks/>
          </p:cNvSpPr>
          <p:nvPr/>
        </p:nvSpPr>
        <p:spPr bwMode="auto">
          <a:xfrm>
            <a:off x="1693863" y="2814638"/>
            <a:ext cx="233362" cy="1582737"/>
          </a:xfrm>
          <a:custGeom>
            <a:avLst/>
            <a:gdLst>
              <a:gd name="T0" fmla="*/ 0 w 214312"/>
              <a:gd name="T1" fmla="*/ 0 h 185737"/>
              <a:gd name="T2" fmla="*/ 0 w 214312"/>
              <a:gd name="T3" fmla="*/ 0 h 185737"/>
              <a:gd name="T4" fmla="*/ 0 w 214312"/>
              <a:gd name="T5" fmla="*/ 2147483647 h 185737"/>
              <a:gd name="T6" fmla="*/ 0 w 214312"/>
              <a:gd name="T7" fmla="*/ 2147483647 h 185737"/>
              <a:gd name="T8" fmla="*/ 0 60000 65536"/>
              <a:gd name="T9" fmla="*/ 0 60000 65536"/>
              <a:gd name="T10" fmla="*/ 0 60000 65536"/>
              <a:gd name="T11" fmla="*/ 0 60000 65536"/>
              <a:gd name="T12" fmla="*/ 0 w 214312"/>
              <a:gd name="T13" fmla="*/ 0 h 185737"/>
              <a:gd name="T14" fmla="*/ 214312 w 214312"/>
              <a:gd name="T15" fmla="*/ 185737 h 1857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312" h="185737">
                <a:moveTo>
                  <a:pt x="214312" y="0"/>
                </a:moveTo>
                <a:lnTo>
                  <a:pt x="0" y="0"/>
                </a:lnTo>
                <a:lnTo>
                  <a:pt x="0" y="185737"/>
                </a:lnTo>
                <a:lnTo>
                  <a:pt x="214312" y="185737"/>
                </a:ln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8380" name="Flowchart: Delay 14"/>
          <p:cNvSpPr>
            <a:spLocks noChangeArrowheads="1"/>
          </p:cNvSpPr>
          <p:nvPr/>
        </p:nvSpPr>
        <p:spPr bwMode="auto">
          <a:xfrm>
            <a:off x="889000" y="3263900"/>
            <a:ext cx="595313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58381" name="TextBox 49"/>
          <p:cNvSpPr txBox="1">
            <a:spLocks noChangeArrowheads="1"/>
          </p:cNvSpPr>
          <p:nvPr/>
        </p:nvSpPr>
        <p:spPr bwMode="auto">
          <a:xfrm>
            <a:off x="923925" y="3375025"/>
            <a:ext cx="47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>
                <a:ea typeface="新細明體" pitchFamily="18" charset="-12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58382" name="Flowchart: Delay 14"/>
          <p:cNvSpPr>
            <a:spLocks noChangeArrowheads="1"/>
          </p:cNvSpPr>
          <p:nvPr/>
        </p:nvSpPr>
        <p:spPr bwMode="auto">
          <a:xfrm>
            <a:off x="3090863" y="3128963"/>
            <a:ext cx="595312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58383" name="Flowchart: Delay 14"/>
          <p:cNvSpPr>
            <a:spLocks noChangeArrowheads="1"/>
          </p:cNvSpPr>
          <p:nvPr/>
        </p:nvSpPr>
        <p:spPr bwMode="auto">
          <a:xfrm>
            <a:off x="3092450" y="3903663"/>
            <a:ext cx="595313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58384" name="Line 18"/>
          <p:cNvSpPr>
            <a:spLocks noChangeShapeType="1"/>
          </p:cNvSpPr>
          <p:nvPr/>
        </p:nvSpPr>
        <p:spPr bwMode="auto">
          <a:xfrm>
            <a:off x="2774950" y="2400300"/>
            <a:ext cx="317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85" name="Line 19"/>
          <p:cNvSpPr>
            <a:spLocks noChangeShapeType="1"/>
          </p:cNvSpPr>
          <p:nvPr/>
        </p:nvSpPr>
        <p:spPr bwMode="auto">
          <a:xfrm>
            <a:off x="2774950" y="2540000"/>
            <a:ext cx="317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86" name="Line 20"/>
          <p:cNvSpPr>
            <a:spLocks noChangeShapeType="1"/>
          </p:cNvSpPr>
          <p:nvPr/>
        </p:nvSpPr>
        <p:spPr bwMode="auto">
          <a:xfrm>
            <a:off x="2768600" y="2673350"/>
            <a:ext cx="317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87" name="Line 21"/>
          <p:cNvSpPr>
            <a:spLocks noChangeShapeType="1"/>
          </p:cNvSpPr>
          <p:nvPr/>
        </p:nvSpPr>
        <p:spPr bwMode="auto">
          <a:xfrm>
            <a:off x="2457450" y="2813050"/>
            <a:ext cx="654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88" name="Flowchart: Extract 7"/>
          <p:cNvSpPr>
            <a:spLocks noChangeArrowheads="1"/>
          </p:cNvSpPr>
          <p:nvPr/>
        </p:nvSpPr>
        <p:spPr bwMode="auto">
          <a:xfrm rot="5400000">
            <a:off x="1846262" y="2466976"/>
            <a:ext cx="747713" cy="684212"/>
          </a:xfrm>
          <a:prstGeom prst="flowChartExtract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58389" name="Rectangle 69"/>
          <p:cNvSpPr>
            <a:spLocks noChangeArrowheads="1"/>
          </p:cNvSpPr>
          <p:nvPr/>
        </p:nvSpPr>
        <p:spPr bwMode="auto">
          <a:xfrm>
            <a:off x="1835150" y="2608263"/>
            <a:ext cx="649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800" i="1">
                <a:ea typeface="굴림" pitchFamily="34" charset="-127"/>
                <a:cs typeface="Times New Roman" panose="02020603050405020304" pitchFamily="18" charset="0"/>
              </a:rPr>
              <a:t>y</a:t>
            </a:r>
            <a:r>
              <a:rPr lang="en-US" altLang="ko-KR" sz="1800" baseline="-25000">
                <a:ea typeface="굴림" pitchFamily="34" charset="-127"/>
                <a:cs typeface="Times New Roman" panose="02020603050405020304" pitchFamily="18" charset="0"/>
              </a:rPr>
              <a:t>1 </a:t>
            </a:r>
            <a:r>
              <a:rPr lang="en-US" altLang="ko-KR" sz="1800">
                <a:ea typeface="굴림" pitchFamily="34" charset="-127"/>
                <a:cs typeface="Times New Roman" panose="02020603050405020304" pitchFamily="18" charset="0"/>
              </a:rPr>
              <a:t>(1)</a:t>
            </a:r>
            <a:endParaRPr lang="en-US" altLang="zh-TW" sz="1800" i="1"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58390" name="Flowchart: Delay 14"/>
          <p:cNvSpPr>
            <a:spLocks noChangeArrowheads="1"/>
          </p:cNvSpPr>
          <p:nvPr/>
        </p:nvSpPr>
        <p:spPr bwMode="auto">
          <a:xfrm>
            <a:off x="3092450" y="2265363"/>
            <a:ext cx="595313" cy="622300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58391" name="Line 25"/>
          <p:cNvSpPr>
            <a:spLocks noChangeShapeType="1"/>
          </p:cNvSpPr>
          <p:nvPr/>
        </p:nvSpPr>
        <p:spPr bwMode="auto">
          <a:xfrm>
            <a:off x="2768600" y="3600450"/>
            <a:ext cx="317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92" name="Line 26"/>
          <p:cNvSpPr>
            <a:spLocks noChangeShapeType="1"/>
          </p:cNvSpPr>
          <p:nvPr/>
        </p:nvSpPr>
        <p:spPr bwMode="auto">
          <a:xfrm>
            <a:off x="2762250" y="4057650"/>
            <a:ext cx="317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93" name="Flowchart: Extract 7"/>
          <p:cNvSpPr>
            <a:spLocks noChangeArrowheads="1"/>
          </p:cNvSpPr>
          <p:nvPr/>
        </p:nvSpPr>
        <p:spPr bwMode="auto">
          <a:xfrm rot="5400000">
            <a:off x="1865312" y="4054476"/>
            <a:ext cx="747713" cy="684212"/>
          </a:xfrm>
          <a:prstGeom prst="flowChartExtract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58394" name="Rectangle 69"/>
          <p:cNvSpPr>
            <a:spLocks noChangeArrowheads="1"/>
          </p:cNvSpPr>
          <p:nvPr/>
        </p:nvSpPr>
        <p:spPr bwMode="auto">
          <a:xfrm>
            <a:off x="1854200" y="4195763"/>
            <a:ext cx="649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800" i="1">
                <a:ea typeface="굴림" pitchFamily="34" charset="-127"/>
                <a:cs typeface="Times New Roman" panose="02020603050405020304" pitchFamily="18" charset="0"/>
              </a:rPr>
              <a:t>y</a:t>
            </a:r>
            <a:r>
              <a:rPr lang="en-US" altLang="ko-KR" sz="1800" baseline="-25000">
                <a:ea typeface="굴림" pitchFamily="34" charset="-127"/>
                <a:cs typeface="Times New Roman" panose="02020603050405020304" pitchFamily="18" charset="0"/>
              </a:rPr>
              <a:t>2 </a:t>
            </a:r>
            <a:r>
              <a:rPr lang="en-US" altLang="ko-KR" sz="1800">
                <a:ea typeface="굴림" pitchFamily="34" charset="-127"/>
                <a:cs typeface="Times New Roman" panose="02020603050405020304" pitchFamily="18" charset="0"/>
              </a:rPr>
              <a:t>(1)</a:t>
            </a:r>
            <a:endParaRPr lang="en-US" altLang="zh-TW" sz="1800" i="1"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58395" name="Line 29"/>
          <p:cNvSpPr>
            <a:spLocks noChangeShapeType="1"/>
          </p:cNvSpPr>
          <p:nvPr/>
        </p:nvSpPr>
        <p:spPr bwMode="auto">
          <a:xfrm>
            <a:off x="577850" y="3378200"/>
            <a:ext cx="317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96" name="Line 30"/>
          <p:cNvSpPr>
            <a:spLocks noChangeShapeType="1"/>
          </p:cNvSpPr>
          <p:nvPr/>
        </p:nvSpPr>
        <p:spPr bwMode="auto">
          <a:xfrm>
            <a:off x="571500" y="3835400"/>
            <a:ext cx="317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97" name="Line 31"/>
          <p:cNvSpPr>
            <a:spLocks noChangeShapeType="1"/>
          </p:cNvSpPr>
          <p:nvPr/>
        </p:nvSpPr>
        <p:spPr bwMode="auto">
          <a:xfrm>
            <a:off x="1485900" y="3568700"/>
            <a:ext cx="209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98" name="Oval 32"/>
          <p:cNvSpPr>
            <a:spLocks noChangeArrowheads="1"/>
          </p:cNvSpPr>
          <p:nvPr/>
        </p:nvSpPr>
        <p:spPr bwMode="auto">
          <a:xfrm>
            <a:off x="1643063" y="3521075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8399" name="Oval 33"/>
          <p:cNvSpPr>
            <a:spLocks noChangeArrowheads="1"/>
          </p:cNvSpPr>
          <p:nvPr/>
        </p:nvSpPr>
        <p:spPr bwMode="auto">
          <a:xfrm>
            <a:off x="2709863" y="2771775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8400" name="TextBox 49"/>
          <p:cNvSpPr txBox="1">
            <a:spLocks noChangeArrowheads="1"/>
          </p:cNvSpPr>
          <p:nvPr/>
        </p:nvSpPr>
        <p:spPr bwMode="auto">
          <a:xfrm>
            <a:off x="3133725" y="3241675"/>
            <a:ext cx="47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>
                <a:ea typeface="新細明體" pitchFamily="18" charset="-120"/>
                <a:cs typeface="Arial" panose="020B0604020202020204" pitchFamily="34" charset="0"/>
              </a:rPr>
              <a:t>(1)</a:t>
            </a:r>
          </a:p>
        </p:txBody>
      </p:sp>
      <p:grpSp>
        <p:nvGrpSpPr>
          <p:cNvPr id="136295" name="Group 103"/>
          <p:cNvGrpSpPr>
            <a:grpSpLocks/>
          </p:cNvGrpSpPr>
          <p:nvPr/>
        </p:nvGrpSpPr>
        <p:grpSpPr bwMode="auto">
          <a:xfrm>
            <a:off x="4167188" y="2265363"/>
            <a:ext cx="4221162" cy="2840037"/>
            <a:chOff x="2625" y="1427"/>
            <a:chExt cx="2659" cy="1789"/>
          </a:xfrm>
        </p:grpSpPr>
        <p:sp>
          <p:nvSpPr>
            <p:cNvPr id="58404" name="AutoShape 17"/>
            <p:cNvSpPr>
              <a:spLocks noChangeArrowheads="1"/>
            </p:cNvSpPr>
            <p:nvPr/>
          </p:nvSpPr>
          <p:spPr bwMode="auto">
            <a:xfrm>
              <a:off x="2625" y="2202"/>
              <a:ext cx="346" cy="293"/>
            </a:xfrm>
            <a:prstGeom prst="rightArrow">
              <a:avLst>
                <a:gd name="adj1" fmla="val 50000"/>
                <a:gd name="adj2" fmla="val 29522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8405" name="Line 34"/>
            <p:cNvSpPr>
              <a:spLocks noChangeShapeType="1"/>
            </p:cNvSpPr>
            <p:nvPr/>
          </p:nvSpPr>
          <p:spPr bwMode="auto">
            <a:xfrm>
              <a:off x="4388" y="2772"/>
              <a:ext cx="3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06" name="Line 35"/>
            <p:cNvSpPr>
              <a:spLocks noChangeShapeType="1"/>
            </p:cNvSpPr>
            <p:nvPr/>
          </p:nvSpPr>
          <p:spPr bwMode="auto">
            <a:xfrm>
              <a:off x="5084" y="2644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07" name="Line 36"/>
            <p:cNvSpPr>
              <a:spLocks noChangeShapeType="1"/>
            </p:cNvSpPr>
            <p:nvPr/>
          </p:nvSpPr>
          <p:spPr bwMode="auto">
            <a:xfrm>
              <a:off x="5068" y="1616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08" name="Line 37"/>
            <p:cNvSpPr>
              <a:spLocks noChangeShapeType="1"/>
            </p:cNvSpPr>
            <p:nvPr/>
          </p:nvSpPr>
          <p:spPr bwMode="auto">
            <a:xfrm>
              <a:off x="5076" y="2156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09" name="Rectangle 71"/>
            <p:cNvSpPr>
              <a:spLocks noChangeArrowheads="1"/>
            </p:cNvSpPr>
            <p:nvPr/>
          </p:nvSpPr>
          <p:spPr bwMode="auto">
            <a:xfrm>
              <a:off x="3896" y="1532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ea typeface="굴림" pitchFamily="34" charset="-127"/>
                  <a:cs typeface="Times New Roman" panose="02020603050405020304" pitchFamily="18" charset="0"/>
                </a:rPr>
                <a:t>path</a:t>
              </a:r>
              <a:r>
                <a:rPr lang="en-US" altLang="ko-KR" sz="1800" baseline="-25000">
                  <a:ea typeface="굴림" pitchFamily="34" charset="-127"/>
                  <a:cs typeface="Times New Roman" panose="02020603050405020304" pitchFamily="18" charset="0"/>
                </a:rPr>
                <a:t>1</a:t>
              </a:r>
              <a:endParaRPr lang="en-US" altLang="zh-TW" sz="1800" baseline="-25000">
                <a:ea typeface="新細明體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58410" name="Rectangle 72"/>
            <p:cNvSpPr>
              <a:spLocks noChangeArrowheads="1"/>
            </p:cNvSpPr>
            <p:nvPr/>
          </p:nvSpPr>
          <p:spPr bwMode="auto">
            <a:xfrm>
              <a:off x="3896" y="2983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ea typeface="굴림" pitchFamily="34" charset="-127"/>
                  <a:cs typeface="Times New Roman" panose="02020603050405020304" pitchFamily="18" charset="0"/>
                </a:rPr>
                <a:t>path</a:t>
              </a:r>
              <a:r>
                <a:rPr lang="en-US" altLang="ko-KR" sz="1800" baseline="-25000">
                  <a:ea typeface="굴림" pitchFamily="34" charset="-127"/>
                  <a:cs typeface="Times New Roman" panose="02020603050405020304" pitchFamily="18" charset="0"/>
                </a:rPr>
                <a:t>2</a:t>
              </a:r>
              <a:endParaRPr lang="en-US" altLang="zh-TW" sz="1800" baseline="-25000">
                <a:ea typeface="新細明體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58411" name="Flowchart: Delay 14"/>
            <p:cNvSpPr>
              <a:spLocks noChangeArrowheads="1"/>
            </p:cNvSpPr>
            <p:nvPr/>
          </p:nvSpPr>
          <p:spPr bwMode="auto">
            <a:xfrm>
              <a:off x="3352" y="2056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8412" name="Flowchart: Delay 14"/>
            <p:cNvSpPr>
              <a:spLocks noChangeArrowheads="1"/>
            </p:cNvSpPr>
            <p:nvPr/>
          </p:nvSpPr>
          <p:spPr bwMode="auto">
            <a:xfrm>
              <a:off x="4739" y="1971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8413" name="Flowchart: Delay 14"/>
            <p:cNvSpPr>
              <a:spLocks noChangeArrowheads="1"/>
            </p:cNvSpPr>
            <p:nvPr/>
          </p:nvSpPr>
          <p:spPr bwMode="auto">
            <a:xfrm>
              <a:off x="4740" y="245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8414" name="Line 43"/>
            <p:cNvSpPr>
              <a:spLocks noChangeShapeType="1"/>
            </p:cNvSpPr>
            <p:nvPr/>
          </p:nvSpPr>
          <p:spPr bwMode="auto">
            <a:xfrm>
              <a:off x="4540" y="1512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15" name="Line 44"/>
            <p:cNvSpPr>
              <a:spLocks noChangeShapeType="1"/>
            </p:cNvSpPr>
            <p:nvPr/>
          </p:nvSpPr>
          <p:spPr bwMode="auto">
            <a:xfrm>
              <a:off x="4540" y="1600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16" name="Line 45"/>
            <p:cNvSpPr>
              <a:spLocks noChangeShapeType="1"/>
            </p:cNvSpPr>
            <p:nvPr/>
          </p:nvSpPr>
          <p:spPr bwMode="auto">
            <a:xfrm>
              <a:off x="4536" y="1684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17" name="Flowchart: Delay 14"/>
            <p:cNvSpPr>
              <a:spLocks noChangeArrowheads="1"/>
            </p:cNvSpPr>
            <p:nvPr/>
          </p:nvSpPr>
          <p:spPr bwMode="auto">
            <a:xfrm>
              <a:off x="4740" y="1427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8418" name="Line 47"/>
            <p:cNvSpPr>
              <a:spLocks noChangeShapeType="1"/>
            </p:cNvSpPr>
            <p:nvPr/>
          </p:nvSpPr>
          <p:spPr bwMode="auto">
            <a:xfrm>
              <a:off x="4536" y="2268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19" name="Line 48"/>
            <p:cNvSpPr>
              <a:spLocks noChangeShapeType="1"/>
            </p:cNvSpPr>
            <p:nvPr/>
          </p:nvSpPr>
          <p:spPr bwMode="auto">
            <a:xfrm>
              <a:off x="4532" y="2556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20" name="Flowchart: Extract 7"/>
            <p:cNvSpPr>
              <a:spLocks noChangeArrowheads="1"/>
            </p:cNvSpPr>
            <p:nvPr/>
          </p:nvSpPr>
          <p:spPr bwMode="auto">
            <a:xfrm rot="5400000">
              <a:off x="3967" y="2554"/>
              <a:ext cx="471" cy="431"/>
            </a:xfrm>
            <a:prstGeom prst="flowChartExtract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8421" name="Rectangle 69"/>
            <p:cNvSpPr>
              <a:spLocks noChangeArrowheads="1"/>
            </p:cNvSpPr>
            <p:nvPr/>
          </p:nvSpPr>
          <p:spPr bwMode="auto">
            <a:xfrm>
              <a:off x="3960" y="2643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>
                  <a:ea typeface="굴림" pitchFamily="34" charset="-127"/>
                  <a:cs typeface="Times New Roman" panose="02020603050405020304" pitchFamily="18" charset="0"/>
                </a:rPr>
                <a:t>y</a:t>
              </a:r>
              <a:r>
                <a:rPr lang="en-US" altLang="ko-KR" sz="1800" baseline="-25000">
                  <a:ea typeface="굴림" pitchFamily="34" charset="-127"/>
                  <a:cs typeface="Times New Roman" panose="02020603050405020304" pitchFamily="18" charset="0"/>
                </a:rPr>
                <a:t>2 </a:t>
              </a:r>
              <a:r>
                <a:rPr lang="en-US" altLang="ko-KR" sz="1800">
                  <a:ea typeface="굴림" pitchFamily="34" charset="-127"/>
                  <a:cs typeface="Times New Roman" panose="02020603050405020304" pitchFamily="18" charset="0"/>
                </a:rPr>
                <a:t>(1)</a:t>
              </a:r>
              <a:endParaRPr lang="en-US" altLang="zh-TW" sz="1800" i="1">
                <a:ea typeface="新細明體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58422" name="Line 51"/>
            <p:cNvSpPr>
              <a:spLocks noChangeShapeType="1"/>
            </p:cNvSpPr>
            <p:nvPr/>
          </p:nvSpPr>
          <p:spPr bwMode="auto">
            <a:xfrm>
              <a:off x="3156" y="2128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23" name="Line 52"/>
            <p:cNvSpPr>
              <a:spLocks noChangeShapeType="1"/>
            </p:cNvSpPr>
            <p:nvPr/>
          </p:nvSpPr>
          <p:spPr bwMode="auto">
            <a:xfrm>
              <a:off x="3152" y="2416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24" name="Line 53"/>
            <p:cNvSpPr>
              <a:spLocks noChangeShapeType="1"/>
            </p:cNvSpPr>
            <p:nvPr/>
          </p:nvSpPr>
          <p:spPr bwMode="auto">
            <a:xfrm>
              <a:off x="3728" y="2248"/>
              <a:ext cx="1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25" name="Oval 54"/>
            <p:cNvSpPr>
              <a:spLocks noChangeArrowheads="1"/>
            </p:cNvSpPr>
            <p:nvPr/>
          </p:nvSpPr>
          <p:spPr bwMode="auto">
            <a:xfrm>
              <a:off x="3827" y="2218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8426" name="Oval 55"/>
            <p:cNvSpPr>
              <a:spLocks noChangeArrowheads="1"/>
            </p:cNvSpPr>
            <p:nvPr/>
          </p:nvSpPr>
          <p:spPr bwMode="auto">
            <a:xfrm>
              <a:off x="4451" y="2742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8427" name="Freeform 56"/>
            <p:cNvSpPr>
              <a:spLocks/>
            </p:cNvSpPr>
            <p:nvPr/>
          </p:nvSpPr>
          <p:spPr bwMode="auto">
            <a:xfrm>
              <a:off x="4478" y="2059"/>
              <a:ext cx="261" cy="714"/>
            </a:xfrm>
            <a:custGeom>
              <a:avLst/>
              <a:gdLst>
                <a:gd name="T0" fmla="*/ 0 w 261"/>
                <a:gd name="T1" fmla="*/ 714 h 714"/>
                <a:gd name="T2" fmla="*/ 0 w 261"/>
                <a:gd name="T3" fmla="*/ 0 h 714"/>
                <a:gd name="T4" fmla="*/ 261 w 261"/>
                <a:gd name="T5" fmla="*/ 0 h 714"/>
                <a:gd name="T6" fmla="*/ 0 60000 65536"/>
                <a:gd name="T7" fmla="*/ 0 60000 65536"/>
                <a:gd name="T8" fmla="*/ 0 60000 65536"/>
                <a:gd name="T9" fmla="*/ 0 w 261"/>
                <a:gd name="T10" fmla="*/ 0 h 714"/>
                <a:gd name="T11" fmla="*/ 261 w 261"/>
                <a:gd name="T12" fmla="*/ 714 h 7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1" h="714">
                  <a:moveTo>
                    <a:pt x="0" y="714"/>
                  </a:moveTo>
                  <a:lnTo>
                    <a:pt x="0" y="0"/>
                  </a:lnTo>
                  <a:lnTo>
                    <a:pt x="26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28" name="Freeform 57"/>
            <p:cNvSpPr>
              <a:spLocks/>
            </p:cNvSpPr>
            <p:nvPr/>
          </p:nvSpPr>
          <p:spPr bwMode="auto">
            <a:xfrm>
              <a:off x="3857" y="1774"/>
              <a:ext cx="885" cy="471"/>
            </a:xfrm>
            <a:custGeom>
              <a:avLst/>
              <a:gdLst>
                <a:gd name="T0" fmla="*/ 0 w 885"/>
                <a:gd name="T1" fmla="*/ 471 h 471"/>
                <a:gd name="T2" fmla="*/ 0 w 885"/>
                <a:gd name="T3" fmla="*/ 0 h 471"/>
                <a:gd name="T4" fmla="*/ 885 w 885"/>
                <a:gd name="T5" fmla="*/ 0 h 471"/>
                <a:gd name="T6" fmla="*/ 0 60000 65536"/>
                <a:gd name="T7" fmla="*/ 0 60000 65536"/>
                <a:gd name="T8" fmla="*/ 0 60000 65536"/>
                <a:gd name="T9" fmla="*/ 0 w 885"/>
                <a:gd name="T10" fmla="*/ 0 h 471"/>
                <a:gd name="T11" fmla="*/ 885 w 885"/>
                <a:gd name="T12" fmla="*/ 471 h 4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5" h="471">
                  <a:moveTo>
                    <a:pt x="0" y="471"/>
                  </a:moveTo>
                  <a:lnTo>
                    <a:pt x="0" y="0"/>
                  </a:lnTo>
                  <a:lnTo>
                    <a:pt x="885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29" name="Freeform 58"/>
            <p:cNvSpPr>
              <a:spLocks/>
            </p:cNvSpPr>
            <p:nvPr/>
          </p:nvSpPr>
          <p:spPr bwMode="auto">
            <a:xfrm>
              <a:off x="3857" y="2245"/>
              <a:ext cx="132" cy="534"/>
            </a:xfrm>
            <a:custGeom>
              <a:avLst/>
              <a:gdLst>
                <a:gd name="T0" fmla="*/ 0 w 132"/>
                <a:gd name="T1" fmla="*/ 0 h 528"/>
                <a:gd name="T2" fmla="*/ 0 w 132"/>
                <a:gd name="T3" fmla="*/ 570 h 528"/>
                <a:gd name="T4" fmla="*/ 132 w 132"/>
                <a:gd name="T5" fmla="*/ 570 h 528"/>
                <a:gd name="T6" fmla="*/ 0 60000 65536"/>
                <a:gd name="T7" fmla="*/ 0 60000 65536"/>
                <a:gd name="T8" fmla="*/ 0 60000 65536"/>
                <a:gd name="T9" fmla="*/ 0 w 132"/>
                <a:gd name="T10" fmla="*/ 0 h 528"/>
                <a:gd name="T11" fmla="*/ 132 w 132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528">
                  <a:moveTo>
                    <a:pt x="0" y="0"/>
                  </a:moveTo>
                  <a:lnTo>
                    <a:pt x="0" y="528"/>
                  </a:lnTo>
                  <a:lnTo>
                    <a:pt x="132" y="52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30" name="TextBox 49"/>
            <p:cNvSpPr txBox="1">
              <a:spLocks noChangeArrowheads="1"/>
            </p:cNvSpPr>
            <p:nvPr/>
          </p:nvSpPr>
          <p:spPr bwMode="auto">
            <a:xfrm>
              <a:off x="3374" y="2123"/>
              <a:ext cx="3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>
                  <a:ea typeface="新細明體" pitchFamily="18" charset="-120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58431" name="TextBox 49"/>
            <p:cNvSpPr txBox="1">
              <a:spLocks noChangeArrowheads="1"/>
            </p:cNvSpPr>
            <p:nvPr/>
          </p:nvSpPr>
          <p:spPr bwMode="auto">
            <a:xfrm>
              <a:off x="4766" y="2039"/>
              <a:ext cx="3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>
                  <a:ea typeface="新細明體" pitchFamily="18" charset="-120"/>
                  <a:cs typeface="Arial" panose="020B0604020202020204" pitchFamily="34" charset="0"/>
                </a:rPr>
                <a:t>(1)</a:t>
              </a:r>
            </a:p>
          </p:txBody>
        </p:sp>
      </p:grpSp>
      <p:sp>
        <p:nvSpPr>
          <p:cNvPr id="58402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8.5.3	Netlist Restructuring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4C9DB0-1D46-4399-8604-6864D667B9B5}" type="slidenum">
              <a:rPr lang="en-US" altLang="de-DE" sz="1000">
                <a:solidFill>
                  <a:srgbClr val="C0C0C0"/>
                </a:solidFill>
              </a:rPr>
              <a:pPr/>
              <a:t>57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08013" y="1293813"/>
            <a:ext cx="81930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44939"/>
          <a:lstStyle>
            <a:lvl1pPr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Swapping commutative pins can change the final delay</a:t>
            </a:r>
          </a:p>
        </p:txBody>
      </p:sp>
      <p:sp>
        <p:nvSpPr>
          <p:cNvPr id="59396" name="Flowchart: Delay 14"/>
          <p:cNvSpPr>
            <a:spLocks noChangeArrowheads="1"/>
          </p:cNvSpPr>
          <p:nvPr/>
        </p:nvSpPr>
        <p:spPr bwMode="auto">
          <a:xfrm>
            <a:off x="2724150" y="2484438"/>
            <a:ext cx="742950" cy="776287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59397" name="Flowchart: Delay 14"/>
          <p:cNvSpPr>
            <a:spLocks noChangeArrowheads="1"/>
          </p:cNvSpPr>
          <p:nvPr/>
        </p:nvSpPr>
        <p:spPr bwMode="auto">
          <a:xfrm>
            <a:off x="1647825" y="3117850"/>
            <a:ext cx="742950" cy="776288"/>
          </a:xfrm>
          <a:prstGeom prst="flowChartDelay">
            <a:avLst/>
          </a:prstGeom>
          <a:solidFill>
            <a:srgbClr val="C0C0C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zh-TW" sz="1800"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59398" name="Freeform 60"/>
          <p:cNvSpPr>
            <a:spLocks/>
          </p:cNvSpPr>
          <p:nvPr/>
        </p:nvSpPr>
        <p:spPr bwMode="auto">
          <a:xfrm>
            <a:off x="2384425" y="3113088"/>
            <a:ext cx="349250" cy="365125"/>
          </a:xfrm>
          <a:custGeom>
            <a:avLst/>
            <a:gdLst>
              <a:gd name="T0" fmla="*/ 0 w 400050"/>
              <a:gd name="T1" fmla="*/ 196 h 228600"/>
              <a:gd name="T2" fmla="*/ 0 w 400050"/>
              <a:gd name="T3" fmla="*/ 196 h 228600"/>
              <a:gd name="T4" fmla="*/ 0 w 400050"/>
              <a:gd name="T5" fmla="*/ 0 h 228600"/>
              <a:gd name="T6" fmla="*/ 0 w 40005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  <a:gd name="T12" fmla="*/ 0 w 400050"/>
              <a:gd name="T13" fmla="*/ 0 h 228600"/>
              <a:gd name="T14" fmla="*/ 400050 w 400050"/>
              <a:gd name="T15" fmla="*/ 228600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050" h="228600">
                <a:moveTo>
                  <a:pt x="0" y="228600"/>
                </a:moveTo>
                <a:lnTo>
                  <a:pt x="209550" y="228600"/>
                </a:lnTo>
                <a:lnTo>
                  <a:pt x="209550" y="0"/>
                </a:lnTo>
                <a:lnTo>
                  <a:pt x="400050" y="0"/>
                </a:lnTo>
              </a:path>
            </a:pathLst>
          </a:cu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9399" name="Line 55"/>
          <p:cNvSpPr>
            <a:spLocks noChangeShapeType="1"/>
          </p:cNvSpPr>
          <p:nvPr/>
        </p:nvSpPr>
        <p:spPr bwMode="auto">
          <a:xfrm>
            <a:off x="1182688" y="2632075"/>
            <a:ext cx="1531937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00" name="Line 56"/>
          <p:cNvSpPr>
            <a:spLocks noChangeShapeType="1"/>
          </p:cNvSpPr>
          <p:nvPr/>
        </p:nvSpPr>
        <p:spPr bwMode="auto">
          <a:xfrm>
            <a:off x="2724150" y="2632075"/>
            <a:ext cx="182563" cy="539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01" name="Line 57"/>
          <p:cNvSpPr>
            <a:spLocks noChangeShapeType="1"/>
          </p:cNvSpPr>
          <p:nvPr/>
        </p:nvSpPr>
        <p:spPr bwMode="auto">
          <a:xfrm flipV="1">
            <a:off x="2724150" y="3052763"/>
            <a:ext cx="173038" cy="5873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02" name="Text Box 46"/>
          <p:cNvSpPr txBox="1">
            <a:spLocks noChangeArrowheads="1"/>
          </p:cNvSpPr>
          <p:nvPr/>
        </p:nvSpPr>
        <p:spPr bwMode="auto">
          <a:xfrm>
            <a:off x="2825750" y="27828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pitchFamily="34" charset="-127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59403" name="Text Box 47"/>
          <p:cNvSpPr txBox="1">
            <a:spLocks noChangeArrowheads="1"/>
          </p:cNvSpPr>
          <p:nvPr/>
        </p:nvSpPr>
        <p:spPr bwMode="auto">
          <a:xfrm>
            <a:off x="2825750" y="254317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pitchFamily="34" charset="-127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59404" name="Line 60"/>
          <p:cNvSpPr>
            <a:spLocks noChangeShapeType="1"/>
          </p:cNvSpPr>
          <p:nvPr/>
        </p:nvSpPr>
        <p:spPr bwMode="auto">
          <a:xfrm>
            <a:off x="3476625" y="2854325"/>
            <a:ext cx="2286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05" name="Line 61"/>
          <p:cNvSpPr>
            <a:spLocks noChangeShapeType="1"/>
          </p:cNvSpPr>
          <p:nvPr/>
        </p:nvSpPr>
        <p:spPr bwMode="auto">
          <a:xfrm>
            <a:off x="1173163" y="3259138"/>
            <a:ext cx="465137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06" name="Line 62"/>
          <p:cNvSpPr>
            <a:spLocks noChangeShapeType="1"/>
          </p:cNvSpPr>
          <p:nvPr/>
        </p:nvSpPr>
        <p:spPr bwMode="auto">
          <a:xfrm>
            <a:off x="1181100" y="3716338"/>
            <a:ext cx="465138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07" name="Line 63"/>
          <p:cNvSpPr>
            <a:spLocks noChangeShapeType="1"/>
          </p:cNvSpPr>
          <p:nvPr/>
        </p:nvSpPr>
        <p:spPr bwMode="auto">
          <a:xfrm>
            <a:off x="1657350" y="3259138"/>
            <a:ext cx="160338" cy="4762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08" name="Line 64"/>
          <p:cNvSpPr>
            <a:spLocks noChangeShapeType="1"/>
          </p:cNvSpPr>
          <p:nvPr/>
        </p:nvSpPr>
        <p:spPr bwMode="auto">
          <a:xfrm flipV="1">
            <a:off x="1657350" y="3665538"/>
            <a:ext cx="173038" cy="539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09" name="Text Box 46"/>
          <p:cNvSpPr txBox="1">
            <a:spLocks noChangeArrowheads="1"/>
          </p:cNvSpPr>
          <p:nvPr/>
        </p:nvSpPr>
        <p:spPr bwMode="auto">
          <a:xfrm>
            <a:off x="1763713" y="343376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pitchFamily="34" charset="-127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59410" name="Text Box 47"/>
          <p:cNvSpPr txBox="1">
            <a:spLocks noChangeArrowheads="1"/>
          </p:cNvSpPr>
          <p:nvPr/>
        </p:nvSpPr>
        <p:spPr bwMode="auto">
          <a:xfrm>
            <a:off x="1758950" y="31511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pitchFamily="34" charset="-127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59411" name="Line 68"/>
          <p:cNvSpPr>
            <a:spLocks noChangeShapeType="1"/>
          </p:cNvSpPr>
          <p:nvPr/>
        </p:nvSpPr>
        <p:spPr bwMode="auto">
          <a:xfrm>
            <a:off x="2166938" y="3411538"/>
            <a:ext cx="230187" cy="6826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12" name="Line 69"/>
          <p:cNvSpPr>
            <a:spLocks noChangeShapeType="1"/>
          </p:cNvSpPr>
          <p:nvPr/>
        </p:nvSpPr>
        <p:spPr bwMode="auto">
          <a:xfrm flipV="1">
            <a:off x="2157413" y="3487738"/>
            <a:ext cx="230187" cy="7302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13" name="Line 70"/>
          <p:cNvSpPr>
            <a:spLocks noChangeShapeType="1"/>
          </p:cNvSpPr>
          <p:nvPr/>
        </p:nvSpPr>
        <p:spPr bwMode="auto">
          <a:xfrm flipV="1">
            <a:off x="3228975" y="2860675"/>
            <a:ext cx="244475" cy="825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14" name="Line 71"/>
          <p:cNvSpPr>
            <a:spLocks noChangeShapeType="1"/>
          </p:cNvSpPr>
          <p:nvPr/>
        </p:nvSpPr>
        <p:spPr bwMode="auto">
          <a:xfrm>
            <a:off x="3243263" y="2786063"/>
            <a:ext cx="225425" cy="66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415" name="Text Box 90"/>
          <p:cNvSpPr txBox="1">
            <a:spLocks noChangeArrowheads="1"/>
          </p:cNvSpPr>
          <p:nvPr/>
        </p:nvSpPr>
        <p:spPr bwMode="auto">
          <a:xfrm>
            <a:off x="457200" y="2446338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800" i="1">
                <a:solidFill>
                  <a:srgbClr val="000000"/>
                </a:solidFill>
                <a:ea typeface="宋体" panose="02010600030101010101" pitchFamily="2" charset="-122"/>
              </a:rPr>
              <a:t>a</a:t>
            </a:r>
            <a:r>
              <a:rPr lang="en-US" altLang="zh-CN" sz="1800">
                <a:solidFill>
                  <a:srgbClr val="000000"/>
                </a:solidFill>
                <a:ea typeface="宋体" panose="02010600030101010101" pitchFamily="2" charset="-122"/>
              </a:rPr>
              <a:t> &lt;0&gt;</a:t>
            </a:r>
            <a:endParaRPr lang="en-US" altLang="zh-CN" sz="1800" i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9416" name="Text Box 91"/>
          <p:cNvSpPr txBox="1">
            <a:spLocks noChangeArrowheads="1"/>
          </p:cNvSpPr>
          <p:nvPr/>
        </p:nvSpPr>
        <p:spPr bwMode="auto">
          <a:xfrm>
            <a:off x="452438" y="307022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800" i="1">
                <a:solidFill>
                  <a:srgbClr val="000000"/>
                </a:solidFill>
                <a:ea typeface="宋体" panose="02010600030101010101" pitchFamily="2" charset="-122"/>
              </a:rPr>
              <a:t>b</a:t>
            </a:r>
            <a:r>
              <a:rPr lang="en-US" altLang="zh-CN" sz="1800">
                <a:solidFill>
                  <a:srgbClr val="000000"/>
                </a:solidFill>
                <a:ea typeface="宋体" panose="02010600030101010101" pitchFamily="2" charset="-122"/>
              </a:rPr>
              <a:t> &lt;1&gt;</a:t>
            </a:r>
            <a:endParaRPr lang="en-US" altLang="zh-CN" sz="1800" i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9417" name="Text Box 92"/>
          <p:cNvSpPr txBox="1">
            <a:spLocks noChangeArrowheads="1"/>
          </p:cNvSpPr>
          <p:nvPr/>
        </p:nvSpPr>
        <p:spPr bwMode="auto">
          <a:xfrm>
            <a:off x="461963" y="3532188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800" i="1">
                <a:solidFill>
                  <a:srgbClr val="000000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800">
                <a:solidFill>
                  <a:srgbClr val="000000"/>
                </a:solidFill>
                <a:ea typeface="宋体" panose="02010600030101010101" pitchFamily="2" charset="-122"/>
              </a:rPr>
              <a:t> &lt;2&gt;</a:t>
            </a:r>
            <a:endParaRPr lang="en-US" altLang="zh-CN" sz="1800" i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9418" name="Text Box 96"/>
          <p:cNvSpPr txBox="1">
            <a:spLocks noChangeArrowheads="1"/>
          </p:cNvSpPr>
          <p:nvPr/>
        </p:nvSpPr>
        <p:spPr bwMode="auto">
          <a:xfrm>
            <a:off x="3605213" y="2665413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800" i="1">
                <a:solidFill>
                  <a:srgbClr val="000000"/>
                </a:solidFill>
                <a:ea typeface="宋体" panose="02010600030101010101" pitchFamily="2" charset="-122"/>
              </a:rPr>
              <a:t>f</a:t>
            </a:r>
            <a:r>
              <a:rPr lang="en-US" altLang="zh-CN" sz="1800">
                <a:solidFill>
                  <a:srgbClr val="000000"/>
                </a:solidFill>
                <a:ea typeface="宋体" panose="02010600030101010101" pitchFamily="2" charset="-122"/>
              </a:rPr>
              <a:t> &lt;5&gt;</a:t>
            </a:r>
            <a:endParaRPr lang="en-US" altLang="zh-CN" sz="1800" i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pSp>
        <p:nvGrpSpPr>
          <p:cNvPr id="137329" name="Group 113"/>
          <p:cNvGrpSpPr>
            <a:grpSpLocks/>
          </p:cNvGrpSpPr>
          <p:nvPr/>
        </p:nvGrpSpPr>
        <p:grpSpPr bwMode="auto">
          <a:xfrm>
            <a:off x="4191000" y="2455863"/>
            <a:ext cx="4702175" cy="1438275"/>
            <a:chOff x="2640" y="1547"/>
            <a:chExt cx="2962" cy="906"/>
          </a:xfrm>
        </p:grpSpPr>
        <p:sp>
          <p:nvSpPr>
            <p:cNvPr id="59422" name="AutoShape 54"/>
            <p:cNvSpPr>
              <a:spLocks noChangeArrowheads="1"/>
            </p:cNvSpPr>
            <p:nvPr/>
          </p:nvSpPr>
          <p:spPr bwMode="auto">
            <a:xfrm>
              <a:off x="2640" y="1895"/>
              <a:ext cx="294" cy="293"/>
            </a:xfrm>
            <a:prstGeom prst="rightArrow">
              <a:avLst>
                <a:gd name="adj1" fmla="val 50000"/>
                <a:gd name="adj2" fmla="val 25085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9423" name="Line 67"/>
            <p:cNvSpPr>
              <a:spLocks noChangeShapeType="1"/>
            </p:cNvSpPr>
            <p:nvPr/>
          </p:nvSpPr>
          <p:spPr bwMode="auto">
            <a:xfrm>
              <a:off x="4949" y="1801"/>
              <a:ext cx="182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24" name="Flowchart: Delay 14"/>
            <p:cNvSpPr>
              <a:spLocks noChangeArrowheads="1"/>
            </p:cNvSpPr>
            <p:nvPr/>
          </p:nvSpPr>
          <p:spPr bwMode="auto">
            <a:xfrm>
              <a:off x="4528" y="1565"/>
              <a:ext cx="468" cy="489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9425" name="Flowchart: Delay 14"/>
            <p:cNvSpPr>
              <a:spLocks noChangeArrowheads="1"/>
            </p:cNvSpPr>
            <p:nvPr/>
          </p:nvSpPr>
          <p:spPr bwMode="auto">
            <a:xfrm>
              <a:off x="3850" y="1964"/>
              <a:ext cx="468" cy="489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59426" name="Freeform 60"/>
            <p:cNvSpPr>
              <a:spLocks/>
            </p:cNvSpPr>
            <p:nvPr/>
          </p:nvSpPr>
          <p:spPr bwMode="auto">
            <a:xfrm>
              <a:off x="4314" y="1961"/>
              <a:ext cx="220" cy="230"/>
            </a:xfrm>
            <a:custGeom>
              <a:avLst/>
              <a:gdLst>
                <a:gd name="T0" fmla="*/ 0 w 400050"/>
                <a:gd name="T1" fmla="*/ 0 h 228600"/>
                <a:gd name="T2" fmla="*/ 0 w 400050"/>
                <a:gd name="T3" fmla="*/ 0 h 228600"/>
                <a:gd name="T4" fmla="*/ 0 w 400050"/>
                <a:gd name="T5" fmla="*/ 0 h 228600"/>
                <a:gd name="T6" fmla="*/ 0 w 400050"/>
                <a:gd name="T7" fmla="*/ 0 h 228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050"/>
                <a:gd name="T13" fmla="*/ 0 h 228600"/>
                <a:gd name="T14" fmla="*/ 400050 w 400050"/>
                <a:gd name="T15" fmla="*/ 228600 h 228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050" h="228600">
                  <a:moveTo>
                    <a:pt x="0" y="228600"/>
                  </a:moveTo>
                  <a:lnTo>
                    <a:pt x="209550" y="228600"/>
                  </a:lnTo>
                  <a:lnTo>
                    <a:pt x="209550" y="0"/>
                  </a:lnTo>
                  <a:lnTo>
                    <a:pt x="40005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9427" name="Line 75"/>
            <p:cNvSpPr>
              <a:spLocks noChangeShapeType="1"/>
            </p:cNvSpPr>
            <p:nvPr/>
          </p:nvSpPr>
          <p:spPr bwMode="auto">
            <a:xfrm>
              <a:off x="3557" y="1658"/>
              <a:ext cx="96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28" name="Line 76"/>
            <p:cNvSpPr>
              <a:spLocks noChangeShapeType="1"/>
            </p:cNvSpPr>
            <p:nvPr/>
          </p:nvSpPr>
          <p:spPr bwMode="auto">
            <a:xfrm>
              <a:off x="4528" y="1658"/>
              <a:ext cx="115" cy="3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29" name="Line 77"/>
            <p:cNvSpPr>
              <a:spLocks noChangeShapeType="1"/>
            </p:cNvSpPr>
            <p:nvPr/>
          </p:nvSpPr>
          <p:spPr bwMode="auto">
            <a:xfrm flipV="1">
              <a:off x="4528" y="1923"/>
              <a:ext cx="109" cy="3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30" name="Text Box 46"/>
            <p:cNvSpPr txBox="1">
              <a:spLocks noChangeArrowheads="1"/>
            </p:cNvSpPr>
            <p:nvPr/>
          </p:nvSpPr>
          <p:spPr bwMode="auto">
            <a:xfrm>
              <a:off x="4592" y="1753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59431" name="Text Box 47"/>
            <p:cNvSpPr txBox="1">
              <a:spLocks noChangeArrowheads="1"/>
            </p:cNvSpPr>
            <p:nvPr/>
          </p:nvSpPr>
          <p:spPr bwMode="auto">
            <a:xfrm>
              <a:off x="4592" y="1602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59432" name="Line 80"/>
            <p:cNvSpPr>
              <a:spLocks noChangeShapeType="1"/>
            </p:cNvSpPr>
            <p:nvPr/>
          </p:nvSpPr>
          <p:spPr bwMode="auto">
            <a:xfrm>
              <a:off x="3551" y="2053"/>
              <a:ext cx="29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33" name="Line 81"/>
            <p:cNvSpPr>
              <a:spLocks noChangeShapeType="1"/>
            </p:cNvSpPr>
            <p:nvPr/>
          </p:nvSpPr>
          <p:spPr bwMode="auto">
            <a:xfrm>
              <a:off x="3556" y="2341"/>
              <a:ext cx="29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34" name="Line 82"/>
            <p:cNvSpPr>
              <a:spLocks noChangeShapeType="1"/>
            </p:cNvSpPr>
            <p:nvPr/>
          </p:nvSpPr>
          <p:spPr bwMode="auto">
            <a:xfrm>
              <a:off x="3856" y="2053"/>
              <a:ext cx="101" cy="3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35" name="Line 83"/>
            <p:cNvSpPr>
              <a:spLocks noChangeShapeType="1"/>
            </p:cNvSpPr>
            <p:nvPr/>
          </p:nvSpPr>
          <p:spPr bwMode="auto">
            <a:xfrm flipV="1">
              <a:off x="3856" y="2309"/>
              <a:ext cx="109" cy="3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36" name="Text Box 46"/>
            <p:cNvSpPr txBox="1">
              <a:spLocks noChangeArrowheads="1"/>
            </p:cNvSpPr>
            <p:nvPr/>
          </p:nvSpPr>
          <p:spPr bwMode="auto">
            <a:xfrm>
              <a:off x="3923" y="2163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(2)</a:t>
              </a:r>
            </a:p>
          </p:txBody>
        </p:sp>
        <p:sp>
          <p:nvSpPr>
            <p:cNvPr id="59437" name="Text Box 47"/>
            <p:cNvSpPr txBox="1">
              <a:spLocks noChangeArrowheads="1"/>
            </p:cNvSpPr>
            <p:nvPr/>
          </p:nvSpPr>
          <p:spPr bwMode="auto">
            <a:xfrm>
              <a:off x="3920" y="1985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ea typeface="굴림" pitchFamily="34" charset="-127"/>
                  <a:cs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59438" name="Line 86"/>
            <p:cNvSpPr>
              <a:spLocks noChangeShapeType="1"/>
            </p:cNvSpPr>
            <p:nvPr/>
          </p:nvSpPr>
          <p:spPr bwMode="auto">
            <a:xfrm>
              <a:off x="4177" y="2149"/>
              <a:ext cx="145" cy="4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39" name="Line 87"/>
            <p:cNvSpPr>
              <a:spLocks noChangeShapeType="1"/>
            </p:cNvSpPr>
            <p:nvPr/>
          </p:nvSpPr>
          <p:spPr bwMode="auto">
            <a:xfrm flipV="1">
              <a:off x="4171" y="2197"/>
              <a:ext cx="145" cy="4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40" name="Line 88"/>
            <p:cNvSpPr>
              <a:spLocks noChangeShapeType="1"/>
            </p:cNvSpPr>
            <p:nvPr/>
          </p:nvSpPr>
          <p:spPr bwMode="auto">
            <a:xfrm flipV="1">
              <a:off x="4846" y="1802"/>
              <a:ext cx="154" cy="5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41" name="Line 89"/>
            <p:cNvSpPr>
              <a:spLocks noChangeShapeType="1"/>
            </p:cNvSpPr>
            <p:nvPr/>
          </p:nvSpPr>
          <p:spPr bwMode="auto">
            <a:xfrm>
              <a:off x="4855" y="1755"/>
              <a:ext cx="142" cy="4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42" name="Text Box 93"/>
            <p:cNvSpPr txBox="1">
              <a:spLocks noChangeArrowheads="1"/>
            </p:cNvSpPr>
            <p:nvPr/>
          </p:nvSpPr>
          <p:spPr bwMode="auto">
            <a:xfrm>
              <a:off x="3097" y="2222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a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&lt;0&gt;</a:t>
              </a:r>
              <a:endParaRPr lang="en-US" altLang="zh-CN" sz="1800" i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9443" name="Text Box 94"/>
            <p:cNvSpPr txBox="1">
              <a:spLocks noChangeArrowheads="1"/>
            </p:cNvSpPr>
            <p:nvPr/>
          </p:nvSpPr>
          <p:spPr bwMode="auto">
            <a:xfrm>
              <a:off x="3100" y="1937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b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&lt;1&gt;</a:t>
              </a:r>
              <a:endParaRPr lang="en-US" altLang="zh-CN" sz="1800" i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9444" name="Text Box 95"/>
            <p:cNvSpPr txBox="1">
              <a:spLocks noChangeArrowheads="1"/>
            </p:cNvSpPr>
            <p:nvPr/>
          </p:nvSpPr>
          <p:spPr bwMode="auto">
            <a:xfrm>
              <a:off x="3103" y="1547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c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&lt;2&gt;</a:t>
              </a:r>
              <a:endParaRPr lang="en-US" altLang="zh-CN" sz="1800" i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9445" name="Text Box 97"/>
            <p:cNvSpPr txBox="1">
              <a:spLocks noChangeArrowheads="1"/>
            </p:cNvSpPr>
            <p:nvPr/>
          </p:nvSpPr>
          <p:spPr bwMode="auto">
            <a:xfrm>
              <a:off x="5086" y="1682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f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&lt;3&gt;</a:t>
              </a:r>
              <a:endParaRPr lang="en-US" altLang="zh-CN" sz="1800" i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59420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8.5.3	Netlist Restructuring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7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D9D1E7-9C3E-45E4-9801-A07B98FC3678}" type="slidenum">
              <a:rPr lang="en-US" altLang="de-DE" sz="1000">
                <a:solidFill>
                  <a:srgbClr val="C0C0C0"/>
                </a:solidFill>
              </a:rPr>
              <a:pPr/>
              <a:t>58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608013" y="1293813"/>
            <a:ext cx="81930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44939"/>
          <a:lstStyle>
            <a:lvl1pPr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Gate decomposition can change the general structure of the circuit</a:t>
            </a:r>
          </a:p>
        </p:txBody>
      </p:sp>
      <p:grpSp>
        <p:nvGrpSpPr>
          <p:cNvPr id="60420" name="Group 136"/>
          <p:cNvGrpSpPr>
            <a:grpSpLocks/>
          </p:cNvGrpSpPr>
          <p:nvPr/>
        </p:nvGrpSpPr>
        <p:grpSpPr bwMode="auto">
          <a:xfrm>
            <a:off x="706438" y="2178050"/>
            <a:ext cx="8350250" cy="2954338"/>
            <a:chOff x="445" y="1135"/>
            <a:chExt cx="5260" cy="1861"/>
          </a:xfrm>
        </p:grpSpPr>
        <p:grpSp>
          <p:nvGrpSpPr>
            <p:cNvPr id="60423" name="Group 70"/>
            <p:cNvGrpSpPr>
              <a:grpSpLocks/>
            </p:cNvGrpSpPr>
            <p:nvPr/>
          </p:nvGrpSpPr>
          <p:grpSpPr bwMode="auto">
            <a:xfrm>
              <a:off x="531" y="1337"/>
              <a:ext cx="1339" cy="1358"/>
              <a:chOff x="288" y="1250"/>
              <a:chExt cx="1339" cy="1358"/>
            </a:xfrm>
          </p:grpSpPr>
          <p:cxnSp>
            <p:nvCxnSpPr>
              <p:cNvPr id="60475" name="AutoShape 8"/>
              <p:cNvCxnSpPr>
                <a:cxnSpLocks noChangeShapeType="1"/>
              </p:cNvCxnSpPr>
              <p:nvPr/>
            </p:nvCxnSpPr>
            <p:spPr bwMode="auto">
              <a:xfrm flipH="1">
                <a:off x="288" y="1350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76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288" y="1535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77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288" y="1829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78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288" y="2014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79" name="AutoShape 12"/>
              <p:cNvCxnSpPr>
                <a:cxnSpLocks noChangeShapeType="1"/>
              </p:cNvCxnSpPr>
              <p:nvPr/>
            </p:nvCxnSpPr>
            <p:spPr bwMode="auto">
              <a:xfrm flipH="1" flipV="1">
                <a:off x="288" y="2292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80" name="AutoShape 13"/>
              <p:cNvCxnSpPr>
                <a:cxnSpLocks noChangeShapeType="1"/>
              </p:cNvCxnSpPr>
              <p:nvPr/>
            </p:nvCxnSpPr>
            <p:spPr bwMode="auto">
              <a:xfrm flipH="1">
                <a:off x="288" y="2477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81" name="AutoShape 14"/>
              <p:cNvCxnSpPr>
                <a:cxnSpLocks noChangeShapeType="1"/>
              </p:cNvCxnSpPr>
              <p:nvPr/>
            </p:nvCxnSpPr>
            <p:spPr bwMode="auto">
              <a:xfrm>
                <a:off x="1441" y="1940"/>
                <a:ext cx="186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82" name="Flowchart: Delay 14"/>
              <p:cNvSpPr>
                <a:spLocks noChangeArrowheads="1"/>
              </p:cNvSpPr>
              <p:nvPr/>
            </p:nvSpPr>
            <p:spPr bwMode="auto">
              <a:xfrm>
                <a:off x="514" y="1250"/>
                <a:ext cx="375" cy="392"/>
              </a:xfrm>
              <a:prstGeom prst="flowChartDelay">
                <a:avLst/>
              </a:prstGeom>
              <a:solidFill>
                <a:srgbClr val="C0C0C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endParaRPr lang="en-US" altLang="zh-TW" sz="2000">
                  <a:ea typeface="新細明體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60483" name="Flowchart: Delay 14"/>
              <p:cNvSpPr>
                <a:spLocks noChangeArrowheads="1"/>
              </p:cNvSpPr>
              <p:nvPr/>
            </p:nvSpPr>
            <p:spPr bwMode="auto">
              <a:xfrm>
                <a:off x="517" y="1727"/>
                <a:ext cx="375" cy="392"/>
              </a:xfrm>
              <a:prstGeom prst="flowChartDelay">
                <a:avLst/>
              </a:prstGeom>
              <a:solidFill>
                <a:srgbClr val="C0C0C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endParaRPr lang="en-US" altLang="zh-TW" sz="2000">
                  <a:ea typeface="新細明體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60484" name="Flowchart: Delay 14"/>
              <p:cNvSpPr>
                <a:spLocks noChangeArrowheads="1"/>
              </p:cNvSpPr>
              <p:nvPr/>
            </p:nvSpPr>
            <p:spPr bwMode="auto">
              <a:xfrm>
                <a:off x="509" y="2216"/>
                <a:ext cx="375" cy="392"/>
              </a:xfrm>
              <a:prstGeom prst="flowChartDelay">
                <a:avLst/>
              </a:prstGeom>
              <a:solidFill>
                <a:srgbClr val="C0C0C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endParaRPr lang="en-US" altLang="zh-TW" sz="2000">
                  <a:ea typeface="新細明體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60485" name="Line 36"/>
              <p:cNvSpPr>
                <a:spLocks noChangeShapeType="1"/>
              </p:cNvSpPr>
              <p:nvPr/>
            </p:nvSpPr>
            <p:spPr bwMode="auto">
              <a:xfrm>
                <a:off x="897" y="1938"/>
                <a:ext cx="258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86" name="Freeform 91"/>
              <p:cNvSpPr>
                <a:spLocks/>
              </p:cNvSpPr>
              <p:nvPr/>
            </p:nvSpPr>
            <p:spPr bwMode="auto">
              <a:xfrm>
                <a:off x="882" y="1455"/>
                <a:ext cx="253" cy="397"/>
              </a:xfrm>
              <a:custGeom>
                <a:avLst/>
                <a:gdLst>
                  <a:gd name="T0" fmla="*/ 0 w 311150"/>
                  <a:gd name="T1" fmla="*/ 0 h 241300"/>
                  <a:gd name="T2" fmla="*/ 0 w 311150"/>
                  <a:gd name="T3" fmla="*/ 0 h 241300"/>
                  <a:gd name="T4" fmla="*/ 0 w 311150"/>
                  <a:gd name="T5" fmla="*/ 0 h 241300"/>
                  <a:gd name="T6" fmla="*/ 0 w 311150"/>
                  <a:gd name="T7" fmla="*/ 0 h 2413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1150"/>
                  <a:gd name="T13" fmla="*/ 0 h 241300"/>
                  <a:gd name="T14" fmla="*/ 311150 w 311150"/>
                  <a:gd name="T15" fmla="*/ 241300 h 241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1150" h="2413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241300"/>
                    </a:lnTo>
                    <a:lnTo>
                      <a:pt x="311150" y="24130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0487" name="Freeform 94"/>
              <p:cNvSpPr>
                <a:spLocks/>
              </p:cNvSpPr>
              <p:nvPr/>
            </p:nvSpPr>
            <p:spPr bwMode="auto">
              <a:xfrm>
                <a:off x="883" y="2029"/>
                <a:ext cx="257" cy="386"/>
              </a:xfrm>
              <a:custGeom>
                <a:avLst/>
                <a:gdLst>
                  <a:gd name="T0" fmla="*/ 0 w 371475"/>
                  <a:gd name="T1" fmla="*/ 0 h 376237"/>
                  <a:gd name="T2" fmla="*/ 0 w 371475"/>
                  <a:gd name="T3" fmla="*/ 0 h 376237"/>
                  <a:gd name="T4" fmla="*/ 0 w 371475"/>
                  <a:gd name="T5" fmla="*/ 0 h 376237"/>
                  <a:gd name="T6" fmla="*/ 0 w 371475"/>
                  <a:gd name="T7" fmla="*/ 0 h 3762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1475"/>
                  <a:gd name="T13" fmla="*/ 0 h 376237"/>
                  <a:gd name="T14" fmla="*/ 371475 w 371475"/>
                  <a:gd name="T15" fmla="*/ 376237 h 3762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1475" h="376237">
                    <a:moveTo>
                      <a:pt x="0" y="376237"/>
                    </a:moveTo>
                    <a:lnTo>
                      <a:pt x="176213" y="376237"/>
                    </a:lnTo>
                    <a:lnTo>
                      <a:pt x="176213" y="0"/>
                    </a:lnTo>
                    <a:lnTo>
                      <a:pt x="371475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0488" name="Moon 11"/>
              <p:cNvSpPr>
                <a:spLocks noChangeArrowheads="1"/>
              </p:cNvSpPr>
              <p:nvPr/>
            </p:nvSpPr>
            <p:spPr bwMode="auto">
              <a:xfrm rot="10800000">
                <a:off x="1057" y="1722"/>
                <a:ext cx="384" cy="432"/>
              </a:xfrm>
              <a:prstGeom prst="moon">
                <a:avLst>
                  <a:gd name="adj" fmla="val 75500"/>
                </a:avLst>
              </a:prstGeom>
              <a:solidFill>
                <a:srgbClr val="C0C0C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endParaRPr lang="en-US" altLang="zh-TW" sz="2000">
                  <a:ea typeface="新細明體" pitchFamily="18" charset="-12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424" name="Group 85"/>
            <p:cNvGrpSpPr>
              <a:grpSpLocks/>
            </p:cNvGrpSpPr>
            <p:nvPr/>
          </p:nvGrpSpPr>
          <p:grpSpPr bwMode="auto">
            <a:xfrm>
              <a:off x="2257" y="1328"/>
              <a:ext cx="1339" cy="1355"/>
              <a:chOff x="1957" y="1263"/>
              <a:chExt cx="1339" cy="1355"/>
            </a:xfrm>
          </p:grpSpPr>
          <p:cxnSp>
            <p:nvCxnSpPr>
              <p:cNvPr id="60453" name="AutoShape 8"/>
              <p:cNvCxnSpPr>
                <a:cxnSpLocks noChangeShapeType="1"/>
              </p:cNvCxnSpPr>
              <p:nvPr/>
            </p:nvCxnSpPr>
            <p:spPr bwMode="auto">
              <a:xfrm flipH="1">
                <a:off x="1957" y="1352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54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1957" y="1537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55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957" y="1831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56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1957" y="2016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57" name="AutoShape 12"/>
              <p:cNvCxnSpPr>
                <a:cxnSpLocks noChangeShapeType="1"/>
              </p:cNvCxnSpPr>
              <p:nvPr/>
            </p:nvCxnSpPr>
            <p:spPr bwMode="auto">
              <a:xfrm flipH="1" flipV="1">
                <a:off x="1957" y="2294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58" name="AutoShape 13"/>
              <p:cNvCxnSpPr>
                <a:cxnSpLocks noChangeShapeType="1"/>
              </p:cNvCxnSpPr>
              <p:nvPr/>
            </p:nvCxnSpPr>
            <p:spPr bwMode="auto">
              <a:xfrm flipH="1">
                <a:off x="1957" y="2479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59" name="AutoShape 14"/>
              <p:cNvCxnSpPr>
                <a:cxnSpLocks noChangeShapeType="1"/>
              </p:cNvCxnSpPr>
              <p:nvPr/>
            </p:nvCxnSpPr>
            <p:spPr bwMode="auto">
              <a:xfrm>
                <a:off x="3110" y="1942"/>
                <a:ext cx="186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60" name="Line 36"/>
              <p:cNvSpPr>
                <a:spLocks noChangeShapeType="1"/>
              </p:cNvSpPr>
              <p:nvPr/>
            </p:nvSpPr>
            <p:spPr bwMode="auto">
              <a:xfrm>
                <a:off x="2566" y="1940"/>
                <a:ext cx="258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61" name="Freeform 91"/>
              <p:cNvSpPr>
                <a:spLocks/>
              </p:cNvSpPr>
              <p:nvPr/>
            </p:nvSpPr>
            <p:spPr bwMode="auto">
              <a:xfrm>
                <a:off x="2551" y="1457"/>
                <a:ext cx="253" cy="397"/>
              </a:xfrm>
              <a:custGeom>
                <a:avLst/>
                <a:gdLst>
                  <a:gd name="T0" fmla="*/ 0 w 311150"/>
                  <a:gd name="T1" fmla="*/ 0 h 241300"/>
                  <a:gd name="T2" fmla="*/ 0 w 311150"/>
                  <a:gd name="T3" fmla="*/ 0 h 241300"/>
                  <a:gd name="T4" fmla="*/ 0 w 311150"/>
                  <a:gd name="T5" fmla="*/ 0 h 241300"/>
                  <a:gd name="T6" fmla="*/ 0 w 311150"/>
                  <a:gd name="T7" fmla="*/ 0 h 2413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1150"/>
                  <a:gd name="T13" fmla="*/ 0 h 241300"/>
                  <a:gd name="T14" fmla="*/ 311150 w 311150"/>
                  <a:gd name="T15" fmla="*/ 241300 h 241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1150" h="2413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241300"/>
                    </a:lnTo>
                    <a:lnTo>
                      <a:pt x="311150" y="24130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0462" name="Freeform 94"/>
              <p:cNvSpPr>
                <a:spLocks/>
              </p:cNvSpPr>
              <p:nvPr/>
            </p:nvSpPr>
            <p:spPr bwMode="auto">
              <a:xfrm>
                <a:off x="2552" y="2031"/>
                <a:ext cx="257" cy="386"/>
              </a:xfrm>
              <a:custGeom>
                <a:avLst/>
                <a:gdLst>
                  <a:gd name="T0" fmla="*/ 0 w 371475"/>
                  <a:gd name="T1" fmla="*/ 0 h 376237"/>
                  <a:gd name="T2" fmla="*/ 0 w 371475"/>
                  <a:gd name="T3" fmla="*/ 0 h 376237"/>
                  <a:gd name="T4" fmla="*/ 0 w 371475"/>
                  <a:gd name="T5" fmla="*/ 0 h 376237"/>
                  <a:gd name="T6" fmla="*/ 0 w 371475"/>
                  <a:gd name="T7" fmla="*/ 0 h 3762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1475"/>
                  <a:gd name="T13" fmla="*/ 0 h 376237"/>
                  <a:gd name="T14" fmla="*/ 371475 w 371475"/>
                  <a:gd name="T15" fmla="*/ 376237 h 3762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1475" h="376237">
                    <a:moveTo>
                      <a:pt x="0" y="376237"/>
                    </a:moveTo>
                    <a:lnTo>
                      <a:pt x="176213" y="376237"/>
                    </a:lnTo>
                    <a:lnTo>
                      <a:pt x="176213" y="0"/>
                    </a:lnTo>
                    <a:lnTo>
                      <a:pt x="371475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grpSp>
            <p:nvGrpSpPr>
              <p:cNvPr id="60463" name="Group 96"/>
              <p:cNvGrpSpPr>
                <a:grpSpLocks/>
              </p:cNvGrpSpPr>
              <p:nvPr/>
            </p:nvGrpSpPr>
            <p:grpSpPr bwMode="auto">
              <a:xfrm>
                <a:off x="2756" y="1749"/>
                <a:ext cx="451" cy="392"/>
                <a:chOff x="3051" y="2064"/>
                <a:chExt cx="451" cy="392"/>
              </a:xfrm>
            </p:grpSpPr>
            <p:sp>
              <p:nvSpPr>
                <p:cNvPr id="60473" name="Flowchart: Delay 14"/>
                <p:cNvSpPr>
                  <a:spLocks noChangeArrowheads="1"/>
                </p:cNvSpPr>
                <p:nvPr/>
              </p:nvSpPr>
              <p:spPr bwMode="auto">
                <a:xfrm>
                  <a:off x="3051" y="2064"/>
                  <a:ext cx="375" cy="392"/>
                </a:xfrm>
                <a:prstGeom prst="flowChartDelay">
                  <a:avLst/>
                </a:prstGeom>
                <a:solidFill>
                  <a:srgbClr val="C0C0C0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endParaRPr lang="en-US" altLang="zh-TW" sz="2000">
                    <a:ea typeface="新細明體" pitchFamily="18" charset="-12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74" name="Flowchart: Connector 8"/>
                <p:cNvSpPr>
                  <a:spLocks noChangeArrowheads="1"/>
                </p:cNvSpPr>
                <p:nvPr/>
              </p:nvSpPr>
              <p:spPr bwMode="auto">
                <a:xfrm rot="5400000">
                  <a:off x="3426" y="2223"/>
                  <a:ext cx="76" cy="76"/>
                </a:xfrm>
                <a:prstGeom prst="flowChartConnector">
                  <a:avLst/>
                </a:prstGeom>
                <a:solidFill>
                  <a:srgbClr val="C0C0C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endParaRPr lang="en-US" altLang="zh-TW" sz="2000">
                    <a:ea typeface="新細明體" pitchFamily="18" charset="-12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0464" name="Group 99"/>
              <p:cNvGrpSpPr>
                <a:grpSpLocks/>
              </p:cNvGrpSpPr>
              <p:nvPr/>
            </p:nvGrpSpPr>
            <p:grpSpPr bwMode="auto">
              <a:xfrm>
                <a:off x="2148" y="1263"/>
                <a:ext cx="451" cy="392"/>
                <a:chOff x="3051" y="2064"/>
                <a:chExt cx="451" cy="392"/>
              </a:xfrm>
            </p:grpSpPr>
            <p:sp>
              <p:nvSpPr>
                <p:cNvPr id="60471" name="Flowchart: Delay 14"/>
                <p:cNvSpPr>
                  <a:spLocks noChangeArrowheads="1"/>
                </p:cNvSpPr>
                <p:nvPr/>
              </p:nvSpPr>
              <p:spPr bwMode="auto">
                <a:xfrm>
                  <a:off x="3051" y="2064"/>
                  <a:ext cx="375" cy="392"/>
                </a:xfrm>
                <a:prstGeom prst="flowChartDelay">
                  <a:avLst/>
                </a:prstGeom>
                <a:solidFill>
                  <a:srgbClr val="C0C0C0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endParaRPr lang="en-US" altLang="zh-TW" sz="2000">
                    <a:ea typeface="新細明體" pitchFamily="18" charset="-12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72" name="Flowchart: Connector 8"/>
                <p:cNvSpPr>
                  <a:spLocks noChangeArrowheads="1"/>
                </p:cNvSpPr>
                <p:nvPr/>
              </p:nvSpPr>
              <p:spPr bwMode="auto">
                <a:xfrm rot="5400000">
                  <a:off x="3426" y="2223"/>
                  <a:ext cx="76" cy="76"/>
                </a:xfrm>
                <a:prstGeom prst="flowChartConnector">
                  <a:avLst/>
                </a:prstGeom>
                <a:solidFill>
                  <a:srgbClr val="C0C0C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endParaRPr lang="en-US" altLang="zh-TW" sz="2000">
                    <a:ea typeface="新細明體" pitchFamily="18" charset="-12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0465" name="Group 102"/>
              <p:cNvGrpSpPr>
                <a:grpSpLocks/>
              </p:cNvGrpSpPr>
              <p:nvPr/>
            </p:nvGrpSpPr>
            <p:grpSpPr bwMode="auto">
              <a:xfrm>
                <a:off x="2149" y="1745"/>
                <a:ext cx="451" cy="392"/>
                <a:chOff x="3051" y="2064"/>
                <a:chExt cx="451" cy="392"/>
              </a:xfrm>
            </p:grpSpPr>
            <p:sp>
              <p:nvSpPr>
                <p:cNvPr id="60469" name="Flowchart: Delay 14"/>
                <p:cNvSpPr>
                  <a:spLocks noChangeArrowheads="1"/>
                </p:cNvSpPr>
                <p:nvPr/>
              </p:nvSpPr>
              <p:spPr bwMode="auto">
                <a:xfrm>
                  <a:off x="3051" y="2064"/>
                  <a:ext cx="375" cy="392"/>
                </a:xfrm>
                <a:prstGeom prst="flowChartDelay">
                  <a:avLst/>
                </a:prstGeom>
                <a:solidFill>
                  <a:srgbClr val="C0C0C0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endParaRPr lang="en-US" altLang="zh-TW" sz="2000">
                    <a:ea typeface="新細明體" pitchFamily="18" charset="-12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70" name="Flowchart: Connector 8"/>
                <p:cNvSpPr>
                  <a:spLocks noChangeArrowheads="1"/>
                </p:cNvSpPr>
                <p:nvPr/>
              </p:nvSpPr>
              <p:spPr bwMode="auto">
                <a:xfrm rot="5400000">
                  <a:off x="3426" y="2223"/>
                  <a:ext cx="76" cy="76"/>
                </a:xfrm>
                <a:prstGeom prst="flowChartConnector">
                  <a:avLst/>
                </a:prstGeom>
                <a:solidFill>
                  <a:srgbClr val="C0C0C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endParaRPr lang="en-US" altLang="zh-TW" sz="2000">
                    <a:ea typeface="新細明體" pitchFamily="18" charset="-12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0466" name="Group 105"/>
              <p:cNvGrpSpPr>
                <a:grpSpLocks/>
              </p:cNvGrpSpPr>
              <p:nvPr/>
            </p:nvGrpSpPr>
            <p:grpSpPr bwMode="auto">
              <a:xfrm>
                <a:off x="2149" y="2226"/>
                <a:ext cx="451" cy="392"/>
                <a:chOff x="3051" y="2064"/>
                <a:chExt cx="451" cy="392"/>
              </a:xfrm>
            </p:grpSpPr>
            <p:sp>
              <p:nvSpPr>
                <p:cNvPr id="60467" name="Flowchart: Delay 14"/>
                <p:cNvSpPr>
                  <a:spLocks noChangeArrowheads="1"/>
                </p:cNvSpPr>
                <p:nvPr/>
              </p:nvSpPr>
              <p:spPr bwMode="auto">
                <a:xfrm>
                  <a:off x="3051" y="2064"/>
                  <a:ext cx="375" cy="392"/>
                </a:xfrm>
                <a:prstGeom prst="flowChartDelay">
                  <a:avLst/>
                </a:prstGeom>
                <a:solidFill>
                  <a:srgbClr val="C0C0C0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endParaRPr lang="en-US" altLang="zh-TW" sz="2000">
                    <a:ea typeface="新細明體" pitchFamily="18" charset="-12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68" name="Flowchart: Connector 8"/>
                <p:cNvSpPr>
                  <a:spLocks noChangeArrowheads="1"/>
                </p:cNvSpPr>
                <p:nvPr/>
              </p:nvSpPr>
              <p:spPr bwMode="auto">
                <a:xfrm rot="5400000">
                  <a:off x="3426" y="2223"/>
                  <a:ext cx="76" cy="76"/>
                </a:xfrm>
                <a:prstGeom prst="flowChartConnector">
                  <a:avLst/>
                </a:prstGeom>
                <a:solidFill>
                  <a:srgbClr val="C0C0C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endParaRPr lang="en-US" altLang="zh-TW" sz="2000">
                    <a:ea typeface="新細明體" pitchFamily="18" charset="-12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0425" name="Group 108"/>
            <p:cNvGrpSpPr>
              <a:grpSpLocks/>
            </p:cNvGrpSpPr>
            <p:nvPr/>
          </p:nvGrpSpPr>
          <p:grpSpPr bwMode="auto">
            <a:xfrm>
              <a:off x="3703" y="1326"/>
              <a:ext cx="2002" cy="1355"/>
              <a:chOff x="3634" y="1265"/>
              <a:chExt cx="2002" cy="1355"/>
            </a:xfrm>
          </p:grpSpPr>
          <p:sp>
            <p:nvSpPr>
              <p:cNvPr id="60429" name="Freeform 85"/>
              <p:cNvSpPr>
                <a:spLocks/>
              </p:cNvSpPr>
              <p:nvPr/>
            </p:nvSpPr>
            <p:spPr bwMode="auto">
              <a:xfrm>
                <a:off x="4867" y="1694"/>
                <a:ext cx="260" cy="162"/>
              </a:xfrm>
              <a:custGeom>
                <a:avLst/>
                <a:gdLst>
                  <a:gd name="T0" fmla="*/ 0 w 311150"/>
                  <a:gd name="T1" fmla="*/ 0 h 241300"/>
                  <a:gd name="T2" fmla="*/ 0 w 311150"/>
                  <a:gd name="T3" fmla="*/ 0 h 241300"/>
                  <a:gd name="T4" fmla="*/ 0 w 311150"/>
                  <a:gd name="T5" fmla="*/ 0 h 241300"/>
                  <a:gd name="T6" fmla="*/ 0 w 311150"/>
                  <a:gd name="T7" fmla="*/ 0 h 2413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1150"/>
                  <a:gd name="T13" fmla="*/ 0 h 241300"/>
                  <a:gd name="T14" fmla="*/ 311150 w 311150"/>
                  <a:gd name="T15" fmla="*/ 241300 h 241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1150" h="2413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241300"/>
                    </a:lnTo>
                    <a:lnTo>
                      <a:pt x="311150" y="24130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0430" name="Freeform 88"/>
              <p:cNvSpPr>
                <a:spLocks/>
              </p:cNvSpPr>
              <p:nvPr/>
            </p:nvSpPr>
            <p:spPr bwMode="auto">
              <a:xfrm>
                <a:off x="4272" y="2035"/>
                <a:ext cx="852" cy="384"/>
              </a:xfrm>
              <a:custGeom>
                <a:avLst/>
                <a:gdLst>
                  <a:gd name="T0" fmla="*/ 0 w 1352550"/>
                  <a:gd name="T1" fmla="*/ 0 h 609600"/>
                  <a:gd name="T2" fmla="*/ 0 w 1352550"/>
                  <a:gd name="T3" fmla="*/ 0 h 609600"/>
                  <a:gd name="T4" fmla="*/ 0 w 1352550"/>
                  <a:gd name="T5" fmla="*/ 0 h 609600"/>
                  <a:gd name="T6" fmla="*/ 0 w 1352550"/>
                  <a:gd name="T7" fmla="*/ 0 h 609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2550"/>
                  <a:gd name="T13" fmla="*/ 0 h 609600"/>
                  <a:gd name="T14" fmla="*/ 1352550 w 1352550"/>
                  <a:gd name="T15" fmla="*/ 609600 h 609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2550" h="609600">
                    <a:moveTo>
                      <a:pt x="0" y="609600"/>
                    </a:moveTo>
                    <a:lnTo>
                      <a:pt x="1149350" y="603250"/>
                    </a:lnTo>
                    <a:lnTo>
                      <a:pt x="1149350" y="0"/>
                    </a:lnTo>
                    <a:lnTo>
                      <a:pt x="135255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0431" name="Freeform 89"/>
              <p:cNvSpPr>
                <a:spLocks/>
              </p:cNvSpPr>
              <p:nvPr/>
            </p:nvSpPr>
            <p:spPr bwMode="auto">
              <a:xfrm>
                <a:off x="4276" y="1460"/>
                <a:ext cx="260" cy="162"/>
              </a:xfrm>
              <a:custGeom>
                <a:avLst/>
                <a:gdLst>
                  <a:gd name="T0" fmla="*/ 0 w 311150"/>
                  <a:gd name="T1" fmla="*/ 0 h 241300"/>
                  <a:gd name="T2" fmla="*/ 0 w 311150"/>
                  <a:gd name="T3" fmla="*/ 0 h 241300"/>
                  <a:gd name="T4" fmla="*/ 0 w 311150"/>
                  <a:gd name="T5" fmla="*/ 0 h 241300"/>
                  <a:gd name="T6" fmla="*/ 0 w 311150"/>
                  <a:gd name="T7" fmla="*/ 0 h 2413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1150"/>
                  <a:gd name="T13" fmla="*/ 0 h 241300"/>
                  <a:gd name="T14" fmla="*/ 311150 w 311150"/>
                  <a:gd name="T15" fmla="*/ 241300 h 241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1150" h="2413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241300"/>
                    </a:lnTo>
                    <a:lnTo>
                      <a:pt x="311150" y="24130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60432" name="Freeform 90"/>
              <p:cNvSpPr>
                <a:spLocks/>
              </p:cNvSpPr>
              <p:nvPr/>
            </p:nvSpPr>
            <p:spPr bwMode="auto">
              <a:xfrm>
                <a:off x="4272" y="1787"/>
                <a:ext cx="252" cy="144"/>
              </a:xfrm>
              <a:custGeom>
                <a:avLst/>
                <a:gdLst>
                  <a:gd name="T0" fmla="*/ 0 w 400050"/>
                  <a:gd name="T1" fmla="*/ 0 h 228600"/>
                  <a:gd name="T2" fmla="*/ 0 w 400050"/>
                  <a:gd name="T3" fmla="*/ 0 h 228600"/>
                  <a:gd name="T4" fmla="*/ 0 w 400050"/>
                  <a:gd name="T5" fmla="*/ 0 h 228600"/>
                  <a:gd name="T6" fmla="*/ 0 w 400050"/>
                  <a:gd name="T7" fmla="*/ 0 h 228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050"/>
                  <a:gd name="T13" fmla="*/ 0 h 228600"/>
                  <a:gd name="T14" fmla="*/ 400050 w 400050"/>
                  <a:gd name="T15" fmla="*/ 228600 h 228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050" h="228600">
                    <a:moveTo>
                      <a:pt x="0" y="228600"/>
                    </a:moveTo>
                    <a:lnTo>
                      <a:pt x="209550" y="228600"/>
                    </a:lnTo>
                    <a:lnTo>
                      <a:pt x="209550" y="0"/>
                    </a:lnTo>
                    <a:lnTo>
                      <a:pt x="40005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60433" name="AutoShape 8"/>
              <p:cNvCxnSpPr>
                <a:cxnSpLocks noChangeShapeType="1"/>
              </p:cNvCxnSpPr>
              <p:nvPr/>
            </p:nvCxnSpPr>
            <p:spPr bwMode="auto">
              <a:xfrm flipH="1">
                <a:off x="3634" y="1354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34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3634" y="1539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35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3634" y="1833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36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3634" y="2018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37" name="AutoShape 12"/>
              <p:cNvCxnSpPr>
                <a:cxnSpLocks noChangeShapeType="1"/>
              </p:cNvCxnSpPr>
              <p:nvPr/>
            </p:nvCxnSpPr>
            <p:spPr bwMode="auto">
              <a:xfrm flipH="1" flipV="1">
                <a:off x="3634" y="2296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438" name="AutoShape 13"/>
              <p:cNvCxnSpPr>
                <a:cxnSpLocks noChangeShapeType="1"/>
              </p:cNvCxnSpPr>
              <p:nvPr/>
            </p:nvCxnSpPr>
            <p:spPr bwMode="auto">
              <a:xfrm flipH="1">
                <a:off x="3634" y="2481"/>
                <a:ext cx="23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0439" name="Group 119"/>
              <p:cNvGrpSpPr>
                <a:grpSpLocks/>
              </p:cNvGrpSpPr>
              <p:nvPr/>
            </p:nvGrpSpPr>
            <p:grpSpPr bwMode="auto">
              <a:xfrm>
                <a:off x="3825" y="1265"/>
                <a:ext cx="451" cy="392"/>
                <a:chOff x="3051" y="2064"/>
                <a:chExt cx="451" cy="392"/>
              </a:xfrm>
            </p:grpSpPr>
            <p:sp>
              <p:nvSpPr>
                <p:cNvPr id="60451" name="Flowchart: Delay 14"/>
                <p:cNvSpPr>
                  <a:spLocks noChangeArrowheads="1"/>
                </p:cNvSpPr>
                <p:nvPr/>
              </p:nvSpPr>
              <p:spPr bwMode="auto">
                <a:xfrm>
                  <a:off x="3051" y="2064"/>
                  <a:ext cx="375" cy="392"/>
                </a:xfrm>
                <a:prstGeom prst="flowChartDelay">
                  <a:avLst/>
                </a:prstGeom>
                <a:solidFill>
                  <a:srgbClr val="C0C0C0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endParaRPr lang="en-US" altLang="zh-TW" sz="2000">
                    <a:ea typeface="新細明體" pitchFamily="18" charset="-12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52" name="Flowchart: Connector 8"/>
                <p:cNvSpPr>
                  <a:spLocks noChangeArrowheads="1"/>
                </p:cNvSpPr>
                <p:nvPr/>
              </p:nvSpPr>
              <p:spPr bwMode="auto">
                <a:xfrm rot="5400000">
                  <a:off x="3426" y="2223"/>
                  <a:ext cx="76" cy="76"/>
                </a:xfrm>
                <a:prstGeom prst="flowChartConnector">
                  <a:avLst/>
                </a:prstGeom>
                <a:solidFill>
                  <a:srgbClr val="C0C0C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endParaRPr lang="en-US" altLang="zh-TW" sz="2000">
                    <a:ea typeface="新細明體" pitchFamily="18" charset="-12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0440" name="Group 122"/>
              <p:cNvGrpSpPr>
                <a:grpSpLocks/>
              </p:cNvGrpSpPr>
              <p:nvPr/>
            </p:nvGrpSpPr>
            <p:grpSpPr bwMode="auto">
              <a:xfrm>
                <a:off x="3826" y="1747"/>
                <a:ext cx="451" cy="392"/>
                <a:chOff x="3051" y="2064"/>
                <a:chExt cx="451" cy="392"/>
              </a:xfrm>
            </p:grpSpPr>
            <p:sp>
              <p:nvSpPr>
                <p:cNvPr id="60449" name="Flowchart: Delay 14"/>
                <p:cNvSpPr>
                  <a:spLocks noChangeArrowheads="1"/>
                </p:cNvSpPr>
                <p:nvPr/>
              </p:nvSpPr>
              <p:spPr bwMode="auto">
                <a:xfrm>
                  <a:off x="3051" y="2064"/>
                  <a:ext cx="375" cy="392"/>
                </a:xfrm>
                <a:prstGeom prst="flowChartDelay">
                  <a:avLst/>
                </a:prstGeom>
                <a:solidFill>
                  <a:srgbClr val="C0C0C0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endParaRPr lang="en-US" altLang="zh-TW" sz="2000">
                    <a:ea typeface="新細明體" pitchFamily="18" charset="-12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50" name="Flowchart: Connector 8"/>
                <p:cNvSpPr>
                  <a:spLocks noChangeArrowheads="1"/>
                </p:cNvSpPr>
                <p:nvPr/>
              </p:nvSpPr>
              <p:spPr bwMode="auto">
                <a:xfrm rot="5400000">
                  <a:off x="3426" y="2223"/>
                  <a:ext cx="76" cy="76"/>
                </a:xfrm>
                <a:prstGeom prst="flowChartConnector">
                  <a:avLst/>
                </a:prstGeom>
                <a:solidFill>
                  <a:srgbClr val="C0C0C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endParaRPr lang="en-US" altLang="zh-TW" sz="2000">
                    <a:ea typeface="新細明體" pitchFamily="18" charset="-12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0441" name="Group 125"/>
              <p:cNvGrpSpPr>
                <a:grpSpLocks/>
              </p:cNvGrpSpPr>
              <p:nvPr/>
            </p:nvGrpSpPr>
            <p:grpSpPr bwMode="auto">
              <a:xfrm>
                <a:off x="3826" y="2228"/>
                <a:ext cx="451" cy="392"/>
                <a:chOff x="3051" y="2064"/>
                <a:chExt cx="451" cy="392"/>
              </a:xfrm>
            </p:grpSpPr>
            <p:sp>
              <p:nvSpPr>
                <p:cNvPr id="60447" name="Flowchart: Delay 14"/>
                <p:cNvSpPr>
                  <a:spLocks noChangeArrowheads="1"/>
                </p:cNvSpPr>
                <p:nvPr/>
              </p:nvSpPr>
              <p:spPr bwMode="auto">
                <a:xfrm>
                  <a:off x="3051" y="2064"/>
                  <a:ext cx="375" cy="392"/>
                </a:xfrm>
                <a:prstGeom prst="flowChartDelay">
                  <a:avLst/>
                </a:prstGeom>
                <a:solidFill>
                  <a:srgbClr val="C0C0C0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endParaRPr lang="en-US" altLang="zh-TW" sz="2000">
                    <a:ea typeface="新細明體" pitchFamily="18" charset="-12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48" name="Flowchart: Connector 8"/>
                <p:cNvSpPr>
                  <a:spLocks noChangeArrowheads="1"/>
                </p:cNvSpPr>
                <p:nvPr/>
              </p:nvSpPr>
              <p:spPr bwMode="auto">
                <a:xfrm rot="5400000">
                  <a:off x="3426" y="2223"/>
                  <a:ext cx="76" cy="76"/>
                </a:xfrm>
                <a:prstGeom prst="flowChartConnector">
                  <a:avLst/>
                </a:prstGeom>
                <a:solidFill>
                  <a:srgbClr val="C0C0C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endParaRPr lang="en-US" altLang="zh-TW" sz="2000">
                    <a:ea typeface="新細明體" pitchFamily="18" charset="-12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60442" name="AutoShape 14"/>
              <p:cNvCxnSpPr>
                <a:cxnSpLocks noChangeShapeType="1"/>
              </p:cNvCxnSpPr>
              <p:nvPr/>
            </p:nvCxnSpPr>
            <p:spPr bwMode="auto">
              <a:xfrm>
                <a:off x="5450" y="1944"/>
                <a:ext cx="186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0443" name="Group 129"/>
              <p:cNvGrpSpPr>
                <a:grpSpLocks/>
              </p:cNvGrpSpPr>
              <p:nvPr/>
            </p:nvGrpSpPr>
            <p:grpSpPr bwMode="auto">
              <a:xfrm>
                <a:off x="5096" y="1751"/>
                <a:ext cx="451" cy="392"/>
                <a:chOff x="3051" y="2064"/>
                <a:chExt cx="451" cy="392"/>
              </a:xfrm>
            </p:grpSpPr>
            <p:sp>
              <p:nvSpPr>
                <p:cNvPr id="60445" name="Flowchart: Delay 14"/>
                <p:cNvSpPr>
                  <a:spLocks noChangeArrowheads="1"/>
                </p:cNvSpPr>
                <p:nvPr/>
              </p:nvSpPr>
              <p:spPr bwMode="auto">
                <a:xfrm>
                  <a:off x="3051" y="2064"/>
                  <a:ext cx="375" cy="392"/>
                </a:xfrm>
                <a:prstGeom prst="flowChartDelay">
                  <a:avLst/>
                </a:prstGeom>
                <a:solidFill>
                  <a:srgbClr val="C0C0C0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endParaRPr lang="en-US" altLang="zh-TW" sz="2000">
                    <a:ea typeface="新細明體" pitchFamily="18" charset="-12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46" name="Flowchart: Connector 8"/>
                <p:cNvSpPr>
                  <a:spLocks noChangeArrowheads="1"/>
                </p:cNvSpPr>
                <p:nvPr/>
              </p:nvSpPr>
              <p:spPr bwMode="auto">
                <a:xfrm rot="5400000">
                  <a:off x="3426" y="2223"/>
                  <a:ext cx="76" cy="76"/>
                </a:xfrm>
                <a:prstGeom prst="flowChartConnector">
                  <a:avLst/>
                </a:prstGeom>
                <a:solidFill>
                  <a:srgbClr val="C0C0C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>
                  <a:lvl1pPr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7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endParaRPr lang="en-US" altLang="zh-TW" sz="2000">
                    <a:ea typeface="新細明體" pitchFamily="18" charset="-12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0444" name="Flowchart: Delay 14"/>
              <p:cNvSpPr>
                <a:spLocks noChangeArrowheads="1"/>
              </p:cNvSpPr>
              <p:nvPr/>
            </p:nvSpPr>
            <p:spPr bwMode="auto">
              <a:xfrm>
                <a:off x="4508" y="1492"/>
                <a:ext cx="375" cy="392"/>
              </a:xfrm>
              <a:prstGeom prst="flowChartDelay">
                <a:avLst/>
              </a:prstGeom>
              <a:solidFill>
                <a:srgbClr val="C0C0C0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endParaRPr lang="en-US" altLang="zh-TW" sz="2000">
                  <a:ea typeface="新細明體" pitchFamily="18" charset="-12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426" name="Rectangle 133"/>
            <p:cNvSpPr>
              <a:spLocks noChangeArrowheads="1"/>
            </p:cNvSpPr>
            <p:nvPr/>
          </p:nvSpPr>
          <p:spPr bwMode="auto">
            <a:xfrm>
              <a:off x="445" y="1292"/>
              <a:ext cx="1463" cy="1455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0427" name="Freeform 134"/>
            <p:cNvSpPr>
              <a:spLocks/>
            </p:cNvSpPr>
            <p:nvPr/>
          </p:nvSpPr>
          <p:spPr bwMode="auto">
            <a:xfrm>
              <a:off x="1167" y="1135"/>
              <a:ext cx="1328" cy="153"/>
            </a:xfrm>
            <a:custGeom>
              <a:avLst/>
              <a:gdLst>
                <a:gd name="T0" fmla="*/ 0 w 1328"/>
                <a:gd name="T1" fmla="*/ 2 h 318"/>
                <a:gd name="T2" fmla="*/ 675 w 1328"/>
                <a:gd name="T3" fmla="*/ 0 h 318"/>
                <a:gd name="T4" fmla="*/ 1328 w 1328"/>
                <a:gd name="T5" fmla="*/ 1 h 318"/>
                <a:gd name="T6" fmla="*/ 0 60000 65536"/>
                <a:gd name="T7" fmla="*/ 0 60000 65536"/>
                <a:gd name="T8" fmla="*/ 0 60000 65536"/>
                <a:gd name="T9" fmla="*/ 0 w 1328"/>
                <a:gd name="T10" fmla="*/ 0 h 318"/>
                <a:gd name="T11" fmla="*/ 1328 w 1328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8" h="318">
                  <a:moveTo>
                    <a:pt x="0" y="318"/>
                  </a:moveTo>
                  <a:cubicBezTo>
                    <a:pt x="227" y="164"/>
                    <a:pt x="454" y="10"/>
                    <a:pt x="675" y="5"/>
                  </a:cubicBezTo>
                  <a:cubicBezTo>
                    <a:pt x="896" y="0"/>
                    <a:pt x="1112" y="145"/>
                    <a:pt x="1328" y="291"/>
                  </a:cubicBezTo>
                </a:path>
              </a:pathLst>
            </a:custGeom>
            <a:noFill/>
            <a:ln w="31750" cap="flat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28" name="Freeform 135"/>
            <p:cNvSpPr>
              <a:spLocks/>
            </p:cNvSpPr>
            <p:nvPr/>
          </p:nvSpPr>
          <p:spPr bwMode="auto">
            <a:xfrm>
              <a:off x="1195" y="2753"/>
              <a:ext cx="3011" cy="243"/>
            </a:xfrm>
            <a:custGeom>
              <a:avLst/>
              <a:gdLst>
                <a:gd name="T0" fmla="*/ 0 w 3011"/>
                <a:gd name="T1" fmla="*/ 0 h 243"/>
                <a:gd name="T2" fmla="*/ 1486 w 3011"/>
                <a:gd name="T3" fmla="*/ 236 h 243"/>
                <a:gd name="T4" fmla="*/ 3011 w 3011"/>
                <a:gd name="T5" fmla="*/ 44 h 243"/>
                <a:gd name="T6" fmla="*/ 0 60000 65536"/>
                <a:gd name="T7" fmla="*/ 0 60000 65536"/>
                <a:gd name="T8" fmla="*/ 0 60000 65536"/>
                <a:gd name="T9" fmla="*/ 0 w 3011"/>
                <a:gd name="T10" fmla="*/ 0 h 243"/>
                <a:gd name="T11" fmla="*/ 3011 w 3011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11" h="243">
                  <a:moveTo>
                    <a:pt x="0" y="0"/>
                  </a:moveTo>
                  <a:cubicBezTo>
                    <a:pt x="492" y="114"/>
                    <a:pt x="984" y="229"/>
                    <a:pt x="1486" y="236"/>
                  </a:cubicBezTo>
                  <a:cubicBezTo>
                    <a:pt x="1988" y="243"/>
                    <a:pt x="2499" y="143"/>
                    <a:pt x="3011" y="44"/>
                  </a:cubicBezTo>
                </a:path>
              </a:pathLst>
            </a:custGeom>
            <a:noFill/>
            <a:ln w="31750" cap="flat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0421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8.5.3	Netlist Restructuring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F98A1E-1A9F-46C6-B4DB-00620C136753}" type="slidenum">
              <a:rPr lang="en-US" altLang="de-DE" sz="1000">
                <a:solidFill>
                  <a:srgbClr val="C0C0C0"/>
                </a:solidFill>
              </a:rPr>
              <a:pPr/>
              <a:t>59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8.5.3	Netlist Restructuring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608013" y="1293813"/>
            <a:ext cx="81930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44939"/>
          <a:lstStyle>
            <a:lvl1pPr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Boolean restructuring uses laws or properties, 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e.g., distributive law, to change circuit topology</a:t>
            </a:r>
          </a:p>
        </p:txBody>
      </p:sp>
      <p:sp>
        <p:nvSpPr>
          <p:cNvPr id="61445" name="Text Box 121"/>
          <p:cNvSpPr txBox="1">
            <a:spLocks noChangeArrowheads="1"/>
          </p:cNvSpPr>
          <p:nvPr/>
        </p:nvSpPr>
        <p:spPr bwMode="auto">
          <a:xfrm>
            <a:off x="3094038" y="1931988"/>
            <a:ext cx="25939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(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a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 +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b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)(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a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 +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c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) =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a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 +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</a:rPr>
              <a:t>bc</a:t>
            </a:r>
          </a:p>
        </p:txBody>
      </p:sp>
      <p:grpSp>
        <p:nvGrpSpPr>
          <p:cNvPr id="139400" name="Group 136"/>
          <p:cNvGrpSpPr>
            <a:grpSpLocks/>
          </p:cNvGrpSpPr>
          <p:nvPr/>
        </p:nvGrpSpPr>
        <p:grpSpPr bwMode="auto">
          <a:xfrm>
            <a:off x="247650" y="2640013"/>
            <a:ext cx="4071938" cy="3467100"/>
            <a:chOff x="156" y="1663"/>
            <a:chExt cx="2565" cy="2184"/>
          </a:xfrm>
        </p:grpSpPr>
        <p:sp>
          <p:nvSpPr>
            <p:cNvPr id="61477" name="Line 64"/>
            <p:cNvSpPr>
              <a:spLocks noChangeShapeType="1"/>
            </p:cNvSpPr>
            <p:nvPr/>
          </p:nvSpPr>
          <p:spPr bwMode="auto">
            <a:xfrm>
              <a:off x="612" y="178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78" name="Moon 11"/>
            <p:cNvSpPr>
              <a:spLocks noChangeArrowheads="1"/>
            </p:cNvSpPr>
            <p:nvPr/>
          </p:nvSpPr>
          <p:spPr bwMode="auto">
            <a:xfrm rot="10800000">
              <a:off x="1093" y="1675"/>
              <a:ext cx="384" cy="432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61479" name="Flowchart: Delay 14"/>
            <p:cNvSpPr>
              <a:spLocks noChangeArrowheads="1"/>
            </p:cNvSpPr>
            <p:nvPr/>
          </p:nvSpPr>
          <p:spPr bwMode="auto">
            <a:xfrm>
              <a:off x="1715" y="1981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61480" name="Line 67"/>
            <p:cNvSpPr>
              <a:spLocks noChangeShapeType="1"/>
            </p:cNvSpPr>
            <p:nvPr/>
          </p:nvSpPr>
          <p:spPr bwMode="auto">
            <a:xfrm>
              <a:off x="618" y="2015"/>
              <a:ext cx="54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1" name="Moon 11"/>
            <p:cNvSpPr>
              <a:spLocks noChangeArrowheads="1"/>
            </p:cNvSpPr>
            <p:nvPr/>
          </p:nvSpPr>
          <p:spPr bwMode="auto">
            <a:xfrm rot="10800000">
              <a:off x="1088" y="2261"/>
              <a:ext cx="384" cy="432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61482" name="Line 69"/>
            <p:cNvSpPr>
              <a:spLocks noChangeShapeType="1"/>
            </p:cNvSpPr>
            <p:nvPr/>
          </p:nvSpPr>
          <p:spPr bwMode="auto">
            <a:xfrm>
              <a:off x="621" y="2601"/>
              <a:ext cx="53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3" name="Moon 11"/>
            <p:cNvSpPr>
              <a:spLocks noChangeArrowheads="1"/>
            </p:cNvSpPr>
            <p:nvPr/>
          </p:nvSpPr>
          <p:spPr bwMode="auto">
            <a:xfrm rot="10800000">
              <a:off x="1089" y="2849"/>
              <a:ext cx="384" cy="432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61484" name="Freeform 71"/>
            <p:cNvSpPr>
              <a:spLocks/>
            </p:cNvSpPr>
            <p:nvPr/>
          </p:nvSpPr>
          <p:spPr bwMode="auto">
            <a:xfrm>
              <a:off x="777" y="1787"/>
              <a:ext cx="394" cy="610"/>
            </a:xfrm>
            <a:custGeom>
              <a:avLst/>
              <a:gdLst>
                <a:gd name="T0" fmla="*/ 0 w 341"/>
                <a:gd name="T1" fmla="*/ 0 h 663"/>
                <a:gd name="T2" fmla="*/ 0 w 341"/>
                <a:gd name="T3" fmla="*/ 370 h 663"/>
                <a:gd name="T4" fmla="*/ 937 w 341"/>
                <a:gd name="T5" fmla="*/ 370 h 663"/>
                <a:gd name="T6" fmla="*/ 0 60000 65536"/>
                <a:gd name="T7" fmla="*/ 0 60000 65536"/>
                <a:gd name="T8" fmla="*/ 0 60000 65536"/>
                <a:gd name="T9" fmla="*/ 0 w 341"/>
                <a:gd name="T10" fmla="*/ 0 h 663"/>
                <a:gd name="T11" fmla="*/ 341 w 341"/>
                <a:gd name="T12" fmla="*/ 663 h 6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663">
                  <a:moveTo>
                    <a:pt x="0" y="0"/>
                  </a:moveTo>
                  <a:lnTo>
                    <a:pt x="0" y="663"/>
                  </a:lnTo>
                  <a:lnTo>
                    <a:pt x="341" y="66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5" name="Freeform 72"/>
            <p:cNvSpPr>
              <a:spLocks/>
            </p:cNvSpPr>
            <p:nvPr/>
          </p:nvSpPr>
          <p:spPr bwMode="auto">
            <a:xfrm>
              <a:off x="871" y="2022"/>
              <a:ext cx="293" cy="957"/>
            </a:xfrm>
            <a:custGeom>
              <a:avLst/>
              <a:gdLst>
                <a:gd name="T0" fmla="*/ 0 w 294"/>
                <a:gd name="T1" fmla="*/ 0 h 930"/>
                <a:gd name="T2" fmla="*/ 0 w 294"/>
                <a:gd name="T3" fmla="*/ 1136 h 930"/>
                <a:gd name="T4" fmla="*/ 287 w 294"/>
                <a:gd name="T5" fmla="*/ 1136 h 930"/>
                <a:gd name="T6" fmla="*/ 0 60000 65536"/>
                <a:gd name="T7" fmla="*/ 0 60000 65536"/>
                <a:gd name="T8" fmla="*/ 0 60000 65536"/>
                <a:gd name="T9" fmla="*/ 0 w 294"/>
                <a:gd name="T10" fmla="*/ 0 h 930"/>
                <a:gd name="T11" fmla="*/ 294 w 294"/>
                <a:gd name="T12" fmla="*/ 930 h 9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4" h="930">
                  <a:moveTo>
                    <a:pt x="0" y="0"/>
                  </a:moveTo>
                  <a:lnTo>
                    <a:pt x="0" y="930"/>
                  </a:lnTo>
                  <a:lnTo>
                    <a:pt x="294" y="93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6" name="Freeform 73"/>
            <p:cNvSpPr>
              <a:spLocks/>
            </p:cNvSpPr>
            <p:nvPr/>
          </p:nvSpPr>
          <p:spPr bwMode="auto">
            <a:xfrm>
              <a:off x="957" y="2598"/>
              <a:ext cx="207" cy="576"/>
            </a:xfrm>
            <a:custGeom>
              <a:avLst/>
              <a:gdLst>
                <a:gd name="T0" fmla="*/ 0 w 234"/>
                <a:gd name="T1" fmla="*/ 0 h 576"/>
                <a:gd name="T2" fmla="*/ 0 w 234"/>
                <a:gd name="T3" fmla="*/ 576 h 576"/>
                <a:gd name="T4" fmla="*/ 99 w 234"/>
                <a:gd name="T5" fmla="*/ 576 h 576"/>
                <a:gd name="T6" fmla="*/ 0 60000 65536"/>
                <a:gd name="T7" fmla="*/ 0 60000 65536"/>
                <a:gd name="T8" fmla="*/ 0 60000 65536"/>
                <a:gd name="T9" fmla="*/ 0 w 234"/>
                <a:gd name="T10" fmla="*/ 0 h 576"/>
                <a:gd name="T11" fmla="*/ 234 w 234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4" h="576">
                  <a:moveTo>
                    <a:pt x="0" y="0"/>
                  </a:moveTo>
                  <a:lnTo>
                    <a:pt x="0" y="576"/>
                  </a:lnTo>
                  <a:lnTo>
                    <a:pt x="234" y="576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7" name="Freeform 74"/>
            <p:cNvSpPr>
              <a:spLocks/>
            </p:cNvSpPr>
            <p:nvPr/>
          </p:nvSpPr>
          <p:spPr bwMode="auto">
            <a:xfrm>
              <a:off x="1479" y="1881"/>
              <a:ext cx="228" cy="234"/>
            </a:xfrm>
            <a:custGeom>
              <a:avLst/>
              <a:gdLst>
                <a:gd name="T0" fmla="*/ 0 w 228"/>
                <a:gd name="T1" fmla="*/ 0 h 274"/>
                <a:gd name="T2" fmla="*/ 100 w 228"/>
                <a:gd name="T3" fmla="*/ 0 h 274"/>
                <a:gd name="T4" fmla="*/ 100 w 228"/>
                <a:gd name="T5" fmla="*/ 91 h 274"/>
                <a:gd name="T6" fmla="*/ 228 w 228"/>
                <a:gd name="T7" fmla="*/ 91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274"/>
                <a:gd name="T14" fmla="*/ 228 w 228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274">
                  <a:moveTo>
                    <a:pt x="0" y="0"/>
                  </a:moveTo>
                  <a:lnTo>
                    <a:pt x="100" y="0"/>
                  </a:lnTo>
                  <a:lnTo>
                    <a:pt x="100" y="274"/>
                  </a:lnTo>
                  <a:lnTo>
                    <a:pt x="228" y="27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8" name="Freeform 75"/>
            <p:cNvSpPr>
              <a:spLocks/>
            </p:cNvSpPr>
            <p:nvPr/>
          </p:nvSpPr>
          <p:spPr bwMode="auto">
            <a:xfrm flipV="1">
              <a:off x="1469" y="2238"/>
              <a:ext cx="241" cy="234"/>
            </a:xfrm>
            <a:custGeom>
              <a:avLst/>
              <a:gdLst>
                <a:gd name="T0" fmla="*/ 0 w 228"/>
                <a:gd name="T1" fmla="*/ 0 h 274"/>
                <a:gd name="T2" fmla="*/ 148 w 228"/>
                <a:gd name="T3" fmla="*/ 0 h 274"/>
                <a:gd name="T4" fmla="*/ 148 w 228"/>
                <a:gd name="T5" fmla="*/ 91 h 274"/>
                <a:gd name="T6" fmla="*/ 336 w 228"/>
                <a:gd name="T7" fmla="*/ 91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274"/>
                <a:gd name="T14" fmla="*/ 228 w 228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274">
                  <a:moveTo>
                    <a:pt x="0" y="0"/>
                  </a:moveTo>
                  <a:lnTo>
                    <a:pt x="100" y="0"/>
                  </a:lnTo>
                  <a:lnTo>
                    <a:pt x="100" y="274"/>
                  </a:lnTo>
                  <a:lnTo>
                    <a:pt x="228" y="27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89" name="Flowchart: Delay 14"/>
            <p:cNvSpPr>
              <a:spLocks noChangeArrowheads="1"/>
            </p:cNvSpPr>
            <p:nvPr/>
          </p:nvSpPr>
          <p:spPr bwMode="auto">
            <a:xfrm>
              <a:off x="1710" y="2570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61490" name="Freeform 77"/>
            <p:cNvSpPr>
              <a:spLocks/>
            </p:cNvSpPr>
            <p:nvPr/>
          </p:nvSpPr>
          <p:spPr bwMode="auto">
            <a:xfrm>
              <a:off x="1474" y="2470"/>
              <a:ext cx="228" cy="234"/>
            </a:xfrm>
            <a:custGeom>
              <a:avLst/>
              <a:gdLst>
                <a:gd name="T0" fmla="*/ 0 w 228"/>
                <a:gd name="T1" fmla="*/ 0 h 274"/>
                <a:gd name="T2" fmla="*/ 100 w 228"/>
                <a:gd name="T3" fmla="*/ 0 h 274"/>
                <a:gd name="T4" fmla="*/ 100 w 228"/>
                <a:gd name="T5" fmla="*/ 91 h 274"/>
                <a:gd name="T6" fmla="*/ 228 w 228"/>
                <a:gd name="T7" fmla="*/ 91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274"/>
                <a:gd name="T14" fmla="*/ 228 w 228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274">
                  <a:moveTo>
                    <a:pt x="0" y="0"/>
                  </a:moveTo>
                  <a:lnTo>
                    <a:pt x="100" y="0"/>
                  </a:lnTo>
                  <a:lnTo>
                    <a:pt x="100" y="274"/>
                  </a:lnTo>
                  <a:lnTo>
                    <a:pt x="228" y="27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91" name="Freeform 78"/>
            <p:cNvSpPr>
              <a:spLocks/>
            </p:cNvSpPr>
            <p:nvPr/>
          </p:nvSpPr>
          <p:spPr bwMode="auto">
            <a:xfrm flipV="1">
              <a:off x="1464" y="2827"/>
              <a:ext cx="241" cy="234"/>
            </a:xfrm>
            <a:custGeom>
              <a:avLst/>
              <a:gdLst>
                <a:gd name="T0" fmla="*/ 0 w 228"/>
                <a:gd name="T1" fmla="*/ 0 h 274"/>
                <a:gd name="T2" fmla="*/ 148 w 228"/>
                <a:gd name="T3" fmla="*/ 0 h 274"/>
                <a:gd name="T4" fmla="*/ 148 w 228"/>
                <a:gd name="T5" fmla="*/ 91 h 274"/>
                <a:gd name="T6" fmla="*/ 336 w 228"/>
                <a:gd name="T7" fmla="*/ 91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274"/>
                <a:gd name="T14" fmla="*/ 228 w 228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274">
                  <a:moveTo>
                    <a:pt x="0" y="0"/>
                  </a:moveTo>
                  <a:lnTo>
                    <a:pt x="100" y="0"/>
                  </a:lnTo>
                  <a:lnTo>
                    <a:pt x="100" y="274"/>
                  </a:lnTo>
                  <a:lnTo>
                    <a:pt x="228" y="27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92" name="TextBox 49"/>
            <p:cNvSpPr txBox="1">
              <a:spLocks noChangeArrowheads="1"/>
            </p:cNvSpPr>
            <p:nvPr/>
          </p:nvSpPr>
          <p:spPr bwMode="auto">
            <a:xfrm>
              <a:off x="1166" y="1757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61493" name="Line 81"/>
            <p:cNvSpPr>
              <a:spLocks noChangeShapeType="1"/>
            </p:cNvSpPr>
            <p:nvPr/>
          </p:nvSpPr>
          <p:spPr bwMode="auto">
            <a:xfrm>
              <a:off x="2096" y="2169"/>
              <a:ext cx="1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94" name="Line 82"/>
            <p:cNvSpPr>
              <a:spLocks noChangeShapeType="1"/>
            </p:cNvSpPr>
            <p:nvPr/>
          </p:nvSpPr>
          <p:spPr bwMode="auto">
            <a:xfrm>
              <a:off x="2089" y="2771"/>
              <a:ext cx="1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95" name="Oval 94"/>
            <p:cNvSpPr>
              <a:spLocks noChangeArrowheads="1"/>
            </p:cNvSpPr>
            <p:nvPr/>
          </p:nvSpPr>
          <p:spPr bwMode="auto">
            <a:xfrm>
              <a:off x="750" y="1753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1496" name="Text Box 95"/>
            <p:cNvSpPr txBox="1">
              <a:spLocks noChangeArrowheads="1"/>
            </p:cNvSpPr>
            <p:nvPr/>
          </p:nvSpPr>
          <p:spPr bwMode="auto">
            <a:xfrm>
              <a:off x="156" y="1663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a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&lt;4&gt;</a:t>
              </a:r>
            </a:p>
          </p:txBody>
        </p:sp>
        <p:sp>
          <p:nvSpPr>
            <p:cNvPr id="61497" name="Text Box 96"/>
            <p:cNvSpPr txBox="1">
              <a:spLocks noChangeArrowheads="1"/>
            </p:cNvSpPr>
            <p:nvPr/>
          </p:nvSpPr>
          <p:spPr bwMode="auto">
            <a:xfrm>
              <a:off x="168" y="1897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b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&lt;1&gt;</a:t>
              </a:r>
            </a:p>
          </p:txBody>
        </p:sp>
        <p:sp>
          <p:nvSpPr>
            <p:cNvPr id="61498" name="Text Box 97"/>
            <p:cNvSpPr txBox="1">
              <a:spLocks noChangeArrowheads="1"/>
            </p:cNvSpPr>
            <p:nvPr/>
          </p:nvSpPr>
          <p:spPr bwMode="auto">
            <a:xfrm>
              <a:off x="171" y="2485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c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&lt;2&gt;</a:t>
              </a:r>
            </a:p>
          </p:txBody>
        </p:sp>
        <p:sp>
          <p:nvSpPr>
            <p:cNvPr id="61499" name="Oval 98"/>
            <p:cNvSpPr>
              <a:spLocks noChangeArrowheads="1"/>
            </p:cNvSpPr>
            <p:nvPr/>
          </p:nvSpPr>
          <p:spPr bwMode="auto">
            <a:xfrm>
              <a:off x="1545" y="2443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1500" name="Oval 99"/>
            <p:cNvSpPr>
              <a:spLocks noChangeArrowheads="1"/>
            </p:cNvSpPr>
            <p:nvPr/>
          </p:nvSpPr>
          <p:spPr bwMode="auto">
            <a:xfrm>
              <a:off x="843" y="1987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1501" name="Oval 100"/>
            <p:cNvSpPr>
              <a:spLocks noChangeArrowheads="1"/>
            </p:cNvSpPr>
            <p:nvPr/>
          </p:nvSpPr>
          <p:spPr bwMode="auto">
            <a:xfrm>
              <a:off x="927" y="2572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1502" name="TextBox 49"/>
            <p:cNvSpPr txBox="1">
              <a:spLocks noChangeArrowheads="1"/>
            </p:cNvSpPr>
            <p:nvPr/>
          </p:nvSpPr>
          <p:spPr bwMode="auto">
            <a:xfrm>
              <a:off x="1172" y="2354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61503" name="TextBox 49"/>
            <p:cNvSpPr txBox="1">
              <a:spLocks noChangeArrowheads="1"/>
            </p:cNvSpPr>
            <p:nvPr/>
          </p:nvSpPr>
          <p:spPr bwMode="auto">
            <a:xfrm>
              <a:off x="1169" y="2945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61504" name="TextBox 49"/>
            <p:cNvSpPr txBox="1">
              <a:spLocks noChangeArrowheads="1"/>
            </p:cNvSpPr>
            <p:nvPr/>
          </p:nvSpPr>
          <p:spPr bwMode="auto">
            <a:xfrm>
              <a:off x="1748" y="2054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61505" name="TextBox 49"/>
            <p:cNvSpPr txBox="1">
              <a:spLocks noChangeArrowheads="1"/>
            </p:cNvSpPr>
            <p:nvPr/>
          </p:nvSpPr>
          <p:spPr bwMode="auto">
            <a:xfrm>
              <a:off x="1745" y="2645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61506" name="Text Box 105"/>
            <p:cNvSpPr txBox="1">
              <a:spLocks noChangeArrowheads="1"/>
            </p:cNvSpPr>
            <p:nvPr/>
          </p:nvSpPr>
          <p:spPr bwMode="auto">
            <a:xfrm>
              <a:off x="2229" y="2041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x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&lt;6&gt;</a:t>
              </a:r>
            </a:p>
          </p:txBody>
        </p:sp>
        <p:sp>
          <p:nvSpPr>
            <p:cNvPr id="61507" name="Text Box 106"/>
            <p:cNvSpPr txBox="1">
              <a:spLocks noChangeArrowheads="1"/>
            </p:cNvSpPr>
            <p:nvPr/>
          </p:nvSpPr>
          <p:spPr bwMode="auto">
            <a:xfrm>
              <a:off x="2229" y="2650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y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&lt;6&gt;</a:t>
              </a:r>
            </a:p>
          </p:txBody>
        </p:sp>
        <p:sp>
          <p:nvSpPr>
            <p:cNvPr id="61508" name="Text Box 123"/>
            <p:cNvSpPr txBox="1">
              <a:spLocks noChangeArrowheads="1"/>
            </p:cNvSpPr>
            <p:nvPr/>
          </p:nvSpPr>
          <p:spPr bwMode="auto">
            <a:xfrm>
              <a:off x="521" y="3385"/>
              <a:ext cx="163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x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(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a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,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b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,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c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) = (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a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 + 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b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)(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a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 + 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c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)</a:t>
              </a:r>
            </a:p>
            <a:p>
              <a:pPr algn="ctr"/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y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(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a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,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b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,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c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) = (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a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 + 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c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)(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b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 + 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c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)</a:t>
              </a:r>
              <a:endParaRPr lang="en-US" altLang="zh-CN" i="1">
                <a:solidFill>
                  <a:srgbClr val="CC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39401" name="Group 137"/>
          <p:cNvGrpSpPr>
            <a:grpSpLocks/>
          </p:cNvGrpSpPr>
          <p:nvPr/>
        </p:nvGrpSpPr>
        <p:grpSpPr bwMode="auto">
          <a:xfrm>
            <a:off x="4356100" y="2559050"/>
            <a:ext cx="4464050" cy="3575050"/>
            <a:chOff x="2744" y="1612"/>
            <a:chExt cx="2812" cy="2252"/>
          </a:xfrm>
        </p:grpSpPr>
        <p:sp>
          <p:nvSpPr>
            <p:cNvPr id="61449" name="Freeform 62"/>
            <p:cNvSpPr>
              <a:spLocks/>
            </p:cNvSpPr>
            <p:nvPr/>
          </p:nvSpPr>
          <p:spPr bwMode="auto">
            <a:xfrm>
              <a:off x="4341" y="1981"/>
              <a:ext cx="264" cy="144"/>
            </a:xfrm>
            <a:custGeom>
              <a:avLst/>
              <a:gdLst>
                <a:gd name="T0" fmla="*/ 0 w 264"/>
                <a:gd name="T1" fmla="*/ 19 h 201"/>
                <a:gd name="T2" fmla="*/ 117 w 264"/>
                <a:gd name="T3" fmla="*/ 19 h 201"/>
                <a:gd name="T4" fmla="*/ 117 w 264"/>
                <a:gd name="T5" fmla="*/ 0 h 201"/>
                <a:gd name="T6" fmla="*/ 264 w 264"/>
                <a:gd name="T7" fmla="*/ 0 h 2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201"/>
                <a:gd name="T14" fmla="*/ 264 w 264"/>
                <a:gd name="T15" fmla="*/ 201 h 2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201">
                  <a:moveTo>
                    <a:pt x="0" y="201"/>
                  </a:moveTo>
                  <a:lnTo>
                    <a:pt x="117" y="201"/>
                  </a:lnTo>
                  <a:lnTo>
                    <a:pt x="117" y="0"/>
                  </a:lnTo>
                  <a:lnTo>
                    <a:pt x="264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50" name="Line 63"/>
            <p:cNvSpPr>
              <a:spLocks noChangeShapeType="1"/>
            </p:cNvSpPr>
            <p:nvPr/>
          </p:nvSpPr>
          <p:spPr bwMode="auto">
            <a:xfrm>
              <a:off x="3526" y="1733"/>
              <a:ext cx="10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51" name="Moon 11"/>
            <p:cNvSpPr>
              <a:spLocks noChangeArrowheads="1"/>
            </p:cNvSpPr>
            <p:nvPr/>
          </p:nvSpPr>
          <p:spPr bwMode="auto">
            <a:xfrm rot="10800000">
              <a:off x="4515" y="2822"/>
              <a:ext cx="384" cy="432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61452" name="Flowchart: Delay 14"/>
            <p:cNvSpPr>
              <a:spLocks noChangeArrowheads="1"/>
            </p:cNvSpPr>
            <p:nvPr/>
          </p:nvSpPr>
          <p:spPr bwMode="auto">
            <a:xfrm>
              <a:off x="3972" y="2511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61453" name="Moon 11"/>
            <p:cNvSpPr>
              <a:spLocks noChangeArrowheads="1"/>
            </p:cNvSpPr>
            <p:nvPr/>
          </p:nvSpPr>
          <p:spPr bwMode="auto">
            <a:xfrm rot="10800000">
              <a:off x="4510" y="1630"/>
              <a:ext cx="384" cy="432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61454" name="Flowchart: Delay 14"/>
            <p:cNvSpPr>
              <a:spLocks noChangeArrowheads="1"/>
            </p:cNvSpPr>
            <p:nvPr/>
          </p:nvSpPr>
          <p:spPr bwMode="auto">
            <a:xfrm>
              <a:off x="3967" y="192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zh-TW" sz="18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61455" name="Line 87"/>
            <p:cNvSpPr>
              <a:spLocks noChangeShapeType="1"/>
            </p:cNvSpPr>
            <p:nvPr/>
          </p:nvSpPr>
          <p:spPr bwMode="auto">
            <a:xfrm>
              <a:off x="3524" y="2045"/>
              <a:ext cx="44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56" name="Line 88"/>
            <p:cNvSpPr>
              <a:spLocks noChangeShapeType="1"/>
            </p:cNvSpPr>
            <p:nvPr/>
          </p:nvSpPr>
          <p:spPr bwMode="auto">
            <a:xfrm>
              <a:off x="3525" y="2221"/>
              <a:ext cx="4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57" name="Freeform 89"/>
            <p:cNvSpPr>
              <a:spLocks/>
            </p:cNvSpPr>
            <p:nvPr/>
          </p:nvSpPr>
          <p:spPr bwMode="auto">
            <a:xfrm>
              <a:off x="3668" y="1735"/>
              <a:ext cx="300" cy="880"/>
            </a:xfrm>
            <a:custGeom>
              <a:avLst/>
              <a:gdLst>
                <a:gd name="T0" fmla="*/ 0 w 121"/>
                <a:gd name="T1" fmla="*/ 0 h 897"/>
                <a:gd name="T2" fmla="*/ 0 w 121"/>
                <a:gd name="T3" fmla="*/ 785 h 897"/>
                <a:gd name="T4" fmla="*/ 69709 w 121"/>
                <a:gd name="T5" fmla="*/ 785 h 897"/>
                <a:gd name="T6" fmla="*/ 0 60000 65536"/>
                <a:gd name="T7" fmla="*/ 0 60000 65536"/>
                <a:gd name="T8" fmla="*/ 0 60000 65536"/>
                <a:gd name="T9" fmla="*/ 0 w 121"/>
                <a:gd name="T10" fmla="*/ 0 h 897"/>
                <a:gd name="T11" fmla="*/ 121 w 121"/>
                <a:gd name="T12" fmla="*/ 897 h 8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" h="897">
                  <a:moveTo>
                    <a:pt x="0" y="0"/>
                  </a:moveTo>
                  <a:lnTo>
                    <a:pt x="0" y="897"/>
                  </a:lnTo>
                  <a:lnTo>
                    <a:pt x="121" y="897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58" name="Freeform 90"/>
            <p:cNvSpPr>
              <a:spLocks/>
            </p:cNvSpPr>
            <p:nvPr/>
          </p:nvSpPr>
          <p:spPr bwMode="auto">
            <a:xfrm>
              <a:off x="3766" y="2051"/>
              <a:ext cx="215" cy="766"/>
            </a:xfrm>
            <a:custGeom>
              <a:avLst/>
              <a:gdLst>
                <a:gd name="T0" fmla="*/ 0 w 154"/>
                <a:gd name="T1" fmla="*/ 0 h 730"/>
                <a:gd name="T2" fmla="*/ 0 w 154"/>
                <a:gd name="T3" fmla="*/ 1024 h 730"/>
                <a:gd name="T4" fmla="*/ 1593 w 154"/>
                <a:gd name="T5" fmla="*/ 1024 h 730"/>
                <a:gd name="T6" fmla="*/ 0 60000 65536"/>
                <a:gd name="T7" fmla="*/ 0 60000 65536"/>
                <a:gd name="T8" fmla="*/ 0 60000 65536"/>
                <a:gd name="T9" fmla="*/ 0 w 154"/>
                <a:gd name="T10" fmla="*/ 0 h 730"/>
                <a:gd name="T11" fmla="*/ 154 w 154"/>
                <a:gd name="T12" fmla="*/ 730 h 7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730">
                  <a:moveTo>
                    <a:pt x="0" y="0"/>
                  </a:moveTo>
                  <a:lnTo>
                    <a:pt x="0" y="730"/>
                  </a:lnTo>
                  <a:lnTo>
                    <a:pt x="154" y="73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59" name="Freeform 91"/>
            <p:cNvSpPr>
              <a:spLocks/>
            </p:cNvSpPr>
            <p:nvPr/>
          </p:nvSpPr>
          <p:spPr bwMode="auto">
            <a:xfrm>
              <a:off x="3859" y="2219"/>
              <a:ext cx="724" cy="925"/>
            </a:xfrm>
            <a:custGeom>
              <a:avLst/>
              <a:gdLst>
                <a:gd name="T0" fmla="*/ 0 w 663"/>
                <a:gd name="T1" fmla="*/ 0 h 984"/>
                <a:gd name="T2" fmla="*/ 0 w 663"/>
                <a:gd name="T3" fmla="*/ 639 h 984"/>
                <a:gd name="T4" fmla="*/ 1229 w 663"/>
                <a:gd name="T5" fmla="*/ 639 h 984"/>
                <a:gd name="T6" fmla="*/ 0 60000 65536"/>
                <a:gd name="T7" fmla="*/ 0 60000 65536"/>
                <a:gd name="T8" fmla="*/ 0 60000 65536"/>
                <a:gd name="T9" fmla="*/ 0 w 663"/>
                <a:gd name="T10" fmla="*/ 0 h 984"/>
                <a:gd name="T11" fmla="*/ 663 w 663"/>
                <a:gd name="T12" fmla="*/ 984 h 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3" h="984">
                  <a:moveTo>
                    <a:pt x="0" y="0"/>
                  </a:moveTo>
                  <a:lnTo>
                    <a:pt x="0" y="984"/>
                  </a:lnTo>
                  <a:lnTo>
                    <a:pt x="663" y="98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60" name="Line 92"/>
            <p:cNvSpPr>
              <a:spLocks noChangeShapeType="1"/>
            </p:cNvSpPr>
            <p:nvPr/>
          </p:nvSpPr>
          <p:spPr bwMode="auto">
            <a:xfrm>
              <a:off x="4906" y="3032"/>
              <a:ext cx="19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61" name="Line 93"/>
            <p:cNvSpPr>
              <a:spLocks noChangeShapeType="1"/>
            </p:cNvSpPr>
            <p:nvPr/>
          </p:nvSpPr>
          <p:spPr bwMode="auto">
            <a:xfrm>
              <a:off x="4895" y="1846"/>
              <a:ext cx="18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62" name="TextBox 49"/>
            <p:cNvSpPr txBox="1">
              <a:spLocks noChangeArrowheads="1"/>
            </p:cNvSpPr>
            <p:nvPr/>
          </p:nvSpPr>
          <p:spPr bwMode="auto">
            <a:xfrm>
              <a:off x="3989" y="2003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61463" name="TextBox 49"/>
            <p:cNvSpPr txBox="1">
              <a:spLocks noChangeArrowheads="1"/>
            </p:cNvSpPr>
            <p:nvPr/>
          </p:nvSpPr>
          <p:spPr bwMode="auto">
            <a:xfrm>
              <a:off x="3986" y="2594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61464" name="TextBox 49"/>
            <p:cNvSpPr txBox="1">
              <a:spLocks noChangeArrowheads="1"/>
            </p:cNvSpPr>
            <p:nvPr/>
          </p:nvSpPr>
          <p:spPr bwMode="auto">
            <a:xfrm>
              <a:off x="4595" y="1718"/>
              <a:ext cx="2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61465" name="TextBox 49"/>
            <p:cNvSpPr txBox="1">
              <a:spLocks noChangeArrowheads="1"/>
            </p:cNvSpPr>
            <p:nvPr/>
          </p:nvSpPr>
          <p:spPr bwMode="auto">
            <a:xfrm>
              <a:off x="4592" y="2921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>
                  <a:solidFill>
                    <a:srgbClr val="000000"/>
                  </a:solidFill>
                  <a:ea typeface="新細明體" pitchFamily="18" charset="-120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61466" name="Freeform 111"/>
            <p:cNvSpPr>
              <a:spLocks/>
            </p:cNvSpPr>
            <p:nvPr/>
          </p:nvSpPr>
          <p:spPr bwMode="auto">
            <a:xfrm>
              <a:off x="4347" y="2698"/>
              <a:ext cx="231" cy="222"/>
            </a:xfrm>
            <a:custGeom>
              <a:avLst/>
              <a:gdLst>
                <a:gd name="T0" fmla="*/ 0 w 231"/>
                <a:gd name="T1" fmla="*/ 0 h 222"/>
                <a:gd name="T2" fmla="*/ 117 w 231"/>
                <a:gd name="T3" fmla="*/ 0 h 222"/>
                <a:gd name="T4" fmla="*/ 117 w 231"/>
                <a:gd name="T5" fmla="*/ 222 h 222"/>
                <a:gd name="T6" fmla="*/ 231 w 231"/>
                <a:gd name="T7" fmla="*/ 222 h 2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1"/>
                <a:gd name="T13" fmla="*/ 0 h 222"/>
                <a:gd name="T14" fmla="*/ 231 w 231"/>
                <a:gd name="T15" fmla="*/ 222 h 2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1" h="222">
                  <a:moveTo>
                    <a:pt x="0" y="0"/>
                  </a:moveTo>
                  <a:lnTo>
                    <a:pt x="117" y="0"/>
                  </a:lnTo>
                  <a:lnTo>
                    <a:pt x="117" y="222"/>
                  </a:lnTo>
                  <a:lnTo>
                    <a:pt x="231" y="22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67" name="Oval 112"/>
            <p:cNvSpPr>
              <a:spLocks noChangeArrowheads="1"/>
            </p:cNvSpPr>
            <p:nvPr/>
          </p:nvSpPr>
          <p:spPr bwMode="auto">
            <a:xfrm>
              <a:off x="3642" y="1705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1468" name="Oval 113"/>
            <p:cNvSpPr>
              <a:spLocks noChangeArrowheads="1"/>
            </p:cNvSpPr>
            <p:nvPr/>
          </p:nvSpPr>
          <p:spPr bwMode="auto">
            <a:xfrm>
              <a:off x="3738" y="2020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1469" name="Oval 114"/>
            <p:cNvSpPr>
              <a:spLocks noChangeArrowheads="1"/>
            </p:cNvSpPr>
            <p:nvPr/>
          </p:nvSpPr>
          <p:spPr bwMode="auto">
            <a:xfrm>
              <a:off x="3831" y="2197"/>
              <a:ext cx="56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1470" name="Text Box 115"/>
            <p:cNvSpPr txBox="1">
              <a:spLocks noChangeArrowheads="1"/>
            </p:cNvSpPr>
            <p:nvPr/>
          </p:nvSpPr>
          <p:spPr bwMode="auto">
            <a:xfrm>
              <a:off x="5055" y="1720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x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&lt;5&gt;</a:t>
              </a:r>
            </a:p>
          </p:txBody>
        </p:sp>
        <p:sp>
          <p:nvSpPr>
            <p:cNvPr id="61471" name="Text Box 116"/>
            <p:cNvSpPr txBox="1">
              <a:spLocks noChangeArrowheads="1"/>
            </p:cNvSpPr>
            <p:nvPr/>
          </p:nvSpPr>
          <p:spPr bwMode="auto">
            <a:xfrm>
              <a:off x="5064" y="2911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y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&lt;6&gt;</a:t>
              </a:r>
            </a:p>
          </p:txBody>
        </p:sp>
        <p:sp>
          <p:nvSpPr>
            <p:cNvPr id="61472" name="Text Box 117"/>
            <p:cNvSpPr txBox="1">
              <a:spLocks noChangeArrowheads="1"/>
            </p:cNvSpPr>
            <p:nvPr/>
          </p:nvSpPr>
          <p:spPr bwMode="auto">
            <a:xfrm>
              <a:off x="3063" y="1612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a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&lt;4&gt;</a:t>
              </a:r>
            </a:p>
          </p:txBody>
        </p:sp>
        <p:sp>
          <p:nvSpPr>
            <p:cNvPr id="61473" name="Text Box 118"/>
            <p:cNvSpPr txBox="1">
              <a:spLocks noChangeArrowheads="1"/>
            </p:cNvSpPr>
            <p:nvPr/>
          </p:nvSpPr>
          <p:spPr bwMode="auto">
            <a:xfrm>
              <a:off x="3075" y="1927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b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&lt;1&gt;</a:t>
              </a:r>
            </a:p>
          </p:txBody>
        </p:sp>
        <p:sp>
          <p:nvSpPr>
            <p:cNvPr id="61474" name="Text Box 119"/>
            <p:cNvSpPr txBox="1">
              <a:spLocks noChangeArrowheads="1"/>
            </p:cNvSpPr>
            <p:nvPr/>
          </p:nvSpPr>
          <p:spPr bwMode="auto">
            <a:xfrm>
              <a:off x="3081" y="2104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i="1">
                  <a:solidFill>
                    <a:srgbClr val="000000"/>
                  </a:solidFill>
                  <a:ea typeface="宋体" panose="02010600030101010101" pitchFamily="2" charset="-122"/>
                </a:rPr>
                <a:t>c</a:t>
              </a:r>
              <a:r>
                <a:rPr lang="en-US" altLang="zh-CN" sz="1800">
                  <a:solidFill>
                    <a:srgbClr val="000000"/>
                  </a:solidFill>
                  <a:ea typeface="宋体" panose="02010600030101010101" pitchFamily="2" charset="-122"/>
                </a:rPr>
                <a:t> &lt;2&gt;</a:t>
              </a:r>
            </a:p>
          </p:txBody>
        </p:sp>
        <p:sp>
          <p:nvSpPr>
            <p:cNvPr id="61475" name="Text Box 122"/>
            <p:cNvSpPr txBox="1">
              <a:spLocks noChangeArrowheads="1"/>
            </p:cNvSpPr>
            <p:nvPr/>
          </p:nvSpPr>
          <p:spPr bwMode="auto">
            <a:xfrm>
              <a:off x="3421" y="3402"/>
              <a:ext cx="163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71538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71538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x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(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a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,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b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,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c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) = 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a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 + 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bc</a:t>
              </a:r>
            </a:p>
            <a:p>
              <a:pPr algn="ctr"/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y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(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a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,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b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,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c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) = 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ab</a:t>
              </a:r>
              <a:r>
                <a:rPr lang="en-US" altLang="zh-CN">
                  <a:solidFill>
                    <a:srgbClr val="CC0000"/>
                  </a:solidFill>
                  <a:ea typeface="宋体" panose="02010600030101010101" pitchFamily="2" charset="-122"/>
                </a:rPr>
                <a:t> + </a:t>
              </a:r>
              <a:r>
                <a:rPr lang="en-US" altLang="zh-CN" i="1">
                  <a:solidFill>
                    <a:srgbClr val="CC0000"/>
                  </a:solidFill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61476" name="AutoShape 14"/>
            <p:cNvSpPr>
              <a:spLocks noChangeArrowheads="1"/>
            </p:cNvSpPr>
            <p:nvPr/>
          </p:nvSpPr>
          <p:spPr bwMode="auto">
            <a:xfrm>
              <a:off x="2744" y="2366"/>
              <a:ext cx="284" cy="293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44CEF2-73B5-4DC1-82ED-BE8C0B5D7A4F}" type="slidenum">
              <a:rPr lang="en-US" altLang="de-DE" sz="1000">
                <a:solidFill>
                  <a:srgbClr val="C0C0C0"/>
                </a:solidFill>
              </a:rPr>
              <a:pPr/>
              <a:t>6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193087" cy="3960812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Timing optimization engines</a:t>
            </a:r>
            <a:r>
              <a:rPr lang="en-US" altLang="zh-CN" smtClean="0">
                <a:ea typeface="宋体" panose="02010600030101010101" pitchFamily="2" charset="-122"/>
              </a:rPr>
              <a:t> must estimate circuit delays quickly and accurately to improve circuit timing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Timing optimizers adjust propagation delays through circuit components,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with the primary goal of satisfying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timing constraints</a:t>
            </a:r>
            <a:r>
              <a:rPr lang="en-US" altLang="zh-CN" smtClean="0">
                <a:ea typeface="宋体" panose="02010600030101010101" pitchFamily="2" charset="-122"/>
              </a:rPr>
              <a:t>, including</a:t>
            </a:r>
            <a:endParaRPr lang="en-US" altLang="zh-CN" i="1" smtClean="0">
              <a:ea typeface="宋体" panose="02010600030101010101" pitchFamily="2" charset="-122"/>
            </a:endParaRP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Setup (long-path) constraints</a:t>
            </a:r>
            <a:r>
              <a:rPr lang="en-US" altLang="zh-CN" smtClean="0">
                <a:ea typeface="宋体" panose="02010600030101010101" pitchFamily="2" charset="-122"/>
              </a:rPr>
              <a:t>, which specify the amount of time a data input signal should be </a:t>
            </a:r>
            <a:r>
              <a:rPr lang="en-US" altLang="zh-CN" i="1" smtClean="0">
                <a:ea typeface="宋体" panose="02010600030101010101" pitchFamily="2" charset="-122"/>
              </a:rPr>
              <a:t>stable</a:t>
            </a:r>
            <a:r>
              <a:rPr lang="en-US" altLang="zh-CN" smtClean="0">
                <a:ea typeface="宋体" panose="02010600030101010101" pitchFamily="2" charset="-122"/>
              </a:rPr>
              <a:t> (steady)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before</a:t>
            </a:r>
            <a:r>
              <a:rPr lang="en-US" altLang="zh-CN" smtClean="0">
                <a:ea typeface="宋体" panose="02010600030101010101" pitchFamily="2" charset="-122"/>
              </a:rPr>
              <a:t> the clock edge for each storage element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(e.g., flip-flop or latch)</a:t>
            </a:r>
            <a:endParaRPr lang="en-US" altLang="zh-CN" i="1" smtClean="0">
              <a:ea typeface="宋体" panose="02010600030101010101" pitchFamily="2" charset="-122"/>
            </a:endParaRP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Hold-time (short-path) constraints</a:t>
            </a:r>
            <a:r>
              <a:rPr lang="en-US" altLang="zh-CN" smtClean="0">
                <a:ea typeface="宋体" panose="02010600030101010101" pitchFamily="2" charset="-122"/>
              </a:rPr>
              <a:t>, which specify the amount of time a data input signal should be stable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after</a:t>
            </a:r>
            <a:r>
              <a:rPr lang="en-US" altLang="zh-CN" smtClean="0">
                <a:ea typeface="宋体" panose="02010600030101010101" pitchFamily="2" charset="-122"/>
              </a:rPr>
              <a:t> the clock edge at each storage element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1234950" name="Rectangle 6"/>
          <p:cNvSpPr>
            <a:spLocks noChangeArrowheads="1"/>
          </p:cNvSpPr>
          <p:nvPr/>
        </p:nvSpPr>
        <p:spPr bwMode="auto">
          <a:xfrm>
            <a:off x="5292725" y="5202238"/>
            <a:ext cx="2617788" cy="3444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34949" name="Rectangle 5"/>
          <p:cNvSpPr>
            <a:spLocks noChangeArrowheads="1"/>
          </p:cNvSpPr>
          <p:nvPr/>
        </p:nvSpPr>
        <p:spPr bwMode="auto">
          <a:xfrm>
            <a:off x="1331913" y="5202238"/>
            <a:ext cx="3157537" cy="3444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8.1	Introduction</a:t>
            </a:r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1476375" y="5183188"/>
          <a:ext cx="30130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3" imgW="1562100" imgH="215900" progId="Equation.3">
                  <p:embed/>
                </p:oleObj>
              </mc:Choice>
              <mc:Fallback>
                <p:oleObj name="Equation" r:id="rId3" imgW="1562100" imgH="215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183188"/>
                        <a:ext cx="30130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5462588" y="5183188"/>
          <a:ext cx="22780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5" imgW="1180588" imgH="215806" progId="Equation.3">
                  <p:embed/>
                </p:oleObj>
              </mc:Choice>
              <mc:Fallback>
                <p:oleObj name="Equation" r:id="rId5" imgW="1180588" imgH="21580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5183188"/>
                        <a:ext cx="227806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3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47" grpId="0"/>
      <p:bldP spid="1234950" grpId="0" animBg="1"/>
      <p:bldP spid="123494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224C88-374C-485F-BB0E-29DE3D4FA2FF}" type="slidenum">
              <a:rPr lang="en-US" altLang="de-DE" sz="1000">
                <a:solidFill>
                  <a:srgbClr val="C0C0C0"/>
                </a:solidFill>
              </a:rPr>
              <a:pPr/>
              <a:t>60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8.1 	Introduction</a:t>
            </a:r>
          </a:p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8.2 	</a:t>
            </a: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Timing Analysis and Performance Constraints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 sz="14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8.2.1 Static Timing Analysis	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8.2.2 Delay Budgeting with the Zero-Slack Algorithm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8.3 Timing-Driven Placement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8.3.1 Net-Based Techniques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8.3.2 Embedding STA into Linear Programs for Placement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8.4 Timing-Driven Routing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8.4.1 The Bounded-Radius, Bounded-Cost Algorithm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8.4.2 Prim-Dijkstra Tradeoff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8.4.3 Minimization of Source-to-Sink Delay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8.5 Physical Synthesis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8.5.1 Gate Sizing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8.5.2 Buffering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8.5.3 Netlist Restructuring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8.6 Performance-Driven Design Flow</a:t>
            </a:r>
            <a:endParaRPr lang="fr-FR" altLang="de-DE" sz="19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fr-FR" altLang="de-DE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8.7 Conclusions</a:t>
            </a:r>
            <a:r>
              <a:rPr lang="en-US" altLang="zh-CN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28600" y="5824538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62469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8.6	Performance-Driven Design Flow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8A8F51-D1D0-4E02-A54D-60D03009F8C2}" type="slidenum">
              <a:rPr lang="en-US" altLang="de-DE" sz="1000">
                <a:solidFill>
                  <a:srgbClr val="C0C0C0"/>
                </a:solidFill>
              </a:rPr>
              <a:pPr/>
              <a:t>61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8.6	Performance-Driven Design Flow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08013" y="1293813"/>
            <a:ext cx="838358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/>
          <a:p>
            <a:pPr marL="323850" indent="-323850" defTabSz="849313">
              <a:lnSpc>
                <a:spcPct val="102000"/>
              </a:lnSpc>
              <a:buClr>
                <a:srgbClr val="CC0000"/>
              </a:buClr>
              <a:buFont typeface="Symbol" pitchFamily="18" charset="2"/>
              <a:buNone/>
              <a:tabLst>
                <a:tab pos="284163" algn="l"/>
                <a:tab pos="512763" algn="l"/>
              </a:tabLst>
              <a:defRPr/>
            </a:pPr>
            <a:r>
              <a:rPr lang="en-US" altLang="zh-CN" b="1" dirty="0">
                <a:latin typeface="Arial" charset="0"/>
                <a:ea typeface="宋体" pitchFamily="2" charset="-122"/>
                <a:sym typeface="Symbol" pitchFamily="18" charset="2"/>
              </a:rPr>
              <a:t>Baseline Physical Design Flow</a:t>
            </a:r>
            <a:endParaRPr lang="en-US" altLang="zh-CN" b="1" dirty="0">
              <a:solidFill>
                <a:srgbClr val="FF0000"/>
              </a:solidFill>
              <a:latin typeface="Arial" charset="0"/>
              <a:ea typeface="宋体" pitchFamily="2" charset="-122"/>
              <a:sym typeface="Symbol" pitchFamily="18" charset="2"/>
            </a:endParaRPr>
          </a:p>
          <a:p>
            <a:pPr marL="323850" indent="-323850" defTabSz="849313">
              <a:lnSpc>
                <a:spcPct val="102000"/>
              </a:lnSpc>
              <a:buClr>
                <a:srgbClr val="CC0000"/>
              </a:buClr>
              <a:buFont typeface="Symbol" pitchFamily="18" charset="2"/>
              <a:buChar char="·"/>
              <a:tabLst>
                <a:tab pos="284163" algn="l"/>
                <a:tab pos="512763" algn="l"/>
              </a:tabLst>
              <a:defRPr/>
            </a:pPr>
            <a:endParaRPr lang="en-US" altLang="zh-CN" dirty="0">
              <a:latin typeface="Arial" charset="0"/>
              <a:ea typeface="宋体" pitchFamily="2" charset="-122"/>
              <a:sym typeface="Symbol" pitchFamily="18" charset="2"/>
            </a:endParaRPr>
          </a:p>
          <a:p>
            <a:pPr marL="323850" indent="-323850" defTabSz="849313">
              <a:lnSpc>
                <a:spcPct val="102000"/>
              </a:lnSpc>
              <a:buClr>
                <a:srgbClr val="CC0000"/>
              </a:buClr>
              <a:buFont typeface="Symbol" pitchFamily="18" charset="2"/>
              <a:buAutoNum type="arabicPeriod"/>
              <a:tabLst>
                <a:tab pos="284163" algn="l"/>
                <a:tab pos="512763" algn="l"/>
              </a:tabLst>
              <a:defRPr/>
            </a:pPr>
            <a:r>
              <a:rPr lang="en-US" altLang="zh-CN" dirty="0" err="1">
                <a:latin typeface="Arial" charset="0"/>
                <a:ea typeface="宋体" pitchFamily="2" charset="-122"/>
                <a:sym typeface="Symbol" pitchFamily="18" charset="2"/>
              </a:rPr>
              <a:t>Floorplanning</a:t>
            </a:r>
            <a:r>
              <a:rPr lang="en-US" altLang="zh-CN" dirty="0">
                <a:latin typeface="Arial" charset="0"/>
                <a:ea typeface="宋体" pitchFamily="2" charset="-122"/>
                <a:sym typeface="Symbol" pitchFamily="18" charset="2"/>
              </a:rPr>
              <a:t>, I/O placement, power planning</a:t>
            </a:r>
          </a:p>
          <a:p>
            <a:pPr marL="323850" indent="-323850" defTabSz="849313">
              <a:lnSpc>
                <a:spcPct val="102000"/>
              </a:lnSpc>
              <a:buClr>
                <a:srgbClr val="CC0000"/>
              </a:buClr>
              <a:buFont typeface="Symbol" pitchFamily="18" charset="2"/>
              <a:buAutoNum type="arabicPeriod"/>
              <a:tabLst>
                <a:tab pos="284163" algn="l"/>
                <a:tab pos="512763" algn="l"/>
              </a:tabLst>
              <a:defRPr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宋体" pitchFamily="2" charset="-122"/>
                <a:sym typeface="Symbol" pitchFamily="18" charset="2"/>
              </a:rPr>
              <a:t>Logic synthesis and technology mapping</a:t>
            </a:r>
          </a:p>
          <a:p>
            <a:pPr marL="323850" indent="-323850" defTabSz="849313">
              <a:lnSpc>
                <a:spcPct val="102000"/>
              </a:lnSpc>
              <a:buClr>
                <a:srgbClr val="CC0000"/>
              </a:buClr>
              <a:buFont typeface="Symbol" pitchFamily="18" charset="2"/>
              <a:buAutoNum type="arabicPeriod"/>
              <a:tabLst>
                <a:tab pos="284163" algn="l"/>
                <a:tab pos="512763" algn="l"/>
              </a:tabLst>
              <a:defRPr/>
            </a:pPr>
            <a:r>
              <a:rPr lang="en-US" altLang="zh-CN" dirty="0">
                <a:latin typeface="Arial" charset="0"/>
                <a:ea typeface="宋体" pitchFamily="2" charset="-122"/>
                <a:sym typeface="Symbol" pitchFamily="18" charset="2"/>
              </a:rPr>
              <a:t>Global placement and sequential element legalization</a:t>
            </a:r>
          </a:p>
          <a:p>
            <a:pPr marL="323850" indent="-323850" defTabSz="849313">
              <a:lnSpc>
                <a:spcPct val="102000"/>
              </a:lnSpc>
              <a:buClr>
                <a:srgbClr val="CC0000"/>
              </a:buClr>
              <a:buFont typeface="Symbol" pitchFamily="18" charset="2"/>
              <a:buAutoNum type="arabicPeriod"/>
              <a:tabLst>
                <a:tab pos="284163" algn="l"/>
                <a:tab pos="512763" algn="l"/>
              </a:tabLst>
              <a:defRPr/>
            </a:pPr>
            <a:r>
              <a:rPr lang="en-US" altLang="zh-CN" dirty="0">
                <a:latin typeface="Arial" charset="0"/>
                <a:ea typeface="宋体" pitchFamily="2" charset="-122"/>
                <a:sym typeface="Symbol" pitchFamily="18" charset="2"/>
              </a:rPr>
              <a:t>Clock network synthesis</a:t>
            </a:r>
          </a:p>
          <a:p>
            <a:pPr marL="323850" indent="-323850" defTabSz="849313">
              <a:lnSpc>
                <a:spcPct val="102000"/>
              </a:lnSpc>
              <a:buClr>
                <a:srgbClr val="CC0000"/>
              </a:buClr>
              <a:buFont typeface="Symbol" pitchFamily="18" charset="2"/>
              <a:buAutoNum type="arabicPeriod"/>
              <a:tabLst>
                <a:tab pos="284163" algn="l"/>
                <a:tab pos="512763" algn="l"/>
              </a:tabLst>
              <a:defRPr/>
            </a:pPr>
            <a:r>
              <a:rPr lang="en-US" altLang="zh-CN" dirty="0">
                <a:latin typeface="Arial" charset="0"/>
                <a:ea typeface="宋体" pitchFamily="2" charset="-122"/>
                <a:sym typeface="Symbol" pitchFamily="18" charset="2"/>
              </a:rPr>
              <a:t>Global routing and layer assignment</a:t>
            </a:r>
          </a:p>
          <a:p>
            <a:pPr marL="323850" indent="-323850" defTabSz="849313">
              <a:lnSpc>
                <a:spcPct val="102000"/>
              </a:lnSpc>
              <a:buClr>
                <a:srgbClr val="CC0000"/>
              </a:buClr>
              <a:buFont typeface="Symbol" pitchFamily="18" charset="2"/>
              <a:buAutoNum type="arabicPeriod"/>
              <a:tabLst>
                <a:tab pos="284163" algn="l"/>
                <a:tab pos="512763" algn="l"/>
              </a:tabLst>
              <a:defRPr/>
            </a:pPr>
            <a:r>
              <a:rPr lang="en-US" altLang="zh-CN" dirty="0">
                <a:latin typeface="Arial" charset="0"/>
                <a:ea typeface="宋体" pitchFamily="2" charset="-122"/>
                <a:sym typeface="Symbol" pitchFamily="18" charset="2"/>
              </a:rPr>
              <a:t>Congestion-driven detailed placement and legalization</a:t>
            </a:r>
          </a:p>
          <a:p>
            <a:pPr marL="323850" indent="-323850" defTabSz="849313">
              <a:lnSpc>
                <a:spcPct val="102000"/>
              </a:lnSpc>
              <a:buClr>
                <a:srgbClr val="CC0000"/>
              </a:buClr>
              <a:buFont typeface="Symbol" pitchFamily="18" charset="2"/>
              <a:buAutoNum type="arabicPeriod"/>
              <a:tabLst>
                <a:tab pos="284163" algn="l"/>
                <a:tab pos="512763" algn="l"/>
              </a:tabLst>
              <a:defRPr/>
            </a:pPr>
            <a:r>
              <a:rPr lang="en-US" altLang="zh-CN" dirty="0">
                <a:latin typeface="Arial" charset="0"/>
                <a:ea typeface="宋体" pitchFamily="2" charset="-122"/>
                <a:sym typeface="Symbol" pitchFamily="18" charset="2"/>
              </a:rPr>
              <a:t>Detailed routing</a:t>
            </a:r>
          </a:p>
          <a:p>
            <a:pPr marL="323850" indent="-323850" defTabSz="849313">
              <a:lnSpc>
                <a:spcPct val="102000"/>
              </a:lnSpc>
              <a:buClr>
                <a:srgbClr val="CC0000"/>
              </a:buClr>
              <a:buFont typeface="Symbol" pitchFamily="18" charset="2"/>
              <a:buAutoNum type="arabicPeriod"/>
              <a:tabLst>
                <a:tab pos="284163" algn="l"/>
                <a:tab pos="512763" algn="l"/>
              </a:tabLst>
              <a:defRPr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宋体" pitchFamily="2" charset="-122"/>
                <a:sym typeface="Symbol" pitchFamily="18" charset="2"/>
              </a:rPr>
              <a:t>Design for manufacturing</a:t>
            </a:r>
          </a:p>
          <a:p>
            <a:pPr marL="323850" indent="-323850" defTabSz="849313">
              <a:lnSpc>
                <a:spcPct val="102000"/>
              </a:lnSpc>
              <a:buClr>
                <a:srgbClr val="CC0000"/>
              </a:buClr>
              <a:buFont typeface="Symbol" pitchFamily="18" charset="2"/>
              <a:buAutoNum type="arabicPeriod"/>
              <a:tabLst>
                <a:tab pos="284163" algn="l"/>
                <a:tab pos="512763" algn="l"/>
              </a:tabLst>
              <a:defRPr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宋体" pitchFamily="2" charset="-122"/>
                <a:sym typeface="Symbol" pitchFamily="18" charset="2"/>
              </a:rPr>
              <a:t>Physical verification</a:t>
            </a:r>
          </a:p>
          <a:p>
            <a:pPr marL="323850" indent="-323850" defTabSz="849313">
              <a:lnSpc>
                <a:spcPct val="102000"/>
              </a:lnSpc>
              <a:buClr>
                <a:srgbClr val="CC0000"/>
              </a:buClr>
              <a:buFont typeface="Symbol" pitchFamily="18" charset="2"/>
              <a:buAutoNum type="arabicPeriod"/>
              <a:tabLst>
                <a:tab pos="284163" algn="l"/>
                <a:tab pos="512763" algn="l"/>
              </a:tabLst>
              <a:defRPr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宋体" pitchFamily="2" charset="-122"/>
                <a:sym typeface="Symbol" pitchFamily="18" charset="2"/>
              </a:rPr>
              <a:t>Mask optimization and generation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591D48-FFDF-4452-B506-74AC3014FCBD}" type="slidenum">
              <a:rPr lang="en-US" altLang="de-DE" sz="1000">
                <a:solidFill>
                  <a:srgbClr val="C0C0C0"/>
                </a:solidFill>
              </a:rPr>
              <a:pPr/>
              <a:t>62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8.6	Performance-Driven Design Flow</a:t>
            </a:r>
          </a:p>
        </p:txBody>
      </p:sp>
      <p:grpSp>
        <p:nvGrpSpPr>
          <p:cNvPr id="56324" name="Group 33"/>
          <p:cNvGrpSpPr>
            <a:grpSpLocks/>
          </p:cNvGrpSpPr>
          <p:nvPr/>
        </p:nvGrpSpPr>
        <p:grpSpPr bwMode="auto">
          <a:xfrm>
            <a:off x="795338" y="1257300"/>
            <a:ext cx="7654925" cy="5338763"/>
            <a:chOff x="324" y="647"/>
            <a:chExt cx="4822" cy="3363"/>
          </a:xfrm>
        </p:grpSpPr>
        <p:sp>
          <p:nvSpPr>
            <p:cNvPr id="64519" name="Rectangle 34"/>
            <p:cNvSpPr>
              <a:spLocks noChangeArrowheads="1"/>
            </p:cNvSpPr>
            <p:nvPr/>
          </p:nvSpPr>
          <p:spPr bwMode="auto">
            <a:xfrm>
              <a:off x="324" y="647"/>
              <a:ext cx="4822" cy="336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1C1C1C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4520" name="Rectangle 35"/>
            <p:cNvSpPr>
              <a:spLocks noChangeAspect="1" noChangeArrowheads="1"/>
            </p:cNvSpPr>
            <p:nvPr/>
          </p:nvSpPr>
          <p:spPr bwMode="auto">
            <a:xfrm>
              <a:off x="432" y="751"/>
              <a:ext cx="4602" cy="28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4521" name="Rectangle 36"/>
            <p:cNvSpPr>
              <a:spLocks noChangeArrowheads="1"/>
            </p:cNvSpPr>
            <p:nvPr/>
          </p:nvSpPr>
          <p:spPr bwMode="auto">
            <a:xfrm>
              <a:off x="433" y="2963"/>
              <a:ext cx="2022" cy="928"/>
            </a:xfrm>
            <a:prstGeom prst="rect">
              <a:avLst/>
            </a:prstGeom>
            <a:solidFill>
              <a:srgbClr val="969696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4522" name="Rectangle 37"/>
            <p:cNvSpPr>
              <a:spLocks noChangeArrowheads="1"/>
            </p:cNvSpPr>
            <p:nvPr/>
          </p:nvSpPr>
          <p:spPr bwMode="auto">
            <a:xfrm>
              <a:off x="2459" y="2963"/>
              <a:ext cx="2574" cy="928"/>
            </a:xfrm>
            <a:prstGeom prst="rect">
              <a:avLst/>
            </a:prstGeom>
            <a:solidFill>
              <a:srgbClr val="969696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4523" name="Text Box 38"/>
            <p:cNvSpPr txBox="1">
              <a:spLocks noChangeArrowheads="1"/>
            </p:cNvSpPr>
            <p:nvPr/>
          </p:nvSpPr>
          <p:spPr bwMode="auto">
            <a:xfrm>
              <a:off x="548" y="3166"/>
              <a:ext cx="177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FFFFFF"/>
                  </a:solidFill>
                  <a:ea typeface="宋体" panose="02010600030101010101" pitchFamily="2" charset="-122"/>
                </a:rPr>
                <a:t>Main Applications</a:t>
              </a:r>
            </a:p>
            <a:p>
              <a:pPr algn="ctr" eaLnBrk="1" hangingPunct="1"/>
              <a:r>
                <a:rPr lang="en-US" altLang="zh-CN" sz="2000" b="1">
                  <a:solidFill>
                    <a:srgbClr val="FFFFFF"/>
                  </a:solidFill>
                  <a:ea typeface="宋体" panose="02010600030101010101" pitchFamily="2" charset="-122"/>
                </a:rPr>
                <a:t>CPU</a:t>
              </a:r>
            </a:p>
          </p:txBody>
        </p:sp>
        <p:sp>
          <p:nvSpPr>
            <p:cNvPr id="64524" name="Text Box 39"/>
            <p:cNvSpPr txBox="1">
              <a:spLocks noChangeArrowheads="1"/>
            </p:cNvSpPr>
            <p:nvPr/>
          </p:nvSpPr>
          <p:spPr bwMode="auto">
            <a:xfrm>
              <a:off x="2840" y="3286"/>
              <a:ext cx="17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FFFFFF"/>
                  </a:solidFill>
                  <a:ea typeface="宋体" panose="02010600030101010101" pitchFamily="2" charset="-122"/>
                </a:rPr>
                <a:t>Memory</a:t>
              </a:r>
            </a:p>
          </p:txBody>
        </p:sp>
        <p:sp>
          <p:nvSpPr>
            <p:cNvPr id="64525" name="Rectangle 40"/>
            <p:cNvSpPr>
              <a:spLocks noChangeArrowheads="1"/>
            </p:cNvSpPr>
            <p:nvPr/>
          </p:nvSpPr>
          <p:spPr bwMode="auto">
            <a:xfrm>
              <a:off x="435" y="756"/>
              <a:ext cx="376" cy="2208"/>
            </a:xfrm>
            <a:prstGeom prst="rect">
              <a:avLst/>
            </a:prstGeom>
            <a:solidFill>
              <a:srgbClr val="777777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4526" name="Rectangle 41"/>
            <p:cNvSpPr>
              <a:spLocks noChangeArrowheads="1"/>
            </p:cNvSpPr>
            <p:nvPr/>
          </p:nvSpPr>
          <p:spPr bwMode="auto">
            <a:xfrm>
              <a:off x="806" y="756"/>
              <a:ext cx="484" cy="2208"/>
            </a:xfrm>
            <a:prstGeom prst="rect">
              <a:avLst/>
            </a:prstGeom>
            <a:solidFill>
              <a:srgbClr val="777777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4527" name="Rectangle 42"/>
            <p:cNvSpPr>
              <a:spLocks noChangeArrowheads="1"/>
            </p:cNvSpPr>
            <p:nvPr/>
          </p:nvSpPr>
          <p:spPr bwMode="auto">
            <a:xfrm>
              <a:off x="1289" y="756"/>
              <a:ext cx="853" cy="937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4528" name="Rectangle 43"/>
            <p:cNvSpPr>
              <a:spLocks noChangeArrowheads="1"/>
            </p:cNvSpPr>
            <p:nvPr/>
          </p:nvSpPr>
          <p:spPr bwMode="auto">
            <a:xfrm>
              <a:off x="1289" y="1696"/>
              <a:ext cx="849" cy="737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4529" name="Rectangle 44"/>
            <p:cNvSpPr>
              <a:spLocks noChangeArrowheads="1"/>
            </p:cNvSpPr>
            <p:nvPr/>
          </p:nvSpPr>
          <p:spPr bwMode="auto">
            <a:xfrm>
              <a:off x="2142" y="756"/>
              <a:ext cx="749" cy="937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4530" name="Rectangle 45"/>
            <p:cNvSpPr>
              <a:spLocks noChangeArrowheads="1"/>
            </p:cNvSpPr>
            <p:nvPr/>
          </p:nvSpPr>
          <p:spPr bwMode="auto">
            <a:xfrm>
              <a:off x="2145" y="1695"/>
              <a:ext cx="749" cy="733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4531" name="Rectangle 46"/>
            <p:cNvSpPr>
              <a:spLocks noChangeArrowheads="1"/>
            </p:cNvSpPr>
            <p:nvPr/>
          </p:nvSpPr>
          <p:spPr bwMode="auto">
            <a:xfrm>
              <a:off x="1288" y="2431"/>
              <a:ext cx="1602" cy="531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4532" name="Text Box 47"/>
            <p:cNvSpPr txBox="1">
              <a:spLocks noChangeArrowheads="1"/>
            </p:cNvSpPr>
            <p:nvPr/>
          </p:nvSpPr>
          <p:spPr bwMode="auto">
            <a:xfrm>
              <a:off x="1488" y="2514"/>
              <a:ext cx="127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000000"/>
                  </a:solidFill>
                  <a:ea typeface="宋体" panose="02010600030101010101" pitchFamily="2" charset="-122"/>
                </a:rPr>
                <a:t>Baseband DSP</a:t>
              </a:r>
              <a: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  <a:t/>
              </a:r>
              <a:b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</a:br>
              <a:r>
                <a:rPr lang="en-US" altLang="zh-CN" sz="1600">
                  <a:solidFill>
                    <a:srgbClr val="000000"/>
                  </a:solidFill>
                  <a:ea typeface="宋体" panose="02010600030101010101" pitchFamily="2" charset="-122"/>
                </a:rPr>
                <a:t>PHY</a:t>
              </a:r>
              <a:endParaRPr lang="en-US" altLang="zh-CN" sz="1600" b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533" name="Rectangle 48"/>
            <p:cNvSpPr>
              <a:spLocks noChangeArrowheads="1"/>
            </p:cNvSpPr>
            <p:nvPr/>
          </p:nvSpPr>
          <p:spPr bwMode="auto">
            <a:xfrm>
              <a:off x="2892" y="756"/>
              <a:ext cx="1134" cy="1673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4534" name="Rectangle 49"/>
            <p:cNvSpPr>
              <a:spLocks noChangeArrowheads="1"/>
            </p:cNvSpPr>
            <p:nvPr/>
          </p:nvSpPr>
          <p:spPr bwMode="auto">
            <a:xfrm>
              <a:off x="4021" y="756"/>
              <a:ext cx="1012" cy="1673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4535" name="Rectangle 50"/>
            <p:cNvSpPr>
              <a:spLocks noChangeArrowheads="1"/>
            </p:cNvSpPr>
            <p:nvPr/>
          </p:nvSpPr>
          <p:spPr bwMode="auto">
            <a:xfrm>
              <a:off x="2891" y="2432"/>
              <a:ext cx="1131" cy="531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4536" name="Rectangle 51"/>
            <p:cNvSpPr>
              <a:spLocks noChangeArrowheads="1"/>
            </p:cNvSpPr>
            <p:nvPr/>
          </p:nvSpPr>
          <p:spPr bwMode="auto">
            <a:xfrm>
              <a:off x="4021" y="2431"/>
              <a:ext cx="1012" cy="531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4537" name="Text Box 52"/>
            <p:cNvSpPr txBox="1">
              <a:spLocks noChangeArrowheads="1"/>
            </p:cNvSpPr>
            <p:nvPr/>
          </p:nvSpPr>
          <p:spPr bwMode="auto">
            <a:xfrm>
              <a:off x="4059" y="2575"/>
              <a:ext cx="9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000000"/>
                  </a:solidFill>
                  <a:ea typeface="宋体" panose="02010600030101010101" pitchFamily="2" charset="-122"/>
                </a:rPr>
                <a:t>Security</a:t>
              </a:r>
            </a:p>
          </p:txBody>
        </p:sp>
        <p:sp>
          <p:nvSpPr>
            <p:cNvPr id="64538" name="Text Box 53"/>
            <p:cNvSpPr txBox="1">
              <a:spLocks noChangeArrowheads="1"/>
            </p:cNvSpPr>
            <p:nvPr/>
          </p:nvSpPr>
          <p:spPr bwMode="auto">
            <a:xfrm>
              <a:off x="2746" y="2517"/>
              <a:ext cx="127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000000"/>
                  </a:solidFill>
                  <a:ea typeface="宋体" panose="02010600030101010101" pitchFamily="2" charset="-122"/>
                </a:rPr>
                <a:t>Baseband</a:t>
              </a:r>
              <a:r>
                <a:rPr lang="en-US" altLang="zh-CN" sz="1800" b="1">
                  <a:solidFill>
                    <a:srgbClr val="000000"/>
                  </a:solidFill>
                  <a:ea typeface="宋体" panose="02010600030101010101" pitchFamily="2" charset="-122"/>
                </a:rPr>
                <a:t/>
              </a:r>
              <a:br>
                <a:rPr lang="en-US" altLang="zh-CN" sz="1800" b="1">
                  <a:solidFill>
                    <a:srgbClr val="000000"/>
                  </a:solidFill>
                  <a:ea typeface="宋体" panose="02010600030101010101" pitchFamily="2" charset="-122"/>
                </a:rPr>
              </a:br>
              <a:r>
                <a:rPr lang="en-US" altLang="zh-CN" sz="1600">
                  <a:solidFill>
                    <a:srgbClr val="000000"/>
                  </a:solidFill>
                  <a:ea typeface="宋体" panose="02010600030101010101" pitchFamily="2" charset="-122"/>
                </a:rPr>
                <a:t>MAC/Control</a:t>
              </a:r>
              <a:endParaRPr lang="en-US" altLang="zh-CN" sz="1600" b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539" name="Text Box 54"/>
            <p:cNvSpPr txBox="1">
              <a:spLocks noChangeArrowheads="1"/>
            </p:cNvSpPr>
            <p:nvPr/>
          </p:nvSpPr>
          <p:spPr bwMode="auto">
            <a:xfrm>
              <a:off x="2807" y="1235"/>
              <a:ext cx="1246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000000"/>
                  </a:solidFill>
                  <a:ea typeface="宋体" panose="02010600030101010101" pitchFamily="2" charset="-122"/>
                </a:rPr>
                <a:t>Embedded Controller for Dataplane Processing</a:t>
              </a:r>
            </a:p>
          </p:txBody>
        </p:sp>
        <p:sp>
          <p:nvSpPr>
            <p:cNvPr id="64540" name="Text Box 55"/>
            <p:cNvSpPr txBox="1">
              <a:spLocks noChangeArrowheads="1"/>
            </p:cNvSpPr>
            <p:nvPr/>
          </p:nvSpPr>
          <p:spPr bwMode="auto">
            <a:xfrm>
              <a:off x="4031" y="1418"/>
              <a:ext cx="99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000000"/>
                  </a:solidFill>
                  <a:ea typeface="宋体" panose="02010600030101010101" pitchFamily="2" charset="-122"/>
                </a:rPr>
                <a:t>Protocol Processing</a:t>
              </a:r>
            </a:p>
          </p:txBody>
        </p:sp>
        <p:sp>
          <p:nvSpPr>
            <p:cNvPr id="64541" name="Text Box 56"/>
            <p:cNvSpPr txBox="1">
              <a:spLocks noChangeArrowheads="1"/>
            </p:cNvSpPr>
            <p:nvPr/>
          </p:nvSpPr>
          <p:spPr bwMode="auto">
            <a:xfrm flipV="1">
              <a:off x="484" y="896"/>
              <a:ext cx="308" cy="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FFFFFF"/>
                  </a:solidFill>
                  <a:ea typeface="宋体" panose="02010600030101010101" pitchFamily="2" charset="-122"/>
                </a:rPr>
                <a:t>Analog Processing</a:t>
              </a:r>
            </a:p>
          </p:txBody>
        </p:sp>
        <p:sp>
          <p:nvSpPr>
            <p:cNvPr id="64542" name="Text Box 57"/>
            <p:cNvSpPr txBox="1">
              <a:spLocks noChangeArrowheads="1"/>
            </p:cNvSpPr>
            <p:nvPr/>
          </p:nvSpPr>
          <p:spPr bwMode="auto">
            <a:xfrm>
              <a:off x="2139" y="1755"/>
              <a:ext cx="746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b="1">
                  <a:solidFill>
                    <a:srgbClr val="000000"/>
                  </a:solidFill>
                  <a:ea typeface="宋体" panose="02010600030101010101" pitchFamily="2" charset="-122"/>
                </a:rPr>
                <a:t>Audio</a:t>
              </a:r>
              <a: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  <a:t/>
              </a:r>
              <a:b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</a:br>
              <a:r>
                <a:rPr lang="en-US" altLang="zh-CN" sz="1200" b="1">
                  <a:solidFill>
                    <a:srgbClr val="000000"/>
                  </a:solidFill>
                  <a:ea typeface="宋体" panose="02010600030101010101" pitchFamily="2" charset="-122"/>
                </a:rPr>
                <a:t/>
              </a:r>
              <a:br>
                <a:rPr lang="en-US" altLang="zh-CN" sz="1200" b="1">
                  <a:solidFill>
                    <a:srgbClr val="000000"/>
                  </a:solidFill>
                  <a:ea typeface="宋体" panose="02010600030101010101" pitchFamily="2" charset="-122"/>
                </a:rPr>
              </a:br>
              <a:r>
                <a:rPr lang="en-US" altLang="zh-CN" sz="1600">
                  <a:solidFill>
                    <a:srgbClr val="000000"/>
                  </a:solidFill>
                  <a:ea typeface="宋体" panose="02010600030101010101" pitchFamily="2" charset="-122"/>
                </a:rPr>
                <a:t>Codec</a:t>
              </a:r>
              <a:endParaRPr lang="en-US" altLang="zh-CN" sz="1600" b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543" name="Text Box 58"/>
            <p:cNvSpPr txBox="1">
              <a:spLocks noChangeArrowheads="1"/>
            </p:cNvSpPr>
            <p:nvPr/>
          </p:nvSpPr>
          <p:spPr bwMode="auto">
            <a:xfrm>
              <a:off x="1329" y="1755"/>
              <a:ext cx="74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 b="1">
                  <a:solidFill>
                    <a:srgbClr val="000000"/>
                  </a:solidFill>
                  <a:ea typeface="宋体" panose="02010600030101010101" pitchFamily="2" charset="-122"/>
                </a:rPr>
                <a:t>Audio</a:t>
              </a:r>
              <a: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  <a:t/>
              </a:r>
              <a:b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</a:br>
              <a:r>
                <a:rPr lang="en-US" altLang="zh-CN" sz="800">
                  <a:solidFill>
                    <a:srgbClr val="000000"/>
                  </a:solidFill>
                  <a:ea typeface="宋体" panose="02010600030101010101" pitchFamily="2" charset="-122"/>
                </a:rPr>
                <a:t/>
              </a:r>
              <a:br>
                <a:rPr lang="en-US" altLang="zh-CN" sz="800">
                  <a:solidFill>
                    <a:srgbClr val="000000"/>
                  </a:solidFill>
                  <a:ea typeface="宋体" panose="02010600030101010101" pitchFamily="2" charset="-122"/>
                </a:rPr>
              </a:br>
              <a:r>
                <a:rPr lang="en-US" altLang="zh-CN" sz="1600">
                  <a:solidFill>
                    <a:srgbClr val="000000"/>
                  </a:solidFill>
                  <a:ea typeface="宋体" panose="02010600030101010101" pitchFamily="2" charset="-122"/>
                </a:rPr>
                <a:t>Pre/Post-processing</a:t>
              </a:r>
              <a:endParaRPr lang="en-US" altLang="zh-CN" sz="1600" b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544" name="Text Box 59"/>
            <p:cNvSpPr txBox="1">
              <a:spLocks noChangeArrowheads="1"/>
            </p:cNvSpPr>
            <p:nvPr/>
          </p:nvSpPr>
          <p:spPr bwMode="auto">
            <a:xfrm>
              <a:off x="1222" y="832"/>
              <a:ext cx="987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000000"/>
                  </a:solidFill>
                  <a:ea typeface="宋体" panose="02010600030101010101" pitchFamily="2" charset="-122"/>
                </a:rPr>
                <a:t>Video</a:t>
              </a:r>
              <a: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  <a:t/>
              </a:r>
              <a:b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</a:br>
              <a:r>
                <a:rPr lang="en-US" altLang="zh-CN" sz="1400">
                  <a:solidFill>
                    <a:srgbClr val="000000"/>
                  </a:solidFill>
                  <a:ea typeface="宋体" panose="02010600030101010101" pitchFamily="2" charset="-122"/>
                </a:rPr>
                <a:t/>
              </a:r>
              <a:br>
                <a:rPr lang="en-US" altLang="zh-CN" sz="1400">
                  <a:solidFill>
                    <a:srgbClr val="000000"/>
                  </a:solidFill>
                  <a:ea typeface="宋体" panose="02010600030101010101" pitchFamily="2" charset="-122"/>
                </a:rPr>
              </a:br>
              <a:r>
                <a:rPr lang="en-US" altLang="zh-CN" sz="1600">
                  <a:solidFill>
                    <a:srgbClr val="000000"/>
                  </a:solidFill>
                  <a:ea typeface="宋体" panose="02010600030101010101" pitchFamily="2" charset="-122"/>
                </a:rPr>
                <a:t>Pre/Post-processing Control + DSP</a:t>
              </a:r>
              <a:endParaRPr lang="en-US" altLang="zh-CN" sz="1600" b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545" name="Text Box 60"/>
            <p:cNvSpPr txBox="1">
              <a:spLocks noChangeArrowheads="1"/>
            </p:cNvSpPr>
            <p:nvPr/>
          </p:nvSpPr>
          <p:spPr bwMode="auto">
            <a:xfrm>
              <a:off x="2085" y="829"/>
              <a:ext cx="86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000000"/>
                  </a:solidFill>
                  <a:ea typeface="宋体" panose="02010600030101010101" pitchFamily="2" charset="-122"/>
                </a:rPr>
                <a:t>Video</a:t>
              </a:r>
              <a: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  <a:t/>
              </a:r>
              <a:b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</a:br>
              <a:r>
                <a:rPr lang="en-US" altLang="zh-CN" sz="1400">
                  <a:solidFill>
                    <a:srgbClr val="000000"/>
                  </a:solidFill>
                  <a:ea typeface="宋体" panose="02010600030101010101" pitchFamily="2" charset="-122"/>
                </a:rPr>
                <a:t/>
              </a:r>
              <a:br>
                <a:rPr lang="en-US" altLang="zh-CN" sz="1400">
                  <a:solidFill>
                    <a:srgbClr val="000000"/>
                  </a:solidFill>
                  <a:ea typeface="宋体" panose="02010600030101010101" pitchFamily="2" charset="-122"/>
                </a:rPr>
              </a:br>
              <a:r>
                <a:rPr lang="en-US" altLang="zh-CN" sz="1400">
                  <a:solidFill>
                    <a:srgbClr val="000000"/>
                  </a:solidFill>
                  <a:ea typeface="宋体" panose="02010600030101010101" pitchFamily="2" charset="-122"/>
                </a:rPr>
                <a:t/>
              </a:r>
              <a:br>
                <a:rPr lang="en-US" altLang="zh-CN" sz="1400">
                  <a:solidFill>
                    <a:srgbClr val="000000"/>
                  </a:solidFill>
                  <a:ea typeface="宋体" panose="02010600030101010101" pitchFamily="2" charset="-122"/>
                </a:rPr>
              </a:br>
              <a:r>
                <a:rPr lang="en-US" altLang="zh-CN" sz="1600">
                  <a:solidFill>
                    <a:srgbClr val="000000"/>
                  </a:solidFill>
                  <a:ea typeface="宋体" panose="02010600030101010101" pitchFamily="2" charset="-122"/>
                </a:rPr>
                <a:t>Codec DSP</a:t>
              </a:r>
              <a:endParaRPr lang="en-US" altLang="zh-CN" sz="1600" b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546" name="Text Box 61"/>
            <p:cNvSpPr txBox="1">
              <a:spLocks noChangeArrowheads="1"/>
            </p:cNvSpPr>
            <p:nvPr/>
          </p:nvSpPr>
          <p:spPr bwMode="auto">
            <a:xfrm flipV="1">
              <a:off x="787" y="725"/>
              <a:ext cx="500" cy="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FFFFFF"/>
                  </a:solidFill>
                  <a:ea typeface="宋体" panose="02010600030101010101" pitchFamily="2" charset="-122"/>
                </a:rPr>
                <a:t>Analog-to-Digital and  Digital-to-Analog Converter</a:t>
              </a:r>
            </a:p>
          </p:txBody>
        </p:sp>
      </p:grpSp>
      <p:sp>
        <p:nvSpPr>
          <p:cNvPr id="64517" name="Text Box 63"/>
          <p:cNvSpPr txBox="1">
            <a:spLocks noChangeArrowheads="1"/>
          </p:cNvSpPr>
          <p:nvPr/>
        </p:nvSpPr>
        <p:spPr bwMode="auto">
          <a:xfrm>
            <a:off x="2771775" y="852488"/>
            <a:ext cx="34559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ea typeface="宋体" panose="02010600030101010101" pitchFamily="2" charset="-122"/>
              </a:rPr>
              <a:t>Floorplanning Example</a:t>
            </a:r>
          </a:p>
        </p:txBody>
      </p:sp>
      <p:sp>
        <p:nvSpPr>
          <p:cNvPr id="35" name="Text Box 102"/>
          <p:cNvSpPr txBox="1">
            <a:spLocks noChangeArrowheads="1"/>
          </p:cNvSpPr>
          <p:nvPr/>
        </p:nvSpPr>
        <p:spPr bwMode="auto">
          <a:xfrm rot="-5400000">
            <a:off x="8237048" y="5725266"/>
            <a:ext cx="1256691" cy="2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59B9E-1BBF-4698-8799-DD4BCED41514}" type="slidenum">
              <a:rPr lang="en-US" altLang="de-DE" sz="1000">
                <a:solidFill>
                  <a:srgbClr val="C0C0C0"/>
                </a:solidFill>
              </a:rPr>
              <a:pPr/>
              <a:t>63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8.6	Performance-Driven Design Flow</a:t>
            </a:r>
          </a:p>
        </p:txBody>
      </p:sp>
      <p:pic>
        <p:nvPicPr>
          <p:cNvPr id="57350" name="Picture 11" descr="bb1-g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"/>
          <a:stretch>
            <a:fillRect/>
          </a:stretch>
        </p:blipFill>
        <p:spPr bwMode="auto">
          <a:xfrm>
            <a:off x="4833938" y="4060825"/>
            <a:ext cx="320516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2" descr="bb1-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412875"/>
            <a:ext cx="3268662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3" descr="bb1-i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412875"/>
            <a:ext cx="329088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AutoShape 14"/>
          <p:cNvSpPr>
            <a:spLocks noChangeArrowheads="1"/>
          </p:cNvSpPr>
          <p:nvPr/>
        </p:nvSpPr>
        <p:spPr bwMode="auto">
          <a:xfrm>
            <a:off x="4356100" y="2582863"/>
            <a:ext cx="460375" cy="46513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pic>
        <p:nvPicPr>
          <p:cNvPr id="57354" name="Picture 15" descr="bb1-g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054475"/>
            <a:ext cx="32702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AutoShape 16"/>
          <p:cNvSpPr>
            <a:spLocks noChangeArrowheads="1"/>
          </p:cNvSpPr>
          <p:nvPr/>
        </p:nvSpPr>
        <p:spPr bwMode="auto">
          <a:xfrm>
            <a:off x="8313738" y="3322638"/>
            <a:ext cx="434975" cy="1106487"/>
          </a:xfrm>
          <a:prstGeom prst="curvedLeftArrow">
            <a:avLst>
              <a:gd name="adj1" fmla="val 50876"/>
              <a:gd name="adj2" fmla="val 101752"/>
              <a:gd name="adj3" fmla="val 33333"/>
            </a:avLst>
          </a:prstGeom>
          <a:gradFill rotWithShape="1">
            <a:gsLst>
              <a:gs pos="0">
                <a:srgbClr val="000000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7356" name="AutoShape 17"/>
          <p:cNvSpPr>
            <a:spLocks noChangeArrowheads="1"/>
          </p:cNvSpPr>
          <p:nvPr/>
        </p:nvSpPr>
        <p:spPr bwMode="auto">
          <a:xfrm flipH="1">
            <a:off x="4284663" y="5060950"/>
            <a:ext cx="425450" cy="465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65547" name="Text Box 19"/>
          <p:cNvSpPr txBox="1">
            <a:spLocks noChangeArrowheads="1"/>
          </p:cNvSpPr>
          <p:nvPr/>
        </p:nvSpPr>
        <p:spPr bwMode="auto">
          <a:xfrm>
            <a:off x="2771775" y="852488"/>
            <a:ext cx="34559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ea typeface="宋体" panose="02010600030101010101" pitchFamily="2" charset="-122"/>
              </a:rPr>
              <a:t>Global Placement Example</a:t>
            </a:r>
          </a:p>
        </p:txBody>
      </p:sp>
      <p:sp>
        <p:nvSpPr>
          <p:cNvPr id="13" name="Text Box 102"/>
          <p:cNvSpPr txBox="1">
            <a:spLocks noChangeArrowheads="1"/>
          </p:cNvSpPr>
          <p:nvPr/>
        </p:nvSpPr>
        <p:spPr bwMode="auto">
          <a:xfrm rot="-5400000">
            <a:off x="8237048" y="5725266"/>
            <a:ext cx="1256691" cy="2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nimBg="1"/>
      <p:bldP spid="57355" grpId="0" animBg="1"/>
      <p:bldP spid="5735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B95B39-1E50-4565-BF17-43D570BAA1EB}" type="slidenum">
              <a:rPr lang="en-US" altLang="de-DE" sz="1000">
                <a:solidFill>
                  <a:srgbClr val="C0C0C0"/>
                </a:solidFill>
              </a:rPr>
              <a:pPr/>
              <a:t>64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8.6	Performance-Driven Design Flow</a:t>
            </a:r>
          </a:p>
        </p:txBody>
      </p:sp>
      <p:pic>
        <p:nvPicPr>
          <p:cNvPr id="58372" name="Picture 4" descr="08_Jin_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4552" r="16226" b="-368"/>
          <a:stretch>
            <a:fillRect/>
          </a:stretch>
        </p:blipFill>
        <p:spPr bwMode="auto">
          <a:xfrm>
            <a:off x="1547813" y="1289050"/>
            <a:ext cx="5707062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268538" y="852488"/>
            <a:ext cx="44831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ea typeface="宋体" panose="02010600030101010101" pitchFamily="2" charset="-122"/>
              </a:rPr>
              <a:t>Clock Network Synthesis Example</a:t>
            </a:r>
          </a:p>
        </p:txBody>
      </p:sp>
      <p:sp>
        <p:nvSpPr>
          <p:cNvPr id="7" name="Text Box 102"/>
          <p:cNvSpPr txBox="1">
            <a:spLocks noChangeArrowheads="1"/>
          </p:cNvSpPr>
          <p:nvPr/>
        </p:nvSpPr>
        <p:spPr bwMode="auto">
          <a:xfrm rot="-5400000">
            <a:off x="8237048" y="5725266"/>
            <a:ext cx="1256691" cy="2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96AB88-E7DF-4A2A-8D42-1D48143C3B78}" type="slidenum">
              <a:rPr lang="en-US" altLang="de-DE" sz="1000">
                <a:solidFill>
                  <a:srgbClr val="C0C0C0"/>
                </a:solidFill>
              </a:rPr>
              <a:pPr/>
              <a:t>65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8.6	Performance-Driven Design Flow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124075" y="852488"/>
            <a:ext cx="46799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ea typeface="宋体" panose="02010600030101010101" pitchFamily="2" charset="-122"/>
              </a:rPr>
              <a:t>Global Routing Congestion Example</a:t>
            </a:r>
          </a:p>
        </p:txBody>
      </p:sp>
      <p:sp>
        <p:nvSpPr>
          <p:cNvPr id="59398" name="AutoShape 14"/>
          <p:cNvSpPr>
            <a:spLocks noChangeArrowheads="1"/>
          </p:cNvSpPr>
          <p:nvPr/>
        </p:nvSpPr>
        <p:spPr bwMode="auto">
          <a:xfrm rot="16200000" flipH="1">
            <a:off x="6616700" y="4284663"/>
            <a:ext cx="449263" cy="46513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pic>
        <p:nvPicPr>
          <p:cNvPr id="59399" name="Picture 15" descr="con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8" t="27380" r="12769" b="11191"/>
          <a:stretch>
            <a:fillRect/>
          </a:stretch>
        </p:blipFill>
        <p:spPr bwMode="auto">
          <a:xfrm>
            <a:off x="373063" y="1612900"/>
            <a:ext cx="35687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6" descr="co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t="49445" r="13333" b="10635"/>
          <a:stretch>
            <a:fillRect/>
          </a:stretch>
        </p:blipFill>
        <p:spPr bwMode="auto">
          <a:xfrm>
            <a:off x="5041900" y="2493963"/>
            <a:ext cx="352901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AutoShape 17"/>
          <p:cNvSpPr>
            <a:spLocks noChangeArrowheads="1"/>
          </p:cNvSpPr>
          <p:nvPr/>
        </p:nvSpPr>
        <p:spPr bwMode="auto">
          <a:xfrm>
            <a:off x="4278313" y="2946400"/>
            <a:ext cx="515937" cy="465138"/>
          </a:xfrm>
          <a:prstGeom prst="rightArrow">
            <a:avLst>
              <a:gd name="adj1" fmla="val 50000"/>
              <a:gd name="adj2" fmla="val 27730"/>
            </a:avLst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pic>
        <p:nvPicPr>
          <p:cNvPr id="59402" name="Picture 18" descr="cong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t="57936" r="11964" b="11151"/>
          <a:stretch>
            <a:fillRect/>
          </a:stretch>
        </p:blipFill>
        <p:spPr bwMode="auto">
          <a:xfrm>
            <a:off x="5032375" y="4760913"/>
            <a:ext cx="360045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AutoShape 19"/>
          <p:cNvSpPr>
            <a:spLocks noChangeArrowheads="1"/>
          </p:cNvSpPr>
          <p:nvPr/>
        </p:nvSpPr>
        <p:spPr bwMode="auto">
          <a:xfrm flipH="1">
            <a:off x="4140200" y="5149850"/>
            <a:ext cx="515938" cy="465138"/>
          </a:xfrm>
          <a:prstGeom prst="rightArrow">
            <a:avLst>
              <a:gd name="adj1" fmla="val 50000"/>
              <a:gd name="adj2" fmla="val 27730"/>
            </a:avLst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pic>
        <p:nvPicPr>
          <p:cNvPr id="59404" name="Picture 20" descr="cong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3" t="57698" r="12767" b="10873"/>
          <a:stretch>
            <a:fillRect/>
          </a:stretch>
        </p:blipFill>
        <p:spPr bwMode="auto">
          <a:xfrm>
            <a:off x="346075" y="4743450"/>
            <a:ext cx="3600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2"/>
          <p:cNvSpPr txBox="1">
            <a:spLocks noChangeArrowheads="1"/>
          </p:cNvSpPr>
          <p:nvPr/>
        </p:nvSpPr>
        <p:spPr bwMode="auto">
          <a:xfrm rot="-5400000">
            <a:off x="8237048" y="5725266"/>
            <a:ext cx="1256691" cy="2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  <p:bldP spid="59401" grpId="0" animBg="1"/>
      <p:bldP spid="5940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A204FF-BFEE-4236-A890-35CDC1F7842E}" type="slidenum">
              <a:rPr lang="en-US" altLang="de-DE" sz="1000">
                <a:solidFill>
                  <a:srgbClr val="C0C0C0"/>
                </a:solidFill>
              </a:rPr>
              <a:pPr/>
              <a:t>66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8.6	Performance-Driven Design Flow</a:t>
            </a:r>
          </a:p>
        </p:txBody>
      </p:sp>
      <p:sp>
        <p:nvSpPr>
          <p:cNvPr id="60420" name="Freeform 4"/>
          <p:cNvSpPr>
            <a:spLocks/>
          </p:cNvSpPr>
          <p:nvPr/>
        </p:nvSpPr>
        <p:spPr bwMode="auto">
          <a:xfrm>
            <a:off x="2460625" y="2028825"/>
            <a:ext cx="6362700" cy="2565400"/>
          </a:xfrm>
          <a:custGeom>
            <a:avLst/>
            <a:gdLst>
              <a:gd name="T0" fmla="*/ 0 w 4008"/>
              <a:gd name="T1" fmla="*/ 0 h 1600"/>
              <a:gd name="T2" fmla="*/ 2147483647 w 4008"/>
              <a:gd name="T3" fmla="*/ 0 h 1600"/>
              <a:gd name="T4" fmla="*/ 2147483647 w 4008"/>
              <a:gd name="T5" fmla="*/ 2147483647 h 1600"/>
              <a:gd name="T6" fmla="*/ 2147483647 w 4008"/>
              <a:gd name="T7" fmla="*/ 2147483647 h 1600"/>
              <a:gd name="T8" fmla="*/ 0 w 4008"/>
              <a:gd name="T9" fmla="*/ 2147483647 h 1600"/>
              <a:gd name="T10" fmla="*/ 0 w 4008"/>
              <a:gd name="T11" fmla="*/ 0 h 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08"/>
              <a:gd name="T19" fmla="*/ 0 h 1600"/>
              <a:gd name="T20" fmla="*/ 4008 w 4008"/>
              <a:gd name="T21" fmla="*/ 1600 h 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08" h="1600">
                <a:moveTo>
                  <a:pt x="0" y="0"/>
                </a:moveTo>
                <a:lnTo>
                  <a:pt x="4008" y="0"/>
                </a:lnTo>
                <a:lnTo>
                  <a:pt x="4008" y="1600"/>
                </a:lnTo>
                <a:lnTo>
                  <a:pt x="336" y="1600"/>
                </a:lnTo>
                <a:lnTo>
                  <a:pt x="0" y="54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1284288" y="4576763"/>
            <a:ext cx="0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8614" name="Group 6"/>
          <p:cNvGrpSpPr>
            <a:grpSpLocks/>
          </p:cNvGrpSpPr>
          <p:nvPr/>
        </p:nvGrpSpPr>
        <p:grpSpPr bwMode="auto">
          <a:xfrm>
            <a:off x="34925" y="4030663"/>
            <a:ext cx="2500313" cy="549275"/>
            <a:chOff x="1264" y="-539"/>
            <a:chExt cx="1575" cy="346"/>
          </a:xfrm>
        </p:grpSpPr>
        <p:sp>
          <p:nvSpPr>
            <p:cNvPr id="68667" name="Rectangle 7"/>
            <p:cNvSpPr>
              <a:spLocks noChangeArrowheads="1"/>
            </p:cNvSpPr>
            <p:nvPr/>
          </p:nvSpPr>
          <p:spPr bwMode="auto">
            <a:xfrm>
              <a:off x="1303" y="-534"/>
              <a:ext cx="1493" cy="3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8668" name="Text Box 8"/>
            <p:cNvSpPr txBox="1">
              <a:spLocks noChangeArrowheads="1"/>
            </p:cNvSpPr>
            <p:nvPr/>
          </p:nvSpPr>
          <p:spPr bwMode="auto">
            <a:xfrm>
              <a:off x="1264" y="-539"/>
              <a:ext cx="157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>
                  <a:ea typeface="宋体" panose="02010600030101010101" pitchFamily="2" charset="-122"/>
                </a:rPr>
                <a:t>Logic Synthesis and</a:t>
              </a:r>
              <a:br>
                <a:rPr lang="en-US" altLang="zh-CN" sz="1400">
                  <a:ea typeface="宋体" panose="02010600030101010101" pitchFamily="2" charset="-122"/>
                </a:rPr>
              </a:br>
              <a:r>
                <a:rPr lang="en-US" altLang="zh-CN" sz="1400">
                  <a:ea typeface="宋体" panose="02010600030101010101" pitchFamily="2" charset="-122"/>
                </a:rPr>
                <a:t>Technology Mapping</a:t>
              </a:r>
            </a:p>
          </p:txBody>
        </p:sp>
      </p:grpSp>
      <p:sp>
        <p:nvSpPr>
          <p:cNvPr id="68615" name="Line 9"/>
          <p:cNvSpPr>
            <a:spLocks noChangeShapeType="1"/>
          </p:cNvSpPr>
          <p:nvPr/>
        </p:nvSpPr>
        <p:spPr bwMode="auto">
          <a:xfrm>
            <a:off x="1284288" y="3729038"/>
            <a:ext cx="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16" name="Line 10"/>
          <p:cNvSpPr>
            <a:spLocks noChangeShapeType="1"/>
          </p:cNvSpPr>
          <p:nvPr/>
        </p:nvSpPr>
        <p:spPr bwMode="auto">
          <a:xfrm>
            <a:off x="1284288" y="2881313"/>
            <a:ext cx="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0425" name="Group 11"/>
          <p:cNvGrpSpPr>
            <a:grpSpLocks/>
          </p:cNvGrpSpPr>
          <p:nvPr/>
        </p:nvGrpSpPr>
        <p:grpSpPr bwMode="auto">
          <a:xfrm>
            <a:off x="2940050" y="4038600"/>
            <a:ext cx="2500313" cy="541338"/>
            <a:chOff x="1939" y="912"/>
            <a:chExt cx="1575" cy="341"/>
          </a:xfrm>
        </p:grpSpPr>
        <p:sp>
          <p:nvSpPr>
            <p:cNvPr id="68665" name="Rectangle 12"/>
            <p:cNvSpPr>
              <a:spLocks noChangeArrowheads="1"/>
            </p:cNvSpPr>
            <p:nvPr/>
          </p:nvSpPr>
          <p:spPr bwMode="auto">
            <a:xfrm>
              <a:off x="1978" y="912"/>
              <a:ext cx="1493" cy="3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8666" name="Text Box 13"/>
            <p:cNvSpPr txBox="1">
              <a:spLocks noChangeArrowheads="1"/>
            </p:cNvSpPr>
            <p:nvPr/>
          </p:nvSpPr>
          <p:spPr bwMode="auto">
            <a:xfrm>
              <a:off x="1939" y="979"/>
              <a:ext cx="15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>
                  <a:ea typeface="宋体" panose="02010600030101010101" pitchFamily="2" charset="-122"/>
                </a:rPr>
                <a:t>Power Planning</a:t>
              </a:r>
            </a:p>
          </p:txBody>
        </p:sp>
      </p:grpSp>
      <p:grpSp>
        <p:nvGrpSpPr>
          <p:cNvPr id="60426" name="Group 14"/>
          <p:cNvGrpSpPr>
            <a:grpSpLocks/>
          </p:cNvGrpSpPr>
          <p:nvPr/>
        </p:nvGrpSpPr>
        <p:grpSpPr bwMode="auto">
          <a:xfrm>
            <a:off x="2940050" y="2032000"/>
            <a:ext cx="2500313" cy="541338"/>
            <a:chOff x="1939" y="912"/>
            <a:chExt cx="1575" cy="341"/>
          </a:xfrm>
        </p:grpSpPr>
        <p:sp>
          <p:nvSpPr>
            <p:cNvPr id="68663" name="Rectangle 15"/>
            <p:cNvSpPr>
              <a:spLocks noChangeArrowheads="1"/>
            </p:cNvSpPr>
            <p:nvPr/>
          </p:nvSpPr>
          <p:spPr bwMode="auto">
            <a:xfrm>
              <a:off x="1978" y="912"/>
              <a:ext cx="1493" cy="3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8664" name="Text Box 16"/>
            <p:cNvSpPr txBox="1">
              <a:spLocks noChangeArrowheads="1"/>
            </p:cNvSpPr>
            <p:nvPr/>
          </p:nvSpPr>
          <p:spPr bwMode="auto">
            <a:xfrm>
              <a:off x="1939" y="979"/>
              <a:ext cx="15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>
                  <a:ea typeface="宋体" panose="02010600030101010101" pitchFamily="2" charset="-122"/>
                </a:rPr>
                <a:t>I/O Placement</a:t>
              </a:r>
            </a:p>
          </p:txBody>
        </p:sp>
      </p:grpSp>
      <p:sp>
        <p:nvSpPr>
          <p:cNvPr id="60427" name="Line 17"/>
          <p:cNvSpPr>
            <a:spLocks noChangeShapeType="1"/>
          </p:cNvSpPr>
          <p:nvPr/>
        </p:nvSpPr>
        <p:spPr bwMode="auto">
          <a:xfrm>
            <a:off x="4189413" y="3729038"/>
            <a:ext cx="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8" name="Line 18"/>
          <p:cNvSpPr>
            <a:spLocks noChangeShapeType="1"/>
          </p:cNvSpPr>
          <p:nvPr/>
        </p:nvSpPr>
        <p:spPr bwMode="auto">
          <a:xfrm>
            <a:off x="4189413" y="2563813"/>
            <a:ext cx="0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8621" name="Group 19"/>
          <p:cNvGrpSpPr>
            <a:grpSpLocks/>
          </p:cNvGrpSpPr>
          <p:nvPr/>
        </p:nvGrpSpPr>
        <p:grpSpPr bwMode="auto">
          <a:xfrm>
            <a:off x="34925" y="2041525"/>
            <a:ext cx="2500313" cy="852488"/>
            <a:chOff x="1264" y="-1264"/>
            <a:chExt cx="1575" cy="537"/>
          </a:xfrm>
        </p:grpSpPr>
        <p:grpSp>
          <p:nvGrpSpPr>
            <p:cNvPr id="68657" name="Group 20"/>
            <p:cNvGrpSpPr>
              <a:grpSpLocks/>
            </p:cNvGrpSpPr>
            <p:nvPr/>
          </p:nvGrpSpPr>
          <p:grpSpPr bwMode="auto">
            <a:xfrm>
              <a:off x="1264" y="-1068"/>
              <a:ext cx="1575" cy="341"/>
              <a:chOff x="1939" y="912"/>
              <a:chExt cx="1575" cy="341"/>
            </a:xfrm>
          </p:grpSpPr>
          <p:sp>
            <p:nvSpPr>
              <p:cNvPr id="68661" name="Rectangle 21"/>
              <p:cNvSpPr>
                <a:spLocks noChangeArrowheads="1"/>
              </p:cNvSpPr>
              <p:nvPr/>
            </p:nvSpPr>
            <p:spPr bwMode="auto">
              <a:xfrm>
                <a:off x="1978" y="912"/>
                <a:ext cx="1493" cy="341"/>
              </a:xfrm>
              <a:prstGeom prst="rect">
                <a:avLst/>
              </a:prstGeom>
              <a:solidFill>
                <a:schemeClr val="bg1"/>
              </a:solidFill>
              <a:ln w="254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68662" name="Text Box 22"/>
              <p:cNvSpPr txBox="1">
                <a:spLocks noChangeArrowheads="1"/>
              </p:cNvSpPr>
              <p:nvPr/>
            </p:nvSpPr>
            <p:spPr bwMode="auto">
              <a:xfrm>
                <a:off x="1939" y="979"/>
                <a:ext cx="157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sz="1400">
                    <a:ea typeface="宋体" panose="02010600030101010101" pitchFamily="2" charset="-122"/>
                  </a:rPr>
                  <a:t>Chip Planning</a:t>
                </a:r>
              </a:p>
            </p:txBody>
          </p:sp>
        </p:grpSp>
        <p:grpSp>
          <p:nvGrpSpPr>
            <p:cNvPr id="68658" name="Group 23"/>
            <p:cNvGrpSpPr>
              <a:grpSpLocks/>
            </p:cNvGrpSpPr>
            <p:nvPr/>
          </p:nvGrpSpPr>
          <p:grpSpPr bwMode="auto">
            <a:xfrm>
              <a:off x="1304" y="-1264"/>
              <a:ext cx="1493" cy="204"/>
              <a:chOff x="1304" y="-1264"/>
              <a:chExt cx="1493" cy="204"/>
            </a:xfrm>
          </p:grpSpPr>
          <p:sp>
            <p:nvSpPr>
              <p:cNvPr id="68659" name="Rectangle 24"/>
              <p:cNvSpPr>
                <a:spLocks noChangeArrowheads="1"/>
              </p:cNvSpPr>
              <p:nvPr/>
            </p:nvSpPr>
            <p:spPr bwMode="auto">
              <a:xfrm>
                <a:off x="1304" y="-1263"/>
                <a:ext cx="1493" cy="203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68660" name="Text Box 25"/>
              <p:cNvSpPr txBox="1">
                <a:spLocks noChangeArrowheads="1"/>
              </p:cNvSpPr>
              <p:nvPr/>
            </p:nvSpPr>
            <p:spPr bwMode="auto">
              <a:xfrm>
                <a:off x="1440" y="-1264"/>
                <a:ext cx="11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sz="1400" b="1">
                    <a:ea typeface="宋体" panose="02010600030101010101" pitchFamily="2" charset="-122"/>
                  </a:rPr>
                  <a:t>Performance-Driven</a:t>
                </a:r>
              </a:p>
            </p:txBody>
          </p:sp>
        </p:grpSp>
      </p:grpSp>
      <p:sp>
        <p:nvSpPr>
          <p:cNvPr id="60430" name="Line 26"/>
          <p:cNvSpPr>
            <a:spLocks noChangeShapeType="1"/>
          </p:cNvSpPr>
          <p:nvPr/>
        </p:nvSpPr>
        <p:spPr bwMode="auto">
          <a:xfrm>
            <a:off x="7183438" y="2886075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0431" name="Group 27"/>
          <p:cNvGrpSpPr>
            <a:grpSpLocks/>
          </p:cNvGrpSpPr>
          <p:nvPr/>
        </p:nvGrpSpPr>
        <p:grpSpPr bwMode="auto">
          <a:xfrm>
            <a:off x="5999163" y="2038350"/>
            <a:ext cx="2370137" cy="541338"/>
            <a:chOff x="5099" y="-1210"/>
            <a:chExt cx="1493" cy="341"/>
          </a:xfrm>
        </p:grpSpPr>
        <p:sp>
          <p:nvSpPr>
            <p:cNvPr id="68655" name="Rectangle 28"/>
            <p:cNvSpPr>
              <a:spLocks noChangeArrowheads="1"/>
            </p:cNvSpPr>
            <p:nvPr/>
          </p:nvSpPr>
          <p:spPr bwMode="auto">
            <a:xfrm>
              <a:off x="5099" y="-1210"/>
              <a:ext cx="1493" cy="3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8656" name="Text Box 29"/>
            <p:cNvSpPr txBox="1">
              <a:spLocks noChangeArrowheads="1"/>
            </p:cNvSpPr>
            <p:nvPr/>
          </p:nvSpPr>
          <p:spPr bwMode="auto">
            <a:xfrm>
              <a:off x="5112" y="-1199"/>
              <a:ext cx="143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>
                  <a:ea typeface="宋体" panose="02010600030101010101" pitchFamily="2" charset="-122"/>
                </a:rPr>
                <a:t>Block Shaping, Sizing</a:t>
              </a:r>
              <a:br>
                <a:rPr lang="en-US" altLang="zh-CN" sz="1400">
                  <a:ea typeface="宋体" panose="02010600030101010101" pitchFamily="2" charset="-122"/>
                </a:rPr>
              </a:br>
              <a:r>
                <a:rPr lang="en-US" altLang="zh-CN" sz="1400">
                  <a:ea typeface="宋体" panose="02010600030101010101" pitchFamily="2" charset="-122"/>
                </a:rPr>
                <a:t>and Placement</a:t>
              </a:r>
            </a:p>
          </p:txBody>
        </p:sp>
      </p:grpSp>
      <p:sp>
        <p:nvSpPr>
          <p:cNvPr id="60432" name="Line 30"/>
          <p:cNvSpPr>
            <a:spLocks noChangeShapeType="1"/>
          </p:cNvSpPr>
          <p:nvPr/>
        </p:nvSpPr>
        <p:spPr bwMode="auto">
          <a:xfrm>
            <a:off x="7189788" y="3641725"/>
            <a:ext cx="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0433" name="Group 31"/>
          <p:cNvGrpSpPr>
            <a:grpSpLocks/>
          </p:cNvGrpSpPr>
          <p:nvPr/>
        </p:nvGrpSpPr>
        <p:grpSpPr bwMode="auto">
          <a:xfrm>
            <a:off x="5753100" y="3098800"/>
            <a:ext cx="2890838" cy="542925"/>
            <a:chOff x="2976" y="522"/>
            <a:chExt cx="1821" cy="342"/>
          </a:xfrm>
        </p:grpSpPr>
        <p:sp>
          <p:nvSpPr>
            <p:cNvPr id="68653" name="Rectangle 32"/>
            <p:cNvSpPr>
              <a:spLocks noChangeArrowheads="1"/>
            </p:cNvSpPr>
            <p:nvPr/>
          </p:nvSpPr>
          <p:spPr bwMode="auto">
            <a:xfrm>
              <a:off x="3129" y="523"/>
              <a:ext cx="1493" cy="34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8654" name="Text Box 33"/>
            <p:cNvSpPr txBox="1">
              <a:spLocks noChangeArrowheads="1"/>
            </p:cNvSpPr>
            <p:nvPr/>
          </p:nvSpPr>
          <p:spPr bwMode="auto">
            <a:xfrm>
              <a:off x="2976" y="522"/>
              <a:ext cx="182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Single Global Net Routes</a:t>
              </a:r>
              <a:br>
                <a:rPr lang="en-US" altLang="zh-CN" sz="1400" b="1">
                  <a:ea typeface="宋体" panose="02010600030101010101" pitchFamily="2" charset="-122"/>
                </a:rPr>
              </a:br>
              <a:r>
                <a:rPr lang="en-US" altLang="zh-CN" sz="1400" b="1">
                  <a:ea typeface="宋体" panose="02010600030101010101" pitchFamily="2" charset="-122"/>
                </a:rPr>
                <a:t>and Buffering</a:t>
              </a:r>
            </a:p>
          </p:txBody>
        </p:sp>
      </p:grpSp>
      <p:sp>
        <p:nvSpPr>
          <p:cNvPr id="60434" name="Freeform 34"/>
          <p:cNvSpPr>
            <a:spLocks/>
          </p:cNvSpPr>
          <p:nvPr/>
        </p:nvSpPr>
        <p:spPr bwMode="auto">
          <a:xfrm>
            <a:off x="5695950" y="2335213"/>
            <a:ext cx="311150" cy="1789112"/>
          </a:xfrm>
          <a:custGeom>
            <a:avLst/>
            <a:gdLst>
              <a:gd name="T0" fmla="*/ 0 w 222"/>
              <a:gd name="T1" fmla="*/ 2147483647 h 1044"/>
              <a:gd name="T2" fmla="*/ 0 w 222"/>
              <a:gd name="T3" fmla="*/ 0 h 1044"/>
              <a:gd name="T4" fmla="*/ 2147483647 w 222"/>
              <a:gd name="T5" fmla="*/ 0 h 1044"/>
              <a:gd name="T6" fmla="*/ 0 60000 65536"/>
              <a:gd name="T7" fmla="*/ 0 60000 65536"/>
              <a:gd name="T8" fmla="*/ 0 60000 65536"/>
              <a:gd name="T9" fmla="*/ 0 w 222"/>
              <a:gd name="T10" fmla="*/ 0 h 1044"/>
              <a:gd name="T11" fmla="*/ 222 w 222"/>
              <a:gd name="T12" fmla="*/ 1044 h 10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" h="1044">
                <a:moveTo>
                  <a:pt x="0" y="1044"/>
                </a:moveTo>
                <a:lnTo>
                  <a:pt x="0" y="0"/>
                </a:lnTo>
                <a:lnTo>
                  <a:pt x="222" y="0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5" name="Text Box 35"/>
          <p:cNvSpPr txBox="1">
            <a:spLocks noChangeArrowheads="1"/>
          </p:cNvSpPr>
          <p:nvPr/>
        </p:nvSpPr>
        <p:spPr bwMode="auto">
          <a:xfrm>
            <a:off x="5705475" y="3756025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fails</a:t>
            </a:r>
          </a:p>
        </p:txBody>
      </p:sp>
      <p:sp>
        <p:nvSpPr>
          <p:cNvPr id="60436" name="Line 36"/>
          <p:cNvSpPr>
            <a:spLocks noChangeShapeType="1"/>
          </p:cNvSpPr>
          <p:nvPr/>
        </p:nvSpPr>
        <p:spPr bwMode="auto">
          <a:xfrm>
            <a:off x="7186613" y="4402138"/>
            <a:ext cx="0" cy="206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7" name="Text Box 37"/>
          <p:cNvSpPr txBox="1">
            <a:spLocks noChangeArrowheads="1"/>
          </p:cNvSpPr>
          <p:nvPr/>
        </p:nvSpPr>
        <p:spPr bwMode="auto">
          <a:xfrm>
            <a:off x="7297738" y="4333875"/>
            <a:ext cx="81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passes</a:t>
            </a:r>
          </a:p>
        </p:txBody>
      </p:sp>
      <p:sp>
        <p:nvSpPr>
          <p:cNvPr id="60438" name="AutoShape 38"/>
          <p:cNvSpPr>
            <a:spLocks noChangeArrowheads="1"/>
          </p:cNvSpPr>
          <p:nvPr/>
        </p:nvSpPr>
        <p:spPr bwMode="auto">
          <a:xfrm>
            <a:off x="5775325" y="3867150"/>
            <a:ext cx="2824163" cy="530225"/>
          </a:xfrm>
          <a:prstGeom prst="diamond">
            <a:avLst/>
          </a:prstGeom>
          <a:solidFill>
            <a:srgbClr val="C0C0C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60439" name="Text Box 39"/>
          <p:cNvSpPr txBox="1">
            <a:spLocks noChangeArrowheads="1"/>
          </p:cNvSpPr>
          <p:nvPr/>
        </p:nvSpPr>
        <p:spPr bwMode="auto">
          <a:xfrm>
            <a:off x="6029325" y="3889375"/>
            <a:ext cx="23685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20000"/>
              </a:spcBef>
            </a:pPr>
            <a:r>
              <a:rPr lang="en-US" altLang="zh-CN" sz="1400" b="1">
                <a:ea typeface="宋体" panose="02010600030101010101" pitchFamily="2" charset="-122"/>
              </a:rPr>
              <a:t>RTL</a:t>
            </a:r>
            <a:br>
              <a:rPr lang="en-US" altLang="zh-CN" sz="1400" b="1">
                <a:ea typeface="宋体" panose="02010600030101010101" pitchFamily="2" charset="-122"/>
              </a:rPr>
            </a:br>
            <a:r>
              <a:rPr lang="en-US" altLang="zh-CN" sz="1400" b="1">
                <a:ea typeface="宋体" panose="02010600030101010101" pitchFamily="2" charset="-122"/>
              </a:rPr>
              <a:t>Timing Estimation</a:t>
            </a:r>
          </a:p>
        </p:txBody>
      </p:sp>
      <p:grpSp>
        <p:nvGrpSpPr>
          <p:cNvPr id="60440" name="Group 40"/>
          <p:cNvGrpSpPr>
            <a:grpSpLocks/>
          </p:cNvGrpSpPr>
          <p:nvPr/>
        </p:nvGrpSpPr>
        <p:grpSpPr bwMode="auto">
          <a:xfrm>
            <a:off x="5940425" y="2576513"/>
            <a:ext cx="2462213" cy="322262"/>
            <a:chOff x="5068" y="-1263"/>
            <a:chExt cx="1545" cy="203"/>
          </a:xfrm>
        </p:grpSpPr>
        <p:sp>
          <p:nvSpPr>
            <p:cNvPr id="68651" name="Rectangle 41"/>
            <p:cNvSpPr>
              <a:spLocks noChangeArrowheads="1"/>
            </p:cNvSpPr>
            <p:nvPr/>
          </p:nvSpPr>
          <p:spPr bwMode="auto">
            <a:xfrm>
              <a:off x="5100" y="-1263"/>
              <a:ext cx="1493" cy="203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8652" name="Text Box 42"/>
            <p:cNvSpPr txBox="1">
              <a:spLocks noChangeArrowheads="1"/>
            </p:cNvSpPr>
            <p:nvPr/>
          </p:nvSpPr>
          <p:spPr bwMode="auto">
            <a:xfrm>
              <a:off x="5068" y="-1256"/>
              <a:ext cx="15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With Optional Net Weights</a:t>
              </a:r>
            </a:p>
          </p:txBody>
        </p:sp>
      </p:grpSp>
      <p:grpSp>
        <p:nvGrpSpPr>
          <p:cNvPr id="60441" name="Group 43"/>
          <p:cNvGrpSpPr>
            <a:grpSpLocks/>
          </p:cNvGrpSpPr>
          <p:nvPr/>
        </p:nvGrpSpPr>
        <p:grpSpPr bwMode="auto">
          <a:xfrm>
            <a:off x="2940050" y="2890838"/>
            <a:ext cx="2500313" cy="858837"/>
            <a:chOff x="3094" y="-313"/>
            <a:chExt cx="1575" cy="541"/>
          </a:xfrm>
        </p:grpSpPr>
        <p:grpSp>
          <p:nvGrpSpPr>
            <p:cNvPr id="68645" name="Group 44"/>
            <p:cNvGrpSpPr>
              <a:grpSpLocks/>
            </p:cNvGrpSpPr>
            <p:nvPr/>
          </p:nvGrpSpPr>
          <p:grpSpPr bwMode="auto">
            <a:xfrm>
              <a:off x="3094" y="-117"/>
              <a:ext cx="1575" cy="345"/>
              <a:chOff x="3094" y="-117"/>
              <a:chExt cx="1575" cy="345"/>
            </a:xfrm>
          </p:grpSpPr>
          <p:sp>
            <p:nvSpPr>
              <p:cNvPr id="68649" name="Rectangle 45"/>
              <p:cNvSpPr>
                <a:spLocks noChangeArrowheads="1"/>
              </p:cNvSpPr>
              <p:nvPr/>
            </p:nvSpPr>
            <p:spPr bwMode="auto">
              <a:xfrm>
                <a:off x="3133" y="-117"/>
                <a:ext cx="1493" cy="3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68650" name="Text Box 46"/>
              <p:cNvSpPr txBox="1">
                <a:spLocks noChangeArrowheads="1"/>
              </p:cNvSpPr>
              <p:nvPr/>
            </p:nvSpPr>
            <p:spPr bwMode="auto">
              <a:xfrm>
                <a:off x="3094" y="-98"/>
                <a:ext cx="1575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sz="1400">
                    <a:ea typeface="宋体" panose="02010600030101010101" pitchFamily="2" charset="-122"/>
                  </a:rPr>
                  <a:t>Trial Synthesis and Floorplanning</a:t>
                </a:r>
              </a:p>
            </p:txBody>
          </p:sp>
        </p:grpSp>
        <p:grpSp>
          <p:nvGrpSpPr>
            <p:cNvPr id="68646" name="Group 47"/>
            <p:cNvGrpSpPr>
              <a:grpSpLocks/>
            </p:cNvGrpSpPr>
            <p:nvPr/>
          </p:nvGrpSpPr>
          <p:grpSpPr bwMode="auto">
            <a:xfrm>
              <a:off x="3132" y="-313"/>
              <a:ext cx="1493" cy="204"/>
              <a:chOff x="3132" y="-1264"/>
              <a:chExt cx="1493" cy="204"/>
            </a:xfrm>
          </p:grpSpPr>
          <p:sp>
            <p:nvSpPr>
              <p:cNvPr id="68647" name="Rectangle 48"/>
              <p:cNvSpPr>
                <a:spLocks noChangeArrowheads="1"/>
              </p:cNvSpPr>
              <p:nvPr/>
            </p:nvSpPr>
            <p:spPr bwMode="auto">
              <a:xfrm>
                <a:off x="3132" y="-1263"/>
                <a:ext cx="1493" cy="203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68648" name="Text Box 49"/>
              <p:cNvSpPr txBox="1">
                <a:spLocks noChangeArrowheads="1"/>
              </p:cNvSpPr>
              <p:nvPr/>
            </p:nvSpPr>
            <p:spPr bwMode="auto">
              <a:xfrm>
                <a:off x="3220" y="-1264"/>
                <a:ext cx="12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sz="1400" b="1">
                    <a:ea typeface="宋体" panose="02010600030101010101" pitchFamily="2" charset="-122"/>
                  </a:rPr>
                  <a:t>Performance-Driven</a:t>
                </a:r>
              </a:p>
            </p:txBody>
          </p:sp>
        </p:grpSp>
      </p:grpSp>
      <p:sp>
        <p:nvSpPr>
          <p:cNvPr id="60442" name="Freeform 50"/>
          <p:cNvSpPr>
            <a:spLocks/>
          </p:cNvSpPr>
          <p:nvPr/>
        </p:nvSpPr>
        <p:spPr bwMode="auto">
          <a:xfrm>
            <a:off x="5368925" y="2003425"/>
            <a:ext cx="3335338" cy="2590800"/>
          </a:xfrm>
          <a:custGeom>
            <a:avLst/>
            <a:gdLst>
              <a:gd name="T0" fmla="*/ 0 w 2168"/>
              <a:gd name="T1" fmla="*/ 2147483647 h 1608"/>
              <a:gd name="T2" fmla="*/ 2147483647 w 2168"/>
              <a:gd name="T3" fmla="*/ 0 h 1608"/>
              <a:gd name="T4" fmla="*/ 2147483647 w 2168"/>
              <a:gd name="T5" fmla="*/ 0 h 1608"/>
              <a:gd name="T6" fmla="*/ 2147483647 w 2168"/>
              <a:gd name="T7" fmla="*/ 2147483647 h 1608"/>
              <a:gd name="T8" fmla="*/ 2147483647 w 2168"/>
              <a:gd name="T9" fmla="*/ 2147483647 h 1608"/>
              <a:gd name="T10" fmla="*/ 0 w 2168"/>
              <a:gd name="T11" fmla="*/ 2147483647 h 1608"/>
              <a:gd name="T12" fmla="*/ 0 w 2168"/>
              <a:gd name="T13" fmla="*/ 2147483647 h 16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8"/>
              <a:gd name="T22" fmla="*/ 0 h 1608"/>
              <a:gd name="T23" fmla="*/ 2168 w 2168"/>
              <a:gd name="T24" fmla="*/ 1608 h 16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8" h="1608">
                <a:moveTo>
                  <a:pt x="0" y="528"/>
                </a:moveTo>
                <a:lnTo>
                  <a:pt x="272" y="0"/>
                </a:lnTo>
                <a:lnTo>
                  <a:pt x="2168" y="0"/>
                </a:lnTo>
                <a:lnTo>
                  <a:pt x="2168" y="1608"/>
                </a:lnTo>
                <a:lnTo>
                  <a:pt x="296" y="1608"/>
                </a:lnTo>
                <a:lnTo>
                  <a:pt x="0" y="1095"/>
                </a:lnTo>
                <a:lnTo>
                  <a:pt x="0" y="528"/>
                </a:lnTo>
                <a:close/>
              </a:path>
            </a:pathLst>
          </a:custGeom>
          <a:noFill/>
          <a:ln w="31750" cap="flat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8635" name="Group 51"/>
          <p:cNvGrpSpPr>
            <a:grpSpLocks/>
          </p:cNvGrpSpPr>
          <p:nvPr/>
        </p:nvGrpSpPr>
        <p:grpSpPr bwMode="auto">
          <a:xfrm>
            <a:off x="109538" y="3198813"/>
            <a:ext cx="2370137" cy="541337"/>
            <a:chOff x="1311" y="-119"/>
            <a:chExt cx="1493" cy="341"/>
          </a:xfrm>
        </p:grpSpPr>
        <p:sp>
          <p:nvSpPr>
            <p:cNvPr id="68643" name="Rectangle 52"/>
            <p:cNvSpPr>
              <a:spLocks noChangeArrowheads="1"/>
            </p:cNvSpPr>
            <p:nvPr/>
          </p:nvSpPr>
          <p:spPr bwMode="auto">
            <a:xfrm>
              <a:off x="1311" y="-119"/>
              <a:ext cx="1493" cy="34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8644" name="Text Box 53"/>
            <p:cNvSpPr txBox="1">
              <a:spLocks noChangeArrowheads="1"/>
            </p:cNvSpPr>
            <p:nvPr/>
          </p:nvSpPr>
          <p:spPr bwMode="auto">
            <a:xfrm>
              <a:off x="1373" y="-108"/>
              <a:ext cx="135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Block-Level </a:t>
              </a:r>
              <a:br>
                <a:rPr lang="en-US" altLang="zh-CN" sz="1400" b="1">
                  <a:ea typeface="宋体" panose="02010600030101010101" pitchFamily="2" charset="-122"/>
                </a:rPr>
              </a:br>
              <a:r>
                <a:rPr lang="en-US" altLang="zh-CN" sz="1400" b="1">
                  <a:ea typeface="宋体" panose="02010600030101010101" pitchFamily="2" charset="-122"/>
                </a:rPr>
                <a:t>Delay Budgeting</a:t>
              </a:r>
            </a:p>
          </p:txBody>
        </p:sp>
      </p:grpSp>
      <p:sp>
        <p:nvSpPr>
          <p:cNvPr id="68636" name="Line 54"/>
          <p:cNvSpPr>
            <a:spLocks noChangeShapeType="1"/>
          </p:cNvSpPr>
          <p:nvPr/>
        </p:nvSpPr>
        <p:spPr bwMode="auto">
          <a:xfrm>
            <a:off x="109538" y="4933950"/>
            <a:ext cx="8855075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37" name="Text Box 55"/>
          <p:cNvSpPr txBox="1">
            <a:spLocks noChangeArrowheads="1"/>
          </p:cNvSpPr>
          <p:nvPr/>
        </p:nvSpPr>
        <p:spPr bwMode="auto">
          <a:xfrm>
            <a:off x="1935163" y="4756150"/>
            <a:ext cx="44323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ea typeface="宋体" panose="02010600030101010101" pitchFamily="2" charset="-122"/>
              </a:rPr>
              <a:t>Block-level or Top-level Global Placement</a:t>
            </a:r>
          </a:p>
        </p:txBody>
      </p:sp>
      <p:sp>
        <p:nvSpPr>
          <p:cNvPr id="68638" name="Line 56"/>
          <p:cNvSpPr>
            <a:spLocks noChangeShapeType="1"/>
          </p:cNvSpPr>
          <p:nvPr/>
        </p:nvSpPr>
        <p:spPr bwMode="auto">
          <a:xfrm>
            <a:off x="109538" y="1847850"/>
            <a:ext cx="8855075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39" name="Text Box 57"/>
          <p:cNvSpPr txBox="1">
            <a:spLocks noChangeArrowheads="1"/>
          </p:cNvSpPr>
          <p:nvPr/>
        </p:nvSpPr>
        <p:spPr bwMode="auto">
          <a:xfrm>
            <a:off x="2536825" y="1670050"/>
            <a:ext cx="3429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ea typeface="宋体" panose="02010600030101010101" pitchFamily="2" charset="-122"/>
              </a:rPr>
              <a:t>Chip Planning and Logic Design</a:t>
            </a:r>
          </a:p>
        </p:txBody>
      </p:sp>
      <p:sp>
        <p:nvSpPr>
          <p:cNvPr id="68640" name="Line 58"/>
          <p:cNvSpPr>
            <a:spLocks noChangeShapeType="1"/>
          </p:cNvSpPr>
          <p:nvPr/>
        </p:nvSpPr>
        <p:spPr bwMode="auto">
          <a:xfrm>
            <a:off x="1277938" y="4951413"/>
            <a:ext cx="0" cy="280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41" name="Text Box 59"/>
          <p:cNvSpPr txBox="1">
            <a:spLocks noChangeArrowheads="1"/>
          </p:cNvSpPr>
          <p:nvPr/>
        </p:nvSpPr>
        <p:spPr bwMode="auto">
          <a:xfrm>
            <a:off x="2776538" y="5867400"/>
            <a:ext cx="316388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i="1">
                <a:ea typeface="宋体" panose="02010600030101010101" pitchFamily="2" charset="-122"/>
              </a:rPr>
              <a:t>(see full flow chart in Figure 8.26)</a:t>
            </a:r>
          </a:p>
        </p:txBody>
      </p:sp>
      <p:sp>
        <p:nvSpPr>
          <p:cNvPr id="61" name="Text Box 102"/>
          <p:cNvSpPr txBox="1">
            <a:spLocks noChangeArrowheads="1"/>
          </p:cNvSpPr>
          <p:nvPr/>
        </p:nvSpPr>
        <p:spPr bwMode="auto">
          <a:xfrm rot="-5400000">
            <a:off x="8237048" y="5725266"/>
            <a:ext cx="1256691" cy="2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5" grpId="0"/>
      <p:bldP spid="60437" grpId="0"/>
      <p:bldP spid="60438" grpId="0" animBg="1"/>
      <p:bldP spid="6043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816BAE-D590-43C2-8C67-B54DF891BF36}" type="slidenum">
              <a:rPr lang="en-US" altLang="de-DE" sz="1000">
                <a:solidFill>
                  <a:srgbClr val="C0C0C0"/>
                </a:solidFill>
              </a:rPr>
              <a:pPr/>
              <a:t>67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8.6	Performance-Driven Design Flow</a:t>
            </a:r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2738438" y="2200275"/>
            <a:ext cx="6388100" cy="2247900"/>
          </a:xfrm>
          <a:custGeom>
            <a:avLst/>
            <a:gdLst>
              <a:gd name="T0" fmla="*/ 0 w 4024"/>
              <a:gd name="T1" fmla="*/ 2147483647 h 1512"/>
              <a:gd name="T2" fmla="*/ 2147483647 w 4024"/>
              <a:gd name="T3" fmla="*/ 0 h 1512"/>
              <a:gd name="T4" fmla="*/ 2147483647 w 4024"/>
              <a:gd name="T5" fmla="*/ 0 h 1512"/>
              <a:gd name="T6" fmla="*/ 2147483647 w 4024"/>
              <a:gd name="T7" fmla="*/ 2147483647 h 1512"/>
              <a:gd name="T8" fmla="*/ 2147483647 w 4024"/>
              <a:gd name="T9" fmla="*/ 2147483647 h 1512"/>
              <a:gd name="T10" fmla="*/ 2147483647 w 4024"/>
              <a:gd name="T11" fmla="*/ 2147483647 h 1512"/>
              <a:gd name="T12" fmla="*/ 0 w 4024"/>
              <a:gd name="T13" fmla="*/ 2147483647 h 15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24"/>
              <a:gd name="T22" fmla="*/ 0 h 1512"/>
              <a:gd name="T23" fmla="*/ 4024 w 4024"/>
              <a:gd name="T24" fmla="*/ 1512 h 15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24" h="1512">
                <a:moveTo>
                  <a:pt x="0" y="672"/>
                </a:moveTo>
                <a:lnTo>
                  <a:pt x="320" y="0"/>
                </a:lnTo>
                <a:lnTo>
                  <a:pt x="4024" y="0"/>
                </a:lnTo>
                <a:lnTo>
                  <a:pt x="4024" y="1512"/>
                </a:lnTo>
                <a:lnTo>
                  <a:pt x="336" y="1512"/>
                </a:lnTo>
                <a:lnTo>
                  <a:pt x="8" y="1024"/>
                </a:lnTo>
                <a:lnTo>
                  <a:pt x="0" y="672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9637" name="Group 5"/>
          <p:cNvGrpSpPr>
            <a:grpSpLocks/>
          </p:cNvGrpSpPr>
          <p:nvPr/>
        </p:nvGrpSpPr>
        <p:grpSpPr bwMode="auto">
          <a:xfrm>
            <a:off x="361950" y="3214688"/>
            <a:ext cx="2370138" cy="541337"/>
            <a:chOff x="1303" y="1031"/>
            <a:chExt cx="1493" cy="341"/>
          </a:xfrm>
        </p:grpSpPr>
        <p:sp>
          <p:nvSpPr>
            <p:cNvPr id="69680" name="Rectangle 6"/>
            <p:cNvSpPr>
              <a:spLocks noChangeArrowheads="1"/>
            </p:cNvSpPr>
            <p:nvPr/>
          </p:nvSpPr>
          <p:spPr bwMode="auto">
            <a:xfrm>
              <a:off x="1303" y="1031"/>
              <a:ext cx="1493" cy="341"/>
            </a:xfrm>
            <a:prstGeom prst="rect">
              <a:avLst/>
            </a:prstGeom>
            <a:solidFill>
              <a:srgbClr val="C0C0C0"/>
            </a:solidFill>
            <a:ln w="2540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9681" name="Text Box 7"/>
            <p:cNvSpPr txBox="1">
              <a:spLocks noChangeArrowheads="1"/>
            </p:cNvSpPr>
            <p:nvPr/>
          </p:nvSpPr>
          <p:spPr bwMode="auto">
            <a:xfrm>
              <a:off x="1376" y="1042"/>
              <a:ext cx="133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Delay Estimation</a:t>
              </a:r>
              <a:br>
                <a:rPr lang="en-US" altLang="zh-CN" sz="1400" b="1">
                  <a:ea typeface="宋体" panose="02010600030101010101" pitchFamily="2" charset="-122"/>
                </a:rPr>
              </a:br>
              <a:r>
                <a:rPr lang="en-US" altLang="zh-CN" sz="1400" b="1">
                  <a:ea typeface="宋体" panose="02010600030101010101" pitchFamily="2" charset="-122"/>
                </a:rPr>
                <a:t>Using Buffers</a:t>
              </a:r>
            </a:p>
          </p:txBody>
        </p:sp>
      </p:grpSp>
      <p:grpSp>
        <p:nvGrpSpPr>
          <p:cNvPr id="61446" name="Group 8"/>
          <p:cNvGrpSpPr>
            <a:grpSpLocks/>
          </p:cNvGrpSpPr>
          <p:nvPr/>
        </p:nvGrpSpPr>
        <p:grpSpPr bwMode="auto">
          <a:xfrm>
            <a:off x="6215063" y="3868738"/>
            <a:ext cx="2500312" cy="541337"/>
            <a:chOff x="1939" y="912"/>
            <a:chExt cx="1575" cy="341"/>
          </a:xfrm>
        </p:grpSpPr>
        <p:sp>
          <p:nvSpPr>
            <p:cNvPr id="69678" name="Rectangle 9"/>
            <p:cNvSpPr>
              <a:spLocks noChangeArrowheads="1"/>
            </p:cNvSpPr>
            <p:nvPr/>
          </p:nvSpPr>
          <p:spPr bwMode="auto">
            <a:xfrm>
              <a:off x="1978" y="912"/>
              <a:ext cx="1493" cy="34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9679" name="Text Box 10"/>
            <p:cNvSpPr txBox="1">
              <a:spLocks noChangeArrowheads="1"/>
            </p:cNvSpPr>
            <p:nvPr/>
          </p:nvSpPr>
          <p:spPr bwMode="auto">
            <a:xfrm>
              <a:off x="1939" y="979"/>
              <a:ext cx="15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Buffer Insertion</a:t>
              </a:r>
            </a:p>
          </p:txBody>
        </p:sp>
      </p:grpSp>
      <p:grpSp>
        <p:nvGrpSpPr>
          <p:cNvPr id="61447" name="Group 11"/>
          <p:cNvGrpSpPr>
            <a:grpSpLocks/>
          </p:cNvGrpSpPr>
          <p:nvPr/>
        </p:nvGrpSpPr>
        <p:grpSpPr bwMode="auto">
          <a:xfrm>
            <a:off x="3211513" y="3587750"/>
            <a:ext cx="2500312" cy="541338"/>
            <a:chOff x="1939" y="912"/>
            <a:chExt cx="1575" cy="341"/>
          </a:xfrm>
        </p:grpSpPr>
        <p:sp>
          <p:nvSpPr>
            <p:cNvPr id="69676" name="Rectangle 12"/>
            <p:cNvSpPr>
              <a:spLocks noChangeArrowheads="1"/>
            </p:cNvSpPr>
            <p:nvPr/>
          </p:nvSpPr>
          <p:spPr bwMode="auto">
            <a:xfrm>
              <a:off x="1978" y="912"/>
              <a:ext cx="1493" cy="34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9677" name="Text Box 13"/>
            <p:cNvSpPr txBox="1">
              <a:spLocks noChangeArrowheads="1"/>
            </p:cNvSpPr>
            <p:nvPr/>
          </p:nvSpPr>
          <p:spPr bwMode="auto">
            <a:xfrm>
              <a:off x="1939" y="979"/>
              <a:ext cx="15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Virtual Buffering</a:t>
              </a:r>
            </a:p>
          </p:txBody>
        </p:sp>
      </p:grpSp>
      <p:grpSp>
        <p:nvGrpSpPr>
          <p:cNvPr id="61448" name="Group 14"/>
          <p:cNvGrpSpPr>
            <a:grpSpLocks/>
          </p:cNvGrpSpPr>
          <p:nvPr/>
        </p:nvGrpSpPr>
        <p:grpSpPr bwMode="auto">
          <a:xfrm>
            <a:off x="6215063" y="3049588"/>
            <a:ext cx="2500312" cy="541337"/>
            <a:chOff x="1939" y="912"/>
            <a:chExt cx="1575" cy="341"/>
          </a:xfrm>
        </p:grpSpPr>
        <p:sp>
          <p:nvSpPr>
            <p:cNvPr id="69674" name="Rectangle 15"/>
            <p:cNvSpPr>
              <a:spLocks noChangeArrowheads="1"/>
            </p:cNvSpPr>
            <p:nvPr/>
          </p:nvSpPr>
          <p:spPr bwMode="auto">
            <a:xfrm>
              <a:off x="1978" y="912"/>
              <a:ext cx="1493" cy="34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9675" name="Text Box 16"/>
            <p:cNvSpPr txBox="1">
              <a:spLocks noChangeArrowheads="1"/>
            </p:cNvSpPr>
            <p:nvPr/>
          </p:nvSpPr>
          <p:spPr bwMode="auto">
            <a:xfrm>
              <a:off x="1939" y="979"/>
              <a:ext cx="15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Layer Assignment</a:t>
              </a:r>
            </a:p>
          </p:txBody>
        </p:sp>
      </p:grpSp>
      <p:sp>
        <p:nvSpPr>
          <p:cNvPr id="61449" name="Text Box 17"/>
          <p:cNvSpPr txBox="1">
            <a:spLocks noChangeArrowheads="1"/>
          </p:cNvSpPr>
          <p:nvPr/>
        </p:nvSpPr>
        <p:spPr bwMode="auto">
          <a:xfrm>
            <a:off x="4124325" y="3201988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 b="1" u="sng">
                <a:ea typeface="宋体" panose="02010600030101010101" pitchFamily="2" charset="-122"/>
              </a:rPr>
              <a:t>OR</a:t>
            </a:r>
          </a:p>
        </p:txBody>
      </p:sp>
      <p:sp>
        <p:nvSpPr>
          <p:cNvPr id="61450" name="Line 18"/>
          <p:cNvSpPr>
            <a:spLocks noChangeShapeType="1"/>
          </p:cNvSpPr>
          <p:nvPr/>
        </p:nvSpPr>
        <p:spPr bwMode="auto">
          <a:xfrm>
            <a:off x="7469188" y="3586163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3" name="Text Box 20"/>
          <p:cNvSpPr txBox="1">
            <a:spLocks noChangeArrowheads="1"/>
          </p:cNvSpPr>
          <p:nvPr/>
        </p:nvSpPr>
        <p:spPr bwMode="auto">
          <a:xfrm>
            <a:off x="33338" y="390525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fails</a:t>
            </a:r>
          </a:p>
        </p:txBody>
      </p:sp>
      <p:grpSp>
        <p:nvGrpSpPr>
          <p:cNvPr id="61452" name="Group 21"/>
          <p:cNvGrpSpPr>
            <a:grpSpLocks/>
          </p:cNvGrpSpPr>
          <p:nvPr/>
        </p:nvGrpSpPr>
        <p:grpSpPr bwMode="auto">
          <a:xfrm>
            <a:off x="6037263" y="2241550"/>
            <a:ext cx="2890837" cy="542925"/>
            <a:chOff x="2976" y="522"/>
            <a:chExt cx="1821" cy="342"/>
          </a:xfrm>
        </p:grpSpPr>
        <p:sp>
          <p:nvSpPr>
            <p:cNvPr id="69672" name="Rectangle 22"/>
            <p:cNvSpPr>
              <a:spLocks noChangeArrowheads="1"/>
            </p:cNvSpPr>
            <p:nvPr/>
          </p:nvSpPr>
          <p:spPr bwMode="auto">
            <a:xfrm>
              <a:off x="3129" y="523"/>
              <a:ext cx="1493" cy="34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9673" name="Text Box 23"/>
            <p:cNvSpPr txBox="1">
              <a:spLocks noChangeArrowheads="1"/>
            </p:cNvSpPr>
            <p:nvPr/>
          </p:nvSpPr>
          <p:spPr bwMode="auto">
            <a:xfrm>
              <a:off x="2976" y="522"/>
              <a:ext cx="182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Obstacle-Avoiding Single Global Net Topologies</a:t>
              </a:r>
            </a:p>
          </p:txBody>
        </p:sp>
      </p:grpSp>
      <p:sp>
        <p:nvSpPr>
          <p:cNvPr id="61453" name="Line 24"/>
          <p:cNvSpPr>
            <a:spLocks noChangeShapeType="1"/>
          </p:cNvSpPr>
          <p:nvPr/>
        </p:nvSpPr>
        <p:spPr bwMode="auto">
          <a:xfrm>
            <a:off x="7469188" y="2789238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1454" name="Group 25"/>
          <p:cNvGrpSpPr>
            <a:grpSpLocks/>
          </p:cNvGrpSpPr>
          <p:nvPr/>
        </p:nvGrpSpPr>
        <p:grpSpPr bwMode="auto">
          <a:xfrm>
            <a:off x="3211513" y="2538413"/>
            <a:ext cx="2500312" cy="541337"/>
            <a:chOff x="1939" y="912"/>
            <a:chExt cx="1575" cy="341"/>
          </a:xfrm>
        </p:grpSpPr>
        <p:sp>
          <p:nvSpPr>
            <p:cNvPr id="69670" name="Rectangle 26"/>
            <p:cNvSpPr>
              <a:spLocks noChangeArrowheads="1"/>
            </p:cNvSpPr>
            <p:nvPr/>
          </p:nvSpPr>
          <p:spPr bwMode="auto">
            <a:xfrm>
              <a:off x="1978" y="912"/>
              <a:ext cx="1493" cy="341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9671" name="Text Box 27"/>
            <p:cNvSpPr txBox="1">
              <a:spLocks noChangeArrowheads="1"/>
            </p:cNvSpPr>
            <p:nvPr/>
          </p:nvSpPr>
          <p:spPr bwMode="auto">
            <a:xfrm>
              <a:off x="1939" y="979"/>
              <a:ext cx="15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Physical Buffering</a:t>
              </a:r>
            </a:p>
          </p:txBody>
        </p:sp>
      </p:grpSp>
      <p:sp>
        <p:nvSpPr>
          <p:cNvPr id="69647" name="Text Box 28"/>
          <p:cNvSpPr txBox="1">
            <a:spLocks noChangeArrowheads="1"/>
          </p:cNvSpPr>
          <p:nvPr/>
        </p:nvSpPr>
        <p:spPr bwMode="auto">
          <a:xfrm>
            <a:off x="1547813" y="4402138"/>
            <a:ext cx="14938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passes with fixable violations</a:t>
            </a:r>
          </a:p>
        </p:txBody>
      </p:sp>
      <p:grpSp>
        <p:nvGrpSpPr>
          <p:cNvPr id="69648" name="Group 29"/>
          <p:cNvGrpSpPr>
            <a:grpSpLocks/>
          </p:cNvGrpSpPr>
          <p:nvPr/>
        </p:nvGrpSpPr>
        <p:grpSpPr bwMode="auto">
          <a:xfrm>
            <a:off x="144463" y="3929063"/>
            <a:ext cx="2824162" cy="596900"/>
            <a:chOff x="2982" y="5921"/>
            <a:chExt cx="1779" cy="376"/>
          </a:xfrm>
        </p:grpSpPr>
        <p:sp>
          <p:nvSpPr>
            <p:cNvPr id="69668" name="AutoShape 30"/>
            <p:cNvSpPr>
              <a:spLocks noChangeArrowheads="1"/>
            </p:cNvSpPr>
            <p:nvPr/>
          </p:nvSpPr>
          <p:spPr bwMode="auto">
            <a:xfrm>
              <a:off x="2982" y="5931"/>
              <a:ext cx="1779" cy="366"/>
            </a:xfrm>
            <a:prstGeom prst="diamond">
              <a:avLst/>
            </a:prstGeom>
            <a:solidFill>
              <a:srgbClr val="C0C0C0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9669" name="Text Box 31"/>
            <p:cNvSpPr txBox="1">
              <a:spLocks noChangeArrowheads="1"/>
            </p:cNvSpPr>
            <p:nvPr/>
          </p:nvSpPr>
          <p:spPr bwMode="auto">
            <a:xfrm>
              <a:off x="3326" y="5921"/>
              <a:ext cx="109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Static </a:t>
              </a:r>
              <a:br>
                <a:rPr lang="en-US" altLang="zh-CN" sz="1400" b="1">
                  <a:ea typeface="宋体" panose="02010600030101010101" pitchFamily="2" charset="-122"/>
                </a:rPr>
              </a:br>
              <a:r>
                <a:rPr lang="en-US" altLang="zh-CN" sz="1400" b="1">
                  <a:ea typeface="宋体" panose="02010600030101010101" pitchFamily="2" charset="-122"/>
                </a:rPr>
                <a:t>Timing Analysis</a:t>
              </a:r>
            </a:p>
          </p:txBody>
        </p:sp>
      </p:grpSp>
      <p:sp>
        <p:nvSpPr>
          <p:cNvPr id="69649" name="Freeform 32"/>
          <p:cNvSpPr>
            <a:spLocks/>
          </p:cNvSpPr>
          <p:nvPr/>
        </p:nvSpPr>
        <p:spPr bwMode="auto">
          <a:xfrm>
            <a:off x="77788" y="2493963"/>
            <a:ext cx="311150" cy="1751012"/>
          </a:xfrm>
          <a:custGeom>
            <a:avLst/>
            <a:gdLst>
              <a:gd name="T0" fmla="*/ 0 w 222"/>
              <a:gd name="T1" fmla="*/ 2147483647 h 1044"/>
              <a:gd name="T2" fmla="*/ 0 w 222"/>
              <a:gd name="T3" fmla="*/ 0 h 1044"/>
              <a:gd name="T4" fmla="*/ 2147483647 w 222"/>
              <a:gd name="T5" fmla="*/ 0 h 1044"/>
              <a:gd name="T6" fmla="*/ 0 60000 65536"/>
              <a:gd name="T7" fmla="*/ 0 60000 65536"/>
              <a:gd name="T8" fmla="*/ 0 60000 65536"/>
              <a:gd name="T9" fmla="*/ 0 w 222"/>
              <a:gd name="T10" fmla="*/ 0 h 1044"/>
              <a:gd name="T11" fmla="*/ 222 w 222"/>
              <a:gd name="T12" fmla="*/ 1044 h 10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" h="1044">
                <a:moveTo>
                  <a:pt x="0" y="1044"/>
                </a:moveTo>
                <a:lnTo>
                  <a:pt x="0" y="0"/>
                </a:lnTo>
                <a:lnTo>
                  <a:pt x="222" y="0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9650" name="Group 33"/>
          <p:cNvGrpSpPr>
            <a:grpSpLocks/>
          </p:cNvGrpSpPr>
          <p:nvPr/>
        </p:nvGrpSpPr>
        <p:grpSpPr bwMode="auto">
          <a:xfrm>
            <a:off x="368300" y="2133600"/>
            <a:ext cx="2370138" cy="541338"/>
            <a:chOff x="1299" y="670"/>
            <a:chExt cx="1493" cy="341"/>
          </a:xfrm>
        </p:grpSpPr>
        <p:sp>
          <p:nvSpPr>
            <p:cNvPr id="69666" name="Rectangle 34"/>
            <p:cNvSpPr>
              <a:spLocks noChangeArrowheads="1"/>
            </p:cNvSpPr>
            <p:nvPr/>
          </p:nvSpPr>
          <p:spPr bwMode="auto">
            <a:xfrm>
              <a:off x="1299" y="670"/>
              <a:ext cx="1493" cy="3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9667" name="Text Box 35"/>
            <p:cNvSpPr txBox="1">
              <a:spLocks noChangeArrowheads="1"/>
            </p:cNvSpPr>
            <p:nvPr/>
          </p:nvSpPr>
          <p:spPr bwMode="auto">
            <a:xfrm>
              <a:off x="1320" y="737"/>
              <a:ext cx="143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>
                  <a:ea typeface="宋体" panose="02010600030101010101" pitchFamily="2" charset="-122"/>
                </a:rPr>
                <a:t>Global Placement</a:t>
              </a:r>
            </a:p>
          </p:txBody>
        </p:sp>
      </p:grpSp>
      <p:grpSp>
        <p:nvGrpSpPr>
          <p:cNvPr id="69651" name="Group 36"/>
          <p:cNvGrpSpPr>
            <a:grpSpLocks/>
          </p:cNvGrpSpPr>
          <p:nvPr/>
        </p:nvGrpSpPr>
        <p:grpSpPr bwMode="auto">
          <a:xfrm>
            <a:off x="319088" y="2671763"/>
            <a:ext cx="2452687" cy="322262"/>
            <a:chOff x="5068" y="-1263"/>
            <a:chExt cx="1545" cy="203"/>
          </a:xfrm>
        </p:grpSpPr>
        <p:sp>
          <p:nvSpPr>
            <p:cNvPr id="69664" name="Rectangle 37"/>
            <p:cNvSpPr>
              <a:spLocks noChangeArrowheads="1"/>
            </p:cNvSpPr>
            <p:nvPr/>
          </p:nvSpPr>
          <p:spPr bwMode="auto">
            <a:xfrm>
              <a:off x="5100" y="-1263"/>
              <a:ext cx="1493" cy="203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69665" name="Text Box 38"/>
            <p:cNvSpPr txBox="1">
              <a:spLocks noChangeArrowheads="1"/>
            </p:cNvSpPr>
            <p:nvPr/>
          </p:nvSpPr>
          <p:spPr bwMode="auto">
            <a:xfrm>
              <a:off x="5068" y="-1256"/>
              <a:ext cx="15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With Optional Net Weights</a:t>
              </a:r>
            </a:p>
          </p:txBody>
        </p:sp>
      </p:grpSp>
      <p:sp>
        <p:nvSpPr>
          <p:cNvPr id="69652" name="Line 39"/>
          <p:cNvSpPr>
            <a:spLocks noChangeShapeType="1"/>
          </p:cNvSpPr>
          <p:nvPr/>
        </p:nvSpPr>
        <p:spPr bwMode="auto">
          <a:xfrm>
            <a:off x="1562100" y="2994025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53" name="Line 40"/>
          <p:cNvSpPr>
            <a:spLocks noChangeShapeType="1"/>
          </p:cNvSpPr>
          <p:nvPr/>
        </p:nvSpPr>
        <p:spPr bwMode="auto">
          <a:xfrm>
            <a:off x="1568450" y="3749675"/>
            <a:ext cx="0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54" name="Line 41"/>
          <p:cNvSpPr>
            <a:spLocks noChangeShapeType="1"/>
          </p:cNvSpPr>
          <p:nvPr/>
        </p:nvSpPr>
        <p:spPr bwMode="auto">
          <a:xfrm>
            <a:off x="33338" y="1809750"/>
            <a:ext cx="90932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55" name="Text Box 42"/>
          <p:cNvSpPr txBox="1">
            <a:spLocks noChangeArrowheads="1"/>
          </p:cNvSpPr>
          <p:nvPr/>
        </p:nvSpPr>
        <p:spPr bwMode="auto">
          <a:xfrm>
            <a:off x="2212975" y="1631950"/>
            <a:ext cx="44323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ea typeface="宋体" panose="02010600030101010101" pitchFamily="2" charset="-122"/>
              </a:rPr>
              <a:t>Block-level or Top-level Global Placement</a:t>
            </a:r>
          </a:p>
        </p:txBody>
      </p:sp>
      <p:sp>
        <p:nvSpPr>
          <p:cNvPr id="69656" name="Line 43"/>
          <p:cNvSpPr>
            <a:spLocks noChangeShapeType="1"/>
          </p:cNvSpPr>
          <p:nvPr/>
        </p:nvSpPr>
        <p:spPr bwMode="auto">
          <a:xfrm>
            <a:off x="1562100" y="1862138"/>
            <a:ext cx="0" cy="280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57" name="Line 44"/>
          <p:cNvSpPr>
            <a:spLocks noChangeShapeType="1"/>
          </p:cNvSpPr>
          <p:nvPr/>
        </p:nvSpPr>
        <p:spPr bwMode="auto">
          <a:xfrm>
            <a:off x="33338" y="4873625"/>
            <a:ext cx="90932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58" name="Text Box 45"/>
          <p:cNvSpPr txBox="1">
            <a:spLocks noChangeArrowheads="1"/>
          </p:cNvSpPr>
          <p:nvPr/>
        </p:nvSpPr>
        <p:spPr bwMode="auto">
          <a:xfrm>
            <a:off x="3373438" y="4695825"/>
            <a:ext cx="21971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ea typeface="宋体" panose="02010600030101010101" pitchFamily="2" charset="-122"/>
              </a:rPr>
              <a:t>Physical Synthesis</a:t>
            </a:r>
          </a:p>
        </p:txBody>
      </p:sp>
      <p:sp>
        <p:nvSpPr>
          <p:cNvPr id="69659" name="Line 46"/>
          <p:cNvSpPr>
            <a:spLocks noChangeShapeType="1"/>
          </p:cNvSpPr>
          <p:nvPr/>
        </p:nvSpPr>
        <p:spPr bwMode="auto">
          <a:xfrm>
            <a:off x="1562100" y="4538663"/>
            <a:ext cx="0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0" name="Line 47"/>
          <p:cNvSpPr>
            <a:spLocks noChangeShapeType="1"/>
          </p:cNvSpPr>
          <p:nvPr/>
        </p:nvSpPr>
        <p:spPr bwMode="auto">
          <a:xfrm>
            <a:off x="1562100" y="4919663"/>
            <a:ext cx="0" cy="309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69" name="Freeform 48"/>
          <p:cNvSpPr>
            <a:spLocks/>
          </p:cNvSpPr>
          <p:nvPr/>
        </p:nvSpPr>
        <p:spPr bwMode="auto">
          <a:xfrm>
            <a:off x="5641975" y="2216150"/>
            <a:ext cx="3349625" cy="2228850"/>
          </a:xfrm>
          <a:custGeom>
            <a:avLst/>
            <a:gdLst>
              <a:gd name="T0" fmla="*/ 0 w 2110"/>
              <a:gd name="T1" fmla="*/ 2147483647 h 1404"/>
              <a:gd name="T2" fmla="*/ 2147483647 w 2110"/>
              <a:gd name="T3" fmla="*/ 0 h 1404"/>
              <a:gd name="T4" fmla="*/ 2147483647 w 2110"/>
              <a:gd name="T5" fmla="*/ 0 h 1404"/>
              <a:gd name="T6" fmla="*/ 2147483647 w 2110"/>
              <a:gd name="T7" fmla="*/ 2147483647 h 1404"/>
              <a:gd name="T8" fmla="*/ 2147483647 w 2110"/>
              <a:gd name="T9" fmla="*/ 2147483647 h 1404"/>
              <a:gd name="T10" fmla="*/ 0 w 2110"/>
              <a:gd name="T11" fmla="*/ 2147483647 h 1404"/>
              <a:gd name="T12" fmla="*/ 0 w 2110"/>
              <a:gd name="T13" fmla="*/ 2147483647 h 14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10"/>
              <a:gd name="T22" fmla="*/ 0 h 1404"/>
              <a:gd name="T23" fmla="*/ 2110 w 2110"/>
              <a:gd name="T24" fmla="*/ 1404 h 14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10" h="1404">
                <a:moveTo>
                  <a:pt x="0" y="200"/>
                </a:moveTo>
                <a:lnTo>
                  <a:pt x="401" y="0"/>
                </a:lnTo>
                <a:lnTo>
                  <a:pt x="2110" y="0"/>
                </a:lnTo>
                <a:lnTo>
                  <a:pt x="2110" y="1404"/>
                </a:lnTo>
                <a:lnTo>
                  <a:pt x="388" y="1404"/>
                </a:lnTo>
                <a:lnTo>
                  <a:pt x="0" y="543"/>
                </a:lnTo>
                <a:lnTo>
                  <a:pt x="0" y="200"/>
                </a:lnTo>
                <a:close/>
              </a:path>
            </a:pathLst>
          </a:custGeom>
          <a:noFill/>
          <a:ln w="31750" cap="flat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2" name="Text Box 49"/>
          <p:cNvSpPr txBox="1">
            <a:spLocks noChangeArrowheads="1"/>
          </p:cNvSpPr>
          <p:nvPr/>
        </p:nvSpPr>
        <p:spPr bwMode="auto">
          <a:xfrm>
            <a:off x="2776538" y="5867400"/>
            <a:ext cx="316388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i="1">
                <a:ea typeface="宋体" panose="02010600030101010101" pitchFamily="2" charset="-122"/>
              </a:rPr>
              <a:t>(see full flow chart in Figure 8.26)</a:t>
            </a:r>
          </a:p>
        </p:txBody>
      </p:sp>
      <p:sp>
        <p:nvSpPr>
          <p:cNvPr id="50" name="Text Box 102"/>
          <p:cNvSpPr txBox="1">
            <a:spLocks noChangeArrowheads="1"/>
          </p:cNvSpPr>
          <p:nvPr/>
        </p:nvSpPr>
        <p:spPr bwMode="auto">
          <a:xfrm rot="-5400000">
            <a:off x="8237048" y="5725266"/>
            <a:ext cx="1256691" cy="2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61BFBF-06E0-4C3B-924B-17EB6BC50F64}" type="slidenum">
              <a:rPr lang="en-US" altLang="de-DE" sz="1000">
                <a:solidFill>
                  <a:srgbClr val="C0C0C0"/>
                </a:solidFill>
              </a:rPr>
              <a:pPr/>
              <a:t>68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8.6	Performance-Driven Design Flow</a:t>
            </a:r>
          </a:p>
        </p:txBody>
      </p:sp>
      <p:sp>
        <p:nvSpPr>
          <p:cNvPr id="62468" name="Freeform 4"/>
          <p:cNvSpPr>
            <a:spLocks/>
          </p:cNvSpPr>
          <p:nvPr/>
        </p:nvSpPr>
        <p:spPr bwMode="auto">
          <a:xfrm>
            <a:off x="2747963" y="2225675"/>
            <a:ext cx="6394450" cy="1443038"/>
          </a:xfrm>
          <a:custGeom>
            <a:avLst/>
            <a:gdLst>
              <a:gd name="T0" fmla="*/ 0 w 4024"/>
              <a:gd name="T1" fmla="*/ 0 h 880"/>
              <a:gd name="T2" fmla="*/ 2147483647 w 4024"/>
              <a:gd name="T3" fmla="*/ 0 h 880"/>
              <a:gd name="T4" fmla="*/ 2147483647 w 4024"/>
              <a:gd name="T5" fmla="*/ 2147483647 h 880"/>
              <a:gd name="T6" fmla="*/ 2147483647 w 4024"/>
              <a:gd name="T7" fmla="*/ 2147483647 h 880"/>
              <a:gd name="T8" fmla="*/ 0 w 4024"/>
              <a:gd name="T9" fmla="*/ 2147483647 h 880"/>
              <a:gd name="T10" fmla="*/ 0 w 4024"/>
              <a:gd name="T11" fmla="*/ 0 h 8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24"/>
              <a:gd name="T19" fmla="*/ 0 h 880"/>
              <a:gd name="T20" fmla="*/ 4024 w 4024"/>
              <a:gd name="T21" fmla="*/ 880 h 8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24" h="880">
                <a:moveTo>
                  <a:pt x="0" y="0"/>
                </a:moveTo>
                <a:lnTo>
                  <a:pt x="4024" y="0"/>
                </a:lnTo>
                <a:lnTo>
                  <a:pt x="4024" y="880"/>
                </a:lnTo>
                <a:lnTo>
                  <a:pt x="336" y="880"/>
                </a:lnTo>
                <a:lnTo>
                  <a:pt x="0" y="32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3286125" y="2236788"/>
            <a:ext cx="2370138" cy="541337"/>
            <a:chOff x="3131" y="2063"/>
            <a:chExt cx="1493" cy="341"/>
          </a:xfrm>
        </p:grpSpPr>
        <p:sp>
          <p:nvSpPr>
            <p:cNvPr id="70693" name="Rectangle 6"/>
            <p:cNvSpPr>
              <a:spLocks noChangeArrowheads="1"/>
            </p:cNvSpPr>
            <p:nvPr/>
          </p:nvSpPr>
          <p:spPr bwMode="auto">
            <a:xfrm>
              <a:off x="3131" y="2063"/>
              <a:ext cx="1493" cy="341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0694" name="Text Box 7"/>
            <p:cNvSpPr txBox="1">
              <a:spLocks noChangeArrowheads="1"/>
            </p:cNvSpPr>
            <p:nvPr/>
          </p:nvSpPr>
          <p:spPr bwMode="auto">
            <a:xfrm>
              <a:off x="3316" y="2064"/>
              <a:ext cx="110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Timing-Driven </a:t>
              </a:r>
              <a:br>
                <a:rPr lang="en-US" altLang="zh-CN" sz="1400" b="1">
                  <a:ea typeface="宋体" panose="02010600030101010101" pitchFamily="2" charset="-122"/>
                </a:rPr>
              </a:br>
              <a:r>
                <a:rPr lang="en-US" altLang="zh-CN" sz="1400" b="1">
                  <a:ea typeface="宋体" panose="02010600030101010101" pitchFamily="2" charset="-122"/>
                </a:rPr>
                <a:t>Restructuring</a:t>
              </a:r>
            </a:p>
          </p:txBody>
        </p:sp>
      </p:grpSp>
      <p:grpSp>
        <p:nvGrpSpPr>
          <p:cNvPr id="62470" name="Group 8"/>
          <p:cNvGrpSpPr>
            <a:grpSpLocks/>
          </p:cNvGrpSpPr>
          <p:nvPr/>
        </p:nvGrpSpPr>
        <p:grpSpPr bwMode="auto">
          <a:xfrm>
            <a:off x="3224213" y="3108325"/>
            <a:ext cx="2500312" cy="541338"/>
            <a:chOff x="1939" y="912"/>
            <a:chExt cx="1575" cy="341"/>
          </a:xfrm>
        </p:grpSpPr>
        <p:sp>
          <p:nvSpPr>
            <p:cNvPr id="70691" name="Rectangle 9"/>
            <p:cNvSpPr>
              <a:spLocks noChangeArrowheads="1"/>
            </p:cNvSpPr>
            <p:nvPr/>
          </p:nvSpPr>
          <p:spPr bwMode="auto">
            <a:xfrm>
              <a:off x="1978" y="912"/>
              <a:ext cx="1493" cy="34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0692" name="Text Box 10"/>
            <p:cNvSpPr txBox="1">
              <a:spLocks noChangeArrowheads="1"/>
            </p:cNvSpPr>
            <p:nvPr/>
          </p:nvSpPr>
          <p:spPr bwMode="auto">
            <a:xfrm>
              <a:off x="1939" y="979"/>
              <a:ext cx="15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Gate Sizing</a:t>
              </a:r>
            </a:p>
          </p:txBody>
        </p:sp>
      </p:grpSp>
      <p:grpSp>
        <p:nvGrpSpPr>
          <p:cNvPr id="70663" name="Group 11"/>
          <p:cNvGrpSpPr>
            <a:grpSpLocks/>
          </p:cNvGrpSpPr>
          <p:nvPr/>
        </p:nvGrpSpPr>
        <p:grpSpPr bwMode="auto">
          <a:xfrm>
            <a:off x="320675" y="2236788"/>
            <a:ext cx="2500313" cy="541337"/>
            <a:chOff x="1939" y="912"/>
            <a:chExt cx="1575" cy="341"/>
          </a:xfrm>
        </p:grpSpPr>
        <p:sp>
          <p:nvSpPr>
            <p:cNvPr id="70689" name="Rectangle 12"/>
            <p:cNvSpPr>
              <a:spLocks noChangeArrowheads="1"/>
            </p:cNvSpPr>
            <p:nvPr/>
          </p:nvSpPr>
          <p:spPr bwMode="auto">
            <a:xfrm>
              <a:off x="1978" y="912"/>
              <a:ext cx="1493" cy="341"/>
            </a:xfrm>
            <a:prstGeom prst="rect">
              <a:avLst/>
            </a:prstGeom>
            <a:solidFill>
              <a:srgbClr val="C0C0C0"/>
            </a:solidFill>
            <a:ln w="2540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0690" name="Text Box 13"/>
            <p:cNvSpPr txBox="1">
              <a:spLocks noChangeArrowheads="1"/>
            </p:cNvSpPr>
            <p:nvPr/>
          </p:nvSpPr>
          <p:spPr bwMode="auto">
            <a:xfrm>
              <a:off x="1939" y="979"/>
              <a:ext cx="15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Timing Correction</a:t>
              </a:r>
            </a:p>
          </p:txBody>
        </p:sp>
      </p:grpSp>
      <p:sp>
        <p:nvSpPr>
          <p:cNvPr id="70664" name="Line 14"/>
          <p:cNvSpPr>
            <a:spLocks noChangeShapeType="1"/>
          </p:cNvSpPr>
          <p:nvPr/>
        </p:nvSpPr>
        <p:spPr bwMode="auto">
          <a:xfrm>
            <a:off x="1573213" y="2773363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65" name="Freeform 15"/>
          <p:cNvSpPr>
            <a:spLocks/>
          </p:cNvSpPr>
          <p:nvPr/>
        </p:nvSpPr>
        <p:spPr bwMode="auto">
          <a:xfrm>
            <a:off x="90488" y="2505075"/>
            <a:ext cx="304800" cy="857250"/>
          </a:xfrm>
          <a:custGeom>
            <a:avLst/>
            <a:gdLst>
              <a:gd name="T0" fmla="*/ 0 w 222"/>
              <a:gd name="T1" fmla="*/ 2147483647 h 1044"/>
              <a:gd name="T2" fmla="*/ 0 w 222"/>
              <a:gd name="T3" fmla="*/ 0 h 1044"/>
              <a:gd name="T4" fmla="*/ 2147483647 w 222"/>
              <a:gd name="T5" fmla="*/ 0 h 1044"/>
              <a:gd name="T6" fmla="*/ 0 60000 65536"/>
              <a:gd name="T7" fmla="*/ 0 60000 65536"/>
              <a:gd name="T8" fmla="*/ 0 60000 65536"/>
              <a:gd name="T9" fmla="*/ 0 w 222"/>
              <a:gd name="T10" fmla="*/ 0 h 1044"/>
              <a:gd name="T11" fmla="*/ 222 w 222"/>
              <a:gd name="T12" fmla="*/ 1044 h 10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" h="1044">
                <a:moveTo>
                  <a:pt x="0" y="1044"/>
                </a:moveTo>
                <a:lnTo>
                  <a:pt x="0" y="0"/>
                </a:lnTo>
                <a:lnTo>
                  <a:pt x="222" y="0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66" name="Text Box 16"/>
          <p:cNvSpPr txBox="1">
            <a:spLocks noChangeArrowheads="1"/>
          </p:cNvSpPr>
          <p:nvPr/>
        </p:nvSpPr>
        <p:spPr bwMode="auto">
          <a:xfrm>
            <a:off x="30163" y="302895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fails</a:t>
            </a:r>
          </a:p>
        </p:txBody>
      </p:sp>
      <p:grpSp>
        <p:nvGrpSpPr>
          <p:cNvPr id="62475" name="Group 17"/>
          <p:cNvGrpSpPr>
            <a:grpSpLocks/>
          </p:cNvGrpSpPr>
          <p:nvPr/>
        </p:nvGrpSpPr>
        <p:grpSpPr bwMode="auto">
          <a:xfrm>
            <a:off x="6040438" y="2238375"/>
            <a:ext cx="2890837" cy="542925"/>
            <a:chOff x="2976" y="522"/>
            <a:chExt cx="1821" cy="342"/>
          </a:xfrm>
        </p:grpSpPr>
        <p:sp>
          <p:nvSpPr>
            <p:cNvPr id="70687" name="Rectangle 18"/>
            <p:cNvSpPr>
              <a:spLocks noChangeArrowheads="1"/>
            </p:cNvSpPr>
            <p:nvPr/>
          </p:nvSpPr>
          <p:spPr bwMode="auto">
            <a:xfrm>
              <a:off x="3129" y="523"/>
              <a:ext cx="1493" cy="34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0688" name="Text Box 19"/>
            <p:cNvSpPr txBox="1">
              <a:spLocks noChangeArrowheads="1"/>
            </p:cNvSpPr>
            <p:nvPr/>
          </p:nvSpPr>
          <p:spPr bwMode="auto">
            <a:xfrm>
              <a:off x="2976" y="522"/>
              <a:ext cx="182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Boolean Restructuring </a:t>
              </a:r>
              <a:br>
                <a:rPr lang="en-US" altLang="zh-CN" sz="1400" b="1">
                  <a:ea typeface="宋体" panose="02010600030101010101" pitchFamily="2" charset="-122"/>
                </a:rPr>
              </a:br>
              <a:r>
                <a:rPr lang="en-US" altLang="zh-CN" sz="1400" b="1">
                  <a:ea typeface="宋体" panose="02010600030101010101" pitchFamily="2" charset="-122"/>
                </a:rPr>
                <a:t>and Pin Swapping</a:t>
              </a:r>
            </a:p>
          </p:txBody>
        </p:sp>
      </p:grpSp>
      <p:grpSp>
        <p:nvGrpSpPr>
          <p:cNvPr id="62476" name="Group 20"/>
          <p:cNvGrpSpPr>
            <a:grpSpLocks/>
          </p:cNvGrpSpPr>
          <p:nvPr/>
        </p:nvGrpSpPr>
        <p:grpSpPr bwMode="auto">
          <a:xfrm>
            <a:off x="6283325" y="3108325"/>
            <a:ext cx="2370138" cy="541338"/>
            <a:chOff x="5129" y="2063"/>
            <a:chExt cx="1493" cy="341"/>
          </a:xfrm>
        </p:grpSpPr>
        <p:sp>
          <p:nvSpPr>
            <p:cNvPr id="70685" name="Rectangle 21"/>
            <p:cNvSpPr>
              <a:spLocks noChangeArrowheads="1"/>
            </p:cNvSpPr>
            <p:nvPr/>
          </p:nvSpPr>
          <p:spPr bwMode="auto">
            <a:xfrm>
              <a:off x="5129" y="2063"/>
              <a:ext cx="1493" cy="34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0686" name="Text Box 22"/>
            <p:cNvSpPr txBox="1">
              <a:spLocks noChangeArrowheads="1"/>
            </p:cNvSpPr>
            <p:nvPr/>
          </p:nvSpPr>
          <p:spPr bwMode="auto">
            <a:xfrm>
              <a:off x="5226" y="2066"/>
              <a:ext cx="131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Redesign of Fanin </a:t>
              </a:r>
              <a:br>
                <a:rPr lang="en-US" altLang="zh-CN" sz="1400" b="1">
                  <a:ea typeface="宋体" panose="02010600030101010101" pitchFamily="2" charset="-122"/>
                </a:rPr>
              </a:br>
              <a:r>
                <a:rPr lang="en-US" altLang="zh-CN" sz="1400" b="1">
                  <a:ea typeface="宋体" panose="02010600030101010101" pitchFamily="2" charset="-122"/>
                </a:rPr>
                <a:t>and Fanout Trees</a:t>
              </a:r>
            </a:p>
          </p:txBody>
        </p:sp>
      </p:grpSp>
      <p:sp>
        <p:nvSpPr>
          <p:cNvPr id="62477" name="Line 23"/>
          <p:cNvSpPr>
            <a:spLocks noChangeShapeType="1"/>
          </p:cNvSpPr>
          <p:nvPr/>
        </p:nvSpPr>
        <p:spPr bwMode="auto">
          <a:xfrm>
            <a:off x="7478713" y="2773363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0670" name="Group 24"/>
          <p:cNvGrpSpPr>
            <a:grpSpLocks/>
          </p:cNvGrpSpPr>
          <p:nvPr/>
        </p:nvGrpSpPr>
        <p:grpSpPr bwMode="auto">
          <a:xfrm>
            <a:off x="166688" y="3040063"/>
            <a:ext cx="2824162" cy="596900"/>
            <a:chOff x="2982" y="5921"/>
            <a:chExt cx="1779" cy="376"/>
          </a:xfrm>
        </p:grpSpPr>
        <p:sp>
          <p:nvSpPr>
            <p:cNvPr id="70683" name="AutoShape 25"/>
            <p:cNvSpPr>
              <a:spLocks noChangeArrowheads="1"/>
            </p:cNvSpPr>
            <p:nvPr/>
          </p:nvSpPr>
          <p:spPr bwMode="auto">
            <a:xfrm>
              <a:off x="2982" y="5931"/>
              <a:ext cx="1779" cy="366"/>
            </a:xfrm>
            <a:prstGeom prst="diamond">
              <a:avLst/>
            </a:prstGeom>
            <a:solidFill>
              <a:srgbClr val="C0C0C0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0684" name="Text Box 26"/>
            <p:cNvSpPr txBox="1">
              <a:spLocks noChangeArrowheads="1"/>
            </p:cNvSpPr>
            <p:nvPr/>
          </p:nvSpPr>
          <p:spPr bwMode="auto">
            <a:xfrm>
              <a:off x="3326" y="5921"/>
              <a:ext cx="109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Static </a:t>
              </a:r>
              <a:br>
                <a:rPr lang="en-US" altLang="zh-CN" sz="1400" b="1">
                  <a:ea typeface="宋体" panose="02010600030101010101" pitchFamily="2" charset="-122"/>
                </a:rPr>
              </a:br>
              <a:r>
                <a:rPr lang="en-US" altLang="zh-CN" sz="1400" b="1">
                  <a:ea typeface="宋体" panose="02010600030101010101" pitchFamily="2" charset="-122"/>
                </a:rPr>
                <a:t>Timing Analysis</a:t>
              </a:r>
            </a:p>
          </p:txBody>
        </p:sp>
      </p:grpSp>
      <p:sp>
        <p:nvSpPr>
          <p:cNvPr id="70671" name="Text Box 27"/>
          <p:cNvSpPr txBox="1">
            <a:spLocks noChangeArrowheads="1"/>
          </p:cNvSpPr>
          <p:nvPr/>
        </p:nvSpPr>
        <p:spPr bwMode="auto">
          <a:xfrm>
            <a:off x="1538288" y="3586163"/>
            <a:ext cx="81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passes</a:t>
            </a:r>
          </a:p>
        </p:txBody>
      </p:sp>
      <p:sp>
        <p:nvSpPr>
          <p:cNvPr id="70672" name="Line 28"/>
          <p:cNvSpPr>
            <a:spLocks noChangeShapeType="1"/>
          </p:cNvSpPr>
          <p:nvPr/>
        </p:nvSpPr>
        <p:spPr bwMode="auto">
          <a:xfrm>
            <a:off x="30163" y="1868488"/>
            <a:ext cx="91122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73" name="Line 29"/>
          <p:cNvSpPr>
            <a:spLocks noChangeShapeType="1"/>
          </p:cNvSpPr>
          <p:nvPr/>
        </p:nvSpPr>
        <p:spPr bwMode="auto">
          <a:xfrm>
            <a:off x="30163" y="3913188"/>
            <a:ext cx="91122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74" name="Text Box 30"/>
          <p:cNvSpPr txBox="1">
            <a:spLocks noChangeArrowheads="1"/>
          </p:cNvSpPr>
          <p:nvPr/>
        </p:nvSpPr>
        <p:spPr bwMode="auto">
          <a:xfrm>
            <a:off x="3890963" y="3735388"/>
            <a:ext cx="12287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ea typeface="宋体" panose="02010600030101010101" pitchFamily="2" charset="-122"/>
              </a:rPr>
              <a:t>Routing</a:t>
            </a:r>
          </a:p>
        </p:txBody>
      </p:sp>
      <p:sp>
        <p:nvSpPr>
          <p:cNvPr id="70675" name="Line 31"/>
          <p:cNvSpPr>
            <a:spLocks noChangeShapeType="1"/>
          </p:cNvSpPr>
          <p:nvPr/>
        </p:nvSpPr>
        <p:spPr bwMode="auto">
          <a:xfrm>
            <a:off x="1571625" y="1914525"/>
            <a:ext cx="0" cy="309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76" name="Line 32"/>
          <p:cNvSpPr>
            <a:spLocks noChangeShapeType="1"/>
          </p:cNvSpPr>
          <p:nvPr/>
        </p:nvSpPr>
        <p:spPr bwMode="auto">
          <a:xfrm>
            <a:off x="1571625" y="3657600"/>
            <a:ext cx="0" cy="20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77" name="Line 33"/>
          <p:cNvSpPr>
            <a:spLocks noChangeShapeType="1"/>
          </p:cNvSpPr>
          <p:nvPr/>
        </p:nvSpPr>
        <p:spPr bwMode="auto">
          <a:xfrm>
            <a:off x="1571625" y="3941763"/>
            <a:ext cx="0" cy="347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86" name="Text Box 34"/>
          <p:cNvSpPr txBox="1">
            <a:spLocks noChangeArrowheads="1"/>
          </p:cNvSpPr>
          <p:nvPr/>
        </p:nvSpPr>
        <p:spPr bwMode="auto">
          <a:xfrm>
            <a:off x="4141788" y="2808288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 b="1" u="sng">
                <a:ea typeface="宋体" panose="02010600030101010101" pitchFamily="2" charset="-122"/>
              </a:rPr>
              <a:t>AND</a:t>
            </a:r>
          </a:p>
        </p:txBody>
      </p:sp>
      <p:sp>
        <p:nvSpPr>
          <p:cNvPr id="62487" name="Freeform 35"/>
          <p:cNvSpPr>
            <a:spLocks/>
          </p:cNvSpPr>
          <p:nvPr/>
        </p:nvSpPr>
        <p:spPr bwMode="auto">
          <a:xfrm>
            <a:off x="5651500" y="2230438"/>
            <a:ext cx="3338513" cy="1449387"/>
          </a:xfrm>
          <a:custGeom>
            <a:avLst/>
            <a:gdLst>
              <a:gd name="T0" fmla="*/ 0 w 2103"/>
              <a:gd name="T1" fmla="*/ 0 h 913"/>
              <a:gd name="T2" fmla="*/ 2147483647 w 2103"/>
              <a:gd name="T3" fmla="*/ 0 h 913"/>
              <a:gd name="T4" fmla="*/ 2147483647 w 2103"/>
              <a:gd name="T5" fmla="*/ 2147483647 h 913"/>
              <a:gd name="T6" fmla="*/ 2147483647 w 2103"/>
              <a:gd name="T7" fmla="*/ 2147483647 h 913"/>
              <a:gd name="T8" fmla="*/ 0 w 2103"/>
              <a:gd name="T9" fmla="*/ 2147483647 h 913"/>
              <a:gd name="T10" fmla="*/ 0 w 2103"/>
              <a:gd name="T11" fmla="*/ 0 h 9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03"/>
              <a:gd name="T19" fmla="*/ 0 h 913"/>
              <a:gd name="T20" fmla="*/ 2103 w 2103"/>
              <a:gd name="T21" fmla="*/ 913 h 9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03" h="913">
                <a:moveTo>
                  <a:pt x="0" y="0"/>
                </a:moveTo>
                <a:lnTo>
                  <a:pt x="2103" y="0"/>
                </a:lnTo>
                <a:lnTo>
                  <a:pt x="2103" y="913"/>
                </a:lnTo>
                <a:lnTo>
                  <a:pt x="395" y="913"/>
                </a:lnTo>
                <a:lnTo>
                  <a:pt x="0" y="343"/>
                </a:lnTo>
                <a:lnTo>
                  <a:pt x="0" y="0"/>
                </a:lnTo>
                <a:close/>
              </a:path>
            </a:pathLst>
          </a:custGeom>
          <a:noFill/>
          <a:ln w="31750" cap="flat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0" name="Text Box 36"/>
          <p:cNvSpPr txBox="1">
            <a:spLocks noChangeArrowheads="1"/>
          </p:cNvSpPr>
          <p:nvPr/>
        </p:nvSpPr>
        <p:spPr bwMode="auto">
          <a:xfrm>
            <a:off x="3348038" y="1700213"/>
            <a:ext cx="21971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ea typeface="宋体" panose="02010600030101010101" pitchFamily="2" charset="-122"/>
              </a:rPr>
              <a:t>Physical Synthesis</a:t>
            </a:r>
          </a:p>
        </p:txBody>
      </p:sp>
      <p:sp>
        <p:nvSpPr>
          <p:cNvPr id="70681" name="Text Box 37"/>
          <p:cNvSpPr txBox="1">
            <a:spLocks noChangeArrowheads="1"/>
          </p:cNvSpPr>
          <p:nvPr/>
        </p:nvSpPr>
        <p:spPr bwMode="auto">
          <a:xfrm>
            <a:off x="2776538" y="5867400"/>
            <a:ext cx="316388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i="1">
                <a:ea typeface="宋体" panose="02010600030101010101" pitchFamily="2" charset="-122"/>
              </a:rPr>
              <a:t>(see full flow chart in Figure 8.26)</a:t>
            </a:r>
          </a:p>
        </p:txBody>
      </p:sp>
      <p:sp>
        <p:nvSpPr>
          <p:cNvPr id="39" name="Text Box 102"/>
          <p:cNvSpPr txBox="1">
            <a:spLocks noChangeArrowheads="1"/>
          </p:cNvSpPr>
          <p:nvPr/>
        </p:nvSpPr>
        <p:spPr bwMode="auto">
          <a:xfrm rot="-5400000">
            <a:off x="8237048" y="5725266"/>
            <a:ext cx="1256691" cy="2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94E365-597C-40E5-8DCB-C1DC2C189F51}" type="slidenum">
              <a:rPr lang="en-US" altLang="de-DE" sz="1000">
                <a:solidFill>
                  <a:srgbClr val="C0C0C0"/>
                </a:solidFill>
              </a:rPr>
              <a:pPr/>
              <a:t>69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8.6	Performance-Driven Design Flow</a:t>
            </a:r>
          </a:p>
        </p:txBody>
      </p:sp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3187700" y="2171700"/>
            <a:ext cx="2500313" cy="541338"/>
            <a:chOff x="1939" y="912"/>
            <a:chExt cx="1575" cy="341"/>
          </a:xfrm>
        </p:grpSpPr>
        <p:sp>
          <p:nvSpPr>
            <p:cNvPr id="71735" name="Rectangle 5"/>
            <p:cNvSpPr>
              <a:spLocks noChangeArrowheads="1"/>
            </p:cNvSpPr>
            <p:nvPr/>
          </p:nvSpPr>
          <p:spPr bwMode="auto">
            <a:xfrm>
              <a:off x="1978" y="912"/>
              <a:ext cx="1493" cy="3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1736" name="Text Box 6"/>
            <p:cNvSpPr txBox="1">
              <a:spLocks noChangeArrowheads="1"/>
            </p:cNvSpPr>
            <p:nvPr/>
          </p:nvSpPr>
          <p:spPr bwMode="auto">
            <a:xfrm>
              <a:off x="1939" y="979"/>
              <a:ext cx="15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>
                  <a:ea typeface="宋体" panose="02010600030101010101" pitchFamily="2" charset="-122"/>
                </a:rPr>
                <a:t>Clock Network Synthesis</a:t>
              </a:r>
            </a:p>
          </p:txBody>
        </p:sp>
      </p:grpSp>
      <p:grpSp>
        <p:nvGrpSpPr>
          <p:cNvPr id="71685" name="Group 7"/>
          <p:cNvGrpSpPr>
            <a:grpSpLocks/>
          </p:cNvGrpSpPr>
          <p:nvPr/>
        </p:nvGrpSpPr>
        <p:grpSpPr bwMode="auto">
          <a:xfrm>
            <a:off x="6207125" y="3043238"/>
            <a:ext cx="2500313" cy="866775"/>
            <a:chOff x="4984" y="4971"/>
            <a:chExt cx="1575" cy="546"/>
          </a:xfrm>
        </p:grpSpPr>
        <p:sp>
          <p:nvSpPr>
            <p:cNvPr id="71730" name="Rectangle 8"/>
            <p:cNvSpPr>
              <a:spLocks noChangeArrowheads="1"/>
            </p:cNvSpPr>
            <p:nvPr/>
          </p:nvSpPr>
          <p:spPr bwMode="auto">
            <a:xfrm>
              <a:off x="5023" y="5176"/>
              <a:ext cx="1493" cy="3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grpSp>
          <p:nvGrpSpPr>
            <p:cNvPr id="71731" name="Group 9"/>
            <p:cNvGrpSpPr>
              <a:grpSpLocks/>
            </p:cNvGrpSpPr>
            <p:nvPr/>
          </p:nvGrpSpPr>
          <p:grpSpPr bwMode="auto">
            <a:xfrm>
              <a:off x="5023" y="4971"/>
              <a:ext cx="1493" cy="204"/>
              <a:chOff x="5011" y="3405"/>
              <a:chExt cx="1493" cy="204"/>
            </a:xfrm>
          </p:grpSpPr>
          <p:sp>
            <p:nvSpPr>
              <p:cNvPr id="71733" name="Rectangle 10"/>
              <p:cNvSpPr>
                <a:spLocks noChangeArrowheads="1"/>
              </p:cNvSpPr>
              <p:nvPr/>
            </p:nvSpPr>
            <p:spPr bwMode="auto">
              <a:xfrm>
                <a:off x="5011" y="3406"/>
                <a:ext cx="1493" cy="203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71734" name="Text Box 11"/>
              <p:cNvSpPr txBox="1">
                <a:spLocks noChangeArrowheads="1"/>
              </p:cNvSpPr>
              <p:nvPr/>
            </p:nvSpPr>
            <p:spPr bwMode="auto">
              <a:xfrm>
                <a:off x="5203" y="3405"/>
                <a:ext cx="111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sz="1400" b="1">
                    <a:ea typeface="宋体" panose="02010600030101010101" pitchFamily="2" charset="-122"/>
                  </a:rPr>
                  <a:t>Timing-driven</a:t>
                </a:r>
              </a:p>
            </p:txBody>
          </p:sp>
        </p:grpSp>
        <p:sp>
          <p:nvSpPr>
            <p:cNvPr id="71732" name="Text Box 12"/>
            <p:cNvSpPr txBox="1">
              <a:spLocks noChangeArrowheads="1"/>
            </p:cNvSpPr>
            <p:nvPr/>
          </p:nvSpPr>
          <p:spPr bwMode="auto">
            <a:xfrm>
              <a:off x="4984" y="5175"/>
              <a:ext cx="157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>
                  <a:ea typeface="宋体" panose="02010600030101010101" pitchFamily="2" charset="-122"/>
                </a:rPr>
                <a:t>Legalization + Congestion-Driven Detailed Placement</a:t>
              </a:r>
              <a:endParaRPr lang="en-US" altLang="zh-CN" sz="1400" b="1">
                <a:ea typeface="宋体" panose="02010600030101010101" pitchFamily="2" charset="-122"/>
              </a:endParaRPr>
            </a:p>
          </p:txBody>
        </p:sp>
      </p:grpSp>
      <p:grpSp>
        <p:nvGrpSpPr>
          <p:cNvPr id="71686" name="Group 13"/>
          <p:cNvGrpSpPr>
            <a:grpSpLocks/>
          </p:cNvGrpSpPr>
          <p:nvPr/>
        </p:nvGrpSpPr>
        <p:grpSpPr bwMode="auto">
          <a:xfrm>
            <a:off x="3028950" y="3170238"/>
            <a:ext cx="2824163" cy="596900"/>
            <a:chOff x="2982" y="5921"/>
            <a:chExt cx="1779" cy="376"/>
          </a:xfrm>
        </p:grpSpPr>
        <p:sp>
          <p:nvSpPr>
            <p:cNvPr id="71728" name="AutoShape 14"/>
            <p:cNvSpPr>
              <a:spLocks noChangeArrowheads="1"/>
            </p:cNvSpPr>
            <p:nvPr/>
          </p:nvSpPr>
          <p:spPr bwMode="auto">
            <a:xfrm>
              <a:off x="2982" y="5931"/>
              <a:ext cx="1779" cy="366"/>
            </a:xfrm>
            <a:prstGeom prst="diamond">
              <a:avLst/>
            </a:prstGeom>
            <a:solidFill>
              <a:srgbClr val="C0C0C0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1729" name="Text Box 15"/>
            <p:cNvSpPr txBox="1">
              <a:spLocks noChangeArrowheads="1"/>
            </p:cNvSpPr>
            <p:nvPr/>
          </p:nvSpPr>
          <p:spPr bwMode="auto">
            <a:xfrm>
              <a:off x="3326" y="5921"/>
              <a:ext cx="109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Static </a:t>
              </a:r>
              <a:br>
                <a:rPr lang="en-US" altLang="zh-CN" sz="1400" b="1">
                  <a:ea typeface="宋体" panose="02010600030101010101" pitchFamily="2" charset="-122"/>
                </a:rPr>
              </a:br>
              <a:r>
                <a:rPr lang="en-US" altLang="zh-CN" sz="1400" b="1">
                  <a:ea typeface="宋体" panose="02010600030101010101" pitchFamily="2" charset="-122"/>
                </a:rPr>
                <a:t>Timing Analysis</a:t>
              </a:r>
            </a:p>
          </p:txBody>
        </p:sp>
      </p:grpSp>
      <p:grpSp>
        <p:nvGrpSpPr>
          <p:cNvPr id="71687" name="Group 16"/>
          <p:cNvGrpSpPr>
            <a:grpSpLocks/>
          </p:cNvGrpSpPr>
          <p:nvPr/>
        </p:nvGrpSpPr>
        <p:grpSpPr bwMode="auto">
          <a:xfrm>
            <a:off x="295275" y="3198813"/>
            <a:ext cx="2500313" cy="541337"/>
            <a:chOff x="1939" y="912"/>
            <a:chExt cx="1575" cy="341"/>
          </a:xfrm>
        </p:grpSpPr>
        <p:sp>
          <p:nvSpPr>
            <p:cNvPr id="71726" name="Rectangle 17"/>
            <p:cNvSpPr>
              <a:spLocks noChangeArrowheads="1"/>
            </p:cNvSpPr>
            <p:nvPr/>
          </p:nvSpPr>
          <p:spPr bwMode="auto">
            <a:xfrm>
              <a:off x="1978" y="912"/>
              <a:ext cx="1493" cy="34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1727" name="Text Box 18"/>
            <p:cNvSpPr txBox="1">
              <a:spLocks noChangeArrowheads="1"/>
            </p:cNvSpPr>
            <p:nvPr/>
          </p:nvSpPr>
          <p:spPr bwMode="auto">
            <a:xfrm>
              <a:off x="1939" y="979"/>
              <a:ext cx="15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Timing-Driven Routing</a:t>
              </a:r>
            </a:p>
          </p:txBody>
        </p:sp>
      </p:grpSp>
      <p:grpSp>
        <p:nvGrpSpPr>
          <p:cNvPr id="71688" name="Group 19"/>
          <p:cNvGrpSpPr>
            <a:grpSpLocks/>
          </p:cNvGrpSpPr>
          <p:nvPr/>
        </p:nvGrpSpPr>
        <p:grpSpPr bwMode="auto">
          <a:xfrm>
            <a:off x="382588" y="4051300"/>
            <a:ext cx="2370137" cy="541338"/>
            <a:chOff x="1303" y="5125"/>
            <a:chExt cx="1493" cy="341"/>
          </a:xfrm>
        </p:grpSpPr>
        <p:sp>
          <p:nvSpPr>
            <p:cNvPr id="71724" name="Rectangle 20"/>
            <p:cNvSpPr>
              <a:spLocks noChangeArrowheads="1"/>
            </p:cNvSpPr>
            <p:nvPr/>
          </p:nvSpPr>
          <p:spPr bwMode="auto">
            <a:xfrm>
              <a:off x="1303" y="5125"/>
              <a:ext cx="1493" cy="34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1725" name="Text Box 21"/>
            <p:cNvSpPr txBox="1">
              <a:spLocks noChangeArrowheads="1"/>
            </p:cNvSpPr>
            <p:nvPr/>
          </p:nvSpPr>
          <p:spPr bwMode="auto">
            <a:xfrm>
              <a:off x="1432" y="5138"/>
              <a:ext cx="122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(Re-)Buffering and</a:t>
              </a:r>
              <a:br>
                <a:rPr lang="en-US" altLang="zh-CN" sz="1400" b="1">
                  <a:ea typeface="宋体" panose="02010600030101010101" pitchFamily="2" charset="-122"/>
                </a:rPr>
              </a:br>
              <a:r>
                <a:rPr lang="en-US" altLang="zh-CN" sz="1400" b="1">
                  <a:ea typeface="宋体" panose="02010600030101010101" pitchFamily="2" charset="-122"/>
                </a:rPr>
                <a:t>Timing Correction</a:t>
              </a:r>
            </a:p>
          </p:txBody>
        </p:sp>
      </p:grpSp>
      <p:grpSp>
        <p:nvGrpSpPr>
          <p:cNvPr id="71689" name="Group 22"/>
          <p:cNvGrpSpPr>
            <a:grpSpLocks/>
          </p:cNvGrpSpPr>
          <p:nvPr/>
        </p:nvGrpSpPr>
        <p:grpSpPr bwMode="auto">
          <a:xfrm>
            <a:off x="3190875" y="4054475"/>
            <a:ext cx="2500313" cy="541338"/>
            <a:chOff x="1939" y="912"/>
            <a:chExt cx="1575" cy="341"/>
          </a:xfrm>
        </p:grpSpPr>
        <p:sp>
          <p:nvSpPr>
            <p:cNvPr id="71722" name="Rectangle 23"/>
            <p:cNvSpPr>
              <a:spLocks noChangeArrowheads="1"/>
            </p:cNvSpPr>
            <p:nvPr/>
          </p:nvSpPr>
          <p:spPr bwMode="auto">
            <a:xfrm>
              <a:off x="1978" y="912"/>
              <a:ext cx="1493" cy="3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1723" name="Text Box 24"/>
            <p:cNvSpPr txBox="1">
              <a:spLocks noChangeArrowheads="1"/>
            </p:cNvSpPr>
            <p:nvPr/>
          </p:nvSpPr>
          <p:spPr bwMode="auto">
            <a:xfrm>
              <a:off x="1939" y="979"/>
              <a:ext cx="15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>
                  <a:ea typeface="宋体" panose="02010600030101010101" pitchFamily="2" charset="-122"/>
                </a:rPr>
                <a:t>Detailed Routing</a:t>
              </a:r>
            </a:p>
          </p:txBody>
        </p:sp>
      </p:grpSp>
      <p:sp>
        <p:nvSpPr>
          <p:cNvPr id="71690" name="Line 25"/>
          <p:cNvSpPr>
            <a:spLocks noChangeShapeType="1"/>
          </p:cNvSpPr>
          <p:nvPr/>
        </p:nvSpPr>
        <p:spPr bwMode="auto">
          <a:xfrm>
            <a:off x="7453313" y="2816225"/>
            <a:ext cx="0" cy="211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1" name="Line 26"/>
          <p:cNvSpPr>
            <a:spLocks noChangeShapeType="1"/>
          </p:cNvSpPr>
          <p:nvPr/>
        </p:nvSpPr>
        <p:spPr bwMode="auto">
          <a:xfrm>
            <a:off x="2727325" y="2436813"/>
            <a:ext cx="520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2" name="Line 27"/>
          <p:cNvSpPr>
            <a:spLocks noChangeShapeType="1"/>
          </p:cNvSpPr>
          <p:nvPr/>
        </p:nvSpPr>
        <p:spPr bwMode="auto">
          <a:xfrm>
            <a:off x="5602288" y="2451100"/>
            <a:ext cx="665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1693" name="Group 28"/>
          <p:cNvGrpSpPr>
            <a:grpSpLocks/>
          </p:cNvGrpSpPr>
          <p:nvPr/>
        </p:nvGrpSpPr>
        <p:grpSpPr bwMode="auto">
          <a:xfrm>
            <a:off x="6194425" y="2009775"/>
            <a:ext cx="2500313" cy="822325"/>
            <a:chOff x="1267" y="3506"/>
            <a:chExt cx="1575" cy="518"/>
          </a:xfrm>
        </p:grpSpPr>
        <p:grpSp>
          <p:nvGrpSpPr>
            <p:cNvPr id="71716" name="Group 29"/>
            <p:cNvGrpSpPr>
              <a:grpSpLocks/>
            </p:cNvGrpSpPr>
            <p:nvPr/>
          </p:nvGrpSpPr>
          <p:grpSpPr bwMode="auto">
            <a:xfrm>
              <a:off x="1267" y="3506"/>
              <a:ext cx="1575" cy="341"/>
              <a:chOff x="1939" y="912"/>
              <a:chExt cx="1575" cy="341"/>
            </a:xfrm>
          </p:grpSpPr>
          <p:sp>
            <p:nvSpPr>
              <p:cNvPr id="71720" name="Rectangle 30"/>
              <p:cNvSpPr>
                <a:spLocks noChangeArrowheads="1"/>
              </p:cNvSpPr>
              <p:nvPr/>
            </p:nvSpPr>
            <p:spPr bwMode="auto">
              <a:xfrm>
                <a:off x="1978" y="912"/>
                <a:ext cx="1493" cy="3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71721" name="Text Box 31"/>
              <p:cNvSpPr txBox="1">
                <a:spLocks noChangeArrowheads="1"/>
              </p:cNvSpPr>
              <p:nvPr/>
            </p:nvSpPr>
            <p:spPr bwMode="auto">
              <a:xfrm>
                <a:off x="1939" y="979"/>
                <a:ext cx="157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sz="1400">
                    <a:ea typeface="宋体" panose="02010600030101010101" pitchFamily="2" charset="-122"/>
                  </a:rPr>
                  <a:t>Global Routing</a:t>
                </a:r>
              </a:p>
            </p:txBody>
          </p:sp>
        </p:grpSp>
        <p:grpSp>
          <p:nvGrpSpPr>
            <p:cNvPr id="71717" name="Group 32"/>
            <p:cNvGrpSpPr>
              <a:grpSpLocks/>
            </p:cNvGrpSpPr>
            <p:nvPr/>
          </p:nvGrpSpPr>
          <p:grpSpPr bwMode="auto">
            <a:xfrm>
              <a:off x="1274" y="3821"/>
              <a:ext cx="1545" cy="203"/>
              <a:chOff x="5068" y="-1263"/>
              <a:chExt cx="1545" cy="203"/>
            </a:xfrm>
          </p:grpSpPr>
          <p:sp>
            <p:nvSpPr>
              <p:cNvPr id="71718" name="Rectangle 33"/>
              <p:cNvSpPr>
                <a:spLocks noChangeArrowheads="1"/>
              </p:cNvSpPr>
              <p:nvPr/>
            </p:nvSpPr>
            <p:spPr bwMode="auto">
              <a:xfrm>
                <a:off x="5100" y="-1263"/>
                <a:ext cx="1493" cy="203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zh-CN">
                  <a:ea typeface="宋体" panose="02010600030101010101" pitchFamily="2" charset="-122"/>
                </a:endParaRPr>
              </a:p>
            </p:txBody>
          </p:sp>
          <p:sp>
            <p:nvSpPr>
              <p:cNvPr id="71719" name="Text Box 34"/>
              <p:cNvSpPr txBox="1">
                <a:spLocks noChangeArrowheads="1"/>
              </p:cNvSpPr>
              <p:nvPr/>
            </p:nvSpPr>
            <p:spPr bwMode="auto">
              <a:xfrm>
                <a:off x="5068" y="-1256"/>
                <a:ext cx="154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sz="1400" b="1">
                    <a:ea typeface="宋体" panose="02010600030101010101" pitchFamily="2" charset="-122"/>
                  </a:rPr>
                  <a:t>With Layer Assignment</a:t>
                </a:r>
              </a:p>
            </p:txBody>
          </p:sp>
        </p:grpSp>
      </p:grpSp>
      <p:sp>
        <p:nvSpPr>
          <p:cNvPr id="71694" name="Line 35"/>
          <p:cNvSpPr>
            <a:spLocks noChangeShapeType="1"/>
          </p:cNvSpPr>
          <p:nvPr/>
        </p:nvSpPr>
        <p:spPr bwMode="auto">
          <a:xfrm flipH="1">
            <a:off x="5927725" y="3475038"/>
            <a:ext cx="336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5" name="Line 36"/>
          <p:cNvSpPr>
            <a:spLocks noChangeShapeType="1"/>
          </p:cNvSpPr>
          <p:nvPr/>
        </p:nvSpPr>
        <p:spPr bwMode="auto">
          <a:xfrm flipH="1">
            <a:off x="2714625" y="3475038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6" name="Line 37"/>
          <p:cNvSpPr>
            <a:spLocks noChangeShapeType="1"/>
          </p:cNvSpPr>
          <p:nvPr/>
        </p:nvSpPr>
        <p:spPr bwMode="auto">
          <a:xfrm>
            <a:off x="2765425" y="4322763"/>
            <a:ext cx="48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7" name="Line 38"/>
          <p:cNvSpPr>
            <a:spLocks noChangeShapeType="1"/>
          </p:cNvSpPr>
          <p:nvPr/>
        </p:nvSpPr>
        <p:spPr bwMode="auto">
          <a:xfrm>
            <a:off x="5619750" y="4310063"/>
            <a:ext cx="641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8" name="Line 39"/>
          <p:cNvSpPr>
            <a:spLocks noChangeShapeType="1"/>
          </p:cNvSpPr>
          <p:nvPr/>
        </p:nvSpPr>
        <p:spPr bwMode="auto">
          <a:xfrm>
            <a:off x="1538288" y="3727450"/>
            <a:ext cx="0" cy="331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9" name="Line 40"/>
          <p:cNvSpPr>
            <a:spLocks noChangeShapeType="1"/>
          </p:cNvSpPr>
          <p:nvPr/>
        </p:nvSpPr>
        <p:spPr bwMode="auto">
          <a:xfrm>
            <a:off x="0" y="1806575"/>
            <a:ext cx="9144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00" name="Text Box 41"/>
          <p:cNvSpPr txBox="1">
            <a:spLocks noChangeArrowheads="1"/>
          </p:cNvSpPr>
          <p:nvPr/>
        </p:nvSpPr>
        <p:spPr bwMode="auto">
          <a:xfrm>
            <a:off x="3870325" y="1628775"/>
            <a:ext cx="12287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ea typeface="宋体" panose="02010600030101010101" pitchFamily="2" charset="-122"/>
              </a:rPr>
              <a:t>Routing</a:t>
            </a:r>
          </a:p>
        </p:txBody>
      </p:sp>
      <p:sp>
        <p:nvSpPr>
          <p:cNvPr id="71701" name="Line 42"/>
          <p:cNvSpPr>
            <a:spLocks noChangeShapeType="1"/>
          </p:cNvSpPr>
          <p:nvPr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02" name="Text Box 43"/>
          <p:cNvSpPr txBox="1">
            <a:spLocks noChangeArrowheads="1"/>
          </p:cNvSpPr>
          <p:nvPr/>
        </p:nvSpPr>
        <p:spPr bwMode="auto">
          <a:xfrm>
            <a:off x="3900488" y="4751388"/>
            <a:ext cx="11303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ea typeface="宋体" panose="02010600030101010101" pitchFamily="2" charset="-122"/>
              </a:rPr>
              <a:t>Sign-off</a:t>
            </a:r>
          </a:p>
        </p:txBody>
      </p:sp>
      <p:sp>
        <p:nvSpPr>
          <p:cNvPr id="71703" name="Line 44"/>
          <p:cNvSpPr>
            <a:spLocks noChangeShapeType="1"/>
          </p:cNvSpPr>
          <p:nvPr/>
        </p:nvSpPr>
        <p:spPr bwMode="auto">
          <a:xfrm>
            <a:off x="7451725" y="4603750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04" name="Text Box 45"/>
          <p:cNvSpPr txBox="1">
            <a:spLocks noChangeArrowheads="1"/>
          </p:cNvSpPr>
          <p:nvPr/>
        </p:nvSpPr>
        <p:spPr bwMode="auto">
          <a:xfrm>
            <a:off x="4421188" y="29337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fails</a:t>
            </a:r>
          </a:p>
        </p:txBody>
      </p:sp>
      <p:sp>
        <p:nvSpPr>
          <p:cNvPr id="71705" name="Text Box 46"/>
          <p:cNvSpPr txBox="1">
            <a:spLocks noChangeArrowheads="1"/>
          </p:cNvSpPr>
          <p:nvPr/>
        </p:nvSpPr>
        <p:spPr bwMode="auto">
          <a:xfrm>
            <a:off x="2647950" y="3479800"/>
            <a:ext cx="81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passes</a:t>
            </a:r>
          </a:p>
        </p:txBody>
      </p:sp>
      <p:sp>
        <p:nvSpPr>
          <p:cNvPr id="71706" name="Line 47"/>
          <p:cNvSpPr>
            <a:spLocks noChangeShapeType="1"/>
          </p:cNvSpPr>
          <p:nvPr/>
        </p:nvSpPr>
        <p:spPr bwMode="auto">
          <a:xfrm>
            <a:off x="1550988" y="1835150"/>
            <a:ext cx="0" cy="347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1707" name="Group 48"/>
          <p:cNvGrpSpPr>
            <a:grpSpLocks/>
          </p:cNvGrpSpPr>
          <p:nvPr/>
        </p:nvGrpSpPr>
        <p:grpSpPr bwMode="auto">
          <a:xfrm>
            <a:off x="357188" y="2168525"/>
            <a:ext cx="2370137" cy="541338"/>
            <a:chOff x="5103" y="5190"/>
            <a:chExt cx="1493" cy="341"/>
          </a:xfrm>
        </p:grpSpPr>
        <p:sp>
          <p:nvSpPr>
            <p:cNvPr id="71714" name="Rectangle 49"/>
            <p:cNvSpPr>
              <a:spLocks noChangeArrowheads="1"/>
            </p:cNvSpPr>
            <p:nvPr/>
          </p:nvSpPr>
          <p:spPr bwMode="auto">
            <a:xfrm>
              <a:off x="5103" y="5190"/>
              <a:ext cx="1493" cy="34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1715" name="Text Box 50"/>
            <p:cNvSpPr txBox="1">
              <a:spLocks noChangeArrowheads="1"/>
            </p:cNvSpPr>
            <p:nvPr/>
          </p:nvSpPr>
          <p:spPr bwMode="auto">
            <a:xfrm>
              <a:off x="5181" y="5194"/>
              <a:ext cx="131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>
                  <a:ea typeface="宋体" panose="02010600030101010101" pitchFamily="2" charset="-122"/>
                </a:rPr>
                <a:t>Legalization of </a:t>
              </a:r>
              <a:br>
                <a:rPr lang="en-US" altLang="zh-CN" sz="1400">
                  <a:ea typeface="宋体" panose="02010600030101010101" pitchFamily="2" charset="-122"/>
                </a:rPr>
              </a:br>
              <a:r>
                <a:rPr lang="en-US" altLang="zh-CN" sz="1400">
                  <a:ea typeface="宋体" panose="02010600030101010101" pitchFamily="2" charset="-122"/>
                </a:rPr>
                <a:t>Sequential Elements</a:t>
              </a:r>
            </a:p>
          </p:txBody>
        </p:sp>
      </p:grpSp>
      <p:sp>
        <p:nvSpPr>
          <p:cNvPr id="71708" name="Freeform 51"/>
          <p:cNvSpPr>
            <a:spLocks/>
          </p:cNvSpPr>
          <p:nvPr/>
        </p:nvSpPr>
        <p:spPr bwMode="auto">
          <a:xfrm>
            <a:off x="4459288" y="2663825"/>
            <a:ext cx="1778000" cy="504825"/>
          </a:xfrm>
          <a:custGeom>
            <a:avLst/>
            <a:gdLst>
              <a:gd name="T0" fmla="*/ 0 w 1120"/>
              <a:gd name="T1" fmla="*/ 2147483647 h 376"/>
              <a:gd name="T2" fmla="*/ 0 w 1120"/>
              <a:gd name="T3" fmla="*/ 2147483647 h 376"/>
              <a:gd name="T4" fmla="*/ 2147483647 w 1120"/>
              <a:gd name="T5" fmla="*/ 2147483647 h 376"/>
              <a:gd name="T6" fmla="*/ 2147483647 w 1120"/>
              <a:gd name="T7" fmla="*/ 0 h 376"/>
              <a:gd name="T8" fmla="*/ 2147483647 w 1120"/>
              <a:gd name="T9" fmla="*/ 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0"/>
              <a:gd name="T16" fmla="*/ 0 h 376"/>
              <a:gd name="T17" fmla="*/ 1120 w 1120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0" h="376">
                <a:moveTo>
                  <a:pt x="0" y="376"/>
                </a:moveTo>
                <a:lnTo>
                  <a:pt x="0" y="214"/>
                </a:lnTo>
                <a:lnTo>
                  <a:pt x="926" y="214"/>
                </a:lnTo>
                <a:lnTo>
                  <a:pt x="926" y="0"/>
                </a:lnTo>
                <a:lnTo>
                  <a:pt x="1120" y="0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1709" name="Group 52"/>
          <p:cNvGrpSpPr>
            <a:grpSpLocks/>
          </p:cNvGrpSpPr>
          <p:nvPr/>
        </p:nvGrpSpPr>
        <p:grpSpPr bwMode="auto">
          <a:xfrm>
            <a:off x="6262688" y="4054475"/>
            <a:ext cx="2370137" cy="541338"/>
            <a:chOff x="5019" y="5608"/>
            <a:chExt cx="1493" cy="341"/>
          </a:xfrm>
        </p:grpSpPr>
        <p:sp>
          <p:nvSpPr>
            <p:cNvPr id="71712" name="Rectangle 53"/>
            <p:cNvSpPr>
              <a:spLocks noChangeArrowheads="1"/>
            </p:cNvSpPr>
            <p:nvPr/>
          </p:nvSpPr>
          <p:spPr bwMode="auto">
            <a:xfrm>
              <a:off x="5019" y="5608"/>
              <a:ext cx="1493" cy="34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1713" name="Text Box 54"/>
            <p:cNvSpPr txBox="1">
              <a:spLocks noChangeArrowheads="1"/>
            </p:cNvSpPr>
            <p:nvPr/>
          </p:nvSpPr>
          <p:spPr bwMode="auto">
            <a:xfrm>
              <a:off x="5122" y="5611"/>
              <a:ext cx="130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宋体" panose="02010600030101010101" pitchFamily="2" charset="-122"/>
                </a:rPr>
                <a:t>2.5D or 3D </a:t>
              </a:r>
              <a:br>
                <a:rPr lang="en-US" altLang="zh-CN" sz="1400" b="1">
                  <a:ea typeface="宋体" panose="02010600030101010101" pitchFamily="2" charset="-122"/>
                </a:rPr>
              </a:br>
              <a:r>
                <a:rPr lang="en-US" altLang="zh-CN" sz="1400" b="1">
                  <a:ea typeface="宋体" panose="02010600030101010101" pitchFamily="2" charset="-122"/>
                </a:rPr>
                <a:t>Parasitic Extraction</a:t>
              </a:r>
            </a:p>
          </p:txBody>
        </p:sp>
      </p:grpSp>
      <p:sp>
        <p:nvSpPr>
          <p:cNvPr id="71710" name="Text Box 55"/>
          <p:cNvSpPr txBox="1">
            <a:spLocks noChangeArrowheads="1"/>
          </p:cNvSpPr>
          <p:nvPr/>
        </p:nvSpPr>
        <p:spPr bwMode="auto">
          <a:xfrm>
            <a:off x="2776538" y="5867400"/>
            <a:ext cx="316388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i="1">
                <a:ea typeface="宋体" panose="02010600030101010101" pitchFamily="2" charset="-122"/>
              </a:rPr>
              <a:t>(see full flow chart in Figure 8.26)</a:t>
            </a:r>
          </a:p>
        </p:txBody>
      </p:sp>
      <p:sp>
        <p:nvSpPr>
          <p:cNvPr id="57" name="Text Box 102"/>
          <p:cNvSpPr txBox="1">
            <a:spLocks noChangeArrowheads="1"/>
          </p:cNvSpPr>
          <p:nvPr/>
        </p:nvSpPr>
        <p:spPr bwMode="auto">
          <a:xfrm rot="-5400000">
            <a:off x="8237048" y="5725266"/>
            <a:ext cx="1256691" cy="2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CD4B21-5974-40FE-808D-E07D18721964}" type="slidenum">
              <a:rPr lang="en-US" altLang="de-DE" sz="1000">
                <a:solidFill>
                  <a:srgbClr val="C0C0C0"/>
                </a:solidFill>
              </a:rPr>
              <a:pPr/>
              <a:t>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235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193087" cy="3960812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Timing closure </a:t>
            </a:r>
            <a:r>
              <a:rPr lang="en-US" altLang="zh-CN" smtClean="0">
                <a:ea typeface="宋体" panose="02010600030101010101" pitchFamily="2" charset="-122"/>
              </a:rPr>
              <a:t>is the process of satisfying timing constraints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through layout optimizations and netlist modifications </a:t>
            </a:r>
            <a:br>
              <a:rPr lang="en-US" altLang="zh-CN" smtClean="0">
                <a:ea typeface="宋体" panose="02010600030101010101" pitchFamily="2" charset="-122"/>
              </a:rPr>
            </a:b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Industry jargon: “the design has closed timing” 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8.1	Introduction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5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97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2C35E0-D9E9-4310-B0DB-DE1C4361825F}" type="slidenum">
              <a:rPr lang="en-US" altLang="de-DE" sz="1000">
                <a:solidFill>
                  <a:srgbClr val="C0C0C0"/>
                </a:solidFill>
              </a:rPr>
              <a:pPr/>
              <a:t>70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8.6	Performance-Driven Design Flow</a:t>
            </a:r>
          </a:p>
        </p:txBody>
      </p:sp>
      <p:sp>
        <p:nvSpPr>
          <p:cNvPr id="64516" name="Freeform 4"/>
          <p:cNvSpPr>
            <a:spLocks/>
          </p:cNvSpPr>
          <p:nvPr/>
        </p:nvSpPr>
        <p:spPr bwMode="auto">
          <a:xfrm>
            <a:off x="5519738" y="2255838"/>
            <a:ext cx="3314700" cy="1781175"/>
          </a:xfrm>
          <a:custGeom>
            <a:avLst/>
            <a:gdLst>
              <a:gd name="T0" fmla="*/ 0 w 2088"/>
              <a:gd name="T1" fmla="*/ 2147483647 h 1104"/>
              <a:gd name="T2" fmla="*/ 2147483647 w 2088"/>
              <a:gd name="T3" fmla="*/ 0 h 1104"/>
              <a:gd name="T4" fmla="*/ 2147483647 w 2088"/>
              <a:gd name="T5" fmla="*/ 0 h 1104"/>
              <a:gd name="T6" fmla="*/ 2147483647 w 2088"/>
              <a:gd name="T7" fmla="*/ 2147483647 h 1104"/>
              <a:gd name="T8" fmla="*/ 2147483647 w 2088"/>
              <a:gd name="T9" fmla="*/ 2147483647 h 1104"/>
              <a:gd name="T10" fmla="*/ 0 w 2088"/>
              <a:gd name="T11" fmla="*/ 2147483647 h 1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8"/>
              <a:gd name="T19" fmla="*/ 0 h 1104"/>
              <a:gd name="T20" fmla="*/ 2088 w 2088"/>
              <a:gd name="T21" fmla="*/ 1104 h 1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8" h="1104">
                <a:moveTo>
                  <a:pt x="0" y="300"/>
                </a:moveTo>
                <a:lnTo>
                  <a:pt x="173" y="0"/>
                </a:lnTo>
                <a:lnTo>
                  <a:pt x="2088" y="0"/>
                </a:lnTo>
                <a:lnTo>
                  <a:pt x="2088" y="1104"/>
                </a:lnTo>
                <a:lnTo>
                  <a:pt x="228" y="1104"/>
                </a:lnTo>
                <a:lnTo>
                  <a:pt x="0" y="3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2709" name="Group 5"/>
          <p:cNvGrpSpPr>
            <a:grpSpLocks/>
          </p:cNvGrpSpPr>
          <p:nvPr/>
        </p:nvGrpSpPr>
        <p:grpSpPr bwMode="auto">
          <a:xfrm>
            <a:off x="3032125" y="3486150"/>
            <a:ext cx="2370138" cy="541338"/>
            <a:chOff x="1303" y="6329"/>
            <a:chExt cx="1493" cy="341"/>
          </a:xfrm>
        </p:grpSpPr>
        <p:sp>
          <p:nvSpPr>
            <p:cNvPr id="72742" name="Rectangle 6"/>
            <p:cNvSpPr>
              <a:spLocks noChangeArrowheads="1"/>
            </p:cNvSpPr>
            <p:nvPr/>
          </p:nvSpPr>
          <p:spPr bwMode="auto">
            <a:xfrm>
              <a:off x="1303" y="6329"/>
              <a:ext cx="1493" cy="3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2743" name="Text Box 7"/>
            <p:cNvSpPr txBox="1">
              <a:spLocks noChangeArrowheads="1"/>
            </p:cNvSpPr>
            <p:nvPr/>
          </p:nvSpPr>
          <p:spPr bwMode="auto">
            <a:xfrm>
              <a:off x="1336" y="6404"/>
              <a:ext cx="14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>
                  <a:ea typeface="宋体" panose="02010600030101010101" pitchFamily="2" charset="-122"/>
                </a:rPr>
                <a:t>Mask Generation</a:t>
              </a:r>
            </a:p>
          </p:txBody>
        </p:sp>
      </p:grpSp>
      <p:grpSp>
        <p:nvGrpSpPr>
          <p:cNvPr id="64518" name="Group 8"/>
          <p:cNvGrpSpPr>
            <a:grpSpLocks/>
          </p:cNvGrpSpPr>
          <p:nvPr/>
        </p:nvGrpSpPr>
        <p:grpSpPr bwMode="auto">
          <a:xfrm>
            <a:off x="5857875" y="2297113"/>
            <a:ext cx="2370138" cy="542925"/>
            <a:chOff x="4887" y="6410"/>
            <a:chExt cx="1493" cy="342"/>
          </a:xfrm>
        </p:grpSpPr>
        <p:sp>
          <p:nvSpPr>
            <p:cNvPr id="72740" name="Rectangle 9"/>
            <p:cNvSpPr>
              <a:spLocks noChangeArrowheads="1"/>
            </p:cNvSpPr>
            <p:nvPr/>
          </p:nvSpPr>
          <p:spPr bwMode="auto">
            <a:xfrm>
              <a:off x="4887" y="6411"/>
              <a:ext cx="1493" cy="3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2741" name="Text Box 10"/>
            <p:cNvSpPr txBox="1">
              <a:spLocks noChangeArrowheads="1"/>
            </p:cNvSpPr>
            <p:nvPr/>
          </p:nvSpPr>
          <p:spPr bwMode="auto">
            <a:xfrm>
              <a:off x="4920" y="6410"/>
              <a:ext cx="14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>
                  <a:ea typeface="宋体" panose="02010600030101010101" pitchFamily="2" charset="-122"/>
                </a:rPr>
                <a:t>Design Rule Checking</a:t>
              </a:r>
            </a:p>
          </p:txBody>
        </p:sp>
      </p:grpSp>
      <p:sp>
        <p:nvSpPr>
          <p:cNvPr id="72711" name="Line 11"/>
          <p:cNvSpPr>
            <a:spLocks noChangeShapeType="1"/>
          </p:cNvSpPr>
          <p:nvPr/>
        </p:nvSpPr>
        <p:spPr bwMode="auto">
          <a:xfrm>
            <a:off x="4213225" y="3265488"/>
            <a:ext cx="0" cy="220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12" name="Line 12"/>
          <p:cNvSpPr>
            <a:spLocks noChangeShapeType="1"/>
          </p:cNvSpPr>
          <p:nvPr/>
        </p:nvSpPr>
        <p:spPr bwMode="auto">
          <a:xfrm>
            <a:off x="2492375" y="2763838"/>
            <a:ext cx="415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4521" name="Group 13"/>
          <p:cNvGrpSpPr>
            <a:grpSpLocks/>
          </p:cNvGrpSpPr>
          <p:nvPr/>
        </p:nvGrpSpPr>
        <p:grpSpPr bwMode="auto">
          <a:xfrm>
            <a:off x="6037263" y="2659063"/>
            <a:ext cx="2370137" cy="552450"/>
            <a:chOff x="4992" y="6638"/>
            <a:chExt cx="1493" cy="348"/>
          </a:xfrm>
        </p:grpSpPr>
        <p:sp>
          <p:nvSpPr>
            <p:cNvPr id="72738" name="Rectangle 14"/>
            <p:cNvSpPr>
              <a:spLocks noChangeArrowheads="1"/>
            </p:cNvSpPr>
            <p:nvPr/>
          </p:nvSpPr>
          <p:spPr bwMode="auto">
            <a:xfrm>
              <a:off x="4992" y="6645"/>
              <a:ext cx="1493" cy="3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2739" name="Text Box 15"/>
            <p:cNvSpPr txBox="1">
              <a:spLocks noChangeArrowheads="1"/>
            </p:cNvSpPr>
            <p:nvPr/>
          </p:nvSpPr>
          <p:spPr bwMode="auto">
            <a:xfrm>
              <a:off x="5025" y="6638"/>
              <a:ext cx="14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>
                  <a:ea typeface="宋体" panose="02010600030101010101" pitchFamily="2" charset="-122"/>
                </a:rPr>
                <a:t>Layout vs. Schematic</a:t>
              </a:r>
            </a:p>
          </p:txBody>
        </p:sp>
      </p:grpSp>
      <p:grpSp>
        <p:nvGrpSpPr>
          <p:cNvPr id="64522" name="Group 16"/>
          <p:cNvGrpSpPr>
            <a:grpSpLocks/>
          </p:cNvGrpSpPr>
          <p:nvPr/>
        </p:nvGrpSpPr>
        <p:grpSpPr bwMode="auto">
          <a:xfrm>
            <a:off x="6219825" y="3035300"/>
            <a:ext cx="2370138" cy="541338"/>
            <a:chOff x="5107" y="6875"/>
            <a:chExt cx="1493" cy="341"/>
          </a:xfrm>
        </p:grpSpPr>
        <p:sp>
          <p:nvSpPr>
            <p:cNvPr id="72736" name="Rectangle 17"/>
            <p:cNvSpPr>
              <a:spLocks noChangeArrowheads="1"/>
            </p:cNvSpPr>
            <p:nvPr/>
          </p:nvSpPr>
          <p:spPr bwMode="auto">
            <a:xfrm>
              <a:off x="5107" y="6875"/>
              <a:ext cx="1493" cy="3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2737" name="Text Box 18"/>
            <p:cNvSpPr txBox="1">
              <a:spLocks noChangeArrowheads="1"/>
            </p:cNvSpPr>
            <p:nvPr/>
          </p:nvSpPr>
          <p:spPr bwMode="auto">
            <a:xfrm>
              <a:off x="5140" y="6880"/>
              <a:ext cx="14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>
                  <a:ea typeface="宋体" panose="02010600030101010101" pitchFamily="2" charset="-122"/>
                </a:rPr>
                <a:t>Antenna Effects</a:t>
              </a:r>
            </a:p>
          </p:txBody>
        </p:sp>
      </p:grpSp>
      <p:grpSp>
        <p:nvGrpSpPr>
          <p:cNvPr id="64523" name="Group 19"/>
          <p:cNvGrpSpPr>
            <a:grpSpLocks/>
          </p:cNvGrpSpPr>
          <p:nvPr/>
        </p:nvGrpSpPr>
        <p:grpSpPr bwMode="auto">
          <a:xfrm>
            <a:off x="6397625" y="3387725"/>
            <a:ext cx="2370138" cy="541338"/>
            <a:chOff x="5242" y="7329"/>
            <a:chExt cx="1493" cy="341"/>
          </a:xfrm>
        </p:grpSpPr>
        <p:sp>
          <p:nvSpPr>
            <p:cNvPr id="72734" name="Rectangle 20"/>
            <p:cNvSpPr>
              <a:spLocks noChangeArrowheads="1"/>
            </p:cNvSpPr>
            <p:nvPr/>
          </p:nvSpPr>
          <p:spPr bwMode="auto">
            <a:xfrm>
              <a:off x="5242" y="7329"/>
              <a:ext cx="1493" cy="3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2735" name="Text Box 21"/>
            <p:cNvSpPr txBox="1">
              <a:spLocks noChangeArrowheads="1"/>
            </p:cNvSpPr>
            <p:nvPr/>
          </p:nvSpPr>
          <p:spPr bwMode="auto">
            <a:xfrm>
              <a:off x="5275" y="7396"/>
              <a:ext cx="14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>
                  <a:ea typeface="宋体" panose="02010600030101010101" pitchFamily="2" charset="-122"/>
                </a:rPr>
                <a:t>Electrical Rule Checking</a:t>
              </a:r>
            </a:p>
          </p:txBody>
        </p:sp>
      </p:grpSp>
      <p:sp>
        <p:nvSpPr>
          <p:cNvPr id="72716" name="Line 22"/>
          <p:cNvSpPr>
            <a:spLocks noChangeShapeType="1"/>
          </p:cNvSpPr>
          <p:nvPr/>
        </p:nvSpPr>
        <p:spPr bwMode="auto">
          <a:xfrm>
            <a:off x="52388" y="1860550"/>
            <a:ext cx="9091612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17" name="Text Box 23"/>
          <p:cNvSpPr txBox="1">
            <a:spLocks noChangeArrowheads="1"/>
          </p:cNvSpPr>
          <p:nvPr/>
        </p:nvSpPr>
        <p:spPr bwMode="auto">
          <a:xfrm>
            <a:off x="3705225" y="1682750"/>
            <a:ext cx="11303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>
                <a:ea typeface="宋体" panose="02010600030101010101" pitchFamily="2" charset="-122"/>
              </a:rPr>
              <a:t>Sign-off</a:t>
            </a:r>
          </a:p>
        </p:txBody>
      </p:sp>
      <p:sp>
        <p:nvSpPr>
          <p:cNvPr id="72718" name="AutoShape 24"/>
          <p:cNvSpPr>
            <a:spLocks noChangeArrowheads="1"/>
          </p:cNvSpPr>
          <p:nvPr/>
        </p:nvSpPr>
        <p:spPr bwMode="auto">
          <a:xfrm>
            <a:off x="2900363" y="2273300"/>
            <a:ext cx="2630487" cy="992188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72719" name="Text Box 25"/>
          <p:cNvSpPr txBox="1">
            <a:spLocks noChangeArrowheads="1"/>
          </p:cNvSpPr>
          <p:nvPr/>
        </p:nvSpPr>
        <p:spPr bwMode="auto">
          <a:xfrm>
            <a:off x="2803525" y="2439988"/>
            <a:ext cx="28844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Manufacturability,</a:t>
            </a:r>
            <a:br>
              <a:rPr lang="en-US" altLang="zh-CN" sz="1400">
                <a:ea typeface="宋体" panose="02010600030101010101" pitchFamily="2" charset="-122"/>
              </a:rPr>
            </a:br>
            <a:r>
              <a:rPr lang="en-US" altLang="zh-CN" sz="1400">
                <a:ea typeface="宋体" panose="02010600030101010101" pitchFamily="2" charset="-122"/>
              </a:rPr>
              <a:t>Electrical, Reliability </a:t>
            </a:r>
            <a:br>
              <a:rPr lang="en-US" altLang="zh-CN" sz="1400">
                <a:ea typeface="宋体" panose="02010600030101010101" pitchFamily="2" charset="-122"/>
              </a:rPr>
            </a:br>
            <a:r>
              <a:rPr lang="en-US" altLang="zh-CN" sz="1400">
                <a:ea typeface="宋体" panose="02010600030101010101" pitchFamily="2" charset="-122"/>
              </a:rPr>
              <a:t>Verification</a:t>
            </a:r>
          </a:p>
        </p:txBody>
      </p:sp>
      <p:sp>
        <p:nvSpPr>
          <p:cNvPr id="72720" name="Line 26"/>
          <p:cNvSpPr>
            <a:spLocks noChangeShapeType="1"/>
          </p:cNvSpPr>
          <p:nvPr/>
        </p:nvSpPr>
        <p:spPr bwMode="auto">
          <a:xfrm>
            <a:off x="52388" y="4076700"/>
            <a:ext cx="909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2721" name="Group 27"/>
          <p:cNvGrpSpPr>
            <a:grpSpLocks/>
          </p:cNvGrpSpPr>
          <p:nvPr/>
        </p:nvGrpSpPr>
        <p:grpSpPr bwMode="auto">
          <a:xfrm>
            <a:off x="52388" y="2516188"/>
            <a:ext cx="2586037" cy="498475"/>
            <a:chOff x="3030" y="8037"/>
            <a:chExt cx="1629" cy="314"/>
          </a:xfrm>
        </p:grpSpPr>
        <p:sp>
          <p:nvSpPr>
            <p:cNvPr id="72732" name="AutoShape 28"/>
            <p:cNvSpPr>
              <a:spLocks noChangeArrowheads="1"/>
            </p:cNvSpPr>
            <p:nvPr/>
          </p:nvSpPr>
          <p:spPr bwMode="auto">
            <a:xfrm>
              <a:off x="3053" y="8037"/>
              <a:ext cx="1547" cy="314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72733" name="Text Box 29"/>
            <p:cNvSpPr txBox="1">
              <a:spLocks noChangeArrowheads="1"/>
            </p:cNvSpPr>
            <p:nvPr/>
          </p:nvSpPr>
          <p:spPr bwMode="auto">
            <a:xfrm>
              <a:off x="3030" y="8091"/>
              <a:ext cx="16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400">
                  <a:ea typeface="宋体" panose="02010600030101010101" pitchFamily="2" charset="-122"/>
                </a:rPr>
                <a:t>Static Timing Analysis</a:t>
              </a:r>
            </a:p>
          </p:txBody>
        </p:sp>
      </p:grpSp>
      <p:sp>
        <p:nvSpPr>
          <p:cNvPr id="72722" name="Text Box 30"/>
          <p:cNvSpPr txBox="1">
            <a:spLocks noChangeArrowheads="1"/>
          </p:cNvSpPr>
          <p:nvPr/>
        </p:nvSpPr>
        <p:spPr bwMode="auto">
          <a:xfrm>
            <a:off x="547688" y="2016125"/>
            <a:ext cx="300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 b="1">
                <a:ea typeface="宋体" panose="02010600030101010101" pitchFamily="2" charset="-122"/>
              </a:rPr>
              <a:t>ECO Placement  and Routing</a:t>
            </a:r>
          </a:p>
        </p:txBody>
      </p:sp>
      <p:sp>
        <p:nvSpPr>
          <p:cNvPr id="72723" name="Line 31"/>
          <p:cNvSpPr>
            <a:spLocks noChangeShapeType="1"/>
          </p:cNvSpPr>
          <p:nvPr/>
        </p:nvSpPr>
        <p:spPr bwMode="auto">
          <a:xfrm>
            <a:off x="122238" y="1957388"/>
            <a:ext cx="0" cy="785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24" name="Text Box 32"/>
          <p:cNvSpPr txBox="1">
            <a:spLocks noChangeArrowheads="1"/>
          </p:cNvSpPr>
          <p:nvPr/>
        </p:nvSpPr>
        <p:spPr bwMode="auto">
          <a:xfrm>
            <a:off x="1309688" y="227965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fails</a:t>
            </a:r>
          </a:p>
        </p:txBody>
      </p:sp>
      <p:sp>
        <p:nvSpPr>
          <p:cNvPr id="72725" name="Text Box 33"/>
          <p:cNvSpPr txBox="1">
            <a:spLocks noChangeArrowheads="1"/>
          </p:cNvSpPr>
          <p:nvPr/>
        </p:nvSpPr>
        <p:spPr bwMode="auto">
          <a:xfrm>
            <a:off x="4179888" y="205105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fails</a:t>
            </a:r>
          </a:p>
        </p:txBody>
      </p:sp>
      <p:sp>
        <p:nvSpPr>
          <p:cNvPr id="72726" name="Text Box 34"/>
          <p:cNvSpPr txBox="1">
            <a:spLocks noChangeArrowheads="1"/>
          </p:cNvSpPr>
          <p:nvPr/>
        </p:nvSpPr>
        <p:spPr bwMode="auto">
          <a:xfrm>
            <a:off x="4179888" y="3168650"/>
            <a:ext cx="81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passes</a:t>
            </a:r>
          </a:p>
        </p:txBody>
      </p:sp>
      <p:sp>
        <p:nvSpPr>
          <p:cNvPr id="72727" name="Line 35"/>
          <p:cNvSpPr>
            <a:spLocks noChangeShapeType="1"/>
          </p:cNvSpPr>
          <p:nvPr/>
        </p:nvSpPr>
        <p:spPr bwMode="auto">
          <a:xfrm flipH="1">
            <a:off x="134938" y="2265363"/>
            <a:ext cx="40782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28" name="Line 36"/>
          <p:cNvSpPr>
            <a:spLocks noChangeShapeType="1"/>
          </p:cNvSpPr>
          <p:nvPr/>
        </p:nvSpPr>
        <p:spPr bwMode="auto">
          <a:xfrm flipV="1">
            <a:off x="1336675" y="2265363"/>
            <a:ext cx="0" cy="236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29" name="Text Box 37"/>
          <p:cNvSpPr txBox="1">
            <a:spLocks noChangeArrowheads="1"/>
          </p:cNvSpPr>
          <p:nvPr/>
        </p:nvSpPr>
        <p:spPr bwMode="auto">
          <a:xfrm>
            <a:off x="2271713" y="2749550"/>
            <a:ext cx="81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400">
                <a:ea typeface="宋体" panose="02010600030101010101" pitchFamily="2" charset="-122"/>
              </a:rPr>
              <a:t>passes</a:t>
            </a:r>
          </a:p>
        </p:txBody>
      </p:sp>
      <p:sp>
        <p:nvSpPr>
          <p:cNvPr id="72730" name="Text Box 38"/>
          <p:cNvSpPr txBox="1">
            <a:spLocks noChangeArrowheads="1"/>
          </p:cNvSpPr>
          <p:nvPr/>
        </p:nvSpPr>
        <p:spPr bwMode="auto">
          <a:xfrm>
            <a:off x="2776538" y="5867400"/>
            <a:ext cx="316388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i="1">
                <a:ea typeface="宋体" panose="02010600030101010101" pitchFamily="2" charset="-122"/>
              </a:rPr>
              <a:t>(see full flow chart in Figure 8.26)</a:t>
            </a:r>
          </a:p>
        </p:txBody>
      </p:sp>
      <p:sp>
        <p:nvSpPr>
          <p:cNvPr id="40" name="Text Box 102"/>
          <p:cNvSpPr txBox="1">
            <a:spLocks noChangeArrowheads="1"/>
          </p:cNvSpPr>
          <p:nvPr/>
        </p:nvSpPr>
        <p:spPr bwMode="auto">
          <a:xfrm rot="-5400000">
            <a:off x="8237048" y="5725266"/>
            <a:ext cx="1256691" cy="2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FC9EF-7BC0-42C6-8ABA-2221215D1295}" type="slidenum">
              <a:rPr lang="en-US" altLang="de-DE" sz="1000">
                <a:solidFill>
                  <a:srgbClr val="C0C0C0"/>
                </a:solidFill>
              </a:rPr>
              <a:pPr/>
              <a:t>71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Summary of Chapter 8 – Timing Constraints and Timing Analysis</a:t>
            </a:r>
          </a:p>
        </p:txBody>
      </p:sp>
      <p:sp>
        <p:nvSpPr>
          <p:cNvPr id="66566" name="Rectangle 4"/>
          <p:cNvSpPr>
            <a:spLocks noChangeArrowheads="1"/>
          </p:cNvSpPr>
          <p:nvPr/>
        </p:nvSpPr>
        <p:spPr bwMode="auto">
          <a:xfrm>
            <a:off x="608013" y="1222375"/>
            <a:ext cx="838358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238" indent="-219075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Circuit delay is measured on signal paths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From primary inputs to sequential elements; from sequentials to primary outputs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From sequentials to sequentials</a:t>
            </a:r>
          </a:p>
          <a:p>
            <a:pPr>
              <a:lnSpc>
                <a:spcPct val="102000"/>
              </a:lnSpc>
              <a:spcBef>
                <a:spcPct val="6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Components of path delay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Gate delays: over-estimated by worst-case transition per gate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(to ensure fast Static Timing Analysis)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Wire delays: depend on wire length and (for nets with &gt;2 pins) topology</a:t>
            </a:r>
          </a:p>
          <a:p>
            <a:pPr>
              <a:lnSpc>
                <a:spcPct val="102000"/>
              </a:lnSpc>
              <a:spcBef>
                <a:spcPct val="6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Timing constraints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Actual arrival times (AATs) at primary inputs and output pins of sequentials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Required arrival times (RATs) at primary outputs and input pins of sequentials</a:t>
            </a:r>
          </a:p>
          <a:p>
            <a:pPr>
              <a:lnSpc>
                <a:spcPct val="102000"/>
              </a:lnSpc>
              <a:spcBef>
                <a:spcPct val="6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Static timing analysis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Two linear-time traversals compute AATs and RATs for each gate (and net)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At each timing point: slack = RAT-AAT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Negative slack = timing violation; critical nets/gates are those with negative slack</a:t>
            </a:r>
          </a:p>
          <a:p>
            <a:pPr>
              <a:lnSpc>
                <a:spcPct val="102000"/>
              </a:lnSpc>
              <a:spcBef>
                <a:spcPct val="6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Time budgeting: divides prescribed circuit delay into net delay bounds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6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6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65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65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65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65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65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B5078D-BF54-43AF-8C0A-D8BA5AAE3623}" type="slidenum">
              <a:rPr lang="en-US" altLang="de-DE" sz="1000">
                <a:solidFill>
                  <a:srgbClr val="C0C0C0"/>
                </a:solidFill>
              </a:rPr>
              <a:pPr/>
              <a:t>72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475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Summary of Chapter 8 – Timing-Driven Placement</a:t>
            </a:r>
          </a:p>
        </p:txBody>
      </p:sp>
      <p:sp>
        <p:nvSpPr>
          <p:cNvPr id="103429" name="Rectangle 4"/>
          <p:cNvSpPr>
            <a:spLocks noChangeArrowheads="1"/>
          </p:cNvSpPr>
          <p:nvPr/>
        </p:nvSpPr>
        <p:spPr bwMode="auto">
          <a:xfrm>
            <a:off x="608013" y="1222375"/>
            <a:ext cx="838358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238" indent="-219075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Gate/cell locations affect wire lengths, which affect net delays</a:t>
            </a:r>
          </a:p>
          <a:p>
            <a:pPr>
              <a:lnSpc>
                <a:spcPct val="102000"/>
              </a:lnSpc>
              <a:spcBef>
                <a:spcPct val="6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Timing-driven placement optimizes gate/cell locations to improve timing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Interacts with timing analysis to identify critical nets, then biases placement opt.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Must keep total wirelength low too, otherwise routing will fail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Timing optimization may increase routing congestion</a:t>
            </a:r>
          </a:p>
          <a:p>
            <a:pPr>
              <a:lnSpc>
                <a:spcPct val="102000"/>
              </a:lnSpc>
              <a:spcBef>
                <a:spcPct val="6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Placement by net weighting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The least invasive technique for timing-driven placement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Performs tentative placement, then changes net weights based on timing analysis</a:t>
            </a:r>
          </a:p>
          <a:p>
            <a:pPr>
              <a:lnSpc>
                <a:spcPct val="102000"/>
              </a:lnSpc>
              <a:spcBef>
                <a:spcPct val="6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Placement by net budgeting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Allocates delay bounds for each net; translates delay bounds into length bounds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Performs placement subject to length constraints for individual nets</a:t>
            </a:r>
          </a:p>
          <a:p>
            <a:pPr>
              <a:lnSpc>
                <a:spcPct val="102000"/>
              </a:lnSpc>
              <a:spcBef>
                <a:spcPct val="6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Placement based on linear programming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Placement is cast as a system of equations and inequalities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Timing analysis and optimization are incorporated using additional inequalities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4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34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34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34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7876AE-53C7-449A-B5F7-3D4F57FA5E08}" type="slidenum">
              <a:rPr lang="en-US" altLang="de-DE" sz="1000">
                <a:solidFill>
                  <a:srgbClr val="C0C0C0"/>
                </a:solidFill>
              </a:rPr>
              <a:pPr/>
              <a:t>73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577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Summary of Chapter 8 – Timing-Driven Routing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608013" y="1222375"/>
            <a:ext cx="838358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238" indent="-219075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Timing-driven routing has several aspects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Individual nets: trading longer wires for shorter source-to-sink paths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Coupling capacitance and signal integrity: parallel wires act as capacitors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and can slow-down/speed-up signal transitions 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Full-netlist optimization: prioritize the nets that should be optimized first</a:t>
            </a:r>
          </a:p>
          <a:p>
            <a:pPr>
              <a:lnSpc>
                <a:spcPct val="102000"/>
              </a:lnSpc>
              <a:spcBef>
                <a:spcPct val="6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Individual net optimization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One extreme: route each source-to-sink path independently (high wirelength)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Another extreme: use a Minimum Spanning Tree (low wirenegth, high delay)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Tunable tradeoff: a hybrid of Prim and Dijkstra algorithms</a:t>
            </a:r>
          </a:p>
          <a:p>
            <a:pPr>
              <a:lnSpc>
                <a:spcPct val="102000"/>
              </a:lnSpc>
              <a:spcBef>
                <a:spcPct val="6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Coupling capacitance and signal integrity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Parallel wires are only worth attention when they transition at the same time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Identify critical nets, push neighboring wires further away to limit crosstalk</a:t>
            </a:r>
          </a:p>
          <a:p>
            <a:pPr>
              <a:lnSpc>
                <a:spcPct val="102000"/>
              </a:lnSpc>
              <a:spcBef>
                <a:spcPct val="6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Full-netlist optimization	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Run trial routing, then run timing analysis to identify critical nets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Then adjust accordingly, repeat until convergence</a:t>
            </a:r>
          </a:p>
          <a:p>
            <a:pPr>
              <a:lnSpc>
                <a:spcPct val="102000"/>
              </a:lnSpc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4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4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44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44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44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44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44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A85782-0793-4E69-8836-13495A18F58F}" type="slidenum">
              <a:rPr lang="en-US" altLang="de-DE" sz="1000">
                <a:solidFill>
                  <a:srgbClr val="C0C0C0"/>
                </a:solidFill>
              </a:rPr>
              <a:pPr/>
              <a:t>74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680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Summary of Chapter 8 – Physical Synthesis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08013" y="1222375"/>
            <a:ext cx="838358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95" tIns="44941" rIns="89883" bIns="44941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3238" indent="-219075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93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Traditionally, place-and-route have been performed after the netlist is known</a:t>
            </a:r>
          </a:p>
          <a:p>
            <a:pPr>
              <a:lnSpc>
                <a:spcPct val="102000"/>
              </a:lnSpc>
              <a:spcBef>
                <a:spcPct val="6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However, fixing gate sizes and net topologies early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does not account for placement-aware timing analysis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Gate locations and net routes are not available</a:t>
            </a:r>
          </a:p>
          <a:p>
            <a:pPr>
              <a:lnSpc>
                <a:spcPct val="102000"/>
              </a:lnSpc>
              <a:spcBef>
                <a:spcPct val="6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Physical synthesis uses information from trial placement to modify the netlist</a:t>
            </a:r>
          </a:p>
          <a:p>
            <a:pPr>
              <a:lnSpc>
                <a:spcPct val="102000"/>
              </a:lnSpc>
              <a:spcBef>
                <a:spcPct val="6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Net buffering: splits a net into smaller (approx. equal length) segments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A long net has high capacitance, the driver may be too weak</a:t>
            </a:r>
          </a:p>
          <a:p>
            <a:pPr>
              <a:lnSpc>
                <a:spcPct val="102000"/>
              </a:lnSpc>
              <a:spcBef>
                <a:spcPct val="6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Gate/buffer sizing: increases driver strength &amp; physical size of a gate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Large gates have higher input pin capacitance, but smaller driver resistance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Larger gates can drive larger fanouts, longer nets; faster transitions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Large gates require more space, larger upstream drivers</a:t>
            </a:r>
          </a:p>
          <a:p>
            <a:pPr>
              <a:lnSpc>
                <a:spcPct val="102000"/>
              </a:lnSpc>
              <a:spcBef>
                <a:spcPct val="6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Gate cloning: splits large fanouts</a:t>
            </a:r>
          </a:p>
          <a:p>
            <a:pPr lvl="1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Cloned gates can be placed separately, unlike with a single larger gate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5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5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5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5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54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5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54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B4E7DB-53C0-4994-908C-97A47277C8BD}" type="slidenum">
              <a:rPr lang="en-US" altLang="de-DE" sz="1000">
                <a:solidFill>
                  <a:srgbClr val="C0C0C0"/>
                </a:solidFill>
              </a:rPr>
              <a:pPr/>
              <a:t>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8.1 	Introduction</a:t>
            </a:r>
          </a:p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8.2 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Timing Analysis and Performance Constraints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 sz="14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8.2.1 Static Timing Analysis	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8.2.2 Delay Budgeting with the Zero-Slack Algorithm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8.3 Timing-Driven Placement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8.3.1 Net-Based Techniques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8.3.2 Embedding STA into Linear Programs for Placement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8.4 Timing-Driven Routing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8.4.1 The Bounded-Radius, Bounded-Cost Algorithm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8.4.2 Prim-Dijkstra Tradeoff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8.4.3 Minimization of Source-to-Sink Delay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8.5 Physical Synthesis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8.5.1 Gate Sizing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8.5.2 Buffering</a:t>
            </a:r>
          </a:p>
          <a:p>
            <a:pPr lvl="1" indent="0">
              <a:lnSpc>
                <a:spcPct val="100000"/>
              </a:lnSpc>
              <a:spcBef>
                <a:spcPct val="15000"/>
              </a:spcBef>
              <a:buFont typeface="Symbol" panose="05050102010706020507" pitchFamily="18" charset="2"/>
              <a:buNone/>
            </a:pPr>
            <a:r>
              <a:rPr lang="en-US" altLang="zh-CN" sz="1500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8.5.3 Netlist Restructuring</a:t>
            </a:r>
          </a:p>
          <a:p>
            <a:pPr marL="0" indent="0" algn="just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8.6 Performance-Driven Design Flow</a:t>
            </a:r>
            <a:endParaRPr lang="fr-FR" altLang="de-DE" sz="1900" smtClean="0">
              <a:solidFill>
                <a:srgbClr val="C0C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35000"/>
              </a:spcBef>
              <a:buFont typeface="Symbol" panose="05050102010706020507" pitchFamily="18" charset="2"/>
              <a:buNone/>
            </a:pPr>
            <a:r>
              <a:rPr lang="fr-FR" altLang="de-DE" smtClean="0">
                <a:solidFill>
                  <a:srgbClr val="C0C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8.7 Conclusions</a:t>
            </a:r>
            <a:r>
              <a:rPr lang="en-US" altLang="zh-CN" smtClean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28600" y="1798638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8.2	Timing Analysis and Performance Constraints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75E6F7-8A7A-40FB-9722-AF5FF5A1FA0C}" type="slidenum">
              <a:rPr lang="en-US" altLang="de-DE" sz="1000">
                <a:solidFill>
                  <a:srgbClr val="C0C0C0"/>
                </a:solidFill>
              </a:rPr>
              <a:pPr/>
              <a:t>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193087" cy="576262"/>
          </a:xfrm>
          <a:noFill/>
        </p:spPr>
        <p:txBody>
          <a:bodyPr lIns="191095" tIns="44941" rIns="89883" bIns="44941"/>
          <a:lstStyle/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Sequential circuit, “unrolled” in time</a:t>
            </a: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2459038" y="3676650"/>
            <a:ext cx="63611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0245" name="Group 31"/>
          <p:cNvGrpSpPr>
            <a:grpSpLocks/>
          </p:cNvGrpSpPr>
          <p:nvPr/>
        </p:nvGrpSpPr>
        <p:grpSpPr bwMode="auto">
          <a:xfrm>
            <a:off x="774700" y="2924175"/>
            <a:ext cx="2578100" cy="2078038"/>
            <a:chOff x="488" y="1842"/>
            <a:chExt cx="1624" cy="1309"/>
          </a:xfrm>
        </p:grpSpPr>
        <p:sp>
          <p:nvSpPr>
            <p:cNvPr id="10267" name="Freeform 4"/>
            <p:cNvSpPr>
              <a:spLocks/>
            </p:cNvSpPr>
            <p:nvPr/>
          </p:nvSpPr>
          <p:spPr bwMode="auto">
            <a:xfrm>
              <a:off x="1742" y="2505"/>
              <a:ext cx="138" cy="433"/>
            </a:xfrm>
            <a:custGeom>
              <a:avLst/>
              <a:gdLst>
                <a:gd name="T0" fmla="*/ 0 w 138"/>
                <a:gd name="T1" fmla="*/ 62611 h 189"/>
                <a:gd name="T2" fmla="*/ 0 w 138"/>
                <a:gd name="T3" fmla="*/ 0 h 189"/>
                <a:gd name="T4" fmla="*/ 138 w 138"/>
                <a:gd name="T5" fmla="*/ 0 h 189"/>
                <a:gd name="T6" fmla="*/ 0 60000 65536"/>
                <a:gd name="T7" fmla="*/ 0 60000 65536"/>
                <a:gd name="T8" fmla="*/ 0 60000 65536"/>
                <a:gd name="T9" fmla="*/ 0 w 138"/>
                <a:gd name="T10" fmla="*/ 0 h 189"/>
                <a:gd name="T11" fmla="*/ 138 w 138"/>
                <a:gd name="T12" fmla="*/ 189 h 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189">
                  <a:moveTo>
                    <a:pt x="0" y="189"/>
                  </a:moveTo>
                  <a:lnTo>
                    <a:pt x="0" y="0"/>
                  </a:lnTo>
                  <a:lnTo>
                    <a:pt x="138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8" name="Rectangle 10"/>
            <p:cNvSpPr>
              <a:spLocks noChangeArrowheads="1"/>
            </p:cNvSpPr>
            <p:nvPr/>
          </p:nvSpPr>
          <p:spPr bwMode="auto">
            <a:xfrm>
              <a:off x="1514" y="2938"/>
              <a:ext cx="480" cy="2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ko-KR" sz="1600" b="1">
                  <a:ea typeface="굴림" pitchFamily="34" charset="-127"/>
                  <a:cs typeface="Arial" panose="020B0604020202020204" pitchFamily="34" charset="0"/>
                </a:rPr>
                <a:t>Clock</a:t>
              </a:r>
            </a:p>
          </p:txBody>
        </p:sp>
        <p:sp>
          <p:nvSpPr>
            <p:cNvPr id="10269" name="Rectangle 13"/>
            <p:cNvSpPr>
              <a:spLocks noChangeArrowheads="1"/>
            </p:cNvSpPr>
            <p:nvPr/>
          </p:nvSpPr>
          <p:spPr bwMode="auto">
            <a:xfrm>
              <a:off x="1862" y="2021"/>
              <a:ext cx="188" cy="591"/>
            </a:xfrm>
            <a:prstGeom prst="rect">
              <a:avLst/>
            </a:prstGeom>
            <a:solidFill>
              <a:srgbClr val="EDD1D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0270" name="AutoShape 14"/>
            <p:cNvSpPr>
              <a:spLocks noChangeArrowheads="1"/>
            </p:cNvSpPr>
            <p:nvPr/>
          </p:nvSpPr>
          <p:spPr bwMode="auto">
            <a:xfrm rot="5400000">
              <a:off x="1846" y="2475"/>
              <a:ext cx="82" cy="50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0271" name="Text Box 15"/>
            <p:cNvSpPr txBox="1">
              <a:spLocks noChangeArrowheads="1"/>
            </p:cNvSpPr>
            <p:nvPr/>
          </p:nvSpPr>
          <p:spPr bwMode="auto">
            <a:xfrm>
              <a:off x="1809" y="2199"/>
              <a:ext cx="3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800" b="1">
                  <a:ea typeface="宋体" panose="02010600030101010101" pitchFamily="2" charset="-122"/>
                </a:rPr>
                <a:t>FF</a:t>
              </a:r>
            </a:p>
          </p:txBody>
        </p:sp>
        <p:sp>
          <p:nvSpPr>
            <p:cNvPr id="10272" name="Oval 22"/>
            <p:cNvSpPr>
              <a:spLocks noChangeArrowheads="1"/>
            </p:cNvSpPr>
            <p:nvPr/>
          </p:nvSpPr>
          <p:spPr bwMode="auto">
            <a:xfrm>
              <a:off x="527" y="1842"/>
              <a:ext cx="1023" cy="946"/>
            </a:xfrm>
            <a:prstGeom prst="ellipse">
              <a:avLst/>
            </a:prstGeom>
            <a:solidFill>
              <a:srgbClr val="CC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0273" name="Text Box 23"/>
            <p:cNvSpPr txBox="1">
              <a:spLocks noChangeArrowheads="1"/>
            </p:cNvSpPr>
            <p:nvPr/>
          </p:nvSpPr>
          <p:spPr bwMode="auto">
            <a:xfrm>
              <a:off x="488" y="2037"/>
              <a:ext cx="1104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ea typeface="宋体" panose="02010600030101010101" pitchFamily="2" charset="-122"/>
                </a:rPr>
                <a:t>Combinational Logic</a:t>
              </a:r>
            </a:p>
            <a:p>
              <a:pPr algn="ctr" eaLnBrk="1" hangingPunct="1"/>
              <a:r>
                <a:rPr lang="en-US" altLang="zh-CN" sz="1600">
                  <a:ea typeface="宋体" panose="02010600030101010101" pitchFamily="2" charset="-122"/>
                </a:rPr>
                <a:t>Copy 1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094413" y="2924175"/>
            <a:ext cx="2398712" cy="1501775"/>
            <a:chOff x="3839" y="1842"/>
            <a:chExt cx="1511" cy="946"/>
          </a:xfrm>
        </p:grpSpPr>
        <p:sp>
          <p:nvSpPr>
            <p:cNvPr id="10262" name="Rectangle 6"/>
            <p:cNvSpPr>
              <a:spLocks noChangeArrowheads="1"/>
            </p:cNvSpPr>
            <p:nvPr/>
          </p:nvSpPr>
          <p:spPr bwMode="auto">
            <a:xfrm>
              <a:off x="5103" y="2023"/>
              <a:ext cx="181" cy="588"/>
            </a:xfrm>
            <a:prstGeom prst="rect">
              <a:avLst/>
            </a:prstGeom>
            <a:solidFill>
              <a:srgbClr val="EDD1D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0263" name="AutoShape 7"/>
            <p:cNvSpPr>
              <a:spLocks noChangeArrowheads="1"/>
            </p:cNvSpPr>
            <p:nvPr/>
          </p:nvSpPr>
          <p:spPr bwMode="auto">
            <a:xfrm rot="5400000">
              <a:off x="5086" y="2476"/>
              <a:ext cx="82" cy="48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0264" name="Text Box 17"/>
            <p:cNvSpPr txBox="1">
              <a:spLocks noChangeArrowheads="1"/>
            </p:cNvSpPr>
            <p:nvPr/>
          </p:nvSpPr>
          <p:spPr bwMode="auto">
            <a:xfrm>
              <a:off x="5047" y="2197"/>
              <a:ext cx="3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800" b="1">
                  <a:ea typeface="宋体" panose="02010600030101010101" pitchFamily="2" charset="-122"/>
                </a:rPr>
                <a:t>FF</a:t>
              </a:r>
            </a:p>
          </p:txBody>
        </p:sp>
        <p:sp>
          <p:nvSpPr>
            <p:cNvPr id="10265" name="Oval 25"/>
            <p:cNvSpPr>
              <a:spLocks noChangeArrowheads="1"/>
            </p:cNvSpPr>
            <p:nvPr/>
          </p:nvSpPr>
          <p:spPr bwMode="auto">
            <a:xfrm>
              <a:off x="3878" y="1842"/>
              <a:ext cx="1023" cy="946"/>
            </a:xfrm>
            <a:prstGeom prst="ellipse">
              <a:avLst/>
            </a:prstGeom>
            <a:solidFill>
              <a:srgbClr val="CC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3839" y="2037"/>
              <a:ext cx="1104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ea typeface="宋体" panose="02010600030101010101" pitchFamily="2" charset="-122"/>
                </a:rPr>
                <a:t>Combinational Logic</a:t>
              </a:r>
            </a:p>
            <a:p>
              <a:pPr algn="ctr" eaLnBrk="1" hangingPunct="1"/>
              <a:r>
                <a:rPr lang="en-US" altLang="zh-CN" sz="1600">
                  <a:ea typeface="宋体" panose="02010600030101010101" pitchFamily="2" charset="-122"/>
                </a:rPr>
                <a:t>Copy 3</a:t>
              </a:r>
            </a:p>
          </p:txBody>
        </p:sp>
      </p:grpSp>
      <p:sp>
        <p:nvSpPr>
          <p:cNvPr id="1237019" name="Freeform 27"/>
          <p:cNvSpPr>
            <a:spLocks/>
          </p:cNvSpPr>
          <p:nvPr/>
        </p:nvSpPr>
        <p:spPr bwMode="auto">
          <a:xfrm>
            <a:off x="5546725" y="3976688"/>
            <a:ext cx="2590800" cy="860425"/>
          </a:xfrm>
          <a:custGeom>
            <a:avLst/>
            <a:gdLst>
              <a:gd name="T0" fmla="*/ 0 w 3135"/>
              <a:gd name="T1" fmla="*/ 2147483647 h 309"/>
              <a:gd name="T2" fmla="*/ 2147483647 w 3135"/>
              <a:gd name="T3" fmla="*/ 2147483647 h 309"/>
              <a:gd name="T4" fmla="*/ 2147483647 w 3135"/>
              <a:gd name="T5" fmla="*/ 0 h 309"/>
              <a:gd name="T6" fmla="*/ 2147483647 w 3135"/>
              <a:gd name="T7" fmla="*/ 0 h 309"/>
              <a:gd name="T8" fmla="*/ 0 60000 65536"/>
              <a:gd name="T9" fmla="*/ 0 60000 65536"/>
              <a:gd name="T10" fmla="*/ 0 60000 65536"/>
              <a:gd name="T11" fmla="*/ 0 60000 65536"/>
              <a:gd name="T12" fmla="*/ 0 w 3135"/>
              <a:gd name="T13" fmla="*/ 0 h 309"/>
              <a:gd name="T14" fmla="*/ 3135 w 3135"/>
              <a:gd name="T15" fmla="*/ 309 h 3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35" h="309">
                <a:moveTo>
                  <a:pt x="0" y="309"/>
                </a:moveTo>
                <a:lnTo>
                  <a:pt x="3003" y="309"/>
                </a:lnTo>
                <a:lnTo>
                  <a:pt x="3003" y="0"/>
                </a:lnTo>
                <a:lnTo>
                  <a:pt x="3135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514725" y="2924175"/>
            <a:ext cx="2593975" cy="1912938"/>
            <a:chOff x="2214" y="1842"/>
            <a:chExt cx="1634" cy="1205"/>
          </a:xfrm>
        </p:grpSpPr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3597" y="2022"/>
              <a:ext cx="181" cy="588"/>
            </a:xfrm>
            <a:prstGeom prst="rect">
              <a:avLst/>
            </a:prstGeom>
            <a:solidFill>
              <a:srgbClr val="EDD1D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0255" name="AutoShape 9"/>
            <p:cNvSpPr>
              <a:spLocks noChangeArrowheads="1"/>
            </p:cNvSpPr>
            <p:nvPr/>
          </p:nvSpPr>
          <p:spPr bwMode="auto">
            <a:xfrm rot="5400000">
              <a:off x="3580" y="2475"/>
              <a:ext cx="82" cy="48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0256" name="Line 11"/>
            <p:cNvSpPr>
              <a:spLocks noChangeShapeType="1"/>
            </p:cNvSpPr>
            <p:nvPr/>
          </p:nvSpPr>
          <p:spPr bwMode="auto">
            <a:xfrm>
              <a:off x="2214" y="1959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57" name="Line 12"/>
            <p:cNvSpPr>
              <a:spLocks noChangeShapeType="1"/>
            </p:cNvSpPr>
            <p:nvPr/>
          </p:nvSpPr>
          <p:spPr bwMode="auto">
            <a:xfrm>
              <a:off x="3434" y="1959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58" name="Text Box 16"/>
            <p:cNvSpPr txBox="1">
              <a:spLocks noChangeArrowheads="1"/>
            </p:cNvSpPr>
            <p:nvPr/>
          </p:nvSpPr>
          <p:spPr bwMode="auto">
            <a:xfrm>
              <a:off x="3545" y="2197"/>
              <a:ext cx="3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800" b="1">
                  <a:ea typeface="宋体" panose="02010600030101010101" pitchFamily="2" charset="-122"/>
                </a:rPr>
                <a:t>FF</a:t>
              </a:r>
            </a:p>
          </p:txBody>
        </p:sp>
        <p:sp>
          <p:nvSpPr>
            <p:cNvPr id="10259" name="Oval 19"/>
            <p:cNvSpPr>
              <a:spLocks noChangeArrowheads="1"/>
            </p:cNvSpPr>
            <p:nvPr/>
          </p:nvSpPr>
          <p:spPr bwMode="auto">
            <a:xfrm>
              <a:off x="2315" y="1842"/>
              <a:ext cx="1023" cy="946"/>
            </a:xfrm>
            <a:prstGeom prst="ellipse">
              <a:avLst/>
            </a:prstGeom>
            <a:solidFill>
              <a:srgbClr val="CC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2276" y="2037"/>
              <a:ext cx="1104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800">
                  <a:ea typeface="宋体" panose="02010600030101010101" pitchFamily="2" charset="-122"/>
                </a:rPr>
                <a:t>Combinational Logic</a:t>
              </a:r>
            </a:p>
            <a:p>
              <a:pPr algn="ctr" eaLnBrk="1" hangingPunct="1"/>
              <a:r>
                <a:rPr lang="en-US" altLang="zh-CN" sz="1600">
                  <a:ea typeface="宋体" panose="02010600030101010101" pitchFamily="2" charset="-122"/>
                </a:rPr>
                <a:t>Copy 2</a:t>
              </a:r>
            </a:p>
          </p:txBody>
        </p:sp>
        <p:sp>
          <p:nvSpPr>
            <p:cNvPr id="10261" name="Freeform 28"/>
            <p:cNvSpPr>
              <a:spLocks/>
            </p:cNvSpPr>
            <p:nvPr/>
          </p:nvSpPr>
          <p:spPr bwMode="auto">
            <a:xfrm>
              <a:off x="3494" y="2505"/>
              <a:ext cx="120" cy="542"/>
            </a:xfrm>
            <a:custGeom>
              <a:avLst/>
              <a:gdLst>
                <a:gd name="T0" fmla="*/ 0 w 120"/>
                <a:gd name="T1" fmla="*/ 15790 h 309"/>
                <a:gd name="T2" fmla="*/ 0 w 120"/>
                <a:gd name="T3" fmla="*/ 0 h 309"/>
                <a:gd name="T4" fmla="*/ 120 w 120"/>
                <a:gd name="T5" fmla="*/ 0 h 309"/>
                <a:gd name="T6" fmla="*/ 0 60000 65536"/>
                <a:gd name="T7" fmla="*/ 0 60000 65536"/>
                <a:gd name="T8" fmla="*/ 0 60000 65536"/>
                <a:gd name="T9" fmla="*/ 0 w 120"/>
                <a:gd name="T10" fmla="*/ 0 h 309"/>
                <a:gd name="T11" fmla="*/ 120 w 120"/>
                <a:gd name="T12" fmla="*/ 309 h 3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309">
                  <a:moveTo>
                    <a:pt x="0" y="309"/>
                  </a:moveTo>
                  <a:lnTo>
                    <a:pt x="0" y="0"/>
                  </a:lnTo>
                  <a:lnTo>
                    <a:pt x="12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49" name="Text Box 29"/>
          <p:cNvSpPr txBox="1">
            <a:spLocks noChangeArrowheads="1"/>
          </p:cNvSpPr>
          <p:nvPr/>
        </p:nvSpPr>
        <p:spPr bwMode="auto">
          <a:xfrm>
            <a:off x="841375" y="5734050"/>
            <a:ext cx="1871663" cy="344488"/>
          </a:xfrm>
          <a:prstGeom prst="rect">
            <a:avLst/>
          </a:prstGeom>
          <a:solidFill>
            <a:srgbClr val="EDD1D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Storage elements</a:t>
            </a:r>
          </a:p>
        </p:txBody>
      </p:sp>
      <p:sp>
        <p:nvSpPr>
          <p:cNvPr id="10250" name="Text Box 30"/>
          <p:cNvSpPr txBox="1">
            <a:spLocks noChangeArrowheads="1"/>
          </p:cNvSpPr>
          <p:nvPr/>
        </p:nvSpPr>
        <p:spPr bwMode="auto">
          <a:xfrm>
            <a:off x="3421063" y="5734050"/>
            <a:ext cx="2062162" cy="3444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Combinational logic</a:t>
            </a:r>
          </a:p>
        </p:txBody>
      </p:sp>
      <p:sp>
        <p:nvSpPr>
          <p:cNvPr id="1237026" name="Line 34"/>
          <p:cNvSpPr>
            <a:spLocks noChangeShapeType="1"/>
          </p:cNvSpPr>
          <p:nvPr/>
        </p:nvSpPr>
        <p:spPr bwMode="auto">
          <a:xfrm>
            <a:off x="3165475" y="4837113"/>
            <a:ext cx="238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7281" tIns="43641" rIns="87281" bIns="43641">
            <a:spAutoFit/>
          </a:bodyPr>
          <a:lstStyle/>
          <a:p>
            <a:endParaRPr lang="de-DE"/>
          </a:p>
        </p:txBody>
      </p:sp>
      <p:sp>
        <p:nvSpPr>
          <p:cNvPr id="10252" name="Rectangle 2"/>
          <p:cNvSpPr>
            <a:spLocks noChangeArrowheads="1"/>
          </p:cNvSpPr>
          <p:nvPr/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bg1"/>
                </a:solidFill>
                <a:ea typeface="宋体" panose="02010600030101010101" pitchFamily="2" charset="-122"/>
              </a:rPr>
              <a:t>8.2	Timing Analysis and Performance Constraints</a:t>
            </a:r>
          </a:p>
        </p:txBody>
      </p:sp>
      <p:sp>
        <p:nvSpPr>
          <p:cNvPr id="10253" name="Text Box 102"/>
          <p:cNvSpPr txBox="1">
            <a:spLocks noChangeArrowheads="1"/>
          </p:cNvSpPr>
          <p:nvPr/>
        </p:nvSpPr>
        <p:spPr bwMode="auto">
          <a:xfrm rot="-5400000">
            <a:off x="8237048" y="5725266"/>
            <a:ext cx="1256691" cy="2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3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3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l" defTabSz="8715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l" defTabSz="8715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6015</Words>
  <Application>Microsoft Office PowerPoint</Application>
  <PresentationFormat>Bildschirmpräsentation (4:3)</PresentationFormat>
  <Paragraphs>1416</Paragraphs>
  <Slides>74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74</vt:i4>
      </vt:variant>
    </vt:vector>
  </HeadingPairs>
  <TitlesOfParts>
    <vt:vector size="87" baseType="lpstr">
      <vt:lpstr>Malgun Gothic</vt:lpstr>
      <vt:lpstr>宋体</vt:lpstr>
      <vt:lpstr>Arial</vt:lpstr>
      <vt:lpstr>굴림</vt:lpstr>
      <vt:lpstr>MingLiU</vt:lpstr>
      <vt:lpstr>新細明體</vt:lpstr>
      <vt:lpstr>Symbol</vt:lpstr>
      <vt:lpstr>Times</vt:lpstr>
      <vt:lpstr>Times New Roman</vt:lpstr>
      <vt:lpstr>Präsentation Springer</vt:lpstr>
      <vt:lpstr>Photo Editor-Foto</vt:lpstr>
      <vt:lpstr>Equation</vt:lpstr>
      <vt:lpstr>Formel</vt:lpstr>
      <vt:lpstr>PowerPoint-Präsentation</vt:lpstr>
      <vt:lpstr>Chapter 8 – Timing Closure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8.2.2 Delay Budgeting with the Zero-Slack Algorithm Example</vt:lpstr>
      <vt:lpstr>8.2.2 Delay Budgeting with the Zero-Slack Algorithm Example</vt:lpstr>
      <vt:lpstr>8.2.2 Delay Budgeting with the Zero-Slack Algorithm Example</vt:lpstr>
      <vt:lpstr>8.2.2 Delay Budgeting with the Zero-Slack Algorithm Example</vt:lpstr>
      <vt:lpstr>8.2.2 Delay Budgeting with the Zero-Slack Algorithm Example</vt:lpstr>
      <vt:lpstr>8.2.2 Delay Budgeting with the Zero-Slack Algorithm Example</vt:lpstr>
      <vt:lpstr>8.2.2 Delay Budgeting with the Zero-Slack Algorithm Example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8.5.3 Netlist Restructuring</vt:lpstr>
      <vt:lpstr>PowerPoint-Präsentation</vt:lpstr>
      <vt:lpstr>8.6 Performance-Driven Design Flow</vt:lpstr>
      <vt:lpstr>8.6 Performance-Driven Design Flow</vt:lpstr>
      <vt:lpstr>8.6 Performance-Driven Design Flow</vt:lpstr>
      <vt:lpstr>8.6 Performance-Driven Design Flow</vt:lpstr>
      <vt:lpstr>8.6 Performance-Driven Design Flow</vt:lpstr>
      <vt:lpstr>8.6 Performance-Driven Design Flow</vt:lpstr>
      <vt:lpstr>8.6 Performance-Driven Design Flow</vt:lpstr>
      <vt:lpstr>8.6 Performance-Driven Design Flow</vt:lpstr>
      <vt:lpstr>8.6 Performance-Driven Design Flow</vt:lpstr>
      <vt:lpstr>8.6 Performance-Driven Design Flow</vt:lpstr>
      <vt:lpstr>Summary of Chapter 8 – Timing Constraints and Timing Analysis</vt:lpstr>
      <vt:lpstr>Summary of Chapter 8 – Timing-Driven Placement</vt:lpstr>
      <vt:lpstr>Summary of Chapter 8 – Timing-Driven Routing</vt:lpstr>
      <vt:lpstr>Summary of Chapter 8 – Physical Synthesis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VLSI Physical Design, Springer Verlag</dc:title>
  <dc:subject>Chapter 8 -- Timing Closure</dc:subject>
  <dc:creator/>
  <dc:description>Some Images (c) 2011 Springer Verlag</dc:description>
  <cp:lastModifiedBy/>
  <cp:revision>299</cp:revision>
  <dcterms:created xsi:type="dcterms:W3CDTF">2006-01-19T09:34:56Z</dcterms:created>
  <dcterms:modified xsi:type="dcterms:W3CDTF">2022-08-02T13:30:03Z</dcterms:modified>
</cp:coreProperties>
</file>