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5"/>
  </p:notesMasterIdLst>
  <p:handoutMasterIdLst>
    <p:handoutMasterId r:id="rId56"/>
  </p:handoutMasterIdLst>
  <p:sldIdLst>
    <p:sldId id="267" r:id="rId2"/>
    <p:sldId id="268" r:id="rId3"/>
    <p:sldId id="269" r:id="rId4"/>
    <p:sldId id="270" r:id="rId5"/>
    <p:sldId id="274" r:id="rId6"/>
    <p:sldId id="309" r:id="rId7"/>
    <p:sldId id="272" r:id="rId8"/>
    <p:sldId id="273" r:id="rId9"/>
    <p:sldId id="310" r:id="rId10"/>
    <p:sldId id="347" r:id="rId11"/>
    <p:sldId id="276" r:id="rId12"/>
    <p:sldId id="277" r:id="rId13"/>
    <p:sldId id="278" r:id="rId14"/>
    <p:sldId id="279" r:id="rId15"/>
    <p:sldId id="317" r:id="rId16"/>
    <p:sldId id="318" r:id="rId17"/>
    <p:sldId id="319" r:id="rId18"/>
    <p:sldId id="323" r:id="rId19"/>
    <p:sldId id="325" r:id="rId20"/>
    <p:sldId id="348" r:id="rId21"/>
    <p:sldId id="327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49" r:id="rId32"/>
    <p:sldId id="295" r:id="rId33"/>
    <p:sldId id="296" r:id="rId34"/>
    <p:sldId id="334" r:id="rId35"/>
    <p:sldId id="335" r:id="rId36"/>
    <p:sldId id="297" r:id="rId37"/>
    <p:sldId id="298" r:id="rId38"/>
    <p:sldId id="338" r:id="rId39"/>
    <p:sldId id="299" r:id="rId40"/>
    <p:sldId id="339" r:id="rId41"/>
    <p:sldId id="350" r:id="rId42"/>
    <p:sldId id="300" r:id="rId43"/>
    <p:sldId id="343" r:id="rId44"/>
    <p:sldId id="342" r:id="rId45"/>
    <p:sldId id="301" r:id="rId46"/>
    <p:sldId id="302" r:id="rId47"/>
    <p:sldId id="303" r:id="rId48"/>
    <p:sldId id="304" r:id="rId49"/>
    <p:sldId id="351" r:id="rId50"/>
    <p:sldId id="306" r:id="rId51"/>
    <p:sldId id="344" r:id="rId52"/>
    <p:sldId id="346" r:id="rId53"/>
    <p:sldId id="355" r:id="rId5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E7C"/>
    <a:srgbClr val="FAC094"/>
    <a:srgbClr val="1C5E25"/>
    <a:srgbClr val="F47920"/>
    <a:srgbClr val="35B048"/>
    <a:srgbClr val="99C666"/>
    <a:srgbClr val="BAE066"/>
    <a:srgbClr val="ACE066"/>
    <a:srgbClr val="CBDB6B"/>
    <a:srgbClr val="E4D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2" autoAdjust="0"/>
  </p:normalViewPr>
  <p:slideViewPr>
    <p:cSldViewPr snapToObjects="1" showGuides="1">
      <p:cViewPr varScale="1">
        <p:scale>
          <a:sx n="83" d="100"/>
          <a:sy n="83" d="100"/>
        </p:scale>
        <p:origin x="1450" y="67"/>
      </p:cViewPr>
      <p:guideLst>
        <p:guide orient="horz" pos="890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E640F-0A29-4F72-8FC4-832599D1EE38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E6F2F-3A73-4D0A-B123-916060955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76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1DB44B-6CD9-44B4-9595-EBCF658FA3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5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DB44B-6CD9-44B4-9595-EBCF658FA3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4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8C93C2-4EAE-450C-A5D8-803FDACA63FE}" type="slidenum">
              <a:rPr lang="en-US" altLang="de-DE" sz="1200" smtClean="0"/>
              <a:pPr/>
              <a:t>30</a:t>
            </a:fld>
            <a:endParaRPr lang="en-US" altLang="de-DE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584AA9-CC7D-4660-AC90-10A3EFBE2A5C}" type="slidenum">
              <a:rPr lang="en-US" altLang="de-DE" sz="1200" smtClean="0"/>
              <a:pPr/>
              <a:t>32</a:t>
            </a:fld>
            <a:endParaRPr lang="en-US" altLang="de-DE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D853BF-1529-4E4D-9F9B-240518185120}" type="slidenum">
              <a:rPr lang="en-US" altLang="de-DE" sz="1200" smtClean="0"/>
              <a:pPr/>
              <a:t>33</a:t>
            </a:fld>
            <a:endParaRPr lang="en-US" alt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8AACA6-B162-4B79-A45C-971F35C17C43}" type="slidenum">
              <a:rPr lang="en-US" altLang="de-DE" sz="1200" smtClean="0"/>
              <a:pPr/>
              <a:t>35</a:t>
            </a:fld>
            <a:endParaRPr lang="en-US" alt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FEEE7D-4E19-4A36-8143-52182C13229D}" type="slidenum">
              <a:rPr lang="en-US" altLang="de-DE" sz="1200" smtClean="0"/>
              <a:pPr/>
              <a:t>36</a:t>
            </a:fld>
            <a:endParaRPr lang="en-US" altLang="de-DE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317B1C-7311-4144-B469-5BA9B51E9989}" type="slidenum">
              <a:rPr lang="en-US" altLang="de-DE" sz="1200" smtClean="0"/>
              <a:pPr/>
              <a:t>37</a:t>
            </a:fld>
            <a:endParaRPr lang="en-US" altLang="de-DE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AADE19-F4BB-474D-A948-2DEDFFA5387D}" type="slidenum">
              <a:rPr lang="en-US" altLang="de-DE" sz="1200" smtClean="0"/>
              <a:pPr/>
              <a:t>38</a:t>
            </a:fld>
            <a:endParaRPr lang="en-US" altLang="de-DE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AE5A56-4D3F-4D00-9E3D-F8F5B5FA7E3E}" type="slidenum">
              <a:rPr lang="en-US" altLang="de-DE" sz="1200" smtClean="0"/>
              <a:pPr/>
              <a:t>39</a:t>
            </a:fld>
            <a:endParaRPr lang="en-US" altLang="de-DE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EE6FC-5F8A-4944-B275-3DC5FF68429C}" type="slidenum">
              <a:rPr lang="en-US" altLang="de-DE" sz="1200" smtClean="0"/>
              <a:pPr/>
              <a:t>40</a:t>
            </a:fld>
            <a:endParaRPr lang="en-US" altLang="de-DE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375D88-828C-4B25-A0F4-7E7D2BAEA48F}" type="slidenum">
              <a:rPr lang="en-US" altLang="de-DE" sz="1200" smtClean="0"/>
              <a:pPr/>
              <a:t>42</a:t>
            </a:fld>
            <a:endParaRPr lang="en-US" altLang="de-DE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1DEA96-71CC-4DC8-8698-8B2A5A986241}" type="slidenum">
              <a:rPr lang="en-US" altLang="de-DE" sz="1200" smtClean="0"/>
              <a:pPr/>
              <a:t>3</a:t>
            </a:fld>
            <a:endParaRPr lang="en-US" alt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2E667D-9C0E-4024-9694-ED34C6D94ED1}" type="slidenum">
              <a:rPr lang="en-US" altLang="de-DE" sz="1200" smtClean="0"/>
              <a:pPr/>
              <a:t>43</a:t>
            </a:fld>
            <a:endParaRPr lang="en-US" altLang="de-DE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4D8AD2-5B29-499B-A30B-6CBC5A87F8B0}" type="slidenum">
              <a:rPr lang="en-US" altLang="de-DE" sz="1200" smtClean="0"/>
              <a:pPr/>
              <a:t>44</a:t>
            </a:fld>
            <a:endParaRPr lang="en-US" altLang="de-DE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3B662E-3FE1-4297-8F9F-55F525DBA90D}" type="slidenum">
              <a:rPr lang="en-US" altLang="de-DE" sz="1200" smtClean="0"/>
              <a:pPr/>
              <a:t>45</a:t>
            </a:fld>
            <a:endParaRPr lang="en-US" alt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D3E9B9-4E84-4451-AB38-7FF73A7370BF}" type="slidenum">
              <a:rPr lang="en-US" altLang="de-DE" sz="1200" smtClean="0"/>
              <a:pPr/>
              <a:t>46</a:t>
            </a:fld>
            <a:endParaRPr lang="en-US" altLang="de-DE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EAA08D-A053-4C2B-BC77-21D9F4E87874}" type="slidenum">
              <a:rPr lang="en-US" altLang="de-DE" sz="1200" smtClean="0"/>
              <a:pPr/>
              <a:t>47</a:t>
            </a:fld>
            <a:endParaRPr lang="en-US" altLang="de-DE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B865DF-E7DD-4731-A323-C2E40FE413A9}" type="slidenum">
              <a:rPr lang="en-US" altLang="de-DE" sz="1200" smtClean="0"/>
              <a:pPr/>
              <a:t>48</a:t>
            </a:fld>
            <a:endParaRPr lang="en-US" altLang="de-DE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BB90ED-094A-4453-8728-6B6BFE2DF550}" type="slidenum">
              <a:rPr lang="en-US" altLang="de-DE" sz="1200" smtClean="0"/>
              <a:pPr/>
              <a:t>50</a:t>
            </a:fld>
            <a:endParaRPr lang="en-US" altLang="de-DE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A1709B-9B31-4ED5-8216-EA17783D7DB2}" type="slidenum">
              <a:rPr lang="en-US" altLang="de-DE" sz="1200" smtClean="0"/>
              <a:pPr/>
              <a:t>51</a:t>
            </a:fld>
            <a:endParaRPr lang="en-US" altLang="de-DE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DB44B-6CD9-44B4-9595-EBCF658FA35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6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277C14-7315-4834-8C7D-96DAD5ED5F35}" type="slidenum">
              <a:rPr lang="en-US" altLang="de-DE" sz="1200" smtClean="0"/>
              <a:pPr/>
              <a:t>7</a:t>
            </a:fld>
            <a:endParaRPr lang="en-US" alt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20E6DE-7332-487A-8425-C3C0411F9589}" type="slidenum">
              <a:rPr lang="en-US" altLang="de-DE" sz="1200" smtClean="0"/>
              <a:pPr/>
              <a:t>8</a:t>
            </a:fld>
            <a:endParaRPr lang="en-US" alt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B3B5C-56E1-4C03-8D99-D6A0C873D9E8}" type="slidenum">
              <a:rPr lang="en-US" altLang="de-DE" sz="1200" smtClean="0"/>
              <a:pPr/>
              <a:t>22</a:t>
            </a:fld>
            <a:endParaRPr lang="en-US" altLang="de-DE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C776B4-27D7-4462-9C14-5F7D2C499C0E}" type="slidenum">
              <a:rPr lang="en-US" altLang="de-DE" sz="1200" smtClean="0"/>
              <a:pPr/>
              <a:t>26</a:t>
            </a:fld>
            <a:endParaRPr lang="en-US" alt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D1948A-1054-42FF-B7DF-C4240C965070}" type="slidenum">
              <a:rPr lang="en-US" altLang="de-DE" sz="1200" smtClean="0"/>
              <a:pPr/>
              <a:t>27</a:t>
            </a:fld>
            <a:endParaRPr lang="en-US" alt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1C4C22-2DF8-4D7F-8B9F-9767A29C77B8}" type="slidenum">
              <a:rPr lang="en-US" altLang="de-DE" sz="1200" smtClean="0"/>
              <a:pPr/>
              <a:t>28</a:t>
            </a:fld>
            <a:endParaRPr lang="en-US" altLang="de-DE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CC0583-DF82-40A8-9EC3-A0E9C838E514}" type="slidenum">
              <a:rPr lang="en-US" altLang="de-DE" sz="1200" smtClean="0"/>
              <a:pPr/>
              <a:t>29</a:t>
            </a:fld>
            <a:endParaRPr lang="en-US" altLang="de-DE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5" y="-2266"/>
            <a:ext cx="8304213" cy="76697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29456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5" y="4974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1762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5" y="4974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750080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36512" y="0"/>
            <a:ext cx="9177337" cy="6858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7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853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700">
              <a:latin typeface="Times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>
                <a:sym typeface="Symbol" pitchFamily="18" charset="2"/>
              </a:rPr>
              <a:t>	</a:t>
            </a:r>
            <a:r>
              <a:rPr lang="en-US" altLang="de-DE" dirty="0" err="1">
                <a:sym typeface="Symbol" pitchFamily="18" charset="2"/>
              </a:rPr>
              <a:t>Mastertextformat</a:t>
            </a:r>
            <a:r>
              <a:rPr lang="en-US" altLang="de-DE" dirty="0">
                <a:sym typeface="Symbol" pitchFamily="18" charset="2"/>
              </a:rPr>
              <a:t> </a:t>
            </a:r>
            <a:r>
              <a:rPr lang="en-US" altLang="de-DE" dirty="0" err="1">
                <a:sym typeface="Symbol" pitchFamily="18" charset="2"/>
              </a:rPr>
              <a:t>bearbeiten</a:t>
            </a:r>
            <a:endParaRPr lang="en-US" altLang="de-DE" dirty="0">
              <a:sym typeface="Symbol" pitchFamily="18" charset="2"/>
            </a:endParaRPr>
          </a:p>
          <a:p>
            <a:pPr lvl="1"/>
            <a:r>
              <a:rPr lang="en-US" altLang="de-DE" dirty="0">
                <a:sym typeface="Symbol" pitchFamily="18" charset="2"/>
              </a:rPr>
              <a:t>	</a:t>
            </a:r>
            <a:r>
              <a:rPr lang="en-US" altLang="de-DE" dirty="0" err="1">
                <a:sym typeface="Symbol" pitchFamily="18" charset="2"/>
              </a:rPr>
              <a:t>Zweite</a:t>
            </a:r>
            <a:r>
              <a:rPr lang="en-US" altLang="de-DE" dirty="0">
                <a:sym typeface="Symbol" pitchFamily="18" charset="2"/>
              </a:rPr>
              <a:t> </a:t>
            </a:r>
            <a:r>
              <a:rPr lang="en-US" altLang="de-DE" dirty="0" err="1">
                <a:sym typeface="Symbol" pitchFamily="18" charset="2"/>
              </a:rPr>
              <a:t>Ebene</a:t>
            </a:r>
            <a:endParaRPr lang="en-US" altLang="de-DE" dirty="0">
              <a:sym typeface="Symbol" pitchFamily="18" charset="2"/>
            </a:endParaRPr>
          </a:p>
          <a:p>
            <a:pPr lvl="2"/>
            <a:r>
              <a:rPr lang="en-US" altLang="de-DE" dirty="0">
                <a:sym typeface="Symbol" pitchFamily="18" charset="2"/>
              </a:rPr>
              <a:t>	</a:t>
            </a:r>
            <a:r>
              <a:rPr lang="en-US" altLang="de-DE" dirty="0" err="1">
                <a:sym typeface="Symbol" pitchFamily="18" charset="2"/>
              </a:rPr>
              <a:t>Dritte</a:t>
            </a:r>
            <a:r>
              <a:rPr lang="en-US" altLang="de-DE" dirty="0">
                <a:sym typeface="Symbol" pitchFamily="18" charset="2"/>
              </a:rPr>
              <a:t> </a:t>
            </a:r>
            <a:r>
              <a:rPr lang="en-US" altLang="de-DE" dirty="0" err="1">
                <a:sym typeface="Symbol" pitchFamily="18" charset="2"/>
              </a:rPr>
              <a:t>Ebene</a:t>
            </a:r>
            <a:endParaRPr lang="en-US" altLang="de-DE" dirty="0">
              <a:sym typeface="Symbol" pitchFamily="18" charset="2"/>
            </a:endParaRPr>
          </a:p>
          <a:p>
            <a:pPr lvl="3"/>
            <a:r>
              <a:rPr lang="en-US" altLang="de-DE" dirty="0" err="1">
                <a:sym typeface="Symbol" pitchFamily="18" charset="2"/>
              </a:rPr>
              <a:t>Vierte</a:t>
            </a:r>
            <a:r>
              <a:rPr lang="en-US" altLang="de-DE" dirty="0">
                <a:sym typeface="Symbol" pitchFamily="18" charset="2"/>
              </a:rPr>
              <a:t> </a:t>
            </a:r>
            <a:r>
              <a:rPr lang="en-US" altLang="de-DE" dirty="0" err="1">
                <a:sym typeface="Symbol" pitchFamily="18" charset="2"/>
              </a:rPr>
              <a:t>Ebene</a:t>
            </a:r>
            <a:endParaRPr lang="en-US" altLang="de-DE" dirty="0">
              <a:sym typeface="Symbol" pitchFamily="18" charset="2"/>
            </a:endParaRPr>
          </a:p>
          <a:p>
            <a:pPr lvl="4"/>
            <a:r>
              <a:rPr lang="en-US" altLang="de-DE" dirty="0" err="1">
                <a:sym typeface="Symbol" pitchFamily="18" charset="2"/>
              </a:rPr>
              <a:t>Fünfte</a:t>
            </a:r>
            <a:r>
              <a:rPr lang="en-US" altLang="de-DE" dirty="0">
                <a:sym typeface="Symbol" pitchFamily="18" charset="2"/>
              </a:rPr>
              <a:t> </a:t>
            </a:r>
            <a:r>
              <a:rPr lang="en-US" altLang="de-DE" dirty="0" err="1">
                <a:sym typeface="Symbol" pitchFamily="18" charset="2"/>
              </a:rPr>
              <a:t>Ebene</a:t>
            </a:r>
            <a:endParaRPr lang="en-US" altLang="de-DE" dirty="0">
              <a:sym typeface="Symbol" pitchFamily="18" charset="2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5683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35B048"/>
              </a:gs>
              <a:gs pos="100000">
                <a:srgbClr val="F47920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030" name="Rectangle 16"/>
          <p:cNvSpPr>
            <a:spLocks noChangeArrowheads="1"/>
          </p:cNvSpPr>
          <p:nvPr userDrawn="1"/>
        </p:nvSpPr>
        <p:spPr bwMode="auto">
          <a:xfrm>
            <a:off x="147638" y="6478588"/>
            <a:ext cx="80962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1000">
                <a:solidFill>
                  <a:srgbClr val="C0C0C0"/>
                </a:solidFill>
              </a:rPr>
              <a:t>Layoutsynthese elektronischer Schaltungen – Grundlegende Algorithmen für die Entwurfsautomatisierung         Kapitel 1: Einführung</a:t>
            </a:r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8494713" y="6478588"/>
            <a:ext cx="54133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05DE604-2645-48BB-9FDD-7FE1B386EE8D}" type="slidenum">
              <a:rPr lang="en-US" altLang="de-DE" sz="1000" smtClean="0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pic>
        <p:nvPicPr>
          <p:cNvPr id="9" name="Grafik 8" descr="C:\Daten\OneDrive\PAPER\BOOK_EDA_2016\web\Cover_EDA.jpg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77843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898525" rtl="0" eaLnBrk="0" fontAlgn="base" hangingPunct="0">
        <a:lnSpc>
          <a:spcPct val="101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pitchFamily="18" charset="2"/>
        </a:defRPr>
      </a:lvl1pPr>
      <a:lvl2pPr marL="301625" indent="155575" algn="l" defTabSz="898525" rtl="0" eaLnBrk="0" fontAlgn="base" hangingPunct="0">
        <a:lnSpc>
          <a:spcPct val="101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sym typeface="Symbol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Gliederung Kapitel 1 – Einführung</a:t>
            </a:r>
            <a:endParaRPr lang="en-US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1.6	Entwurfsstile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1.7	</a:t>
            </a:r>
            <a:r>
              <a:rPr lang="de-DE" altLang="de-DE" dirty="0" err="1"/>
              <a:t>Layoutebenen</a:t>
            </a:r>
            <a:endParaRPr lang="de-DE" altLang="de-DE" dirty="0"/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1.9	</a:t>
            </a:r>
            <a:r>
              <a:rPr lang="de-DE" altLang="de-DE" dirty="0" err="1"/>
              <a:t>Layoutsynthese</a:t>
            </a:r>
            <a:r>
              <a:rPr lang="de-DE" altLang="de-DE" dirty="0"/>
              <a:t>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1.10	Rechenkomplexität der </a:t>
            </a:r>
            <a:r>
              <a:rPr lang="de-DE" altLang="de-DE" dirty="0" err="1"/>
              <a:t>Layoutsynthese</a:t>
            </a:r>
            <a:endParaRPr lang="de-DE" altLang="de-DE" dirty="0"/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1.13	</a:t>
            </a:r>
            <a:r>
              <a:rPr lang="de-DE" altLang="de-DE" dirty="0" err="1"/>
              <a:t>Graphentheoretische</a:t>
            </a:r>
            <a:r>
              <a:rPr lang="de-DE" altLang="de-DE" dirty="0"/>
              <a:t> Grundbegriffe (Selbststudium)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/>
              <a:t>1.14	Häufig verwendete </a:t>
            </a:r>
            <a:r>
              <a:rPr lang="de-DE" altLang="de-DE" dirty="0" err="1"/>
              <a:t>Layoutbegriffe</a:t>
            </a:r>
            <a:r>
              <a:rPr lang="de-DE" altLang="de-DE" dirty="0"/>
              <a:t> (Selbststudium)</a:t>
            </a:r>
            <a:endParaRPr lang="en-US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Kapitel 1 – Einführung</a:t>
            </a:r>
            <a:endParaRPr lang="en-US" alt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1.6	Entwurfsstile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1.7	Layoutebenen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1.9	Layoutsynthese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1.10	Rechenkomplexität der Layoutsynthese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1.13	Graphentheoretische Grundbegriffe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1.14	Häufig verwendete Layoutbegriffe</a:t>
            </a:r>
            <a:endParaRPr lang="en-US" altLang="de-DE">
              <a:solidFill>
                <a:srgbClr val="C0C0C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79400" y="2914650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	Übersicht über den Entwurfsprozess</a:t>
            </a:r>
            <a:endParaRPr lang="en-US" altLang="de-DE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66988" y="2225675"/>
            <a:ext cx="1300162" cy="41275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59075" y="2301875"/>
            <a:ext cx="974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Verhaltensentwurf</a:t>
            </a:r>
            <a:br>
              <a:rPr lang="en-US" altLang="de-DE" sz="1000">
                <a:solidFill>
                  <a:srgbClr val="000000"/>
                </a:solidFill>
              </a:rPr>
            </a:br>
            <a:r>
              <a:rPr lang="en-US" altLang="de-DE" sz="1000">
                <a:solidFill>
                  <a:srgbClr val="000000"/>
                </a:solidFill>
              </a:rPr>
              <a:t>Logischer 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66988" y="3714750"/>
            <a:ext cx="1300162" cy="254000"/>
          </a:xfrm>
          <a:prstGeom prst="rect">
            <a:avLst/>
          </a:prstGeom>
          <a:solidFill>
            <a:srgbClr val="FAC094"/>
          </a:solidFill>
          <a:ln>
            <a:solidFill>
              <a:srgbClr val="FAC094"/>
            </a:solidFill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782888" y="3770313"/>
            <a:ext cx="847725" cy="144462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 err="1">
                <a:solidFill>
                  <a:srgbClr val="000000"/>
                </a:solidFill>
              </a:rPr>
              <a:t>Layoutsynthese</a:t>
            </a:r>
            <a:endParaRPr lang="en-US" altLang="de-DE" sz="1900" dirty="0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66988" y="4316413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733675" y="4371975"/>
            <a:ext cx="9413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Layoutverifikation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867150" y="3968750"/>
            <a:ext cx="6350" cy="9525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009900" y="5926138"/>
            <a:ext cx="2492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Chip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477963" y="1770063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477963" y="25939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477963" y="3446463"/>
            <a:ext cx="0" cy="160337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477963" y="43338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477963" y="5197475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057275" y="5411788"/>
            <a:ext cx="974725" cy="649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057275" y="5832475"/>
            <a:ext cx="455613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057275" y="5776913"/>
            <a:ext cx="455613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057275" y="5732463"/>
            <a:ext cx="455613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1060450" y="5686425"/>
            <a:ext cx="454025" cy="26988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1058863" y="5640388"/>
            <a:ext cx="454025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884363" y="5776913"/>
            <a:ext cx="14763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801813" y="5818188"/>
            <a:ext cx="23018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1730375" y="5856288"/>
            <a:ext cx="307975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1652588" y="5888038"/>
            <a:ext cx="38258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1577975" y="5926138"/>
            <a:ext cx="454025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1503363" y="5967413"/>
            <a:ext cx="52863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1047750" y="5880100"/>
            <a:ext cx="209550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057275" y="4537075"/>
            <a:ext cx="974725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16414" name="Group 30"/>
          <p:cNvGrpSpPr>
            <a:grpSpLocks/>
          </p:cNvGrpSpPr>
          <p:nvPr/>
        </p:nvGrpSpPr>
        <p:grpSpPr bwMode="auto">
          <a:xfrm>
            <a:off x="1038225" y="1946275"/>
            <a:ext cx="981075" cy="649288"/>
            <a:chOff x="634" y="1158"/>
            <a:chExt cx="584" cy="386"/>
          </a:xfrm>
        </p:grpSpPr>
        <p:sp>
          <p:nvSpPr>
            <p:cNvPr id="16571" name="Rectangle 31"/>
            <p:cNvSpPr>
              <a:spLocks noChangeArrowheads="1"/>
            </p:cNvSpPr>
            <p:nvPr/>
          </p:nvSpPr>
          <p:spPr bwMode="auto">
            <a:xfrm>
              <a:off x="634" y="1158"/>
              <a:ext cx="580" cy="38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572" name="Rectangle 32"/>
            <p:cNvSpPr>
              <a:spLocks noChangeArrowheads="1"/>
            </p:cNvSpPr>
            <p:nvPr/>
          </p:nvSpPr>
          <p:spPr bwMode="auto">
            <a:xfrm>
              <a:off x="710" y="1223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ENTITY test is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16573" name="Rectangle 33"/>
            <p:cNvSpPr>
              <a:spLocks noChangeArrowheads="1"/>
            </p:cNvSpPr>
            <p:nvPr/>
          </p:nvSpPr>
          <p:spPr bwMode="auto">
            <a:xfrm>
              <a:off x="744" y="1309"/>
              <a:ext cx="3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port a: in bit;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16574" name="Rectangle 34"/>
            <p:cNvSpPr>
              <a:spLocks noChangeArrowheads="1"/>
            </p:cNvSpPr>
            <p:nvPr/>
          </p:nvSpPr>
          <p:spPr bwMode="auto">
            <a:xfrm>
              <a:off x="666" y="1394"/>
              <a:ext cx="5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end ENTITY test;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16415" name="Freeform 35"/>
          <p:cNvSpPr>
            <a:spLocks/>
          </p:cNvSpPr>
          <p:nvPr/>
        </p:nvSpPr>
        <p:spPr bwMode="auto">
          <a:xfrm>
            <a:off x="1192213" y="4576763"/>
            <a:ext cx="622300" cy="590550"/>
          </a:xfrm>
          <a:custGeom>
            <a:avLst/>
            <a:gdLst>
              <a:gd name="T0" fmla="*/ 0 w 371"/>
              <a:gd name="T1" fmla="*/ 498208843 h 351"/>
              <a:gd name="T2" fmla="*/ 0 w 371"/>
              <a:gd name="T3" fmla="*/ 430272038 h 351"/>
              <a:gd name="T4" fmla="*/ 16880936 w 371"/>
              <a:gd name="T5" fmla="*/ 367995091 h 351"/>
              <a:gd name="T6" fmla="*/ 36576479 w 371"/>
              <a:gd name="T7" fmla="*/ 305719827 h 351"/>
              <a:gd name="T8" fmla="*/ 67525421 w 371"/>
              <a:gd name="T9" fmla="*/ 249104421 h 351"/>
              <a:gd name="T10" fmla="*/ 104100223 w 371"/>
              <a:gd name="T11" fmla="*/ 195320627 h 351"/>
              <a:gd name="T12" fmla="*/ 151930100 w 371"/>
              <a:gd name="T13" fmla="*/ 147198373 h 351"/>
              <a:gd name="T14" fmla="*/ 202574585 w 371"/>
              <a:gd name="T15" fmla="*/ 101906048 h 351"/>
              <a:gd name="T16" fmla="*/ 258844930 w 371"/>
              <a:gd name="T17" fmla="*/ 65106876 h 351"/>
              <a:gd name="T18" fmla="*/ 320742813 w 371"/>
              <a:gd name="T19" fmla="*/ 36799173 h 351"/>
              <a:gd name="T20" fmla="*/ 385453626 w 371"/>
              <a:gd name="T21" fmla="*/ 16984622 h 351"/>
              <a:gd name="T22" fmla="*/ 452979047 w 371"/>
              <a:gd name="T23" fmla="*/ 5661541 h 351"/>
              <a:gd name="T24" fmla="*/ 520502791 w 371"/>
              <a:gd name="T25" fmla="*/ 0 h 351"/>
              <a:gd name="T26" fmla="*/ 588028211 w 371"/>
              <a:gd name="T27" fmla="*/ 5661541 h 351"/>
              <a:gd name="T28" fmla="*/ 658366562 w 371"/>
              <a:gd name="T29" fmla="*/ 16984622 h 351"/>
              <a:gd name="T30" fmla="*/ 723077375 w 371"/>
              <a:gd name="T31" fmla="*/ 36799173 h 351"/>
              <a:gd name="T32" fmla="*/ 782162328 w 371"/>
              <a:gd name="T33" fmla="*/ 65106876 h 351"/>
              <a:gd name="T34" fmla="*/ 838432674 w 371"/>
              <a:gd name="T35" fmla="*/ 101906048 h 351"/>
              <a:gd name="T36" fmla="*/ 891890089 w 371"/>
              <a:gd name="T37" fmla="*/ 147198373 h 351"/>
              <a:gd name="T38" fmla="*/ 934092428 w 371"/>
              <a:gd name="T39" fmla="*/ 195320627 h 351"/>
              <a:gd name="T40" fmla="*/ 973481838 w 371"/>
              <a:gd name="T41" fmla="*/ 249104421 h 351"/>
              <a:gd name="T42" fmla="*/ 1004430779 w 371"/>
              <a:gd name="T43" fmla="*/ 305719827 h 351"/>
              <a:gd name="T44" fmla="*/ 1026939253 w 371"/>
              <a:gd name="T45" fmla="*/ 367995091 h 351"/>
              <a:gd name="T46" fmla="*/ 1038192651 w 371"/>
              <a:gd name="T47" fmla="*/ 430272038 h 351"/>
              <a:gd name="T48" fmla="*/ 1043820189 w 371"/>
              <a:gd name="T49" fmla="*/ 498208843 h 351"/>
              <a:gd name="T50" fmla="*/ 1038192651 w 371"/>
              <a:gd name="T51" fmla="*/ 560485789 h 351"/>
              <a:gd name="T52" fmla="*/ 1026939253 w 371"/>
              <a:gd name="T53" fmla="*/ 625592665 h 351"/>
              <a:gd name="T54" fmla="*/ 1004430779 w 371"/>
              <a:gd name="T55" fmla="*/ 687867929 h 351"/>
              <a:gd name="T56" fmla="*/ 973481838 w 371"/>
              <a:gd name="T57" fmla="*/ 744483335 h 351"/>
              <a:gd name="T58" fmla="*/ 934092428 w 371"/>
              <a:gd name="T59" fmla="*/ 798267129 h 351"/>
              <a:gd name="T60" fmla="*/ 891890089 w 371"/>
              <a:gd name="T61" fmla="*/ 846389383 h 351"/>
              <a:gd name="T62" fmla="*/ 838432674 w 371"/>
              <a:gd name="T63" fmla="*/ 891681708 h 351"/>
              <a:gd name="T64" fmla="*/ 782162328 w 371"/>
              <a:gd name="T65" fmla="*/ 925650952 h 351"/>
              <a:gd name="T66" fmla="*/ 723077375 w 371"/>
              <a:gd name="T67" fmla="*/ 953956972 h 351"/>
              <a:gd name="T68" fmla="*/ 658366562 w 371"/>
              <a:gd name="T69" fmla="*/ 976603135 h 351"/>
              <a:gd name="T70" fmla="*/ 588028211 w 371"/>
              <a:gd name="T71" fmla="*/ 987926216 h 351"/>
              <a:gd name="T72" fmla="*/ 520502791 w 371"/>
              <a:gd name="T73" fmla="*/ 993587756 h 351"/>
              <a:gd name="T74" fmla="*/ 452979047 w 371"/>
              <a:gd name="T75" fmla="*/ 987926216 h 351"/>
              <a:gd name="T76" fmla="*/ 385453626 w 371"/>
              <a:gd name="T77" fmla="*/ 976603135 h 351"/>
              <a:gd name="T78" fmla="*/ 320742813 w 371"/>
              <a:gd name="T79" fmla="*/ 953956972 h 351"/>
              <a:gd name="T80" fmla="*/ 258844930 w 371"/>
              <a:gd name="T81" fmla="*/ 925650952 h 351"/>
              <a:gd name="T82" fmla="*/ 202574585 w 371"/>
              <a:gd name="T83" fmla="*/ 891681708 h 351"/>
              <a:gd name="T84" fmla="*/ 151930100 w 371"/>
              <a:gd name="T85" fmla="*/ 846389383 h 351"/>
              <a:gd name="T86" fmla="*/ 104100223 w 371"/>
              <a:gd name="T87" fmla="*/ 798267129 h 351"/>
              <a:gd name="T88" fmla="*/ 67525421 w 371"/>
              <a:gd name="T89" fmla="*/ 744483335 h 351"/>
              <a:gd name="T90" fmla="*/ 36576479 w 371"/>
              <a:gd name="T91" fmla="*/ 687867929 h 351"/>
              <a:gd name="T92" fmla="*/ 16880936 w 371"/>
              <a:gd name="T93" fmla="*/ 625592665 h 351"/>
              <a:gd name="T94" fmla="*/ 0 w 371"/>
              <a:gd name="T95" fmla="*/ 560485789 h 351"/>
              <a:gd name="T96" fmla="*/ 0 w 371"/>
              <a:gd name="T97" fmla="*/ 498208843 h 3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1" h="351">
                <a:moveTo>
                  <a:pt x="0" y="176"/>
                </a:moveTo>
                <a:lnTo>
                  <a:pt x="0" y="152"/>
                </a:lnTo>
                <a:lnTo>
                  <a:pt x="6" y="130"/>
                </a:lnTo>
                <a:lnTo>
                  <a:pt x="13" y="108"/>
                </a:lnTo>
                <a:lnTo>
                  <a:pt x="24" y="88"/>
                </a:lnTo>
                <a:lnTo>
                  <a:pt x="37" y="69"/>
                </a:lnTo>
                <a:lnTo>
                  <a:pt x="54" y="52"/>
                </a:lnTo>
                <a:lnTo>
                  <a:pt x="72" y="36"/>
                </a:lnTo>
                <a:lnTo>
                  <a:pt x="92" y="23"/>
                </a:lnTo>
                <a:lnTo>
                  <a:pt x="114" y="13"/>
                </a:lnTo>
                <a:lnTo>
                  <a:pt x="137" y="6"/>
                </a:lnTo>
                <a:lnTo>
                  <a:pt x="161" y="2"/>
                </a:lnTo>
                <a:lnTo>
                  <a:pt x="185" y="0"/>
                </a:lnTo>
                <a:lnTo>
                  <a:pt x="209" y="2"/>
                </a:lnTo>
                <a:lnTo>
                  <a:pt x="234" y="6"/>
                </a:lnTo>
                <a:lnTo>
                  <a:pt x="257" y="13"/>
                </a:lnTo>
                <a:lnTo>
                  <a:pt x="278" y="23"/>
                </a:lnTo>
                <a:lnTo>
                  <a:pt x="298" y="36"/>
                </a:lnTo>
                <a:lnTo>
                  <a:pt x="317" y="52"/>
                </a:lnTo>
                <a:lnTo>
                  <a:pt x="332" y="69"/>
                </a:lnTo>
                <a:lnTo>
                  <a:pt x="346" y="88"/>
                </a:lnTo>
                <a:lnTo>
                  <a:pt x="357" y="108"/>
                </a:lnTo>
                <a:lnTo>
                  <a:pt x="365" y="130"/>
                </a:lnTo>
                <a:lnTo>
                  <a:pt x="369" y="152"/>
                </a:lnTo>
                <a:lnTo>
                  <a:pt x="371" y="176"/>
                </a:lnTo>
                <a:lnTo>
                  <a:pt x="369" y="198"/>
                </a:lnTo>
                <a:lnTo>
                  <a:pt x="365" y="221"/>
                </a:lnTo>
                <a:lnTo>
                  <a:pt x="357" y="243"/>
                </a:lnTo>
                <a:lnTo>
                  <a:pt x="346" y="263"/>
                </a:lnTo>
                <a:lnTo>
                  <a:pt x="332" y="282"/>
                </a:lnTo>
                <a:lnTo>
                  <a:pt x="317" y="299"/>
                </a:lnTo>
                <a:lnTo>
                  <a:pt x="298" y="315"/>
                </a:lnTo>
                <a:lnTo>
                  <a:pt x="278" y="327"/>
                </a:lnTo>
                <a:lnTo>
                  <a:pt x="257" y="337"/>
                </a:lnTo>
                <a:lnTo>
                  <a:pt x="234" y="345"/>
                </a:lnTo>
                <a:lnTo>
                  <a:pt x="209" y="349"/>
                </a:lnTo>
                <a:lnTo>
                  <a:pt x="185" y="351"/>
                </a:lnTo>
                <a:lnTo>
                  <a:pt x="161" y="349"/>
                </a:lnTo>
                <a:lnTo>
                  <a:pt x="137" y="345"/>
                </a:lnTo>
                <a:lnTo>
                  <a:pt x="114" y="337"/>
                </a:lnTo>
                <a:lnTo>
                  <a:pt x="92" y="327"/>
                </a:lnTo>
                <a:lnTo>
                  <a:pt x="72" y="315"/>
                </a:lnTo>
                <a:lnTo>
                  <a:pt x="54" y="299"/>
                </a:lnTo>
                <a:lnTo>
                  <a:pt x="37" y="282"/>
                </a:lnTo>
                <a:lnTo>
                  <a:pt x="24" y="263"/>
                </a:lnTo>
                <a:lnTo>
                  <a:pt x="13" y="243"/>
                </a:lnTo>
                <a:lnTo>
                  <a:pt x="6" y="221"/>
                </a:lnTo>
                <a:lnTo>
                  <a:pt x="0" y="19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6" name="Rectangle 36"/>
          <p:cNvSpPr>
            <a:spLocks noChangeArrowheads="1"/>
          </p:cNvSpPr>
          <p:nvPr/>
        </p:nvSpPr>
        <p:spPr bwMode="auto">
          <a:xfrm>
            <a:off x="1244600" y="5118100"/>
            <a:ext cx="557213" cy="53975"/>
          </a:xfrm>
          <a:prstGeom prst="rect">
            <a:avLst/>
          </a:prstGeom>
          <a:solidFill>
            <a:srgbClr val="FF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17" name="Line 37"/>
          <p:cNvSpPr>
            <a:spLocks noChangeShapeType="1"/>
          </p:cNvSpPr>
          <p:nvPr/>
        </p:nvSpPr>
        <p:spPr bwMode="auto">
          <a:xfrm>
            <a:off x="1327150" y="5118100"/>
            <a:ext cx="352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8" name="Line 38"/>
          <p:cNvSpPr>
            <a:spLocks noChangeShapeType="1"/>
          </p:cNvSpPr>
          <p:nvPr/>
        </p:nvSpPr>
        <p:spPr bwMode="auto">
          <a:xfrm>
            <a:off x="1300163" y="46466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9" name="Line 39"/>
          <p:cNvSpPr>
            <a:spLocks noChangeShapeType="1"/>
          </p:cNvSpPr>
          <p:nvPr/>
        </p:nvSpPr>
        <p:spPr bwMode="auto">
          <a:xfrm>
            <a:off x="1220788" y="4752975"/>
            <a:ext cx="5667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Line 40"/>
          <p:cNvSpPr>
            <a:spLocks noChangeShapeType="1"/>
          </p:cNvSpPr>
          <p:nvPr/>
        </p:nvSpPr>
        <p:spPr bwMode="auto">
          <a:xfrm>
            <a:off x="1192213" y="4860925"/>
            <a:ext cx="6223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1" name="Line 41"/>
          <p:cNvSpPr>
            <a:spLocks noChangeShapeType="1"/>
          </p:cNvSpPr>
          <p:nvPr/>
        </p:nvSpPr>
        <p:spPr bwMode="auto">
          <a:xfrm>
            <a:off x="1204913" y="4970463"/>
            <a:ext cx="582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2" name="Line 42"/>
          <p:cNvSpPr>
            <a:spLocks noChangeShapeType="1"/>
          </p:cNvSpPr>
          <p:nvPr/>
        </p:nvSpPr>
        <p:spPr bwMode="auto">
          <a:xfrm>
            <a:off x="1273175" y="5078413"/>
            <a:ext cx="4619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3" name="Line 43"/>
          <p:cNvSpPr>
            <a:spLocks noChangeShapeType="1"/>
          </p:cNvSpPr>
          <p:nvPr/>
        </p:nvSpPr>
        <p:spPr bwMode="auto">
          <a:xfrm>
            <a:off x="143668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4" name="Line 44"/>
          <p:cNvSpPr>
            <a:spLocks noChangeShapeType="1"/>
          </p:cNvSpPr>
          <p:nvPr/>
        </p:nvSpPr>
        <p:spPr bwMode="auto">
          <a:xfrm>
            <a:off x="154463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5" name="Line 45"/>
          <p:cNvSpPr>
            <a:spLocks noChangeShapeType="1"/>
          </p:cNvSpPr>
          <p:nvPr/>
        </p:nvSpPr>
        <p:spPr bwMode="auto">
          <a:xfrm>
            <a:off x="1327150" y="4630738"/>
            <a:ext cx="1588" cy="487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6" name="Line 46"/>
          <p:cNvSpPr>
            <a:spLocks noChangeShapeType="1"/>
          </p:cNvSpPr>
          <p:nvPr/>
        </p:nvSpPr>
        <p:spPr bwMode="auto">
          <a:xfrm>
            <a:off x="1654175" y="4618038"/>
            <a:ext cx="1588" cy="500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7" name="Line 47"/>
          <p:cNvSpPr>
            <a:spLocks noChangeShapeType="1"/>
          </p:cNvSpPr>
          <p:nvPr/>
        </p:nvSpPr>
        <p:spPr bwMode="auto">
          <a:xfrm>
            <a:off x="1220788" y="4752975"/>
            <a:ext cx="1587" cy="217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8" name="Line 48"/>
          <p:cNvSpPr>
            <a:spLocks noChangeShapeType="1"/>
          </p:cNvSpPr>
          <p:nvPr/>
        </p:nvSpPr>
        <p:spPr bwMode="auto">
          <a:xfrm>
            <a:off x="1760538" y="4713288"/>
            <a:ext cx="3175" cy="311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9" name="Rectangle 49"/>
          <p:cNvSpPr>
            <a:spLocks noChangeArrowheads="1"/>
          </p:cNvSpPr>
          <p:nvPr/>
        </p:nvSpPr>
        <p:spPr bwMode="auto">
          <a:xfrm>
            <a:off x="1327150" y="4646613"/>
            <a:ext cx="109538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0" name="Rectangle 50"/>
          <p:cNvSpPr>
            <a:spLocks noChangeArrowheads="1"/>
          </p:cNvSpPr>
          <p:nvPr/>
        </p:nvSpPr>
        <p:spPr bwMode="auto">
          <a:xfrm>
            <a:off x="1327150" y="4752975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1" name="Rectangle 51"/>
          <p:cNvSpPr>
            <a:spLocks noChangeArrowheads="1"/>
          </p:cNvSpPr>
          <p:nvPr/>
        </p:nvSpPr>
        <p:spPr bwMode="auto">
          <a:xfrm>
            <a:off x="1327150" y="4860925"/>
            <a:ext cx="109538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2" name="Rectangle 52"/>
          <p:cNvSpPr>
            <a:spLocks noChangeArrowheads="1"/>
          </p:cNvSpPr>
          <p:nvPr/>
        </p:nvSpPr>
        <p:spPr bwMode="auto">
          <a:xfrm>
            <a:off x="1327150" y="4970463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3" name="Rectangle 53"/>
          <p:cNvSpPr>
            <a:spLocks noChangeArrowheads="1"/>
          </p:cNvSpPr>
          <p:nvPr/>
        </p:nvSpPr>
        <p:spPr bwMode="auto">
          <a:xfrm>
            <a:off x="1436688" y="4646613"/>
            <a:ext cx="107950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4" name="Rectangle 54"/>
          <p:cNvSpPr>
            <a:spLocks noChangeArrowheads="1"/>
          </p:cNvSpPr>
          <p:nvPr/>
        </p:nvSpPr>
        <p:spPr bwMode="auto">
          <a:xfrm>
            <a:off x="1436688" y="4752975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5" name="Rectangle 55"/>
          <p:cNvSpPr>
            <a:spLocks noChangeArrowheads="1"/>
          </p:cNvSpPr>
          <p:nvPr/>
        </p:nvSpPr>
        <p:spPr bwMode="auto">
          <a:xfrm>
            <a:off x="1436688" y="4860925"/>
            <a:ext cx="107950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6" name="Rectangle 56"/>
          <p:cNvSpPr>
            <a:spLocks noChangeArrowheads="1"/>
          </p:cNvSpPr>
          <p:nvPr/>
        </p:nvSpPr>
        <p:spPr bwMode="auto">
          <a:xfrm>
            <a:off x="1436688" y="4970463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7" name="Rectangle 57"/>
          <p:cNvSpPr>
            <a:spLocks noChangeArrowheads="1"/>
          </p:cNvSpPr>
          <p:nvPr/>
        </p:nvSpPr>
        <p:spPr bwMode="auto">
          <a:xfrm>
            <a:off x="1544638" y="4970463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8" name="Rectangle 58"/>
          <p:cNvSpPr>
            <a:spLocks noChangeArrowheads="1"/>
          </p:cNvSpPr>
          <p:nvPr/>
        </p:nvSpPr>
        <p:spPr bwMode="auto">
          <a:xfrm>
            <a:off x="1544638" y="4860925"/>
            <a:ext cx="109537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39" name="Rectangle 59"/>
          <p:cNvSpPr>
            <a:spLocks noChangeArrowheads="1"/>
          </p:cNvSpPr>
          <p:nvPr/>
        </p:nvSpPr>
        <p:spPr bwMode="auto">
          <a:xfrm>
            <a:off x="1544638" y="4752975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40" name="Rectangle 60"/>
          <p:cNvSpPr>
            <a:spLocks noChangeArrowheads="1"/>
          </p:cNvSpPr>
          <p:nvPr/>
        </p:nvSpPr>
        <p:spPr bwMode="auto">
          <a:xfrm>
            <a:off x="1544638" y="4646613"/>
            <a:ext cx="109537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41" name="Rectangle 61"/>
          <p:cNvSpPr>
            <a:spLocks noChangeArrowheads="1"/>
          </p:cNvSpPr>
          <p:nvPr/>
        </p:nvSpPr>
        <p:spPr bwMode="auto">
          <a:xfrm>
            <a:off x="1220788" y="4752975"/>
            <a:ext cx="106362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42" name="Rectangle 62"/>
          <p:cNvSpPr>
            <a:spLocks noChangeArrowheads="1"/>
          </p:cNvSpPr>
          <p:nvPr/>
        </p:nvSpPr>
        <p:spPr bwMode="auto">
          <a:xfrm>
            <a:off x="1220788" y="4860925"/>
            <a:ext cx="106362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43" name="Rectangle 63"/>
          <p:cNvSpPr>
            <a:spLocks noChangeArrowheads="1"/>
          </p:cNvSpPr>
          <p:nvPr/>
        </p:nvSpPr>
        <p:spPr bwMode="auto">
          <a:xfrm>
            <a:off x="1654175" y="4752975"/>
            <a:ext cx="106363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44" name="Rectangle 64"/>
          <p:cNvSpPr>
            <a:spLocks noChangeArrowheads="1"/>
          </p:cNvSpPr>
          <p:nvPr/>
        </p:nvSpPr>
        <p:spPr bwMode="auto">
          <a:xfrm>
            <a:off x="1654175" y="4860925"/>
            <a:ext cx="106363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45" name="Line 65"/>
          <p:cNvSpPr>
            <a:spLocks noChangeShapeType="1"/>
          </p:cNvSpPr>
          <p:nvPr/>
        </p:nvSpPr>
        <p:spPr bwMode="auto">
          <a:xfrm flipV="1">
            <a:off x="1165225" y="5580063"/>
            <a:ext cx="474663" cy="246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6" name="Line 66"/>
          <p:cNvSpPr>
            <a:spLocks noChangeShapeType="1"/>
          </p:cNvSpPr>
          <p:nvPr/>
        </p:nvSpPr>
        <p:spPr bwMode="auto">
          <a:xfrm flipV="1">
            <a:off x="1450975" y="5649913"/>
            <a:ext cx="473075" cy="2428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7" name="Line 67"/>
          <p:cNvSpPr>
            <a:spLocks noChangeShapeType="1"/>
          </p:cNvSpPr>
          <p:nvPr/>
        </p:nvSpPr>
        <p:spPr bwMode="auto">
          <a:xfrm>
            <a:off x="1639888" y="5580063"/>
            <a:ext cx="284162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8" name="Line 68"/>
          <p:cNvSpPr>
            <a:spLocks noChangeShapeType="1"/>
          </p:cNvSpPr>
          <p:nvPr/>
        </p:nvSpPr>
        <p:spPr bwMode="auto">
          <a:xfrm>
            <a:off x="1165225" y="5826125"/>
            <a:ext cx="285750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9" name="Line 69"/>
          <p:cNvSpPr>
            <a:spLocks noChangeShapeType="1"/>
          </p:cNvSpPr>
          <p:nvPr/>
        </p:nvSpPr>
        <p:spPr bwMode="auto">
          <a:xfrm flipV="1">
            <a:off x="1165225" y="5492750"/>
            <a:ext cx="474663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0" name="Line 70"/>
          <p:cNvSpPr>
            <a:spLocks noChangeShapeType="1"/>
          </p:cNvSpPr>
          <p:nvPr/>
        </p:nvSpPr>
        <p:spPr bwMode="auto">
          <a:xfrm flipV="1">
            <a:off x="1450975" y="5561013"/>
            <a:ext cx="473075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1" name="Line 71"/>
          <p:cNvSpPr>
            <a:spLocks noChangeShapeType="1"/>
          </p:cNvSpPr>
          <p:nvPr/>
        </p:nvSpPr>
        <p:spPr bwMode="auto">
          <a:xfrm>
            <a:off x="1639888" y="5492750"/>
            <a:ext cx="284162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2" name="Line 72"/>
          <p:cNvSpPr>
            <a:spLocks noChangeShapeType="1"/>
          </p:cNvSpPr>
          <p:nvPr/>
        </p:nvSpPr>
        <p:spPr bwMode="auto">
          <a:xfrm>
            <a:off x="1165225" y="5737225"/>
            <a:ext cx="285750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3" name="Freeform 73"/>
          <p:cNvSpPr>
            <a:spLocks/>
          </p:cNvSpPr>
          <p:nvPr/>
        </p:nvSpPr>
        <p:spPr bwMode="auto">
          <a:xfrm>
            <a:off x="1165225" y="5492750"/>
            <a:ext cx="758825" cy="312738"/>
          </a:xfrm>
          <a:custGeom>
            <a:avLst/>
            <a:gdLst>
              <a:gd name="T0" fmla="*/ 0 w 452"/>
              <a:gd name="T1" fmla="*/ 409923856 h 186"/>
              <a:gd name="T2" fmla="*/ 797614052 w 452"/>
              <a:gd name="T3" fmla="*/ 0 h 186"/>
              <a:gd name="T4" fmla="*/ 1273927833 w 452"/>
              <a:gd name="T5" fmla="*/ 113081689 h 186"/>
              <a:gd name="T6" fmla="*/ 479132514 w 452"/>
              <a:gd name="T7" fmla="*/ 525833638 h 186"/>
              <a:gd name="T8" fmla="*/ 0 w 452"/>
              <a:gd name="T9" fmla="*/ 409923856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2" h="186">
                <a:moveTo>
                  <a:pt x="0" y="145"/>
                </a:moveTo>
                <a:lnTo>
                  <a:pt x="283" y="0"/>
                </a:lnTo>
                <a:lnTo>
                  <a:pt x="452" y="40"/>
                </a:lnTo>
                <a:lnTo>
                  <a:pt x="170" y="186"/>
                </a:lnTo>
                <a:lnTo>
                  <a:pt x="0" y="145"/>
                </a:lnTo>
                <a:close/>
              </a:path>
            </a:pathLst>
          </a:custGeom>
          <a:solidFill>
            <a:srgbClr val="E6E6E6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4" name="Freeform 74"/>
          <p:cNvSpPr>
            <a:spLocks/>
          </p:cNvSpPr>
          <p:nvPr/>
        </p:nvSpPr>
        <p:spPr bwMode="auto">
          <a:xfrm>
            <a:off x="1165225" y="5561013"/>
            <a:ext cx="758825" cy="338137"/>
          </a:xfrm>
          <a:custGeom>
            <a:avLst/>
            <a:gdLst>
              <a:gd name="T0" fmla="*/ 0 w 452"/>
              <a:gd name="T1" fmla="*/ 294219365 h 202"/>
              <a:gd name="T2" fmla="*/ 0 w 452"/>
              <a:gd name="T3" fmla="*/ 453938879 h 202"/>
              <a:gd name="T4" fmla="*/ 479132514 w 452"/>
              <a:gd name="T5" fmla="*/ 566022925 h 202"/>
              <a:gd name="T6" fmla="*/ 1273927833 w 452"/>
              <a:gd name="T7" fmla="*/ 159719514 h 202"/>
              <a:gd name="T8" fmla="*/ 1273927833 w 452"/>
              <a:gd name="T9" fmla="*/ 0 h 202"/>
              <a:gd name="T10" fmla="*/ 479132514 w 452"/>
              <a:gd name="T11" fmla="*/ 409105595 h 202"/>
              <a:gd name="T12" fmla="*/ 0 w 452"/>
              <a:gd name="T13" fmla="*/ 294219365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2" h="202">
                <a:moveTo>
                  <a:pt x="0" y="105"/>
                </a:moveTo>
                <a:lnTo>
                  <a:pt x="0" y="162"/>
                </a:lnTo>
                <a:lnTo>
                  <a:pt x="170" y="202"/>
                </a:lnTo>
                <a:lnTo>
                  <a:pt x="452" y="57"/>
                </a:lnTo>
                <a:lnTo>
                  <a:pt x="452" y="0"/>
                </a:lnTo>
                <a:lnTo>
                  <a:pt x="170" y="146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5" name="Freeform 75"/>
          <p:cNvSpPr>
            <a:spLocks/>
          </p:cNvSpPr>
          <p:nvPr/>
        </p:nvSpPr>
        <p:spPr bwMode="auto">
          <a:xfrm>
            <a:off x="1231900" y="5776913"/>
            <a:ext cx="41275" cy="122237"/>
          </a:xfrm>
          <a:custGeom>
            <a:avLst/>
            <a:gdLst>
              <a:gd name="T0" fmla="*/ 0 w 25"/>
              <a:gd name="T1" fmla="*/ 47665732 h 73"/>
              <a:gd name="T2" fmla="*/ 68145025 w 25"/>
              <a:gd name="T3" fmla="*/ 0 h 73"/>
              <a:gd name="T4" fmla="*/ 68145025 w 25"/>
              <a:gd name="T5" fmla="*/ 67293980 h 73"/>
              <a:gd name="T6" fmla="*/ 51790219 w 25"/>
              <a:gd name="T7" fmla="*/ 92528386 h 73"/>
              <a:gd name="T8" fmla="*/ 51790219 w 25"/>
              <a:gd name="T9" fmla="*/ 182252018 h 73"/>
              <a:gd name="T10" fmla="*/ 35435413 w 25"/>
              <a:gd name="T11" fmla="*/ 204683345 h 73"/>
              <a:gd name="T12" fmla="*/ 35435413 w 25"/>
              <a:gd name="T13" fmla="*/ 114959712 h 73"/>
              <a:gd name="T14" fmla="*/ 0 w 25"/>
              <a:gd name="T15" fmla="*/ 134586286 h 73"/>
              <a:gd name="T16" fmla="*/ 0 w 25"/>
              <a:gd name="T17" fmla="*/ 47665732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4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8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6" name="Freeform 76"/>
          <p:cNvSpPr>
            <a:spLocks/>
          </p:cNvSpPr>
          <p:nvPr/>
        </p:nvSpPr>
        <p:spPr bwMode="auto">
          <a:xfrm>
            <a:off x="1870075" y="5668963"/>
            <a:ext cx="41275" cy="123825"/>
          </a:xfrm>
          <a:custGeom>
            <a:avLst/>
            <a:gdLst>
              <a:gd name="T0" fmla="*/ 0 w 24"/>
              <a:gd name="T1" fmla="*/ 46035760 h 73"/>
              <a:gd name="T2" fmla="*/ 70984401 w 24"/>
              <a:gd name="T3" fmla="*/ 0 h 73"/>
              <a:gd name="T4" fmla="*/ 70984401 w 24"/>
              <a:gd name="T5" fmla="*/ 69053640 h 73"/>
              <a:gd name="T6" fmla="*/ 53237871 w 24"/>
              <a:gd name="T7" fmla="*/ 92069824 h 73"/>
              <a:gd name="T8" fmla="*/ 53237871 w 24"/>
              <a:gd name="T9" fmla="*/ 184141345 h 73"/>
              <a:gd name="T10" fmla="*/ 35493060 w 24"/>
              <a:gd name="T11" fmla="*/ 210036036 h 73"/>
              <a:gd name="T12" fmla="*/ 35493060 w 24"/>
              <a:gd name="T13" fmla="*/ 115087704 h 73"/>
              <a:gd name="T14" fmla="*/ 0 w 24"/>
              <a:gd name="T15" fmla="*/ 138105585 h 73"/>
              <a:gd name="T16" fmla="*/ 0 w 24"/>
              <a:gd name="T17" fmla="*/ 4603576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7" name="Freeform 77"/>
          <p:cNvSpPr>
            <a:spLocks/>
          </p:cNvSpPr>
          <p:nvPr/>
        </p:nvSpPr>
        <p:spPr bwMode="auto">
          <a:xfrm>
            <a:off x="1793875" y="5707063"/>
            <a:ext cx="41275" cy="122237"/>
          </a:xfrm>
          <a:custGeom>
            <a:avLst/>
            <a:gdLst>
              <a:gd name="T0" fmla="*/ 0 w 25"/>
              <a:gd name="T1" fmla="*/ 44862653 h 73"/>
              <a:gd name="T2" fmla="*/ 68145025 w 25"/>
              <a:gd name="T3" fmla="*/ 0 h 73"/>
              <a:gd name="T4" fmla="*/ 68145025 w 25"/>
              <a:gd name="T5" fmla="*/ 70097059 h 73"/>
              <a:gd name="T6" fmla="*/ 51790219 w 25"/>
              <a:gd name="T7" fmla="*/ 92528386 h 73"/>
              <a:gd name="T8" fmla="*/ 51790219 w 25"/>
              <a:gd name="T9" fmla="*/ 182252018 h 73"/>
              <a:gd name="T10" fmla="*/ 35435413 w 25"/>
              <a:gd name="T11" fmla="*/ 204683345 h 73"/>
              <a:gd name="T12" fmla="*/ 35435413 w 25"/>
              <a:gd name="T13" fmla="*/ 114959712 h 73"/>
              <a:gd name="T14" fmla="*/ 0 w 25"/>
              <a:gd name="T15" fmla="*/ 137389365 h 73"/>
              <a:gd name="T16" fmla="*/ 0 w 25"/>
              <a:gd name="T17" fmla="*/ 44862653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6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8" name="Freeform 78"/>
          <p:cNvSpPr>
            <a:spLocks/>
          </p:cNvSpPr>
          <p:nvPr/>
        </p:nvSpPr>
        <p:spPr bwMode="auto">
          <a:xfrm>
            <a:off x="1719263" y="5745163"/>
            <a:ext cx="39687" cy="120650"/>
          </a:xfrm>
          <a:custGeom>
            <a:avLst/>
            <a:gdLst>
              <a:gd name="T0" fmla="*/ 0 w 24"/>
              <a:gd name="T1" fmla="*/ 44927044 h 72"/>
              <a:gd name="T2" fmla="*/ 65627415 w 24"/>
              <a:gd name="T3" fmla="*/ 0 h 72"/>
              <a:gd name="T4" fmla="*/ 65627415 w 24"/>
              <a:gd name="T5" fmla="*/ 67391403 h 72"/>
              <a:gd name="T6" fmla="*/ 49220148 w 24"/>
              <a:gd name="T7" fmla="*/ 89854088 h 72"/>
              <a:gd name="T8" fmla="*/ 49220148 w 24"/>
              <a:gd name="T9" fmla="*/ 182516639 h 72"/>
              <a:gd name="T10" fmla="*/ 32814535 w 24"/>
              <a:gd name="T11" fmla="*/ 202172535 h 72"/>
              <a:gd name="T12" fmla="*/ 32814535 w 24"/>
              <a:gd name="T13" fmla="*/ 115125235 h 72"/>
              <a:gd name="T14" fmla="*/ 0 w 24"/>
              <a:gd name="T15" fmla="*/ 134781131 h 72"/>
              <a:gd name="T16" fmla="*/ 0 w 24"/>
              <a:gd name="T17" fmla="*/ 44927044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2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5"/>
                </a:lnTo>
                <a:lnTo>
                  <a:pt x="12" y="72"/>
                </a:lnTo>
                <a:lnTo>
                  <a:pt x="12" y="41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9" name="Freeform 79"/>
          <p:cNvSpPr>
            <a:spLocks/>
          </p:cNvSpPr>
          <p:nvPr/>
        </p:nvSpPr>
        <p:spPr bwMode="auto">
          <a:xfrm>
            <a:off x="1641475" y="5783263"/>
            <a:ext cx="42863" cy="122237"/>
          </a:xfrm>
          <a:custGeom>
            <a:avLst/>
            <a:gdLst>
              <a:gd name="T0" fmla="*/ 0 w 25"/>
              <a:gd name="T1" fmla="*/ 46117304 h 72"/>
              <a:gd name="T2" fmla="*/ 73489471 w 25"/>
              <a:gd name="T3" fmla="*/ 0 h 72"/>
              <a:gd name="T4" fmla="*/ 73489471 w 25"/>
              <a:gd name="T5" fmla="*/ 69175956 h 72"/>
              <a:gd name="T6" fmla="*/ 55852204 w 25"/>
              <a:gd name="T7" fmla="*/ 89351852 h 72"/>
              <a:gd name="T8" fmla="*/ 55852204 w 25"/>
              <a:gd name="T9" fmla="*/ 184467517 h 72"/>
              <a:gd name="T10" fmla="*/ 38214936 w 25"/>
              <a:gd name="T11" fmla="*/ 207526169 h 72"/>
              <a:gd name="T12" fmla="*/ 38214936 w 25"/>
              <a:gd name="T13" fmla="*/ 115291562 h 72"/>
              <a:gd name="T14" fmla="*/ 0 w 25"/>
              <a:gd name="T15" fmla="*/ 138350213 h 72"/>
              <a:gd name="T16" fmla="*/ 0 w 25"/>
              <a:gd name="T17" fmla="*/ 46117304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2">
                <a:moveTo>
                  <a:pt x="0" y="16"/>
                </a:moveTo>
                <a:lnTo>
                  <a:pt x="25" y="0"/>
                </a:lnTo>
                <a:lnTo>
                  <a:pt x="25" y="24"/>
                </a:lnTo>
                <a:lnTo>
                  <a:pt x="19" y="31"/>
                </a:lnTo>
                <a:lnTo>
                  <a:pt x="19" y="64"/>
                </a:lnTo>
                <a:lnTo>
                  <a:pt x="13" y="72"/>
                </a:lnTo>
                <a:lnTo>
                  <a:pt x="13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0" name="Freeform 80"/>
          <p:cNvSpPr>
            <a:spLocks/>
          </p:cNvSpPr>
          <p:nvPr/>
        </p:nvSpPr>
        <p:spPr bwMode="auto">
          <a:xfrm>
            <a:off x="1490663" y="5857875"/>
            <a:ext cx="41275" cy="122238"/>
          </a:xfrm>
          <a:custGeom>
            <a:avLst/>
            <a:gdLst>
              <a:gd name="T0" fmla="*/ 0 w 25"/>
              <a:gd name="T1" fmla="*/ 47666122 h 73"/>
              <a:gd name="T2" fmla="*/ 68145025 w 25"/>
              <a:gd name="T3" fmla="*/ 0 h 73"/>
              <a:gd name="T4" fmla="*/ 68145025 w 25"/>
              <a:gd name="T5" fmla="*/ 70097632 h 73"/>
              <a:gd name="T6" fmla="*/ 51790219 w 25"/>
              <a:gd name="T7" fmla="*/ 92529143 h 73"/>
              <a:gd name="T8" fmla="*/ 51790219 w 25"/>
              <a:gd name="T9" fmla="*/ 182255184 h 73"/>
              <a:gd name="T10" fmla="*/ 35435413 w 25"/>
              <a:gd name="T11" fmla="*/ 204686694 h 73"/>
              <a:gd name="T12" fmla="*/ 35435413 w 25"/>
              <a:gd name="T13" fmla="*/ 114960653 h 73"/>
              <a:gd name="T14" fmla="*/ 0 w 25"/>
              <a:gd name="T15" fmla="*/ 137392163 h 73"/>
              <a:gd name="T16" fmla="*/ 0 w 25"/>
              <a:gd name="T17" fmla="*/ 47666122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1" name="Freeform 81"/>
          <p:cNvSpPr>
            <a:spLocks/>
          </p:cNvSpPr>
          <p:nvPr/>
        </p:nvSpPr>
        <p:spPr bwMode="auto">
          <a:xfrm>
            <a:off x="1566863" y="5821363"/>
            <a:ext cx="39687" cy="122237"/>
          </a:xfrm>
          <a:custGeom>
            <a:avLst/>
            <a:gdLst>
              <a:gd name="T0" fmla="*/ 0 w 24"/>
              <a:gd name="T1" fmla="*/ 44862653 h 73"/>
              <a:gd name="T2" fmla="*/ 65627415 w 24"/>
              <a:gd name="T3" fmla="*/ 0 h 73"/>
              <a:gd name="T4" fmla="*/ 65627415 w 24"/>
              <a:gd name="T5" fmla="*/ 67293980 h 73"/>
              <a:gd name="T6" fmla="*/ 49220148 w 24"/>
              <a:gd name="T7" fmla="*/ 92528386 h 73"/>
              <a:gd name="T8" fmla="*/ 49220148 w 24"/>
              <a:gd name="T9" fmla="*/ 179448939 h 73"/>
              <a:gd name="T10" fmla="*/ 32814535 w 24"/>
              <a:gd name="T11" fmla="*/ 204683345 h 73"/>
              <a:gd name="T12" fmla="*/ 32814535 w 24"/>
              <a:gd name="T13" fmla="*/ 112154959 h 73"/>
              <a:gd name="T14" fmla="*/ 0 w 24"/>
              <a:gd name="T15" fmla="*/ 134586286 h 73"/>
              <a:gd name="T16" fmla="*/ 0 w 24"/>
              <a:gd name="T17" fmla="*/ 44862653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3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2" name="Rectangle 82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63" name="Rectangle 83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64" name="Rectangle 84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65" name="Rectangle 85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66" name="Rectangle 86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67" name="Rectangle 87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68" name="Rectangle 88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69" name="Rectangle 89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0" name="Rectangle 90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1" name="Rectangle 91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2" name="Rectangle 92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3" name="Rectangle 93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4" name="Rectangle 94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5" name="Rectangle 95"/>
          <p:cNvSpPr>
            <a:spLocks noChangeArrowheads="1"/>
          </p:cNvSpPr>
          <p:nvPr/>
        </p:nvSpPr>
        <p:spPr bwMode="auto">
          <a:xfrm>
            <a:off x="1322388" y="3859213"/>
            <a:ext cx="107950" cy="2968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6" name="Rectangle 96"/>
          <p:cNvSpPr>
            <a:spLocks noChangeArrowheads="1"/>
          </p:cNvSpPr>
          <p:nvPr/>
        </p:nvSpPr>
        <p:spPr bwMode="auto">
          <a:xfrm>
            <a:off x="1581150" y="3819525"/>
            <a:ext cx="217488" cy="1603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7" name="Rectangle 97"/>
          <p:cNvSpPr>
            <a:spLocks noChangeArrowheads="1"/>
          </p:cNvSpPr>
          <p:nvPr/>
        </p:nvSpPr>
        <p:spPr bwMode="auto">
          <a:xfrm>
            <a:off x="1581150" y="4062413"/>
            <a:ext cx="134938" cy="936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78" name="Line 98"/>
          <p:cNvSpPr>
            <a:spLocks noChangeShapeType="1"/>
          </p:cNvSpPr>
          <p:nvPr/>
        </p:nvSpPr>
        <p:spPr bwMode="auto">
          <a:xfrm>
            <a:off x="1646238" y="4022725"/>
            <a:ext cx="3175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9" name="Line 99"/>
          <p:cNvSpPr>
            <a:spLocks noChangeShapeType="1"/>
          </p:cNvSpPr>
          <p:nvPr/>
        </p:nvSpPr>
        <p:spPr bwMode="auto">
          <a:xfrm flipH="1">
            <a:off x="1552575" y="4116388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0" name="Line 100"/>
          <p:cNvSpPr>
            <a:spLocks noChangeShapeType="1"/>
          </p:cNvSpPr>
          <p:nvPr/>
        </p:nvSpPr>
        <p:spPr bwMode="auto">
          <a:xfrm flipV="1">
            <a:off x="1552575" y="4116388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1" name="Line 101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2" name="Freeform 102"/>
          <p:cNvSpPr>
            <a:spLocks/>
          </p:cNvSpPr>
          <p:nvPr/>
        </p:nvSpPr>
        <p:spPr bwMode="auto">
          <a:xfrm>
            <a:off x="1498600" y="3954463"/>
            <a:ext cx="147638" cy="68262"/>
          </a:xfrm>
          <a:custGeom>
            <a:avLst/>
            <a:gdLst>
              <a:gd name="T0" fmla="*/ 0 w 88"/>
              <a:gd name="T1" fmla="*/ 0 h 40"/>
              <a:gd name="T2" fmla="*/ 0 w 88"/>
              <a:gd name="T3" fmla="*/ 116492516 h 40"/>
              <a:gd name="T4" fmla="*/ 247692944 w 88"/>
              <a:gd name="T5" fmla="*/ 116492516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40">
                <a:moveTo>
                  <a:pt x="0" y="0"/>
                </a:moveTo>
                <a:lnTo>
                  <a:pt x="0" y="40"/>
                </a:lnTo>
                <a:lnTo>
                  <a:pt x="88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3" name="Freeform 103"/>
          <p:cNvSpPr>
            <a:spLocks/>
          </p:cNvSpPr>
          <p:nvPr/>
        </p:nvSpPr>
        <p:spPr bwMode="auto">
          <a:xfrm>
            <a:off x="1430338" y="3914775"/>
            <a:ext cx="68262" cy="53975"/>
          </a:xfrm>
          <a:custGeom>
            <a:avLst/>
            <a:gdLst>
              <a:gd name="T0" fmla="*/ 0 w 41"/>
              <a:gd name="T1" fmla="*/ 0 h 32"/>
              <a:gd name="T2" fmla="*/ 113651235 w 41"/>
              <a:gd name="T3" fmla="*/ 0 h 32"/>
              <a:gd name="T4" fmla="*/ 113651235 w 41"/>
              <a:gd name="T5" fmla="*/ 91040645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32">
                <a:moveTo>
                  <a:pt x="0" y="0"/>
                </a:moveTo>
                <a:lnTo>
                  <a:pt x="41" y="0"/>
                </a:lnTo>
                <a:lnTo>
                  <a:pt x="41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4" name="Line 104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5" name="Freeform 105"/>
          <p:cNvSpPr>
            <a:spLocks/>
          </p:cNvSpPr>
          <p:nvPr/>
        </p:nvSpPr>
        <p:spPr bwMode="auto">
          <a:xfrm>
            <a:off x="1716088" y="3979863"/>
            <a:ext cx="26987" cy="136525"/>
          </a:xfrm>
          <a:custGeom>
            <a:avLst/>
            <a:gdLst>
              <a:gd name="T0" fmla="*/ 0 w 16"/>
              <a:gd name="T1" fmla="*/ 230112045 h 81"/>
              <a:gd name="T2" fmla="*/ 45518636 w 16"/>
              <a:gd name="T3" fmla="*/ 230112045 h 81"/>
              <a:gd name="T4" fmla="*/ 45518636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6" name="Freeform 106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41429661 w 64"/>
              <a:gd name="T3" fmla="*/ 0 h 186"/>
              <a:gd name="T4" fmla="*/ 41429661 w 64"/>
              <a:gd name="T5" fmla="*/ 364691180 h 186"/>
              <a:gd name="T6" fmla="*/ 176763673 w 64"/>
              <a:gd name="T7" fmla="*/ 364691180 h 186"/>
              <a:gd name="T8" fmla="*/ 176763673 w 64"/>
              <a:gd name="T9" fmla="*/ 525833638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7" name="Rectangle 107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88" name="Rectangle 108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89" name="Rectangle 109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0" name="Rectangle 110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1" name="Rectangle 111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2" name="Rectangle 112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3" name="Rectangle 113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4" name="Rectangle 114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5" name="Rectangle 115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6" name="Rectangle 116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7" name="Rectangle 117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8" name="Rectangle 118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99" name="Rectangle 119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00" name="Line 120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Line 121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122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41429661 w 64"/>
              <a:gd name="T3" fmla="*/ 0 h 186"/>
              <a:gd name="T4" fmla="*/ 41429661 w 64"/>
              <a:gd name="T5" fmla="*/ 364691180 h 186"/>
              <a:gd name="T6" fmla="*/ 176763673 w 64"/>
              <a:gd name="T7" fmla="*/ 364691180 h 186"/>
              <a:gd name="T8" fmla="*/ 176763673 w 64"/>
              <a:gd name="T9" fmla="*/ 525833638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Rectangle 123"/>
          <p:cNvSpPr>
            <a:spLocks noChangeArrowheads="1"/>
          </p:cNvSpPr>
          <p:nvPr/>
        </p:nvSpPr>
        <p:spPr bwMode="auto">
          <a:xfrm>
            <a:off x="1393825" y="3848100"/>
            <a:ext cx="106363" cy="29686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04" name="Rectangle 124"/>
          <p:cNvSpPr>
            <a:spLocks noChangeArrowheads="1"/>
          </p:cNvSpPr>
          <p:nvPr/>
        </p:nvSpPr>
        <p:spPr bwMode="auto">
          <a:xfrm>
            <a:off x="1582738" y="3821113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05" name="Rectangle 125"/>
          <p:cNvSpPr>
            <a:spLocks noChangeArrowheads="1"/>
          </p:cNvSpPr>
          <p:nvPr/>
        </p:nvSpPr>
        <p:spPr bwMode="auto">
          <a:xfrm>
            <a:off x="1582738" y="4064000"/>
            <a:ext cx="136525" cy="968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06" name="Line 126"/>
          <p:cNvSpPr>
            <a:spLocks noChangeShapeType="1"/>
          </p:cNvSpPr>
          <p:nvPr/>
        </p:nvSpPr>
        <p:spPr bwMode="auto">
          <a:xfrm>
            <a:off x="1651000" y="4024313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Line 127"/>
          <p:cNvSpPr>
            <a:spLocks noChangeShapeType="1"/>
          </p:cNvSpPr>
          <p:nvPr/>
        </p:nvSpPr>
        <p:spPr bwMode="auto">
          <a:xfrm flipH="1">
            <a:off x="1554163" y="41179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128"/>
          <p:cNvSpPr>
            <a:spLocks/>
          </p:cNvSpPr>
          <p:nvPr/>
        </p:nvSpPr>
        <p:spPr bwMode="auto">
          <a:xfrm>
            <a:off x="1539875" y="3956050"/>
            <a:ext cx="111125" cy="68263"/>
          </a:xfrm>
          <a:custGeom>
            <a:avLst/>
            <a:gdLst>
              <a:gd name="T0" fmla="*/ 0 w 66"/>
              <a:gd name="T1" fmla="*/ 0 h 40"/>
              <a:gd name="T2" fmla="*/ 0 w 66"/>
              <a:gd name="T3" fmla="*/ 116495929 h 40"/>
              <a:gd name="T4" fmla="*/ 187102509 w 66"/>
              <a:gd name="T5" fmla="*/ 116495929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40">
                <a:moveTo>
                  <a:pt x="0" y="0"/>
                </a:moveTo>
                <a:lnTo>
                  <a:pt x="0" y="40"/>
                </a:lnTo>
                <a:lnTo>
                  <a:pt x="66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129"/>
          <p:cNvSpPr>
            <a:spLocks/>
          </p:cNvSpPr>
          <p:nvPr/>
        </p:nvSpPr>
        <p:spPr bwMode="auto">
          <a:xfrm>
            <a:off x="1719263" y="3983038"/>
            <a:ext cx="26987" cy="134937"/>
          </a:xfrm>
          <a:custGeom>
            <a:avLst/>
            <a:gdLst>
              <a:gd name="T0" fmla="*/ 0 w 16"/>
              <a:gd name="T1" fmla="*/ 227599925 h 80"/>
              <a:gd name="T2" fmla="*/ 45518636 w 16"/>
              <a:gd name="T3" fmla="*/ 227599925 h 80"/>
              <a:gd name="T4" fmla="*/ 45518636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Line 130"/>
          <p:cNvSpPr>
            <a:spLocks noChangeShapeType="1"/>
          </p:cNvSpPr>
          <p:nvPr/>
        </p:nvSpPr>
        <p:spPr bwMode="auto">
          <a:xfrm>
            <a:off x="1503363" y="3908425"/>
            <a:ext cx="365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Line 131"/>
          <p:cNvSpPr>
            <a:spLocks noChangeShapeType="1"/>
          </p:cNvSpPr>
          <p:nvPr/>
        </p:nvSpPr>
        <p:spPr bwMode="auto">
          <a:xfrm flipV="1">
            <a:off x="1539875" y="3911600"/>
            <a:ext cx="1588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Line 132"/>
          <p:cNvSpPr>
            <a:spLocks noChangeShapeType="1"/>
          </p:cNvSpPr>
          <p:nvPr/>
        </p:nvSpPr>
        <p:spPr bwMode="auto">
          <a:xfrm>
            <a:off x="1322388" y="3995738"/>
            <a:ext cx="63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Line 133"/>
          <p:cNvSpPr>
            <a:spLocks noChangeShapeType="1"/>
          </p:cNvSpPr>
          <p:nvPr/>
        </p:nvSpPr>
        <p:spPr bwMode="auto">
          <a:xfrm flipV="1">
            <a:off x="1552575" y="41195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Rectangle 134"/>
          <p:cNvSpPr>
            <a:spLocks noChangeArrowheads="1"/>
          </p:cNvSpPr>
          <p:nvPr/>
        </p:nvSpPr>
        <p:spPr bwMode="auto">
          <a:xfrm>
            <a:off x="1055688" y="5402263"/>
            <a:ext cx="974725" cy="649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16515" name="Group 135"/>
          <p:cNvGrpSpPr>
            <a:grpSpLocks/>
          </p:cNvGrpSpPr>
          <p:nvPr/>
        </p:nvGrpSpPr>
        <p:grpSpPr bwMode="auto">
          <a:xfrm>
            <a:off x="1049338" y="2778125"/>
            <a:ext cx="982662" cy="650875"/>
            <a:chOff x="-272" y="1672"/>
            <a:chExt cx="831" cy="387"/>
          </a:xfrm>
        </p:grpSpPr>
        <p:sp>
          <p:nvSpPr>
            <p:cNvPr id="16542" name="Rectangle 136"/>
            <p:cNvSpPr>
              <a:spLocks noChangeArrowheads="1"/>
            </p:cNvSpPr>
            <p:nvPr/>
          </p:nvSpPr>
          <p:spPr bwMode="auto">
            <a:xfrm>
              <a:off x="-272" y="1672"/>
              <a:ext cx="83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543" name="Line 137"/>
            <p:cNvSpPr>
              <a:spLocks noChangeShapeType="1"/>
            </p:cNvSpPr>
            <p:nvPr/>
          </p:nvSpPr>
          <p:spPr bwMode="auto">
            <a:xfrm>
              <a:off x="-154" y="1766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4" name="Freeform 138"/>
            <p:cNvSpPr>
              <a:spLocks/>
            </p:cNvSpPr>
            <p:nvPr/>
          </p:nvSpPr>
          <p:spPr bwMode="auto">
            <a:xfrm>
              <a:off x="-179" y="1739"/>
              <a:ext cx="348" cy="56"/>
            </a:xfrm>
            <a:custGeom>
              <a:avLst/>
              <a:gdLst>
                <a:gd name="T0" fmla="*/ 0 w 348"/>
                <a:gd name="T1" fmla="*/ 0 h 56"/>
                <a:gd name="T2" fmla="*/ 17 w 348"/>
                <a:gd name="T3" fmla="*/ 0 h 56"/>
                <a:gd name="T4" fmla="*/ 301 w 348"/>
                <a:gd name="T5" fmla="*/ 0 h 56"/>
                <a:gd name="T6" fmla="*/ 301 w 348"/>
                <a:gd name="T7" fmla="*/ 56 h 56"/>
                <a:gd name="T8" fmla="*/ 348 w 3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56">
                  <a:moveTo>
                    <a:pt x="0" y="0"/>
                  </a:moveTo>
                  <a:lnTo>
                    <a:pt x="17" y="0"/>
                  </a:lnTo>
                  <a:lnTo>
                    <a:pt x="301" y="0"/>
                  </a:lnTo>
                  <a:lnTo>
                    <a:pt x="301" y="56"/>
                  </a:lnTo>
                  <a:lnTo>
                    <a:pt x="34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5" name="Line 139"/>
            <p:cNvSpPr>
              <a:spLocks noChangeShapeType="1"/>
            </p:cNvSpPr>
            <p:nvPr/>
          </p:nvSpPr>
          <p:spPr bwMode="auto">
            <a:xfrm>
              <a:off x="69" y="1835"/>
              <a:ext cx="1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6" name="Freeform 140"/>
            <p:cNvSpPr>
              <a:spLocks/>
            </p:cNvSpPr>
            <p:nvPr/>
          </p:nvSpPr>
          <p:spPr bwMode="auto">
            <a:xfrm>
              <a:off x="160" y="177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7" name="Freeform 141"/>
            <p:cNvSpPr>
              <a:spLocks/>
            </p:cNvSpPr>
            <p:nvPr/>
          </p:nvSpPr>
          <p:spPr bwMode="auto">
            <a:xfrm>
              <a:off x="160" y="177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8" name="Line 142"/>
            <p:cNvSpPr>
              <a:spLocks noChangeShapeType="1"/>
            </p:cNvSpPr>
            <p:nvPr/>
          </p:nvSpPr>
          <p:spPr bwMode="auto">
            <a:xfrm>
              <a:off x="249" y="1819"/>
              <a:ext cx="9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9" name="Freeform 143"/>
            <p:cNvSpPr>
              <a:spLocks/>
            </p:cNvSpPr>
            <p:nvPr/>
          </p:nvSpPr>
          <p:spPr bwMode="auto">
            <a:xfrm>
              <a:off x="-154" y="1766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0" name="Line 144"/>
            <p:cNvSpPr>
              <a:spLocks noChangeShapeType="1"/>
            </p:cNvSpPr>
            <p:nvPr/>
          </p:nvSpPr>
          <p:spPr bwMode="auto">
            <a:xfrm>
              <a:off x="-179" y="1806"/>
              <a:ext cx="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1" name="Freeform 145"/>
            <p:cNvSpPr>
              <a:spLocks/>
            </p:cNvSpPr>
            <p:nvPr/>
          </p:nvSpPr>
          <p:spPr bwMode="auto">
            <a:xfrm>
              <a:off x="-89" y="1791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2" name="Freeform 146"/>
            <p:cNvSpPr>
              <a:spLocks/>
            </p:cNvSpPr>
            <p:nvPr/>
          </p:nvSpPr>
          <p:spPr bwMode="auto">
            <a:xfrm>
              <a:off x="-9" y="1790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3" name="Freeform 147"/>
            <p:cNvSpPr>
              <a:spLocks/>
            </p:cNvSpPr>
            <p:nvPr/>
          </p:nvSpPr>
          <p:spPr bwMode="auto">
            <a:xfrm>
              <a:off x="40" y="1790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4" name="Line 148"/>
            <p:cNvSpPr>
              <a:spLocks noChangeShapeType="1"/>
            </p:cNvSpPr>
            <p:nvPr/>
          </p:nvSpPr>
          <p:spPr bwMode="auto">
            <a:xfrm>
              <a:off x="-57" y="1806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5" name="Freeform 149"/>
            <p:cNvSpPr>
              <a:spLocks/>
            </p:cNvSpPr>
            <p:nvPr/>
          </p:nvSpPr>
          <p:spPr bwMode="auto">
            <a:xfrm>
              <a:off x="-179" y="1846"/>
              <a:ext cx="170" cy="120"/>
            </a:xfrm>
            <a:custGeom>
              <a:avLst/>
              <a:gdLst>
                <a:gd name="T0" fmla="*/ 170 w 170"/>
                <a:gd name="T1" fmla="*/ 0 h 73"/>
                <a:gd name="T2" fmla="*/ 122 w 170"/>
                <a:gd name="T3" fmla="*/ 0 h 73"/>
                <a:gd name="T4" fmla="*/ 122 w 170"/>
                <a:gd name="T5" fmla="*/ 197 h 73"/>
                <a:gd name="T6" fmla="*/ 0 w 170"/>
                <a:gd name="T7" fmla="*/ 197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73">
                  <a:moveTo>
                    <a:pt x="170" y="0"/>
                  </a:moveTo>
                  <a:lnTo>
                    <a:pt x="122" y="0"/>
                  </a:lnTo>
                  <a:lnTo>
                    <a:pt x="122" y="73"/>
                  </a:lnTo>
                  <a:lnTo>
                    <a:pt x="0" y="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6" name="Line 150"/>
            <p:cNvSpPr>
              <a:spLocks noChangeShapeType="1"/>
            </p:cNvSpPr>
            <p:nvPr/>
          </p:nvSpPr>
          <p:spPr bwMode="auto">
            <a:xfrm>
              <a:off x="69" y="1917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7" name="Line 151"/>
            <p:cNvSpPr>
              <a:spLocks noChangeShapeType="1"/>
            </p:cNvSpPr>
            <p:nvPr/>
          </p:nvSpPr>
          <p:spPr bwMode="auto">
            <a:xfrm>
              <a:off x="343" y="1965"/>
              <a:ext cx="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8" name="Freeform 152"/>
            <p:cNvSpPr>
              <a:spLocks/>
            </p:cNvSpPr>
            <p:nvPr/>
          </p:nvSpPr>
          <p:spPr bwMode="auto">
            <a:xfrm>
              <a:off x="383" y="190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9" name="Freeform 153"/>
            <p:cNvSpPr>
              <a:spLocks/>
            </p:cNvSpPr>
            <p:nvPr/>
          </p:nvSpPr>
          <p:spPr bwMode="auto">
            <a:xfrm>
              <a:off x="383" y="190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0" name="Line 154"/>
            <p:cNvSpPr>
              <a:spLocks noChangeShapeType="1"/>
            </p:cNvSpPr>
            <p:nvPr/>
          </p:nvSpPr>
          <p:spPr bwMode="auto">
            <a:xfrm>
              <a:off x="472" y="1946"/>
              <a:ext cx="3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1" name="Freeform 155"/>
            <p:cNvSpPr>
              <a:spLocks/>
            </p:cNvSpPr>
            <p:nvPr/>
          </p:nvSpPr>
          <p:spPr bwMode="auto">
            <a:xfrm>
              <a:off x="69" y="1917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2" name="Line 156"/>
            <p:cNvSpPr>
              <a:spLocks noChangeShapeType="1"/>
            </p:cNvSpPr>
            <p:nvPr/>
          </p:nvSpPr>
          <p:spPr bwMode="auto">
            <a:xfrm flipV="1">
              <a:off x="-49" y="1966"/>
              <a:ext cx="1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3" name="Freeform 157"/>
            <p:cNvSpPr>
              <a:spLocks/>
            </p:cNvSpPr>
            <p:nvPr/>
          </p:nvSpPr>
          <p:spPr bwMode="auto">
            <a:xfrm>
              <a:off x="134" y="1942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4" name="Freeform 158"/>
            <p:cNvSpPr>
              <a:spLocks/>
            </p:cNvSpPr>
            <p:nvPr/>
          </p:nvSpPr>
          <p:spPr bwMode="auto">
            <a:xfrm>
              <a:off x="214" y="1941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5" name="Freeform 159"/>
            <p:cNvSpPr>
              <a:spLocks/>
            </p:cNvSpPr>
            <p:nvPr/>
          </p:nvSpPr>
          <p:spPr bwMode="auto">
            <a:xfrm>
              <a:off x="263" y="1941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6" name="Line 160"/>
            <p:cNvSpPr>
              <a:spLocks noChangeShapeType="1"/>
            </p:cNvSpPr>
            <p:nvPr/>
          </p:nvSpPr>
          <p:spPr bwMode="auto">
            <a:xfrm>
              <a:off x="166" y="1957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7" name="Freeform 161"/>
            <p:cNvSpPr>
              <a:spLocks/>
            </p:cNvSpPr>
            <p:nvPr/>
          </p:nvSpPr>
          <p:spPr bwMode="auto">
            <a:xfrm>
              <a:off x="295" y="1965"/>
              <a:ext cx="48" cy="16"/>
            </a:xfrm>
            <a:custGeom>
              <a:avLst/>
              <a:gdLst>
                <a:gd name="T0" fmla="*/ 48 w 48"/>
                <a:gd name="T1" fmla="*/ 0 h 16"/>
                <a:gd name="T2" fmla="*/ 48 w 48"/>
                <a:gd name="T3" fmla="*/ 16 h 16"/>
                <a:gd name="T4" fmla="*/ 0 w 48"/>
                <a:gd name="T5" fmla="*/ 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6">
                  <a:moveTo>
                    <a:pt x="48" y="0"/>
                  </a:moveTo>
                  <a:lnTo>
                    <a:pt x="48" y="16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8" name="Line 162"/>
            <p:cNvSpPr>
              <a:spLocks noChangeShapeType="1"/>
            </p:cNvSpPr>
            <p:nvPr/>
          </p:nvSpPr>
          <p:spPr bwMode="auto">
            <a:xfrm>
              <a:off x="343" y="1941"/>
              <a:ext cx="5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9" name="Line 163"/>
            <p:cNvSpPr>
              <a:spLocks noChangeShapeType="1"/>
            </p:cNvSpPr>
            <p:nvPr/>
          </p:nvSpPr>
          <p:spPr bwMode="auto">
            <a:xfrm>
              <a:off x="-179" y="2004"/>
              <a:ext cx="3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0" name="Line 164"/>
            <p:cNvSpPr>
              <a:spLocks noChangeShapeType="1"/>
            </p:cNvSpPr>
            <p:nvPr/>
          </p:nvSpPr>
          <p:spPr bwMode="auto">
            <a:xfrm flipH="1">
              <a:off x="343" y="1820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516" name="Rectangle 165"/>
          <p:cNvSpPr>
            <a:spLocks noChangeArrowheads="1"/>
          </p:cNvSpPr>
          <p:nvPr/>
        </p:nvSpPr>
        <p:spPr bwMode="auto">
          <a:xfrm>
            <a:off x="1028700" y="1114425"/>
            <a:ext cx="990600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17" name="Rectangle 166"/>
          <p:cNvSpPr>
            <a:spLocks noChangeArrowheads="1"/>
          </p:cNvSpPr>
          <p:nvPr/>
        </p:nvSpPr>
        <p:spPr bwMode="auto">
          <a:xfrm>
            <a:off x="2552700" y="4926013"/>
            <a:ext cx="1300163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18" name="Rectangle 167"/>
          <p:cNvSpPr>
            <a:spLocks noChangeArrowheads="1"/>
          </p:cNvSpPr>
          <p:nvPr/>
        </p:nvSpPr>
        <p:spPr bwMode="auto">
          <a:xfrm>
            <a:off x="2886075" y="4981575"/>
            <a:ext cx="6111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Herstellung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6519" name="Line 168"/>
          <p:cNvSpPr>
            <a:spLocks noChangeShapeType="1"/>
          </p:cNvSpPr>
          <p:nvPr/>
        </p:nvSpPr>
        <p:spPr bwMode="auto">
          <a:xfrm>
            <a:off x="3162300" y="1317625"/>
            <a:ext cx="0" cy="2841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6520" name="Group 169"/>
          <p:cNvGrpSpPr>
            <a:grpSpLocks/>
          </p:cNvGrpSpPr>
          <p:nvPr/>
        </p:nvGrpSpPr>
        <p:grpSpPr bwMode="auto">
          <a:xfrm>
            <a:off x="2574925" y="1114425"/>
            <a:ext cx="1300163" cy="252413"/>
            <a:chOff x="3097" y="3222"/>
            <a:chExt cx="774" cy="150"/>
          </a:xfrm>
        </p:grpSpPr>
        <p:sp>
          <p:nvSpPr>
            <p:cNvPr id="16540" name="Rectangle 170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541" name="Rectangle 171"/>
            <p:cNvSpPr>
              <a:spLocks noChangeArrowheads="1"/>
            </p:cNvSpPr>
            <p:nvPr/>
          </p:nvSpPr>
          <p:spPr bwMode="auto">
            <a:xfrm>
              <a:off x="3153" y="3259"/>
              <a:ext cx="636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Systemspezifikation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16521" name="Group 172"/>
          <p:cNvGrpSpPr>
            <a:grpSpLocks/>
          </p:cNvGrpSpPr>
          <p:nvPr/>
        </p:nvGrpSpPr>
        <p:grpSpPr bwMode="auto">
          <a:xfrm>
            <a:off x="2578100" y="1625600"/>
            <a:ext cx="1300163" cy="252413"/>
            <a:chOff x="3097" y="3222"/>
            <a:chExt cx="774" cy="150"/>
          </a:xfrm>
        </p:grpSpPr>
        <p:sp>
          <p:nvSpPr>
            <p:cNvPr id="16538" name="Rectangle 173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539" name="Rectangle 174"/>
            <p:cNvSpPr>
              <a:spLocks noChangeArrowheads="1"/>
            </p:cNvSpPr>
            <p:nvPr/>
          </p:nvSpPr>
          <p:spPr bwMode="auto">
            <a:xfrm>
              <a:off x="3181" y="3259"/>
              <a:ext cx="580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Architekturentwurf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16522" name="Line 175"/>
          <p:cNvSpPr>
            <a:spLocks noChangeShapeType="1"/>
          </p:cNvSpPr>
          <p:nvPr/>
        </p:nvSpPr>
        <p:spPr bwMode="auto">
          <a:xfrm>
            <a:off x="3162300" y="2633663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523" name="Rectangle 176"/>
          <p:cNvSpPr>
            <a:spLocks noChangeArrowheads="1"/>
          </p:cNvSpPr>
          <p:nvPr/>
        </p:nvSpPr>
        <p:spPr bwMode="auto">
          <a:xfrm>
            <a:off x="2566988" y="3024188"/>
            <a:ext cx="1300162" cy="30162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24" name="Rectangle 177"/>
          <p:cNvSpPr>
            <a:spLocks noChangeArrowheads="1"/>
          </p:cNvSpPr>
          <p:nvPr/>
        </p:nvSpPr>
        <p:spPr bwMode="auto">
          <a:xfrm>
            <a:off x="2749550" y="3113088"/>
            <a:ext cx="9953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Schaltungsentwurf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6525" name="Line 178"/>
          <p:cNvSpPr>
            <a:spLocks noChangeShapeType="1"/>
          </p:cNvSpPr>
          <p:nvPr/>
        </p:nvSpPr>
        <p:spPr bwMode="auto">
          <a:xfrm>
            <a:off x="3162300" y="39560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526" name="Line 179"/>
          <p:cNvSpPr>
            <a:spLocks noChangeShapeType="1"/>
          </p:cNvSpPr>
          <p:nvPr/>
        </p:nvSpPr>
        <p:spPr bwMode="auto">
          <a:xfrm>
            <a:off x="3162300" y="4567238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527" name="Line 180"/>
          <p:cNvSpPr>
            <a:spLocks noChangeShapeType="1"/>
          </p:cNvSpPr>
          <p:nvPr/>
        </p:nvSpPr>
        <p:spPr bwMode="auto">
          <a:xfrm>
            <a:off x="3162300" y="5176838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528" name="Line 181"/>
          <p:cNvSpPr>
            <a:spLocks noChangeShapeType="1"/>
          </p:cNvSpPr>
          <p:nvPr/>
        </p:nvSpPr>
        <p:spPr bwMode="auto">
          <a:xfrm>
            <a:off x="3162300" y="5765800"/>
            <a:ext cx="0" cy="15240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529" name="Rectangle 182"/>
          <p:cNvSpPr>
            <a:spLocks noChangeArrowheads="1"/>
          </p:cNvSpPr>
          <p:nvPr/>
        </p:nvSpPr>
        <p:spPr bwMode="auto">
          <a:xfrm>
            <a:off x="2566988" y="5537200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30" name="Rectangle 183"/>
          <p:cNvSpPr>
            <a:spLocks noChangeArrowheads="1"/>
          </p:cNvSpPr>
          <p:nvPr/>
        </p:nvSpPr>
        <p:spPr bwMode="auto">
          <a:xfrm>
            <a:off x="2686050" y="5592763"/>
            <a:ext cx="109378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Verpackung/Test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6531" name="Line 184"/>
          <p:cNvSpPr>
            <a:spLocks noChangeShapeType="1"/>
          </p:cNvSpPr>
          <p:nvPr/>
        </p:nvSpPr>
        <p:spPr bwMode="auto">
          <a:xfrm>
            <a:off x="3162300" y="33464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532" name="Line 185"/>
          <p:cNvSpPr>
            <a:spLocks noChangeShapeType="1"/>
          </p:cNvSpPr>
          <p:nvPr/>
        </p:nvSpPr>
        <p:spPr bwMode="auto">
          <a:xfrm>
            <a:off x="3162300" y="1878013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533" name="Rectangle 186"/>
          <p:cNvSpPr>
            <a:spLocks noChangeArrowheads="1"/>
          </p:cNvSpPr>
          <p:nvPr/>
        </p:nvSpPr>
        <p:spPr bwMode="auto">
          <a:xfrm>
            <a:off x="1373188" y="1206500"/>
            <a:ext cx="3063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534" name="Line 187"/>
          <p:cNvSpPr>
            <a:spLocks noChangeShapeType="1"/>
          </p:cNvSpPr>
          <p:nvPr/>
        </p:nvSpPr>
        <p:spPr bwMode="auto">
          <a:xfrm>
            <a:off x="1222375" y="12827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5" name="Line 188"/>
          <p:cNvSpPr>
            <a:spLocks noChangeShapeType="1"/>
          </p:cNvSpPr>
          <p:nvPr/>
        </p:nvSpPr>
        <p:spPr bwMode="auto">
          <a:xfrm>
            <a:off x="1222375" y="14351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6" name="Line 189"/>
          <p:cNvSpPr>
            <a:spLocks noChangeShapeType="1"/>
          </p:cNvSpPr>
          <p:nvPr/>
        </p:nvSpPr>
        <p:spPr bwMode="auto">
          <a:xfrm>
            <a:off x="1222375" y="15875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7" name="Line 190"/>
          <p:cNvSpPr>
            <a:spLocks noChangeShapeType="1"/>
          </p:cNvSpPr>
          <p:nvPr/>
        </p:nvSpPr>
        <p:spPr bwMode="auto">
          <a:xfrm>
            <a:off x="1679575" y="14351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	Übersicht über den Entwurfsprozess</a:t>
            </a:r>
            <a:endParaRPr lang="en-US" altLang="de-DE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66988" y="2225675"/>
            <a:ext cx="1300162" cy="41275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759075" y="2301875"/>
            <a:ext cx="974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Verhaltensentwurf</a:t>
            </a:r>
            <a:br>
              <a:rPr lang="en-US" altLang="de-DE" sz="1000">
                <a:solidFill>
                  <a:srgbClr val="000000"/>
                </a:solidFill>
              </a:rPr>
            </a:br>
            <a:r>
              <a:rPr lang="en-US" altLang="de-DE" sz="1000">
                <a:solidFill>
                  <a:srgbClr val="000000"/>
                </a:solidFill>
              </a:rPr>
              <a:t>Logischer 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66988" y="3714750"/>
            <a:ext cx="1300162" cy="254000"/>
          </a:xfrm>
          <a:prstGeom prst="rect">
            <a:avLst/>
          </a:prstGeom>
          <a:solidFill>
            <a:srgbClr val="FAC094"/>
          </a:solidFill>
          <a:ln w="7938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82888" y="3770313"/>
            <a:ext cx="847725" cy="144462"/>
          </a:xfrm>
          <a:prstGeom prst="rect">
            <a:avLst/>
          </a:prstGeom>
          <a:solidFill>
            <a:srgbClr val="FAC094"/>
          </a:solidFill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Layoutsynthese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66988" y="4316413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733675" y="4371975"/>
            <a:ext cx="9413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Layoutverifikation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867150" y="3968750"/>
            <a:ext cx="6350" cy="9525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009900" y="5926138"/>
            <a:ext cx="2492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Chip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733925" y="2951163"/>
            <a:ext cx="1301750" cy="254000"/>
          </a:xfrm>
          <a:prstGeom prst="rect">
            <a:avLst/>
          </a:prstGeom>
          <a:solidFill>
            <a:srgbClr val="FAC094"/>
          </a:solidFill>
          <a:ln w="7938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046663" y="3006725"/>
            <a:ext cx="733425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Floorplanning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733925" y="3713163"/>
            <a:ext cx="1301750" cy="254000"/>
          </a:xfrm>
          <a:prstGeom prst="rect">
            <a:avLst/>
          </a:prstGeom>
          <a:solidFill>
            <a:srgbClr val="FAC094"/>
          </a:solidFill>
          <a:ln w="7938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108575" y="3768725"/>
            <a:ext cx="604838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Platzierung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733925" y="4473575"/>
            <a:ext cx="1301750" cy="252413"/>
          </a:xfrm>
          <a:prstGeom prst="rect">
            <a:avLst/>
          </a:prstGeom>
          <a:solidFill>
            <a:srgbClr val="FAC094"/>
          </a:solidFill>
          <a:ln w="7938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080000" y="4530725"/>
            <a:ext cx="665163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Verdrahtung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733925" y="5233988"/>
            <a:ext cx="1301750" cy="254000"/>
          </a:xfrm>
          <a:prstGeom prst="rect">
            <a:avLst/>
          </a:prstGeom>
          <a:solidFill>
            <a:srgbClr val="FAC094"/>
          </a:solidFill>
          <a:ln w="7938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005388" y="5289550"/>
            <a:ext cx="812800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Kompaktierung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384800" y="3205163"/>
            <a:ext cx="1588" cy="4397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5345113" y="3633788"/>
            <a:ext cx="79375" cy="79375"/>
          </a:xfrm>
          <a:custGeom>
            <a:avLst/>
            <a:gdLst>
              <a:gd name="T0" fmla="*/ 134050864 w 47"/>
              <a:gd name="T1" fmla="*/ 0 h 47"/>
              <a:gd name="T2" fmla="*/ 65599215 w 47"/>
              <a:gd name="T3" fmla="*/ 134050864 h 47"/>
              <a:gd name="T4" fmla="*/ 0 w 47"/>
              <a:gd name="T5" fmla="*/ 0 h 47"/>
              <a:gd name="T6" fmla="*/ 134050864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384800" y="3967163"/>
            <a:ext cx="1588" cy="438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5345113" y="4395788"/>
            <a:ext cx="79375" cy="77787"/>
          </a:xfrm>
          <a:custGeom>
            <a:avLst/>
            <a:gdLst>
              <a:gd name="T0" fmla="*/ 134050864 w 47"/>
              <a:gd name="T1" fmla="*/ 0 h 46"/>
              <a:gd name="T2" fmla="*/ 65599215 w 47"/>
              <a:gd name="T3" fmla="*/ 131539508 h 46"/>
              <a:gd name="T4" fmla="*/ 0 w 47"/>
              <a:gd name="T5" fmla="*/ 0 h 46"/>
              <a:gd name="T6" fmla="*/ 134050864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5384800" y="4725988"/>
            <a:ext cx="1588" cy="441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5345113" y="5156200"/>
            <a:ext cx="79375" cy="77788"/>
          </a:xfrm>
          <a:custGeom>
            <a:avLst/>
            <a:gdLst>
              <a:gd name="T0" fmla="*/ 134050864 w 47"/>
              <a:gd name="T1" fmla="*/ 0 h 46"/>
              <a:gd name="T2" fmla="*/ 65599215 w 47"/>
              <a:gd name="T3" fmla="*/ 131542890 h 46"/>
              <a:gd name="T4" fmla="*/ 0 w 47"/>
              <a:gd name="T5" fmla="*/ 0 h 46"/>
              <a:gd name="T6" fmla="*/ 134050864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6686550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7391400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7038975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7215188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6862763" y="42926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6686550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7391400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7038975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7215188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6862763" y="47799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7391400" y="45354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6686550" y="45354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6834188" y="4427538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7091363" y="4387850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7091363" y="4630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7161213" y="4591050"/>
            <a:ext cx="1587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H="1">
            <a:off x="7064375" y="4684713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 flipV="1">
            <a:off x="7064375" y="4684713"/>
            <a:ext cx="3175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6738938" y="4564063"/>
            <a:ext cx="95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5" name="Freeform 47"/>
          <p:cNvSpPr>
            <a:spLocks/>
          </p:cNvSpPr>
          <p:nvPr/>
        </p:nvSpPr>
        <p:spPr bwMode="auto">
          <a:xfrm>
            <a:off x="7011988" y="4522788"/>
            <a:ext cx="149225" cy="68262"/>
          </a:xfrm>
          <a:custGeom>
            <a:avLst/>
            <a:gdLst>
              <a:gd name="T0" fmla="*/ 0 w 89"/>
              <a:gd name="T1" fmla="*/ 0 h 40"/>
              <a:gd name="T2" fmla="*/ 0 w 89"/>
              <a:gd name="T3" fmla="*/ 116492516 h 40"/>
              <a:gd name="T4" fmla="*/ 250203378 w 89"/>
              <a:gd name="T5" fmla="*/ 116492516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9" h="40">
                <a:moveTo>
                  <a:pt x="0" y="0"/>
                </a:moveTo>
                <a:lnTo>
                  <a:pt x="0" y="40"/>
                </a:lnTo>
                <a:lnTo>
                  <a:pt x="89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6" name="Freeform 48"/>
          <p:cNvSpPr>
            <a:spLocks/>
          </p:cNvSpPr>
          <p:nvPr/>
        </p:nvSpPr>
        <p:spPr bwMode="auto">
          <a:xfrm>
            <a:off x="6943725" y="4483100"/>
            <a:ext cx="68263" cy="52388"/>
          </a:xfrm>
          <a:custGeom>
            <a:avLst/>
            <a:gdLst>
              <a:gd name="T0" fmla="*/ 0 w 40"/>
              <a:gd name="T1" fmla="*/ 0 h 31"/>
              <a:gd name="T2" fmla="*/ 116495929 w 40"/>
              <a:gd name="T3" fmla="*/ 0 h 31"/>
              <a:gd name="T4" fmla="*/ 116495929 w 40"/>
              <a:gd name="T5" fmla="*/ 88532340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1">
                <a:moveTo>
                  <a:pt x="0" y="0"/>
                </a:moveTo>
                <a:lnTo>
                  <a:pt x="40" y="0"/>
                </a:lnTo>
                <a:lnTo>
                  <a:pt x="40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7242175" y="4346575"/>
            <a:ext cx="1588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8" name="Freeform 50"/>
          <p:cNvSpPr>
            <a:spLocks/>
          </p:cNvSpPr>
          <p:nvPr/>
        </p:nvSpPr>
        <p:spPr bwMode="auto">
          <a:xfrm>
            <a:off x="7227888" y="4549775"/>
            <a:ext cx="26987" cy="134938"/>
          </a:xfrm>
          <a:custGeom>
            <a:avLst/>
            <a:gdLst>
              <a:gd name="T0" fmla="*/ 0 w 16"/>
              <a:gd name="T1" fmla="*/ 227603298 h 80"/>
              <a:gd name="T2" fmla="*/ 45518636 w 16"/>
              <a:gd name="T3" fmla="*/ 227603298 h 80"/>
              <a:gd name="T4" fmla="*/ 45518636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9" name="Freeform 51"/>
          <p:cNvSpPr>
            <a:spLocks/>
          </p:cNvSpPr>
          <p:nvPr/>
        </p:nvSpPr>
        <p:spPr bwMode="auto">
          <a:xfrm>
            <a:off x="7308850" y="4467225"/>
            <a:ext cx="109538" cy="312738"/>
          </a:xfrm>
          <a:custGeom>
            <a:avLst/>
            <a:gdLst>
              <a:gd name="T0" fmla="*/ 0 w 65"/>
              <a:gd name="T1" fmla="*/ 0 h 186"/>
              <a:gd name="T2" fmla="*/ 48277610 w 65"/>
              <a:gd name="T3" fmla="*/ 0 h 186"/>
              <a:gd name="T4" fmla="*/ 48277610 w 65"/>
              <a:gd name="T5" fmla="*/ 364691180 h 186"/>
              <a:gd name="T6" fmla="*/ 184593438 w 65"/>
              <a:gd name="T7" fmla="*/ 364691180 h 186"/>
              <a:gd name="T8" fmla="*/ 184593438 w 65"/>
              <a:gd name="T9" fmla="*/ 525833638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6686550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7391400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7038975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4" name="Rectangle 56"/>
          <p:cNvSpPr>
            <a:spLocks noChangeArrowheads="1"/>
          </p:cNvSpPr>
          <p:nvPr/>
        </p:nvSpPr>
        <p:spPr bwMode="auto">
          <a:xfrm>
            <a:off x="7215188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5" name="Rectangle 57"/>
          <p:cNvSpPr>
            <a:spLocks noChangeArrowheads="1"/>
          </p:cNvSpPr>
          <p:nvPr/>
        </p:nvSpPr>
        <p:spPr bwMode="auto">
          <a:xfrm>
            <a:off x="6862763" y="35353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6686550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7391400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7038975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7215188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6862763" y="402272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7391400" y="3776663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6686550" y="3776663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6834188" y="3668713"/>
            <a:ext cx="109537" cy="300037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4" name="Rectangle 66"/>
          <p:cNvSpPr>
            <a:spLocks noChangeArrowheads="1"/>
          </p:cNvSpPr>
          <p:nvPr/>
        </p:nvSpPr>
        <p:spPr bwMode="auto">
          <a:xfrm>
            <a:off x="7091363" y="3629025"/>
            <a:ext cx="217487" cy="16351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7091363" y="3873500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6642100" y="4999038"/>
            <a:ext cx="852488" cy="649287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7" name="Rectangle 69"/>
          <p:cNvSpPr>
            <a:spLocks noChangeArrowheads="1"/>
          </p:cNvSpPr>
          <p:nvPr/>
        </p:nvSpPr>
        <p:spPr bwMode="auto">
          <a:xfrm>
            <a:off x="6732588" y="505301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7332663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79" name="Rectangle 71"/>
          <p:cNvSpPr>
            <a:spLocks noChangeArrowheads="1"/>
          </p:cNvSpPr>
          <p:nvPr/>
        </p:nvSpPr>
        <p:spPr bwMode="auto">
          <a:xfrm>
            <a:off x="7029450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7181850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1" name="Rectangle 73"/>
          <p:cNvSpPr>
            <a:spLocks noChangeArrowheads="1"/>
          </p:cNvSpPr>
          <p:nvPr/>
        </p:nvSpPr>
        <p:spPr bwMode="auto">
          <a:xfrm>
            <a:off x="6880225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2" name="Rectangle 74"/>
          <p:cNvSpPr>
            <a:spLocks noChangeArrowheads="1"/>
          </p:cNvSpPr>
          <p:nvPr/>
        </p:nvSpPr>
        <p:spPr bwMode="auto">
          <a:xfrm>
            <a:off x="6732588" y="554037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3" name="Rectangle 75"/>
          <p:cNvSpPr>
            <a:spLocks noChangeArrowheads="1"/>
          </p:cNvSpPr>
          <p:nvPr/>
        </p:nvSpPr>
        <p:spPr bwMode="auto">
          <a:xfrm>
            <a:off x="7332663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4" name="Rectangle 76"/>
          <p:cNvSpPr>
            <a:spLocks noChangeArrowheads="1"/>
          </p:cNvSpPr>
          <p:nvPr/>
        </p:nvSpPr>
        <p:spPr bwMode="auto">
          <a:xfrm>
            <a:off x="7029450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5" name="Rectangle 77"/>
          <p:cNvSpPr>
            <a:spLocks noChangeArrowheads="1"/>
          </p:cNvSpPr>
          <p:nvPr/>
        </p:nvSpPr>
        <p:spPr bwMode="auto">
          <a:xfrm>
            <a:off x="7181850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6" name="Rectangle 78"/>
          <p:cNvSpPr>
            <a:spLocks noChangeArrowheads="1"/>
          </p:cNvSpPr>
          <p:nvPr/>
        </p:nvSpPr>
        <p:spPr bwMode="auto">
          <a:xfrm>
            <a:off x="6880225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7332663" y="52959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8" name="Rectangle 80"/>
          <p:cNvSpPr>
            <a:spLocks noChangeArrowheads="1"/>
          </p:cNvSpPr>
          <p:nvPr/>
        </p:nvSpPr>
        <p:spPr bwMode="auto">
          <a:xfrm>
            <a:off x="6732588" y="52959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89" name="Line 81"/>
          <p:cNvSpPr>
            <a:spLocks noChangeShapeType="1"/>
          </p:cNvSpPr>
          <p:nvPr/>
        </p:nvSpPr>
        <p:spPr bwMode="auto">
          <a:xfrm>
            <a:off x="7210425" y="5106988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0" name="Freeform 82"/>
          <p:cNvSpPr>
            <a:spLocks/>
          </p:cNvSpPr>
          <p:nvPr/>
        </p:nvSpPr>
        <p:spPr bwMode="auto">
          <a:xfrm>
            <a:off x="7269163" y="5227638"/>
            <a:ext cx="87312" cy="312737"/>
          </a:xfrm>
          <a:custGeom>
            <a:avLst/>
            <a:gdLst>
              <a:gd name="T0" fmla="*/ 0 w 65"/>
              <a:gd name="T1" fmla="*/ 0 h 186"/>
              <a:gd name="T2" fmla="*/ 30673377 w 65"/>
              <a:gd name="T3" fmla="*/ 0 h 186"/>
              <a:gd name="T4" fmla="*/ 30673377 w 65"/>
              <a:gd name="T5" fmla="*/ 364688332 h 186"/>
              <a:gd name="T6" fmla="*/ 117282851 w 65"/>
              <a:gd name="T7" fmla="*/ 364688332 h 186"/>
              <a:gd name="T8" fmla="*/ 117282851 w 65"/>
              <a:gd name="T9" fmla="*/ 525830275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1" name="Rectangle 83"/>
          <p:cNvSpPr>
            <a:spLocks noChangeArrowheads="1"/>
          </p:cNvSpPr>
          <p:nvPr/>
        </p:nvSpPr>
        <p:spPr bwMode="auto">
          <a:xfrm>
            <a:off x="7053263" y="5148263"/>
            <a:ext cx="217487" cy="16351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92" name="Line 84"/>
          <p:cNvSpPr>
            <a:spLocks noChangeShapeType="1"/>
          </p:cNvSpPr>
          <p:nvPr/>
        </p:nvSpPr>
        <p:spPr bwMode="auto">
          <a:xfrm>
            <a:off x="7121525" y="5351463"/>
            <a:ext cx="3175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3" name="Line 85"/>
          <p:cNvSpPr>
            <a:spLocks noChangeShapeType="1"/>
          </p:cNvSpPr>
          <p:nvPr/>
        </p:nvSpPr>
        <p:spPr bwMode="auto">
          <a:xfrm flipH="1" flipV="1">
            <a:off x="7031038" y="54387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4" name="Freeform 86"/>
          <p:cNvSpPr>
            <a:spLocks/>
          </p:cNvSpPr>
          <p:nvPr/>
        </p:nvSpPr>
        <p:spPr bwMode="auto">
          <a:xfrm>
            <a:off x="7010400" y="5284788"/>
            <a:ext cx="111125" cy="66675"/>
          </a:xfrm>
          <a:custGeom>
            <a:avLst/>
            <a:gdLst>
              <a:gd name="T0" fmla="*/ 0 w 67"/>
              <a:gd name="T1" fmla="*/ 0 h 40"/>
              <a:gd name="T2" fmla="*/ 0 w 67"/>
              <a:gd name="T3" fmla="*/ 111138891 h 40"/>
              <a:gd name="T4" fmla="*/ 184309935 w 67"/>
              <a:gd name="T5" fmla="*/ 111138891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" h="40">
                <a:moveTo>
                  <a:pt x="0" y="0"/>
                </a:moveTo>
                <a:lnTo>
                  <a:pt x="0" y="40"/>
                </a:lnTo>
                <a:lnTo>
                  <a:pt x="6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5" name="Freeform 87"/>
          <p:cNvSpPr>
            <a:spLocks/>
          </p:cNvSpPr>
          <p:nvPr/>
        </p:nvSpPr>
        <p:spPr bwMode="auto">
          <a:xfrm>
            <a:off x="7189788" y="5311775"/>
            <a:ext cx="26987" cy="136525"/>
          </a:xfrm>
          <a:custGeom>
            <a:avLst/>
            <a:gdLst>
              <a:gd name="T0" fmla="*/ 0 w 16"/>
              <a:gd name="T1" fmla="*/ 230112045 h 81"/>
              <a:gd name="T2" fmla="*/ 45518636 w 16"/>
              <a:gd name="T3" fmla="*/ 230112045 h 81"/>
              <a:gd name="T4" fmla="*/ 45518636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6" name="Line 88"/>
          <p:cNvSpPr>
            <a:spLocks noChangeShapeType="1"/>
          </p:cNvSpPr>
          <p:nvPr/>
        </p:nvSpPr>
        <p:spPr bwMode="auto">
          <a:xfrm>
            <a:off x="6977063" y="5235575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7" name="Line 89"/>
          <p:cNvSpPr>
            <a:spLocks noChangeShapeType="1"/>
          </p:cNvSpPr>
          <p:nvPr/>
        </p:nvSpPr>
        <p:spPr bwMode="auto">
          <a:xfrm flipV="1">
            <a:off x="7010400" y="5240338"/>
            <a:ext cx="1588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8" name="Line 90"/>
          <p:cNvSpPr>
            <a:spLocks noChangeShapeType="1"/>
          </p:cNvSpPr>
          <p:nvPr/>
        </p:nvSpPr>
        <p:spPr bwMode="auto">
          <a:xfrm>
            <a:off x="6792913" y="5324475"/>
            <a:ext cx="920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9" name="Line 91"/>
          <p:cNvSpPr>
            <a:spLocks noChangeShapeType="1"/>
          </p:cNvSpPr>
          <p:nvPr/>
        </p:nvSpPr>
        <p:spPr bwMode="auto">
          <a:xfrm flipV="1">
            <a:off x="7031038" y="54419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0" name="Line 92"/>
          <p:cNvSpPr>
            <a:spLocks noChangeShapeType="1"/>
          </p:cNvSpPr>
          <p:nvPr/>
        </p:nvSpPr>
        <p:spPr bwMode="auto">
          <a:xfrm>
            <a:off x="1477963" y="1770063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501" name="Line 93"/>
          <p:cNvSpPr>
            <a:spLocks noChangeShapeType="1"/>
          </p:cNvSpPr>
          <p:nvPr/>
        </p:nvSpPr>
        <p:spPr bwMode="auto">
          <a:xfrm>
            <a:off x="1477963" y="25939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502" name="Line 94"/>
          <p:cNvSpPr>
            <a:spLocks noChangeShapeType="1"/>
          </p:cNvSpPr>
          <p:nvPr/>
        </p:nvSpPr>
        <p:spPr bwMode="auto">
          <a:xfrm>
            <a:off x="1477963" y="3446463"/>
            <a:ext cx="0" cy="160337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503" name="Line 95"/>
          <p:cNvSpPr>
            <a:spLocks noChangeShapeType="1"/>
          </p:cNvSpPr>
          <p:nvPr/>
        </p:nvSpPr>
        <p:spPr bwMode="auto">
          <a:xfrm>
            <a:off x="1477963" y="43338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504" name="Line 96"/>
          <p:cNvSpPr>
            <a:spLocks noChangeShapeType="1"/>
          </p:cNvSpPr>
          <p:nvPr/>
        </p:nvSpPr>
        <p:spPr bwMode="auto">
          <a:xfrm>
            <a:off x="1477963" y="5197475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505" name="Rectangle 97"/>
          <p:cNvSpPr>
            <a:spLocks noChangeArrowheads="1"/>
          </p:cNvSpPr>
          <p:nvPr/>
        </p:nvSpPr>
        <p:spPr bwMode="auto">
          <a:xfrm>
            <a:off x="1057275" y="5411788"/>
            <a:ext cx="974725" cy="649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06" name="Rectangle 98"/>
          <p:cNvSpPr>
            <a:spLocks noChangeArrowheads="1"/>
          </p:cNvSpPr>
          <p:nvPr/>
        </p:nvSpPr>
        <p:spPr bwMode="auto">
          <a:xfrm>
            <a:off x="1057275" y="5832475"/>
            <a:ext cx="455613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07" name="Rectangle 99"/>
          <p:cNvSpPr>
            <a:spLocks noChangeArrowheads="1"/>
          </p:cNvSpPr>
          <p:nvPr/>
        </p:nvSpPr>
        <p:spPr bwMode="auto">
          <a:xfrm>
            <a:off x="1057275" y="5776913"/>
            <a:ext cx="455613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08" name="Rectangle 100"/>
          <p:cNvSpPr>
            <a:spLocks noChangeArrowheads="1"/>
          </p:cNvSpPr>
          <p:nvPr/>
        </p:nvSpPr>
        <p:spPr bwMode="auto">
          <a:xfrm>
            <a:off x="1057275" y="5732463"/>
            <a:ext cx="455613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09" name="Rectangle 101"/>
          <p:cNvSpPr>
            <a:spLocks noChangeArrowheads="1"/>
          </p:cNvSpPr>
          <p:nvPr/>
        </p:nvSpPr>
        <p:spPr bwMode="auto">
          <a:xfrm>
            <a:off x="1060450" y="5686425"/>
            <a:ext cx="454025" cy="26988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0" name="Rectangle 102"/>
          <p:cNvSpPr>
            <a:spLocks noChangeArrowheads="1"/>
          </p:cNvSpPr>
          <p:nvPr/>
        </p:nvSpPr>
        <p:spPr bwMode="auto">
          <a:xfrm>
            <a:off x="1058863" y="5640388"/>
            <a:ext cx="454025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1" name="Rectangle 103"/>
          <p:cNvSpPr>
            <a:spLocks noChangeArrowheads="1"/>
          </p:cNvSpPr>
          <p:nvPr/>
        </p:nvSpPr>
        <p:spPr bwMode="auto">
          <a:xfrm>
            <a:off x="1884363" y="5776913"/>
            <a:ext cx="14763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2" name="Rectangle 104"/>
          <p:cNvSpPr>
            <a:spLocks noChangeArrowheads="1"/>
          </p:cNvSpPr>
          <p:nvPr/>
        </p:nvSpPr>
        <p:spPr bwMode="auto">
          <a:xfrm>
            <a:off x="1801813" y="5818188"/>
            <a:ext cx="23018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3" name="Rectangle 105"/>
          <p:cNvSpPr>
            <a:spLocks noChangeArrowheads="1"/>
          </p:cNvSpPr>
          <p:nvPr/>
        </p:nvSpPr>
        <p:spPr bwMode="auto">
          <a:xfrm>
            <a:off x="1730375" y="5856288"/>
            <a:ext cx="307975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4" name="Rectangle 106"/>
          <p:cNvSpPr>
            <a:spLocks noChangeArrowheads="1"/>
          </p:cNvSpPr>
          <p:nvPr/>
        </p:nvSpPr>
        <p:spPr bwMode="auto">
          <a:xfrm>
            <a:off x="1652588" y="5888038"/>
            <a:ext cx="38258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5" name="Rectangle 107"/>
          <p:cNvSpPr>
            <a:spLocks noChangeArrowheads="1"/>
          </p:cNvSpPr>
          <p:nvPr/>
        </p:nvSpPr>
        <p:spPr bwMode="auto">
          <a:xfrm>
            <a:off x="1577975" y="5926138"/>
            <a:ext cx="454025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6" name="Rectangle 108"/>
          <p:cNvSpPr>
            <a:spLocks noChangeArrowheads="1"/>
          </p:cNvSpPr>
          <p:nvPr/>
        </p:nvSpPr>
        <p:spPr bwMode="auto">
          <a:xfrm>
            <a:off x="1503363" y="5967413"/>
            <a:ext cx="52863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7" name="Rectangle 109"/>
          <p:cNvSpPr>
            <a:spLocks noChangeArrowheads="1"/>
          </p:cNvSpPr>
          <p:nvPr/>
        </p:nvSpPr>
        <p:spPr bwMode="auto">
          <a:xfrm>
            <a:off x="1047750" y="5880100"/>
            <a:ext cx="209550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18" name="Rectangle 110"/>
          <p:cNvSpPr>
            <a:spLocks noChangeArrowheads="1"/>
          </p:cNvSpPr>
          <p:nvPr/>
        </p:nvSpPr>
        <p:spPr bwMode="auto">
          <a:xfrm>
            <a:off x="1057275" y="4537075"/>
            <a:ext cx="974725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17519" name="Group 111"/>
          <p:cNvGrpSpPr>
            <a:grpSpLocks/>
          </p:cNvGrpSpPr>
          <p:nvPr/>
        </p:nvGrpSpPr>
        <p:grpSpPr bwMode="auto">
          <a:xfrm>
            <a:off x="1038225" y="1946275"/>
            <a:ext cx="981075" cy="649288"/>
            <a:chOff x="634" y="1158"/>
            <a:chExt cx="584" cy="386"/>
          </a:xfrm>
        </p:grpSpPr>
        <p:sp>
          <p:nvSpPr>
            <p:cNvPr id="17726" name="Rectangle 112"/>
            <p:cNvSpPr>
              <a:spLocks noChangeArrowheads="1"/>
            </p:cNvSpPr>
            <p:nvPr/>
          </p:nvSpPr>
          <p:spPr bwMode="auto">
            <a:xfrm>
              <a:off x="634" y="1158"/>
              <a:ext cx="580" cy="38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727" name="Rectangle 113"/>
            <p:cNvSpPr>
              <a:spLocks noChangeArrowheads="1"/>
            </p:cNvSpPr>
            <p:nvPr/>
          </p:nvSpPr>
          <p:spPr bwMode="auto">
            <a:xfrm>
              <a:off x="710" y="1223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ENTITY test is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17728" name="Rectangle 114"/>
            <p:cNvSpPr>
              <a:spLocks noChangeArrowheads="1"/>
            </p:cNvSpPr>
            <p:nvPr/>
          </p:nvSpPr>
          <p:spPr bwMode="auto">
            <a:xfrm>
              <a:off x="744" y="1309"/>
              <a:ext cx="3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port a: in bit;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17729" name="Rectangle 115"/>
            <p:cNvSpPr>
              <a:spLocks noChangeArrowheads="1"/>
            </p:cNvSpPr>
            <p:nvPr/>
          </p:nvSpPr>
          <p:spPr bwMode="auto">
            <a:xfrm>
              <a:off x="666" y="1394"/>
              <a:ext cx="5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end ENTITY test;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17520" name="Freeform 116"/>
          <p:cNvSpPr>
            <a:spLocks/>
          </p:cNvSpPr>
          <p:nvPr/>
        </p:nvSpPr>
        <p:spPr bwMode="auto">
          <a:xfrm>
            <a:off x="1192213" y="4576763"/>
            <a:ext cx="622300" cy="590550"/>
          </a:xfrm>
          <a:custGeom>
            <a:avLst/>
            <a:gdLst>
              <a:gd name="T0" fmla="*/ 0 w 371"/>
              <a:gd name="T1" fmla="*/ 498208843 h 351"/>
              <a:gd name="T2" fmla="*/ 0 w 371"/>
              <a:gd name="T3" fmla="*/ 430272038 h 351"/>
              <a:gd name="T4" fmla="*/ 16880936 w 371"/>
              <a:gd name="T5" fmla="*/ 367995091 h 351"/>
              <a:gd name="T6" fmla="*/ 36576479 w 371"/>
              <a:gd name="T7" fmla="*/ 305719827 h 351"/>
              <a:gd name="T8" fmla="*/ 67525421 w 371"/>
              <a:gd name="T9" fmla="*/ 249104421 h 351"/>
              <a:gd name="T10" fmla="*/ 104100223 w 371"/>
              <a:gd name="T11" fmla="*/ 195320627 h 351"/>
              <a:gd name="T12" fmla="*/ 151930100 w 371"/>
              <a:gd name="T13" fmla="*/ 147198373 h 351"/>
              <a:gd name="T14" fmla="*/ 202574585 w 371"/>
              <a:gd name="T15" fmla="*/ 101906048 h 351"/>
              <a:gd name="T16" fmla="*/ 258844930 w 371"/>
              <a:gd name="T17" fmla="*/ 65106876 h 351"/>
              <a:gd name="T18" fmla="*/ 320742813 w 371"/>
              <a:gd name="T19" fmla="*/ 36799173 h 351"/>
              <a:gd name="T20" fmla="*/ 385453626 w 371"/>
              <a:gd name="T21" fmla="*/ 16984622 h 351"/>
              <a:gd name="T22" fmla="*/ 452979047 w 371"/>
              <a:gd name="T23" fmla="*/ 5661541 h 351"/>
              <a:gd name="T24" fmla="*/ 520502791 w 371"/>
              <a:gd name="T25" fmla="*/ 0 h 351"/>
              <a:gd name="T26" fmla="*/ 588028211 w 371"/>
              <a:gd name="T27" fmla="*/ 5661541 h 351"/>
              <a:gd name="T28" fmla="*/ 658366562 w 371"/>
              <a:gd name="T29" fmla="*/ 16984622 h 351"/>
              <a:gd name="T30" fmla="*/ 723077375 w 371"/>
              <a:gd name="T31" fmla="*/ 36799173 h 351"/>
              <a:gd name="T32" fmla="*/ 782162328 w 371"/>
              <a:gd name="T33" fmla="*/ 65106876 h 351"/>
              <a:gd name="T34" fmla="*/ 838432674 w 371"/>
              <a:gd name="T35" fmla="*/ 101906048 h 351"/>
              <a:gd name="T36" fmla="*/ 891890089 w 371"/>
              <a:gd name="T37" fmla="*/ 147198373 h 351"/>
              <a:gd name="T38" fmla="*/ 934092428 w 371"/>
              <a:gd name="T39" fmla="*/ 195320627 h 351"/>
              <a:gd name="T40" fmla="*/ 973481838 w 371"/>
              <a:gd name="T41" fmla="*/ 249104421 h 351"/>
              <a:gd name="T42" fmla="*/ 1004430779 w 371"/>
              <a:gd name="T43" fmla="*/ 305719827 h 351"/>
              <a:gd name="T44" fmla="*/ 1026939253 w 371"/>
              <a:gd name="T45" fmla="*/ 367995091 h 351"/>
              <a:gd name="T46" fmla="*/ 1038192651 w 371"/>
              <a:gd name="T47" fmla="*/ 430272038 h 351"/>
              <a:gd name="T48" fmla="*/ 1043820189 w 371"/>
              <a:gd name="T49" fmla="*/ 498208843 h 351"/>
              <a:gd name="T50" fmla="*/ 1038192651 w 371"/>
              <a:gd name="T51" fmla="*/ 560485789 h 351"/>
              <a:gd name="T52" fmla="*/ 1026939253 w 371"/>
              <a:gd name="T53" fmla="*/ 625592665 h 351"/>
              <a:gd name="T54" fmla="*/ 1004430779 w 371"/>
              <a:gd name="T55" fmla="*/ 687867929 h 351"/>
              <a:gd name="T56" fmla="*/ 973481838 w 371"/>
              <a:gd name="T57" fmla="*/ 744483335 h 351"/>
              <a:gd name="T58" fmla="*/ 934092428 w 371"/>
              <a:gd name="T59" fmla="*/ 798267129 h 351"/>
              <a:gd name="T60" fmla="*/ 891890089 w 371"/>
              <a:gd name="T61" fmla="*/ 846389383 h 351"/>
              <a:gd name="T62" fmla="*/ 838432674 w 371"/>
              <a:gd name="T63" fmla="*/ 891681708 h 351"/>
              <a:gd name="T64" fmla="*/ 782162328 w 371"/>
              <a:gd name="T65" fmla="*/ 925650952 h 351"/>
              <a:gd name="T66" fmla="*/ 723077375 w 371"/>
              <a:gd name="T67" fmla="*/ 953956972 h 351"/>
              <a:gd name="T68" fmla="*/ 658366562 w 371"/>
              <a:gd name="T69" fmla="*/ 976603135 h 351"/>
              <a:gd name="T70" fmla="*/ 588028211 w 371"/>
              <a:gd name="T71" fmla="*/ 987926216 h 351"/>
              <a:gd name="T72" fmla="*/ 520502791 w 371"/>
              <a:gd name="T73" fmla="*/ 993587756 h 351"/>
              <a:gd name="T74" fmla="*/ 452979047 w 371"/>
              <a:gd name="T75" fmla="*/ 987926216 h 351"/>
              <a:gd name="T76" fmla="*/ 385453626 w 371"/>
              <a:gd name="T77" fmla="*/ 976603135 h 351"/>
              <a:gd name="T78" fmla="*/ 320742813 w 371"/>
              <a:gd name="T79" fmla="*/ 953956972 h 351"/>
              <a:gd name="T80" fmla="*/ 258844930 w 371"/>
              <a:gd name="T81" fmla="*/ 925650952 h 351"/>
              <a:gd name="T82" fmla="*/ 202574585 w 371"/>
              <a:gd name="T83" fmla="*/ 891681708 h 351"/>
              <a:gd name="T84" fmla="*/ 151930100 w 371"/>
              <a:gd name="T85" fmla="*/ 846389383 h 351"/>
              <a:gd name="T86" fmla="*/ 104100223 w 371"/>
              <a:gd name="T87" fmla="*/ 798267129 h 351"/>
              <a:gd name="T88" fmla="*/ 67525421 w 371"/>
              <a:gd name="T89" fmla="*/ 744483335 h 351"/>
              <a:gd name="T90" fmla="*/ 36576479 w 371"/>
              <a:gd name="T91" fmla="*/ 687867929 h 351"/>
              <a:gd name="T92" fmla="*/ 16880936 w 371"/>
              <a:gd name="T93" fmla="*/ 625592665 h 351"/>
              <a:gd name="T94" fmla="*/ 0 w 371"/>
              <a:gd name="T95" fmla="*/ 560485789 h 351"/>
              <a:gd name="T96" fmla="*/ 0 w 371"/>
              <a:gd name="T97" fmla="*/ 498208843 h 3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1" h="351">
                <a:moveTo>
                  <a:pt x="0" y="176"/>
                </a:moveTo>
                <a:lnTo>
                  <a:pt x="0" y="152"/>
                </a:lnTo>
                <a:lnTo>
                  <a:pt x="6" y="130"/>
                </a:lnTo>
                <a:lnTo>
                  <a:pt x="13" y="108"/>
                </a:lnTo>
                <a:lnTo>
                  <a:pt x="24" y="88"/>
                </a:lnTo>
                <a:lnTo>
                  <a:pt x="37" y="69"/>
                </a:lnTo>
                <a:lnTo>
                  <a:pt x="54" y="52"/>
                </a:lnTo>
                <a:lnTo>
                  <a:pt x="72" y="36"/>
                </a:lnTo>
                <a:lnTo>
                  <a:pt x="92" y="23"/>
                </a:lnTo>
                <a:lnTo>
                  <a:pt x="114" y="13"/>
                </a:lnTo>
                <a:lnTo>
                  <a:pt x="137" y="6"/>
                </a:lnTo>
                <a:lnTo>
                  <a:pt x="161" y="2"/>
                </a:lnTo>
                <a:lnTo>
                  <a:pt x="185" y="0"/>
                </a:lnTo>
                <a:lnTo>
                  <a:pt x="209" y="2"/>
                </a:lnTo>
                <a:lnTo>
                  <a:pt x="234" y="6"/>
                </a:lnTo>
                <a:lnTo>
                  <a:pt x="257" y="13"/>
                </a:lnTo>
                <a:lnTo>
                  <a:pt x="278" y="23"/>
                </a:lnTo>
                <a:lnTo>
                  <a:pt x="298" y="36"/>
                </a:lnTo>
                <a:lnTo>
                  <a:pt x="317" y="52"/>
                </a:lnTo>
                <a:lnTo>
                  <a:pt x="332" y="69"/>
                </a:lnTo>
                <a:lnTo>
                  <a:pt x="346" y="88"/>
                </a:lnTo>
                <a:lnTo>
                  <a:pt x="357" y="108"/>
                </a:lnTo>
                <a:lnTo>
                  <a:pt x="365" y="130"/>
                </a:lnTo>
                <a:lnTo>
                  <a:pt x="369" y="152"/>
                </a:lnTo>
                <a:lnTo>
                  <a:pt x="371" y="176"/>
                </a:lnTo>
                <a:lnTo>
                  <a:pt x="369" y="198"/>
                </a:lnTo>
                <a:lnTo>
                  <a:pt x="365" y="221"/>
                </a:lnTo>
                <a:lnTo>
                  <a:pt x="357" y="243"/>
                </a:lnTo>
                <a:lnTo>
                  <a:pt x="346" y="263"/>
                </a:lnTo>
                <a:lnTo>
                  <a:pt x="332" y="282"/>
                </a:lnTo>
                <a:lnTo>
                  <a:pt x="317" y="299"/>
                </a:lnTo>
                <a:lnTo>
                  <a:pt x="298" y="315"/>
                </a:lnTo>
                <a:lnTo>
                  <a:pt x="278" y="327"/>
                </a:lnTo>
                <a:lnTo>
                  <a:pt x="257" y="337"/>
                </a:lnTo>
                <a:lnTo>
                  <a:pt x="234" y="345"/>
                </a:lnTo>
                <a:lnTo>
                  <a:pt x="209" y="349"/>
                </a:lnTo>
                <a:lnTo>
                  <a:pt x="185" y="351"/>
                </a:lnTo>
                <a:lnTo>
                  <a:pt x="161" y="349"/>
                </a:lnTo>
                <a:lnTo>
                  <a:pt x="137" y="345"/>
                </a:lnTo>
                <a:lnTo>
                  <a:pt x="114" y="337"/>
                </a:lnTo>
                <a:lnTo>
                  <a:pt x="92" y="327"/>
                </a:lnTo>
                <a:lnTo>
                  <a:pt x="72" y="315"/>
                </a:lnTo>
                <a:lnTo>
                  <a:pt x="54" y="299"/>
                </a:lnTo>
                <a:lnTo>
                  <a:pt x="37" y="282"/>
                </a:lnTo>
                <a:lnTo>
                  <a:pt x="24" y="263"/>
                </a:lnTo>
                <a:lnTo>
                  <a:pt x="13" y="243"/>
                </a:lnTo>
                <a:lnTo>
                  <a:pt x="6" y="221"/>
                </a:lnTo>
                <a:lnTo>
                  <a:pt x="0" y="19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1" name="Rectangle 117"/>
          <p:cNvSpPr>
            <a:spLocks noChangeArrowheads="1"/>
          </p:cNvSpPr>
          <p:nvPr/>
        </p:nvSpPr>
        <p:spPr bwMode="auto">
          <a:xfrm>
            <a:off x="1244600" y="5118100"/>
            <a:ext cx="557213" cy="53975"/>
          </a:xfrm>
          <a:prstGeom prst="rect">
            <a:avLst/>
          </a:prstGeom>
          <a:solidFill>
            <a:srgbClr val="FF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22" name="Line 118"/>
          <p:cNvSpPr>
            <a:spLocks noChangeShapeType="1"/>
          </p:cNvSpPr>
          <p:nvPr/>
        </p:nvSpPr>
        <p:spPr bwMode="auto">
          <a:xfrm>
            <a:off x="1327150" y="5118100"/>
            <a:ext cx="352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3" name="Line 119"/>
          <p:cNvSpPr>
            <a:spLocks noChangeShapeType="1"/>
          </p:cNvSpPr>
          <p:nvPr/>
        </p:nvSpPr>
        <p:spPr bwMode="auto">
          <a:xfrm>
            <a:off x="1300163" y="46466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4" name="Line 120"/>
          <p:cNvSpPr>
            <a:spLocks noChangeShapeType="1"/>
          </p:cNvSpPr>
          <p:nvPr/>
        </p:nvSpPr>
        <p:spPr bwMode="auto">
          <a:xfrm>
            <a:off x="1220788" y="4752975"/>
            <a:ext cx="5667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5" name="Line 121"/>
          <p:cNvSpPr>
            <a:spLocks noChangeShapeType="1"/>
          </p:cNvSpPr>
          <p:nvPr/>
        </p:nvSpPr>
        <p:spPr bwMode="auto">
          <a:xfrm>
            <a:off x="1192213" y="4860925"/>
            <a:ext cx="6223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6" name="Line 122"/>
          <p:cNvSpPr>
            <a:spLocks noChangeShapeType="1"/>
          </p:cNvSpPr>
          <p:nvPr/>
        </p:nvSpPr>
        <p:spPr bwMode="auto">
          <a:xfrm>
            <a:off x="1204913" y="4970463"/>
            <a:ext cx="582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7" name="Line 123"/>
          <p:cNvSpPr>
            <a:spLocks noChangeShapeType="1"/>
          </p:cNvSpPr>
          <p:nvPr/>
        </p:nvSpPr>
        <p:spPr bwMode="auto">
          <a:xfrm>
            <a:off x="1273175" y="5078413"/>
            <a:ext cx="4619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8" name="Line 124"/>
          <p:cNvSpPr>
            <a:spLocks noChangeShapeType="1"/>
          </p:cNvSpPr>
          <p:nvPr/>
        </p:nvSpPr>
        <p:spPr bwMode="auto">
          <a:xfrm>
            <a:off x="143668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9" name="Line 125"/>
          <p:cNvSpPr>
            <a:spLocks noChangeShapeType="1"/>
          </p:cNvSpPr>
          <p:nvPr/>
        </p:nvSpPr>
        <p:spPr bwMode="auto">
          <a:xfrm>
            <a:off x="154463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0" name="Line 126"/>
          <p:cNvSpPr>
            <a:spLocks noChangeShapeType="1"/>
          </p:cNvSpPr>
          <p:nvPr/>
        </p:nvSpPr>
        <p:spPr bwMode="auto">
          <a:xfrm>
            <a:off x="1327150" y="4630738"/>
            <a:ext cx="1588" cy="487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1" name="Line 127"/>
          <p:cNvSpPr>
            <a:spLocks noChangeShapeType="1"/>
          </p:cNvSpPr>
          <p:nvPr/>
        </p:nvSpPr>
        <p:spPr bwMode="auto">
          <a:xfrm>
            <a:off x="1654175" y="4618038"/>
            <a:ext cx="1588" cy="500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2" name="Line 128"/>
          <p:cNvSpPr>
            <a:spLocks noChangeShapeType="1"/>
          </p:cNvSpPr>
          <p:nvPr/>
        </p:nvSpPr>
        <p:spPr bwMode="auto">
          <a:xfrm>
            <a:off x="1220788" y="4752975"/>
            <a:ext cx="1587" cy="217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3" name="Line 129"/>
          <p:cNvSpPr>
            <a:spLocks noChangeShapeType="1"/>
          </p:cNvSpPr>
          <p:nvPr/>
        </p:nvSpPr>
        <p:spPr bwMode="auto">
          <a:xfrm>
            <a:off x="1760538" y="4713288"/>
            <a:ext cx="3175" cy="311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4" name="Rectangle 130"/>
          <p:cNvSpPr>
            <a:spLocks noChangeArrowheads="1"/>
          </p:cNvSpPr>
          <p:nvPr/>
        </p:nvSpPr>
        <p:spPr bwMode="auto">
          <a:xfrm>
            <a:off x="1327150" y="4646613"/>
            <a:ext cx="109538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35" name="Rectangle 131"/>
          <p:cNvSpPr>
            <a:spLocks noChangeArrowheads="1"/>
          </p:cNvSpPr>
          <p:nvPr/>
        </p:nvSpPr>
        <p:spPr bwMode="auto">
          <a:xfrm>
            <a:off x="1327150" y="4752975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36" name="Rectangle 132"/>
          <p:cNvSpPr>
            <a:spLocks noChangeArrowheads="1"/>
          </p:cNvSpPr>
          <p:nvPr/>
        </p:nvSpPr>
        <p:spPr bwMode="auto">
          <a:xfrm>
            <a:off x="1327150" y="4860925"/>
            <a:ext cx="109538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37" name="Rectangle 133"/>
          <p:cNvSpPr>
            <a:spLocks noChangeArrowheads="1"/>
          </p:cNvSpPr>
          <p:nvPr/>
        </p:nvSpPr>
        <p:spPr bwMode="auto">
          <a:xfrm>
            <a:off x="1327150" y="4970463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38" name="Rectangle 134"/>
          <p:cNvSpPr>
            <a:spLocks noChangeArrowheads="1"/>
          </p:cNvSpPr>
          <p:nvPr/>
        </p:nvSpPr>
        <p:spPr bwMode="auto">
          <a:xfrm>
            <a:off x="1436688" y="4646613"/>
            <a:ext cx="107950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39" name="Rectangle 135"/>
          <p:cNvSpPr>
            <a:spLocks noChangeArrowheads="1"/>
          </p:cNvSpPr>
          <p:nvPr/>
        </p:nvSpPr>
        <p:spPr bwMode="auto">
          <a:xfrm>
            <a:off x="1436688" y="4752975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0" name="Rectangle 136"/>
          <p:cNvSpPr>
            <a:spLocks noChangeArrowheads="1"/>
          </p:cNvSpPr>
          <p:nvPr/>
        </p:nvSpPr>
        <p:spPr bwMode="auto">
          <a:xfrm>
            <a:off x="1436688" y="4860925"/>
            <a:ext cx="107950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1" name="Rectangle 137"/>
          <p:cNvSpPr>
            <a:spLocks noChangeArrowheads="1"/>
          </p:cNvSpPr>
          <p:nvPr/>
        </p:nvSpPr>
        <p:spPr bwMode="auto">
          <a:xfrm>
            <a:off x="1436688" y="4970463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2" name="Rectangle 138"/>
          <p:cNvSpPr>
            <a:spLocks noChangeArrowheads="1"/>
          </p:cNvSpPr>
          <p:nvPr/>
        </p:nvSpPr>
        <p:spPr bwMode="auto">
          <a:xfrm>
            <a:off x="1544638" y="4970463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3" name="Rectangle 139"/>
          <p:cNvSpPr>
            <a:spLocks noChangeArrowheads="1"/>
          </p:cNvSpPr>
          <p:nvPr/>
        </p:nvSpPr>
        <p:spPr bwMode="auto">
          <a:xfrm>
            <a:off x="1544638" y="4860925"/>
            <a:ext cx="109537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4" name="Rectangle 140"/>
          <p:cNvSpPr>
            <a:spLocks noChangeArrowheads="1"/>
          </p:cNvSpPr>
          <p:nvPr/>
        </p:nvSpPr>
        <p:spPr bwMode="auto">
          <a:xfrm>
            <a:off x="1544638" y="4752975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5" name="Rectangle 141"/>
          <p:cNvSpPr>
            <a:spLocks noChangeArrowheads="1"/>
          </p:cNvSpPr>
          <p:nvPr/>
        </p:nvSpPr>
        <p:spPr bwMode="auto">
          <a:xfrm>
            <a:off x="1544638" y="4646613"/>
            <a:ext cx="109537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6" name="Rectangle 142"/>
          <p:cNvSpPr>
            <a:spLocks noChangeArrowheads="1"/>
          </p:cNvSpPr>
          <p:nvPr/>
        </p:nvSpPr>
        <p:spPr bwMode="auto">
          <a:xfrm>
            <a:off x="1220788" y="4752975"/>
            <a:ext cx="106362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7" name="Rectangle 143"/>
          <p:cNvSpPr>
            <a:spLocks noChangeArrowheads="1"/>
          </p:cNvSpPr>
          <p:nvPr/>
        </p:nvSpPr>
        <p:spPr bwMode="auto">
          <a:xfrm>
            <a:off x="1220788" y="4860925"/>
            <a:ext cx="106362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8" name="Rectangle 144"/>
          <p:cNvSpPr>
            <a:spLocks noChangeArrowheads="1"/>
          </p:cNvSpPr>
          <p:nvPr/>
        </p:nvSpPr>
        <p:spPr bwMode="auto">
          <a:xfrm>
            <a:off x="1654175" y="4752975"/>
            <a:ext cx="106363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49" name="Rectangle 145"/>
          <p:cNvSpPr>
            <a:spLocks noChangeArrowheads="1"/>
          </p:cNvSpPr>
          <p:nvPr/>
        </p:nvSpPr>
        <p:spPr bwMode="auto">
          <a:xfrm>
            <a:off x="1654175" y="4860925"/>
            <a:ext cx="106363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50" name="Line 146"/>
          <p:cNvSpPr>
            <a:spLocks noChangeShapeType="1"/>
          </p:cNvSpPr>
          <p:nvPr/>
        </p:nvSpPr>
        <p:spPr bwMode="auto">
          <a:xfrm flipV="1">
            <a:off x="1165225" y="5580063"/>
            <a:ext cx="474663" cy="246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1" name="Line 147"/>
          <p:cNvSpPr>
            <a:spLocks noChangeShapeType="1"/>
          </p:cNvSpPr>
          <p:nvPr/>
        </p:nvSpPr>
        <p:spPr bwMode="auto">
          <a:xfrm flipV="1">
            <a:off x="1450975" y="5649913"/>
            <a:ext cx="473075" cy="2428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2" name="Line 148"/>
          <p:cNvSpPr>
            <a:spLocks noChangeShapeType="1"/>
          </p:cNvSpPr>
          <p:nvPr/>
        </p:nvSpPr>
        <p:spPr bwMode="auto">
          <a:xfrm>
            <a:off x="1639888" y="5580063"/>
            <a:ext cx="284162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3" name="Line 149"/>
          <p:cNvSpPr>
            <a:spLocks noChangeShapeType="1"/>
          </p:cNvSpPr>
          <p:nvPr/>
        </p:nvSpPr>
        <p:spPr bwMode="auto">
          <a:xfrm>
            <a:off x="1165225" y="5826125"/>
            <a:ext cx="285750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4" name="Line 150"/>
          <p:cNvSpPr>
            <a:spLocks noChangeShapeType="1"/>
          </p:cNvSpPr>
          <p:nvPr/>
        </p:nvSpPr>
        <p:spPr bwMode="auto">
          <a:xfrm flipV="1">
            <a:off x="1165225" y="5492750"/>
            <a:ext cx="474663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5" name="Line 151"/>
          <p:cNvSpPr>
            <a:spLocks noChangeShapeType="1"/>
          </p:cNvSpPr>
          <p:nvPr/>
        </p:nvSpPr>
        <p:spPr bwMode="auto">
          <a:xfrm flipV="1">
            <a:off x="1450975" y="5561013"/>
            <a:ext cx="473075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6" name="Line 152"/>
          <p:cNvSpPr>
            <a:spLocks noChangeShapeType="1"/>
          </p:cNvSpPr>
          <p:nvPr/>
        </p:nvSpPr>
        <p:spPr bwMode="auto">
          <a:xfrm>
            <a:off x="1639888" y="5492750"/>
            <a:ext cx="284162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7" name="Line 153"/>
          <p:cNvSpPr>
            <a:spLocks noChangeShapeType="1"/>
          </p:cNvSpPr>
          <p:nvPr/>
        </p:nvSpPr>
        <p:spPr bwMode="auto">
          <a:xfrm>
            <a:off x="1165225" y="5737225"/>
            <a:ext cx="285750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8" name="Freeform 154"/>
          <p:cNvSpPr>
            <a:spLocks/>
          </p:cNvSpPr>
          <p:nvPr/>
        </p:nvSpPr>
        <p:spPr bwMode="auto">
          <a:xfrm>
            <a:off x="1165225" y="5492750"/>
            <a:ext cx="758825" cy="312738"/>
          </a:xfrm>
          <a:custGeom>
            <a:avLst/>
            <a:gdLst>
              <a:gd name="T0" fmla="*/ 0 w 452"/>
              <a:gd name="T1" fmla="*/ 409923856 h 186"/>
              <a:gd name="T2" fmla="*/ 797614052 w 452"/>
              <a:gd name="T3" fmla="*/ 0 h 186"/>
              <a:gd name="T4" fmla="*/ 1273927833 w 452"/>
              <a:gd name="T5" fmla="*/ 113081689 h 186"/>
              <a:gd name="T6" fmla="*/ 479132514 w 452"/>
              <a:gd name="T7" fmla="*/ 525833638 h 186"/>
              <a:gd name="T8" fmla="*/ 0 w 452"/>
              <a:gd name="T9" fmla="*/ 409923856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2" h="186">
                <a:moveTo>
                  <a:pt x="0" y="145"/>
                </a:moveTo>
                <a:lnTo>
                  <a:pt x="283" y="0"/>
                </a:lnTo>
                <a:lnTo>
                  <a:pt x="452" y="40"/>
                </a:lnTo>
                <a:lnTo>
                  <a:pt x="170" y="186"/>
                </a:lnTo>
                <a:lnTo>
                  <a:pt x="0" y="145"/>
                </a:lnTo>
                <a:close/>
              </a:path>
            </a:pathLst>
          </a:custGeom>
          <a:solidFill>
            <a:srgbClr val="E6E6E6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9" name="Freeform 155"/>
          <p:cNvSpPr>
            <a:spLocks/>
          </p:cNvSpPr>
          <p:nvPr/>
        </p:nvSpPr>
        <p:spPr bwMode="auto">
          <a:xfrm>
            <a:off x="1165225" y="5561013"/>
            <a:ext cx="758825" cy="338137"/>
          </a:xfrm>
          <a:custGeom>
            <a:avLst/>
            <a:gdLst>
              <a:gd name="T0" fmla="*/ 0 w 452"/>
              <a:gd name="T1" fmla="*/ 294219365 h 202"/>
              <a:gd name="T2" fmla="*/ 0 w 452"/>
              <a:gd name="T3" fmla="*/ 453938879 h 202"/>
              <a:gd name="T4" fmla="*/ 479132514 w 452"/>
              <a:gd name="T5" fmla="*/ 566022925 h 202"/>
              <a:gd name="T6" fmla="*/ 1273927833 w 452"/>
              <a:gd name="T7" fmla="*/ 159719514 h 202"/>
              <a:gd name="T8" fmla="*/ 1273927833 w 452"/>
              <a:gd name="T9" fmla="*/ 0 h 202"/>
              <a:gd name="T10" fmla="*/ 479132514 w 452"/>
              <a:gd name="T11" fmla="*/ 409105595 h 202"/>
              <a:gd name="T12" fmla="*/ 0 w 452"/>
              <a:gd name="T13" fmla="*/ 294219365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2" h="202">
                <a:moveTo>
                  <a:pt x="0" y="105"/>
                </a:moveTo>
                <a:lnTo>
                  <a:pt x="0" y="162"/>
                </a:lnTo>
                <a:lnTo>
                  <a:pt x="170" y="202"/>
                </a:lnTo>
                <a:lnTo>
                  <a:pt x="452" y="57"/>
                </a:lnTo>
                <a:lnTo>
                  <a:pt x="452" y="0"/>
                </a:lnTo>
                <a:lnTo>
                  <a:pt x="170" y="146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0" name="Freeform 156"/>
          <p:cNvSpPr>
            <a:spLocks/>
          </p:cNvSpPr>
          <p:nvPr/>
        </p:nvSpPr>
        <p:spPr bwMode="auto">
          <a:xfrm>
            <a:off x="1231900" y="5776913"/>
            <a:ext cx="41275" cy="122237"/>
          </a:xfrm>
          <a:custGeom>
            <a:avLst/>
            <a:gdLst>
              <a:gd name="T0" fmla="*/ 0 w 25"/>
              <a:gd name="T1" fmla="*/ 47665732 h 73"/>
              <a:gd name="T2" fmla="*/ 68145025 w 25"/>
              <a:gd name="T3" fmla="*/ 0 h 73"/>
              <a:gd name="T4" fmla="*/ 68145025 w 25"/>
              <a:gd name="T5" fmla="*/ 67293980 h 73"/>
              <a:gd name="T6" fmla="*/ 51790219 w 25"/>
              <a:gd name="T7" fmla="*/ 92528386 h 73"/>
              <a:gd name="T8" fmla="*/ 51790219 w 25"/>
              <a:gd name="T9" fmla="*/ 182252018 h 73"/>
              <a:gd name="T10" fmla="*/ 35435413 w 25"/>
              <a:gd name="T11" fmla="*/ 204683345 h 73"/>
              <a:gd name="T12" fmla="*/ 35435413 w 25"/>
              <a:gd name="T13" fmla="*/ 114959712 h 73"/>
              <a:gd name="T14" fmla="*/ 0 w 25"/>
              <a:gd name="T15" fmla="*/ 134586286 h 73"/>
              <a:gd name="T16" fmla="*/ 0 w 25"/>
              <a:gd name="T17" fmla="*/ 47665732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4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8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1" name="Freeform 157"/>
          <p:cNvSpPr>
            <a:spLocks/>
          </p:cNvSpPr>
          <p:nvPr/>
        </p:nvSpPr>
        <p:spPr bwMode="auto">
          <a:xfrm>
            <a:off x="1870075" y="5668963"/>
            <a:ext cx="41275" cy="123825"/>
          </a:xfrm>
          <a:custGeom>
            <a:avLst/>
            <a:gdLst>
              <a:gd name="T0" fmla="*/ 0 w 24"/>
              <a:gd name="T1" fmla="*/ 46035760 h 73"/>
              <a:gd name="T2" fmla="*/ 70984401 w 24"/>
              <a:gd name="T3" fmla="*/ 0 h 73"/>
              <a:gd name="T4" fmla="*/ 70984401 w 24"/>
              <a:gd name="T5" fmla="*/ 69053640 h 73"/>
              <a:gd name="T6" fmla="*/ 53237871 w 24"/>
              <a:gd name="T7" fmla="*/ 92069824 h 73"/>
              <a:gd name="T8" fmla="*/ 53237871 w 24"/>
              <a:gd name="T9" fmla="*/ 184141345 h 73"/>
              <a:gd name="T10" fmla="*/ 35493060 w 24"/>
              <a:gd name="T11" fmla="*/ 210036036 h 73"/>
              <a:gd name="T12" fmla="*/ 35493060 w 24"/>
              <a:gd name="T13" fmla="*/ 115087704 h 73"/>
              <a:gd name="T14" fmla="*/ 0 w 24"/>
              <a:gd name="T15" fmla="*/ 138105585 h 73"/>
              <a:gd name="T16" fmla="*/ 0 w 24"/>
              <a:gd name="T17" fmla="*/ 4603576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2" name="Freeform 158"/>
          <p:cNvSpPr>
            <a:spLocks/>
          </p:cNvSpPr>
          <p:nvPr/>
        </p:nvSpPr>
        <p:spPr bwMode="auto">
          <a:xfrm>
            <a:off x="1793875" y="5707063"/>
            <a:ext cx="41275" cy="122237"/>
          </a:xfrm>
          <a:custGeom>
            <a:avLst/>
            <a:gdLst>
              <a:gd name="T0" fmla="*/ 0 w 25"/>
              <a:gd name="T1" fmla="*/ 44862653 h 73"/>
              <a:gd name="T2" fmla="*/ 68145025 w 25"/>
              <a:gd name="T3" fmla="*/ 0 h 73"/>
              <a:gd name="T4" fmla="*/ 68145025 w 25"/>
              <a:gd name="T5" fmla="*/ 70097059 h 73"/>
              <a:gd name="T6" fmla="*/ 51790219 w 25"/>
              <a:gd name="T7" fmla="*/ 92528386 h 73"/>
              <a:gd name="T8" fmla="*/ 51790219 w 25"/>
              <a:gd name="T9" fmla="*/ 182252018 h 73"/>
              <a:gd name="T10" fmla="*/ 35435413 w 25"/>
              <a:gd name="T11" fmla="*/ 204683345 h 73"/>
              <a:gd name="T12" fmla="*/ 35435413 w 25"/>
              <a:gd name="T13" fmla="*/ 114959712 h 73"/>
              <a:gd name="T14" fmla="*/ 0 w 25"/>
              <a:gd name="T15" fmla="*/ 137389365 h 73"/>
              <a:gd name="T16" fmla="*/ 0 w 25"/>
              <a:gd name="T17" fmla="*/ 44862653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6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3" name="Freeform 159"/>
          <p:cNvSpPr>
            <a:spLocks/>
          </p:cNvSpPr>
          <p:nvPr/>
        </p:nvSpPr>
        <p:spPr bwMode="auto">
          <a:xfrm>
            <a:off x="1719263" y="5745163"/>
            <a:ext cx="39687" cy="120650"/>
          </a:xfrm>
          <a:custGeom>
            <a:avLst/>
            <a:gdLst>
              <a:gd name="T0" fmla="*/ 0 w 24"/>
              <a:gd name="T1" fmla="*/ 44927044 h 72"/>
              <a:gd name="T2" fmla="*/ 65627415 w 24"/>
              <a:gd name="T3" fmla="*/ 0 h 72"/>
              <a:gd name="T4" fmla="*/ 65627415 w 24"/>
              <a:gd name="T5" fmla="*/ 67391403 h 72"/>
              <a:gd name="T6" fmla="*/ 49220148 w 24"/>
              <a:gd name="T7" fmla="*/ 89854088 h 72"/>
              <a:gd name="T8" fmla="*/ 49220148 w 24"/>
              <a:gd name="T9" fmla="*/ 182516639 h 72"/>
              <a:gd name="T10" fmla="*/ 32814535 w 24"/>
              <a:gd name="T11" fmla="*/ 202172535 h 72"/>
              <a:gd name="T12" fmla="*/ 32814535 w 24"/>
              <a:gd name="T13" fmla="*/ 115125235 h 72"/>
              <a:gd name="T14" fmla="*/ 0 w 24"/>
              <a:gd name="T15" fmla="*/ 134781131 h 72"/>
              <a:gd name="T16" fmla="*/ 0 w 24"/>
              <a:gd name="T17" fmla="*/ 44927044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2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5"/>
                </a:lnTo>
                <a:lnTo>
                  <a:pt x="12" y="72"/>
                </a:lnTo>
                <a:lnTo>
                  <a:pt x="12" y="41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4" name="Freeform 160"/>
          <p:cNvSpPr>
            <a:spLocks/>
          </p:cNvSpPr>
          <p:nvPr/>
        </p:nvSpPr>
        <p:spPr bwMode="auto">
          <a:xfrm>
            <a:off x="1641475" y="5783263"/>
            <a:ext cx="42863" cy="122237"/>
          </a:xfrm>
          <a:custGeom>
            <a:avLst/>
            <a:gdLst>
              <a:gd name="T0" fmla="*/ 0 w 25"/>
              <a:gd name="T1" fmla="*/ 46117304 h 72"/>
              <a:gd name="T2" fmla="*/ 73489471 w 25"/>
              <a:gd name="T3" fmla="*/ 0 h 72"/>
              <a:gd name="T4" fmla="*/ 73489471 w 25"/>
              <a:gd name="T5" fmla="*/ 69175956 h 72"/>
              <a:gd name="T6" fmla="*/ 55852204 w 25"/>
              <a:gd name="T7" fmla="*/ 89351852 h 72"/>
              <a:gd name="T8" fmla="*/ 55852204 w 25"/>
              <a:gd name="T9" fmla="*/ 184467517 h 72"/>
              <a:gd name="T10" fmla="*/ 38214936 w 25"/>
              <a:gd name="T11" fmla="*/ 207526169 h 72"/>
              <a:gd name="T12" fmla="*/ 38214936 w 25"/>
              <a:gd name="T13" fmla="*/ 115291562 h 72"/>
              <a:gd name="T14" fmla="*/ 0 w 25"/>
              <a:gd name="T15" fmla="*/ 138350213 h 72"/>
              <a:gd name="T16" fmla="*/ 0 w 25"/>
              <a:gd name="T17" fmla="*/ 46117304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2">
                <a:moveTo>
                  <a:pt x="0" y="16"/>
                </a:moveTo>
                <a:lnTo>
                  <a:pt x="25" y="0"/>
                </a:lnTo>
                <a:lnTo>
                  <a:pt x="25" y="24"/>
                </a:lnTo>
                <a:lnTo>
                  <a:pt x="19" y="31"/>
                </a:lnTo>
                <a:lnTo>
                  <a:pt x="19" y="64"/>
                </a:lnTo>
                <a:lnTo>
                  <a:pt x="13" y="72"/>
                </a:lnTo>
                <a:lnTo>
                  <a:pt x="13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5" name="Freeform 161"/>
          <p:cNvSpPr>
            <a:spLocks/>
          </p:cNvSpPr>
          <p:nvPr/>
        </p:nvSpPr>
        <p:spPr bwMode="auto">
          <a:xfrm>
            <a:off x="1490663" y="5857875"/>
            <a:ext cx="41275" cy="122238"/>
          </a:xfrm>
          <a:custGeom>
            <a:avLst/>
            <a:gdLst>
              <a:gd name="T0" fmla="*/ 0 w 25"/>
              <a:gd name="T1" fmla="*/ 47666122 h 73"/>
              <a:gd name="T2" fmla="*/ 68145025 w 25"/>
              <a:gd name="T3" fmla="*/ 0 h 73"/>
              <a:gd name="T4" fmla="*/ 68145025 w 25"/>
              <a:gd name="T5" fmla="*/ 70097632 h 73"/>
              <a:gd name="T6" fmla="*/ 51790219 w 25"/>
              <a:gd name="T7" fmla="*/ 92529143 h 73"/>
              <a:gd name="T8" fmla="*/ 51790219 w 25"/>
              <a:gd name="T9" fmla="*/ 182255184 h 73"/>
              <a:gd name="T10" fmla="*/ 35435413 w 25"/>
              <a:gd name="T11" fmla="*/ 204686694 h 73"/>
              <a:gd name="T12" fmla="*/ 35435413 w 25"/>
              <a:gd name="T13" fmla="*/ 114960653 h 73"/>
              <a:gd name="T14" fmla="*/ 0 w 25"/>
              <a:gd name="T15" fmla="*/ 137392163 h 73"/>
              <a:gd name="T16" fmla="*/ 0 w 25"/>
              <a:gd name="T17" fmla="*/ 47666122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6" name="Freeform 162"/>
          <p:cNvSpPr>
            <a:spLocks/>
          </p:cNvSpPr>
          <p:nvPr/>
        </p:nvSpPr>
        <p:spPr bwMode="auto">
          <a:xfrm>
            <a:off x="1566863" y="5821363"/>
            <a:ext cx="39687" cy="122237"/>
          </a:xfrm>
          <a:custGeom>
            <a:avLst/>
            <a:gdLst>
              <a:gd name="T0" fmla="*/ 0 w 24"/>
              <a:gd name="T1" fmla="*/ 44862653 h 73"/>
              <a:gd name="T2" fmla="*/ 65627415 w 24"/>
              <a:gd name="T3" fmla="*/ 0 h 73"/>
              <a:gd name="T4" fmla="*/ 65627415 w 24"/>
              <a:gd name="T5" fmla="*/ 67293980 h 73"/>
              <a:gd name="T6" fmla="*/ 49220148 w 24"/>
              <a:gd name="T7" fmla="*/ 92528386 h 73"/>
              <a:gd name="T8" fmla="*/ 49220148 w 24"/>
              <a:gd name="T9" fmla="*/ 179448939 h 73"/>
              <a:gd name="T10" fmla="*/ 32814535 w 24"/>
              <a:gd name="T11" fmla="*/ 204683345 h 73"/>
              <a:gd name="T12" fmla="*/ 32814535 w 24"/>
              <a:gd name="T13" fmla="*/ 112154959 h 73"/>
              <a:gd name="T14" fmla="*/ 0 w 24"/>
              <a:gd name="T15" fmla="*/ 134586286 h 73"/>
              <a:gd name="T16" fmla="*/ 0 w 24"/>
              <a:gd name="T17" fmla="*/ 44862653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3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7" name="Rectangle 163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68" name="Rectangle 164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69" name="Rectangle 165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0" name="Rectangle 166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1" name="Rectangle 167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2" name="Rectangle 168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3" name="Rectangle 169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4" name="Rectangle 170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5" name="Rectangle 171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6" name="Rectangle 172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7" name="Rectangle 173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8" name="Rectangle 174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79" name="Rectangle 175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80" name="Rectangle 176"/>
          <p:cNvSpPr>
            <a:spLocks noChangeArrowheads="1"/>
          </p:cNvSpPr>
          <p:nvPr/>
        </p:nvSpPr>
        <p:spPr bwMode="auto">
          <a:xfrm>
            <a:off x="1322388" y="3859213"/>
            <a:ext cx="107950" cy="2968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81" name="Rectangle 177"/>
          <p:cNvSpPr>
            <a:spLocks noChangeArrowheads="1"/>
          </p:cNvSpPr>
          <p:nvPr/>
        </p:nvSpPr>
        <p:spPr bwMode="auto">
          <a:xfrm>
            <a:off x="1581150" y="3819525"/>
            <a:ext cx="217488" cy="1603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82" name="Rectangle 178"/>
          <p:cNvSpPr>
            <a:spLocks noChangeArrowheads="1"/>
          </p:cNvSpPr>
          <p:nvPr/>
        </p:nvSpPr>
        <p:spPr bwMode="auto">
          <a:xfrm>
            <a:off x="1581150" y="4062413"/>
            <a:ext cx="134938" cy="936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83" name="Line 179"/>
          <p:cNvSpPr>
            <a:spLocks noChangeShapeType="1"/>
          </p:cNvSpPr>
          <p:nvPr/>
        </p:nvSpPr>
        <p:spPr bwMode="auto">
          <a:xfrm>
            <a:off x="1646238" y="4022725"/>
            <a:ext cx="3175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84" name="Line 180"/>
          <p:cNvSpPr>
            <a:spLocks noChangeShapeType="1"/>
          </p:cNvSpPr>
          <p:nvPr/>
        </p:nvSpPr>
        <p:spPr bwMode="auto">
          <a:xfrm flipH="1">
            <a:off x="1552575" y="4116388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85" name="Line 181"/>
          <p:cNvSpPr>
            <a:spLocks noChangeShapeType="1"/>
          </p:cNvSpPr>
          <p:nvPr/>
        </p:nvSpPr>
        <p:spPr bwMode="auto">
          <a:xfrm flipV="1">
            <a:off x="1552575" y="4116388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86" name="Line 182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87" name="Freeform 183"/>
          <p:cNvSpPr>
            <a:spLocks/>
          </p:cNvSpPr>
          <p:nvPr/>
        </p:nvSpPr>
        <p:spPr bwMode="auto">
          <a:xfrm>
            <a:off x="1498600" y="3954463"/>
            <a:ext cx="147638" cy="68262"/>
          </a:xfrm>
          <a:custGeom>
            <a:avLst/>
            <a:gdLst>
              <a:gd name="T0" fmla="*/ 0 w 88"/>
              <a:gd name="T1" fmla="*/ 0 h 40"/>
              <a:gd name="T2" fmla="*/ 0 w 88"/>
              <a:gd name="T3" fmla="*/ 116492516 h 40"/>
              <a:gd name="T4" fmla="*/ 247692944 w 88"/>
              <a:gd name="T5" fmla="*/ 116492516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40">
                <a:moveTo>
                  <a:pt x="0" y="0"/>
                </a:moveTo>
                <a:lnTo>
                  <a:pt x="0" y="40"/>
                </a:lnTo>
                <a:lnTo>
                  <a:pt x="88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88" name="Freeform 184"/>
          <p:cNvSpPr>
            <a:spLocks/>
          </p:cNvSpPr>
          <p:nvPr/>
        </p:nvSpPr>
        <p:spPr bwMode="auto">
          <a:xfrm>
            <a:off x="1430338" y="3914775"/>
            <a:ext cx="68262" cy="53975"/>
          </a:xfrm>
          <a:custGeom>
            <a:avLst/>
            <a:gdLst>
              <a:gd name="T0" fmla="*/ 0 w 41"/>
              <a:gd name="T1" fmla="*/ 0 h 32"/>
              <a:gd name="T2" fmla="*/ 113651235 w 41"/>
              <a:gd name="T3" fmla="*/ 0 h 32"/>
              <a:gd name="T4" fmla="*/ 113651235 w 41"/>
              <a:gd name="T5" fmla="*/ 91040645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32">
                <a:moveTo>
                  <a:pt x="0" y="0"/>
                </a:moveTo>
                <a:lnTo>
                  <a:pt x="41" y="0"/>
                </a:lnTo>
                <a:lnTo>
                  <a:pt x="41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89" name="Line 185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90" name="Freeform 186"/>
          <p:cNvSpPr>
            <a:spLocks/>
          </p:cNvSpPr>
          <p:nvPr/>
        </p:nvSpPr>
        <p:spPr bwMode="auto">
          <a:xfrm>
            <a:off x="1716088" y="3979863"/>
            <a:ext cx="26987" cy="136525"/>
          </a:xfrm>
          <a:custGeom>
            <a:avLst/>
            <a:gdLst>
              <a:gd name="T0" fmla="*/ 0 w 16"/>
              <a:gd name="T1" fmla="*/ 230112045 h 81"/>
              <a:gd name="T2" fmla="*/ 45518636 w 16"/>
              <a:gd name="T3" fmla="*/ 230112045 h 81"/>
              <a:gd name="T4" fmla="*/ 45518636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91" name="Freeform 187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41429661 w 64"/>
              <a:gd name="T3" fmla="*/ 0 h 186"/>
              <a:gd name="T4" fmla="*/ 41429661 w 64"/>
              <a:gd name="T5" fmla="*/ 364691180 h 186"/>
              <a:gd name="T6" fmla="*/ 176763673 w 64"/>
              <a:gd name="T7" fmla="*/ 364691180 h 186"/>
              <a:gd name="T8" fmla="*/ 176763673 w 64"/>
              <a:gd name="T9" fmla="*/ 525833638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92" name="Rectangle 188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93" name="Rectangle 189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94" name="Rectangle 190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95" name="Rectangle 191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96" name="Rectangle 192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97" name="Rectangle 193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98" name="Rectangle 194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599" name="Rectangle 195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00" name="Rectangle 196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01" name="Rectangle 197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02" name="Rectangle 198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03" name="Rectangle 199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04" name="Rectangle 200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05" name="Line 201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06" name="Line 202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07" name="Freeform 203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41429661 w 64"/>
              <a:gd name="T3" fmla="*/ 0 h 186"/>
              <a:gd name="T4" fmla="*/ 41429661 w 64"/>
              <a:gd name="T5" fmla="*/ 364691180 h 186"/>
              <a:gd name="T6" fmla="*/ 176763673 w 64"/>
              <a:gd name="T7" fmla="*/ 364691180 h 186"/>
              <a:gd name="T8" fmla="*/ 176763673 w 64"/>
              <a:gd name="T9" fmla="*/ 525833638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08" name="Rectangle 204"/>
          <p:cNvSpPr>
            <a:spLocks noChangeArrowheads="1"/>
          </p:cNvSpPr>
          <p:nvPr/>
        </p:nvSpPr>
        <p:spPr bwMode="auto">
          <a:xfrm>
            <a:off x="1393825" y="3848100"/>
            <a:ext cx="106363" cy="29686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09" name="Rectangle 205"/>
          <p:cNvSpPr>
            <a:spLocks noChangeArrowheads="1"/>
          </p:cNvSpPr>
          <p:nvPr/>
        </p:nvSpPr>
        <p:spPr bwMode="auto">
          <a:xfrm>
            <a:off x="1582738" y="3821113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10" name="Rectangle 206"/>
          <p:cNvSpPr>
            <a:spLocks noChangeArrowheads="1"/>
          </p:cNvSpPr>
          <p:nvPr/>
        </p:nvSpPr>
        <p:spPr bwMode="auto">
          <a:xfrm>
            <a:off x="1582738" y="4064000"/>
            <a:ext cx="136525" cy="968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11" name="Line 207"/>
          <p:cNvSpPr>
            <a:spLocks noChangeShapeType="1"/>
          </p:cNvSpPr>
          <p:nvPr/>
        </p:nvSpPr>
        <p:spPr bwMode="auto">
          <a:xfrm>
            <a:off x="1651000" y="4024313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2" name="Line 208"/>
          <p:cNvSpPr>
            <a:spLocks noChangeShapeType="1"/>
          </p:cNvSpPr>
          <p:nvPr/>
        </p:nvSpPr>
        <p:spPr bwMode="auto">
          <a:xfrm flipH="1">
            <a:off x="1554163" y="41179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3" name="Freeform 209"/>
          <p:cNvSpPr>
            <a:spLocks/>
          </p:cNvSpPr>
          <p:nvPr/>
        </p:nvSpPr>
        <p:spPr bwMode="auto">
          <a:xfrm>
            <a:off x="1539875" y="3956050"/>
            <a:ext cx="111125" cy="68263"/>
          </a:xfrm>
          <a:custGeom>
            <a:avLst/>
            <a:gdLst>
              <a:gd name="T0" fmla="*/ 0 w 66"/>
              <a:gd name="T1" fmla="*/ 0 h 40"/>
              <a:gd name="T2" fmla="*/ 0 w 66"/>
              <a:gd name="T3" fmla="*/ 116495929 h 40"/>
              <a:gd name="T4" fmla="*/ 187102509 w 66"/>
              <a:gd name="T5" fmla="*/ 116495929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40">
                <a:moveTo>
                  <a:pt x="0" y="0"/>
                </a:moveTo>
                <a:lnTo>
                  <a:pt x="0" y="40"/>
                </a:lnTo>
                <a:lnTo>
                  <a:pt x="66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4" name="Freeform 210"/>
          <p:cNvSpPr>
            <a:spLocks/>
          </p:cNvSpPr>
          <p:nvPr/>
        </p:nvSpPr>
        <p:spPr bwMode="auto">
          <a:xfrm>
            <a:off x="1719263" y="3983038"/>
            <a:ext cx="26987" cy="134937"/>
          </a:xfrm>
          <a:custGeom>
            <a:avLst/>
            <a:gdLst>
              <a:gd name="T0" fmla="*/ 0 w 16"/>
              <a:gd name="T1" fmla="*/ 227599925 h 80"/>
              <a:gd name="T2" fmla="*/ 45518636 w 16"/>
              <a:gd name="T3" fmla="*/ 227599925 h 80"/>
              <a:gd name="T4" fmla="*/ 45518636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5" name="Line 211"/>
          <p:cNvSpPr>
            <a:spLocks noChangeShapeType="1"/>
          </p:cNvSpPr>
          <p:nvPr/>
        </p:nvSpPr>
        <p:spPr bwMode="auto">
          <a:xfrm>
            <a:off x="1503363" y="3908425"/>
            <a:ext cx="365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6" name="Line 212"/>
          <p:cNvSpPr>
            <a:spLocks noChangeShapeType="1"/>
          </p:cNvSpPr>
          <p:nvPr/>
        </p:nvSpPr>
        <p:spPr bwMode="auto">
          <a:xfrm flipV="1">
            <a:off x="1539875" y="3911600"/>
            <a:ext cx="1588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7" name="Line 213"/>
          <p:cNvSpPr>
            <a:spLocks noChangeShapeType="1"/>
          </p:cNvSpPr>
          <p:nvPr/>
        </p:nvSpPr>
        <p:spPr bwMode="auto">
          <a:xfrm>
            <a:off x="1322388" y="3995738"/>
            <a:ext cx="63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8" name="Line 214"/>
          <p:cNvSpPr>
            <a:spLocks noChangeShapeType="1"/>
          </p:cNvSpPr>
          <p:nvPr/>
        </p:nvSpPr>
        <p:spPr bwMode="auto">
          <a:xfrm flipV="1">
            <a:off x="1552575" y="41195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19" name="Rectangle 215"/>
          <p:cNvSpPr>
            <a:spLocks noChangeArrowheads="1"/>
          </p:cNvSpPr>
          <p:nvPr/>
        </p:nvSpPr>
        <p:spPr bwMode="auto">
          <a:xfrm>
            <a:off x="1055688" y="5402263"/>
            <a:ext cx="974725" cy="649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20" name="Rectangle 216"/>
          <p:cNvSpPr>
            <a:spLocks noChangeArrowheads="1"/>
          </p:cNvSpPr>
          <p:nvPr/>
        </p:nvSpPr>
        <p:spPr bwMode="auto">
          <a:xfrm>
            <a:off x="4745038" y="2189163"/>
            <a:ext cx="1300162" cy="252412"/>
          </a:xfrm>
          <a:prstGeom prst="rect">
            <a:avLst/>
          </a:prstGeom>
          <a:solidFill>
            <a:srgbClr val="FAC094"/>
          </a:solidFill>
          <a:ln w="7938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21" name="Rectangle 217"/>
          <p:cNvSpPr>
            <a:spLocks noChangeArrowheads="1"/>
          </p:cNvSpPr>
          <p:nvPr/>
        </p:nvSpPr>
        <p:spPr bwMode="auto">
          <a:xfrm>
            <a:off x="5033963" y="2244725"/>
            <a:ext cx="779462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 err="1">
                <a:solidFill>
                  <a:srgbClr val="000000"/>
                </a:solidFill>
              </a:rPr>
              <a:t>Partitionierung</a:t>
            </a:r>
            <a:endParaRPr lang="en-US" altLang="de-DE" sz="1900" dirty="0">
              <a:solidFill>
                <a:srgbClr val="000000"/>
              </a:solidFill>
            </a:endParaRPr>
          </a:p>
        </p:txBody>
      </p:sp>
      <p:sp>
        <p:nvSpPr>
          <p:cNvPr id="17622" name="Line 218"/>
          <p:cNvSpPr>
            <a:spLocks noChangeShapeType="1"/>
          </p:cNvSpPr>
          <p:nvPr/>
        </p:nvSpPr>
        <p:spPr bwMode="auto">
          <a:xfrm>
            <a:off x="5394325" y="2441575"/>
            <a:ext cx="1588" cy="439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23" name="Freeform 219"/>
          <p:cNvSpPr>
            <a:spLocks/>
          </p:cNvSpPr>
          <p:nvPr/>
        </p:nvSpPr>
        <p:spPr bwMode="auto">
          <a:xfrm>
            <a:off x="5356225" y="2870200"/>
            <a:ext cx="79375" cy="79375"/>
          </a:xfrm>
          <a:custGeom>
            <a:avLst/>
            <a:gdLst>
              <a:gd name="T0" fmla="*/ 134050864 w 47"/>
              <a:gd name="T1" fmla="*/ 0 h 47"/>
              <a:gd name="T2" fmla="*/ 65599215 w 47"/>
              <a:gd name="T3" fmla="*/ 134050864 h 47"/>
              <a:gd name="T4" fmla="*/ 0 w 47"/>
              <a:gd name="T5" fmla="*/ 0 h 47"/>
              <a:gd name="T6" fmla="*/ 134050864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4" name="Line 220"/>
          <p:cNvSpPr>
            <a:spLocks noChangeShapeType="1"/>
          </p:cNvSpPr>
          <p:nvPr/>
        </p:nvSpPr>
        <p:spPr bwMode="auto">
          <a:xfrm flipV="1">
            <a:off x="3867150" y="2259013"/>
            <a:ext cx="820738" cy="14557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25" name="Line 221"/>
          <p:cNvSpPr>
            <a:spLocks noChangeShapeType="1"/>
          </p:cNvSpPr>
          <p:nvPr/>
        </p:nvSpPr>
        <p:spPr bwMode="auto">
          <a:xfrm>
            <a:off x="3873500" y="3968750"/>
            <a:ext cx="814388" cy="14144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26" name="Rectangle 222"/>
          <p:cNvSpPr>
            <a:spLocks noChangeArrowheads="1"/>
          </p:cNvSpPr>
          <p:nvPr/>
        </p:nvSpPr>
        <p:spPr bwMode="auto">
          <a:xfrm>
            <a:off x="6675438" y="3089275"/>
            <a:ext cx="506412" cy="277813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27" name="Rectangle 223" descr="Diagonal weit nach unten"/>
          <p:cNvSpPr>
            <a:spLocks noChangeArrowheads="1"/>
          </p:cNvSpPr>
          <p:nvPr/>
        </p:nvSpPr>
        <p:spPr bwMode="auto">
          <a:xfrm>
            <a:off x="7186613" y="3092450"/>
            <a:ext cx="504825" cy="27781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28" name="Rectangle 224"/>
          <p:cNvSpPr>
            <a:spLocks noChangeArrowheads="1"/>
          </p:cNvSpPr>
          <p:nvPr/>
        </p:nvSpPr>
        <p:spPr bwMode="auto">
          <a:xfrm>
            <a:off x="6772275" y="284638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29" name="Rectangle 225"/>
          <p:cNvSpPr>
            <a:spLocks noChangeArrowheads="1"/>
          </p:cNvSpPr>
          <p:nvPr/>
        </p:nvSpPr>
        <p:spPr bwMode="auto">
          <a:xfrm>
            <a:off x="6913563" y="2844800"/>
            <a:ext cx="128587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30" name="Rectangle 226"/>
          <p:cNvSpPr>
            <a:spLocks noChangeArrowheads="1"/>
          </p:cNvSpPr>
          <p:nvPr/>
        </p:nvSpPr>
        <p:spPr bwMode="auto">
          <a:xfrm>
            <a:off x="6769100" y="296703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31" name="Rectangle 227"/>
          <p:cNvSpPr>
            <a:spLocks noChangeArrowheads="1"/>
          </p:cNvSpPr>
          <p:nvPr/>
        </p:nvSpPr>
        <p:spPr bwMode="auto">
          <a:xfrm>
            <a:off x="6908800" y="2967038"/>
            <a:ext cx="127000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32" name="Rectangle 228"/>
          <p:cNvSpPr>
            <a:spLocks noChangeArrowheads="1"/>
          </p:cNvSpPr>
          <p:nvPr/>
        </p:nvSpPr>
        <p:spPr bwMode="auto">
          <a:xfrm>
            <a:off x="6507163" y="2897188"/>
            <a:ext cx="68262" cy="134937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33" name="Rectangle 229"/>
          <p:cNvSpPr>
            <a:spLocks noChangeArrowheads="1"/>
          </p:cNvSpPr>
          <p:nvPr/>
        </p:nvSpPr>
        <p:spPr bwMode="auto">
          <a:xfrm>
            <a:off x="6507163" y="3076575"/>
            <a:ext cx="68262" cy="1333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34" name="Rectangle 230"/>
          <p:cNvSpPr>
            <a:spLocks noChangeArrowheads="1"/>
          </p:cNvSpPr>
          <p:nvPr/>
        </p:nvSpPr>
        <p:spPr bwMode="auto">
          <a:xfrm>
            <a:off x="6397625" y="2016125"/>
            <a:ext cx="1296988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35" name="Line 231"/>
          <p:cNvSpPr>
            <a:spLocks noChangeShapeType="1"/>
          </p:cNvSpPr>
          <p:nvPr/>
        </p:nvSpPr>
        <p:spPr bwMode="auto">
          <a:xfrm>
            <a:off x="6583363" y="2173288"/>
            <a:ext cx="1587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36" name="Freeform 232"/>
          <p:cNvSpPr>
            <a:spLocks/>
          </p:cNvSpPr>
          <p:nvPr/>
        </p:nvSpPr>
        <p:spPr bwMode="auto">
          <a:xfrm>
            <a:off x="6542088" y="2127250"/>
            <a:ext cx="544512" cy="95250"/>
          </a:xfrm>
          <a:custGeom>
            <a:avLst/>
            <a:gdLst>
              <a:gd name="T0" fmla="*/ 0 w 348"/>
              <a:gd name="T1" fmla="*/ 0 h 56"/>
              <a:gd name="T2" fmla="*/ 41620745 w 348"/>
              <a:gd name="T3" fmla="*/ 0 h 56"/>
              <a:gd name="T4" fmla="*/ 736925016 w 348"/>
              <a:gd name="T5" fmla="*/ 0 h 56"/>
              <a:gd name="T6" fmla="*/ 736925016 w 348"/>
              <a:gd name="T7" fmla="*/ 162010045 h 56"/>
              <a:gd name="T8" fmla="*/ 851992294 w 348"/>
              <a:gd name="T9" fmla="*/ 162010045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56">
                <a:moveTo>
                  <a:pt x="0" y="0"/>
                </a:moveTo>
                <a:lnTo>
                  <a:pt x="17" y="0"/>
                </a:lnTo>
                <a:lnTo>
                  <a:pt x="301" y="0"/>
                </a:lnTo>
                <a:lnTo>
                  <a:pt x="301" y="56"/>
                </a:lnTo>
                <a:lnTo>
                  <a:pt x="348" y="5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37" name="Line 233"/>
          <p:cNvSpPr>
            <a:spLocks noChangeShapeType="1"/>
          </p:cNvSpPr>
          <p:nvPr/>
        </p:nvSpPr>
        <p:spPr bwMode="auto">
          <a:xfrm>
            <a:off x="6931025" y="2289175"/>
            <a:ext cx="155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38" name="Freeform 234"/>
          <p:cNvSpPr>
            <a:spLocks/>
          </p:cNvSpPr>
          <p:nvPr/>
        </p:nvSpPr>
        <p:spPr bwMode="auto">
          <a:xfrm>
            <a:off x="7073900" y="2195513"/>
            <a:ext cx="25400" cy="136525"/>
          </a:xfrm>
          <a:custGeom>
            <a:avLst/>
            <a:gdLst>
              <a:gd name="T0" fmla="*/ 0 w 17"/>
              <a:gd name="T1" fmla="*/ 0 h 81"/>
              <a:gd name="T2" fmla="*/ 11162553 w 17"/>
              <a:gd name="T3" fmla="*/ 2840057 h 81"/>
              <a:gd name="T4" fmla="*/ 20091400 w 17"/>
              <a:gd name="T5" fmla="*/ 14203656 h 81"/>
              <a:gd name="T6" fmla="*/ 24555824 w 17"/>
              <a:gd name="T7" fmla="*/ 31249056 h 81"/>
              <a:gd name="T8" fmla="*/ 31253953 w 17"/>
              <a:gd name="T9" fmla="*/ 56817997 h 81"/>
              <a:gd name="T10" fmla="*/ 35718376 w 17"/>
              <a:gd name="T11" fmla="*/ 82385253 h 81"/>
              <a:gd name="T12" fmla="*/ 37950588 w 17"/>
              <a:gd name="T13" fmla="*/ 113635994 h 81"/>
              <a:gd name="T14" fmla="*/ 35718376 w 17"/>
              <a:gd name="T15" fmla="*/ 144885049 h 81"/>
              <a:gd name="T16" fmla="*/ 31253953 w 17"/>
              <a:gd name="T17" fmla="*/ 170453991 h 81"/>
              <a:gd name="T18" fmla="*/ 24555824 w 17"/>
              <a:gd name="T19" fmla="*/ 196021247 h 81"/>
              <a:gd name="T20" fmla="*/ 20091400 w 17"/>
              <a:gd name="T21" fmla="*/ 213066646 h 81"/>
              <a:gd name="T22" fmla="*/ 11162553 w 17"/>
              <a:gd name="T23" fmla="*/ 224430245 h 81"/>
              <a:gd name="T24" fmla="*/ 0 w 17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39" name="Freeform 235"/>
          <p:cNvSpPr>
            <a:spLocks/>
          </p:cNvSpPr>
          <p:nvPr/>
        </p:nvSpPr>
        <p:spPr bwMode="auto">
          <a:xfrm>
            <a:off x="7073900" y="2195513"/>
            <a:ext cx="138113" cy="136525"/>
          </a:xfrm>
          <a:custGeom>
            <a:avLst/>
            <a:gdLst>
              <a:gd name="T0" fmla="*/ 0 w 89"/>
              <a:gd name="T1" fmla="*/ 0 h 81"/>
              <a:gd name="T2" fmla="*/ 36121981 w 89"/>
              <a:gd name="T3" fmla="*/ 0 h 81"/>
              <a:gd name="T4" fmla="*/ 69837071 w 89"/>
              <a:gd name="T5" fmla="*/ 2840057 h 81"/>
              <a:gd name="T6" fmla="*/ 98735277 w 89"/>
              <a:gd name="T7" fmla="*/ 5681800 h 81"/>
              <a:gd name="T8" fmla="*/ 122816597 w 89"/>
              <a:gd name="T9" fmla="*/ 8521857 h 81"/>
              <a:gd name="T10" fmla="*/ 142082585 w 89"/>
              <a:gd name="T11" fmla="*/ 11363599 h 81"/>
              <a:gd name="T12" fmla="*/ 151714803 w 89"/>
              <a:gd name="T13" fmla="*/ 17045399 h 81"/>
              <a:gd name="T14" fmla="*/ 156531688 w 89"/>
              <a:gd name="T15" fmla="*/ 22727199 h 81"/>
              <a:gd name="T16" fmla="*/ 173389233 w 89"/>
              <a:gd name="T17" fmla="*/ 25567256 h 81"/>
              <a:gd name="T18" fmla="*/ 190246778 w 89"/>
              <a:gd name="T19" fmla="*/ 39772598 h 81"/>
              <a:gd name="T20" fmla="*/ 202287438 w 89"/>
              <a:gd name="T21" fmla="*/ 59658054 h 81"/>
              <a:gd name="T22" fmla="*/ 209511214 w 89"/>
              <a:gd name="T23" fmla="*/ 85226995 h 81"/>
              <a:gd name="T24" fmla="*/ 214328099 w 89"/>
              <a:gd name="T25" fmla="*/ 113635994 h 81"/>
              <a:gd name="T26" fmla="*/ 204695881 w 89"/>
              <a:gd name="T27" fmla="*/ 142044992 h 81"/>
              <a:gd name="T28" fmla="*/ 195062111 w 89"/>
              <a:gd name="T29" fmla="*/ 164772191 h 81"/>
              <a:gd name="T30" fmla="*/ 180613008 w 89"/>
              <a:gd name="T31" fmla="*/ 184657647 h 81"/>
              <a:gd name="T32" fmla="*/ 166163905 w 89"/>
              <a:gd name="T33" fmla="*/ 198862989 h 81"/>
              <a:gd name="T34" fmla="*/ 151714803 w 89"/>
              <a:gd name="T35" fmla="*/ 204544789 h 81"/>
              <a:gd name="T36" fmla="*/ 137265700 w 89"/>
              <a:gd name="T37" fmla="*/ 204544789 h 81"/>
              <a:gd name="T38" fmla="*/ 132450367 w 89"/>
              <a:gd name="T39" fmla="*/ 207384846 h 81"/>
              <a:gd name="T40" fmla="*/ 122816597 w 89"/>
              <a:gd name="T41" fmla="*/ 210226589 h 81"/>
              <a:gd name="T42" fmla="*/ 108367495 w 89"/>
              <a:gd name="T43" fmla="*/ 215908388 h 81"/>
              <a:gd name="T44" fmla="*/ 86694616 w 89"/>
              <a:gd name="T45" fmla="*/ 215908388 h 81"/>
              <a:gd name="T46" fmla="*/ 60204853 w 89"/>
              <a:gd name="T47" fmla="*/ 221590188 h 81"/>
              <a:gd name="T48" fmla="*/ 31306648 w 89"/>
              <a:gd name="T49" fmla="*/ 224430245 h 81"/>
              <a:gd name="T50" fmla="*/ 0 w 89"/>
              <a:gd name="T51" fmla="*/ 230112045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0" name="Line 236"/>
          <p:cNvSpPr>
            <a:spLocks noChangeShapeType="1"/>
          </p:cNvSpPr>
          <p:nvPr/>
        </p:nvSpPr>
        <p:spPr bwMode="auto">
          <a:xfrm>
            <a:off x="7212013" y="2262188"/>
            <a:ext cx="1476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1" name="Freeform 237"/>
          <p:cNvSpPr>
            <a:spLocks/>
          </p:cNvSpPr>
          <p:nvPr/>
        </p:nvSpPr>
        <p:spPr bwMode="auto">
          <a:xfrm>
            <a:off x="6583363" y="2173288"/>
            <a:ext cx="100012" cy="134937"/>
          </a:xfrm>
          <a:custGeom>
            <a:avLst/>
            <a:gdLst>
              <a:gd name="T0" fmla="*/ 0 w 65"/>
              <a:gd name="T1" fmla="*/ 0 h 80"/>
              <a:gd name="T2" fmla="*/ 153883079 w 65"/>
              <a:gd name="T3" fmla="*/ 113800806 h 80"/>
              <a:gd name="T4" fmla="*/ 0 w 65"/>
              <a:gd name="T5" fmla="*/ 227599925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2" name="Line 238"/>
          <p:cNvSpPr>
            <a:spLocks noChangeShapeType="1"/>
          </p:cNvSpPr>
          <p:nvPr/>
        </p:nvSpPr>
        <p:spPr bwMode="auto">
          <a:xfrm>
            <a:off x="6542088" y="223996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3" name="Freeform 239"/>
          <p:cNvSpPr>
            <a:spLocks/>
          </p:cNvSpPr>
          <p:nvPr/>
        </p:nvSpPr>
        <p:spPr bwMode="auto">
          <a:xfrm>
            <a:off x="6683375" y="2216150"/>
            <a:ext cx="50800" cy="50800"/>
          </a:xfrm>
          <a:custGeom>
            <a:avLst/>
            <a:gdLst>
              <a:gd name="T0" fmla="*/ 0 w 32"/>
              <a:gd name="T1" fmla="*/ 40281123 h 31"/>
              <a:gd name="T2" fmla="*/ 2520950 w 32"/>
              <a:gd name="T3" fmla="*/ 21483484 h 31"/>
              <a:gd name="T4" fmla="*/ 15120938 w 32"/>
              <a:gd name="T5" fmla="*/ 5370052 h 31"/>
              <a:gd name="T6" fmla="*/ 30241875 w 32"/>
              <a:gd name="T7" fmla="*/ 0 h 31"/>
              <a:gd name="T8" fmla="*/ 47883763 w 32"/>
              <a:gd name="T9" fmla="*/ 0 h 31"/>
              <a:gd name="T10" fmla="*/ 65524063 w 32"/>
              <a:gd name="T11" fmla="*/ 5370052 h 31"/>
              <a:gd name="T12" fmla="*/ 75604688 w 32"/>
              <a:gd name="T13" fmla="*/ 21483484 h 31"/>
              <a:gd name="T14" fmla="*/ 80645000 w 32"/>
              <a:gd name="T15" fmla="*/ 40281123 h 31"/>
              <a:gd name="T16" fmla="*/ 75604688 w 32"/>
              <a:gd name="T17" fmla="*/ 59078761 h 31"/>
              <a:gd name="T18" fmla="*/ 65524063 w 32"/>
              <a:gd name="T19" fmla="*/ 75190555 h 31"/>
              <a:gd name="T20" fmla="*/ 47883763 w 32"/>
              <a:gd name="T21" fmla="*/ 83246452 h 31"/>
              <a:gd name="T22" fmla="*/ 30241875 w 32"/>
              <a:gd name="T23" fmla="*/ 83246452 h 31"/>
              <a:gd name="T24" fmla="*/ 15120938 w 32"/>
              <a:gd name="T25" fmla="*/ 75190555 h 31"/>
              <a:gd name="T26" fmla="*/ 2520950 w 32"/>
              <a:gd name="T27" fmla="*/ 59078761 h 31"/>
              <a:gd name="T28" fmla="*/ 0 w 32"/>
              <a:gd name="T29" fmla="*/ 40281123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4" name="Freeform 240"/>
          <p:cNvSpPr>
            <a:spLocks/>
          </p:cNvSpPr>
          <p:nvPr/>
        </p:nvSpPr>
        <p:spPr bwMode="auto">
          <a:xfrm>
            <a:off x="6808788" y="2212975"/>
            <a:ext cx="76200" cy="136525"/>
          </a:xfrm>
          <a:custGeom>
            <a:avLst/>
            <a:gdLst>
              <a:gd name="T0" fmla="*/ 118498776 w 49"/>
              <a:gd name="T1" fmla="*/ 0 h 81"/>
              <a:gd name="T2" fmla="*/ 0 w 49"/>
              <a:gd name="T3" fmla="*/ 0 h 81"/>
              <a:gd name="T4" fmla="*/ 0 w 49"/>
              <a:gd name="T5" fmla="*/ 230112045 h 81"/>
              <a:gd name="T6" fmla="*/ 118498776 w 49"/>
              <a:gd name="T7" fmla="*/ 230112045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5" name="Freeform 241"/>
          <p:cNvSpPr>
            <a:spLocks/>
          </p:cNvSpPr>
          <p:nvPr/>
        </p:nvSpPr>
        <p:spPr bwMode="auto">
          <a:xfrm>
            <a:off x="6884988" y="2212975"/>
            <a:ext cx="50800" cy="136525"/>
          </a:xfrm>
          <a:custGeom>
            <a:avLst/>
            <a:gdLst>
              <a:gd name="T0" fmla="*/ 0 w 32"/>
              <a:gd name="T1" fmla="*/ 0 h 81"/>
              <a:gd name="T2" fmla="*/ 20161250 w 32"/>
              <a:gd name="T3" fmla="*/ 5681800 h 81"/>
              <a:gd name="T4" fmla="*/ 37803138 w 32"/>
              <a:gd name="T5" fmla="*/ 17045399 h 81"/>
              <a:gd name="T6" fmla="*/ 55443438 w 32"/>
              <a:gd name="T7" fmla="*/ 34090798 h 81"/>
              <a:gd name="T8" fmla="*/ 68045013 w 32"/>
              <a:gd name="T9" fmla="*/ 56817997 h 81"/>
              <a:gd name="T10" fmla="*/ 78125638 w 32"/>
              <a:gd name="T11" fmla="*/ 85226995 h 81"/>
              <a:gd name="T12" fmla="*/ 80645000 w 32"/>
              <a:gd name="T13" fmla="*/ 113635994 h 81"/>
              <a:gd name="T14" fmla="*/ 78125638 w 32"/>
              <a:gd name="T15" fmla="*/ 142044992 h 81"/>
              <a:gd name="T16" fmla="*/ 68045013 w 32"/>
              <a:gd name="T17" fmla="*/ 173294048 h 81"/>
              <a:gd name="T18" fmla="*/ 55443438 w 32"/>
              <a:gd name="T19" fmla="*/ 196021247 h 81"/>
              <a:gd name="T20" fmla="*/ 37803138 w 32"/>
              <a:gd name="T21" fmla="*/ 213066646 h 81"/>
              <a:gd name="T22" fmla="*/ 20161250 w 32"/>
              <a:gd name="T23" fmla="*/ 224430245 h 81"/>
              <a:gd name="T24" fmla="*/ 0 w 32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6" name="Line 242"/>
          <p:cNvSpPr>
            <a:spLocks noChangeShapeType="1"/>
          </p:cNvSpPr>
          <p:nvPr/>
        </p:nvSpPr>
        <p:spPr bwMode="auto">
          <a:xfrm>
            <a:off x="6734175" y="2239963"/>
            <a:ext cx="746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7" name="Freeform 243"/>
          <p:cNvSpPr>
            <a:spLocks/>
          </p:cNvSpPr>
          <p:nvPr/>
        </p:nvSpPr>
        <p:spPr bwMode="auto">
          <a:xfrm>
            <a:off x="6542088" y="2308225"/>
            <a:ext cx="266700" cy="201613"/>
          </a:xfrm>
          <a:custGeom>
            <a:avLst/>
            <a:gdLst>
              <a:gd name="T0" fmla="*/ 418405235 w 170"/>
              <a:gd name="T1" fmla="*/ 0 h 73"/>
              <a:gd name="T2" fmla="*/ 300266548 w 170"/>
              <a:gd name="T3" fmla="*/ 0 h 73"/>
              <a:gd name="T4" fmla="*/ 300266548 w 170"/>
              <a:gd name="T5" fmla="*/ 556819202 h 73"/>
              <a:gd name="T6" fmla="*/ 0 w 170"/>
              <a:gd name="T7" fmla="*/ 556819202 h 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73">
                <a:moveTo>
                  <a:pt x="170" y="0"/>
                </a:moveTo>
                <a:lnTo>
                  <a:pt x="122" y="0"/>
                </a:lnTo>
                <a:lnTo>
                  <a:pt x="122" y="73"/>
                </a:lnTo>
                <a:lnTo>
                  <a:pt x="0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48" name="Rectangle 244" descr="Konturierte Raute"/>
          <p:cNvSpPr>
            <a:spLocks noChangeArrowheads="1"/>
          </p:cNvSpPr>
          <p:nvPr/>
        </p:nvSpPr>
        <p:spPr bwMode="auto">
          <a:xfrm>
            <a:off x="6659563" y="2727325"/>
            <a:ext cx="1031875" cy="349250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49" name="Rectangle 245" descr="Gepunktetes Gitternetz"/>
          <p:cNvSpPr>
            <a:spLocks noChangeArrowheads="1"/>
          </p:cNvSpPr>
          <p:nvPr/>
        </p:nvSpPr>
        <p:spPr bwMode="auto">
          <a:xfrm>
            <a:off x="6410325" y="2727325"/>
            <a:ext cx="249238" cy="642938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50" name="Line 246"/>
          <p:cNvSpPr>
            <a:spLocks noChangeShapeType="1"/>
          </p:cNvSpPr>
          <p:nvPr/>
        </p:nvSpPr>
        <p:spPr bwMode="auto">
          <a:xfrm>
            <a:off x="6931025" y="2427288"/>
            <a:ext cx="1588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1" name="Line 247"/>
          <p:cNvSpPr>
            <a:spLocks noChangeShapeType="1"/>
          </p:cNvSpPr>
          <p:nvPr/>
        </p:nvSpPr>
        <p:spPr bwMode="auto">
          <a:xfrm>
            <a:off x="7359650" y="2508250"/>
            <a:ext cx="746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2" name="Freeform 248"/>
          <p:cNvSpPr>
            <a:spLocks/>
          </p:cNvSpPr>
          <p:nvPr/>
        </p:nvSpPr>
        <p:spPr bwMode="auto">
          <a:xfrm>
            <a:off x="7421563" y="2413000"/>
            <a:ext cx="26987" cy="136525"/>
          </a:xfrm>
          <a:custGeom>
            <a:avLst/>
            <a:gdLst>
              <a:gd name="T0" fmla="*/ 0 w 17"/>
              <a:gd name="T1" fmla="*/ 0 h 81"/>
              <a:gd name="T2" fmla="*/ 12599754 w 17"/>
              <a:gd name="T3" fmla="*/ 2840057 h 81"/>
              <a:gd name="T4" fmla="*/ 22680192 w 17"/>
              <a:gd name="T5" fmla="*/ 14203656 h 81"/>
              <a:gd name="T6" fmla="*/ 27720411 w 17"/>
              <a:gd name="T7" fmla="*/ 31249056 h 81"/>
              <a:gd name="T8" fmla="*/ 35281534 w 17"/>
              <a:gd name="T9" fmla="*/ 56817997 h 81"/>
              <a:gd name="T10" fmla="*/ 40321753 w 17"/>
              <a:gd name="T11" fmla="*/ 82385253 h 81"/>
              <a:gd name="T12" fmla="*/ 42841069 w 17"/>
              <a:gd name="T13" fmla="*/ 113635994 h 81"/>
              <a:gd name="T14" fmla="*/ 40321753 w 17"/>
              <a:gd name="T15" fmla="*/ 144885049 h 81"/>
              <a:gd name="T16" fmla="*/ 35281534 w 17"/>
              <a:gd name="T17" fmla="*/ 170453991 h 81"/>
              <a:gd name="T18" fmla="*/ 27720411 w 17"/>
              <a:gd name="T19" fmla="*/ 196021247 h 81"/>
              <a:gd name="T20" fmla="*/ 22680192 w 17"/>
              <a:gd name="T21" fmla="*/ 213066646 h 81"/>
              <a:gd name="T22" fmla="*/ 12599754 w 17"/>
              <a:gd name="T23" fmla="*/ 224430245 h 81"/>
              <a:gd name="T24" fmla="*/ 0 w 17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3" name="Freeform 249"/>
          <p:cNvSpPr>
            <a:spLocks/>
          </p:cNvSpPr>
          <p:nvPr/>
        </p:nvSpPr>
        <p:spPr bwMode="auto">
          <a:xfrm>
            <a:off x="7421563" y="2413000"/>
            <a:ext cx="138112" cy="136525"/>
          </a:xfrm>
          <a:custGeom>
            <a:avLst/>
            <a:gdLst>
              <a:gd name="T0" fmla="*/ 0 w 89"/>
              <a:gd name="T1" fmla="*/ 0 h 81"/>
              <a:gd name="T2" fmla="*/ 36121719 w 89"/>
              <a:gd name="T3" fmla="*/ 0 h 81"/>
              <a:gd name="T4" fmla="*/ 69836566 w 89"/>
              <a:gd name="T5" fmla="*/ 2840057 h 81"/>
              <a:gd name="T6" fmla="*/ 98734562 w 89"/>
              <a:gd name="T7" fmla="*/ 5681800 h 81"/>
              <a:gd name="T8" fmla="*/ 122815708 w 89"/>
              <a:gd name="T9" fmla="*/ 8521857 h 81"/>
              <a:gd name="T10" fmla="*/ 142080004 w 89"/>
              <a:gd name="T11" fmla="*/ 11363599 h 81"/>
              <a:gd name="T12" fmla="*/ 151713704 w 89"/>
              <a:gd name="T13" fmla="*/ 17045399 h 81"/>
              <a:gd name="T14" fmla="*/ 156529002 w 89"/>
              <a:gd name="T15" fmla="*/ 22727199 h 81"/>
              <a:gd name="T16" fmla="*/ 173386426 w 89"/>
              <a:gd name="T17" fmla="*/ 25567256 h 81"/>
              <a:gd name="T18" fmla="*/ 190243849 w 89"/>
              <a:gd name="T19" fmla="*/ 39772598 h 81"/>
              <a:gd name="T20" fmla="*/ 202284422 w 89"/>
              <a:gd name="T21" fmla="*/ 59658054 h 81"/>
              <a:gd name="T22" fmla="*/ 209508145 w 89"/>
              <a:gd name="T23" fmla="*/ 85226995 h 81"/>
              <a:gd name="T24" fmla="*/ 214324995 w 89"/>
              <a:gd name="T25" fmla="*/ 113635994 h 81"/>
              <a:gd name="T26" fmla="*/ 204692847 w 89"/>
              <a:gd name="T27" fmla="*/ 142044992 h 81"/>
              <a:gd name="T28" fmla="*/ 195059147 w 89"/>
              <a:gd name="T29" fmla="*/ 164772191 h 81"/>
              <a:gd name="T30" fmla="*/ 180611700 w 89"/>
              <a:gd name="T31" fmla="*/ 184657647 h 81"/>
              <a:gd name="T32" fmla="*/ 166162702 w 89"/>
              <a:gd name="T33" fmla="*/ 198862989 h 81"/>
              <a:gd name="T34" fmla="*/ 151713704 w 89"/>
              <a:gd name="T35" fmla="*/ 204544789 h 81"/>
              <a:gd name="T36" fmla="*/ 137264706 w 89"/>
              <a:gd name="T37" fmla="*/ 204544789 h 81"/>
              <a:gd name="T38" fmla="*/ 132447856 w 89"/>
              <a:gd name="T39" fmla="*/ 207384846 h 81"/>
              <a:gd name="T40" fmla="*/ 122815708 w 89"/>
              <a:gd name="T41" fmla="*/ 210226589 h 81"/>
              <a:gd name="T42" fmla="*/ 108366710 w 89"/>
              <a:gd name="T43" fmla="*/ 215908388 h 81"/>
              <a:gd name="T44" fmla="*/ 86693989 w 89"/>
              <a:gd name="T45" fmla="*/ 215908388 h 81"/>
              <a:gd name="T46" fmla="*/ 60204417 w 89"/>
              <a:gd name="T47" fmla="*/ 221590188 h 81"/>
              <a:gd name="T48" fmla="*/ 31306421 w 89"/>
              <a:gd name="T49" fmla="*/ 224430245 h 81"/>
              <a:gd name="T50" fmla="*/ 0 w 89"/>
              <a:gd name="T51" fmla="*/ 230112045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4" name="Line 250"/>
          <p:cNvSpPr>
            <a:spLocks noChangeShapeType="1"/>
          </p:cNvSpPr>
          <p:nvPr/>
        </p:nvSpPr>
        <p:spPr bwMode="auto">
          <a:xfrm>
            <a:off x="7559675" y="2476500"/>
            <a:ext cx="52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5" name="Freeform 251"/>
          <p:cNvSpPr>
            <a:spLocks/>
          </p:cNvSpPr>
          <p:nvPr/>
        </p:nvSpPr>
        <p:spPr bwMode="auto">
          <a:xfrm>
            <a:off x="6931025" y="2427288"/>
            <a:ext cx="100013" cy="134937"/>
          </a:xfrm>
          <a:custGeom>
            <a:avLst/>
            <a:gdLst>
              <a:gd name="T0" fmla="*/ 0 w 65"/>
              <a:gd name="T1" fmla="*/ 0 h 80"/>
              <a:gd name="T2" fmla="*/ 153886156 w 65"/>
              <a:gd name="T3" fmla="*/ 113800806 h 80"/>
              <a:gd name="T4" fmla="*/ 0 w 65"/>
              <a:gd name="T5" fmla="*/ 227599925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6" name="Line 252"/>
          <p:cNvSpPr>
            <a:spLocks noChangeShapeType="1"/>
          </p:cNvSpPr>
          <p:nvPr/>
        </p:nvSpPr>
        <p:spPr bwMode="auto">
          <a:xfrm flipV="1">
            <a:off x="6745288" y="2509838"/>
            <a:ext cx="1857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7" name="Freeform 253"/>
          <p:cNvSpPr>
            <a:spLocks/>
          </p:cNvSpPr>
          <p:nvPr/>
        </p:nvSpPr>
        <p:spPr bwMode="auto">
          <a:xfrm>
            <a:off x="7031038" y="2468563"/>
            <a:ext cx="50800" cy="52387"/>
          </a:xfrm>
          <a:custGeom>
            <a:avLst/>
            <a:gdLst>
              <a:gd name="T0" fmla="*/ 0 w 32"/>
              <a:gd name="T1" fmla="*/ 42837357 h 31"/>
              <a:gd name="T2" fmla="*/ 2520950 w 32"/>
              <a:gd name="T3" fmla="*/ 22845802 h 31"/>
              <a:gd name="T4" fmla="*/ 15120938 w 32"/>
              <a:gd name="T5" fmla="*/ 5711873 h 31"/>
              <a:gd name="T6" fmla="*/ 30241875 w 32"/>
              <a:gd name="T7" fmla="*/ 0 h 31"/>
              <a:gd name="T8" fmla="*/ 47883763 w 32"/>
              <a:gd name="T9" fmla="*/ 0 h 31"/>
              <a:gd name="T10" fmla="*/ 65524063 w 32"/>
              <a:gd name="T11" fmla="*/ 5711873 h 31"/>
              <a:gd name="T12" fmla="*/ 75604688 w 32"/>
              <a:gd name="T13" fmla="*/ 22845802 h 31"/>
              <a:gd name="T14" fmla="*/ 80645000 w 32"/>
              <a:gd name="T15" fmla="*/ 42837357 h 31"/>
              <a:gd name="T16" fmla="*/ 75604688 w 32"/>
              <a:gd name="T17" fmla="*/ 62827222 h 31"/>
              <a:gd name="T18" fmla="*/ 65524063 w 32"/>
              <a:gd name="T19" fmla="*/ 79961151 h 31"/>
              <a:gd name="T20" fmla="*/ 47883763 w 32"/>
              <a:gd name="T21" fmla="*/ 88528960 h 31"/>
              <a:gd name="T22" fmla="*/ 30241875 w 32"/>
              <a:gd name="T23" fmla="*/ 88528960 h 31"/>
              <a:gd name="T24" fmla="*/ 15120938 w 32"/>
              <a:gd name="T25" fmla="*/ 79961151 h 31"/>
              <a:gd name="T26" fmla="*/ 2520950 w 32"/>
              <a:gd name="T27" fmla="*/ 62827222 h 31"/>
              <a:gd name="T28" fmla="*/ 0 w 32"/>
              <a:gd name="T29" fmla="*/ 4283735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8" name="Freeform 254"/>
          <p:cNvSpPr>
            <a:spLocks/>
          </p:cNvSpPr>
          <p:nvPr/>
        </p:nvSpPr>
        <p:spPr bwMode="auto">
          <a:xfrm>
            <a:off x="7158038" y="2466975"/>
            <a:ext cx="74612" cy="136525"/>
          </a:xfrm>
          <a:custGeom>
            <a:avLst/>
            <a:gdLst>
              <a:gd name="T0" fmla="*/ 113611236 w 49"/>
              <a:gd name="T1" fmla="*/ 0 h 81"/>
              <a:gd name="T2" fmla="*/ 0 w 49"/>
              <a:gd name="T3" fmla="*/ 0 h 81"/>
              <a:gd name="T4" fmla="*/ 0 w 49"/>
              <a:gd name="T5" fmla="*/ 230112045 h 81"/>
              <a:gd name="T6" fmla="*/ 113611236 w 49"/>
              <a:gd name="T7" fmla="*/ 230112045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59" name="Freeform 255"/>
          <p:cNvSpPr>
            <a:spLocks/>
          </p:cNvSpPr>
          <p:nvPr/>
        </p:nvSpPr>
        <p:spPr bwMode="auto">
          <a:xfrm>
            <a:off x="7232650" y="2466975"/>
            <a:ext cx="50800" cy="136525"/>
          </a:xfrm>
          <a:custGeom>
            <a:avLst/>
            <a:gdLst>
              <a:gd name="T0" fmla="*/ 0 w 32"/>
              <a:gd name="T1" fmla="*/ 0 h 81"/>
              <a:gd name="T2" fmla="*/ 20161250 w 32"/>
              <a:gd name="T3" fmla="*/ 5681800 h 81"/>
              <a:gd name="T4" fmla="*/ 37803138 w 32"/>
              <a:gd name="T5" fmla="*/ 17045399 h 81"/>
              <a:gd name="T6" fmla="*/ 55443438 w 32"/>
              <a:gd name="T7" fmla="*/ 34090798 h 81"/>
              <a:gd name="T8" fmla="*/ 68045013 w 32"/>
              <a:gd name="T9" fmla="*/ 56817997 h 81"/>
              <a:gd name="T10" fmla="*/ 78125638 w 32"/>
              <a:gd name="T11" fmla="*/ 85226995 h 81"/>
              <a:gd name="T12" fmla="*/ 80645000 w 32"/>
              <a:gd name="T13" fmla="*/ 113635994 h 81"/>
              <a:gd name="T14" fmla="*/ 78125638 w 32"/>
              <a:gd name="T15" fmla="*/ 142044992 h 81"/>
              <a:gd name="T16" fmla="*/ 68045013 w 32"/>
              <a:gd name="T17" fmla="*/ 173294048 h 81"/>
              <a:gd name="T18" fmla="*/ 55443438 w 32"/>
              <a:gd name="T19" fmla="*/ 196021247 h 81"/>
              <a:gd name="T20" fmla="*/ 37803138 w 32"/>
              <a:gd name="T21" fmla="*/ 213066646 h 81"/>
              <a:gd name="T22" fmla="*/ 20161250 w 32"/>
              <a:gd name="T23" fmla="*/ 224430245 h 81"/>
              <a:gd name="T24" fmla="*/ 0 w 32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60" name="Line 256"/>
          <p:cNvSpPr>
            <a:spLocks noChangeShapeType="1"/>
          </p:cNvSpPr>
          <p:nvPr/>
        </p:nvSpPr>
        <p:spPr bwMode="auto">
          <a:xfrm>
            <a:off x="7081838" y="2493963"/>
            <a:ext cx="76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61" name="Freeform 257"/>
          <p:cNvSpPr>
            <a:spLocks/>
          </p:cNvSpPr>
          <p:nvPr/>
        </p:nvSpPr>
        <p:spPr bwMode="auto">
          <a:xfrm>
            <a:off x="7283450" y="2508250"/>
            <a:ext cx="76200" cy="26988"/>
          </a:xfrm>
          <a:custGeom>
            <a:avLst/>
            <a:gdLst>
              <a:gd name="T0" fmla="*/ 120967500 w 48"/>
              <a:gd name="T1" fmla="*/ 0 h 16"/>
              <a:gd name="T2" fmla="*/ 120967500 w 48"/>
              <a:gd name="T3" fmla="*/ 45522009 h 16"/>
              <a:gd name="T4" fmla="*/ 0 w 48"/>
              <a:gd name="T5" fmla="*/ 45522009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16">
                <a:moveTo>
                  <a:pt x="48" y="0"/>
                </a:moveTo>
                <a:lnTo>
                  <a:pt x="48" y="16"/>
                </a:lnTo>
                <a:lnTo>
                  <a:pt x="0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62" name="Line 258"/>
          <p:cNvSpPr>
            <a:spLocks noChangeShapeType="1"/>
          </p:cNvSpPr>
          <p:nvPr/>
        </p:nvSpPr>
        <p:spPr bwMode="auto">
          <a:xfrm>
            <a:off x="7359650" y="2466975"/>
            <a:ext cx="904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63" name="Line 259"/>
          <p:cNvSpPr>
            <a:spLocks noChangeShapeType="1"/>
          </p:cNvSpPr>
          <p:nvPr/>
        </p:nvSpPr>
        <p:spPr bwMode="auto">
          <a:xfrm>
            <a:off x="6542088" y="2573338"/>
            <a:ext cx="6064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64" name="Line 260"/>
          <p:cNvSpPr>
            <a:spLocks noChangeShapeType="1"/>
          </p:cNvSpPr>
          <p:nvPr/>
        </p:nvSpPr>
        <p:spPr bwMode="auto">
          <a:xfrm flipH="1">
            <a:off x="7359650" y="2263775"/>
            <a:ext cx="1588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65" name="Line 261"/>
          <p:cNvSpPr>
            <a:spLocks noChangeShapeType="1"/>
          </p:cNvSpPr>
          <p:nvPr/>
        </p:nvSpPr>
        <p:spPr bwMode="auto">
          <a:xfrm flipV="1">
            <a:off x="6405563" y="2384425"/>
            <a:ext cx="1285875" cy="47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666" name="Line 262"/>
          <p:cNvSpPr>
            <a:spLocks noChangeShapeType="1"/>
          </p:cNvSpPr>
          <p:nvPr/>
        </p:nvSpPr>
        <p:spPr bwMode="auto">
          <a:xfrm>
            <a:off x="7108825" y="2389188"/>
            <a:ext cx="0" cy="2762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667" name="Line 263"/>
          <p:cNvSpPr>
            <a:spLocks noChangeShapeType="1"/>
          </p:cNvSpPr>
          <p:nvPr/>
        </p:nvSpPr>
        <p:spPr bwMode="auto">
          <a:xfrm>
            <a:off x="6985000" y="2016125"/>
            <a:ext cx="0" cy="3683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7668" name="Group 264"/>
          <p:cNvGrpSpPr>
            <a:grpSpLocks/>
          </p:cNvGrpSpPr>
          <p:nvPr/>
        </p:nvGrpSpPr>
        <p:grpSpPr bwMode="auto">
          <a:xfrm>
            <a:off x="1049338" y="2778125"/>
            <a:ext cx="982662" cy="650875"/>
            <a:chOff x="-272" y="1672"/>
            <a:chExt cx="831" cy="387"/>
          </a:xfrm>
        </p:grpSpPr>
        <p:sp>
          <p:nvSpPr>
            <p:cNvPr id="17697" name="Rectangle 265"/>
            <p:cNvSpPr>
              <a:spLocks noChangeArrowheads="1"/>
            </p:cNvSpPr>
            <p:nvPr/>
          </p:nvSpPr>
          <p:spPr bwMode="auto">
            <a:xfrm>
              <a:off x="-272" y="1672"/>
              <a:ext cx="83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698" name="Line 266"/>
            <p:cNvSpPr>
              <a:spLocks noChangeShapeType="1"/>
            </p:cNvSpPr>
            <p:nvPr/>
          </p:nvSpPr>
          <p:spPr bwMode="auto">
            <a:xfrm>
              <a:off x="-154" y="1766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99" name="Freeform 267"/>
            <p:cNvSpPr>
              <a:spLocks/>
            </p:cNvSpPr>
            <p:nvPr/>
          </p:nvSpPr>
          <p:spPr bwMode="auto">
            <a:xfrm>
              <a:off x="-179" y="1739"/>
              <a:ext cx="348" cy="56"/>
            </a:xfrm>
            <a:custGeom>
              <a:avLst/>
              <a:gdLst>
                <a:gd name="T0" fmla="*/ 0 w 348"/>
                <a:gd name="T1" fmla="*/ 0 h 56"/>
                <a:gd name="T2" fmla="*/ 17 w 348"/>
                <a:gd name="T3" fmla="*/ 0 h 56"/>
                <a:gd name="T4" fmla="*/ 301 w 348"/>
                <a:gd name="T5" fmla="*/ 0 h 56"/>
                <a:gd name="T6" fmla="*/ 301 w 348"/>
                <a:gd name="T7" fmla="*/ 56 h 56"/>
                <a:gd name="T8" fmla="*/ 348 w 3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56">
                  <a:moveTo>
                    <a:pt x="0" y="0"/>
                  </a:moveTo>
                  <a:lnTo>
                    <a:pt x="17" y="0"/>
                  </a:lnTo>
                  <a:lnTo>
                    <a:pt x="301" y="0"/>
                  </a:lnTo>
                  <a:lnTo>
                    <a:pt x="301" y="56"/>
                  </a:lnTo>
                  <a:lnTo>
                    <a:pt x="34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0" name="Line 268"/>
            <p:cNvSpPr>
              <a:spLocks noChangeShapeType="1"/>
            </p:cNvSpPr>
            <p:nvPr/>
          </p:nvSpPr>
          <p:spPr bwMode="auto">
            <a:xfrm>
              <a:off x="69" y="1835"/>
              <a:ext cx="1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1" name="Freeform 269"/>
            <p:cNvSpPr>
              <a:spLocks/>
            </p:cNvSpPr>
            <p:nvPr/>
          </p:nvSpPr>
          <p:spPr bwMode="auto">
            <a:xfrm>
              <a:off x="160" y="177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2" name="Freeform 270"/>
            <p:cNvSpPr>
              <a:spLocks/>
            </p:cNvSpPr>
            <p:nvPr/>
          </p:nvSpPr>
          <p:spPr bwMode="auto">
            <a:xfrm>
              <a:off x="160" y="177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3" name="Line 271"/>
            <p:cNvSpPr>
              <a:spLocks noChangeShapeType="1"/>
            </p:cNvSpPr>
            <p:nvPr/>
          </p:nvSpPr>
          <p:spPr bwMode="auto">
            <a:xfrm>
              <a:off x="249" y="1819"/>
              <a:ext cx="9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4" name="Freeform 272"/>
            <p:cNvSpPr>
              <a:spLocks/>
            </p:cNvSpPr>
            <p:nvPr/>
          </p:nvSpPr>
          <p:spPr bwMode="auto">
            <a:xfrm>
              <a:off x="-154" y="1766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5" name="Line 273"/>
            <p:cNvSpPr>
              <a:spLocks noChangeShapeType="1"/>
            </p:cNvSpPr>
            <p:nvPr/>
          </p:nvSpPr>
          <p:spPr bwMode="auto">
            <a:xfrm>
              <a:off x="-179" y="1806"/>
              <a:ext cx="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6" name="Freeform 274"/>
            <p:cNvSpPr>
              <a:spLocks/>
            </p:cNvSpPr>
            <p:nvPr/>
          </p:nvSpPr>
          <p:spPr bwMode="auto">
            <a:xfrm>
              <a:off x="-89" y="1791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07" name="Freeform 275"/>
            <p:cNvSpPr>
              <a:spLocks/>
            </p:cNvSpPr>
            <p:nvPr/>
          </p:nvSpPr>
          <p:spPr bwMode="auto">
            <a:xfrm>
              <a:off x="-9" y="1790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8" name="Freeform 276"/>
            <p:cNvSpPr>
              <a:spLocks/>
            </p:cNvSpPr>
            <p:nvPr/>
          </p:nvSpPr>
          <p:spPr bwMode="auto">
            <a:xfrm>
              <a:off x="40" y="1790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9" name="Line 277"/>
            <p:cNvSpPr>
              <a:spLocks noChangeShapeType="1"/>
            </p:cNvSpPr>
            <p:nvPr/>
          </p:nvSpPr>
          <p:spPr bwMode="auto">
            <a:xfrm>
              <a:off x="-57" y="1806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0" name="Freeform 278"/>
            <p:cNvSpPr>
              <a:spLocks/>
            </p:cNvSpPr>
            <p:nvPr/>
          </p:nvSpPr>
          <p:spPr bwMode="auto">
            <a:xfrm>
              <a:off x="-179" y="1846"/>
              <a:ext cx="170" cy="120"/>
            </a:xfrm>
            <a:custGeom>
              <a:avLst/>
              <a:gdLst>
                <a:gd name="T0" fmla="*/ 170 w 170"/>
                <a:gd name="T1" fmla="*/ 0 h 73"/>
                <a:gd name="T2" fmla="*/ 122 w 170"/>
                <a:gd name="T3" fmla="*/ 0 h 73"/>
                <a:gd name="T4" fmla="*/ 122 w 170"/>
                <a:gd name="T5" fmla="*/ 197 h 73"/>
                <a:gd name="T6" fmla="*/ 0 w 170"/>
                <a:gd name="T7" fmla="*/ 197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73">
                  <a:moveTo>
                    <a:pt x="170" y="0"/>
                  </a:moveTo>
                  <a:lnTo>
                    <a:pt x="122" y="0"/>
                  </a:lnTo>
                  <a:lnTo>
                    <a:pt x="122" y="73"/>
                  </a:lnTo>
                  <a:lnTo>
                    <a:pt x="0" y="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1" name="Line 279"/>
            <p:cNvSpPr>
              <a:spLocks noChangeShapeType="1"/>
            </p:cNvSpPr>
            <p:nvPr/>
          </p:nvSpPr>
          <p:spPr bwMode="auto">
            <a:xfrm>
              <a:off x="69" y="1917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2" name="Line 280"/>
            <p:cNvSpPr>
              <a:spLocks noChangeShapeType="1"/>
            </p:cNvSpPr>
            <p:nvPr/>
          </p:nvSpPr>
          <p:spPr bwMode="auto">
            <a:xfrm>
              <a:off x="343" y="1965"/>
              <a:ext cx="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3" name="Freeform 281"/>
            <p:cNvSpPr>
              <a:spLocks/>
            </p:cNvSpPr>
            <p:nvPr/>
          </p:nvSpPr>
          <p:spPr bwMode="auto">
            <a:xfrm>
              <a:off x="383" y="190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4" name="Freeform 282"/>
            <p:cNvSpPr>
              <a:spLocks/>
            </p:cNvSpPr>
            <p:nvPr/>
          </p:nvSpPr>
          <p:spPr bwMode="auto">
            <a:xfrm>
              <a:off x="383" y="190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5" name="Line 283"/>
            <p:cNvSpPr>
              <a:spLocks noChangeShapeType="1"/>
            </p:cNvSpPr>
            <p:nvPr/>
          </p:nvSpPr>
          <p:spPr bwMode="auto">
            <a:xfrm>
              <a:off x="472" y="1946"/>
              <a:ext cx="3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6" name="Freeform 284"/>
            <p:cNvSpPr>
              <a:spLocks/>
            </p:cNvSpPr>
            <p:nvPr/>
          </p:nvSpPr>
          <p:spPr bwMode="auto">
            <a:xfrm>
              <a:off x="69" y="1917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7" name="Line 285"/>
            <p:cNvSpPr>
              <a:spLocks noChangeShapeType="1"/>
            </p:cNvSpPr>
            <p:nvPr/>
          </p:nvSpPr>
          <p:spPr bwMode="auto">
            <a:xfrm flipV="1">
              <a:off x="-49" y="1966"/>
              <a:ext cx="1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18" name="Freeform 286"/>
            <p:cNvSpPr>
              <a:spLocks/>
            </p:cNvSpPr>
            <p:nvPr/>
          </p:nvSpPr>
          <p:spPr bwMode="auto">
            <a:xfrm>
              <a:off x="134" y="1942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19" name="Freeform 287"/>
            <p:cNvSpPr>
              <a:spLocks/>
            </p:cNvSpPr>
            <p:nvPr/>
          </p:nvSpPr>
          <p:spPr bwMode="auto">
            <a:xfrm>
              <a:off x="214" y="1941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20" name="Freeform 288"/>
            <p:cNvSpPr>
              <a:spLocks/>
            </p:cNvSpPr>
            <p:nvPr/>
          </p:nvSpPr>
          <p:spPr bwMode="auto">
            <a:xfrm>
              <a:off x="263" y="1941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21" name="Line 289"/>
            <p:cNvSpPr>
              <a:spLocks noChangeShapeType="1"/>
            </p:cNvSpPr>
            <p:nvPr/>
          </p:nvSpPr>
          <p:spPr bwMode="auto">
            <a:xfrm>
              <a:off x="166" y="1957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22" name="Freeform 290"/>
            <p:cNvSpPr>
              <a:spLocks/>
            </p:cNvSpPr>
            <p:nvPr/>
          </p:nvSpPr>
          <p:spPr bwMode="auto">
            <a:xfrm>
              <a:off x="295" y="1965"/>
              <a:ext cx="48" cy="16"/>
            </a:xfrm>
            <a:custGeom>
              <a:avLst/>
              <a:gdLst>
                <a:gd name="T0" fmla="*/ 48 w 48"/>
                <a:gd name="T1" fmla="*/ 0 h 16"/>
                <a:gd name="T2" fmla="*/ 48 w 48"/>
                <a:gd name="T3" fmla="*/ 16 h 16"/>
                <a:gd name="T4" fmla="*/ 0 w 48"/>
                <a:gd name="T5" fmla="*/ 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6">
                  <a:moveTo>
                    <a:pt x="48" y="0"/>
                  </a:moveTo>
                  <a:lnTo>
                    <a:pt x="48" y="16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23" name="Line 291"/>
            <p:cNvSpPr>
              <a:spLocks noChangeShapeType="1"/>
            </p:cNvSpPr>
            <p:nvPr/>
          </p:nvSpPr>
          <p:spPr bwMode="auto">
            <a:xfrm>
              <a:off x="343" y="1941"/>
              <a:ext cx="5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24" name="Line 292"/>
            <p:cNvSpPr>
              <a:spLocks noChangeShapeType="1"/>
            </p:cNvSpPr>
            <p:nvPr/>
          </p:nvSpPr>
          <p:spPr bwMode="auto">
            <a:xfrm>
              <a:off x="-179" y="2004"/>
              <a:ext cx="3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25" name="Line 293"/>
            <p:cNvSpPr>
              <a:spLocks noChangeShapeType="1"/>
            </p:cNvSpPr>
            <p:nvPr/>
          </p:nvSpPr>
          <p:spPr bwMode="auto">
            <a:xfrm flipH="1">
              <a:off x="343" y="1820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669" name="Rectangle 294"/>
          <p:cNvSpPr>
            <a:spLocks noChangeArrowheads="1"/>
          </p:cNvSpPr>
          <p:nvPr/>
        </p:nvSpPr>
        <p:spPr bwMode="auto">
          <a:xfrm>
            <a:off x="1028700" y="1114425"/>
            <a:ext cx="990600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70" name="Rectangle 295"/>
          <p:cNvSpPr>
            <a:spLocks noChangeArrowheads="1"/>
          </p:cNvSpPr>
          <p:nvPr/>
        </p:nvSpPr>
        <p:spPr bwMode="auto">
          <a:xfrm>
            <a:off x="2552700" y="4926013"/>
            <a:ext cx="1300163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71" name="Rectangle 296"/>
          <p:cNvSpPr>
            <a:spLocks noChangeArrowheads="1"/>
          </p:cNvSpPr>
          <p:nvPr/>
        </p:nvSpPr>
        <p:spPr bwMode="auto">
          <a:xfrm>
            <a:off x="2886075" y="4981575"/>
            <a:ext cx="6111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Herstellung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672" name="Line 297"/>
          <p:cNvSpPr>
            <a:spLocks noChangeShapeType="1"/>
          </p:cNvSpPr>
          <p:nvPr/>
        </p:nvSpPr>
        <p:spPr bwMode="auto">
          <a:xfrm>
            <a:off x="3162300" y="1317625"/>
            <a:ext cx="0" cy="2841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7673" name="Group 298"/>
          <p:cNvGrpSpPr>
            <a:grpSpLocks/>
          </p:cNvGrpSpPr>
          <p:nvPr/>
        </p:nvGrpSpPr>
        <p:grpSpPr bwMode="auto">
          <a:xfrm>
            <a:off x="2574925" y="1114425"/>
            <a:ext cx="1300163" cy="252413"/>
            <a:chOff x="3097" y="3222"/>
            <a:chExt cx="774" cy="150"/>
          </a:xfrm>
        </p:grpSpPr>
        <p:sp>
          <p:nvSpPr>
            <p:cNvPr id="17695" name="Rectangle 299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696" name="Rectangle 300"/>
            <p:cNvSpPr>
              <a:spLocks noChangeArrowheads="1"/>
            </p:cNvSpPr>
            <p:nvPr/>
          </p:nvSpPr>
          <p:spPr bwMode="auto">
            <a:xfrm>
              <a:off x="3153" y="3259"/>
              <a:ext cx="636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Systemspezifikation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17674" name="Group 301"/>
          <p:cNvGrpSpPr>
            <a:grpSpLocks/>
          </p:cNvGrpSpPr>
          <p:nvPr/>
        </p:nvGrpSpPr>
        <p:grpSpPr bwMode="auto">
          <a:xfrm>
            <a:off x="2578100" y="1625600"/>
            <a:ext cx="1300163" cy="252413"/>
            <a:chOff x="3097" y="3222"/>
            <a:chExt cx="774" cy="150"/>
          </a:xfrm>
        </p:grpSpPr>
        <p:sp>
          <p:nvSpPr>
            <p:cNvPr id="17693" name="Rectangle 302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694" name="Rectangle 303"/>
            <p:cNvSpPr>
              <a:spLocks noChangeArrowheads="1"/>
            </p:cNvSpPr>
            <p:nvPr/>
          </p:nvSpPr>
          <p:spPr bwMode="auto">
            <a:xfrm>
              <a:off x="3181" y="3259"/>
              <a:ext cx="580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Architekturentwurf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17675" name="Line 304"/>
          <p:cNvSpPr>
            <a:spLocks noChangeShapeType="1"/>
          </p:cNvSpPr>
          <p:nvPr/>
        </p:nvSpPr>
        <p:spPr bwMode="auto">
          <a:xfrm>
            <a:off x="3162300" y="2633663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76" name="Rectangle 305"/>
          <p:cNvSpPr>
            <a:spLocks noChangeArrowheads="1"/>
          </p:cNvSpPr>
          <p:nvPr/>
        </p:nvSpPr>
        <p:spPr bwMode="auto">
          <a:xfrm>
            <a:off x="2566988" y="3024188"/>
            <a:ext cx="1300162" cy="30162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77" name="Rectangle 306"/>
          <p:cNvSpPr>
            <a:spLocks noChangeArrowheads="1"/>
          </p:cNvSpPr>
          <p:nvPr/>
        </p:nvSpPr>
        <p:spPr bwMode="auto">
          <a:xfrm>
            <a:off x="2749550" y="3113088"/>
            <a:ext cx="9953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Schaltungsentwurf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7678" name="Line 307"/>
          <p:cNvSpPr>
            <a:spLocks noChangeShapeType="1"/>
          </p:cNvSpPr>
          <p:nvPr/>
        </p:nvSpPr>
        <p:spPr bwMode="auto">
          <a:xfrm>
            <a:off x="3162300" y="39560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79" name="Line 308"/>
          <p:cNvSpPr>
            <a:spLocks noChangeShapeType="1"/>
          </p:cNvSpPr>
          <p:nvPr/>
        </p:nvSpPr>
        <p:spPr bwMode="auto">
          <a:xfrm>
            <a:off x="3162300" y="4567238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80" name="Line 309"/>
          <p:cNvSpPr>
            <a:spLocks noChangeShapeType="1"/>
          </p:cNvSpPr>
          <p:nvPr/>
        </p:nvSpPr>
        <p:spPr bwMode="auto">
          <a:xfrm>
            <a:off x="3162300" y="5176838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81" name="Line 310"/>
          <p:cNvSpPr>
            <a:spLocks noChangeShapeType="1"/>
          </p:cNvSpPr>
          <p:nvPr/>
        </p:nvSpPr>
        <p:spPr bwMode="auto">
          <a:xfrm>
            <a:off x="3162300" y="5765800"/>
            <a:ext cx="0" cy="15240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82" name="Rectangle 311"/>
          <p:cNvSpPr>
            <a:spLocks noChangeArrowheads="1"/>
          </p:cNvSpPr>
          <p:nvPr/>
        </p:nvSpPr>
        <p:spPr bwMode="auto">
          <a:xfrm>
            <a:off x="2566988" y="5537200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83" name="Line 313"/>
          <p:cNvSpPr>
            <a:spLocks noChangeShapeType="1"/>
          </p:cNvSpPr>
          <p:nvPr/>
        </p:nvSpPr>
        <p:spPr bwMode="auto">
          <a:xfrm>
            <a:off x="3162300" y="33464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84" name="Line 314"/>
          <p:cNvSpPr>
            <a:spLocks noChangeShapeType="1"/>
          </p:cNvSpPr>
          <p:nvPr/>
        </p:nvSpPr>
        <p:spPr bwMode="auto">
          <a:xfrm>
            <a:off x="3162300" y="1878013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685" name="Rectangle 315"/>
          <p:cNvSpPr>
            <a:spLocks noChangeArrowheads="1"/>
          </p:cNvSpPr>
          <p:nvPr/>
        </p:nvSpPr>
        <p:spPr bwMode="auto">
          <a:xfrm>
            <a:off x="1373188" y="1206500"/>
            <a:ext cx="3063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86" name="Line 316"/>
          <p:cNvSpPr>
            <a:spLocks noChangeShapeType="1"/>
          </p:cNvSpPr>
          <p:nvPr/>
        </p:nvSpPr>
        <p:spPr bwMode="auto">
          <a:xfrm>
            <a:off x="1222375" y="12827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87" name="Line 317"/>
          <p:cNvSpPr>
            <a:spLocks noChangeShapeType="1"/>
          </p:cNvSpPr>
          <p:nvPr/>
        </p:nvSpPr>
        <p:spPr bwMode="auto">
          <a:xfrm>
            <a:off x="1222375" y="14351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88" name="Line 318"/>
          <p:cNvSpPr>
            <a:spLocks noChangeShapeType="1"/>
          </p:cNvSpPr>
          <p:nvPr/>
        </p:nvSpPr>
        <p:spPr bwMode="auto">
          <a:xfrm>
            <a:off x="1222375" y="15875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89" name="Line 319"/>
          <p:cNvSpPr>
            <a:spLocks noChangeShapeType="1"/>
          </p:cNvSpPr>
          <p:nvPr/>
        </p:nvSpPr>
        <p:spPr bwMode="auto">
          <a:xfrm>
            <a:off x="1679575" y="14351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690" name="Rectangle 320"/>
          <p:cNvSpPr>
            <a:spLocks noChangeArrowheads="1"/>
          </p:cNvSpPr>
          <p:nvPr/>
        </p:nvSpPr>
        <p:spPr bwMode="auto">
          <a:xfrm>
            <a:off x="7053263" y="5392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91" name="Rectangle 321"/>
          <p:cNvSpPr>
            <a:spLocks noChangeArrowheads="1"/>
          </p:cNvSpPr>
          <p:nvPr/>
        </p:nvSpPr>
        <p:spPr bwMode="auto">
          <a:xfrm>
            <a:off x="6862763" y="5175250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692" name="Rectangle 322"/>
          <p:cNvSpPr>
            <a:spLocks noChangeArrowheads="1"/>
          </p:cNvSpPr>
          <p:nvPr/>
        </p:nvSpPr>
        <p:spPr bwMode="auto">
          <a:xfrm>
            <a:off x="2686050" y="5592763"/>
            <a:ext cx="109378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Verpackung/Test</a:t>
            </a:r>
            <a:endParaRPr lang="en-US" altLang="de-DE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1.5.5	Layoutsynthese</a:t>
            </a:r>
            <a:endParaRPr lang="en-US" altLang="de-DE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66988" y="3714750"/>
            <a:ext cx="1300162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782888" y="3770313"/>
            <a:ext cx="847725" cy="1444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Layoutsynthese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733925" y="2951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046663" y="3006725"/>
            <a:ext cx="733425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Floorplanning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733925" y="3713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108575" y="3768725"/>
            <a:ext cx="604838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Platzierung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733925" y="4473575"/>
            <a:ext cx="1301750" cy="252413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080000" y="4530725"/>
            <a:ext cx="665163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Verdrahtung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733925" y="5233988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05388" y="5289550"/>
            <a:ext cx="812800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Kompaktierung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5384800" y="3205163"/>
            <a:ext cx="1588" cy="4397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5345113" y="3633788"/>
            <a:ext cx="79375" cy="79375"/>
          </a:xfrm>
          <a:custGeom>
            <a:avLst/>
            <a:gdLst>
              <a:gd name="T0" fmla="*/ 134050864 w 47"/>
              <a:gd name="T1" fmla="*/ 0 h 47"/>
              <a:gd name="T2" fmla="*/ 65599215 w 47"/>
              <a:gd name="T3" fmla="*/ 134050864 h 47"/>
              <a:gd name="T4" fmla="*/ 0 w 47"/>
              <a:gd name="T5" fmla="*/ 0 h 47"/>
              <a:gd name="T6" fmla="*/ 134050864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384800" y="3967163"/>
            <a:ext cx="1588" cy="438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5345113" y="4395788"/>
            <a:ext cx="79375" cy="77787"/>
          </a:xfrm>
          <a:custGeom>
            <a:avLst/>
            <a:gdLst>
              <a:gd name="T0" fmla="*/ 134050864 w 47"/>
              <a:gd name="T1" fmla="*/ 0 h 46"/>
              <a:gd name="T2" fmla="*/ 65599215 w 47"/>
              <a:gd name="T3" fmla="*/ 131539508 h 46"/>
              <a:gd name="T4" fmla="*/ 0 w 47"/>
              <a:gd name="T5" fmla="*/ 0 h 46"/>
              <a:gd name="T6" fmla="*/ 134050864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384800" y="4725988"/>
            <a:ext cx="1588" cy="441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5345113" y="5156200"/>
            <a:ext cx="79375" cy="77788"/>
          </a:xfrm>
          <a:custGeom>
            <a:avLst/>
            <a:gdLst>
              <a:gd name="T0" fmla="*/ 134050864 w 47"/>
              <a:gd name="T1" fmla="*/ 0 h 46"/>
              <a:gd name="T2" fmla="*/ 65599215 w 47"/>
              <a:gd name="T3" fmla="*/ 131542890 h 46"/>
              <a:gd name="T4" fmla="*/ 0 w 47"/>
              <a:gd name="T5" fmla="*/ 0 h 46"/>
              <a:gd name="T6" fmla="*/ 134050864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6686550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391400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7038975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215188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6862763" y="42926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6686550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7391400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7038975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7215188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6862763" y="47799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7391400" y="45354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6686550" y="45354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834188" y="4427538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7091363" y="4387850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091363" y="4630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7161213" y="4591050"/>
            <a:ext cx="1587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H="1">
            <a:off x="7064375" y="4684713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V="1">
            <a:off x="7064375" y="4684713"/>
            <a:ext cx="3175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6738938" y="4564063"/>
            <a:ext cx="95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3" name="Freeform 41"/>
          <p:cNvSpPr>
            <a:spLocks/>
          </p:cNvSpPr>
          <p:nvPr/>
        </p:nvSpPr>
        <p:spPr bwMode="auto">
          <a:xfrm>
            <a:off x="7011988" y="4522788"/>
            <a:ext cx="149225" cy="68262"/>
          </a:xfrm>
          <a:custGeom>
            <a:avLst/>
            <a:gdLst>
              <a:gd name="T0" fmla="*/ 0 w 89"/>
              <a:gd name="T1" fmla="*/ 0 h 40"/>
              <a:gd name="T2" fmla="*/ 0 w 89"/>
              <a:gd name="T3" fmla="*/ 116492516 h 40"/>
              <a:gd name="T4" fmla="*/ 250203378 w 89"/>
              <a:gd name="T5" fmla="*/ 116492516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9" h="40">
                <a:moveTo>
                  <a:pt x="0" y="0"/>
                </a:moveTo>
                <a:lnTo>
                  <a:pt x="0" y="40"/>
                </a:lnTo>
                <a:lnTo>
                  <a:pt x="89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4" name="Freeform 42"/>
          <p:cNvSpPr>
            <a:spLocks/>
          </p:cNvSpPr>
          <p:nvPr/>
        </p:nvSpPr>
        <p:spPr bwMode="auto">
          <a:xfrm>
            <a:off x="6943725" y="4483100"/>
            <a:ext cx="68263" cy="52388"/>
          </a:xfrm>
          <a:custGeom>
            <a:avLst/>
            <a:gdLst>
              <a:gd name="T0" fmla="*/ 0 w 40"/>
              <a:gd name="T1" fmla="*/ 0 h 31"/>
              <a:gd name="T2" fmla="*/ 116495929 w 40"/>
              <a:gd name="T3" fmla="*/ 0 h 31"/>
              <a:gd name="T4" fmla="*/ 116495929 w 40"/>
              <a:gd name="T5" fmla="*/ 88532340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1">
                <a:moveTo>
                  <a:pt x="0" y="0"/>
                </a:moveTo>
                <a:lnTo>
                  <a:pt x="40" y="0"/>
                </a:lnTo>
                <a:lnTo>
                  <a:pt x="40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7242175" y="4346575"/>
            <a:ext cx="1588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6" name="Freeform 44"/>
          <p:cNvSpPr>
            <a:spLocks/>
          </p:cNvSpPr>
          <p:nvPr/>
        </p:nvSpPr>
        <p:spPr bwMode="auto">
          <a:xfrm>
            <a:off x="7227888" y="4549775"/>
            <a:ext cx="26987" cy="134938"/>
          </a:xfrm>
          <a:custGeom>
            <a:avLst/>
            <a:gdLst>
              <a:gd name="T0" fmla="*/ 0 w 16"/>
              <a:gd name="T1" fmla="*/ 227603298 h 80"/>
              <a:gd name="T2" fmla="*/ 45518636 w 16"/>
              <a:gd name="T3" fmla="*/ 227603298 h 80"/>
              <a:gd name="T4" fmla="*/ 45518636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7" name="Freeform 45"/>
          <p:cNvSpPr>
            <a:spLocks/>
          </p:cNvSpPr>
          <p:nvPr/>
        </p:nvSpPr>
        <p:spPr bwMode="auto">
          <a:xfrm>
            <a:off x="7308850" y="4467225"/>
            <a:ext cx="109538" cy="312738"/>
          </a:xfrm>
          <a:custGeom>
            <a:avLst/>
            <a:gdLst>
              <a:gd name="T0" fmla="*/ 0 w 65"/>
              <a:gd name="T1" fmla="*/ 0 h 186"/>
              <a:gd name="T2" fmla="*/ 48277610 w 65"/>
              <a:gd name="T3" fmla="*/ 0 h 186"/>
              <a:gd name="T4" fmla="*/ 48277610 w 65"/>
              <a:gd name="T5" fmla="*/ 364691180 h 186"/>
              <a:gd name="T6" fmla="*/ 184593438 w 65"/>
              <a:gd name="T7" fmla="*/ 364691180 h 186"/>
              <a:gd name="T8" fmla="*/ 184593438 w 65"/>
              <a:gd name="T9" fmla="*/ 525833638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686550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7391400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7038975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7215188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6862763" y="35353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6686550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7391400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7038975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7215188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6862763" y="402272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7391400" y="3776663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6686550" y="3776663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6834188" y="3668713"/>
            <a:ext cx="109537" cy="300037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7091363" y="3629025"/>
            <a:ext cx="217487" cy="16351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7091363" y="3873500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6642100" y="4999038"/>
            <a:ext cx="852488" cy="649287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6732588" y="505301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7332663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7029450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7181850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6880225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6732588" y="554037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1" name="Rectangle 69"/>
          <p:cNvSpPr>
            <a:spLocks noChangeArrowheads="1"/>
          </p:cNvSpPr>
          <p:nvPr/>
        </p:nvSpPr>
        <p:spPr bwMode="auto">
          <a:xfrm>
            <a:off x="7332663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7029450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3" name="Rectangle 71"/>
          <p:cNvSpPr>
            <a:spLocks noChangeArrowheads="1"/>
          </p:cNvSpPr>
          <p:nvPr/>
        </p:nvSpPr>
        <p:spPr bwMode="auto">
          <a:xfrm>
            <a:off x="7181850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6880225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5" name="Rectangle 73"/>
          <p:cNvSpPr>
            <a:spLocks noChangeArrowheads="1"/>
          </p:cNvSpPr>
          <p:nvPr/>
        </p:nvSpPr>
        <p:spPr bwMode="auto">
          <a:xfrm>
            <a:off x="7332663" y="52959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6732588" y="52959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>
            <a:off x="7210425" y="5106988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8" name="Freeform 76"/>
          <p:cNvSpPr>
            <a:spLocks/>
          </p:cNvSpPr>
          <p:nvPr/>
        </p:nvSpPr>
        <p:spPr bwMode="auto">
          <a:xfrm>
            <a:off x="7269163" y="5227638"/>
            <a:ext cx="87312" cy="312737"/>
          </a:xfrm>
          <a:custGeom>
            <a:avLst/>
            <a:gdLst>
              <a:gd name="T0" fmla="*/ 0 w 65"/>
              <a:gd name="T1" fmla="*/ 0 h 186"/>
              <a:gd name="T2" fmla="*/ 30673377 w 65"/>
              <a:gd name="T3" fmla="*/ 0 h 186"/>
              <a:gd name="T4" fmla="*/ 30673377 w 65"/>
              <a:gd name="T5" fmla="*/ 364688332 h 186"/>
              <a:gd name="T6" fmla="*/ 117282851 w 65"/>
              <a:gd name="T7" fmla="*/ 364688332 h 186"/>
              <a:gd name="T8" fmla="*/ 117282851 w 65"/>
              <a:gd name="T9" fmla="*/ 525830275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9" name="Rectangle 77"/>
          <p:cNvSpPr>
            <a:spLocks noChangeArrowheads="1"/>
          </p:cNvSpPr>
          <p:nvPr/>
        </p:nvSpPr>
        <p:spPr bwMode="auto">
          <a:xfrm>
            <a:off x="7053263" y="5148263"/>
            <a:ext cx="217487" cy="16351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10" name="Line 78"/>
          <p:cNvSpPr>
            <a:spLocks noChangeShapeType="1"/>
          </p:cNvSpPr>
          <p:nvPr/>
        </p:nvSpPr>
        <p:spPr bwMode="auto">
          <a:xfrm>
            <a:off x="7121525" y="5351463"/>
            <a:ext cx="3175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1" name="Line 79"/>
          <p:cNvSpPr>
            <a:spLocks noChangeShapeType="1"/>
          </p:cNvSpPr>
          <p:nvPr/>
        </p:nvSpPr>
        <p:spPr bwMode="auto">
          <a:xfrm flipH="1" flipV="1">
            <a:off x="7031038" y="54387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2" name="Freeform 80"/>
          <p:cNvSpPr>
            <a:spLocks/>
          </p:cNvSpPr>
          <p:nvPr/>
        </p:nvSpPr>
        <p:spPr bwMode="auto">
          <a:xfrm>
            <a:off x="7010400" y="5284788"/>
            <a:ext cx="111125" cy="66675"/>
          </a:xfrm>
          <a:custGeom>
            <a:avLst/>
            <a:gdLst>
              <a:gd name="T0" fmla="*/ 0 w 67"/>
              <a:gd name="T1" fmla="*/ 0 h 40"/>
              <a:gd name="T2" fmla="*/ 0 w 67"/>
              <a:gd name="T3" fmla="*/ 111138891 h 40"/>
              <a:gd name="T4" fmla="*/ 184309935 w 67"/>
              <a:gd name="T5" fmla="*/ 111138891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" h="40">
                <a:moveTo>
                  <a:pt x="0" y="0"/>
                </a:moveTo>
                <a:lnTo>
                  <a:pt x="0" y="40"/>
                </a:lnTo>
                <a:lnTo>
                  <a:pt x="6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3" name="Freeform 81"/>
          <p:cNvSpPr>
            <a:spLocks/>
          </p:cNvSpPr>
          <p:nvPr/>
        </p:nvSpPr>
        <p:spPr bwMode="auto">
          <a:xfrm>
            <a:off x="7189788" y="5311775"/>
            <a:ext cx="26987" cy="136525"/>
          </a:xfrm>
          <a:custGeom>
            <a:avLst/>
            <a:gdLst>
              <a:gd name="T0" fmla="*/ 0 w 16"/>
              <a:gd name="T1" fmla="*/ 230112045 h 81"/>
              <a:gd name="T2" fmla="*/ 45518636 w 16"/>
              <a:gd name="T3" fmla="*/ 230112045 h 81"/>
              <a:gd name="T4" fmla="*/ 45518636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4" name="Line 82"/>
          <p:cNvSpPr>
            <a:spLocks noChangeShapeType="1"/>
          </p:cNvSpPr>
          <p:nvPr/>
        </p:nvSpPr>
        <p:spPr bwMode="auto">
          <a:xfrm>
            <a:off x="6977063" y="5235575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5" name="Line 83"/>
          <p:cNvSpPr>
            <a:spLocks noChangeShapeType="1"/>
          </p:cNvSpPr>
          <p:nvPr/>
        </p:nvSpPr>
        <p:spPr bwMode="auto">
          <a:xfrm flipV="1">
            <a:off x="7010400" y="5240338"/>
            <a:ext cx="1588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6" name="Line 84"/>
          <p:cNvSpPr>
            <a:spLocks noChangeShapeType="1"/>
          </p:cNvSpPr>
          <p:nvPr/>
        </p:nvSpPr>
        <p:spPr bwMode="auto">
          <a:xfrm>
            <a:off x="6792913" y="5324475"/>
            <a:ext cx="920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7" name="Line 85"/>
          <p:cNvSpPr>
            <a:spLocks noChangeShapeType="1"/>
          </p:cNvSpPr>
          <p:nvPr/>
        </p:nvSpPr>
        <p:spPr bwMode="auto">
          <a:xfrm flipV="1">
            <a:off x="7031038" y="54419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4745038" y="2189163"/>
            <a:ext cx="1300162" cy="252412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5033963" y="2244725"/>
            <a:ext cx="779462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 err="1">
                <a:solidFill>
                  <a:srgbClr val="000000"/>
                </a:solidFill>
              </a:rPr>
              <a:t>Partitionierung</a:t>
            </a:r>
            <a:endParaRPr lang="en-US" altLang="de-DE" sz="1900" dirty="0">
              <a:solidFill>
                <a:srgbClr val="000000"/>
              </a:solidFill>
            </a:endParaRPr>
          </a:p>
        </p:txBody>
      </p:sp>
      <p:sp>
        <p:nvSpPr>
          <p:cNvPr id="18520" name="Line 88"/>
          <p:cNvSpPr>
            <a:spLocks noChangeShapeType="1"/>
          </p:cNvSpPr>
          <p:nvPr/>
        </p:nvSpPr>
        <p:spPr bwMode="auto">
          <a:xfrm>
            <a:off x="5394325" y="2441575"/>
            <a:ext cx="1588" cy="439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1" name="Freeform 89"/>
          <p:cNvSpPr>
            <a:spLocks/>
          </p:cNvSpPr>
          <p:nvPr/>
        </p:nvSpPr>
        <p:spPr bwMode="auto">
          <a:xfrm>
            <a:off x="5356225" y="2870200"/>
            <a:ext cx="79375" cy="79375"/>
          </a:xfrm>
          <a:custGeom>
            <a:avLst/>
            <a:gdLst>
              <a:gd name="T0" fmla="*/ 134050864 w 47"/>
              <a:gd name="T1" fmla="*/ 0 h 47"/>
              <a:gd name="T2" fmla="*/ 65599215 w 47"/>
              <a:gd name="T3" fmla="*/ 134050864 h 47"/>
              <a:gd name="T4" fmla="*/ 0 w 47"/>
              <a:gd name="T5" fmla="*/ 0 h 47"/>
              <a:gd name="T6" fmla="*/ 134050864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522" name="Line 90"/>
          <p:cNvSpPr>
            <a:spLocks noChangeShapeType="1"/>
          </p:cNvSpPr>
          <p:nvPr/>
        </p:nvSpPr>
        <p:spPr bwMode="auto">
          <a:xfrm flipV="1">
            <a:off x="3867150" y="2259013"/>
            <a:ext cx="820738" cy="14557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8523" name="Line 91"/>
          <p:cNvSpPr>
            <a:spLocks noChangeShapeType="1"/>
          </p:cNvSpPr>
          <p:nvPr/>
        </p:nvSpPr>
        <p:spPr bwMode="auto">
          <a:xfrm>
            <a:off x="3873500" y="3968750"/>
            <a:ext cx="814388" cy="14144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8524" name="Rectangle 92"/>
          <p:cNvSpPr>
            <a:spLocks noChangeArrowheads="1"/>
          </p:cNvSpPr>
          <p:nvPr/>
        </p:nvSpPr>
        <p:spPr bwMode="auto">
          <a:xfrm>
            <a:off x="6675438" y="3089275"/>
            <a:ext cx="506412" cy="277813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25" name="Rectangle 93" descr="Diagonal weit nach unten"/>
          <p:cNvSpPr>
            <a:spLocks noChangeArrowheads="1"/>
          </p:cNvSpPr>
          <p:nvPr/>
        </p:nvSpPr>
        <p:spPr bwMode="auto">
          <a:xfrm>
            <a:off x="7186613" y="3092450"/>
            <a:ext cx="504825" cy="27781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6772275" y="284638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27" name="Rectangle 95"/>
          <p:cNvSpPr>
            <a:spLocks noChangeArrowheads="1"/>
          </p:cNvSpPr>
          <p:nvPr/>
        </p:nvSpPr>
        <p:spPr bwMode="auto">
          <a:xfrm>
            <a:off x="6913563" y="2844800"/>
            <a:ext cx="128587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28" name="Rectangle 96"/>
          <p:cNvSpPr>
            <a:spLocks noChangeArrowheads="1"/>
          </p:cNvSpPr>
          <p:nvPr/>
        </p:nvSpPr>
        <p:spPr bwMode="auto">
          <a:xfrm>
            <a:off x="6769100" y="296703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29" name="Rectangle 97"/>
          <p:cNvSpPr>
            <a:spLocks noChangeArrowheads="1"/>
          </p:cNvSpPr>
          <p:nvPr/>
        </p:nvSpPr>
        <p:spPr bwMode="auto">
          <a:xfrm>
            <a:off x="6908800" y="2967038"/>
            <a:ext cx="127000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30" name="Rectangle 98"/>
          <p:cNvSpPr>
            <a:spLocks noChangeArrowheads="1"/>
          </p:cNvSpPr>
          <p:nvPr/>
        </p:nvSpPr>
        <p:spPr bwMode="auto">
          <a:xfrm>
            <a:off x="6507163" y="2897188"/>
            <a:ext cx="68262" cy="134937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31" name="Rectangle 99"/>
          <p:cNvSpPr>
            <a:spLocks noChangeArrowheads="1"/>
          </p:cNvSpPr>
          <p:nvPr/>
        </p:nvSpPr>
        <p:spPr bwMode="auto">
          <a:xfrm>
            <a:off x="6507163" y="3076575"/>
            <a:ext cx="68262" cy="1333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32" name="Rectangle 100"/>
          <p:cNvSpPr>
            <a:spLocks noChangeArrowheads="1"/>
          </p:cNvSpPr>
          <p:nvPr/>
        </p:nvSpPr>
        <p:spPr bwMode="auto">
          <a:xfrm>
            <a:off x="6397625" y="2016125"/>
            <a:ext cx="1296988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33" name="Line 101"/>
          <p:cNvSpPr>
            <a:spLocks noChangeShapeType="1"/>
          </p:cNvSpPr>
          <p:nvPr/>
        </p:nvSpPr>
        <p:spPr bwMode="auto">
          <a:xfrm>
            <a:off x="6583363" y="2173288"/>
            <a:ext cx="1587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4" name="Freeform 102"/>
          <p:cNvSpPr>
            <a:spLocks/>
          </p:cNvSpPr>
          <p:nvPr/>
        </p:nvSpPr>
        <p:spPr bwMode="auto">
          <a:xfrm>
            <a:off x="6542088" y="2127250"/>
            <a:ext cx="544512" cy="95250"/>
          </a:xfrm>
          <a:custGeom>
            <a:avLst/>
            <a:gdLst>
              <a:gd name="T0" fmla="*/ 0 w 348"/>
              <a:gd name="T1" fmla="*/ 0 h 56"/>
              <a:gd name="T2" fmla="*/ 41620745 w 348"/>
              <a:gd name="T3" fmla="*/ 0 h 56"/>
              <a:gd name="T4" fmla="*/ 736925016 w 348"/>
              <a:gd name="T5" fmla="*/ 0 h 56"/>
              <a:gd name="T6" fmla="*/ 736925016 w 348"/>
              <a:gd name="T7" fmla="*/ 162010045 h 56"/>
              <a:gd name="T8" fmla="*/ 851992294 w 348"/>
              <a:gd name="T9" fmla="*/ 162010045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56">
                <a:moveTo>
                  <a:pt x="0" y="0"/>
                </a:moveTo>
                <a:lnTo>
                  <a:pt x="17" y="0"/>
                </a:lnTo>
                <a:lnTo>
                  <a:pt x="301" y="0"/>
                </a:lnTo>
                <a:lnTo>
                  <a:pt x="301" y="56"/>
                </a:lnTo>
                <a:lnTo>
                  <a:pt x="348" y="5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" name="Line 103"/>
          <p:cNvSpPr>
            <a:spLocks noChangeShapeType="1"/>
          </p:cNvSpPr>
          <p:nvPr/>
        </p:nvSpPr>
        <p:spPr bwMode="auto">
          <a:xfrm>
            <a:off x="6931025" y="2289175"/>
            <a:ext cx="155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6" name="Freeform 104"/>
          <p:cNvSpPr>
            <a:spLocks/>
          </p:cNvSpPr>
          <p:nvPr/>
        </p:nvSpPr>
        <p:spPr bwMode="auto">
          <a:xfrm>
            <a:off x="7073900" y="2195513"/>
            <a:ext cx="25400" cy="136525"/>
          </a:xfrm>
          <a:custGeom>
            <a:avLst/>
            <a:gdLst>
              <a:gd name="T0" fmla="*/ 0 w 17"/>
              <a:gd name="T1" fmla="*/ 0 h 81"/>
              <a:gd name="T2" fmla="*/ 11162553 w 17"/>
              <a:gd name="T3" fmla="*/ 2840057 h 81"/>
              <a:gd name="T4" fmla="*/ 20091400 w 17"/>
              <a:gd name="T5" fmla="*/ 14203656 h 81"/>
              <a:gd name="T6" fmla="*/ 24555824 w 17"/>
              <a:gd name="T7" fmla="*/ 31249056 h 81"/>
              <a:gd name="T8" fmla="*/ 31253953 w 17"/>
              <a:gd name="T9" fmla="*/ 56817997 h 81"/>
              <a:gd name="T10" fmla="*/ 35718376 w 17"/>
              <a:gd name="T11" fmla="*/ 82385253 h 81"/>
              <a:gd name="T12" fmla="*/ 37950588 w 17"/>
              <a:gd name="T13" fmla="*/ 113635994 h 81"/>
              <a:gd name="T14" fmla="*/ 35718376 w 17"/>
              <a:gd name="T15" fmla="*/ 144885049 h 81"/>
              <a:gd name="T16" fmla="*/ 31253953 w 17"/>
              <a:gd name="T17" fmla="*/ 170453991 h 81"/>
              <a:gd name="T18" fmla="*/ 24555824 w 17"/>
              <a:gd name="T19" fmla="*/ 196021247 h 81"/>
              <a:gd name="T20" fmla="*/ 20091400 w 17"/>
              <a:gd name="T21" fmla="*/ 213066646 h 81"/>
              <a:gd name="T22" fmla="*/ 11162553 w 17"/>
              <a:gd name="T23" fmla="*/ 224430245 h 81"/>
              <a:gd name="T24" fmla="*/ 0 w 17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7" name="Freeform 105"/>
          <p:cNvSpPr>
            <a:spLocks/>
          </p:cNvSpPr>
          <p:nvPr/>
        </p:nvSpPr>
        <p:spPr bwMode="auto">
          <a:xfrm>
            <a:off x="7073900" y="2195513"/>
            <a:ext cx="138113" cy="136525"/>
          </a:xfrm>
          <a:custGeom>
            <a:avLst/>
            <a:gdLst>
              <a:gd name="T0" fmla="*/ 0 w 89"/>
              <a:gd name="T1" fmla="*/ 0 h 81"/>
              <a:gd name="T2" fmla="*/ 36121981 w 89"/>
              <a:gd name="T3" fmla="*/ 0 h 81"/>
              <a:gd name="T4" fmla="*/ 69837071 w 89"/>
              <a:gd name="T5" fmla="*/ 2840057 h 81"/>
              <a:gd name="T6" fmla="*/ 98735277 w 89"/>
              <a:gd name="T7" fmla="*/ 5681800 h 81"/>
              <a:gd name="T8" fmla="*/ 122816597 w 89"/>
              <a:gd name="T9" fmla="*/ 8521857 h 81"/>
              <a:gd name="T10" fmla="*/ 142082585 w 89"/>
              <a:gd name="T11" fmla="*/ 11363599 h 81"/>
              <a:gd name="T12" fmla="*/ 151714803 w 89"/>
              <a:gd name="T13" fmla="*/ 17045399 h 81"/>
              <a:gd name="T14" fmla="*/ 156531688 w 89"/>
              <a:gd name="T15" fmla="*/ 22727199 h 81"/>
              <a:gd name="T16" fmla="*/ 173389233 w 89"/>
              <a:gd name="T17" fmla="*/ 25567256 h 81"/>
              <a:gd name="T18" fmla="*/ 190246778 w 89"/>
              <a:gd name="T19" fmla="*/ 39772598 h 81"/>
              <a:gd name="T20" fmla="*/ 202287438 w 89"/>
              <a:gd name="T21" fmla="*/ 59658054 h 81"/>
              <a:gd name="T22" fmla="*/ 209511214 w 89"/>
              <a:gd name="T23" fmla="*/ 85226995 h 81"/>
              <a:gd name="T24" fmla="*/ 214328099 w 89"/>
              <a:gd name="T25" fmla="*/ 113635994 h 81"/>
              <a:gd name="T26" fmla="*/ 204695881 w 89"/>
              <a:gd name="T27" fmla="*/ 142044992 h 81"/>
              <a:gd name="T28" fmla="*/ 195062111 w 89"/>
              <a:gd name="T29" fmla="*/ 164772191 h 81"/>
              <a:gd name="T30" fmla="*/ 180613008 w 89"/>
              <a:gd name="T31" fmla="*/ 184657647 h 81"/>
              <a:gd name="T32" fmla="*/ 166163905 w 89"/>
              <a:gd name="T33" fmla="*/ 198862989 h 81"/>
              <a:gd name="T34" fmla="*/ 151714803 w 89"/>
              <a:gd name="T35" fmla="*/ 204544789 h 81"/>
              <a:gd name="T36" fmla="*/ 137265700 w 89"/>
              <a:gd name="T37" fmla="*/ 204544789 h 81"/>
              <a:gd name="T38" fmla="*/ 132450367 w 89"/>
              <a:gd name="T39" fmla="*/ 207384846 h 81"/>
              <a:gd name="T40" fmla="*/ 122816597 w 89"/>
              <a:gd name="T41" fmla="*/ 210226589 h 81"/>
              <a:gd name="T42" fmla="*/ 108367495 w 89"/>
              <a:gd name="T43" fmla="*/ 215908388 h 81"/>
              <a:gd name="T44" fmla="*/ 86694616 w 89"/>
              <a:gd name="T45" fmla="*/ 215908388 h 81"/>
              <a:gd name="T46" fmla="*/ 60204853 w 89"/>
              <a:gd name="T47" fmla="*/ 221590188 h 81"/>
              <a:gd name="T48" fmla="*/ 31306648 w 89"/>
              <a:gd name="T49" fmla="*/ 224430245 h 81"/>
              <a:gd name="T50" fmla="*/ 0 w 89"/>
              <a:gd name="T51" fmla="*/ 230112045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8" name="Line 106"/>
          <p:cNvSpPr>
            <a:spLocks noChangeShapeType="1"/>
          </p:cNvSpPr>
          <p:nvPr/>
        </p:nvSpPr>
        <p:spPr bwMode="auto">
          <a:xfrm>
            <a:off x="7212013" y="2262188"/>
            <a:ext cx="1476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9" name="Freeform 107"/>
          <p:cNvSpPr>
            <a:spLocks/>
          </p:cNvSpPr>
          <p:nvPr/>
        </p:nvSpPr>
        <p:spPr bwMode="auto">
          <a:xfrm>
            <a:off x="6583363" y="2173288"/>
            <a:ext cx="100012" cy="134937"/>
          </a:xfrm>
          <a:custGeom>
            <a:avLst/>
            <a:gdLst>
              <a:gd name="T0" fmla="*/ 0 w 65"/>
              <a:gd name="T1" fmla="*/ 0 h 80"/>
              <a:gd name="T2" fmla="*/ 153883079 w 65"/>
              <a:gd name="T3" fmla="*/ 113800806 h 80"/>
              <a:gd name="T4" fmla="*/ 0 w 65"/>
              <a:gd name="T5" fmla="*/ 227599925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0" name="Line 108"/>
          <p:cNvSpPr>
            <a:spLocks noChangeShapeType="1"/>
          </p:cNvSpPr>
          <p:nvPr/>
        </p:nvSpPr>
        <p:spPr bwMode="auto">
          <a:xfrm>
            <a:off x="6542088" y="223996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1" name="Freeform 109"/>
          <p:cNvSpPr>
            <a:spLocks/>
          </p:cNvSpPr>
          <p:nvPr/>
        </p:nvSpPr>
        <p:spPr bwMode="auto">
          <a:xfrm>
            <a:off x="6683375" y="2216150"/>
            <a:ext cx="50800" cy="50800"/>
          </a:xfrm>
          <a:custGeom>
            <a:avLst/>
            <a:gdLst>
              <a:gd name="T0" fmla="*/ 0 w 32"/>
              <a:gd name="T1" fmla="*/ 40281123 h 31"/>
              <a:gd name="T2" fmla="*/ 2520950 w 32"/>
              <a:gd name="T3" fmla="*/ 21483484 h 31"/>
              <a:gd name="T4" fmla="*/ 15120938 w 32"/>
              <a:gd name="T5" fmla="*/ 5370052 h 31"/>
              <a:gd name="T6" fmla="*/ 30241875 w 32"/>
              <a:gd name="T7" fmla="*/ 0 h 31"/>
              <a:gd name="T8" fmla="*/ 47883763 w 32"/>
              <a:gd name="T9" fmla="*/ 0 h 31"/>
              <a:gd name="T10" fmla="*/ 65524063 w 32"/>
              <a:gd name="T11" fmla="*/ 5370052 h 31"/>
              <a:gd name="T12" fmla="*/ 75604688 w 32"/>
              <a:gd name="T13" fmla="*/ 21483484 h 31"/>
              <a:gd name="T14" fmla="*/ 80645000 w 32"/>
              <a:gd name="T15" fmla="*/ 40281123 h 31"/>
              <a:gd name="T16" fmla="*/ 75604688 w 32"/>
              <a:gd name="T17" fmla="*/ 59078761 h 31"/>
              <a:gd name="T18" fmla="*/ 65524063 w 32"/>
              <a:gd name="T19" fmla="*/ 75190555 h 31"/>
              <a:gd name="T20" fmla="*/ 47883763 w 32"/>
              <a:gd name="T21" fmla="*/ 83246452 h 31"/>
              <a:gd name="T22" fmla="*/ 30241875 w 32"/>
              <a:gd name="T23" fmla="*/ 83246452 h 31"/>
              <a:gd name="T24" fmla="*/ 15120938 w 32"/>
              <a:gd name="T25" fmla="*/ 75190555 h 31"/>
              <a:gd name="T26" fmla="*/ 2520950 w 32"/>
              <a:gd name="T27" fmla="*/ 59078761 h 31"/>
              <a:gd name="T28" fmla="*/ 0 w 32"/>
              <a:gd name="T29" fmla="*/ 40281123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542" name="Freeform 110"/>
          <p:cNvSpPr>
            <a:spLocks/>
          </p:cNvSpPr>
          <p:nvPr/>
        </p:nvSpPr>
        <p:spPr bwMode="auto">
          <a:xfrm>
            <a:off x="6808788" y="2212975"/>
            <a:ext cx="76200" cy="136525"/>
          </a:xfrm>
          <a:custGeom>
            <a:avLst/>
            <a:gdLst>
              <a:gd name="T0" fmla="*/ 118498776 w 49"/>
              <a:gd name="T1" fmla="*/ 0 h 81"/>
              <a:gd name="T2" fmla="*/ 0 w 49"/>
              <a:gd name="T3" fmla="*/ 0 h 81"/>
              <a:gd name="T4" fmla="*/ 0 w 49"/>
              <a:gd name="T5" fmla="*/ 230112045 h 81"/>
              <a:gd name="T6" fmla="*/ 118498776 w 49"/>
              <a:gd name="T7" fmla="*/ 230112045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3" name="Freeform 111"/>
          <p:cNvSpPr>
            <a:spLocks/>
          </p:cNvSpPr>
          <p:nvPr/>
        </p:nvSpPr>
        <p:spPr bwMode="auto">
          <a:xfrm>
            <a:off x="6884988" y="2212975"/>
            <a:ext cx="50800" cy="136525"/>
          </a:xfrm>
          <a:custGeom>
            <a:avLst/>
            <a:gdLst>
              <a:gd name="T0" fmla="*/ 0 w 32"/>
              <a:gd name="T1" fmla="*/ 0 h 81"/>
              <a:gd name="T2" fmla="*/ 20161250 w 32"/>
              <a:gd name="T3" fmla="*/ 5681800 h 81"/>
              <a:gd name="T4" fmla="*/ 37803138 w 32"/>
              <a:gd name="T5" fmla="*/ 17045399 h 81"/>
              <a:gd name="T6" fmla="*/ 55443438 w 32"/>
              <a:gd name="T7" fmla="*/ 34090798 h 81"/>
              <a:gd name="T8" fmla="*/ 68045013 w 32"/>
              <a:gd name="T9" fmla="*/ 56817997 h 81"/>
              <a:gd name="T10" fmla="*/ 78125638 w 32"/>
              <a:gd name="T11" fmla="*/ 85226995 h 81"/>
              <a:gd name="T12" fmla="*/ 80645000 w 32"/>
              <a:gd name="T13" fmla="*/ 113635994 h 81"/>
              <a:gd name="T14" fmla="*/ 78125638 w 32"/>
              <a:gd name="T15" fmla="*/ 142044992 h 81"/>
              <a:gd name="T16" fmla="*/ 68045013 w 32"/>
              <a:gd name="T17" fmla="*/ 173294048 h 81"/>
              <a:gd name="T18" fmla="*/ 55443438 w 32"/>
              <a:gd name="T19" fmla="*/ 196021247 h 81"/>
              <a:gd name="T20" fmla="*/ 37803138 w 32"/>
              <a:gd name="T21" fmla="*/ 213066646 h 81"/>
              <a:gd name="T22" fmla="*/ 20161250 w 32"/>
              <a:gd name="T23" fmla="*/ 224430245 h 81"/>
              <a:gd name="T24" fmla="*/ 0 w 32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4" name="Line 112"/>
          <p:cNvSpPr>
            <a:spLocks noChangeShapeType="1"/>
          </p:cNvSpPr>
          <p:nvPr/>
        </p:nvSpPr>
        <p:spPr bwMode="auto">
          <a:xfrm>
            <a:off x="6734175" y="2239963"/>
            <a:ext cx="746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5" name="Freeform 113"/>
          <p:cNvSpPr>
            <a:spLocks/>
          </p:cNvSpPr>
          <p:nvPr/>
        </p:nvSpPr>
        <p:spPr bwMode="auto">
          <a:xfrm>
            <a:off x="6542088" y="2308225"/>
            <a:ext cx="266700" cy="201613"/>
          </a:xfrm>
          <a:custGeom>
            <a:avLst/>
            <a:gdLst>
              <a:gd name="T0" fmla="*/ 418405235 w 170"/>
              <a:gd name="T1" fmla="*/ 0 h 73"/>
              <a:gd name="T2" fmla="*/ 300266548 w 170"/>
              <a:gd name="T3" fmla="*/ 0 h 73"/>
              <a:gd name="T4" fmla="*/ 300266548 w 170"/>
              <a:gd name="T5" fmla="*/ 556819202 h 73"/>
              <a:gd name="T6" fmla="*/ 0 w 170"/>
              <a:gd name="T7" fmla="*/ 556819202 h 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73">
                <a:moveTo>
                  <a:pt x="170" y="0"/>
                </a:moveTo>
                <a:lnTo>
                  <a:pt x="122" y="0"/>
                </a:lnTo>
                <a:lnTo>
                  <a:pt x="122" y="73"/>
                </a:lnTo>
                <a:lnTo>
                  <a:pt x="0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6" name="Rectangle 114" descr="Konturierte Raute"/>
          <p:cNvSpPr>
            <a:spLocks noChangeArrowheads="1"/>
          </p:cNvSpPr>
          <p:nvPr/>
        </p:nvSpPr>
        <p:spPr bwMode="auto">
          <a:xfrm>
            <a:off x="6659563" y="2727325"/>
            <a:ext cx="1031875" cy="349250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47" name="Rectangle 115" descr="Gepunktetes Gitternetz"/>
          <p:cNvSpPr>
            <a:spLocks noChangeArrowheads="1"/>
          </p:cNvSpPr>
          <p:nvPr/>
        </p:nvSpPr>
        <p:spPr bwMode="auto">
          <a:xfrm>
            <a:off x="6410325" y="2727325"/>
            <a:ext cx="249238" cy="642938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48" name="Line 116"/>
          <p:cNvSpPr>
            <a:spLocks noChangeShapeType="1"/>
          </p:cNvSpPr>
          <p:nvPr/>
        </p:nvSpPr>
        <p:spPr bwMode="auto">
          <a:xfrm>
            <a:off x="6931025" y="2427288"/>
            <a:ext cx="1588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9" name="Line 117"/>
          <p:cNvSpPr>
            <a:spLocks noChangeShapeType="1"/>
          </p:cNvSpPr>
          <p:nvPr/>
        </p:nvSpPr>
        <p:spPr bwMode="auto">
          <a:xfrm>
            <a:off x="7359650" y="2508250"/>
            <a:ext cx="746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0" name="Freeform 118"/>
          <p:cNvSpPr>
            <a:spLocks/>
          </p:cNvSpPr>
          <p:nvPr/>
        </p:nvSpPr>
        <p:spPr bwMode="auto">
          <a:xfrm>
            <a:off x="7421563" y="2413000"/>
            <a:ext cx="26987" cy="136525"/>
          </a:xfrm>
          <a:custGeom>
            <a:avLst/>
            <a:gdLst>
              <a:gd name="T0" fmla="*/ 0 w 17"/>
              <a:gd name="T1" fmla="*/ 0 h 81"/>
              <a:gd name="T2" fmla="*/ 12599754 w 17"/>
              <a:gd name="T3" fmla="*/ 2840057 h 81"/>
              <a:gd name="T4" fmla="*/ 22680192 w 17"/>
              <a:gd name="T5" fmla="*/ 14203656 h 81"/>
              <a:gd name="T6" fmla="*/ 27720411 w 17"/>
              <a:gd name="T7" fmla="*/ 31249056 h 81"/>
              <a:gd name="T8" fmla="*/ 35281534 w 17"/>
              <a:gd name="T9" fmla="*/ 56817997 h 81"/>
              <a:gd name="T10" fmla="*/ 40321753 w 17"/>
              <a:gd name="T11" fmla="*/ 82385253 h 81"/>
              <a:gd name="T12" fmla="*/ 42841069 w 17"/>
              <a:gd name="T13" fmla="*/ 113635994 h 81"/>
              <a:gd name="T14" fmla="*/ 40321753 w 17"/>
              <a:gd name="T15" fmla="*/ 144885049 h 81"/>
              <a:gd name="T16" fmla="*/ 35281534 w 17"/>
              <a:gd name="T17" fmla="*/ 170453991 h 81"/>
              <a:gd name="T18" fmla="*/ 27720411 w 17"/>
              <a:gd name="T19" fmla="*/ 196021247 h 81"/>
              <a:gd name="T20" fmla="*/ 22680192 w 17"/>
              <a:gd name="T21" fmla="*/ 213066646 h 81"/>
              <a:gd name="T22" fmla="*/ 12599754 w 17"/>
              <a:gd name="T23" fmla="*/ 224430245 h 81"/>
              <a:gd name="T24" fmla="*/ 0 w 17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1" name="Freeform 119"/>
          <p:cNvSpPr>
            <a:spLocks/>
          </p:cNvSpPr>
          <p:nvPr/>
        </p:nvSpPr>
        <p:spPr bwMode="auto">
          <a:xfrm>
            <a:off x="7421563" y="2413000"/>
            <a:ext cx="138112" cy="136525"/>
          </a:xfrm>
          <a:custGeom>
            <a:avLst/>
            <a:gdLst>
              <a:gd name="T0" fmla="*/ 0 w 89"/>
              <a:gd name="T1" fmla="*/ 0 h 81"/>
              <a:gd name="T2" fmla="*/ 36121719 w 89"/>
              <a:gd name="T3" fmla="*/ 0 h 81"/>
              <a:gd name="T4" fmla="*/ 69836566 w 89"/>
              <a:gd name="T5" fmla="*/ 2840057 h 81"/>
              <a:gd name="T6" fmla="*/ 98734562 w 89"/>
              <a:gd name="T7" fmla="*/ 5681800 h 81"/>
              <a:gd name="T8" fmla="*/ 122815708 w 89"/>
              <a:gd name="T9" fmla="*/ 8521857 h 81"/>
              <a:gd name="T10" fmla="*/ 142080004 w 89"/>
              <a:gd name="T11" fmla="*/ 11363599 h 81"/>
              <a:gd name="T12" fmla="*/ 151713704 w 89"/>
              <a:gd name="T13" fmla="*/ 17045399 h 81"/>
              <a:gd name="T14" fmla="*/ 156529002 w 89"/>
              <a:gd name="T15" fmla="*/ 22727199 h 81"/>
              <a:gd name="T16" fmla="*/ 173386426 w 89"/>
              <a:gd name="T17" fmla="*/ 25567256 h 81"/>
              <a:gd name="T18" fmla="*/ 190243849 w 89"/>
              <a:gd name="T19" fmla="*/ 39772598 h 81"/>
              <a:gd name="T20" fmla="*/ 202284422 w 89"/>
              <a:gd name="T21" fmla="*/ 59658054 h 81"/>
              <a:gd name="T22" fmla="*/ 209508145 w 89"/>
              <a:gd name="T23" fmla="*/ 85226995 h 81"/>
              <a:gd name="T24" fmla="*/ 214324995 w 89"/>
              <a:gd name="T25" fmla="*/ 113635994 h 81"/>
              <a:gd name="T26" fmla="*/ 204692847 w 89"/>
              <a:gd name="T27" fmla="*/ 142044992 h 81"/>
              <a:gd name="T28" fmla="*/ 195059147 w 89"/>
              <a:gd name="T29" fmla="*/ 164772191 h 81"/>
              <a:gd name="T30" fmla="*/ 180611700 w 89"/>
              <a:gd name="T31" fmla="*/ 184657647 h 81"/>
              <a:gd name="T32" fmla="*/ 166162702 w 89"/>
              <a:gd name="T33" fmla="*/ 198862989 h 81"/>
              <a:gd name="T34" fmla="*/ 151713704 w 89"/>
              <a:gd name="T35" fmla="*/ 204544789 h 81"/>
              <a:gd name="T36" fmla="*/ 137264706 w 89"/>
              <a:gd name="T37" fmla="*/ 204544789 h 81"/>
              <a:gd name="T38" fmla="*/ 132447856 w 89"/>
              <a:gd name="T39" fmla="*/ 207384846 h 81"/>
              <a:gd name="T40" fmla="*/ 122815708 w 89"/>
              <a:gd name="T41" fmla="*/ 210226589 h 81"/>
              <a:gd name="T42" fmla="*/ 108366710 w 89"/>
              <a:gd name="T43" fmla="*/ 215908388 h 81"/>
              <a:gd name="T44" fmla="*/ 86693989 w 89"/>
              <a:gd name="T45" fmla="*/ 215908388 h 81"/>
              <a:gd name="T46" fmla="*/ 60204417 w 89"/>
              <a:gd name="T47" fmla="*/ 221590188 h 81"/>
              <a:gd name="T48" fmla="*/ 31306421 w 89"/>
              <a:gd name="T49" fmla="*/ 224430245 h 81"/>
              <a:gd name="T50" fmla="*/ 0 w 89"/>
              <a:gd name="T51" fmla="*/ 230112045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2" name="Line 120"/>
          <p:cNvSpPr>
            <a:spLocks noChangeShapeType="1"/>
          </p:cNvSpPr>
          <p:nvPr/>
        </p:nvSpPr>
        <p:spPr bwMode="auto">
          <a:xfrm>
            <a:off x="7559675" y="2476500"/>
            <a:ext cx="52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3" name="Freeform 121"/>
          <p:cNvSpPr>
            <a:spLocks/>
          </p:cNvSpPr>
          <p:nvPr/>
        </p:nvSpPr>
        <p:spPr bwMode="auto">
          <a:xfrm>
            <a:off x="6931025" y="2427288"/>
            <a:ext cx="100013" cy="134937"/>
          </a:xfrm>
          <a:custGeom>
            <a:avLst/>
            <a:gdLst>
              <a:gd name="T0" fmla="*/ 0 w 65"/>
              <a:gd name="T1" fmla="*/ 0 h 80"/>
              <a:gd name="T2" fmla="*/ 153886156 w 65"/>
              <a:gd name="T3" fmla="*/ 113800806 h 80"/>
              <a:gd name="T4" fmla="*/ 0 w 65"/>
              <a:gd name="T5" fmla="*/ 227599925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4" name="Line 122"/>
          <p:cNvSpPr>
            <a:spLocks noChangeShapeType="1"/>
          </p:cNvSpPr>
          <p:nvPr/>
        </p:nvSpPr>
        <p:spPr bwMode="auto">
          <a:xfrm flipV="1">
            <a:off x="6745288" y="2509838"/>
            <a:ext cx="1857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5" name="Freeform 123"/>
          <p:cNvSpPr>
            <a:spLocks/>
          </p:cNvSpPr>
          <p:nvPr/>
        </p:nvSpPr>
        <p:spPr bwMode="auto">
          <a:xfrm>
            <a:off x="7031038" y="2468563"/>
            <a:ext cx="50800" cy="52387"/>
          </a:xfrm>
          <a:custGeom>
            <a:avLst/>
            <a:gdLst>
              <a:gd name="T0" fmla="*/ 0 w 32"/>
              <a:gd name="T1" fmla="*/ 42837357 h 31"/>
              <a:gd name="T2" fmla="*/ 2520950 w 32"/>
              <a:gd name="T3" fmla="*/ 22845802 h 31"/>
              <a:gd name="T4" fmla="*/ 15120938 w 32"/>
              <a:gd name="T5" fmla="*/ 5711873 h 31"/>
              <a:gd name="T6" fmla="*/ 30241875 w 32"/>
              <a:gd name="T7" fmla="*/ 0 h 31"/>
              <a:gd name="T8" fmla="*/ 47883763 w 32"/>
              <a:gd name="T9" fmla="*/ 0 h 31"/>
              <a:gd name="T10" fmla="*/ 65524063 w 32"/>
              <a:gd name="T11" fmla="*/ 5711873 h 31"/>
              <a:gd name="T12" fmla="*/ 75604688 w 32"/>
              <a:gd name="T13" fmla="*/ 22845802 h 31"/>
              <a:gd name="T14" fmla="*/ 80645000 w 32"/>
              <a:gd name="T15" fmla="*/ 42837357 h 31"/>
              <a:gd name="T16" fmla="*/ 75604688 w 32"/>
              <a:gd name="T17" fmla="*/ 62827222 h 31"/>
              <a:gd name="T18" fmla="*/ 65524063 w 32"/>
              <a:gd name="T19" fmla="*/ 79961151 h 31"/>
              <a:gd name="T20" fmla="*/ 47883763 w 32"/>
              <a:gd name="T21" fmla="*/ 88528960 h 31"/>
              <a:gd name="T22" fmla="*/ 30241875 w 32"/>
              <a:gd name="T23" fmla="*/ 88528960 h 31"/>
              <a:gd name="T24" fmla="*/ 15120938 w 32"/>
              <a:gd name="T25" fmla="*/ 79961151 h 31"/>
              <a:gd name="T26" fmla="*/ 2520950 w 32"/>
              <a:gd name="T27" fmla="*/ 62827222 h 31"/>
              <a:gd name="T28" fmla="*/ 0 w 32"/>
              <a:gd name="T29" fmla="*/ 4283735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556" name="Freeform 124"/>
          <p:cNvSpPr>
            <a:spLocks/>
          </p:cNvSpPr>
          <p:nvPr/>
        </p:nvSpPr>
        <p:spPr bwMode="auto">
          <a:xfrm>
            <a:off x="7158038" y="2466975"/>
            <a:ext cx="74612" cy="136525"/>
          </a:xfrm>
          <a:custGeom>
            <a:avLst/>
            <a:gdLst>
              <a:gd name="T0" fmla="*/ 113611236 w 49"/>
              <a:gd name="T1" fmla="*/ 0 h 81"/>
              <a:gd name="T2" fmla="*/ 0 w 49"/>
              <a:gd name="T3" fmla="*/ 0 h 81"/>
              <a:gd name="T4" fmla="*/ 0 w 49"/>
              <a:gd name="T5" fmla="*/ 230112045 h 81"/>
              <a:gd name="T6" fmla="*/ 113611236 w 49"/>
              <a:gd name="T7" fmla="*/ 230112045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7" name="Freeform 125"/>
          <p:cNvSpPr>
            <a:spLocks/>
          </p:cNvSpPr>
          <p:nvPr/>
        </p:nvSpPr>
        <p:spPr bwMode="auto">
          <a:xfrm>
            <a:off x="7232650" y="2466975"/>
            <a:ext cx="50800" cy="136525"/>
          </a:xfrm>
          <a:custGeom>
            <a:avLst/>
            <a:gdLst>
              <a:gd name="T0" fmla="*/ 0 w 32"/>
              <a:gd name="T1" fmla="*/ 0 h 81"/>
              <a:gd name="T2" fmla="*/ 20161250 w 32"/>
              <a:gd name="T3" fmla="*/ 5681800 h 81"/>
              <a:gd name="T4" fmla="*/ 37803138 w 32"/>
              <a:gd name="T5" fmla="*/ 17045399 h 81"/>
              <a:gd name="T6" fmla="*/ 55443438 w 32"/>
              <a:gd name="T7" fmla="*/ 34090798 h 81"/>
              <a:gd name="T8" fmla="*/ 68045013 w 32"/>
              <a:gd name="T9" fmla="*/ 56817997 h 81"/>
              <a:gd name="T10" fmla="*/ 78125638 w 32"/>
              <a:gd name="T11" fmla="*/ 85226995 h 81"/>
              <a:gd name="T12" fmla="*/ 80645000 w 32"/>
              <a:gd name="T13" fmla="*/ 113635994 h 81"/>
              <a:gd name="T14" fmla="*/ 78125638 w 32"/>
              <a:gd name="T15" fmla="*/ 142044992 h 81"/>
              <a:gd name="T16" fmla="*/ 68045013 w 32"/>
              <a:gd name="T17" fmla="*/ 173294048 h 81"/>
              <a:gd name="T18" fmla="*/ 55443438 w 32"/>
              <a:gd name="T19" fmla="*/ 196021247 h 81"/>
              <a:gd name="T20" fmla="*/ 37803138 w 32"/>
              <a:gd name="T21" fmla="*/ 213066646 h 81"/>
              <a:gd name="T22" fmla="*/ 20161250 w 32"/>
              <a:gd name="T23" fmla="*/ 224430245 h 81"/>
              <a:gd name="T24" fmla="*/ 0 w 32"/>
              <a:gd name="T25" fmla="*/ 230112045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8" name="Line 126"/>
          <p:cNvSpPr>
            <a:spLocks noChangeShapeType="1"/>
          </p:cNvSpPr>
          <p:nvPr/>
        </p:nvSpPr>
        <p:spPr bwMode="auto">
          <a:xfrm>
            <a:off x="7081838" y="2493963"/>
            <a:ext cx="76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9" name="Freeform 127"/>
          <p:cNvSpPr>
            <a:spLocks/>
          </p:cNvSpPr>
          <p:nvPr/>
        </p:nvSpPr>
        <p:spPr bwMode="auto">
          <a:xfrm>
            <a:off x="7283450" y="2508250"/>
            <a:ext cx="76200" cy="26988"/>
          </a:xfrm>
          <a:custGeom>
            <a:avLst/>
            <a:gdLst>
              <a:gd name="T0" fmla="*/ 120967500 w 48"/>
              <a:gd name="T1" fmla="*/ 0 h 16"/>
              <a:gd name="T2" fmla="*/ 120967500 w 48"/>
              <a:gd name="T3" fmla="*/ 45522009 h 16"/>
              <a:gd name="T4" fmla="*/ 0 w 48"/>
              <a:gd name="T5" fmla="*/ 45522009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16">
                <a:moveTo>
                  <a:pt x="48" y="0"/>
                </a:moveTo>
                <a:lnTo>
                  <a:pt x="48" y="16"/>
                </a:lnTo>
                <a:lnTo>
                  <a:pt x="0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0" name="Line 128"/>
          <p:cNvSpPr>
            <a:spLocks noChangeShapeType="1"/>
          </p:cNvSpPr>
          <p:nvPr/>
        </p:nvSpPr>
        <p:spPr bwMode="auto">
          <a:xfrm>
            <a:off x="7359650" y="2466975"/>
            <a:ext cx="904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1" name="Line 129"/>
          <p:cNvSpPr>
            <a:spLocks noChangeShapeType="1"/>
          </p:cNvSpPr>
          <p:nvPr/>
        </p:nvSpPr>
        <p:spPr bwMode="auto">
          <a:xfrm>
            <a:off x="6542088" y="2573338"/>
            <a:ext cx="6064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2" name="Line 130"/>
          <p:cNvSpPr>
            <a:spLocks noChangeShapeType="1"/>
          </p:cNvSpPr>
          <p:nvPr/>
        </p:nvSpPr>
        <p:spPr bwMode="auto">
          <a:xfrm flipH="1">
            <a:off x="7359650" y="2263775"/>
            <a:ext cx="1588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3" name="Line 131"/>
          <p:cNvSpPr>
            <a:spLocks noChangeShapeType="1"/>
          </p:cNvSpPr>
          <p:nvPr/>
        </p:nvSpPr>
        <p:spPr bwMode="auto">
          <a:xfrm flipV="1">
            <a:off x="6405563" y="2384425"/>
            <a:ext cx="1285875" cy="47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564" name="Line 132"/>
          <p:cNvSpPr>
            <a:spLocks noChangeShapeType="1"/>
          </p:cNvSpPr>
          <p:nvPr/>
        </p:nvSpPr>
        <p:spPr bwMode="auto">
          <a:xfrm>
            <a:off x="7108825" y="2389188"/>
            <a:ext cx="0" cy="2762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565" name="Line 133"/>
          <p:cNvSpPr>
            <a:spLocks noChangeShapeType="1"/>
          </p:cNvSpPr>
          <p:nvPr/>
        </p:nvSpPr>
        <p:spPr bwMode="auto">
          <a:xfrm>
            <a:off x="6985000" y="2016125"/>
            <a:ext cx="0" cy="3683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8566" name="Rectangle 134"/>
          <p:cNvSpPr>
            <a:spLocks noChangeArrowheads="1"/>
          </p:cNvSpPr>
          <p:nvPr/>
        </p:nvSpPr>
        <p:spPr bwMode="auto">
          <a:xfrm>
            <a:off x="7053263" y="5392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67" name="Rectangle 135"/>
          <p:cNvSpPr>
            <a:spLocks noChangeArrowheads="1"/>
          </p:cNvSpPr>
          <p:nvPr/>
        </p:nvSpPr>
        <p:spPr bwMode="auto">
          <a:xfrm>
            <a:off x="6862763" y="5175250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8568" name="Text Box 137"/>
          <p:cNvSpPr txBox="1">
            <a:spLocks noChangeArrowheads="1"/>
          </p:cNvSpPr>
          <p:nvPr/>
        </p:nvSpPr>
        <p:spPr bwMode="auto">
          <a:xfrm>
            <a:off x="836613" y="1370013"/>
            <a:ext cx="3375025" cy="152876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lIns="125767" tIns="118145" rIns="125767" bIns="118145">
            <a:spAutoFit/>
          </a:bodyPr>
          <a:lstStyle>
            <a:lvl1pPr defTabSz="8715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700"/>
              <a:t>Überführung einer Netzliste unter Nutzung von Technologie- und Bibliotheksinformationen in die reale geometrische Abbildung einer Schaltung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1.5.5	Layoutsynthese</a:t>
            </a:r>
            <a:endParaRPr lang="en-US" altLang="de-DE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3810000"/>
            <a:ext cx="7631112" cy="2211388"/>
          </a:xfrm>
          <a:noFill/>
        </p:spPr>
        <p:txBody>
          <a:bodyPr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dirty="0"/>
              <a:t>Gegeben sei eine Menge von Zellen/Bauelementen und eine Menge von Verbindungen zwischen ihnen (Netzliste) sowie technologische und Zellen/Bauelemente-Informationen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dirty="0"/>
              <a:t>Gesucht ist eine optimierte </a:t>
            </a:r>
            <a:r>
              <a:rPr lang="de-DE" altLang="de-DE" dirty="0">
                <a:solidFill>
                  <a:srgbClr val="C00000"/>
                </a:solidFill>
              </a:rPr>
              <a:t>Platzierung</a:t>
            </a:r>
            <a:r>
              <a:rPr lang="de-DE" altLang="de-DE" dirty="0"/>
              <a:t> der Zellen/Bauelemente und die Ausführung der Verbindungen zwischen ihnen (</a:t>
            </a:r>
            <a:r>
              <a:rPr lang="de-DE" altLang="de-DE" dirty="0">
                <a:solidFill>
                  <a:srgbClr val="C00000"/>
                </a:solidFill>
              </a:rPr>
              <a:t>Verdrahtung</a:t>
            </a:r>
            <a:r>
              <a:rPr lang="de-DE" altLang="de-DE" dirty="0"/>
              <a:t>) unter Beachtung von Randbedingungen und Optimierungszielen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6613" y="1370013"/>
            <a:ext cx="3375025" cy="152876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lIns="125767" tIns="118145" rIns="125767" bIns="118145">
            <a:spAutoFit/>
          </a:bodyPr>
          <a:lstStyle>
            <a:lvl1pPr defTabSz="8715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700"/>
              <a:t>Überführung einer Netzliste unter Nutzung von Technologie- und Bibliotheksinformationen in die reale geometrische Abbildung einer Schaltung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5037138" y="1339850"/>
            <a:ext cx="3041650" cy="1325563"/>
            <a:chOff x="2997" y="797"/>
            <a:chExt cx="1810" cy="789"/>
          </a:xfrm>
        </p:grpSpPr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3718" y="1178"/>
              <a:ext cx="471" cy="407"/>
            </a:xfrm>
            <a:prstGeom prst="rightArrow">
              <a:avLst>
                <a:gd name="adj1" fmla="val 50000"/>
                <a:gd name="adj2" fmla="val 28931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500" tIns="42449" rIns="84899" bIns="64178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2997" y="1199"/>
              <a:ext cx="585" cy="387"/>
              <a:chOff x="-272" y="1672"/>
              <a:chExt cx="831" cy="387"/>
            </a:xfrm>
          </p:grpSpPr>
          <p:sp>
            <p:nvSpPr>
              <p:cNvPr id="19519" name="Rectangle 8"/>
              <p:cNvSpPr>
                <a:spLocks noChangeArrowheads="1"/>
              </p:cNvSpPr>
              <p:nvPr/>
            </p:nvSpPr>
            <p:spPr bwMode="auto">
              <a:xfrm>
                <a:off x="-272" y="1672"/>
                <a:ext cx="83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20" name="Line 9"/>
              <p:cNvSpPr>
                <a:spLocks noChangeShapeType="1"/>
              </p:cNvSpPr>
              <p:nvPr/>
            </p:nvSpPr>
            <p:spPr bwMode="auto">
              <a:xfrm>
                <a:off x="-154" y="1766"/>
                <a:ext cx="1" cy="8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1" name="Freeform 10"/>
              <p:cNvSpPr>
                <a:spLocks/>
              </p:cNvSpPr>
              <p:nvPr/>
            </p:nvSpPr>
            <p:spPr bwMode="auto">
              <a:xfrm>
                <a:off x="-179" y="1739"/>
                <a:ext cx="348" cy="56"/>
              </a:xfrm>
              <a:custGeom>
                <a:avLst/>
                <a:gdLst>
                  <a:gd name="T0" fmla="*/ 0 w 348"/>
                  <a:gd name="T1" fmla="*/ 0 h 56"/>
                  <a:gd name="T2" fmla="*/ 17 w 348"/>
                  <a:gd name="T3" fmla="*/ 0 h 56"/>
                  <a:gd name="T4" fmla="*/ 301 w 348"/>
                  <a:gd name="T5" fmla="*/ 0 h 56"/>
                  <a:gd name="T6" fmla="*/ 301 w 348"/>
                  <a:gd name="T7" fmla="*/ 56 h 56"/>
                  <a:gd name="T8" fmla="*/ 348 w 348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56">
                    <a:moveTo>
                      <a:pt x="0" y="0"/>
                    </a:moveTo>
                    <a:lnTo>
                      <a:pt x="17" y="0"/>
                    </a:lnTo>
                    <a:lnTo>
                      <a:pt x="301" y="0"/>
                    </a:lnTo>
                    <a:lnTo>
                      <a:pt x="301" y="56"/>
                    </a:lnTo>
                    <a:lnTo>
                      <a:pt x="348" y="5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2" name="Line 11"/>
              <p:cNvSpPr>
                <a:spLocks noChangeShapeType="1"/>
              </p:cNvSpPr>
              <p:nvPr/>
            </p:nvSpPr>
            <p:spPr bwMode="auto">
              <a:xfrm>
                <a:off x="69" y="1835"/>
                <a:ext cx="10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3" name="Freeform 12"/>
              <p:cNvSpPr>
                <a:spLocks/>
              </p:cNvSpPr>
              <p:nvPr/>
            </p:nvSpPr>
            <p:spPr bwMode="auto">
              <a:xfrm>
                <a:off x="160" y="1779"/>
                <a:ext cx="17" cy="81"/>
              </a:xfrm>
              <a:custGeom>
                <a:avLst/>
                <a:gdLst>
                  <a:gd name="T0" fmla="*/ 0 w 17"/>
                  <a:gd name="T1" fmla="*/ 0 h 81"/>
                  <a:gd name="T2" fmla="*/ 5 w 17"/>
                  <a:gd name="T3" fmla="*/ 1 h 81"/>
                  <a:gd name="T4" fmla="*/ 9 w 17"/>
                  <a:gd name="T5" fmla="*/ 5 h 81"/>
                  <a:gd name="T6" fmla="*/ 11 w 17"/>
                  <a:gd name="T7" fmla="*/ 11 h 81"/>
                  <a:gd name="T8" fmla="*/ 14 w 17"/>
                  <a:gd name="T9" fmla="*/ 20 h 81"/>
                  <a:gd name="T10" fmla="*/ 16 w 17"/>
                  <a:gd name="T11" fmla="*/ 29 h 81"/>
                  <a:gd name="T12" fmla="*/ 17 w 17"/>
                  <a:gd name="T13" fmla="*/ 40 h 81"/>
                  <a:gd name="T14" fmla="*/ 16 w 17"/>
                  <a:gd name="T15" fmla="*/ 51 h 81"/>
                  <a:gd name="T16" fmla="*/ 14 w 17"/>
                  <a:gd name="T17" fmla="*/ 60 h 81"/>
                  <a:gd name="T18" fmla="*/ 11 w 17"/>
                  <a:gd name="T19" fmla="*/ 69 h 81"/>
                  <a:gd name="T20" fmla="*/ 9 w 17"/>
                  <a:gd name="T21" fmla="*/ 75 h 81"/>
                  <a:gd name="T22" fmla="*/ 5 w 17"/>
                  <a:gd name="T23" fmla="*/ 79 h 81"/>
                  <a:gd name="T24" fmla="*/ 0 w 17"/>
                  <a:gd name="T25" fmla="*/ 81 h 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81">
                    <a:moveTo>
                      <a:pt x="0" y="0"/>
                    </a:moveTo>
                    <a:lnTo>
                      <a:pt x="5" y="1"/>
                    </a:lnTo>
                    <a:lnTo>
                      <a:pt x="9" y="5"/>
                    </a:lnTo>
                    <a:lnTo>
                      <a:pt x="11" y="11"/>
                    </a:lnTo>
                    <a:lnTo>
                      <a:pt x="14" y="20"/>
                    </a:lnTo>
                    <a:lnTo>
                      <a:pt x="16" y="29"/>
                    </a:lnTo>
                    <a:lnTo>
                      <a:pt x="17" y="40"/>
                    </a:lnTo>
                    <a:lnTo>
                      <a:pt x="16" y="51"/>
                    </a:lnTo>
                    <a:lnTo>
                      <a:pt x="14" y="60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79"/>
                    </a:lnTo>
                    <a:lnTo>
                      <a:pt x="0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4" name="Freeform 13"/>
              <p:cNvSpPr>
                <a:spLocks/>
              </p:cNvSpPr>
              <p:nvPr/>
            </p:nvSpPr>
            <p:spPr bwMode="auto">
              <a:xfrm>
                <a:off x="160" y="1779"/>
                <a:ext cx="89" cy="81"/>
              </a:xfrm>
              <a:custGeom>
                <a:avLst/>
                <a:gdLst>
                  <a:gd name="T0" fmla="*/ 0 w 89"/>
                  <a:gd name="T1" fmla="*/ 0 h 81"/>
                  <a:gd name="T2" fmla="*/ 15 w 89"/>
                  <a:gd name="T3" fmla="*/ 0 h 81"/>
                  <a:gd name="T4" fmla="*/ 29 w 89"/>
                  <a:gd name="T5" fmla="*/ 1 h 81"/>
                  <a:gd name="T6" fmla="*/ 41 w 89"/>
                  <a:gd name="T7" fmla="*/ 2 h 81"/>
                  <a:gd name="T8" fmla="*/ 51 w 89"/>
                  <a:gd name="T9" fmla="*/ 3 h 81"/>
                  <a:gd name="T10" fmla="*/ 59 w 89"/>
                  <a:gd name="T11" fmla="*/ 4 h 81"/>
                  <a:gd name="T12" fmla="*/ 63 w 89"/>
                  <a:gd name="T13" fmla="*/ 6 h 81"/>
                  <a:gd name="T14" fmla="*/ 65 w 89"/>
                  <a:gd name="T15" fmla="*/ 8 h 81"/>
                  <a:gd name="T16" fmla="*/ 72 w 89"/>
                  <a:gd name="T17" fmla="*/ 9 h 81"/>
                  <a:gd name="T18" fmla="*/ 79 w 89"/>
                  <a:gd name="T19" fmla="*/ 14 h 81"/>
                  <a:gd name="T20" fmla="*/ 84 w 89"/>
                  <a:gd name="T21" fmla="*/ 21 h 81"/>
                  <a:gd name="T22" fmla="*/ 87 w 89"/>
                  <a:gd name="T23" fmla="*/ 30 h 81"/>
                  <a:gd name="T24" fmla="*/ 89 w 89"/>
                  <a:gd name="T25" fmla="*/ 40 h 81"/>
                  <a:gd name="T26" fmla="*/ 85 w 89"/>
                  <a:gd name="T27" fmla="*/ 50 h 81"/>
                  <a:gd name="T28" fmla="*/ 81 w 89"/>
                  <a:gd name="T29" fmla="*/ 58 h 81"/>
                  <a:gd name="T30" fmla="*/ 75 w 89"/>
                  <a:gd name="T31" fmla="*/ 65 h 81"/>
                  <a:gd name="T32" fmla="*/ 69 w 89"/>
                  <a:gd name="T33" fmla="*/ 70 h 81"/>
                  <a:gd name="T34" fmla="*/ 63 w 89"/>
                  <a:gd name="T35" fmla="*/ 72 h 81"/>
                  <a:gd name="T36" fmla="*/ 57 w 89"/>
                  <a:gd name="T37" fmla="*/ 72 h 81"/>
                  <a:gd name="T38" fmla="*/ 55 w 89"/>
                  <a:gd name="T39" fmla="*/ 73 h 81"/>
                  <a:gd name="T40" fmla="*/ 51 w 89"/>
                  <a:gd name="T41" fmla="*/ 74 h 81"/>
                  <a:gd name="T42" fmla="*/ 45 w 89"/>
                  <a:gd name="T43" fmla="*/ 76 h 81"/>
                  <a:gd name="T44" fmla="*/ 36 w 89"/>
                  <a:gd name="T45" fmla="*/ 76 h 81"/>
                  <a:gd name="T46" fmla="*/ 25 w 89"/>
                  <a:gd name="T47" fmla="*/ 78 h 81"/>
                  <a:gd name="T48" fmla="*/ 13 w 89"/>
                  <a:gd name="T49" fmla="*/ 79 h 81"/>
                  <a:gd name="T50" fmla="*/ 0 w 89"/>
                  <a:gd name="T51" fmla="*/ 81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9" h="81">
                    <a:moveTo>
                      <a:pt x="0" y="0"/>
                    </a:moveTo>
                    <a:lnTo>
                      <a:pt x="15" y="0"/>
                    </a:lnTo>
                    <a:lnTo>
                      <a:pt x="29" y="1"/>
                    </a:lnTo>
                    <a:lnTo>
                      <a:pt x="41" y="2"/>
                    </a:lnTo>
                    <a:lnTo>
                      <a:pt x="51" y="3"/>
                    </a:lnTo>
                    <a:lnTo>
                      <a:pt x="59" y="4"/>
                    </a:lnTo>
                    <a:lnTo>
                      <a:pt x="63" y="6"/>
                    </a:lnTo>
                    <a:lnTo>
                      <a:pt x="65" y="8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4" y="21"/>
                    </a:lnTo>
                    <a:lnTo>
                      <a:pt x="87" y="30"/>
                    </a:lnTo>
                    <a:lnTo>
                      <a:pt x="89" y="40"/>
                    </a:lnTo>
                    <a:lnTo>
                      <a:pt x="85" y="50"/>
                    </a:lnTo>
                    <a:lnTo>
                      <a:pt x="81" y="58"/>
                    </a:lnTo>
                    <a:lnTo>
                      <a:pt x="75" y="65"/>
                    </a:lnTo>
                    <a:lnTo>
                      <a:pt x="69" y="70"/>
                    </a:lnTo>
                    <a:lnTo>
                      <a:pt x="63" y="72"/>
                    </a:lnTo>
                    <a:lnTo>
                      <a:pt x="57" y="72"/>
                    </a:lnTo>
                    <a:lnTo>
                      <a:pt x="55" y="73"/>
                    </a:lnTo>
                    <a:lnTo>
                      <a:pt x="51" y="74"/>
                    </a:lnTo>
                    <a:lnTo>
                      <a:pt x="45" y="76"/>
                    </a:lnTo>
                    <a:lnTo>
                      <a:pt x="36" y="76"/>
                    </a:lnTo>
                    <a:lnTo>
                      <a:pt x="25" y="78"/>
                    </a:lnTo>
                    <a:lnTo>
                      <a:pt x="13" y="79"/>
                    </a:lnTo>
                    <a:lnTo>
                      <a:pt x="0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5" name="Line 14"/>
              <p:cNvSpPr>
                <a:spLocks noChangeShapeType="1"/>
              </p:cNvSpPr>
              <p:nvPr/>
            </p:nvSpPr>
            <p:spPr bwMode="auto">
              <a:xfrm>
                <a:off x="249" y="1819"/>
                <a:ext cx="9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6" name="Freeform 15"/>
              <p:cNvSpPr>
                <a:spLocks/>
              </p:cNvSpPr>
              <p:nvPr/>
            </p:nvSpPr>
            <p:spPr bwMode="auto">
              <a:xfrm>
                <a:off x="-154" y="1766"/>
                <a:ext cx="65" cy="80"/>
              </a:xfrm>
              <a:custGeom>
                <a:avLst/>
                <a:gdLst>
                  <a:gd name="T0" fmla="*/ 0 w 65"/>
                  <a:gd name="T1" fmla="*/ 0 h 80"/>
                  <a:gd name="T2" fmla="*/ 65 w 65"/>
                  <a:gd name="T3" fmla="*/ 40 h 80"/>
                  <a:gd name="T4" fmla="*/ 0 w 65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80">
                    <a:moveTo>
                      <a:pt x="0" y="0"/>
                    </a:moveTo>
                    <a:lnTo>
                      <a:pt x="65" y="40"/>
                    </a:lnTo>
                    <a:lnTo>
                      <a:pt x="0" y="8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7" name="Line 16"/>
              <p:cNvSpPr>
                <a:spLocks noChangeShapeType="1"/>
              </p:cNvSpPr>
              <p:nvPr/>
            </p:nvSpPr>
            <p:spPr bwMode="auto">
              <a:xfrm>
                <a:off x="-179" y="180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8" name="Freeform 17"/>
              <p:cNvSpPr>
                <a:spLocks/>
              </p:cNvSpPr>
              <p:nvPr/>
            </p:nvSpPr>
            <p:spPr bwMode="auto">
              <a:xfrm>
                <a:off x="-89" y="1791"/>
                <a:ext cx="32" cy="31"/>
              </a:xfrm>
              <a:custGeom>
                <a:avLst/>
                <a:gdLst>
                  <a:gd name="T0" fmla="*/ 0 w 32"/>
                  <a:gd name="T1" fmla="*/ 15 h 31"/>
                  <a:gd name="T2" fmla="*/ 1 w 32"/>
                  <a:gd name="T3" fmla="*/ 8 h 31"/>
                  <a:gd name="T4" fmla="*/ 6 w 32"/>
                  <a:gd name="T5" fmla="*/ 2 h 31"/>
                  <a:gd name="T6" fmla="*/ 12 w 32"/>
                  <a:gd name="T7" fmla="*/ 0 h 31"/>
                  <a:gd name="T8" fmla="*/ 19 w 32"/>
                  <a:gd name="T9" fmla="*/ 0 h 31"/>
                  <a:gd name="T10" fmla="*/ 26 w 32"/>
                  <a:gd name="T11" fmla="*/ 2 h 31"/>
                  <a:gd name="T12" fmla="*/ 30 w 32"/>
                  <a:gd name="T13" fmla="*/ 8 h 31"/>
                  <a:gd name="T14" fmla="*/ 32 w 32"/>
                  <a:gd name="T15" fmla="*/ 15 h 31"/>
                  <a:gd name="T16" fmla="*/ 30 w 32"/>
                  <a:gd name="T17" fmla="*/ 22 h 31"/>
                  <a:gd name="T18" fmla="*/ 26 w 32"/>
                  <a:gd name="T19" fmla="*/ 28 h 31"/>
                  <a:gd name="T20" fmla="*/ 19 w 32"/>
                  <a:gd name="T21" fmla="*/ 31 h 31"/>
                  <a:gd name="T22" fmla="*/ 12 w 32"/>
                  <a:gd name="T23" fmla="*/ 31 h 31"/>
                  <a:gd name="T24" fmla="*/ 6 w 32"/>
                  <a:gd name="T25" fmla="*/ 28 h 31"/>
                  <a:gd name="T26" fmla="*/ 1 w 32"/>
                  <a:gd name="T27" fmla="*/ 22 h 31"/>
                  <a:gd name="T28" fmla="*/ 0 w 32"/>
                  <a:gd name="T29" fmla="*/ 15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31">
                    <a:moveTo>
                      <a:pt x="0" y="15"/>
                    </a:moveTo>
                    <a:lnTo>
                      <a:pt x="1" y="8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0" y="8"/>
                    </a:lnTo>
                    <a:lnTo>
                      <a:pt x="32" y="15"/>
                    </a:lnTo>
                    <a:lnTo>
                      <a:pt x="30" y="22"/>
                    </a:lnTo>
                    <a:lnTo>
                      <a:pt x="26" y="28"/>
                    </a:lnTo>
                    <a:lnTo>
                      <a:pt x="19" y="31"/>
                    </a:lnTo>
                    <a:lnTo>
                      <a:pt x="12" y="31"/>
                    </a:lnTo>
                    <a:lnTo>
                      <a:pt x="6" y="28"/>
                    </a:lnTo>
                    <a:lnTo>
                      <a:pt x="1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9" name="Freeform 18"/>
              <p:cNvSpPr>
                <a:spLocks/>
              </p:cNvSpPr>
              <p:nvPr/>
            </p:nvSpPr>
            <p:spPr bwMode="auto">
              <a:xfrm>
                <a:off x="-9" y="1790"/>
                <a:ext cx="49" cy="81"/>
              </a:xfrm>
              <a:custGeom>
                <a:avLst/>
                <a:gdLst>
                  <a:gd name="T0" fmla="*/ 49 w 49"/>
                  <a:gd name="T1" fmla="*/ 0 h 81"/>
                  <a:gd name="T2" fmla="*/ 0 w 49"/>
                  <a:gd name="T3" fmla="*/ 0 h 81"/>
                  <a:gd name="T4" fmla="*/ 0 w 49"/>
                  <a:gd name="T5" fmla="*/ 81 h 81"/>
                  <a:gd name="T6" fmla="*/ 49 w 49"/>
                  <a:gd name="T7" fmla="*/ 81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81">
                    <a:moveTo>
                      <a:pt x="49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9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0" name="Freeform 19"/>
              <p:cNvSpPr>
                <a:spLocks/>
              </p:cNvSpPr>
              <p:nvPr/>
            </p:nvSpPr>
            <p:spPr bwMode="auto">
              <a:xfrm>
                <a:off x="40" y="1790"/>
                <a:ext cx="32" cy="81"/>
              </a:xfrm>
              <a:custGeom>
                <a:avLst/>
                <a:gdLst>
                  <a:gd name="T0" fmla="*/ 0 w 32"/>
                  <a:gd name="T1" fmla="*/ 0 h 81"/>
                  <a:gd name="T2" fmla="*/ 8 w 32"/>
                  <a:gd name="T3" fmla="*/ 2 h 81"/>
                  <a:gd name="T4" fmla="*/ 15 w 32"/>
                  <a:gd name="T5" fmla="*/ 6 h 81"/>
                  <a:gd name="T6" fmla="*/ 22 w 32"/>
                  <a:gd name="T7" fmla="*/ 12 h 81"/>
                  <a:gd name="T8" fmla="*/ 27 w 32"/>
                  <a:gd name="T9" fmla="*/ 20 h 81"/>
                  <a:gd name="T10" fmla="*/ 31 w 32"/>
                  <a:gd name="T11" fmla="*/ 30 h 81"/>
                  <a:gd name="T12" fmla="*/ 32 w 32"/>
                  <a:gd name="T13" fmla="*/ 40 h 81"/>
                  <a:gd name="T14" fmla="*/ 31 w 32"/>
                  <a:gd name="T15" fmla="*/ 50 h 81"/>
                  <a:gd name="T16" fmla="*/ 27 w 32"/>
                  <a:gd name="T17" fmla="*/ 61 h 81"/>
                  <a:gd name="T18" fmla="*/ 22 w 32"/>
                  <a:gd name="T19" fmla="*/ 69 h 81"/>
                  <a:gd name="T20" fmla="*/ 15 w 32"/>
                  <a:gd name="T21" fmla="*/ 75 h 81"/>
                  <a:gd name="T22" fmla="*/ 8 w 32"/>
                  <a:gd name="T23" fmla="*/ 79 h 81"/>
                  <a:gd name="T24" fmla="*/ 0 w 32"/>
                  <a:gd name="T25" fmla="*/ 81 h 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81">
                    <a:moveTo>
                      <a:pt x="0" y="0"/>
                    </a:moveTo>
                    <a:lnTo>
                      <a:pt x="8" y="2"/>
                    </a:lnTo>
                    <a:lnTo>
                      <a:pt x="15" y="6"/>
                    </a:lnTo>
                    <a:lnTo>
                      <a:pt x="22" y="12"/>
                    </a:lnTo>
                    <a:lnTo>
                      <a:pt x="27" y="20"/>
                    </a:lnTo>
                    <a:lnTo>
                      <a:pt x="31" y="30"/>
                    </a:lnTo>
                    <a:lnTo>
                      <a:pt x="32" y="40"/>
                    </a:lnTo>
                    <a:lnTo>
                      <a:pt x="31" y="50"/>
                    </a:lnTo>
                    <a:lnTo>
                      <a:pt x="27" y="61"/>
                    </a:lnTo>
                    <a:lnTo>
                      <a:pt x="22" y="69"/>
                    </a:lnTo>
                    <a:lnTo>
                      <a:pt x="15" y="75"/>
                    </a:lnTo>
                    <a:lnTo>
                      <a:pt x="8" y="79"/>
                    </a:lnTo>
                    <a:lnTo>
                      <a:pt x="0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1" name="Line 20"/>
              <p:cNvSpPr>
                <a:spLocks noChangeShapeType="1"/>
              </p:cNvSpPr>
              <p:nvPr/>
            </p:nvSpPr>
            <p:spPr bwMode="auto">
              <a:xfrm>
                <a:off x="-57" y="1806"/>
                <a:ext cx="4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2" name="Freeform 21"/>
              <p:cNvSpPr>
                <a:spLocks/>
              </p:cNvSpPr>
              <p:nvPr/>
            </p:nvSpPr>
            <p:spPr bwMode="auto">
              <a:xfrm>
                <a:off x="-179" y="1846"/>
                <a:ext cx="170" cy="120"/>
              </a:xfrm>
              <a:custGeom>
                <a:avLst/>
                <a:gdLst>
                  <a:gd name="T0" fmla="*/ 170 w 170"/>
                  <a:gd name="T1" fmla="*/ 0 h 73"/>
                  <a:gd name="T2" fmla="*/ 122 w 170"/>
                  <a:gd name="T3" fmla="*/ 0 h 73"/>
                  <a:gd name="T4" fmla="*/ 122 w 170"/>
                  <a:gd name="T5" fmla="*/ 197 h 73"/>
                  <a:gd name="T6" fmla="*/ 0 w 170"/>
                  <a:gd name="T7" fmla="*/ 197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0" h="73">
                    <a:moveTo>
                      <a:pt x="170" y="0"/>
                    </a:moveTo>
                    <a:lnTo>
                      <a:pt x="122" y="0"/>
                    </a:lnTo>
                    <a:lnTo>
                      <a:pt x="122" y="73"/>
                    </a:lnTo>
                    <a:lnTo>
                      <a:pt x="0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3" name="Line 22"/>
              <p:cNvSpPr>
                <a:spLocks noChangeShapeType="1"/>
              </p:cNvSpPr>
              <p:nvPr/>
            </p:nvSpPr>
            <p:spPr bwMode="auto">
              <a:xfrm>
                <a:off x="69" y="1917"/>
                <a:ext cx="1" cy="8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4" name="Line 23"/>
              <p:cNvSpPr>
                <a:spLocks noChangeShapeType="1"/>
              </p:cNvSpPr>
              <p:nvPr/>
            </p:nvSpPr>
            <p:spPr bwMode="auto">
              <a:xfrm>
                <a:off x="343" y="1965"/>
                <a:ext cx="4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5" name="Freeform 24"/>
              <p:cNvSpPr>
                <a:spLocks/>
              </p:cNvSpPr>
              <p:nvPr/>
            </p:nvSpPr>
            <p:spPr bwMode="auto">
              <a:xfrm>
                <a:off x="383" y="1909"/>
                <a:ext cx="17" cy="81"/>
              </a:xfrm>
              <a:custGeom>
                <a:avLst/>
                <a:gdLst>
                  <a:gd name="T0" fmla="*/ 0 w 17"/>
                  <a:gd name="T1" fmla="*/ 0 h 81"/>
                  <a:gd name="T2" fmla="*/ 5 w 17"/>
                  <a:gd name="T3" fmla="*/ 1 h 81"/>
                  <a:gd name="T4" fmla="*/ 9 w 17"/>
                  <a:gd name="T5" fmla="*/ 5 h 81"/>
                  <a:gd name="T6" fmla="*/ 11 w 17"/>
                  <a:gd name="T7" fmla="*/ 11 h 81"/>
                  <a:gd name="T8" fmla="*/ 14 w 17"/>
                  <a:gd name="T9" fmla="*/ 20 h 81"/>
                  <a:gd name="T10" fmla="*/ 16 w 17"/>
                  <a:gd name="T11" fmla="*/ 29 h 81"/>
                  <a:gd name="T12" fmla="*/ 17 w 17"/>
                  <a:gd name="T13" fmla="*/ 40 h 81"/>
                  <a:gd name="T14" fmla="*/ 16 w 17"/>
                  <a:gd name="T15" fmla="*/ 51 h 81"/>
                  <a:gd name="T16" fmla="*/ 14 w 17"/>
                  <a:gd name="T17" fmla="*/ 60 h 81"/>
                  <a:gd name="T18" fmla="*/ 11 w 17"/>
                  <a:gd name="T19" fmla="*/ 69 h 81"/>
                  <a:gd name="T20" fmla="*/ 9 w 17"/>
                  <a:gd name="T21" fmla="*/ 75 h 81"/>
                  <a:gd name="T22" fmla="*/ 5 w 17"/>
                  <a:gd name="T23" fmla="*/ 79 h 81"/>
                  <a:gd name="T24" fmla="*/ 0 w 17"/>
                  <a:gd name="T25" fmla="*/ 81 h 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81">
                    <a:moveTo>
                      <a:pt x="0" y="0"/>
                    </a:moveTo>
                    <a:lnTo>
                      <a:pt x="5" y="1"/>
                    </a:lnTo>
                    <a:lnTo>
                      <a:pt x="9" y="5"/>
                    </a:lnTo>
                    <a:lnTo>
                      <a:pt x="11" y="11"/>
                    </a:lnTo>
                    <a:lnTo>
                      <a:pt x="14" y="20"/>
                    </a:lnTo>
                    <a:lnTo>
                      <a:pt x="16" y="29"/>
                    </a:lnTo>
                    <a:lnTo>
                      <a:pt x="17" y="40"/>
                    </a:lnTo>
                    <a:lnTo>
                      <a:pt x="16" y="51"/>
                    </a:lnTo>
                    <a:lnTo>
                      <a:pt x="14" y="60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79"/>
                    </a:lnTo>
                    <a:lnTo>
                      <a:pt x="0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6" name="Freeform 25"/>
              <p:cNvSpPr>
                <a:spLocks/>
              </p:cNvSpPr>
              <p:nvPr/>
            </p:nvSpPr>
            <p:spPr bwMode="auto">
              <a:xfrm>
                <a:off x="383" y="1909"/>
                <a:ext cx="89" cy="81"/>
              </a:xfrm>
              <a:custGeom>
                <a:avLst/>
                <a:gdLst>
                  <a:gd name="T0" fmla="*/ 0 w 89"/>
                  <a:gd name="T1" fmla="*/ 0 h 81"/>
                  <a:gd name="T2" fmla="*/ 15 w 89"/>
                  <a:gd name="T3" fmla="*/ 0 h 81"/>
                  <a:gd name="T4" fmla="*/ 29 w 89"/>
                  <a:gd name="T5" fmla="*/ 1 h 81"/>
                  <a:gd name="T6" fmla="*/ 41 w 89"/>
                  <a:gd name="T7" fmla="*/ 2 h 81"/>
                  <a:gd name="T8" fmla="*/ 51 w 89"/>
                  <a:gd name="T9" fmla="*/ 3 h 81"/>
                  <a:gd name="T10" fmla="*/ 59 w 89"/>
                  <a:gd name="T11" fmla="*/ 4 h 81"/>
                  <a:gd name="T12" fmla="*/ 63 w 89"/>
                  <a:gd name="T13" fmla="*/ 6 h 81"/>
                  <a:gd name="T14" fmla="*/ 65 w 89"/>
                  <a:gd name="T15" fmla="*/ 8 h 81"/>
                  <a:gd name="T16" fmla="*/ 72 w 89"/>
                  <a:gd name="T17" fmla="*/ 9 h 81"/>
                  <a:gd name="T18" fmla="*/ 79 w 89"/>
                  <a:gd name="T19" fmla="*/ 14 h 81"/>
                  <a:gd name="T20" fmla="*/ 84 w 89"/>
                  <a:gd name="T21" fmla="*/ 21 h 81"/>
                  <a:gd name="T22" fmla="*/ 87 w 89"/>
                  <a:gd name="T23" fmla="*/ 30 h 81"/>
                  <a:gd name="T24" fmla="*/ 89 w 89"/>
                  <a:gd name="T25" fmla="*/ 40 h 81"/>
                  <a:gd name="T26" fmla="*/ 85 w 89"/>
                  <a:gd name="T27" fmla="*/ 50 h 81"/>
                  <a:gd name="T28" fmla="*/ 81 w 89"/>
                  <a:gd name="T29" fmla="*/ 58 h 81"/>
                  <a:gd name="T30" fmla="*/ 75 w 89"/>
                  <a:gd name="T31" fmla="*/ 65 h 81"/>
                  <a:gd name="T32" fmla="*/ 69 w 89"/>
                  <a:gd name="T33" fmla="*/ 70 h 81"/>
                  <a:gd name="T34" fmla="*/ 63 w 89"/>
                  <a:gd name="T35" fmla="*/ 72 h 81"/>
                  <a:gd name="T36" fmla="*/ 57 w 89"/>
                  <a:gd name="T37" fmla="*/ 72 h 81"/>
                  <a:gd name="T38" fmla="*/ 55 w 89"/>
                  <a:gd name="T39" fmla="*/ 73 h 81"/>
                  <a:gd name="T40" fmla="*/ 51 w 89"/>
                  <a:gd name="T41" fmla="*/ 74 h 81"/>
                  <a:gd name="T42" fmla="*/ 45 w 89"/>
                  <a:gd name="T43" fmla="*/ 76 h 81"/>
                  <a:gd name="T44" fmla="*/ 36 w 89"/>
                  <a:gd name="T45" fmla="*/ 76 h 81"/>
                  <a:gd name="T46" fmla="*/ 25 w 89"/>
                  <a:gd name="T47" fmla="*/ 78 h 81"/>
                  <a:gd name="T48" fmla="*/ 13 w 89"/>
                  <a:gd name="T49" fmla="*/ 79 h 81"/>
                  <a:gd name="T50" fmla="*/ 0 w 89"/>
                  <a:gd name="T51" fmla="*/ 81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9" h="81">
                    <a:moveTo>
                      <a:pt x="0" y="0"/>
                    </a:moveTo>
                    <a:lnTo>
                      <a:pt x="15" y="0"/>
                    </a:lnTo>
                    <a:lnTo>
                      <a:pt x="29" y="1"/>
                    </a:lnTo>
                    <a:lnTo>
                      <a:pt x="41" y="2"/>
                    </a:lnTo>
                    <a:lnTo>
                      <a:pt x="51" y="3"/>
                    </a:lnTo>
                    <a:lnTo>
                      <a:pt x="59" y="4"/>
                    </a:lnTo>
                    <a:lnTo>
                      <a:pt x="63" y="6"/>
                    </a:lnTo>
                    <a:lnTo>
                      <a:pt x="65" y="8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4" y="21"/>
                    </a:lnTo>
                    <a:lnTo>
                      <a:pt x="87" y="30"/>
                    </a:lnTo>
                    <a:lnTo>
                      <a:pt x="89" y="40"/>
                    </a:lnTo>
                    <a:lnTo>
                      <a:pt x="85" y="50"/>
                    </a:lnTo>
                    <a:lnTo>
                      <a:pt x="81" y="58"/>
                    </a:lnTo>
                    <a:lnTo>
                      <a:pt x="75" y="65"/>
                    </a:lnTo>
                    <a:lnTo>
                      <a:pt x="69" y="70"/>
                    </a:lnTo>
                    <a:lnTo>
                      <a:pt x="63" y="72"/>
                    </a:lnTo>
                    <a:lnTo>
                      <a:pt x="57" y="72"/>
                    </a:lnTo>
                    <a:lnTo>
                      <a:pt x="55" y="73"/>
                    </a:lnTo>
                    <a:lnTo>
                      <a:pt x="51" y="74"/>
                    </a:lnTo>
                    <a:lnTo>
                      <a:pt x="45" y="76"/>
                    </a:lnTo>
                    <a:lnTo>
                      <a:pt x="36" y="76"/>
                    </a:lnTo>
                    <a:lnTo>
                      <a:pt x="25" y="78"/>
                    </a:lnTo>
                    <a:lnTo>
                      <a:pt x="13" y="79"/>
                    </a:lnTo>
                    <a:lnTo>
                      <a:pt x="0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7" name="Line 26"/>
              <p:cNvSpPr>
                <a:spLocks noChangeShapeType="1"/>
              </p:cNvSpPr>
              <p:nvPr/>
            </p:nvSpPr>
            <p:spPr bwMode="auto">
              <a:xfrm>
                <a:off x="472" y="1946"/>
                <a:ext cx="3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8" name="Freeform 27"/>
              <p:cNvSpPr>
                <a:spLocks/>
              </p:cNvSpPr>
              <p:nvPr/>
            </p:nvSpPr>
            <p:spPr bwMode="auto">
              <a:xfrm>
                <a:off x="69" y="1917"/>
                <a:ext cx="65" cy="80"/>
              </a:xfrm>
              <a:custGeom>
                <a:avLst/>
                <a:gdLst>
                  <a:gd name="T0" fmla="*/ 0 w 65"/>
                  <a:gd name="T1" fmla="*/ 0 h 80"/>
                  <a:gd name="T2" fmla="*/ 65 w 65"/>
                  <a:gd name="T3" fmla="*/ 40 h 80"/>
                  <a:gd name="T4" fmla="*/ 0 w 65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80">
                    <a:moveTo>
                      <a:pt x="0" y="0"/>
                    </a:moveTo>
                    <a:lnTo>
                      <a:pt x="65" y="40"/>
                    </a:lnTo>
                    <a:lnTo>
                      <a:pt x="0" y="8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9" name="Line 28"/>
              <p:cNvSpPr>
                <a:spLocks noChangeShapeType="1"/>
              </p:cNvSpPr>
              <p:nvPr/>
            </p:nvSpPr>
            <p:spPr bwMode="auto">
              <a:xfrm flipV="1">
                <a:off x="-49" y="1966"/>
                <a:ext cx="1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0" name="Freeform 29"/>
              <p:cNvSpPr>
                <a:spLocks/>
              </p:cNvSpPr>
              <p:nvPr/>
            </p:nvSpPr>
            <p:spPr bwMode="auto">
              <a:xfrm>
                <a:off x="134" y="1942"/>
                <a:ext cx="32" cy="31"/>
              </a:xfrm>
              <a:custGeom>
                <a:avLst/>
                <a:gdLst>
                  <a:gd name="T0" fmla="*/ 0 w 32"/>
                  <a:gd name="T1" fmla="*/ 15 h 31"/>
                  <a:gd name="T2" fmla="*/ 1 w 32"/>
                  <a:gd name="T3" fmla="*/ 8 h 31"/>
                  <a:gd name="T4" fmla="*/ 6 w 32"/>
                  <a:gd name="T5" fmla="*/ 2 h 31"/>
                  <a:gd name="T6" fmla="*/ 12 w 32"/>
                  <a:gd name="T7" fmla="*/ 0 h 31"/>
                  <a:gd name="T8" fmla="*/ 19 w 32"/>
                  <a:gd name="T9" fmla="*/ 0 h 31"/>
                  <a:gd name="T10" fmla="*/ 26 w 32"/>
                  <a:gd name="T11" fmla="*/ 2 h 31"/>
                  <a:gd name="T12" fmla="*/ 30 w 32"/>
                  <a:gd name="T13" fmla="*/ 8 h 31"/>
                  <a:gd name="T14" fmla="*/ 32 w 32"/>
                  <a:gd name="T15" fmla="*/ 15 h 31"/>
                  <a:gd name="T16" fmla="*/ 30 w 32"/>
                  <a:gd name="T17" fmla="*/ 22 h 31"/>
                  <a:gd name="T18" fmla="*/ 26 w 32"/>
                  <a:gd name="T19" fmla="*/ 28 h 31"/>
                  <a:gd name="T20" fmla="*/ 19 w 32"/>
                  <a:gd name="T21" fmla="*/ 31 h 31"/>
                  <a:gd name="T22" fmla="*/ 12 w 32"/>
                  <a:gd name="T23" fmla="*/ 31 h 31"/>
                  <a:gd name="T24" fmla="*/ 6 w 32"/>
                  <a:gd name="T25" fmla="*/ 28 h 31"/>
                  <a:gd name="T26" fmla="*/ 1 w 32"/>
                  <a:gd name="T27" fmla="*/ 22 h 31"/>
                  <a:gd name="T28" fmla="*/ 0 w 32"/>
                  <a:gd name="T29" fmla="*/ 15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31">
                    <a:moveTo>
                      <a:pt x="0" y="15"/>
                    </a:moveTo>
                    <a:lnTo>
                      <a:pt x="1" y="8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0" y="8"/>
                    </a:lnTo>
                    <a:lnTo>
                      <a:pt x="32" y="15"/>
                    </a:lnTo>
                    <a:lnTo>
                      <a:pt x="30" y="22"/>
                    </a:lnTo>
                    <a:lnTo>
                      <a:pt x="26" y="28"/>
                    </a:lnTo>
                    <a:lnTo>
                      <a:pt x="19" y="31"/>
                    </a:lnTo>
                    <a:lnTo>
                      <a:pt x="12" y="31"/>
                    </a:lnTo>
                    <a:lnTo>
                      <a:pt x="6" y="28"/>
                    </a:lnTo>
                    <a:lnTo>
                      <a:pt x="1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1" name="Freeform 30"/>
              <p:cNvSpPr>
                <a:spLocks/>
              </p:cNvSpPr>
              <p:nvPr/>
            </p:nvSpPr>
            <p:spPr bwMode="auto">
              <a:xfrm>
                <a:off x="214" y="1941"/>
                <a:ext cx="49" cy="81"/>
              </a:xfrm>
              <a:custGeom>
                <a:avLst/>
                <a:gdLst>
                  <a:gd name="T0" fmla="*/ 49 w 49"/>
                  <a:gd name="T1" fmla="*/ 0 h 81"/>
                  <a:gd name="T2" fmla="*/ 0 w 49"/>
                  <a:gd name="T3" fmla="*/ 0 h 81"/>
                  <a:gd name="T4" fmla="*/ 0 w 49"/>
                  <a:gd name="T5" fmla="*/ 81 h 81"/>
                  <a:gd name="T6" fmla="*/ 49 w 49"/>
                  <a:gd name="T7" fmla="*/ 81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81">
                    <a:moveTo>
                      <a:pt x="49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9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2" name="Freeform 31"/>
              <p:cNvSpPr>
                <a:spLocks/>
              </p:cNvSpPr>
              <p:nvPr/>
            </p:nvSpPr>
            <p:spPr bwMode="auto">
              <a:xfrm>
                <a:off x="263" y="1941"/>
                <a:ext cx="32" cy="81"/>
              </a:xfrm>
              <a:custGeom>
                <a:avLst/>
                <a:gdLst>
                  <a:gd name="T0" fmla="*/ 0 w 32"/>
                  <a:gd name="T1" fmla="*/ 0 h 81"/>
                  <a:gd name="T2" fmla="*/ 8 w 32"/>
                  <a:gd name="T3" fmla="*/ 2 h 81"/>
                  <a:gd name="T4" fmla="*/ 15 w 32"/>
                  <a:gd name="T5" fmla="*/ 6 h 81"/>
                  <a:gd name="T6" fmla="*/ 22 w 32"/>
                  <a:gd name="T7" fmla="*/ 12 h 81"/>
                  <a:gd name="T8" fmla="*/ 27 w 32"/>
                  <a:gd name="T9" fmla="*/ 20 h 81"/>
                  <a:gd name="T10" fmla="*/ 31 w 32"/>
                  <a:gd name="T11" fmla="*/ 30 h 81"/>
                  <a:gd name="T12" fmla="*/ 32 w 32"/>
                  <a:gd name="T13" fmla="*/ 40 h 81"/>
                  <a:gd name="T14" fmla="*/ 31 w 32"/>
                  <a:gd name="T15" fmla="*/ 50 h 81"/>
                  <a:gd name="T16" fmla="*/ 27 w 32"/>
                  <a:gd name="T17" fmla="*/ 61 h 81"/>
                  <a:gd name="T18" fmla="*/ 22 w 32"/>
                  <a:gd name="T19" fmla="*/ 69 h 81"/>
                  <a:gd name="T20" fmla="*/ 15 w 32"/>
                  <a:gd name="T21" fmla="*/ 75 h 81"/>
                  <a:gd name="T22" fmla="*/ 8 w 32"/>
                  <a:gd name="T23" fmla="*/ 79 h 81"/>
                  <a:gd name="T24" fmla="*/ 0 w 32"/>
                  <a:gd name="T25" fmla="*/ 81 h 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81">
                    <a:moveTo>
                      <a:pt x="0" y="0"/>
                    </a:moveTo>
                    <a:lnTo>
                      <a:pt x="8" y="2"/>
                    </a:lnTo>
                    <a:lnTo>
                      <a:pt x="15" y="6"/>
                    </a:lnTo>
                    <a:lnTo>
                      <a:pt x="22" y="12"/>
                    </a:lnTo>
                    <a:lnTo>
                      <a:pt x="27" y="20"/>
                    </a:lnTo>
                    <a:lnTo>
                      <a:pt x="31" y="30"/>
                    </a:lnTo>
                    <a:lnTo>
                      <a:pt x="32" y="40"/>
                    </a:lnTo>
                    <a:lnTo>
                      <a:pt x="31" y="50"/>
                    </a:lnTo>
                    <a:lnTo>
                      <a:pt x="27" y="61"/>
                    </a:lnTo>
                    <a:lnTo>
                      <a:pt x="22" y="69"/>
                    </a:lnTo>
                    <a:lnTo>
                      <a:pt x="15" y="75"/>
                    </a:lnTo>
                    <a:lnTo>
                      <a:pt x="8" y="79"/>
                    </a:lnTo>
                    <a:lnTo>
                      <a:pt x="0" y="8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3" name="Line 32"/>
              <p:cNvSpPr>
                <a:spLocks noChangeShapeType="1"/>
              </p:cNvSpPr>
              <p:nvPr/>
            </p:nvSpPr>
            <p:spPr bwMode="auto">
              <a:xfrm>
                <a:off x="166" y="1957"/>
                <a:ext cx="4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4" name="Freeform 33"/>
              <p:cNvSpPr>
                <a:spLocks/>
              </p:cNvSpPr>
              <p:nvPr/>
            </p:nvSpPr>
            <p:spPr bwMode="auto">
              <a:xfrm>
                <a:off x="295" y="1965"/>
                <a:ext cx="48" cy="16"/>
              </a:xfrm>
              <a:custGeom>
                <a:avLst/>
                <a:gdLst>
                  <a:gd name="T0" fmla="*/ 48 w 48"/>
                  <a:gd name="T1" fmla="*/ 0 h 16"/>
                  <a:gd name="T2" fmla="*/ 48 w 48"/>
                  <a:gd name="T3" fmla="*/ 16 h 16"/>
                  <a:gd name="T4" fmla="*/ 0 w 48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16">
                    <a:moveTo>
                      <a:pt x="48" y="0"/>
                    </a:moveTo>
                    <a:lnTo>
                      <a:pt x="48" y="16"/>
                    </a:lnTo>
                    <a:lnTo>
                      <a:pt x="0" y="1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5" name="Line 34"/>
              <p:cNvSpPr>
                <a:spLocks noChangeShapeType="1"/>
              </p:cNvSpPr>
              <p:nvPr/>
            </p:nvSpPr>
            <p:spPr bwMode="auto">
              <a:xfrm>
                <a:off x="343" y="194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6" name="Line 35"/>
              <p:cNvSpPr>
                <a:spLocks noChangeShapeType="1"/>
              </p:cNvSpPr>
              <p:nvPr/>
            </p:nvSpPr>
            <p:spPr bwMode="auto">
              <a:xfrm>
                <a:off x="-179" y="2004"/>
                <a:ext cx="38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7" name="Line 36"/>
              <p:cNvSpPr>
                <a:spLocks noChangeShapeType="1"/>
              </p:cNvSpPr>
              <p:nvPr/>
            </p:nvSpPr>
            <p:spPr bwMode="auto">
              <a:xfrm flipH="1">
                <a:off x="343" y="1820"/>
                <a:ext cx="1" cy="12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464" name="Rectangle 37"/>
            <p:cNvSpPr>
              <a:spLocks noChangeArrowheads="1"/>
            </p:cNvSpPr>
            <p:nvPr/>
          </p:nvSpPr>
          <p:spPr bwMode="auto">
            <a:xfrm>
              <a:off x="4227" y="1200"/>
              <a:ext cx="580" cy="38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65" name="Rectangle 38"/>
            <p:cNvSpPr>
              <a:spLocks noChangeArrowheads="1"/>
            </p:cNvSpPr>
            <p:nvPr/>
          </p:nvSpPr>
          <p:spPr bwMode="auto">
            <a:xfrm>
              <a:off x="4291" y="1231"/>
              <a:ext cx="33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66" name="Rectangle 39"/>
            <p:cNvSpPr>
              <a:spLocks noChangeArrowheads="1"/>
            </p:cNvSpPr>
            <p:nvPr/>
          </p:nvSpPr>
          <p:spPr bwMode="auto">
            <a:xfrm>
              <a:off x="4711" y="1231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67" name="Rectangle 40"/>
            <p:cNvSpPr>
              <a:spLocks noChangeArrowheads="1"/>
            </p:cNvSpPr>
            <p:nvPr/>
          </p:nvSpPr>
          <p:spPr bwMode="auto">
            <a:xfrm>
              <a:off x="4501" y="1231"/>
              <a:ext cx="33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68" name="Rectangle 41"/>
            <p:cNvSpPr>
              <a:spLocks noChangeArrowheads="1"/>
            </p:cNvSpPr>
            <p:nvPr/>
          </p:nvSpPr>
          <p:spPr bwMode="auto">
            <a:xfrm>
              <a:off x="4606" y="1231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69" name="Rectangle 42"/>
            <p:cNvSpPr>
              <a:spLocks noChangeArrowheads="1"/>
            </p:cNvSpPr>
            <p:nvPr/>
          </p:nvSpPr>
          <p:spPr bwMode="auto">
            <a:xfrm>
              <a:off x="4396" y="1231"/>
              <a:ext cx="33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0" name="Rectangle 43"/>
            <p:cNvSpPr>
              <a:spLocks noChangeArrowheads="1"/>
            </p:cNvSpPr>
            <p:nvPr/>
          </p:nvSpPr>
          <p:spPr bwMode="auto">
            <a:xfrm>
              <a:off x="4291" y="1522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1" name="Rectangle 44"/>
            <p:cNvSpPr>
              <a:spLocks noChangeArrowheads="1"/>
            </p:cNvSpPr>
            <p:nvPr/>
          </p:nvSpPr>
          <p:spPr bwMode="auto">
            <a:xfrm>
              <a:off x="4711" y="1522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2" name="Rectangle 45"/>
            <p:cNvSpPr>
              <a:spLocks noChangeArrowheads="1"/>
            </p:cNvSpPr>
            <p:nvPr/>
          </p:nvSpPr>
          <p:spPr bwMode="auto">
            <a:xfrm>
              <a:off x="4501" y="1522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3" name="Rectangle 46"/>
            <p:cNvSpPr>
              <a:spLocks noChangeArrowheads="1"/>
            </p:cNvSpPr>
            <p:nvPr/>
          </p:nvSpPr>
          <p:spPr bwMode="auto">
            <a:xfrm>
              <a:off x="4606" y="1522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4" name="Rectangle 47"/>
            <p:cNvSpPr>
              <a:spLocks noChangeArrowheads="1"/>
            </p:cNvSpPr>
            <p:nvPr/>
          </p:nvSpPr>
          <p:spPr bwMode="auto">
            <a:xfrm>
              <a:off x="4396" y="1522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4711" y="1377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4291" y="1377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4380" y="1312"/>
              <a:ext cx="64" cy="17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4534" y="1288"/>
              <a:ext cx="129" cy="9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9" name="Rectangle 52"/>
            <p:cNvSpPr>
              <a:spLocks noChangeArrowheads="1"/>
            </p:cNvSpPr>
            <p:nvPr/>
          </p:nvSpPr>
          <p:spPr bwMode="auto">
            <a:xfrm>
              <a:off x="4534" y="1433"/>
              <a:ext cx="80" cy="5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80" name="Line 53"/>
            <p:cNvSpPr>
              <a:spLocks noChangeShapeType="1"/>
            </p:cNvSpPr>
            <p:nvPr/>
          </p:nvSpPr>
          <p:spPr bwMode="auto">
            <a:xfrm>
              <a:off x="4573" y="1409"/>
              <a:ext cx="1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1" name="Line 54"/>
            <p:cNvSpPr>
              <a:spLocks noChangeShapeType="1"/>
            </p:cNvSpPr>
            <p:nvPr/>
          </p:nvSpPr>
          <p:spPr bwMode="auto">
            <a:xfrm flipH="1">
              <a:off x="4517" y="1465"/>
              <a:ext cx="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2" name="Line 55"/>
            <p:cNvSpPr>
              <a:spLocks noChangeShapeType="1"/>
            </p:cNvSpPr>
            <p:nvPr/>
          </p:nvSpPr>
          <p:spPr bwMode="auto">
            <a:xfrm flipV="1">
              <a:off x="4517" y="1465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3" name="Line 56"/>
            <p:cNvSpPr>
              <a:spLocks noChangeShapeType="1"/>
            </p:cNvSpPr>
            <p:nvPr/>
          </p:nvSpPr>
          <p:spPr bwMode="auto">
            <a:xfrm>
              <a:off x="4324" y="1393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4" name="Freeform 57"/>
            <p:cNvSpPr>
              <a:spLocks/>
            </p:cNvSpPr>
            <p:nvPr/>
          </p:nvSpPr>
          <p:spPr bwMode="auto">
            <a:xfrm>
              <a:off x="4485" y="1369"/>
              <a:ext cx="88" cy="40"/>
            </a:xfrm>
            <a:custGeom>
              <a:avLst/>
              <a:gdLst>
                <a:gd name="T0" fmla="*/ 0 w 88"/>
                <a:gd name="T1" fmla="*/ 0 h 40"/>
                <a:gd name="T2" fmla="*/ 0 w 88"/>
                <a:gd name="T3" fmla="*/ 40 h 40"/>
                <a:gd name="T4" fmla="*/ 88 w 88"/>
                <a:gd name="T5" fmla="*/ 4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40">
                  <a:moveTo>
                    <a:pt x="0" y="0"/>
                  </a:moveTo>
                  <a:lnTo>
                    <a:pt x="0" y="40"/>
                  </a:lnTo>
                  <a:lnTo>
                    <a:pt x="88" y="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5" name="Freeform 58"/>
            <p:cNvSpPr>
              <a:spLocks/>
            </p:cNvSpPr>
            <p:nvPr/>
          </p:nvSpPr>
          <p:spPr bwMode="auto">
            <a:xfrm>
              <a:off x="4444" y="1345"/>
              <a:ext cx="41" cy="32"/>
            </a:xfrm>
            <a:custGeom>
              <a:avLst/>
              <a:gdLst>
                <a:gd name="T0" fmla="*/ 0 w 41"/>
                <a:gd name="T1" fmla="*/ 0 h 32"/>
                <a:gd name="T2" fmla="*/ 41 w 41"/>
                <a:gd name="T3" fmla="*/ 0 h 32"/>
                <a:gd name="T4" fmla="*/ 41 w 41"/>
                <a:gd name="T5" fmla="*/ 3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2">
                  <a:moveTo>
                    <a:pt x="0" y="0"/>
                  </a:moveTo>
                  <a:lnTo>
                    <a:pt x="41" y="0"/>
                  </a:lnTo>
                  <a:lnTo>
                    <a:pt x="41" y="3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6" name="Line 59"/>
            <p:cNvSpPr>
              <a:spLocks noChangeShapeType="1"/>
            </p:cNvSpPr>
            <p:nvPr/>
          </p:nvSpPr>
          <p:spPr bwMode="auto">
            <a:xfrm>
              <a:off x="4622" y="1264"/>
              <a:ext cx="1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7" name="Freeform 60"/>
            <p:cNvSpPr>
              <a:spLocks/>
            </p:cNvSpPr>
            <p:nvPr/>
          </p:nvSpPr>
          <p:spPr bwMode="auto">
            <a:xfrm>
              <a:off x="4614" y="1384"/>
              <a:ext cx="16" cy="81"/>
            </a:xfrm>
            <a:custGeom>
              <a:avLst/>
              <a:gdLst>
                <a:gd name="T0" fmla="*/ 0 w 16"/>
                <a:gd name="T1" fmla="*/ 81 h 81"/>
                <a:gd name="T2" fmla="*/ 16 w 16"/>
                <a:gd name="T3" fmla="*/ 81 h 81"/>
                <a:gd name="T4" fmla="*/ 16 w 16"/>
                <a:gd name="T5" fmla="*/ 0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1">
                  <a:moveTo>
                    <a:pt x="0" y="81"/>
                  </a:moveTo>
                  <a:lnTo>
                    <a:pt x="16" y="81"/>
                  </a:lnTo>
                  <a:lnTo>
                    <a:pt x="1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8" name="Freeform 61"/>
            <p:cNvSpPr>
              <a:spLocks/>
            </p:cNvSpPr>
            <p:nvPr/>
          </p:nvSpPr>
          <p:spPr bwMode="auto">
            <a:xfrm>
              <a:off x="4663" y="1336"/>
              <a:ext cx="64" cy="186"/>
            </a:xfrm>
            <a:custGeom>
              <a:avLst/>
              <a:gdLst>
                <a:gd name="T0" fmla="*/ 0 w 64"/>
                <a:gd name="T1" fmla="*/ 0 h 186"/>
                <a:gd name="T2" fmla="*/ 15 w 64"/>
                <a:gd name="T3" fmla="*/ 0 h 186"/>
                <a:gd name="T4" fmla="*/ 15 w 64"/>
                <a:gd name="T5" fmla="*/ 129 h 186"/>
                <a:gd name="T6" fmla="*/ 64 w 64"/>
                <a:gd name="T7" fmla="*/ 129 h 186"/>
                <a:gd name="T8" fmla="*/ 64 w 64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6">
                  <a:moveTo>
                    <a:pt x="0" y="0"/>
                  </a:moveTo>
                  <a:lnTo>
                    <a:pt x="15" y="0"/>
                  </a:lnTo>
                  <a:lnTo>
                    <a:pt x="15" y="129"/>
                  </a:lnTo>
                  <a:lnTo>
                    <a:pt x="64" y="129"/>
                  </a:lnTo>
                  <a:lnTo>
                    <a:pt x="64" y="1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9" name="Rectangle 62"/>
            <p:cNvSpPr>
              <a:spLocks noChangeArrowheads="1"/>
            </p:cNvSpPr>
            <p:nvPr/>
          </p:nvSpPr>
          <p:spPr bwMode="auto">
            <a:xfrm>
              <a:off x="4227" y="1200"/>
              <a:ext cx="580" cy="38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0" name="Rectangle 63"/>
            <p:cNvSpPr>
              <a:spLocks noChangeArrowheads="1"/>
            </p:cNvSpPr>
            <p:nvPr/>
          </p:nvSpPr>
          <p:spPr bwMode="auto">
            <a:xfrm>
              <a:off x="4291" y="1231"/>
              <a:ext cx="33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1" name="Rectangle 64"/>
            <p:cNvSpPr>
              <a:spLocks noChangeArrowheads="1"/>
            </p:cNvSpPr>
            <p:nvPr/>
          </p:nvSpPr>
          <p:spPr bwMode="auto">
            <a:xfrm>
              <a:off x="4711" y="1231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2" name="Rectangle 65"/>
            <p:cNvSpPr>
              <a:spLocks noChangeArrowheads="1"/>
            </p:cNvSpPr>
            <p:nvPr/>
          </p:nvSpPr>
          <p:spPr bwMode="auto">
            <a:xfrm>
              <a:off x="4501" y="1231"/>
              <a:ext cx="33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3" name="Rectangle 66"/>
            <p:cNvSpPr>
              <a:spLocks noChangeArrowheads="1"/>
            </p:cNvSpPr>
            <p:nvPr/>
          </p:nvSpPr>
          <p:spPr bwMode="auto">
            <a:xfrm>
              <a:off x="4606" y="1231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4" name="Rectangle 67"/>
            <p:cNvSpPr>
              <a:spLocks noChangeArrowheads="1"/>
            </p:cNvSpPr>
            <p:nvPr/>
          </p:nvSpPr>
          <p:spPr bwMode="auto">
            <a:xfrm>
              <a:off x="4396" y="1231"/>
              <a:ext cx="33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5" name="Rectangle 68"/>
            <p:cNvSpPr>
              <a:spLocks noChangeArrowheads="1"/>
            </p:cNvSpPr>
            <p:nvPr/>
          </p:nvSpPr>
          <p:spPr bwMode="auto">
            <a:xfrm>
              <a:off x="4291" y="1522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6" name="Rectangle 69"/>
            <p:cNvSpPr>
              <a:spLocks noChangeArrowheads="1"/>
            </p:cNvSpPr>
            <p:nvPr/>
          </p:nvSpPr>
          <p:spPr bwMode="auto">
            <a:xfrm>
              <a:off x="4711" y="1522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7" name="Rectangle 70"/>
            <p:cNvSpPr>
              <a:spLocks noChangeArrowheads="1"/>
            </p:cNvSpPr>
            <p:nvPr/>
          </p:nvSpPr>
          <p:spPr bwMode="auto">
            <a:xfrm>
              <a:off x="4501" y="1522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8" name="Rectangle 71"/>
            <p:cNvSpPr>
              <a:spLocks noChangeArrowheads="1"/>
            </p:cNvSpPr>
            <p:nvPr/>
          </p:nvSpPr>
          <p:spPr bwMode="auto">
            <a:xfrm>
              <a:off x="4606" y="1522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9" name="Rectangle 72"/>
            <p:cNvSpPr>
              <a:spLocks noChangeArrowheads="1"/>
            </p:cNvSpPr>
            <p:nvPr/>
          </p:nvSpPr>
          <p:spPr bwMode="auto">
            <a:xfrm>
              <a:off x="4396" y="1522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500" name="Rectangle 73"/>
            <p:cNvSpPr>
              <a:spLocks noChangeArrowheads="1"/>
            </p:cNvSpPr>
            <p:nvPr/>
          </p:nvSpPr>
          <p:spPr bwMode="auto">
            <a:xfrm>
              <a:off x="4711" y="1377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501" name="Rectangle 74"/>
            <p:cNvSpPr>
              <a:spLocks noChangeArrowheads="1"/>
            </p:cNvSpPr>
            <p:nvPr/>
          </p:nvSpPr>
          <p:spPr bwMode="auto">
            <a:xfrm>
              <a:off x="4291" y="1377"/>
              <a:ext cx="33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502" name="Line 75"/>
            <p:cNvSpPr>
              <a:spLocks noChangeShapeType="1"/>
            </p:cNvSpPr>
            <p:nvPr/>
          </p:nvSpPr>
          <p:spPr bwMode="auto">
            <a:xfrm>
              <a:off x="4324" y="1393"/>
              <a:ext cx="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3" name="Line 76"/>
            <p:cNvSpPr>
              <a:spLocks noChangeShapeType="1"/>
            </p:cNvSpPr>
            <p:nvPr/>
          </p:nvSpPr>
          <p:spPr bwMode="auto">
            <a:xfrm>
              <a:off x="4622" y="1264"/>
              <a:ext cx="1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4" name="Freeform 77"/>
            <p:cNvSpPr>
              <a:spLocks/>
            </p:cNvSpPr>
            <p:nvPr/>
          </p:nvSpPr>
          <p:spPr bwMode="auto">
            <a:xfrm>
              <a:off x="4663" y="1336"/>
              <a:ext cx="64" cy="186"/>
            </a:xfrm>
            <a:custGeom>
              <a:avLst/>
              <a:gdLst>
                <a:gd name="T0" fmla="*/ 0 w 64"/>
                <a:gd name="T1" fmla="*/ 0 h 186"/>
                <a:gd name="T2" fmla="*/ 15 w 64"/>
                <a:gd name="T3" fmla="*/ 0 h 186"/>
                <a:gd name="T4" fmla="*/ 15 w 64"/>
                <a:gd name="T5" fmla="*/ 129 h 186"/>
                <a:gd name="T6" fmla="*/ 64 w 64"/>
                <a:gd name="T7" fmla="*/ 129 h 186"/>
                <a:gd name="T8" fmla="*/ 64 w 64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6">
                  <a:moveTo>
                    <a:pt x="0" y="0"/>
                  </a:moveTo>
                  <a:lnTo>
                    <a:pt x="15" y="0"/>
                  </a:lnTo>
                  <a:lnTo>
                    <a:pt x="15" y="129"/>
                  </a:lnTo>
                  <a:lnTo>
                    <a:pt x="64" y="129"/>
                  </a:lnTo>
                  <a:lnTo>
                    <a:pt x="64" y="18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5" name="Rectangle 78"/>
            <p:cNvSpPr>
              <a:spLocks noChangeArrowheads="1"/>
            </p:cNvSpPr>
            <p:nvPr/>
          </p:nvSpPr>
          <p:spPr bwMode="auto">
            <a:xfrm>
              <a:off x="4422" y="1305"/>
              <a:ext cx="64" cy="17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506" name="Rectangle 79"/>
            <p:cNvSpPr>
              <a:spLocks noChangeArrowheads="1"/>
            </p:cNvSpPr>
            <p:nvPr/>
          </p:nvSpPr>
          <p:spPr bwMode="auto">
            <a:xfrm>
              <a:off x="4535" y="128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507" name="Rectangle 80"/>
            <p:cNvSpPr>
              <a:spLocks noChangeArrowheads="1"/>
            </p:cNvSpPr>
            <p:nvPr/>
          </p:nvSpPr>
          <p:spPr bwMode="auto">
            <a:xfrm>
              <a:off x="4535" y="143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508" name="Line 81"/>
            <p:cNvSpPr>
              <a:spLocks noChangeShapeType="1"/>
            </p:cNvSpPr>
            <p:nvPr/>
          </p:nvSpPr>
          <p:spPr bwMode="auto">
            <a:xfrm>
              <a:off x="4575" y="1410"/>
              <a:ext cx="1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9" name="Line 82"/>
            <p:cNvSpPr>
              <a:spLocks noChangeShapeType="1"/>
            </p:cNvSpPr>
            <p:nvPr/>
          </p:nvSpPr>
          <p:spPr bwMode="auto">
            <a:xfrm flipH="1">
              <a:off x="4518" y="1466"/>
              <a:ext cx="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0" name="Freeform 83"/>
            <p:cNvSpPr>
              <a:spLocks/>
            </p:cNvSpPr>
            <p:nvPr/>
          </p:nvSpPr>
          <p:spPr bwMode="auto">
            <a:xfrm>
              <a:off x="4509" y="1370"/>
              <a:ext cx="66" cy="40"/>
            </a:xfrm>
            <a:custGeom>
              <a:avLst/>
              <a:gdLst>
                <a:gd name="T0" fmla="*/ 0 w 66"/>
                <a:gd name="T1" fmla="*/ 0 h 40"/>
                <a:gd name="T2" fmla="*/ 0 w 66"/>
                <a:gd name="T3" fmla="*/ 40 h 40"/>
                <a:gd name="T4" fmla="*/ 66 w 66"/>
                <a:gd name="T5" fmla="*/ 4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40">
                  <a:moveTo>
                    <a:pt x="0" y="0"/>
                  </a:moveTo>
                  <a:lnTo>
                    <a:pt x="0" y="40"/>
                  </a:lnTo>
                  <a:lnTo>
                    <a:pt x="66" y="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1" name="Freeform 84"/>
            <p:cNvSpPr>
              <a:spLocks/>
            </p:cNvSpPr>
            <p:nvPr/>
          </p:nvSpPr>
          <p:spPr bwMode="auto">
            <a:xfrm>
              <a:off x="4616" y="1386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2" name="Line 85"/>
            <p:cNvSpPr>
              <a:spLocks noChangeShapeType="1"/>
            </p:cNvSpPr>
            <p:nvPr/>
          </p:nvSpPr>
          <p:spPr bwMode="auto">
            <a:xfrm>
              <a:off x="4488" y="1341"/>
              <a:ext cx="2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3" name="Line 86"/>
            <p:cNvSpPr>
              <a:spLocks noChangeShapeType="1"/>
            </p:cNvSpPr>
            <p:nvPr/>
          </p:nvSpPr>
          <p:spPr bwMode="auto">
            <a:xfrm flipV="1">
              <a:off x="4509" y="1343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4" name="Line 87"/>
            <p:cNvSpPr>
              <a:spLocks noChangeShapeType="1"/>
            </p:cNvSpPr>
            <p:nvPr/>
          </p:nvSpPr>
          <p:spPr bwMode="auto">
            <a:xfrm>
              <a:off x="4380" y="1393"/>
              <a:ext cx="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5" name="Line 88"/>
            <p:cNvSpPr>
              <a:spLocks noChangeShapeType="1"/>
            </p:cNvSpPr>
            <p:nvPr/>
          </p:nvSpPr>
          <p:spPr bwMode="auto">
            <a:xfrm flipV="1">
              <a:off x="4517" y="1467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16" name="AutoShape 89"/>
            <p:cNvSpPr>
              <a:spLocks noChangeArrowheads="1"/>
            </p:cNvSpPr>
            <p:nvPr/>
          </p:nvSpPr>
          <p:spPr bwMode="auto">
            <a:xfrm>
              <a:off x="3577" y="797"/>
              <a:ext cx="609" cy="227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500" tIns="42449" rIns="84899" bIns="64178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517" name="Text Box 90"/>
            <p:cNvSpPr txBox="1">
              <a:spLocks noChangeArrowheads="1"/>
            </p:cNvSpPr>
            <p:nvPr/>
          </p:nvSpPr>
          <p:spPr bwMode="auto">
            <a:xfrm>
              <a:off x="3531" y="815"/>
              <a:ext cx="6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1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1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ctr">
                <a:lnSpc>
                  <a:spcPts val="235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500"/>
                <a:t>Bibliothek</a:t>
              </a:r>
              <a:endParaRPr lang="en-US" altLang="de-DE" sz="1500"/>
            </a:p>
          </p:txBody>
        </p:sp>
        <p:sp>
          <p:nvSpPr>
            <p:cNvPr id="19518" name="Line 91"/>
            <p:cNvSpPr>
              <a:spLocks noChangeShapeType="1"/>
            </p:cNvSpPr>
            <p:nvPr/>
          </p:nvSpPr>
          <p:spPr bwMode="auto">
            <a:xfrm>
              <a:off x="3854" y="1042"/>
              <a:ext cx="0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 anchor="ctr"/>
            <a:lstStyle/>
            <a:p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1.5.5	Layoutsynthese</a:t>
            </a:r>
            <a:endParaRPr lang="en-US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2413"/>
            <a:ext cx="7623175" cy="2352675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/>
              <a:t>Layoutsynthese ist immer technologieabhängig, d.h. die genauen Details hängen von den Entwurfsregeln (Design Rules) der jeweiligen Zieltechnologie ab </a:t>
            </a:r>
            <a:br>
              <a:rPr lang="de-DE" altLang="de-DE"/>
            </a:br>
            <a:endParaRPr lang="de-DE" altLang="de-DE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/>
              <a:t>Entwurfsregeln: abgeleitet aus den Grenzwerten des technologischen Implementierungsprozesses und den elektrischen Eigenschaften des verwendeten Materials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1.5.5	Layoutsynthese</a:t>
            </a:r>
            <a:endParaRPr lang="en-US" alt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2413"/>
            <a:ext cx="8078788" cy="4498975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/>
              <a:t>Layoutsynthese bestimmt im Wesentlichen die Leistungsfähigkeit des zu erstellenden Schaltkreises, seine Fläche, die Zuverlässigkeit sowie die Ausbeute des Herstellungsprozesses (Yield)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de-DE" altLang="de-DE"/>
          </a:p>
          <a:p>
            <a:pPr marL="323850" indent="-323850" defTabSz="849313">
              <a:lnSpc>
                <a:spcPct val="115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Beispiele:</a:t>
            </a:r>
          </a:p>
          <a:p>
            <a:pPr marL="423863" lvl="2" defTabSz="849313">
              <a:lnSpc>
                <a:spcPct val="115000"/>
              </a:lnSpc>
              <a:tabLst>
                <a:tab pos="284163" algn="l"/>
                <a:tab pos="512763" algn="l"/>
              </a:tabLst>
            </a:pPr>
            <a:endParaRPr lang="de-DE" altLang="de-DE" sz="900"/>
          </a:p>
          <a:p>
            <a:pPr marL="588963" lvl="1" indent="-304800" defTabSz="849313">
              <a:lnSpc>
                <a:spcPct val="95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/>
              <a:t>Leistungsfähigkeit: Lange Verbindungsleitungen bedingt wesentliche Signalverzögerungen</a:t>
            </a:r>
          </a:p>
          <a:p>
            <a:pPr marL="588963" lvl="1" indent="-304800" defTabSz="849313">
              <a:lnSpc>
                <a:spcPct val="95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/>
              <a:t>Fläche: „Schlecht“ platzierte Module bedingen unnötig große Verdrahtungsflächen</a:t>
            </a:r>
          </a:p>
          <a:p>
            <a:pPr marL="588963" lvl="1" indent="-304800" defTabSz="849313">
              <a:lnSpc>
                <a:spcPct val="95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/>
              <a:t>Zuverlässigkeit: Große Anzahl von Vias (Durchkontaktierungen) bedingen höhere Defektraten</a:t>
            </a:r>
          </a:p>
          <a:p>
            <a:pPr marL="588963" lvl="1" indent="-304800" defTabSz="849313">
              <a:lnSpc>
                <a:spcPct val="95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/>
              <a:t>Ausbeute: Je größer die Chipfläche, desto geringer ist die Ausbeute von funktionalen Schaltkreisen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1.5.5	Layoutsynthese: Digitalentwurf</a:t>
            </a:r>
            <a:endParaRPr lang="en-US" altLang="de-DE"/>
          </a:p>
        </p:txBody>
      </p:sp>
      <p:pic>
        <p:nvPicPr>
          <p:cNvPr id="22531" name="Picture 4" descr="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141413"/>
            <a:ext cx="601662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1.5.5	Layoutsynthese: Analogentwurf</a:t>
            </a:r>
            <a:endParaRPr lang="en-US" altLang="de-DE"/>
          </a:p>
        </p:txBody>
      </p:sp>
      <p:pic>
        <p:nvPicPr>
          <p:cNvPr id="23555" name="Picture 4" descr="an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141413"/>
            <a:ext cx="6627813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1.5.5	Layoutsynthese: Leiterplattenentwurf</a:t>
            </a:r>
            <a:endParaRPr lang="en-US" altLang="de-DE"/>
          </a:p>
        </p:txBody>
      </p:sp>
      <p:pic>
        <p:nvPicPr>
          <p:cNvPr id="24579" name="Picture 3" descr="Screenshot Protel DXP 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912813"/>
            <a:ext cx="6856413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 	Entwurfsautomatisierung in der Elektronik (EDA)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97050"/>
            <a:ext cx="7850187" cy="2852738"/>
          </a:xfrm>
        </p:spPr>
        <p:txBody>
          <a:bodyPr/>
          <a:lstStyle/>
          <a:p>
            <a:pPr defTabSz="762000">
              <a:buFont typeface="Symbol" pitchFamily="18" charset="2"/>
              <a:buChar char="Þ"/>
              <a:tabLst/>
            </a:pPr>
            <a:r>
              <a:rPr lang="de-DE" altLang="de-DE" dirty="0"/>
              <a:t>Entwicklung von Methoden, Algorithmen und Datenstrukturen zur Automatisierung des Entwurfs elektronischer Baugruppen </a:t>
            </a:r>
            <a:br>
              <a:rPr lang="de-DE" altLang="de-DE" dirty="0"/>
            </a:br>
            <a:r>
              <a:rPr lang="de-DE" altLang="de-DE" dirty="0"/>
              <a:t>(Schaltkreise, Hybridbaugruppen, Leiterplatten)</a:t>
            </a:r>
          </a:p>
          <a:p>
            <a:pPr defTabSz="762000">
              <a:buFont typeface="Symbol" pitchFamily="18" charset="2"/>
              <a:buChar char="Þ"/>
              <a:tabLst/>
            </a:pPr>
            <a:r>
              <a:rPr lang="de-DE" altLang="de-DE" dirty="0"/>
              <a:t>Einsatz von Computerprogrammen (Software) beim Entwurf einer elektronischen Baugruppe</a:t>
            </a:r>
          </a:p>
          <a:p>
            <a:pPr defTabSz="762000">
              <a:buFont typeface="Symbol" pitchFamily="18" charset="2"/>
              <a:buNone/>
              <a:tabLst/>
            </a:pPr>
            <a:endParaRPr lang="de-DE" altLang="de-DE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1306513"/>
            <a:ext cx="63484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76" tIns="43639" rIns="87276" bIns="43639">
            <a:spAutoFit/>
          </a:bodyPr>
          <a:lstStyle>
            <a:lvl1pPr defTabSz="8715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700"/>
              <a:t>Entwurfsautomatisierung = Electronic Design Automation (EDA):</a:t>
            </a:r>
            <a:endParaRPr lang="en-US" altLang="de-DE" sz="1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Kapitel 1 – Einführung</a:t>
            </a:r>
            <a:endParaRPr lang="en-US" alt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1.6	Entwurfsstile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1.7	Layoutebenen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1.9	Layoutsynthese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1.10	Rechenkomplexität der Layoutsynthese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1.13	Graphentheoretische Grundbegriffe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1.14	Häufig verwendete Layoutbegriffe</a:t>
            </a:r>
            <a:endParaRPr lang="en-US" altLang="de-DE">
              <a:solidFill>
                <a:srgbClr val="C0C0C0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69875" y="3245228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1.6	Entwurfsstile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2" y="1284288"/>
            <a:ext cx="7924427" cy="4584700"/>
          </a:xfrm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>
                <a:solidFill>
                  <a:srgbClr val="CC0000"/>
                </a:solidFill>
              </a:rPr>
              <a:t>Kundenspezifischer Entwurfsstil</a:t>
            </a:r>
            <a:r>
              <a:rPr lang="de-DE" altLang="de-DE" dirty="0"/>
              <a:t> (</a:t>
            </a:r>
            <a:r>
              <a:rPr lang="de-DE" altLang="de-DE" dirty="0" err="1"/>
              <a:t>Full-custom</a:t>
            </a:r>
            <a:r>
              <a:rPr lang="de-DE" altLang="de-DE" dirty="0"/>
              <a:t> </a:t>
            </a:r>
            <a:r>
              <a:rPr lang="de-DE" altLang="de-DE" dirty="0" err="1"/>
              <a:t>approach</a:t>
            </a:r>
            <a:r>
              <a:rPr lang="de-DE" altLang="de-DE" dirty="0"/>
              <a:t>): </a:t>
            </a:r>
            <a:r>
              <a:rPr lang="de-DE" altLang="de-DE" dirty="0" err="1"/>
              <a:t>Layoutelemente</a:t>
            </a:r>
            <a:r>
              <a:rPr lang="de-DE" altLang="de-DE" dirty="0"/>
              <a:t> werden manuell entworfen und lassen sich auf der gesamten zur Verfügung stehenden </a:t>
            </a:r>
            <a:r>
              <a:rPr lang="de-DE" altLang="de-DE" dirty="0" err="1"/>
              <a:t>Layoutfläche</a:t>
            </a:r>
            <a:r>
              <a:rPr lang="de-DE" altLang="de-DE" dirty="0"/>
              <a:t> platzieren („randbedingungsfrei“).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dirty="0">
                <a:solidFill>
                  <a:srgbClr val="CC0000"/>
                </a:solidFill>
              </a:rPr>
              <a:t>Standardisierter Entwurfsstil</a:t>
            </a:r>
            <a:r>
              <a:rPr lang="de-DE" altLang="de-DE" dirty="0"/>
              <a:t> (Semi-</a:t>
            </a:r>
            <a:r>
              <a:rPr lang="de-DE" altLang="de-DE" dirty="0" err="1"/>
              <a:t>custom</a:t>
            </a:r>
            <a:r>
              <a:rPr lang="de-DE" altLang="de-DE" dirty="0"/>
              <a:t> </a:t>
            </a:r>
            <a:r>
              <a:rPr lang="de-DE" altLang="de-DE" dirty="0" err="1"/>
              <a:t>approach</a:t>
            </a:r>
            <a:r>
              <a:rPr lang="de-DE" altLang="de-DE" dirty="0"/>
              <a:t>): </a:t>
            </a:r>
            <a:r>
              <a:rPr lang="de-DE" altLang="de-DE" dirty="0" err="1"/>
              <a:t>Layoutelemente</a:t>
            </a:r>
            <a:r>
              <a:rPr lang="de-DE" altLang="de-DE" dirty="0"/>
              <a:t> besitzen eine vorgegebene Struktur bzw. Anordnung, um die Komplexität der </a:t>
            </a:r>
            <a:r>
              <a:rPr lang="de-DE" altLang="de-DE" dirty="0" err="1"/>
              <a:t>Layoutsynthese</a:t>
            </a:r>
            <a:r>
              <a:rPr lang="de-DE" altLang="de-DE" dirty="0"/>
              <a:t> zu reduzieren.</a:t>
            </a:r>
          </a:p>
          <a:p>
            <a:pPr marL="588963" lvl="1" indent="-304800" defTabSz="849313">
              <a:lnSpc>
                <a:spcPct val="100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Zellenbasierter Entwurf, wie der Standardzellen- und Makrozellen-Entwurf (vorgefertigte Zellen aus Bibliotheken)</a:t>
            </a:r>
          </a:p>
          <a:p>
            <a:pPr marL="588963" lvl="1" indent="-304800" defTabSz="849313">
              <a:lnSpc>
                <a:spcPct val="100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Arraybasierter Entwurf, wie der Entwurf von Gate-Arrays bzw. Field </a:t>
            </a:r>
            <a:r>
              <a:rPr lang="de-DE" altLang="de-DE" dirty="0" err="1"/>
              <a:t>Programmable</a:t>
            </a:r>
            <a:r>
              <a:rPr lang="de-DE" altLang="de-DE" dirty="0"/>
              <a:t> Gate-Arrays (FPGAs) </a:t>
            </a:r>
            <a:br>
              <a:rPr lang="de-DE" altLang="de-DE" dirty="0"/>
            </a:br>
            <a:r>
              <a:rPr lang="de-DE" altLang="de-DE" dirty="0"/>
              <a:t>(vorgefertigte Zellen, die schon angeordnet sind)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11033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55" name="Rectangle 3"/>
          <p:cNvSpPr>
            <a:spLocks noChangeAspect="1" noChangeArrowheads="1"/>
          </p:cNvSpPr>
          <p:nvPr/>
        </p:nvSpPr>
        <p:spPr bwMode="auto">
          <a:xfrm>
            <a:off x="6018213" y="509588"/>
            <a:ext cx="142875" cy="7096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56" name="Rectangle 4"/>
          <p:cNvSpPr>
            <a:spLocks noChangeAspect="1" noChangeArrowheads="1"/>
          </p:cNvSpPr>
          <p:nvPr/>
        </p:nvSpPr>
        <p:spPr bwMode="auto">
          <a:xfrm rot="5400000">
            <a:off x="5734844" y="821531"/>
            <a:ext cx="142875" cy="7096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57" name="Rectangle 5"/>
          <p:cNvSpPr>
            <a:spLocks noChangeAspect="1" noChangeArrowheads="1"/>
          </p:cNvSpPr>
          <p:nvPr/>
        </p:nvSpPr>
        <p:spPr bwMode="auto">
          <a:xfrm>
            <a:off x="5735638" y="1787525"/>
            <a:ext cx="142875" cy="708025"/>
          </a:xfrm>
          <a:prstGeom prst="rect">
            <a:avLst/>
          </a:prstGeom>
          <a:solidFill>
            <a:srgbClr val="DDDDDD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58" name="Rectangle 6"/>
          <p:cNvSpPr>
            <a:spLocks noChangeAspect="1" noChangeArrowheads="1"/>
          </p:cNvSpPr>
          <p:nvPr/>
        </p:nvSpPr>
        <p:spPr bwMode="auto">
          <a:xfrm>
            <a:off x="7240588" y="227013"/>
            <a:ext cx="1711325" cy="16287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 anchor="ctr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200"/>
          </a:p>
        </p:txBody>
      </p:sp>
      <p:sp>
        <p:nvSpPr>
          <p:cNvPr id="433159" name="Rectangle 7"/>
          <p:cNvSpPr>
            <a:spLocks noChangeAspect="1" noChangeArrowheads="1"/>
          </p:cNvSpPr>
          <p:nvPr/>
        </p:nvSpPr>
        <p:spPr bwMode="auto">
          <a:xfrm>
            <a:off x="7324725" y="801688"/>
            <a:ext cx="214313" cy="85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60" name="Rectangle 8"/>
          <p:cNvSpPr>
            <a:spLocks noChangeAspect="1" noChangeArrowheads="1"/>
          </p:cNvSpPr>
          <p:nvPr/>
        </p:nvSpPr>
        <p:spPr bwMode="auto">
          <a:xfrm>
            <a:off x="7324725" y="1125538"/>
            <a:ext cx="214313" cy="8572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61" name="Rectangle 9"/>
          <p:cNvSpPr>
            <a:spLocks noChangeAspect="1" noChangeArrowheads="1"/>
          </p:cNvSpPr>
          <p:nvPr/>
        </p:nvSpPr>
        <p:spPr bwMode="auto">
          <a:xfrm>
            <a:off x="7324725" y="1462088"/>
            <a:ext cx="214313" cy="85725"/>
          </a:xfrm>
          <a:prstGeom prst="rect">
            <a:avLst/>
          </a:prstGeom>
          <a:solidFill>
            <a:srgbClr val="DDDDDD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62" name="Text Box 10"/>
          <p:cNvSpPr txBox="1">
            <a:spLocks noChangeAspect="1" noChangeArrowheads="1"/>
          </p:cNvSpPr>
          <p:nvPr/>
        </p:nvSpPr>
        <p:spPr bwMode="auto">
          <a:xfrm>
            <a:off x="7537450" y="381000"/>
            <a:ext cx="1841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Kontakt </a:t>
            </a:r>
          </a:p>
        </p:txBody>
      </p:sp>
      <p:sp>
        <p:nvSpPr>
          <p:cNvPr id="433163" name="Text Box 11"/>
          <p:cNvSpPr txBox="1">
            <a:spLocks noChangeAspect="1" noChangeArrowheads="1"/>
          </p:cNvSpPr>
          <p:nvPr/>
        </p:nvSpPr>
        <p:spPr bwMode="auto">
          <a:xfrm>
            <a:off x="2405063" y="936625"/>
            <a:ext cx="658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Vdd</a:t>
            </a:r>
          </a:p>
        </p:txBody>
      </p:sp>
      <p:sp>
        <p:nvSpPr>
          <p:cNvPr id="433164" name="Text Box 12"/>
          <p:cNvSpPr txBox="1">
            <a:spLocks noChangeAspect="1" noChangeArrowheads="1"/>
          </p:cNvSpPr>
          <p:nvPr/>
        </p:nvSpPr>
        <p:spPr bwMode="auto">
          <a:xfrm>
            <a:off x="2386013" y="2335213"/>
            <a:ext cx="7381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GND</a:t>
            </a:r>
          </a:p>
        </p:txBody>
      </p:sp>
      <p:sp>
        <p:nvSpPr>
          <p:cNvPr id="433165" name="Text Box 13"/>
          <p:cNvSpPr txBox="1">
            <a:spLocks noChangeAspect="1" noChangeArrowheads="1"/>
          </p:cNvSpPr>
          <p:nvPr/>
        </p:nvSpPr>
        <p:spPr bwMode="auto">
          <a:xfrm>
            <a:off x="3994150" y="1485900"/>
            <a:ext cx="7635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OUT</a:t>
            </a:r>
          </a:p>
        </p:txBody>
      </p:sp>
      <p:sp>
        <p:nvSpPr>
          <p:cNvPr id="433166" name="Text Box 14"/>
          <p:cNvSpPr txBox="1">
            <a:spLocks noChangeAspect="1" noChangeArrowheads="1"/>
          </p:cNvSpPr>
          <p:nvPr/>
        </p:nvSpPr>
        <p:spPr bwMode="auto">
          <a:xfrm>
            <a:off x="4014788" y="1222375"/>
            <a:ext cx="5159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IN2</a:t>
            </a:r>
          </a:p>
        </p:txBody>
      </p:sp>
      <p:sp>
        <p:nvSpPr>
          <p:cNvPr id="433167" name="Rectangle 15"/>
          <p:cNvSpPr>
            <a:spLocks noChangeAspect="1" noChangeArrowheads="1"/>
          </p:cNvSpPr>
          <p:nvPr/>
        </p:nvSpPr>
        <p:spPr bwMode="auto">
          <a:xfrm>
            <a:off x="7354888" y="409575"/>
            <a:ext cx="168275" cy="168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33168" name="Group 16"/>
          <p:cNvGrpSpPr>
            <a:grpSpLocks noChangeAspect="1"/>
          </p:cNvGrpSpPr>
          <p:nvPr/>
        </p:nvGrpSpPr>
        <p:grpSpPr bwMode="auto">
          <a:xfrm>
            <a:off x="7240588" y="1573213"/>
            <a:ext cx="1711325" cy="1276350"/>
            <a:chOff x="1646" y="2160"/>
            <a:chExt cx="998" cy="863"/>
          </a:xfrm>
        </p:grpSpPr>
        <p:sp>
          <p:nvSpPr>
            <p:cNvPr id="32898" name="Rectangle 17"/>
            <p:cNvSpPr>
              <a:spLocks noChangeAspect="1" noChangeArrowheads="1"/>
            </p:cNvSpPr>
            <p:nvPr/>
          </p:nvSpPr>
          <p:spPr bwMode="auto">
            <a:xfrm>
              <a:off x="1646" y="2160"/>
              <a:ext cx="998" cy="8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 anchor="ctr"/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200"/>
            </a:p>
          </p:txBody>
        </p:sp>
        <p:sp>
          <p:nvSpPr>
            <p:cNvPr id="32899" name="Freeform 18"/>
            <p:cNvSpPr>
              <a:spLocks noChangeAspect="1"/>
            </p:cNvSpPr>
            <p:nvPr/>
          </p:nvSpPr>
          <p:spPr bwMode="auto">
            <a:xfrm>
              <a:off x="1686" y="2447"/>
              <a:ext cx="378" cy="76"/>
            </a:xfrm>
            <a:custGeom>
              <a:avLst/>
              <a:gdLst>
                <a:gd name="T0" fmla="*/ 0 w 378"/>
                <a:gd name="T1" fmla="*/ 76 h 76"/>
                <a:gd name="T2" fmla="*/ 76 w 378"/>
                <a:gd name="T3" fmla="*/ 76 h 76"/>
                <a:gd name="T4" fmla="*/ 76 w 378"/>
                <a:gd name="T5" fmla="*/ 0 h 76"/>
                <a:gd name="T6" fmla="*/ 302 w 378"/>
                <a:gd name="T7" fmla="*/ 0 h 76"/>
                <a:gd name="T8" fmla="*/ 302 w 378"/>
                <a:gd name="T9" fmla="*/ 76 h 76"/>
                <a:gd name="T10" fmla="*/ 378 w 378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" h="76">
                  <a:moveTo>
                    <a:pt x="0" y="76"/>
                  </a:moveTo>
                  <a:lnTo>
                    <a:pt x="76" y="76"/>
                  </a:lnTo>
                  <a:lnTo>
                    <a:pt x="76" y="0"/>
                  </a:lnTo>
                  <a:lnTo>
                    <a:pt x="302" y="0"/>
                  </a:lnTo>
                  <a:lnTo>
                    <a:pt x="302" y="76"/>
                  </a:lnTo>
                  <a:lnTo>
                    <a:pt x="378" y="76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900" name="Freeform 19"/>
            <p:cNvSpPr>
              <a:spLocks noChangeAspect="1"/>
            </p:cNvSpPr>
            <p:nvPr/>
          </p:nvSpPr>
          <p:spPr bwMode="auto">
            <a:xfrm>
              <a:off x="1852" y="2342"/>
              <a:ext cx="61" cy="60"/>
            </a:xfrm>
            <a:custGeom>
              <a:avLst/>
              <a:gdLst>
                <a:gd name="T0" fmla="*/ 61 w 61"/>
                <a:gd name="T1" fmla="*/ 30 h 60"/>
                <a:gd name="T2" fmla="*/ 61 w 61"/>
                <a:gd name="T3" fmla="*/ 30 h 60"/>
                <a:gd name="T4" fmla="*/ 58 w 61"/>
                <a:gd name="T5" fmla="*/ 41 h 60"/>
                <a:gd name="T6" fmla="*/ 52 w 61"/>
                <a:gd name="T7" fmla="*/ 51 h 60"/>
                <a:gd name="T8" fmla="*/ 42 w 61"/>
                <a:gd name="T9" fmla="*/ 58 h 60"/>
                <a:gd name="T10" fmla="*/ 30 w 61"/>
                <a:gd name="T11" fmla="*/ 60 h 60"/>
                <a:gd name="T12" fmla="*/ 19 w 61"/>
                <a:gd name="T13" fmla="*/ 58 h 60"/>
                <a:gd name="T14" fmla="*/ 9 w 61"/>
                <a:gd name="T15" fmla="*/ 51 h 60"/>
                <a:gd name="T16" fmla="*/ 3 w 61"/>
                <a:gd name="T17" fmla="*/ 41 h 60"/>
                <a:gd name="T18" fmla="*/ 0 w 61"/>
                <a:gd name="T19" fmla="*/ 30 h 60"/>
                <a:gd name="T20" fmla="*/ 3 w 61"/>
                <a:gd name="T21" fmla="*/ 18 h 60"/>
                <a:gd name="T22" fmla="*/ 9 w 61"/>
                <a:gd name="T23" fmla="*/ 8 h 60"/>
                <a:gd name="T24" fmla="*/ 19 w 61"/>
                <a:gd name="T25" fmla="*/ 2 h 60"/>
                <a:gd name="T26" fmla="*/ 30 w 61"/>
                <a:gd name="T27" fmla="*/ 0 h 60"/>
                <a:gd name="T28" fmla="*/ 42 w 61"/>
                <a:gd name="T29" fmla="*/ 2 h 60"/>
                <a:gd name="T30" fmla="*/ 52 w 61"/>
                <a:gd name="T31" fmla="*/ 8 h 60"/>
                <a:gd name="T32" fmla="*/ 58 w 61"/>
                <a:gd name="T33" fmla="*/ 18 h 60"/>
                <a:gd name="T34" fmla="*/ 61 w 61"/>
                <a:gd name="T35" fmla="*/ 3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" h="60">
                  <a:moveTo>
                    <a:pt x="61" y="30"/>
                  </a:moveTo>
                  <a:lnTo>
                    <a:pt x="61" y="30"/>
                  </a:lnTo>
                  <a:lnTo>
                    <a:pt x="58" y="41"/>
                  </a:lnTo>
                  <a:lnTo>
                    <a:pt x="52" y="51"/>
                  </a:lnTo>
                  <a:lnTo>
                    <a:pt x="42" y="58"/>
                  </a:lnTo>
                  <a:lnTo>
                    <a:pt x="30" y="60"/>
                  </a:lnTo>
                  <a:lnTo>
                    <a:pt x="19" y="58"/>
                  </a:lnTo>
                  <a:lnTo>
                    <a:pt x="9" y="51"/>
                  </a:lnTo>
                  <a:lnTo>
                    <a:pt x="3" y="41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9" y="8"/>
                  </a:lnTo>
                  <a:lnTo>
                    <a:pt x="19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901" name="Line 20"/>
            <p:cNvSpPr>
              <a:spLocks noChangeAspect="1" noChangeShapeType="1"/>
            </p:cNvSpPr>
            <p:nvPr/>
          </p:nvSpPr>
          <p:spPr bwMode="auto">
            <a:xfrm flipH="1">
              <a:off x="1762" y="2402"/>
              <a:ext cx="2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902" name="Line 21"/>
            <p:cNvSpPr>
              <a:spLocks noChangeAspect="1" noChangeShapeType="1"/>
            </p:cNvSpPr>
            <p:nvPr/>
          </p:nvSpPr>
          <p:spPr bwMode="auto">
            <a:xfrm>
              <a:off x="1882" y="2281"/>
              <a:ext cx="1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903" name="Freeform 22"/>
            <p:cNvSpPr>
              <a:spLocks noChangeAspect="1"/>
            </p:cNvSpPr>
            <p:nvPr/>
          </p:nvSpPr>
          <p:spPr bwMode="auto">
            <a:xfrm>
              <a:off x="1686" y="2764"/>
              <a:ext cx="378" cy="76"/>
            </a:xfrm>
            <a:custGeom>
              <a:avLst/>
              <a:gdLst>
                <a:gd name="T0" fmla="*/ 0 w 378"/>
                <a:gd name="T1" fmla="*/ 76 h 76"/>
                <a:gd name="T2" fmla="*/ 76 w 378"/>
                <a:gd name="T3" fmla="*/ 76 h 76"/>
                <a:gd name="T4" fmla="*/ 76 w 378"/>
                <a:gd name="T5" fmla="*/ 0 h 76"/>
                <a:gd name="T6" fmla="*/ 302 w 378"/>
                <a:gd name="T7" fmla="*/ 0 h 76"/>
                <a:gd name="T8" fmla="*/ 302 w 378"/>
                <a:gd name="T9" fmla="*/ 76 h 76"/>
                <a:gd name="T10" fmla="*/ 378 w 378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" h="76">
                  <a:moveTo>
                    <a:pt x="0" y="76"/>
                  </a:moveTo>
                  <a:lnTo>
                    <a:pt x="76" y="76"/>
                  </a:lnTo>
                  <a:lnTo>
                    <a:pt x="76" y="0"/>
                  </a:lnTo>
                  <a:lnTo>
                    <a:pt x="302" y="0"/>
                  </a:lnTo>
                  <a:lnTo>
                    <a:pt x="302" y="76"/>
                  </a:lnTo>
                  <a:lnTo>
                    <a:pt x="378" y="76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904" name="Line 23"/>
            <p:cNvSpPr>
              <a:spLocks noChangeAspect="1" noChangeShapeType="1"/>
            </p:cNvSpPr>
            <p:nvPr/>
          </p:nvSpPr>
          <p:spPr bwMode="auto">
            <a:xfrm flipH="1">
              <a:off x="1762" y="2719"/>
              <a:ext cx="2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905" name="Line 24"/>
            <p:cNvSpPr>
              <a:spLocks noChangeAspect="1" noChangeShapeType="1"/>
            </p:cNvSpPr>
            <p:nvPr/>
          </p:nvSpPr>
          <p:spPr bwMode="auto">
            <a:xfrm>
              <a:off x="1882" y="2643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3177" name="Text Box 25"/>
          <p:cNvSpPr txBox="1">
            <a:spLocks noChangeAspect="1" noChangeArrowheads="1"/>
          </p:cNvSpPr>
          <p:nvPr/>
        </p:nvSpPr>
        <p:spPr bwMode="auto">
          <a:xfrm>
            <a:off x="7964488" y="1787525"/>
            <a:ext cx="1841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p-Kanal-</a:t>
            </a:r>
            <a:br>
              <a:rPr lang="de-DE" altLang="de-DE" sz="1200">
                <a:cs typeface="Times New Roman" pitchFamily="18" charset="0"/>
              </a:rPr>
            </a:br>
            <a:r>
              <a:rPr lang="de-DE" altLang="de-DE" sz="1200">
                <a:cs typeface="Times New Roman" pitchFamily="18" charset="0"/>
              </a:rPr>
              <a:t>Transistor</a:t>
            </a:r>
          </a:p>
        </p:txBody>
      </p:sp>
      <p:sp>
        <p:nvSpPr>
          <p:cNvPr id="433178" name="Text Box 26"/>
          <p:cNvSpPr txBox="1">
            <a:spLocks noChangeAspect="1" noChangeArrowheads="1"/>
          </p:cNvSpPr>
          <p:nvPr/>
        </p:nvSpPr>
        <p:spPr bwMode="auto">
          <a:xfrm>
            <a:off x="7964488" y="2282825"/>
            <a:ext cx="1841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n-Kanal-</a:t>
            </a:r>
            <a:br>
              <a:rPr lang="de-DE" altLang="de-DE" sz="1200">
                <a:cs typeface="Times New Roman" pitchFamily="18" charset="0"/>
              </a:rPr>
            </a:br>
            <a:r>
              <a:rPr lang="de-DE" altLang="de-DE" sz="1200">
                <a:cs typeface="Times New Roman" pitchFamily="18" charset="0"/>
              </a:rPr>
              <a:t>Transistor</a:t>
            </a:r>
          </a:p>
        </p:txBody>
      </p:sp>
      <p:sp>
        <p:nvSpPr>
          <p:cNvPr id="433179" name="Text Box 27"/>
          <p:cNvSpPr txBox="1">
            <a:spLocks noChangeAspect="1" noChangeArrowheads="1"/>
          </p:cNvSpPr>
          <p:nvPr/>
        </p:nvSpPr>
        <p:spPr bwMode="auto">
          <a:xfrm>
            <a:off x="7539038" y="736600"/>
            <a:ext cx="2124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Metallebene </a:t>
            </a:r>
          </a:p>
        </p:txBody>
      </p:sp>
      <p:sp>
        <p:nvSpPr>
          <p:cNvPr id="433180" name="Text Box 28"/>
          <p:cNvSpPr txBox="1">
            <a:spLocks noChangeAspect="1" noChangeArrowheads="1"/>
          </p:cNvSpPr>
          <p:nvPr/>
        </p:nvSpPr>
        <p:spPr bwMode="auto">
          <a:xfrm>
            <a:off x="7539038" y="1019175"/>
            <a:ext cx="2124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Polyebene </a:t>
            </a:r>
          </a:p>
        </p:txBody>
      </p:sp>
      <p:grpSp>
        <p:nvGrpSpPr>
          <p:cNvPr id="32789" name="Group 29"/>
          <p:cNvGrpSpPr>
            <a:grpSpLocks noChangeAspect="1"/>
          </p:cNvGrpSpPr>
          <p:nvPr/>
        </p:nvGrpSpPr>
        <p:grpSpPr bwMode="auto">
          <a:xfrm>
            <a:off x="-4763" y="2827338"/>
            <a:ext cx="1790701" cy="574675"/>
            <a:chOff x="-204" y="899"/>
            <a:chExt cx="1146" cy="368"/>
          </a:xfrm>
        </p:grpSpPr>
        <p:sp>
          <p:nvSpPr>
            <p:cNvPr id="32890" name="Line 30"/>
            <p:cNvSpPr>
              <a:spLocks noChangeAspect="1" noChangeShapeType="1"/>
            </p:cNvSpPr>
            <p:nvPr/>
          </p:nvSpPr>
          <p:spPr bwMode="auto">
            <a:xfrm flipH="1">
              <a:off x="91" y="101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2891" name="Oval 31"/>
            <p:cNvSpPr>
              <a:spLocks noChangeAspect="1" noChangeArrowheads="1"/>
            </p:cNvSpPr>
            <p:nvPr/>
          </p:nvSpPr>
          <p:spPr bwMode="auto">
            <a:xfrm>
              <a:off x="486" y="105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92" name="Line 32"/>
            <p:cNvSpPr>
              <a:spLocks noChangeAspect="1" noChangeShapeType="1"/>
            </p:cNvSpPr>
            <p:nvPr/>
          </p:nvSpPr>
          <p:spPr bwMode="auto">
            <a:xfrm>
              <a:off x="538" y="1077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2893" name="Rectangle 33"/>
            <p:cNvSpPr>
              <a:spLocks noChangeAspect="1" noChangeArrowheads="1"/>
            </p:cNvSpPr>
            <p:nvPr/>
          </p:nvSpPr>
          <p:spPr bwMode="auto">
            <a:xfrm>
              <a:off x="-204" y="899"/>
              <a:ext cx="30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400"/>
                <a:t>IN1</a:t>
              </a:r>
            </a:p>
          </p:txBody>
        </p:sp>
        <p:sp>
          <p:nvSpPr>
            <p:cNvPr id="32894" name="Text Box 34"/>
            <p:cNvSpPr txBox="1">
              <a:spLocks noChangeAspect="1" noChangeArrowheads="1"/>
            </p:cNvSpPr>
            <p:nvPr/>
          </p:nvSpPr>
          <p:spPr bwMode="auto">
            <a:xfrm>
              <a:off x="578" y="992"/>
              <a:ext cx="3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400"/>
                <a:t>OUT</a:t>
              </a:r>
            </a:p>
          </p:txBody>
        </p:sp>
        <p:sp>
          <p:nvSpPr>
            <p:cNvPr id="32895" name="AutoShape 35"/>
            <p:cNvSpPr>
              <a:spLocks noChangeAspect="1" noChangeArrowheads="1"/>
            </p:cNvSpPr>
            <p:nvPr/>
          </p:nvSpPr>
          <p:spPr bwMode="auto">
            <a:xfrm>
              <a:off x="190" y="936"/>
              <a:ext cx="288" cy="288"/>
            </a:xfrm>
            <a:prstGeom prst="flowChartDelay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96" name="Line 36"/>
            <p:cNvSpPr>
              <a:spLocks noChangeAspect="1" noChangeShapeType="1"/>
            </p:cNvSpPr>
            <p:nvPr/>
          </p:nvSpPr>
          <p:spPr bwMode="auto">
            <a:xfrm flipH="1">
              <a:off x="94" y="1143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2897" name="Rectangle 37"/>
            <p:cNvSpPr>
              <a:spLocks noChangeAspect="1" noChangeArrowheads="1"/>
            </p:cNvSpPr>
            <p:nvPr/>
          </p:nvSpPr>
          <p:spPr bwMode="auto">
            <a:xfrm>
              <a:off x="-201" y="1070"/>
              <a:ext cx="30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400"/>
                <a:t>IN2</a:t>
              </a:r>
            </a:p>
          </p:txBody>
        </p:sp>
      </p:grpSp>
      <p:sp>
        <p:nvSpPr>
          <p:cNvPr id="433190" name="Line 38"/>
          <p:cNvSpPr>
            <a:spLocks noChangeAspect="1" noChangeShapeType="1"/>
          </p:cNvSpPr>
          <p:nvPr/>
        </p:nvSpPr>
        <p:spPr bwMode="auto">
          <a:xfrm flipH="1">
            <a:off x="2962275" y="2527300"/>
            <a:ext cx="927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191" name="Line 39"/>
          <p:cNvSpPr>
            <a:spLocks noChangeAspect="1" noChangeShapeType="1"/>
          </p:cNvSpPr>
          <p:nvPr/>
        </p:nvSpPr>
        <p:spPr bwMode="auto">
          <a:xfrm flipH="1">
            <a:off x="2962275" y="1085850"/>
            <a:ext cx="927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192" name="Line 40"/>
          <p:cNvSpPr>
            <a:spLocks noChangeAspect="1" noChangeShapeType="1"/>
          </p:cNvSpPr>
          <p:nvPr/>
        </p:nvSpPr>
        <p:spPr bwMode="auto">
          <a:xfrm flipV="1">
            <a:off x="3363913" y="2016125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193" name="Line 41"/>
          <p:cNvSpPr>
            <a:spLocks noChangeAspect="1" noChangeShapeType="1"/>
          </p:cNvSpPr>
          <p:nvPr/>
        </p:nvSpPr>
        <p:spPr bwMode="auto">
          <a:xfrm flipV="1">
            <a:off x="3363913" y="2016125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194" name="Line 42"/>
          <p:cNvSpPr>
            <a:spLocks noChangeAspect="1" noChangeShapeType="1"/>
          </p:cNvSpPr>
          <p:nvPr/>
        </p:nvSpPr>
        <p:spPr bwMode="auto">
          <a:xfrm flipV="1">
            <a:off x="3363913" y="2346325"/>
            <a:ext cx="0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195" name="Oval 43"/>
          <p:cNvSpPr>
            <a:spLocks noChangeAspect="1" noChangeArrowheads="1"/>
          </p:cNvSpPr>
          <p:nvPr/>
        </p:nvSpPr>
        <p:spPr bwMode="auto">
          <a:xfrm>
            <a:off x="3687763" y="1062038"/>
            <a:ext cx="38100" cy="412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96" name="Oval 44"/>
          <p:cNvSpPr>
            <a:spLocks noChangeAspect="1" noChangeArrowheads="1"/>
          </p:cNvSpPr>
          <p:nvPr/>
        </p:nvSpPr>
        <p:spPr bwMode="auto">
          <a:xfrm>
            <a:off x="3143250" y="1063625"/>
            <a:ext cx="38100" cy="412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97" name="Oval 45"/>
          <p:cNvSpPr>
            <a:spLocks noChangeAspect="1" noChangeArrowheads="1"/>
          </p:cNvSpPr>
          <p:nvPr/>
        </p:nvSpPr>
        <p:spPr bwMode="auto">
          <a:xfrm>
            <a:off x="3686175" y="1577975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98" name="Oval 46"/>
          <p:cNvSpPr>
            <a:spLocks noChangeAspect="1" noChangeArrowheads="1"/>
          </p:cNvSpPr>
          <p:nvPr/>
        </p:nvSpPr>
        <p:spPr bwMode="auto">
          <a:xfrm>
            <a:off x="3341688" y="1579563"/>
            <a:ext cx="38100" cy="396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199" name="Oval 47"/>
          <p:cNvSpPr>
            <a:spLocks noChangeAspect="1" noChangeArrowheads="1"/>
          </p:cNvSpPr>
          <p:nvPr/>
        </p:nvSpPr>
        <p:spPr bwMode="auto">
          <a:xfrm>
            <a:off x="3341688" y="2505075"/>
            <a:ext cx="38100" cy="396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00" name="Line 48"/>
          <p:cNvSpPr>
            <a:spLocks noChangeAspect="1" noChangeShapeType="1"/>
          </p:cNvSpPr>
          <p:nvPr/>
        </p:nvSpPr>
        <p:spPr bwMode="auto">
          <a:xfrm flipV="1">
            <a:off x="3708400" y="1085850"/>
            <a:ext cx="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1" name="Line 49"/>
          <p:cNvSpPr>
            <a:spLocks noChangeAspect="1" noChangeShapeType="1"/>
          </p:cNvSpPr>
          <p:nvPr/>
        </p:nvSpPr>
        <p:spPr bwMode="auto">
          <a:xfrm flipV="1">
            <a:off x="3708400" y="1085850"/>
            <a:ext cx="0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2" name="Line 50"/>
          <p:cNvSpPr>
            <a:spLocks noChangeAspect="1" noChangeShapeType="1"/>
          </p:cNvSpPr>
          <p:nvPr/>
        </p:nvSpPr>
        <p:spPr bwMode="auto">
          <a:xfrm flipV="1">
            <a:off x="3708400" y="1446213"/>
            <a:ext cx="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3" name="Line 51"/>
          <p:cNvSpPr>
            <a:spLocks noChangeAspect="1" noChangeShapeType="1"/>
          </p:cNvSpPr>
          <p:nvPr/>
        </p:nvSpPr>
        <p:spPr bwMode="auto">
          <a:xfrm flipV="1">
            <a:off x="3163888" y="1085850"/>
            <a:ext cx="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4" name="Line 52"/>
          <p:cNvSpPr>
            <a:spLocks noChangeAspect="1" noChangeShapeType="1"/>
          </p:cNvSpPr>
          <p:nvPr/>
        </p:nvSpPr>
        <p:spPr bwMode="auto">
          <a:xfrm flipV="1">
            <a:off x="3163888" y="1085850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5" name="Line 53"/>
          <p:cNvSpPr>
            <a:spLocks noChangeAspect="1" noChangeShapeType="1"/>
          </p:cNvSpPr>
          <p:nvPr/>
        </p:nvSpPr>
        <p:spPr bwMode="auto">
          <a:xfrm flipV="1">
            <a:off x="3163888" y="1450975"/>
            <a:ext cx="0" cy="150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6" name="Line 54"/>
          <p:cNvSpPr>
            <a:spLocks noChangeAspect="1" noChangeShapeType="1"/>
          </p:cNvSpPr>
          <p:nvPr/>
        </p:nvSpPr>
        <p:spPr bwMode="auto">
          <a:xfrm flipV="1">
            <a:off x="3363913" y="1601788"/>
            <a:ext cx="0" cy="103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7" name="Line 55"/>
          <p:cNvSpPr>
            <a:spLocks noChangeAspect="1" noChangeShapeType="1"/>
          </p:cNvSpPr>
          <p:nvPr/>
        </p:nvSpPr>
        <p:spPr bwMode="auto">
          <a:xfrm flipV="1">
            <a:off x="3363913" y="1601788"/>
            <a:ext cx="0" cy="160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8" name="Line 56"/>
          <p:cNvSpPr>
            <a:spLocks noChangeAspect="1" noChangeShapeType="1"/>
          </p:cNvSpPr>
          <p:nvPr/>
        </p:nvSpPr>
        <p:spPr bwMode="auto">
          <a:xfrm flipV="1">
            <a:off x="3363913" y="1979613"/>
            <a:ext cx="0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3209" name="Line 57"/>
          <p:cNvSpPr>
            <a:spLocks noChangeAspect="1" noChangeShapeType="1"/>
          </p:cNvSpPr>
          <p:nvPr/>
        </p:nvSpPr>
        <p:spPr bwMode="auto">
          <a:xfrm>
            <a:off x="3168650" y="1601788"/>
            <a:ext cx="857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3210" name="Group 58"/>
          <p:cNvGrpSpPr>
            <a:grpSpLocks noChangeAspect="1"/>
          </p:cNvGrpSpPr>
          <p:nvPr/>
        </p:nvGrpSpPr>
        <p:grpSpPr bwMode="auto">
          <a:xfrm flipH="1">
            <a:off x="3716338" y="1252538"/>
            <a:ext cx="247650" cy="198437"/>
            <a:chOff x="3243" y="437"/>
            <a:chExt cx="144" cy="115"/>
          </a:xfrm>
        </p:grpSpPr>
        <p:sp>
          <p:nvSpPr>
            <p:cNvPr id="32883" name="Line 59"/>
            <p:cNvSpPr>
              <a:spLocks noChangeAspect="1" noChangeShapeType="1"/>
            </p:cNvSpPr>
            <p:nvPr/>
          </p:nvSpPr>
          <p:spPr bwMode="auto">
            <a:xfrm>
              <a:off x="3339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84" name="Line 60"/>
            <p:cNvSpPr>
              <a:spLocks noChangeAspect="1" noChangeShapeType="1"/>
            </p:cNvSpPr>
            <p:nvPr/>
          </p:nvSpPr>
          <p:spPr bwMode="auto">
            <a:xfrm>
              <a:off x="3291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85" name="Line 61"/>
            <p:cNvSpPr>
              <a:spLocks noChangeAspect="1" noChangeShapeType="1"/>
            </p:cNvSpPr>
            <p:nvPr/>
          </p:nvSpPr>
          <p:spPr bwMode="auto">
            <a:xfrm>
              <a:off x="3243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86" name="Oval 62"/>
            <p:cNvSpPr>
              <a:spLocks noChangeAspect="1" noChangeArrowheads="1"/>
            </p:cNvSpPr>
            <p:nvPr/>
          </p:nvSpPr>
          <p:spPr bwMode="auto">
            <a:xfrm>
              <a:off x="3291" y="474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87" name="Line 63"/>
            <p:cNvSpPr>
              <a:spLocks noChangeAspect="1" noChangeShapeType="1"/>
            </p:cNvSpPr>
            <p:nvPr/>
          </p:nvSpPr>
          <p:spPr bwMode="auto">
            <a:xfrm>
              <a:off x="3364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88" name="Line 64"/>
            <p:cNvSpPr>
              <a:spLocks noChangeAspect="1" noChangeShapeType="1"/>
            </p:cNvSpPr>
            <p:nvPr/>
          </p:nvSpPr>
          <p:spPr bwMode="auto">
            <a:xfrm>
              <a:off x="3367" y="437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89" name="Line 65"/>
            <p:cNvSpPr>
              <a:spLocks noChangeAspect="1" noChangeShapeType="1"/>
            </p:cNvSpPr>
            <p:nvPr/>
          </p:nvSpPr>
          <p:spPr bwMode="auto">
            <a:xfrm>
              <a:off x="3364" y="552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3218" name="Group 66"/>
          <p:cNvGrpSpPr>
            <a:grpSpLocks noChangeAspect="1"/>
          </p:cNvGrpSpPr>
          <p:nvPr/>
        </p:nvGrpSpPr>
        <p:grpSpPr bwMode="auto">
          <a:xfrm>
            <a:off x="3127375" y="1774825"/>
            <a:ext cx="238125" cy="196850"/>
            <a:chOff x="3061" y="771"/>
            <a:chExt cx="143" cy="118"/>
          </a:xfrm>
        </p:grpSpPr>
        <p:sp>
          <p:nvSpPr>
            <p:cNvPr id="32877" name="Line 67"/>
            <p:cNvSpPr>
              <a:spLocks noChangeAspect="1" noChangeShapeType="1"/>
            </p:cNvSpPr>
            <p:nvPr/>
          </p:nvSpPr>
          <p:spPr bwMode="auto">
            <a:xfrm>
              <a:off x="3157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78" name="Line 68"/>
            <p:cNvSpPr>
              <a:spLocks noChangeAspect="1" noChangeShapeType="1"/>
            </p:cNvSpPr>
            <p:nvPr/>
          </p:nvSpPr>
          <p:spPr bwMode="auto">
            <a:xfrm>
              <a:off x="3109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79" name="Line 69"/>
            <p:cNvSpPr>
              <a:spLocks noChangeAspect="1" noChangeShapeType="1"/>
            </p:cNvSpPr>
            <p:nvPr/>
          </p:nvSpPr>
          <p:spPr bwMode="auto">
            <a:xfrm>
              <a:off x="3061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80" name="Line 70"/>
            <p:cNvSpPr>
              <a:spLocks noChangeAspect="1" noChangeShapeType="1"/>
            </p:cNvSpPr>
            <p:nvPr/>
          </p:nvSpPr>
          <p:spPr bwMode="auto">
            <a:xfrm>
              <a:off x="3183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81" name="Line 71"/>
            <p:cNvSpPr>
              <a:spLocks noChangeAspect="1" noChangeShapeType="1"/>
            </p:cNvSpPr>
            <p:nvPr/>
          </p:nvSpPr>
          <p:spPr bwMode="auto">
            <a:xfrm>
              <a:off x="3184" y="889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82" name="Line 72"/>
            <p:cNvSpPr>
              <a:spLocks noChangeAspect="1" noChangeShapeType="1"/>
            </p:cNvSpPr>
            <p:nvPr/>
          </p:nvSpPr>
          <p:spPr bwMode="auto">
            <a:xfrm>
              <a:off x="3184" y="771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3225" name="Group 73"/>
          <p:cNvGrpSpPr>
            <a:grpSpLocks noChangeAspect="1"/>
          </p:cNvGrpSpPr>
          <p:nvPr/>
        </p:nvGrpSpPr>
        <p:grpSpPr bwMode="auto">
          <a:xfrm>
            <a:off x="2911475" y="1257300"/>
            <a:ext cx="247650" cy="198438"/>
            <a:chOff x="3243" y="437"/>
            <a:chExt cx="144" cy="115"/>
          </a:xfrm>
        </p:grpSpPr>
        <p:sp>
          <p:nvSpPr>
            <p:cNvPr id="32870" name="Line 74"/>
            <p:cNvSpPr>
              <a:spLocks noChangeAspect="1" noChangeShapeType="1"/>
            </p:cNvSpPr>
            <p:nvPr/>
          </p:nvSpPr>
          <p:spPr bwMode="auto">
            <a:xfrm>
              <a:off x="3339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71" name="Line 75"/>
            <p:cNvSpPr>
              <a:spLocks noChangeAspect="1" noChangeShapeType="1"/>
            </p:cNvSpPr>
            <p:nvPr/>
          </p:nvSpPr>
          <p:spPr bwMode="auto">
            <a:xfrm>
              <a:off x="3291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72" name="Line 76"/>
            <p:cNvSpPr>
              <a:spLocks noChangeAspect="1" noChangeShapeType="1"/>
            </p:cNvSpPr>
            <p:nvPr/>
          </p:nvSpPr>
          <p:spPr bwMode="auto">
            <a:xfrm>
              <a:off x="3243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73" name="Oval 77"/>
            <p:cNvSpPr>
              <a:spLocks noChangeAspect="1" noChangeArrowheads="1"/>
            </p:cNvSpPr>
            <p:nvPr/>
          </p:nvSpPr>
          <p:spPr bwMode="auto">
            <a:xfrm>
              <a:off x="3291" y="474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74" name="Line 78"/>
            <p:cNvSpPr>
              <a:spLocks noChangeAspect="1" noChangeShapeType="1"/>
            </p:cNvSpPr>
            <p:nvPr/>
          </p:nvSpPr>
          <p:spPr bwMode="auto">
            <a:xfrm>
              <a:off x="3364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75" name="Line 79"/>
            <p:cNvSpPr>
              <a:spLocks noChangeAspect="1" noChangeShapeType="1"/>
            </p:cNvSpPr>
            <p:nvPr/>
          </p:nvSpPr>
          <p:spPr bwMode="auto">
            <a:xfrm>
              <a:off x="3367" y="437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76" name="Line 80"/>
            <p:cNvSpPr>
              <a:spLocks noChangeAspect="1" noChangeShapeType="1"/>
            </p:cNvSpPr>
            <p:nvPr/>
          </p:nvSpPr>
          <p:spPr bwMode="auto">
            <a:xfrm>
              <a:off x="3364" y="552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3233" name="Group 81"/>
          <p:cNvGrpSpPr>
            <a:grpSpLocks noChangeAspect="1"/>
          </p:cNvGrpSpPr>
          <p:nvPr/>
        </p:nvGrpSpPr>
        <p:grpSpPr bwMode="auto">
          <a:xfrm flipH="1">
            <a:off x="3371850" y="2151063"/>
            <a:ext cx="238125" cy="196850"/>
            <a:chOff x="3061" y="771"/>
            <a:chExt cx="143" cy="118"/>
          </a:xfrm>
        </p:grpSpPr>
        <p:sp>
          <p:nvSpPr>
            <p:cNvPr id="32864" name="Line 82"/>
            <p:cNvSpPr>
              <a:spLocks noChangeAspect="1" noChangeShapeType="1"/>
            </p:cNvSpPr>
            <p:nvPr/>
          </p:nvSpPr>
          <p:spPr bwMode="auto">
            <a:xfrm>
              <a:off x="3157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65" name="Line 83"/>
            <p:cNvSpPr>
              <a:spLocks noChangeAspect="1" noChangeShapeType="1"/>
            </p:cNvSpPr>
            <p:nvPr/>
          </p:nvSpPr>
          <p:spPr bwMode="auto">
            <a:xfrm>
              <a:off x="3109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66" name="Line 84"/>
            <p:cNvSpPr>
              <a:spLocks noChangeAspect="1" noChangeShapeType="1"/>
            </p:cNvSpPr>
            <p:nvPr/>
          </p:nvSpPr>
          <p:spPr bwMode="auto">
            <a:xfrm>
              <a:off x="3061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67" name="Line 85"/>
            <p:cNvSpPr>
              <a:spLocks noChangeAspect="1" noChangeShapeType="1"/>
            </p:cNvSpPr>
            <p:nvPr/>
          </p:nvSpPr>
          <p:spPr bwMode="auto">
            <a:xfrm>
              <a:off x="3183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68" name="Line 86"/>
            <p:cNvSpPr>
              <a:spLocks noChangeAspect="1" noChangeShapeType="1"/>
            </p:cNvSpPr>
            <p:nvPr/>
          </p:nvSpPr>
          <p:spPr bwMode="auto">
            <a:xfrm>
              <a:off x="3184" y="889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69" name="Line 87"/>
            <p:cNvSpPr>
              <a:spLocks noChangeAspect="1" noChangeShapeType="1"/>
            </p:cNvSpPr>
            <p:nvPr/>
          </p:nvSpPr>
          <p:spPr bwMode="auto">
            <a:xfrm>
              <a:off x="3184" y="771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3240" name="Line 88"/>
          <p:cNvSpPr>
            <a:spLocks noChangeAspect="1" noChangeShapeType="1"/>
          </p:cNvSpPr>
          <p:nvPr/>
        </p:nvSpPr>
        <p:spPr bwMode="auto">
          <a:xfrm>
            <a:off x="2911475" y="1366838"/>
            <a:ext cx="0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241" name="Line 89"/>
          <p:cNvSpPr>
            <a:spLocks noChangeAspect="1" noChangeShapeType="1"/>
          </p:cNvSpPr>
          <p:nvPr/>
        </p:nvSpPr>
        <p:spPr bwMode="auto">
          <a:xfrm flipH="1">
            <a:off x="2840038" y="1879600"/>
            <a:ext cx="29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242" name="Oval 90"/>
          <p:cNvSpPr>
            <a:spLocks noChangeAspect="1" noChangeArrowheads="1"/>
          </p:cNvSpPr>
          <p:nvPr/>
        </p:nvSpPr>
        <p:spPr bwMode="auto">
          <a:xfrm>
            <a:off x="2890838" y="1857375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43" name="Line 91"/>
          <p:cNvSpPr>
            <a:spLocks noChangeAspect="1" noChangeShapeType="1"/>
          </p:cNvSpPr>
          <p:nvPr/>
        </p:nvSpPr>
        <p:spPr bwMode="auto">
          <a:xfrm flipH="1">
            <a:off x="3960813" y="1362075"/>
            <a:ext cx="3175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244" name="Text Box 92"/>
          <p:cNvSpPr txBox="1">
            <a:spLocks noChangeAspect="1" noChangeArrowheads="1"/>
          </p:cNvSpPr>
          <p:nvPr/>
        </p:nvSpPr>
        <p:spPr bwMode="auto">
          <a:xfrm>
            <a:off x="2417763" y="1698625"/>
            <a:ext cx="554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IN1</a:t>
            </a:r>
          </a:p>
        </p:txBody>
      </p:sp>
      <p:sp>
        <p:nvSpPr>
          <p:cNvPr id="433245" name="Rectangle 93"/>
          <p:cNvSpPr>
            <a:spLocks noChangeAspect="1" noChangeArrowheads="1"/>
          </p:cNvSpPr>
          <p:nvPr/>
        </p:nvSpPr>
        <p:spPr bwMode="auto">
          <a:xfrm>
            <a:off x="5453063" y="509588"/>
            <a:ext cx="141287" cy="7096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46" name="Rectangle 94"/>
          <p:cNvSpPr>
            <a:spLocks noChangeAspect="1" noChangeArrowheads="1"/>
          </p:cNvSpPr>
          <p:nvPr/>
        </p:nvSpPr>
        <p:spPr bwMode="auto">
          <a:xfrm>
            <a:off x="5100638" y="227013"/>
            <a:ext cx="1414462" cy="3413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47" name="Rectangle 95"/>
          <p:cNvSpPr>
            <a:spLocks noChangeAspect="1" noChangeArrowheads="1"/>
          </p:cNvSpPr>
          <p:nvPr/>
        </p:nvSpPr>
        <p:spPr bwMode="auto">
          <a:xfrm>
            <a:off x="5240338" y="793750"/>
            <a:ext cx="120650" cy="126841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48" name="Rectangle 96"/>
          <p:cNvSpPr>
            <a:spLocks noChangeAspect="1" noChangeArrowheads="1"/>
          </p:cNvSpPr>
          <p:nvPr/>
        </p:nvSpPr>
        <p:spPr bwMode="auto">
          <a:xfrm>
            <a:off x="5240338" y="793750"/>
            <a:ext cx="425450" cy="128588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49" name="Rectangle 97"/>
          <p:cNvSpPr>
            <a:spLocks noChangeAspect="1" noChangeArrowheads="1"/>
          </p:cNvSpPr>
          <p:nvPr/>
        </p:nvSpPr>
        <p:spPr bwMode="auto">
          <a:xfrm rot="10800000">
            <a:off x="5100638" y="2508250"/>
            <a:ext cx="1414462" cy="339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50" name="Text Box 98"/>
          <p:cNvSpPr txBox="1">
            <a:spLocks noChangeAspect="1" noChangeArrowheads="1"/>
          </p:cNvSpPr>
          <p:nvPr/>
        </p:nvSpPr>
        <p:spPr bwMode="auto">
          <a:xfrm>
            <a:off x="6524625" y="1344613"/>
            <a:ext cx="790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OUT</a:t>
            </a:r>
          </a:p>
        </p:txBody>
      </p:sp>
      <p:sp>
        <p:nvSpPr>
          <p:cNvPr id="433251" name="Text Box 99"/>
          <p:cNvSpPr txBox="1">
            <a:spLocks noChangeAspect="1" noChangeArrowheads="1"/>
          </p:cNvSpPr>
          <p:nvPr/>
        </p:nvSpPr>
        <p:spPr bwMode="auto">
          <a:xfrm>
            <a:off x="4673600" y="1317625"/>
            <a:ext cx="5730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IN1</a:t>
            </a:r>
          </a:p>
        </p:txBody>
      </p:sp>
      <p:sp>
        <p:nvSpPr>
          <p:cNvPr id="433252" name="Rectangle 100"/>
          <p:cNvSpPr>
            <a:spLocks noChangeAspect="1" noChangeArrowheads="1"/>
          </p:cNvSpPr>
          <p:nvPr/>
        </p:nvSpPr>
        <p:spPr bwMode="auto">
          <a:xfrm>
            <a:off x="5722938" y="1216025"/>
            <a:ext cx="169862" cy="550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33253" name="Group 101"/>
          <p:cNvGrpSpPr>
            <a:grpSpLocks noChangeAspect="1"/>
          </p:cNvGrpSpPr>
          <p:nvPr/>
        </p:nvGrpSpPr>
        <p:grpSpPr bwMode="auto">
          <a:xfrm>
            <a:off x="5638800" y="1016000"/>
            <a:ext cx="336550" cy="339725"/>
            <a:chOff x="3470" y="2033"/>
            <a:chExt cx="217" cy="218"/>
          </a:xfrm>
        </p:grpSpPr>
        <p:sp>
          <p:nvSpPr>
            <p:cNvPr id="32862" name="Rectangle 102"/>
            <p:cNvSpPr>
              <a:spLocks noChangeAspect="1" noChangeArrowheads="1"/>
            </p:cNvSpPr>
            <p:nvPr/>
          </p:nvSpPr>
          <p:spPr bwMode="auto">
            <a:xfrm>
              <a:off x="3470" y="2033"/>
              <a:ext cx="217" cy="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63" name="Rectangle 103"/>
            <p:cNvSpPr>
              <a:spLocks noChangeAspect="1" noChangeArrowheads="1"/>
            </p:cNvSpPr>
            <p:nvPr/>
          </p:nvSpPr>
          <p:spPr bwMode="auto">
            <a:xfrm>
              <a:off x="3523" y="2088"/>
              <a:ext cx="109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33256" name="Group 104"/>
          <p:cNvGrpSpPr>
            <a:grpSpLocks noChangeAspect="1"/>
          </p:cNvGrpSpPr>
          <p:nvPr/>
        </p:nvGrpSpPr>
        <p:grpSpPr bwMode="auto">
          <a:xfrm>
            <a:off x="5638800" y="1554163"/>
            <a:ext cx="336550" cy="341312"/>
            <a:chOff x="3470" y="2432"/>
            <a:chExt cx="217" cy="218"/>
          </a:xfrm>
        </p:grpSpPr>
        <p:sp>
          <p:nvSpPr>
            <p:cNvPr id="32860" name="Rectangle 105"/>
            <p:cNvSpPr>
              <a:spLocks noChangeAspect="1" noChangeArrowheads="1"/>
            </p:cNvSpPr>
            <p:nvPr/>
          </p:nvSpPr>
          <p:spPr bwMode="auto">
            <a:xfrm>
              <a:off x="3470" y="2432"/>
              <a:ext cx="217" cy="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61" name="Rectangle 106"/>
            <p:cNvSpPr>
              <a:spLocks noChangeAspect="1" noChangeArrowheads="1"/>
            </p:cNvSpPr>
            <p:nvPr/>
          </p:nvSpPr>
          <p:spPr bwMode="auto">
            <a:xfrm>
              <a:off x="3523" y="2487"/>
              <a:ext cx="109" cy="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33259" name="Group 107"/>
          <p:cNvGrpSpPr>
            <a:grpSpLocks noChangeAspect="1"/>
          </p:cNvGrpSpPr>
          <p:nvPr/>
        </p:nvGrpSpPr>
        <p:grpSpPr bwMode="auto">
          <a:xfrm>
            <a:off x="5640388" y="2424113"/>
            <a:ext cx="341312" cy="338137"/>
            <a:chOff x="3552" y="1290"/>
            <a:chExt cx="218" cy="216"/>
          </a:xfrm>
        </p:grpSpPr>
        <p:sp>
          <p:nvSpPr>
            <p:cNvPr id="32858" name="Rectangle 108"/>
            <p:cNvSpPr>
              <a:spLocks noChangeAspect="1" noChangeArrowheads="1"/>
            </p:cNvSpPr>
            <p:nvPr/>
          </p:nvSpPr>
          <p:spPr bwMode="auto">
            <a:xfrm rot="10800000">
              <a:off x="3552" y="1290"/>
              <a:ext cx="218" cy="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59" name="Rectangle 109"/>
            <p:cNvSpPr>
              <a:spLocks noChangeAspect="1" noChangeArrowheads="1"/>
            </p:cNvSpPr>
            <p:nvPr/>
          </p:nvSpPr>
          <p:spPr bwMode="auto">
            <a:xfrm rot="10800000">
              <a:off x="3606" y="1344"/>
              <a:ext cx="109" cy="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6802" tIns="48402" rIns="96802" bIns="48402" anchor="ctr"/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400">
                <a:cs typeface="Arial" charset="0"/>
              </a:endParaRPr>
            </a:p>
          </p:txBody>
        </p:sp>
      </p:grpSp>
      <p:sp>
        <p:nvSpPr>
          <p:cNvPr id="433262" name="Rectangle 110"/>
          <p:cNvSpPr>
            <a:spLocks noChangeAspect="1" noChangeArrowheads="1"/>
          </p:cNvSpPr>
          <p:nvPr/>
        </p:nvSpPr>
        <p:spPr bwMode="auto">
          <a:xfrm>
            <a:off x="5310188" y="1941513"/>
            <a:ext cx="701675" cy="127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63" name="Rectangle 111"/>
          <p:cNvSpPr>
            <a:spLocks noChangeAspect="1" noChangeArrowheads="1"/>
          </p:cNvSpPr>
          <p:nvPr/>
        </p:nvSpPr>
        <p:spPr bwMode="auto">
          <a:xfrm>
            <a:off x="5099050" y="1425575"/>
            <a:ext cx="211138" cy="1365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66" name="Text Box 114"/>
          <p:cNvSpPr txBox="1">
            <a:spLocks noChangeAspect="1" noChangeArrowheads="1"/>
          </p:cNvSpPr>
          <p:nvPr/>
        </p:nvSpPr>
        <p:spPr bwMode="auto">
          <a:xfrm>
            <a:off x="4530725" y="238125"/>
            <a:ext cx="66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Vdd</a:t>
            </a:r>
          </a:p>
        </p:txBody>
      </p:sp>
      <p:sp>
        <p:nvSpPr>
          <p:cNvPr id="433267" name="Text Box 115"/>
          <p:cNvSpPr txBox="1">
            <a:spLocks noChangeAspect="1" noChangeArrowheads="1"/>
          </p:cNvSpPr>
          <p:nvPr/>
        </p:nvSpPr>
        <p:spPr bwMode="auto">
          <a:xfrm>
            <a:off x="4530725" y="2530475"/>
            <a:ext cx="7159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GND</a:t>
            </a:r>
          </a:p>
        </p:txBody>
      </p:sp>
      <p:sp>
        <p:nvSpPr>
          <p:cNvPr id="433268" name="Line 116"/>
          <p:cNvSpPr>
            <a:spLocks noChangeAspect="1" noChangeShapeType="1"/>
          </p:cNvSpPr>
          <p:nvPr/>
        </p:nvSpPr>
        <p:spPr bwMode="auto">
          <a:xfrm>
            <a:off x="3605213" y="2259013"/>
            <a:ext cx="35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269" name="Line 117"/>
          <p:cNvSpPr>
            <a:spLocks noChangeAspect="1" noChangeShapeType="1"/>
          </p:cNvSpPr>
          <p:nvPr/>
        </p:nvSpPr>
        <p:spPr bwMode="auto">
          <a:xfrm flipV="1">
            <a:off x="3963988" y="1417638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270" name="Rectangle 118"/>
          <p:cNvSpPr>
            <a:spLocks noChangeAspect="1" noChangeArrowheads="1"/>
          </p:cNvSpPr>
          <p:nvPr/>
        </p:nvSpPr>
        <p:spPr bwMode="auto">
          <a:xfrm>
            <a:off x="5594350" y="2224088"/>
            <a:ext cx="700088" cy="127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72" name="Rectangle 120"/>
          <p:cNvSpPr>
            <a:spLocks noChangeAspect="1" noChangeArrowheads="1"/>
          </p:cNvSpPr>
          <p:nvPr/>
        </p:nvSpPr>
        <p:spPr bwMode="auto">
          <a:xfrm>
            <a:off x="6232525" y="793750"/>
            <a:ext cx="120650" cy="155257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73" name="Rectangle 121"/>
          <p:cNvSpPr>
            <a:spLocks noChangeAspect="1" noChangeArrowheads="1"/>
          </p:cNvSpPr>
          <p:nvPr/>
        </p:nvSpPr>
        <p:spPr bwMode="auto">
          <a:xfrm>
            <a:off x="5949950" y="793750"/>
            <a:ext cx="371475" cy="128588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74" name="Rectangle 122"/>
          <p:cNvSpPr>
            <a:spLocks noChangeAspect="1" noChangeArrowheads="1"/>
          </p:cNvSpPr>
          <p:nvPr/>
        </p:nvSpPr>
        <p:spPr bwMode="auto">
          <a:xfrm>
            <a:off x="6232525" y="1006475"/>
            <a:ext cx="282575" cy="128588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75" name="Rectangle 123"/>
          <p:cNvSpPr>
            <a:spLocks noChangeAspect="1" noChangeArrowheads="1"/>
          </p:cNvSpPr>
          <p:nvPr/>
        </p:nvSpPr>
        <p:spPr bwMode="auto">
          <a:xfrm>
            <a:off x="5886450" y="1397000"/>
            <a:ext cx="628650" cy="1285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33288" name="Group 136"/>
          <p:cNvGrpSpPr>
            <a:grpSpLocks/>
          </p:cNvGrpSpPr>
          <p:nvPr/>
        </p:nvGrpSpPr>
        <p:grpSpPr bwMode="auto">
          <a:xfrm>
            <a:off x="3184525" y="652463"/>
            <a:ext cx="3046413" cy="1784350"/>
            <a:chOff x="2006" y="411"/>
            <a:chExt cx="1919" cy="1124"/>
          </a:xfrm>
        </p:grpSpPr>
        <p:grpSp>
          <p:nvGrpSpPr>
            <p:cNvPr id="32849" name="Group 135"/>
            <p:cNvGrpSpPr>
              <a:grpSpLocks/>
            </p:cNvGrpSpPr>
            <p:nvPr/>
          </p:nvGrpSpPr>
          <p:grpSpPr bwMode="auto">
            <a:xfrm>
              <a:off x="3390" y="447"/>
              <a:ext cx="535" cy="1080"/>
              <a:chOff x="3390" y="447"/>
              <a:chExt cx="535" cy="1080"/>
            </a:xfrm>
          </p:grpSpPr>
          <p:sp>
            <p:nvSpPr>
              <p:cNvPr id="32854" name="Oval 112"/>
              <p:cNvSpPr>
                <a:spLocks noChangeAspect="1" noChangeArrowheads="1"/>
              </p:cNvSpPr>
              <p:nvPr/>
            </p:nvSpPr>
            <p:spPr bwMode="auto">
              <a:xfrm>
                <a:off x="3576" y="1170"/>
                <a:ext cx="178" cy="17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2855" name="Oval 113"/>
              <p:cNvSpPr>
                <a:spLocks noChangeAspect="1" noChangeArrowheads="1"/>
              </p:cNvSpPr>
              <p:nvPr/>
            </p:nvSpPr>
            <p:spPr bwMode="auto">
              <a:xfrm>
                <a:off x="3390" y="447"/>
                <a:ext cx="178" cy="17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2856" name="Oval 119"/>
              <p:cNvSpPr>
                <a:spLocks noChangeAspect="1" noChangeArrowheads="1"/>
              </p:cNvSpPr>
              <p:nvPr/>
            </p:nvSpPr>
            <p:spPr bwMode="auto">
              <a:xfrm>
                <a:off x="3576" y="1348"/>
                <a:ext cx="178" cy="17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2857" name="Oval 124"/>
              <p:cNvSpPr>
                <a:spLocks noChangeAspect="1" noChangeArrowheads="1"/>
              </p:cNvSpPr>
              <p:nvPr/>
            </p:nvSpPr>
            <p:spPr bwMode="auto">
              <a:xfrm>
                <a:off x="3748" y="455"/>
                <a:ext cx="177" cy="17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32850" name="Freeform 125"/>
            <p:cNvSpPr>
              <a:spLocks noChangeAspect="1"/>
            </p:cNvSpPr>
            <p:nvPr/>
          </p:nvSpPr>
          <p:spPr bwMode="auto">
            <a:xfrm>
              <a:off x="2006" y="411"/>
              <a:ext cx="1384" cy="447"/>
            </a:xfrm>
            <a:custGeom>
              <a:avLst/>
              <a:gdLst>
                <a:gd name="T0" fmla="*/ 1407 w 1361"/>
                <a:gd name="T1" fmla="*/ 137 h 362"/>
                <a:gd name="T2" fmla="*/ 657 w 1361"/>
                <a:gd name="T3" fmla="*/ 69 h 362"/>
                <a:gd name="T4" fmla="*/ 0 w 1361"/>
                <a:gd name="T5" fmla="*/ 552 h 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362">
                  <a:moveTo>
                    <a:pt x="1361" y="90"/>
                  </a:moveTo>
                  <a:cubicBezTo>
                    <a:pt x="1111" y="45"/>
                    <a:pt x="862" y="0"/>
                    <a:pt x="635" y="45"/>
                  </a:cubicBezTo>
                  <a:cubicBezTo>
                    <a:pt x="408" y="90"/>
                    <a:pt x="204" y="226"/>
                    <a:pt x="0" y="36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51" name="Line 126"/>
            <p:cNvSpPr>
              <a:spLocks noChangeAspect="1" noChangeShapeType="1"/>
            </p:cNvSpPr>
            <p:nvPr/>
          </p:nvSpPr>
          <p:spPr bwMode="auto">
            <a:xfrm flipH="1">
              <a:off x="2497" y="544"/>
              <a:ext cx="1251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52" name="Line 127"/>
            <p:cNvSpPr>
              <a:spLocks noChangeAspect="1" noChangeShapeType="1"/>
            </p:cNvSpPr>
            <p:nvPr/>
          </p:nvSpPr>
          <p:spPr bwMode="auto">
            <a:xfrm flipH="1" flipV="1">
              <a:off x="2185" y="1170"/>
              <a:ext cx="1384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53" name="Freeform 128"/>
            <p:cNvSpPr>
              <a:spLocks noChangeAspect="1"/>
            </p:cNvSpPr>
            <p:nvPr/>
          </p:nvSpPr>
          <p:spPr bwMode="auto">
            <a:xfrm>
              <a:off x="2229" y="1438"/>
              <a:ext cx="1340" cy="97"/>
            </a:xfrm>
            <a:custGeom>
              <a:avLst/>
              <a:gdLst>
                <a:gd name="T0" fmla="*/ 1319 w 1361"/>
                <a:gd name="T1" fmla="*/ 0 h 99"/>
                <a:gd name="T2" fmla="*/ 351 w 1361"/>
                <a:gd name="T3" fmla="*/ 87 h 99"/>
                <a:gd name="T4" fmla="*/ 0 w 1361"/>
                <a:gd name="T5" fmla="*/ 44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99">
                  <a:moveTo>
                    <a:pt x="1361" y="0"/>
                  </a:moveTo>
                  <a:cubicBezTo>
                    <a:pt x="975" y="41"/>
                    <a:pt x="590" y="83"/>
                    <a:pt x="363" y="91"/>
                  </a:cubicBezTo>
                  <a:cubicBezTo>
                    <a:pt x="136" y="99"/>
                    <a:pt x="68" y="72"/>
                    <a:pt x="0" y="4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3281" name="Text Box 129"/>
          <p:cNvSpPr txBox="1">
            <a:spLocks noChangeAspect="1" noChangeArrowheads="1"/>
          </p:cNvSpPr>
          <p:nvPr/>
        </p:nvSpPr>
        <p:spPr bwMode="auto">
          <a:xfrm>
            <a:off x="6515100" y="936625"/>
            <a:ext cx="5730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IN2</a:t>
            </a:r>
          </a:p>
        </p:txBody>
      </p:sp>
      <p:sp>
        <p:nvSpPr>
          <p:cNvPr id="433282" name="AutoShape 130"/>
          <p:cNvSpPr>
            <a:spLocks noChangeAspect="1" noChangeArrowheads="1"/>
          </p:cNvSpPr>
          <p:nvPr/>
        </p:nvSpPr>
        <p:spPr bwMode="auto">
          <a:xfrm rot="-1726972">
            <a:off x="1484313" y="1706563"/>
            <a:ext cx="496887" cy="779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283" name="Text Box 131"/>
          <p:cNvSpPr txBox="1">
            <a:spLocks noChangeAspect="1" noChangeArrowheads="1"/>
          </p:cNvSpPr>
          <p:nvPr/>
        </p:nvSpPr>
        <p:spPr bwMode="auto">
          <a:xfrm>
            <a:off x="7537450" y="1362075"/>
            <a:ext cx="14144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Diffusionsschicht </a:t>
            </a:r>
          </a:p>
        </p:txBody>
      </p:sp>
      <p:grpSp>
        <p:nvGrpSpPr>
          <p:cNvPr id="433284" name="Group 132"/>
          <p:cNvGrpSpPr>
            <a:grpSpLocks noChangeAspect="1"/>
          </p:cNvGrpSpPr>
          <p:nvPr/>
        </p:nvGrpSpPr>
        <p:grpSpPr bwMode="auto">
          <a:xfrm>
            <a:off x="5634038" y="314325"/>
            <a:ext cx="339725" cy="338138"/>
            <a:chOff x="3552" y="1290"/>
            <a:chExt cx="218" cy="216"/>
          </a:xfrm>
        </p:grpSpPr>
        <p:sp>
          <p:nvSpPr>
            <p:cNvPr id="32847" name="Rectangle 133"/>
            <p:cNvSpPr>
              <a:spLocks noChangeAspect="1" noChangeArrowheads="1"/>
            </p:cNvSpPr>
            <p:nvPr/>
          </p:nvSpPr>
          <p:spPr bwMode="auto">
            <a:xfrm rot="10800000">
              <a:off x="3552" y="1290"/>
              <a:ext cx="218" cy="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848" name="Rectangle 134"/>
            <p:cNvSpPr>
              <a:spLocks noChangeAspect="1" noChangeArrowheads="1"/>
            </p:cNvSpPr>
            <p:nvPr/>
          </p:nvSpPr>
          <p:spPr bwMode="auto">
            <a:xfrm rot="10800000">
              <a:off x="3606" y="1344"/>
              <a:ext cx="109" cy="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6802" tIns="48402" rIns="96802" bIns="48402" anchor="ctr"/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400">
                <a:cs typeface="Arial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463" y="3573463"/>
            <a:ext cx="304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/>
              <a:t>NAND-Gatter in CMOS-Technologie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3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3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3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3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3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3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3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3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3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43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3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3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3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43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3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3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43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3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43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3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3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43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43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43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3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43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4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4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43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animBg="1"/>
      <p:bldP spid="433156" grpId="0" animBg="1"/>
      <p:bldP spid="433157" grpId="0" animBg="1"/>
      <p:bldP spid="433158" grpId="0" animBg="1"/>
      <p:bldP spid="433159" grpId="0" animBg="1"/>
      <p:bldP spid="433160" grpId="0" animBg="1"/>
      <p:bldP spid="433161" grpId="0" animBg="1"/>
      <p:bldP spid="433162" grpId="0"/>
      <p:bldP spid="433163" grpId="0"/>
      <p:bldP spid="433164" grpId="0"/>
      <p:bldP spid="433165" grpId="0"/>
      <p:bldP spid="433166" grpId="0"/>
      <p:bldP spid="433167" grpId="0" animBg="1"/>
      <p:bldP spid="433177" grpId="0"/>
      <p:bldP spid="433178" grpId="0"/>
      <p:bldP spid="433179" grpId="0"/>
      <p:bldP spid="433180" grpId="0"/>
      <p:bldP spid="433190" grpId="0" animBg="1"/>
      <p:bldP spid="433191" grpId="0" animBg="1"/>
      <p:bldP spid="433192" grpId="0" animBg="1"/>
      <p:bldP spid="433193" grpId="0" animBg="1"/>
      <p:bldP spid="433194" grpId="0" animBg="1"/>
      <p:bldP spid="433195" grpId="0" animBg="1"/>
      <p:bldP spid="433196" grpId="0" animBg="1"/>
      <p:bldP spid="433197" grpId="0" animBg="1"/>
      <p:bldP spid="433198" grpId="0" animBg="1"/>
      <p:bldP spid="433199" grpId="0" animBg="1"/>
      <p:bldP spid="433200" grpId="0" animBg="1"/>
      <p:bldP spid="433201" grpId="0" animBg="1"/>
      <p:bldP spid="433202" grpId="0" animBg="1"/>
      <p:bldP spid="433203" grpId="0" animBg="1"/>
      <p:bldP spid="433204" grpId="0" animBg="1"/>
      <p:bldP spid="433205" grpId="0" animBg="1"/>
      <p:bldP spid="433206" grpId="0" animBg="1"/>
      <p:bldP spid="433207" grpId="0" animBg="1"/>
      <p:bldP spid="433208" grpId="0" animBg="1"/>
      <p:bldP spid="433209" grpId="0" animBg="1"/>
      <p:bldP spid="433240" grpId="0" animBg="1"/>
      <p:bldP spid="433241" grpId="0" animBg="1"/>
      <p:bldP spid="433242" grpId="0" animBg="1"/>
      <p:bldP spid="433243" grpId="0" animBg="1"/>
      <p:bldP spid="433244" grpId="0"/>
      <p:bldP spid="433245" grpId="0" animBg="1"/>
      <p:bldP spid="433246" grpId="0" animBg="1"/>
      <p:bldP spid="433247" grpId="0" animBg="1"/>
      <p:bldP spid="433248" grpId="0" animBg="1"/>
      <p:bldP spid="433249" grpId="0" animBg="1"/>
      <p:bldP spid="433250" grpId="0"/>
      <p:bldP spid="433251" grpId="0"/>
      <p:bldP spid="433252" grpId="0" animBg="1"/>
      <p:bldP spid="433262" grpId="0" animBg="1"/>
      <p:bldP spid="433263" grpId="0" animBg="1"/>
      <p:bldP spid="433266" grpId="0"/>
      <p:bldP spid="433267" grpId="0"/>
      <p:bldP spid="433268" grpId="0" animBg="1"/>
      <p:bldP spid="433269" grpId="0" animBg="1"/>
      <p:bldP spid="433270" grpId="0" animBg="1"/>
      <p:bldP spid="433272" grpId="0" animBg="1"/>
      <p:bldP spid="433273" grpId="0" animBg="1"/>
      <p:bldP spid="433274" grpId="0" animBg="1"/>
      <p:bldP spid="433275" grpId="0" animBg="1"/>
      <p:bldP spid="433281" grpId="0"/>
      <p:bldP spid="433282" grpId="0" animBg="1"/>
      <p:bldP spid="43328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11033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795" name="Rectangle 3"/>
          <p:cNvSpPr>
            <a:spLocks noChangeAspect="1" noChangeArrowheads="1"/>
          </p:cNvSpPr>
          <p:nvPr/>
        </p:nvSpPr>
        <p:spPr bwMode="auto">
          <a:xfrm>
            <a:off x="2051050" y="3451225"/>
            <a:ext cx="1417638" cy="26241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796" name="AutoShape 4"/>
          <p:cNvSpPr>
            <a:spLocks noChangeAspect="1" noChangeArrowheads="1" noTextEdit="1"/>
          </p:cNvSpPr>
          <p:nvPr/>
        </p:nvSpPr>
        <p:spPr bwMode="auto">
          <a:xfrm>
            <a:off x="1979613" y="3236913"/>
            <a:ext cx="70707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34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403600"/>
            <a:ext cx="34544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4182" name="Group 6"/>
          <p:cNvGrpSpPr>
            <a:grpSpLocks noChangeAspect="1"/>
          </p:cNvGrpSpPr>
          <p:nvPr/>
        </p:nvGrpSpPr>
        <p:grpSpPr bwMode="auto">
          <a:xfrm>
            <a:off x="3968750" y="3825875"/>
            <a:ext cx="1328738" cy="2112963"/>
            <a:chOff x="2520" y="1810"/>
            <a:chExt cx="850" cy="1352"/>
          </a:xfrm>
        </p:grpSpPr>
        <p:pic>
          <p:nvPicPr>
            <p:cNvPr id="3396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822"/>
              <a:ext cx="850" cy="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6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810"/>
              <a:ext cx="850" cy="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4185" name="Oval 9"/>
          <p:cNvSpPr>
            <a:spLocks noChangeAspect="1" noChangeArrowheads="1"/>
          </p:cNvSpPr>
          <p:nvPr/>
        </p:nvSpPr>
        <p:spPr bwMode="auto">
          <a:xfrm>
            <a:off x="4421188" y="4648200"/>
            <a:ext cx="336550" cy="579438"/>
          </a:xfrm>
          <a:prstGeom prst="ellipse">
            <a:avLst/>
          </a:prstGeom>
          <a:noFill/>
          <a:ln w="30163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4186" name="Line 10"/>
          <p:cNvSpPr>
            <a:spLocks noChangeAspect="1" noChangeShapeType="1"/>
          </p:cNvSpPr>
          <p:nvPr/>
        </p:nvSpPr>
        <p:spPr bwMode="auto">
          <a:xfrm flipH="1">
            <a:off x="3538538" y="5249863"/>
            <a:ext cx="1052512" cy="82550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7" name="Line 11"/>
          <p:cNvSpPr>
            <a:spLocks noChangeAspect="1" noChangeShapeType="1"/>
          </p:cNvSpPr>
          <p:nvPr/>
        </p:nvSpPr>
        <p:spPr bwMode="auto">
          <a:xfrm flipH="1" flipV="1">
            <a:off x="3538538" y="3451225"/>
            <a:ext cx="1057275" cy="118110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8" name="Oval 12"/>
          <p:cNvSpPr>
            <a:spLocks noChangeAspect="1" noChangeArrowheads="1"/>
          </p:cNvSpPr>
          <p:nvPr/>
        </p:nvSpPr>
        <p:spPr bwMode="auto">
          <a:xfrm>
            <a:off x="6153150" y="4868863"/>
            <a:ext cx="284163" cy="315912"/>
          </a:xfrm>
          <a:prstGeom prst="ellipse">
            <a:avLst/>
          </a:prstGeom>
          <a:noFill/>
          <a:ln w="30163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4189" name="Line 13"/>
          <p:cNvSpPr>
            <a:spLocks noChangeAspect="1" noChangeShapeType="1"/>
          </p:cNvSpPr>
          <p:nvPr/>
        </p:nvSpPr>
        <p:spPr bwMode="auto">
          <a:xfrm flipH="1">
            <a:off x="5349875" y="5173663"/>
            <a:ext cx="992188" cy="7588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90" name="Line 14"/>
          <p:cNvSpPr>
            <a:spLocks noChangeAspect="1" noChangeShapeType="1"/>
          </p:cNvSpPr>
          <p:nvPr/>
        </p:nvSpPr>
        <p:spPr bwMode="auto">
          <a:xfrm flipH="1" flipV="1">
            <a:off x="5341938" y="3833813"/>
            <a:ext cx="1003300" cy="1039812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AutoShape 15"/>
          <p:cNvSpPr>
            <a:spLocks noChangeAspect="1" noChangeArrowheads="1"/>
          </p:cNvSpPr>
          <p:nvPr/>
        </p:nvSpPr>
        <p:spPr bwMode="auto">
          <a:xfrm rot="1735269">
            <a:off x="1270000" y="3592513"/>
            <a:ext cx="496888" cy="779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06" name="Text Box 16"/>
          <p:cNvSpPr txBox="1">
            <a:spLocks noChangeAspect="1" noChangeArrowheads="1"/>
          </p:cNvSpPr>
          <p:nvPr/>
        </p:nvSpPr>
        <p:spPr bwMode="auto">
          <a:xfrm>
            <a:off x="2051050" y="3182938"/>
            <a:ext cx="15446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/>
              <a:t>Power (Vdd)-Rail</a:t>
            </a:r>
            <a:endParaRPr lang="en-US" altLang="de-DE" sz="1400"/>
          </a:p>
        </p:txBody>
      </p:sp>
      <p:sp>
        <p:nvSpPr>
          <p:cNvPr id="33807" name="Text Box 17"/>
          <p:cNvSpPr txBox="1">
            <a:spLocks noChangeAspect="1" noChangeArrowheads="1"/>
          </p:cNvSpPr>
          <p:nvPr/>
        </p:nvSpPr>
        <p:spPr bwMode="auto">
          <a:xfrm>
            <a:off x="1979613" y="6072188"/>
            <a:ext cx="1711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/>
              <a:t>Ground (GND)-Rail</a:t>
            </a:r>
            <a:endParaRPr lang="en-US" altLang="de-DE" sz="1400"/>
          </a:p>
        </p:txBody>
      </p:sp>
      <p:sp>
        <p:nvSpPr>
          <p:cNvPr id="33808" name="Rectangle 18"/>
          <p:cNvSpPr>
            <a:spLocks noChangeAspect="1" noChangeArrowheads="1"/>
          </p:cNvSpPr>
          <p:nvPr/>
        </p:nvSpPr>
        <p:spPr bwMode="auto">
          <a:xfrm>
            <a:off x="6018213" y="509588"/>
            <a:ext cx="142875" cy="7096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09" name="Rectangle 19"/>
          <p:cNvSpPr>
            <a:spLocks noChangeAspect="1" noChangeArrowheads="1"/>
          </p:cNvSpPr>
          <p:nvPr/>
        </p:nvSpPr>
        <p:spPr bwMode="auto">
          <a:xfrm rot="5400000">
            <a:off x="5734844" y="821531"/>
            <a:ext cx="142875" cy="7096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0" name="Rectangle 20"/>
          <p:cNvSpPr>
            <a:spLocks noChangeAspect="1" noChangeArrowheads="1"/>
          </p:cNvSpPr>
          <p:nvPr/>
        </p:nvSpPr>
        <p:spPr bwMode="auto">
          <a:xfrm>
            <a:off x="5735638" y="1787525"/>
            <a:ext cx="142875" cy="708025"/>
          </a:xfrm>
          <a:prstGeom prst="rect">
            <a:avLst/>
          </a:prstGeom>
          <a:solidFill>
            <a:srgbClr val="DDDDDD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1" name="Rectangle 21"/>
          <p:cNvSpPr>
            <a:spLocks noChangeAspect="1" noChangeArrowheads="1"/>
          </p:cNvSpPr>
          <p:nvPr/>
        </p:nvSpPr>
        <p:spPr bwMode="auto">
          <a:xfrm>
            <a:off x="7240588" y="227013"/>
            <a:ext cx="1711325" cy="16287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 anchor="ctr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200"/>
          </a:p>
        </p:txBody>
      </p:sp>
      <p:sp>
        <p:nvSpPr>
          <p:cNvPr id="33812" name="Rectangle 22"/>
          <p:cNvSpPr>
            <a:spLocks noChangeAspect="1" noChangeArrowheads="1"/>
          </p:cNvSpPr>
          <p:nvPr/>
        </p:nvSpPr>
        <p:spPr bwMode="auto">
          <a:xfrm>
            <a:off x="7324725" y="801688"/>
            <a:ext cx="214313" cy="85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3" name="Rectangle 23"/>
          <p:cNvSpPr>
            <a:spLocks noChangeAspect="1" noChangeArrowheads="1"/>
          </p:cNvSpPr>
          <p:nvPr/>
        </p:nvSpPr>
        <p:spPr bwMode="auto">
          <a:xfrm>
            <a:off x="7324725" y="1125538"/>
            <a:ext cx="214313" cy="8572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4" name="Rectangle 24"/>
          <p:cNvSpPr>
            <a:spLocks noChangeAspect="1" noChangeArrowheads="1"/>
          </p:cNvSpPr>
          <p:nvPr/>
        </p:nvSpPr>
        <p:spPr bwMode="auto">
          <a:xfrm>
            <a:off x="7324725" y="1462088"/>
            <a:ext cx="214313" cy="85725"/>
          </a:xfrm>
          <a:prstGeom prst="rect">
            <a:avLst/>
          </a:prstGeom>
          <a:solidFill>
            <a:srgbClr val="DDDDDD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5" name="Text Box 25"/>
          <p:cNvSpPr txBox="1">
            <a:spLocks noChangeAspect="1" noChangeArrowheads="1"/>
          </p:cNvSpPr>
          <p:nvPr/>
        </p:nvSpPr>
        <p:spPr bwMode="auto">
          <a:xfrm>
            <a:off x="7537450" y="381000"/>
            <a:ext cx="1841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Kontakt </a:t>
            </a:r>
          </a:p>
        </p:txBody>
      </p:sp>
      <p:sp>
        <p:nvSpPr>
          <p:cNvPr id="33816" name="Text Box 26"/>
          <p:cNvSpPr txBox="1">
            <a:spLocks noChangeAspect="1" noChangeArrowheads="1"/>
          </p:cNvSpPr>
          <p:nvPr/>
        </p:nvSpPr>
        <p:spPr bwMode="auto">
          <a:xfrm>
            <a:off x="2405063" y="936625"/>
            <a:ext cx="658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Vdd</a:t>
            </a:r>
          </a:p>
        </p:txBody>
      </p:sp>
      <p:sp>
        <p:nvSpPr>
          <p:cNvPr id="33817" name="Text Box 27"/>
          <p:cNvSpPr txBox="1">
            <a:spLocks noChangeAspect="1" noChangeArrowheads="1"/>
          </p:cNvSpPr>
          <p:nvPr/>
        </p:nvSpPr>
        <p:spPr bwMode="auto">
          <a:xfrm>
            <a:off x="2386013" y="2335213"/>
            <a:ext cx="7381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GND</a:t>
            </a:r>
          </a:p>
        </p:txBody>
      </p:sp>
      <p:sp>
        <p:nvSpPr>
          <p:cNvPr id="33818" name="Text Box 28"/>
          <p:cNvSpPr txBox="1">
            <a:spLocks noChangeAspect="1" noChangeArrowheads="1"/>
          </p:cNvSpPr>
          <p:nvPr/>
        </p:nvSpPr>
        <p:spPr bwMode="auto">
          <a:xfrm>
            <a:off x="3994150" y="1485900"/>
            <a:ext cx="7635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OUT</a:t>
            </a:r>
          </a:p>
        </p:txBody>
      </p:sp>
      <p:sp>
        <p:nvSpPr>
          <p:cNvPr id="33819" name="Text Box 29"/>
          <p:cNvSpPr txBox="1">
            <a:spLocks noChangeAspect="1" noChangeArrowheads="1"/>
          </p:cNvSpPr>
          <p:nvPr/>
        </p:nvSpPr>
        <p:spPr bwMode="auto">
          <a:xfrm>
            <a:off x="4014788" y="1222375"/>
            <a:ext cx="5159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IN2</a:t>
            </a:r>
          </a:p>
        </p:txBody>
      </p:sp>
      <p:sp>
        <p:nvSpPr>
          <p:cNvPr id="33820" name="Rectangle 30"/>
          <p:cNvSpPr>
            <a:spLocks noChangeAspect="1" noChangeArrowheads="1"/>
          </p:cNvSpPr>
          <p:nvPr/>
        </p:nvSpPr>
        <p:spPr bwMode="auto">
          <a:xfrm>
            <a:off x="7354888" y="409575"/>
            <a:ext cx="168275" cy="168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33821" name="Group 31"/>
          <p:cNvGrpSpPr>
            <a:grpSpLocks noChangeAspect="1"/>
          </p:cNvGrpSpPr>
          <p:nvPr/>
        </p:nvGrpSpPr>
        <p:grpSpPr bwMode="auto">
          <a:xfrm>
            <a:off x="7240588" y="1573213"/>
            <a:ext cx="1711325" cy="1276350"/>
            <a:chOff x="1646" y="2160"/>
            <a:chExt cx="998" cy="863"/>
          </a:xfrm>
        </p:grpSpPr>
        <p:sp>
          <p:nvSpPr>
            <p:cNvPr id="33958" name="Rectangle 32"/>
            <p:cNvSpPr>
              <a:spLocks noChangeAspect="1" noChangeArrowheads="1"/>
            </p:cNvSpPr>
            <p:nvPr/>
          </p:nvSpPr>
          <p:spPr bwMode="auto">
            <a:xfrm>
              <a:off x="1646" y="2160"/>
              <a:ext cx="998" cy="8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 anchor="ctr"/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200"/>
            </a:p>
          </p:txBody>
        </p:sp>
        <p:sp>
          <p:nvSpPr>
            <p:cNvPr id="33959" name="Freeform 33"/>
            <p:cNvSpPr>
              <a:spLocks noChangeAspect="1"/>
            </p:cNvSpPr>
            <p:nvPr/>
          </p:nvSpPr>
          <p:spPr bwMode="auto">
            <a:xfrm>
              <a:off x="1686" y="2447"/>
              <a:ext cx="378" cy="76"/>
            </a:xfrm>
            <a:custGeom>
              <a:avLst/>
              <a:gdLst>
                <a:gd name="T0" fmla="*/ 0 w 378"/>
                <a:gd name="T1" fmla="*/ 76 h 76"/>
                <a:gd name="T2" fmla="*/ 76 w 378"/>
                <a:gd name="T3" fmla="*/ 76 h 76"/>
                <a:gd name="T4" fmla="*/ 76 w 378"/>
                <a:gd name="T5" fmla="*/ 0 h 76"/>
                <a:gd name="T6" fmla="*/ 302 w 378"/>
                <a:gd name="T7" fmla="*/ 0 h 76"/>
                <a:gd name="T8" fmla="*/ 302 w 378"/>
                <a:gd name="T9" fmla="*/ 76 h 76"/>
                <a:gd name="T10" fmla="*/ 378 w 378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" h="76">
                  <a:moveTo>
                    <a:pt x="0" y="76"/>
                  </a:moveTo>
                  <a:lnTo>
                    <a:pt x="76" y="76"/>
                  </a:lnTo>
                  <a:lnTo>
                    <a:pt x="76" y="0"/>
                  </a:lnTo>
                  <a:lnTo>
                    <a:pt x="302" y="0"/>
                  </a:lnTo>
                  <a:lnTo>
                    <a:pt x="302" y="76"/>
                  </a:lnTo>
                  <a:lnTo>
                    <a:pt x="378" y="76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60" name="Freeform 34"/>
            <p:cNvSpPr>
              <a:spLocks noChangeAspect="1"/>
            </p:cNvSpPr>
            <p:nvPr/>
          </p:nvSpPr>
          <p:spPr bwMode="auto">
            <a:xfrm>
              <a:off x="1852" y="2342"/>
              <a:ext cx="61" cy="60"/>
            </a:xfrm>
            <a:custGeom>
              <a:avLst/>
              <a:gdLst>
                <a:gd name="T0" fmla="*/ 61 w 61"/>
                <a:gd name="T1" fmla="*/ 30 h 60"/>
                <a:gd name="T2" fmla="*/ 61 w 61"/>
                <a:gd name="T3" fmla="*/ 30 h 60"/>
                <a:gd name="T4" fmla="*/ 58 w 61"/>
                <a:gd name="T5" fmla="*/ 41 h 60"/>
                <a:gd name="T6" fmla="*/ 52 w 61"/>
                <a:gd name="T7" fmla="*/ 51 h 60"/>
                <a:gd name="T8" fmla="*/ 42 w 61"/>
                <a:gd name="T9" fmla="*/ 58 h 60"/>
                <a:gd name="T10" fmla="*/ 30 w 61"/>
                <a:gd name="T11" fmla="*/ 60 h 60"/>
                <a:gd name="T12" fmla="*/ 19 w 61"/>
                <a:gd name="T13" fmla="*/ 58 h 60"/>
                <a:gd name="T14" fmla="*/ 9 w 61"/>
                <a:gd name="T15" fmla="*/ 51 h 60"/>
                <a:gd name="T16" fmla="*/ 3 w 61"/>
                <a:gd name="T17" fmla="*/ 41 h 60"/>
                <a:gd name="T18" fmla="*/ 0 w 61"/>
                <a:gd name="T19" fmla="*/ 30 h 60"/>
                <a:gd name="T20" fmla="*/ 3 w 61"/>
                <a:gd name="T21" fmla="*/ 18 h 60"/>
                <a:gd name="T22" fmla="*/ 9 w 61"/>
                <a:gd name="T23" fmla="*/ 8 h 60"/>
                <a:gd name="T24" fmla="*/ 19 w 61"/>
                <a:gd name="T25" fmla="*/ 2 h 60"/>
                <a:gd name="T26" fmla="*/ 30 w 61"/>
                <a:gd name="T27" fmla="*/ 0 h 60"/>
                <a:gd name="T28" fmla="*/ 42 w 61"/>
                <a:gd name="T29" fmla="*/ 2 h 60"/>
                <a:gd name="T30" fmla="*/ 52 w 61"/>
                <a:gd name="T31" fmla="*/ 8 h 60"/>
                <a:gd name="T32" fmla="*/ 58 w 61"/>
                <a:gd name="T33" fmla="*/ 18 h 60"/>
                <a:gd name="T34" fmla="*/ 61 w 61"/>
                <a:gd name="T35" fmla="*/ 3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" h="60">
                  <a:moveTo>
                    <a:pt x="61" y="30"/>
                  </a:moveTo>
                  <a:lnTo>
                    <a:pt x="61" y="30"/>
                  </a:lnTo>
                  <a:lnTo>
                    <a:pt x="58" y="41"/>
                  </a:lnTo>
                  <a:lnTo>
                    <a:pt x="52" y="51"/>
                  </a:lnTo>
                  <a:lnTo>
                    <a:pt x="42" y="58"/>
                  </a:lnTo>
                  <a:lnTo>
                    <a:pt x="30" y="60"/>
                  </a:lnTo>
                  <a:lnTo>
                    <a:pt x="19" y="58"/>
                  </a:lnTo>
                  <a:lnTo>
                    <a:pt x="9" y="51"/>
                  </a:lnTo>
                  <a:lnTo>
                    <a:pt x="3" y="41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9" y="8"/>
                  </a:lnTo>
                  <a:lnTo>
                    <a:pt x="19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61" name="Line 35"/>
            <p:cNvSpPr>
              <a:spLocks noChangeAspect="1" noChangeShapeType="1"/>
            </p:cNvSpPr>
            <p:nvPr/>
          </p:nvSpPr>
          <p:spPr bwMode="auto">
            <a:xfrm flipH="1">
              <a:off x="1762" y="2402"/>
              <a:ext cx="2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62" name="Line 36"/>
            <p:cNvSpPr>
              <a:spLocks noChangeAspect="1" noChangeShapeType="1"/>
            </p:cNvSpPr>
            <p:nvPr/>
          </p:nvSpPr>
          <p:spPr bwMode="auto">
            <a:xfrm>
              <a:off x="1882" y="2281"/>
              <a:ext cx="1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63" name="Freeform 37"/>
            <p:cNvSpPr>
              <a:spLocks noChangeAspect="1"/>
            </p:cNvSpPr>
            <p:nvPr/>
          </p:nvSpPr>
          <p:spPr bwMode="auto">
            <a:xfrm>
              <a:off x="1686" y="2764"/>
              <a:ext cx="378" cy="76"/>
            </a:xfrm>
            <a:custGeom>
              <a:avLst/>
              <a:gdLst>
                <a:gd name="T0" fmla="*/ 0 w 378"/>
                <a:gd name="T1" fmla="*/ 76 h 76"/>
                <a:gd name="T2" fmla="*/ 76 w 378"/>
                <a:gd name="T3" fmla="*/ 76 h 76"/>
                <a:gd name="T4" fmla="*/ 76 w 378"/>
                <a:gd name="T5" fmla="*/ 0 h 76"/>
                <a:gd name="T6" fmla="*/ 302 w 378"/>
                <a:gd name="T7" fmla="*/ 0 h 76"/>
                <a:gd name="T8" fmla="*/ 302 w 378"/>
                <a:gd name="T9" fmla="*/ 76 h 76"/>
                <a:gd name="T10" fmla="*/ 378 w 378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" h="76">
                  <a:moveTo>
                    <a:pt x="0" y="76"/>
                  </a:moveTo>
                  <a:lnTo>
                    <a:pt x="76" y="76"/>
                  </a:lnTo>
                  <a:lnTo>
                    <a:pt x="76" y="0"/>
                  </a:lnTo>
                  <a:lnTo>
                    <a:pt x="302" y="0"/>
                  </a:lnTo>
                  <a:lnTo>
                    <a:pt x="302" y="76"/>
                  </a:lnTo>
                  <a:lnTo>
                    <a:pt x="378" y="76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64" name="Line 38"/>
            <p:cNvSpPr>
              <a:spLocks noChangeAspect="1" noChangeShapeType="1"/>
            </p:cNvSpPr>
            <p:nvPr/>
          </p:nvSpPr>
          <p:spPr bwMode="auto">
            <a:xfrm flipH="1">
              <a:off x="1762" y="2719"/>
              <a:ext cx="2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65" name="Line 39"/>
            <p:cNvSpPr>
              <a:spLocks noChangeAspect="1" noChangeShapeType="1"/>
            </p:cNvSpPr>
            <p:nvPr/>
          </p:nvSpPr>
          <p:spPr bwMode="auto">
            <a:xfrm>
              <a:off x="1882" y="2643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2" name="Text Box 40"/>
          <p:cNvSpPr txBox="1">
            <a:spLocks noChangeAspect="1" noChangeArrowheads="1"/>
          </p:cNvSpPr>
          <p:nvPr/>
        </p:nvSpPr>
        <p:spPr bwMode="auto">
          <a:xfrm>
            <a:off x="7964488" y="1787525"/>
            <a:ext cx="1841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p-Kanal-</a:t>
            </a:r>
            <a:br>
              <a:rPr lang="de-DE" altLang="de-DE" sz="1200">
                <a:cs typeface="Times New Roman" pitchFamily="18" charset="0"/>
              </a:rPr>
            </a:br>
            <a:r>
              <a:rPr lang="de-DE" altLang="de-DE" sz="1200">
                <a:cs typeface="Times New Roman" pitchFamily="18" charset="0"/>
              </a:rPr>
              <a:t>Transistor</a:t>
            </a:r>
          </a:p>
        </p:txBody>
      </p:sp>
      <p:sp>
        <p:nvSpPr>
          <p:cNvPr id="33823" name="Text Box 41"/>
          <p:cNvSpPr txBox="1">
            <a:spLocks noChangeAspect="1" noChangeArrowheads="1"/>
          </p:cNvSpPr>
          <p:nvPr/>
        </p:nvSpPr>
        <p:spPr bwMode="auto">
          <a:xfrm>
            <a:off x="7964488" y="2282825"/>
            <a:ext cx="1841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n-Kanal-</a:t>
            </a:r>
            <a:br>
              <a:rPr lang="de-DE" altLang="de-DE" sz="1200">
                <a:cs typeface="Times New Roman" pitchFamily="18" charset="0"/>
              </a:rPr>
            </a:br>
            <a:r>
              <a:rPr lang="de-DE" altLang="de-DE" sz="1200">
                <a:cs typeface="Times New Roman" pitchFamily="18" charset="0"/>
              </a:rPr>
              <a:t>Transistor</a:t>
            </a:r>
          </a:p>
        </p:txBody>
      </p:sp>
      <p:sp>
        <p:nvSpPr>
          <p:cNvPr id="33824" name="Text Box 42"/>
          <p:cNvSpPr txBox="1">
            <a:spLocks noChangeAspect="1" noChangeArrowheads="1"/>
          </p:cNvSpPr>
          <p:nvPr/>
        </p:nvSpPr>
        <p:spPr bwMode="auto">
          <a:xfrm>
            <a:off x="7539038" y="736600"/>
            <a:ext cx="2124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Metallebene </a:t>
            </a:r>
          </a:p>
        </p:txBody>
      </p:sp>
      <p:sp>
        <p:nvSpPr>
          <p:cNvPr id="33825" name="Text Box 43"/>
          <p:cNvSpPr txBox="1">
            <a:spLocks noChangeAspect="1" noChangeArrowheads="1"/>
          </p:cNvSpPr>
          <p:nvPr/>
        </p:nvSpPr>
        <p:spPr bwMode="auto">
          <a:xfrm>
            <a:off x="7539038" y="1019175"/>
            <a:ext cx="21240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Polyebene </a:t>
            </a:r>
          </a:p>
        </p:txBody>
      </p:sp>
      <p:grpSp>
        <p:nvGrpSpPr>
          <p:cNvPr id="33826" name="Group 44"/>
          <p:cNvGrpSpPr>
            <a:grpSpLocks noChangeAspect="1"/>
          </p:cNvGrpSpPr>
          <p:nvPr/>
        </p:nvGrpSpPr>
        <p:grpSpPr bwMode="auto">
          <a:xfrm>
            <a:off x="-4763" y="2827338"/>
            <a:ext cx="1790701" cy="574675"/>
            <a:chOff x="-204" y="899"/>
            <a:chExt cx="1146" cy="368"/>
          </a:xfrm>
        </p:grpSpPr>
        <p:sp>
          <p:nvSpPr>
            <p:cNvPr id="33950" name="Line 45"/>
            <p:cNvSpPr>
              <a:spLocks noChangeAspect="1" noChangeShapeType="1"/>
            </p:cNvSpPr>
            <p:nvPr/>
          </p:nvSpPr>
          <p:spPr bwMode="auto">
            <a:xfrm flipH="1">
              <a:off x="91" y="101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3951" name="Oval 46"/>
            <p:cNvSpPr>
              <a:spLocks noChangeAspect="1" noChangeArrowheads="1"/>
            </p:cNvSpPr>
            <p:nvPr/>
          </p:nvSpPr>
          <p:spPr bwMode="auto">
            <a:xfrm>
              <a:off x="486" y="105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52" name="Line 47"/>
            <p:cNvSpPr>
              <a:spLocks noChangeAspect="1" noChangeShapeType="1"/>
            </p:cNvSpPr>
            <p:nvPr/>
          </p:nvSpPr>
          <p:spPr bwMode="auto">
            <a:xfrm>
              <a:off x="538" y="1077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3953" name="Rectangle 48"/>
            <p:cNvSpPr>
              <a:spLocks noChangeAspect="1" noChangeArrowheads="1"/>
            </p:cNvSpPr>
            <p:nvPr/>
          </p:nvSpPr>
          <p:spPr bwMode="auto">
            <a:xfrm>
              <a:off x="-204" y="899"/>
              <a:ext cx="30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400"/>
                <a:t>IN1</a:t>
              </a:r>
            </a:p>
          </p:txBody>
        </p:sp>
        <p:sp>
          <p:nvSpPr>
            <p:cNvPr id="33954" name="Text Box 49"/>
            <p:cNvSpPr txBox="1">
              <a:spLocks noChangeAspect="1" noChangeArrowheads="1"/>
            </p:cNvSpPr>
            <p:nvPr/>
          </p:nvSpPr>
          <p:spPr bwMode="auto">
            <a:xfrm>
              <a:off x="578" y="992"/>
              <a:ext cx="3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400"/>
                <a:t>OUT</a:t>
              </a:r>
            </a:p>
          </p:txBody>
        </p:sp>
        <p:sp>
          <p:nvSpPr>
            <p:cNvPr id="33955" name="AutoShape 50"/>
            <p:cNvSpPr>
              <a:spLocks noChangeAspect="1" noChangeArrowheads="1"/>
            </p:cNvSpPr>
            <p:nvPr/>
          </p:nvSpPr>
          <p:spPr bwMode="auto">
            <a:xfrm>
              <a:off x="190" y="936"/>
              <a:ext cx="288" cy="288"/>
            </a:xfrm>
            <a:prstGeom prst="flowChartDelay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56" name="Line 51"/>
            <p:cNvSpPr>
              <a:spLocks noChangeAspect="1" noChangeShapeType="1"/>
            </p:cNvSpPr>
            <p:nvPr/>
          </p:nvSpPr>
          <p:spPr bwMode="auto">
            <a:xfrm flipH="1">
              <a:off x="94" y="1143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3957" name="Rectangle 52"/>
            <p:cNvSpPr>
              <a:spLocks noChangeAspect="1" noChangeArrowheads="1"/>
            </p:cNvSpPr>
            <p:nvPr/>
          </p:nvSpPr>
          <p:spPr bwMode="auto">
            <a:xfrm>
              <a:off x="-201" y="1070"/>
              <a:ext cx="30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400"/>
                <a:t>IN2</a:t>
              </a:r>
            </a:p>
          </p:txBody>
        </p:sp>
      </p:grpSp>
      <p:sp>
        <p:nvSpPr>
          <p:cNvPr id="33827" name="Line 53"/>
          <p:cNvSpPr>
            <a:spLocks noChangeAspect="1" noChangeShapeType="1"/>
          </p:cNvSpPr>
          <p:nvPr/>
        </p:nvSpPr>
        <p:spPr bwMode="auto">
          <a:xfrm flipH="1">
            <a:off x="2962275" y="2527300"/>
            <a:ext cx="927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28" name="Line 54"/>
          <p:cNvSpPr>
            <a:spLocks noChangeAspect="1" noChangeShapeType="1"/>
          </p:cNvSpPr>
          <p:nvPr/>
        </p:nvSpPr>
        <p:spPr bwMode="auto">
          <a:xfrm flipH="1">
            <a:off x="2962275" y="1085850"/>
            <a:ext cx="927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29" name="Line 55"/>
          <p:cNvSpPr>
            <a:spLocks noChangeAspect="1" noChangeShapeType="1"/>
          </p:cNvSpPr>
          <p:nvPr/>
        </p:nvSpPr>
        <p:spPr bwMode="auto">
          <a:xfrm flipV="1">
            <a:off x="3363913" y="2016125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30" name="Line 56"/>
          <p:cNvSpPr>
            <a:spLocks noChangeAspect="1" noChangeShapeType="1"/>
          </p:cNvSpPr>
          <p:nvPr/>
        </p:nvSpPr>
        <p:spPr bwMode="auto">
          <a:xfrm flipV="1">
            <a:off x="3363913" y="2016125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31" name="Line 57"/>
          <p:cNvSpPr>
            <a:spLocks noChangeAspect="1" noChangeShapeType="1"/>
          </p:cNvSpPr>
          <p:nvPr/>
        </p:nvSpPr>
        <p:spPr bwMode="auto">
          <a:xfrm flipV="1">
            <a:off x="3363913" y="2346325"/>
            <a:ext cx="0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32" name="Oval 58"/>
          <p:cNvSpPr>
            <a:spLocks noChangeAspect="1" noChangeArrowheads="1"/>
          </p:cNvSpPr>
          <p:nvPr/>
        </p:nvSpPr>
        <p:spPr bwMode="auto">
          <a:xfrm>
            <a:off x="3687763" y="1062038"/>
            <a:ext cx="38100" cy="412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33" name="Oval 59"/>
          <p:cNvSpPr>
            <a:spLocks noChangeAspect="1" noChangeArrowheads="1"/>
          </p:cNvSpPr>
          <p:nvPr/>
        </p:nvSpPr>
        <p:spPr bwMode="auto">
          <a:xfrm>
            <a:off x="3143250" y="1063625"/>
            <a:ext cx="38100" cy="412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34" name="Oval 60"/>
          <p:cNvSpPr>
            <a:spLocks noChangeAspect="1" noChangeArrowheads="1"/>
          </p:cNvSpPr>
          <p:nvPr/>
        </p:nvSpPr>
        <p:spPr bwMode="auto">
          <a:xfrm>
            <a:off x="3686175" y="1577975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35" name="Oval 61"/>
          <p:cNvSpPr>
            <a:spLocks noChangeAspect="1" noChangeArrowheads="1"/>
          </p:cNvSpPr>
          <p:nvPr/>
        </p:nvSpPr>
        <p:spPr bwMode="auto">
          <a:xfrm>
            <a:off x="3341688" y="1579563"/>
            <a:ext cx="38100" cy="396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36" name="Oval 62"/>
          <p:cNvSpPr>
            <a:spLocks noChangeAspect="1" noChangeArrowheads="1"/>
          </p:cNvSpPr>
          <p:nvPr/>
        </p:nvSpPr>
        <p:spPr bwMode="auto">
          <a:xfrm>
            <a:off x="3341688" y="2505075"/>
            <a:ext cx="38100" cy="396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37" name="Line 63"/>
          <p:cNvSpPr>
            <a:spLocks noChangeAspect="1" noChangeShapeType="1"/>
          </p:cNvSpPr>
          <p:nvPr/>
        </p:nvSpPr>
        <p:spPr bwMode="auto">
          <a:xfrm flipV="1">
            <a:off x="3708400" y="1085850"/>
            <a:ext cx="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38" name="Line 64"/>
          <p:cNvSpPr>
            <a:spLocks noChangeAspect="1" noChangeShapeType="1"/>
          </p:cNvSpPr>
          <p:nvPr/>
        </p:nvSpPr>
        <p:spPr bwMode="auto">
          <a:xfrm flipV="1">
            <a:off x="3708400" y="1085850"/>
            <a:ext cx="0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39" name="Line 65"/>
          <p:cNvSpPr>
            <a:spLocks noChangeAspect="1" noChangeShapeType="1"/>
          </p:cNvSpPr>
          <p:nvPr/>
        </p:nvSpPr>
        <p:spPr bwMode="auto">
          <a:xfrm flipV="1">
            <a:off x="3708400" y="1446213"/>
            <a:ext cx="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40" name="Line 66"/>
          <p:cNvSpPr>
            <a:spLocks noChangeAspect="1" noChangeShapeType="1"/>
          </p:cNvSpPr>
          <p:nvPr/>
        </p:nvSpPr>
        <p:spPr bwMode="auto">
          <a:xfrm flipV="1">
            <a:off x="3163888" y="1085850"/>
            <a:ext cx="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41" name="Line 67"/>
          <p:cNvSpPr>
            <a:spLocks noChangeAspect="1" noChangeShapeType="1"/>
          </p:cNvSpPr>
          <p:nvPr/>
        </p:nvSpPr>
        <p:spPr bwMode="auto">
          <a:xfrm flipV="1">
            <a:off x="3163888" y="1085850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42" name="Line 68"/>
          <p:cNvSpPr>
            <a:spLocks noChangeAspect="1" noChangeShapeType="1"/>
          </p:cNvSpPr>
          <p:nvPr/>
        </p:nvSpPr>
        <p:spPr bwMode="auto">
          <a:xfrm flipV="1">
            <a:off x="3163888" y="1450975"/>
            <a:ext cx="0" cy="150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43" name="Line 69"/>
          <p:cNvSpPr>
            <a:spLocks noChangeAspect="1" noChangeShapeType="1"/>
          </p:cNvSpPr>
          <p:nvPr/>
        </p:nvSpPr>
        <p:spPr bwMode="auto">
          <a:xfrm flipV="1">
            <a:off x="3363913" y="1601788"/>
            <a:ext cx="0" cy="103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44" name="Line 70"/>
          <p:cNvSpPr>
            <a:spLocks noChangeAspect="1" noChangeShapeType="1"/>
          </p:cNvSpPr>
          <p:nvPr/>
        </p:nvSpPr>
        <p:spPr bwMode="auto">
          <a:xfrm flipV="1">
            <a:off x="3363913" y="1601788"/>
            <a:ext cx="0" cy="160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45" name="Line 71"/>
          <p:cNvSpPr>
            <a:spLocks noChangeAspect="1" noChangeShapeType="1"/>
          </p:cNvSpPr>
          <p:nvPr/>
        </p:nvSpPr>
        <p:spPr bwMode="auto">
          <a:xfrm flipV="1">
            <a:off x="3363913" y="1979613"/>
            <a:ext cx="0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46" name="Line 72"/>
          <p:cNvSpPr>
            <a:spLocks noChangeAspect="1" noChangeShapeType="1"/>
          </p:cNvSpPr>
          <p:nvPr/>
        </p:nvSpPr>
        <p:spPr bwMode="auto">
          <a:xfrm>
            <a:off x="3168650" y="1601788"/>
            <a:ext cx="857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847" name="Group 73"/>
          <p:cNvGrpSpPr>
            <a:grpSpLocks noChangeAspect="1"/>
          </p:cNvGrpSpPr>
          <p:nvPr/>
        </p:nvGrpSpPr>
        <p:grpSpPr bwMode="auto">
          <a:xfrm flipH="1">
            <a:off x="3716338" y="1252538"/>
            <a:ext cx="247650" cy="198437"/>
            <a:chOff x="3243" y="437"/>
            <a:chExt cx="144" cy="115"/>
          </a:xfrm>
        </p:grpSpPr>
        <p:sp>
          <p:nvSpPr>
            <p:cNvPr id="33943" name="Line 74"/>
            <p:cNvSpPr>
              <a:spLocks noChangeAspect="1" noChangeShapeType="1"/>
            </p:cNvSpPr>
            <p:nvPr/>
          </p:nvSpPr>
          <p:spPr bwMode="auto">
            <a:xfrm>
              <a:off x="3339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44" name="Line 75"/>
            <p:cNvSpPr>
              <a:spLocks noChangeAspect="1" noChangeShapeType="1"/>
            </p:cNvSpPr>
            <p:nvPr/>
          </p:nvSpPr>
          <p:spPr bwMode="auto">
            <a:xfrm>
              <a:off x="3291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45" name="Line 76"/>
            <p:cNvSpPr>
              <a:spLocks noChangeAspect="1" noChangeShapeType="1"/>
            </p:cNvSpPr>
            <p:nvPr/>
          </p:nvSpPr>
          <p:spPr bwMode="auto">
            <a:xfrm>
              <a:off x="3243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46" name="Oval 77"/>
            <p:cNvSpPr>
              <a:spLocks noChangeAspect="1" noChangeArrowheads="1"/>
            </p:cNvSpPr>
            <p:nvPr/>
          </p:nvSpPr>
          <p:spPr bwMode="auto">
            <a:xfrm>
              <a:off x="3291" y="474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47" name="Line 78"/>
            <p:cNvSpPr>
              <a:spLocks noChangeAspect="1" noChangeShapeType="1"/>
            </p:cNvSpPr>
            <p:nvPr/>
          </p:nvSpPr>
          <p:spPr bwMode="auto">
            <a:xfrm>
              <a:off x="3364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48" name="Line 79"/>
            <p:cNvSpPr>
              <a:spLocks noChangeAspect="1" noChangeShapeType="1"/>
            </p:cNvSpPr>
            <p:nvPr/>
          </p:nvSpPr>
          <p:spPr bwMode="auto">
            <a:xfrm>
              <a:off x="3367" y="437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49" name="Line 80"/>
            <p:cNvSpPr>
              <a:spLocks noChangeAspect="1" noChangeShapeType="1"/>
            </p:cNvSpPr>
            <p:nvPr/>
          </p:nvSpPr>
          <p:spPr bwMode="auto">
            <a:xfrm>
              <a:off x="3364" y="552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848" name="Group 81"/>
          <p:cNvGrpSpPr>
            <a:grpSpLocks noChangeAspect="1"/>
          </p:cNvGrpSpPr>
          <p:nvPr/>
        </p:nvGrpSpPr>
        <p:grpSpPr bwMode="auto">
          <a:xfrm>
            <a:off x="3127375" y="1774825"/>
            <a:ext cx="238125" cy="196850"/>
            <a:chOff x="3061" y="771"/>
            <a:chExt cx="143" cy="118"/>
          </a:xfrm>
        </p:grpSpPr>
        <p:sp>
          <p:nvSpPr>
            <p:cNvPr id="33937" name="Line 82"/>
            <p:cNvSpPr>
              <a:spLocks noChangeAspect="1" noChangeShapeType="1"/>
            </p:cNvSpPr>
            <p:nvPr/>
          </p:nvSpPr>
          <p:spPr bwMode="auto">
            <a:xfrm>
              <a:off x="3157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38" name="Line 83"/>
            <p:cNvSpPr>
              <a:spLocks noChangeAspect="1" noChangeShapeType="1"/>
            </p:cNvSpPr>
            <p:nvPr/>
          </p:nvSpPr>
          <p:spPr bwMode="auto">
            <a:xfrm>
              <a:off x="3109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39" name="Line 84"/>
            <p:cNvSpPr>
              <a:spLocks noChangeAspect="1" noChangeShapeType="1"/>
            </p:cNvSpPr>
            <p:nvPr/>
          </p:nvSpPr>
          <p:spPr bwMode="auto">
            <a:xfrm>
              <a:off x="3061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40" name="Line 85"/>
            <p:cNvSpPr>
              <a:spLocks noChangeAspect="1" noChangeShapeType="1"/>
            </p:cNvSpPr>
            <p:nvPr/>
          </p:nvSpPr>
          <p:spPr bwMode="auto">
            <a:xfrm>
              <a:off x="3183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41" name="Line 86"/>
            <p:cNvSpPr>
              <a:spLocks noChangeAspect="1" noChangeShapeType="1"/>
            </p:cNvSpPr>
            <p:nvPr/>
          </p:nvSpPr>
          <p:spPr bwMode="auto">
            <a:xfrm>
              <a:off x="3184" y="889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42" name="Line 87"/>
            <p:cNvSpPr>
              <a:spLocks noChangeAspect="1" noChangeShapeType="1"/>
            </p:cNvSpPr>
            <p:nvPr/>
          </p:nvSpPr>
          <p:spPr bwMode="auto">
            <a:xfrm>
              <a:off x="3184" y="771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849" name="Group 88"/>
          <p:cNvGrpSpPr>
            <a:grpSpLocks noChangeAspect="1"/>
          </p:cNvGrpSpPr>
          <p:nvPr/>
        </p:nvGrpSpPr>
        <p:grpSpPr bwMode="auto">
          <a:xfrm>
            <a:off x="2911475" y="1257300"/>
            <a:ext cx="247650" cy="198438"/>
            <a:chOff x="3243" y="437"/>
            <a:chExt cx="144" cy="115"/>
          </a:xfrm>
        </p:grpSpPr>
        <p:sp>
          <p:nvSpPr>
            <p:cNvPr id="33930" name="Line 89"/>
            <p:cNvSpPr>
              <a:spLocks noChangeAspect="1" noChangeShapeType="1"/>
            </p:cNvSpPr>
            <p:nvPr/>
          </p:nvSpPr>
          <p:spPr bwMode="auto">
            <a:xfrm>
              <a:off x="3339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31" name="Line 90"/>
            <p:cNvSpPr>
              <a:spLocks noChangeAspect="1" noChangeShapeType="1"/>
            </p:cNvSpPr>
            <p:nvPr/>
          </p:nvSpPr>
          <p:spPr bwMode="auto">
            <a:xfrm>
              <a:off x="3291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32" name="Line 91"/>
            <p:cNvSpPr>
              <a:spLocks noChangeAspect="1" noChangeShapeType="1"/>
            </p:cNvSpPr>
            <p:nvPr/>
          </p:nvSpPr>
          <p:spPr bwMode="auto">
            <a:xfrm>
              <a:off x="3243" y="49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33" name="Oval 92"/>
            <p:cNvSpPr>
              <a:spLocks noChangeAspect="1" noChangeArrowheads="1"/>
            </p:cNvSpPr>
            <p:nvPr/>
          </p:nvSpPr>
          <p:spPr bwMode="auto">
            <a:xfrm>
              <a:off x="3291" y="474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34" name="Line 93"/>
            <p:cNvSpPr>
              <a:spLocks noChangeAspect="1" noChangeShapeType="1"/>
            </p:cNvSpPr>
            <p:nvPr/>
          </p:nvSpPr>
          <p:spPr bwMode="auto">
            <a:xfrm>
              <a:off x="3364" y="43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35" name="Line 94"/>
            <p:cNvSpPr>
              <a:spLocks noChangeAspect="1" noChangeShapeType="1"/>
            </p:cNvSpPr>
            <p:nvPr/>
          </p:nvSpPr>
          <p:spPr bwMode="auto">
            <a:xfrm>
              <a:off x="3367" y="437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36" name="Line 95"/>
            <p:cNvSpPr>
              <a:spLocks noChangeAspect="1" noChangeShapeType="1"/>
            </p:cNvSpPr>
            <p:nvPr/>
          </p:nvSpPr>
          <p:spPr bwMode="auto">
            <a:xfrm>
              <a:off x="3364" y="552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850" name="Group 96"/>
          <p:cNvGrpSpPr>
            <a:grpSpLocks noChangeAspect="1"/>
          </p:cNvGrpSpPr>
          <p:nvPr/>
        </p:nvGrpSpPr>
        <p:grpSpPr bwMode="auto">
          <a:xfrm flipH="1">
            <a:off x="3371850" y="2151063"/>
            <a:ext cx="238125" cy="196850"/>
            <a:chOff x="3061" y="771"/>
            <a:chExt cx="143" cy="118"/>
          </a:xfrm>
        </p:grpSpPr>
        <p:sp>
          <p:nvSpPr>
            <p:cNvPr id="33924" name="Line 97"/>
            <p:cNvSpPr>
              <a:spLocks noChangeAspect="1" noChangeShapeType="1"/>
            </p:cNvSpPr>
            <p:nvPr/>
          </p:nvSpPr>
          <p:spPr bwMode="auto">
            <a:xfrm>
              <a:off x="3157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25" name="Line 98"/>
            <p:cNvSpPr>
              <a:spLocks noChangeAspect="1" noChangeShapeType="1"/>
            </p:cNvSpPr>
            <p:nvPr/>
          </p:nvSpPr>
          <p:spPr bwMode="auto">
            <a:xfrm>
              <a:off x="3109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26" name="Line 99"/>
            <p:cNvSpPr>
              <a:spLocks noChangeAspect="1" noChangeShapeType="1"/>
            </p:cNvSpPr>
            <p:nvPr/>
          </p:nvSpPr>
          <p:spPr bwMode="auto">
            <a:xfrm>
              <a:off x="3061" y="833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27" name="Line 100"/>
            <p:cNvSpPr>
              <a:spLocks noChangeAspect="1" noChangeShapeType="1"/>
            </p:cNvSpPr>
            <p:nvPr/>
          </p:nvSpPr>
          <p:spPr bwMode="auto">
            <a:xfrm>
              <a:off x="3183" y="77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928" name="Line 101"/>
            <p:cNvSpPr>
              <a:spLocks noChangeAspect="1" noChangeShapeType="1"/>
            </p:cNvSpPr>
            <p:nvPr/>
          </p:nvSpPr>
          <p:spPr bwMode="auto">
            <a:xfrm>
              <a:off x="3184" y="889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929" name="Line 102"/>
            <p:cNvSpPr>
              <a:spLocks noChangeAspect="1" noChangeShapeType="1"/>
            </p:cNvSpPr>
            <p:nvPr/>
          </p:nvSpPr>
          <p:spPr bwMode="auto">
            <a:xfrm>
              <a:off x="3184" y="771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51" name="Line 103"/>
          <p:cNvSpPr>
            <a:spLocks noChangeAspect="1" noChangeShapeType="1"/>
          </p:cNvSpPr>
          <p:nvPr/>
        </p:nvSpPr>
        <p:spPr bwMode="auto">
          <a:xfrm>
            <a:off x="2911475" y="1366838"/>
            <a:ext cx="0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52" name="Line 104"/>
          <p:cNvSpPr>
            <a:spLocks noChangeAspect="1" noChangeShapeType="1"/>
          </p:cNvSpPr>
          <p:nvPr/>
        </p:nvSpPr>
        <p:spPr bwMode="auto">
          <a:xfrm flipH="1">
            <a:off x="2840038" y="1879600"/>
            <a:ext cx="29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53" name="Oval 105"/>
          <p:cNvSpPr>
            <a:spLocks noChangeAspect="1" noChangeArrowheads="1"/>
          </p:cNvSpPr>
          <p:nvPr/>
        </p:nvSpPr>
        <p:spPr bwMode="auto">
          <a:xfrm>
            <a:off x="2890838" y="1857375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54" name="Line 106"/>
          <p:cNvSpPr>
            <a:spLocks noChangeAspect="1" noChangeShapeType="1"/>
          </p:cNvSpPr>
          <p:nvPr/>
        </p:nvSpPr>
        <p:spPr bwMode="auto">
          <a:xfrm flipH="1">
            <a:off x="3960813" y="1362075"/>
            <a:ext cx="3175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55" name="Text Box 107"/>
          <p:cNvSpPr txBox="1">
            <a:spLocks noChangeAspect="1" noChangeArrowheads="1"/>
          </p:cNvSpPr>
          <p:nvPr/>
        </p:nvSpPr>
        <p:spPr bwMode="auto">
          <a:xfrm>
            <a:off x="2417763" y="1698625"/>
            <a:ext cx="554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IN1</a:t>
            </a:r>
          </a:p>
        </p:txBody>
      </p:sp>
      <p:sp>
        <p:nvSpPr>
          <p:cNvPr id="33856" name="Rectangle 108"/>
          <p:cNvSpPr>
            <a:spLocks noChangeAspect="1" noChangeArrowheads="1"/>
          </p:cNvSpPr>
          <p:nvPr/>
        </p:nvSpPr>
        <p:spPr bwMode="auto">
          <a:xfrm>
            <a:off x="5453063" y="509588"/>
            <a:ext cx="141287" cy="7096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57" name="Rectangle 109"/>
          <p:cNvSpPr>
            <a:spLocks noChangeAspect="1" noChangeArrowheads="1"/>
          </p:cNvSpPr>
          <p:nvPr/>
        </p:nvSpPr>
        <p:spPr bwMode="auto">
          <a:xfrm>
            <a:off x="5100638" y="227013"/>
            <a:ext cx="1414462" cy="3413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58" name="Rectangle 110"/>
          <p:cNvSpPr>
            <a:spLocks noChangeAspect="1" noChangeArrowheads="1"/>
          </p:cNvSpPr>
          <p:nvPr/>
        </p:nvSpPr>
        <p:spPr bwMode="auto">
          <a:xfrm>
            <a:off x="5240338" y="793750"/>
            <a:ext cx="120650" cy="126841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59" name="Rectangle 111"/>
          <p:cNvSpPr>
            <a:spLocks noChangeAspect="1" noChangeArrowheads="1"/>
          </p:cNvSpPr>
          <p:nvPr/>
        </p:nvSpPr>
        <p:spPr bwMode="auto">
          <a:xfrm>
            <a:off x="5240338" y="793750"/>
            <a:ext cx="425450" cy="128588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60" name="Rectangle 112"/>
          <p:cNvSpPr>
            <a:spLocks noChangeAspect="1" noChangeArrowheads="1"/>
          </p:cNvSpPr>
          <p:nvPr/>
        </p:nvSpPr>
        <p:spPr bwMode="auto">
          <a:xfrm rot="10800000">
            <a:off x="5100638" y="2508250"/>
            <a:ext cx="1414462" cy="339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61" name="Text Box 113"/>
          <p:cNvSpPr txBox="1">
            <a:spLocks noChangeAspect="1" noChangeArrowheads="1"/>
          </p:cNvSpPr>
          <p:nvPr/>
        </p:nvSpPr>
        <p:spPr bwMode="auto">
          <a:xfrm>
            <a:off x="6524625" y="1344613"/>
            <a:ext cx="790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OUT</a:t>
            </a:r>
          </a:p>
        </p:txBody>
      </p:sp>
      <p:sp>
        <p:nvSpPr>
          <p:cNvPr id="33862" name="Text Box 114"/>
          <p:cNvSpPr txBox="1">
            <a:spLocks noChangeAspect="1" noChangeArrowheads="1"/>
          </p:cNvSpPr>
          <p:nvPr/>
        </p:nvSpPr>
        <p:spPr bwMode="auto">
          <a:xfrm>
            <a:off x="4673600" y="1317625"/>
            <a:ext cx="5730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IN1</a:t>
            </a:r>
          </a:p>
        </p:txBody>
      </p:sp>
      <p:sp>
        <p:nvSpPr>
          <p:cNvPr id="33863" name="Rectangle 115"/>
          <p:cNvSpPr>
            <a:spLocks noChangeAspect="1" noChangeArrowheads="1"/>
          </p:cNvSpPr>
          <p:nvPr/>
        </p:nvSpPr>
        <p:spPr bwMode="auto">
          <a:xfrm>
            <a:off x="5722938" y="1216025"/>
            <a:ext cx="169862" cy="550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33864" name="Group 116"/>
          <p:cNvGrpSpPr>
            <a:grpSpLocks noChangeAspect="1"/>
          </p:cNvGrpSpPr>
          <p:nvPr/>
        </p:nvGrpSpPr>
        <p:grpSpPr bwMode="auto">
          <a:xfrm>
            <a:off x="5638800" y="1016000"/>
            <a:ext cx="336550" cy="339725"/>
            <a:chOff x="3470" y="2033"/>
            <a:chExt cx="217" cy="218"/>
          </a:xfrm>
        </p:grpSpPr>
        <p:sp>
          <p:nvSpPr>
            <p:cNvPr id="33922" name="Rectangle 117"/>
            <p:cNvSpPr>
              <a:spLocks noChangeAspect="1" noChangeArrowheads="1"/>
            </p:cNvSpPr>
            <p:nvPr/>
          </p:nvSpPr>
          <p:spPr bwMode="auto">
            <a:xfrm>
              <a:off x="3470" y="2033"/>
              <a:ext cx="217" cy="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23" name="Rectangle 118"/>
            <p:cNvSpPr>
              <a:spLocks noChangeAspect="1" noChangeArrowheads="1"/>
            </p:cNvSpPr>
            <p:nvPr/>
          </p:nvSpPr>
          <p:spPr bwMode="auto">
            <a:xfrm>
              <a:off x="3523" y="2088"/>
              <a:ext cx="109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3865" name="Group 119"/>
          <p:cNvGrpSpPr>
            <a:grpSpLocks noChangeAspect="1"/>
          </p:cNvGrpSpPr>
          <p:nvPr/>
        </p:nvGrpSpPr>
        <p:grpSpPr bwMode="auto">
          <a:xfrm>
            <a:off x="5638800" y="1554163"/>
            <a:ext cx="336550" cy="341312"/>
            <a:chOff x="3470" y="2432"/>
            <a:chExt cx="217" cy="218"/>
          </a:xfrm>
        </p:grpSpPr>
        <p:sp>
          <p:nvSpPr>
            <p:cNvPr id="33920" name="Rectangle 120"/>
            <p:cNvSpPr>
              <a:spLocks noChangeAspect="1" noChangeArrowheads="1"/>
            </p:cNvSpPr>
            <p:nvPr/>
          </p:nvSpPr>
          <p:spPr bwMode="auto">
            <a:xfrm>
              <a:off x="3470" y="2432"/>
              <a:ext cx="217" cy="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21" name="Rectangle 121"/>
            <p:cNvSpPr>
              <a:spLocks noChangeAspect="1" noChangeArrowheads="1"/>
            </p:cNvSpPr>
            <p:nvPr/>
          </p:nvSpPr>
          <p:spPr bwMode="auto">
            <a:xfrm>
              <a:off x="3523" y="2487"/>
              <a:ext cx="109" cy="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3866" name="Group 122"/>
          <p:cNvGrpSpPr>
            <a:grpSpLocks noChangeAspect="1"/>
          </p:cNvGrpSpPr>
          <p:nvPr/>
        </p:nvGrpSpPr>
        <p:grpSpPr bwMode="auto">
          <a:xfrm>
            <a:off x="5640388" y="2424113"/>
            <a:ext cx="341312" cy="338137"/>
            <a:chOff x="3552" y="1290"/>
            <a:chExt cx="218" cy="216"/>
          </a:xfrm>
        </p:grpSpPr>
        <p:sp>
          <p:nvSpPr>
            <p:cNvPr id="33918" name="Rectangle 123"/>
            <p:cNvSpPr>
              <a:spLocks noChangeAspect="1" noChangeArrowheads="1"/>
            </p:cNvSpPr>
            <p:nvPr/>
          </p:nvSpPr>
          <p:spPr bwMode="auto">
            <a:xfrm rot="10800000">
              <a:off x="3552" y="1290"/>
              <a:ext cx="218" cy="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19" name="Rectangle 124"/>
            <p:cNvSpPr>
              <a:spLocks noChangeAspect="1" noChangeArrowheads="1"/>
            </p:cNvSpPr>
            <p:nvPr/>
          </p:nvSpPr>
          <p:spPr bwMode="auto">
            <a:xfrm rot="10800000">
              <a:off x="3606" y="1344"/>
              <a:ext cx="109" cy="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6802" tIns="48402" rIns="96802" bIns="48402" anchor="ctr"/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400">
                <a:cs typeface="Arial" charset="0"/>
              </a:endParaRPr>
            </a:p>
          </p:txBody>
        </p:sp>
      </p:grpSp>
      <p:sp>
        <p:nvSpPr>
          <p:cNvPr id="33867" name="Rectangle 125"/>
          <p:cNvSpPr>
            <a:spLocks noChangeAspect="1" noChangeArrowheads="1"/>
          </p:cNvSpPr>
          <p:nvPr/>
        </p:nvSpPr>
        <p:spPr bwMode="auto">
          <a:xfrm>
            <a:off x="5310188" y="1941513"/>
            <a:ext cx="701675" cy="127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68" name="Rectangle 126"/>
          <p:cNvSpPr>
            <a:spLocks noChangeAspect="1" noChangeArrowheads="1"/>
          </p:cNvSpPr>
          <p:nvPr/>
        </p:nvSpPr>
        <p:spPr bwMode="auto">
          <a:xfrm>
            <a:off x="5099050" y="1425575"/>
            <a:ext cx="211138" cy="1365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69" name="Oval 127"/>
          <p:cNvSpPr>
            <a:spLocks noChangeAspect="1" noChangeArrowheads="1"/>
          </p:cNvSpPr>
          <p:nvPr/>
        </p:nvSpPr>
        <p:spPr bwMode="auto">
          <a:xfrm>
            <a:off x="5676900" y="1857375"/>
            <a:ext cx="282575" cy="2841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70" name="Oval 128"/>
          <p:cNvSpPr>
            <a:spLocks noChangeAspect="1" noChangeArrowheads="1"/>
          </p:cNvSpPr>
          <p:nvPr/>
        </p:nvSpPr>
        <p:spPr bwMode="auto">
          <a:xfrm>
            <a:off x="5381625" y="709613"/>
            <a:ext cx="282575" cy="28416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71" name="Text Box 129"/>
          <p:cNvSpPr txBox="1">
            <a:spLocks noChangeAspect="1" noChangeArrowheads="1"/>
          </p:cNvSpPr>
          <p:nvPr/>
        </p:nvSpPr>
        <p:spPr bwMode="auto">
          <a:xfrm>
            <a:off x="4530725" y="238125"/>
            <a:ext cx="66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Vdd</a:t>
            </a:r>
          </a:p>
        </p:txBody>
      </p:sp>
      <p:sp>
        <p:nvSpPr>
          <p:cNvPr id="33872" name="Text Box 130"/>
          <p:cNvSpPr txBox="1">
            <a:spLocks noChangeAspect="1" noChangeArrowheads="1"/>
          </p:cNvSpPr>
          <p:nvPr/>
        </p:nvSpPr>
        <p:spPr bwMode="auto">
          <a:xfrm>
            <a:off x="4530725" y="2530475"/>
            <a:ext cx="7159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GND</a:t>
            </a:r>
          </a:p>
        </p:txBody>
      </p:sp>
      <p:sp>
        <p:nvSpPr>
          <p:cNvPr id="33873" name="Line 131"/>
          <p:cNvSpPr>
            <a:spLocks noChangeAspect="1" noChangeShapeType="1"/>
          </p:cNvSpPr>
          <p:nvPr/>
        </p:nvSpPr>
        <p:spPr bwMode="auto">
          <a:xfrm>
            <a:off x="3605213" y="2259013"/>
            <a:ext cx="35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74" name="Line 132"/>
          <p:cNvSpPr>
            <a:spLocks noChangeAspect="1" noChangeShapeType="1"/>
          </p:cNvSpPr>
          <p:nvPr/>
        </p:nvSpPr>
        <p:spPr bwMode="auto">
          <a:xfrm flipV="1">
            <a:off x="3963988" y="1417638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75" name="Rectangle 133"/>
          <p:cNvSpPr>
            <a:spLocks noChangeAspect="1" noChangeArrowheads="1"/>
          </p:cNvSpPr>
          <p:nvPr/>
        </p:nvSpPr>
        <p:spPr bwMode="auto">
          <a:xfrm>
            <a:off x="5594350" y="2224088"/>
            <a:ext cx="700088" cy="127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76" name="Oval 134"/>
          <p:cNvSpPr>
            <a:spLocks noChangeAspect="1" noChangeArrowheads="1"/>
          </p:cNvSpPr>
          <p:nvPr/>
        </p:nvSpPr>
        <p:spPr bwMode="auto">
          <a:xfrm>
            <a:off x="5676900" y="2139950"/>
            <a:ext cx="282575" cy="2841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77" name="Rectangle 135"/>
          <p:cNvSpPr>
            <a:spLocks noChangeAspect="1" noChangeArrowheads="1"/>
          </p:cNvSpPr>
          <p:nvPr/>
        </p:nvSpPr>
        <p:spPr bwMode="auto">
          <a:xfrm>
            <a:off x="6232525" y="793750"/>
            <a:ext cx="120650" cy="155257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78" name="Rectangle 136"/>
          <p:cNvSpPr>
            <a:spLocks noChangeAspect="1" noChangeArrowheads="1"/>
          </p:cNvSpPr>
          <p:nvPr/>
        </p:nvSpPr>
        <p:spPr bwMode="auto">
          <a:xfrm>
            <a:off x="5949950" y="793750"/>
            <a:ext cx="371475" cy="128588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79" name="Rectangle 137"/>
          <p:cNvSpPr>
            <a:spLocks noChangeAspect="1" noChangeArrowheads="1"/>
          </p:cNvSpPr>
          <p:nvPr/>
        </p:nvSpPr>
        <p:spPr bwMode="auto">
          <a:xfrm>
            <a:off x="6232525" y="1006475"/>
            <a:ext cx="282575" cy="128588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80" name="Rectangle 138"/>
          <p:cNvSpPr>
            <a:spLocks noChangeAspect="1" noChangeArrowheads="1"/>
          </p:cNvSpPr>
          <p:nvPr/>
        </p:nvSpPr>
        <p:spPr bwMode="auto">
          <a:xfrm>
            <a:off x="5886450" y="1397000"/>
            <a:ext cx="628650" cy="1285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81" name="Oval 139"/>
          <p:cNvSpPr>
            <a:spLocks noChangeAspect="1" noChangeArrowheads="1"/>
          </p:cNvSpPr>
          <p:nvPr/>
        </p:nvSpPr>
        <p:spPr bwMode="auto">
          <a:xfrm>
            <a:off x="5949950" y="722313"/>
            <a:ext cx="280988" cy="28416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82" name="Freeform 140"/>
          <p:cNvSpPr>
            <a:spLocks noChangeAspect="1"/>
          </p:cNvSpPr>
          <p:nvPr/>
        </p:nvSpPr>
        <p:spPr bwMode="auto">
          <a:xfrm>
            <a:off x="3184525" y="652463"/>
            <a:ext cx="2197100" cy="709612"/>
          </a:xfrm>
          <a:custGeom>
            <a:avLst/>
            <a:gdLst>
              <a:gd name="T0" fmla="*/ 2147483647 w 1361"/>
              <a:gd name="T1" fmla="*/ 345833917 h 362"/>
              <a:gd name="T2" fmla="*/ 1654844097 w 1361"/>
              <a:gd name="T3" fmla="*/ 172915978 h 362"/>
              <a:gd name="T4" fmla="*/ 0 w 1361"/>
              <a:gd name="T5" fmla="*/ 1391019863 h 3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1" h="362">
                <a:moveTo>
                  <a:pt x="1361" y="90"/>
                </a:moveTo>
                <a:cubicBezTo>
                  <a:pt x="1111" y="45"/>
                  <a:pt x="862" y="0"/>
                  <a:pt x="635" y="45"/>
                </a:cubicBezTo>
                <a:cubicBezTo>
                  <a:pt x="408" y="90"/>
                  <a:pt x="204" y="226"/>
                  <a:pt x="0" y="3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83" name="Line 141"/>
          <p:cNvSpPr>
            <a:spLocks noChangeAspect="1" noChangeShapeType="1"/>
          </p:cNvSpPr>
          <p:nvPr/>
        </p:nvSpPr>
        <p:spPr bwMode="auto">
          <a:xfrm flipH="1">
            <a:off x="3963988" y="863600"/>
            <a:ext cx="1985962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84" name="Line 142"/>
          <p:cNvSpPr>
            <a:spLocks noChangeAspect="1" noChangeShapeType="1"/>
          </p:cNvSpPr>
          <p:nvPr/>
        </p:nvSpPr>
        <p:spPr bwMode="auto">
          <a:xfrm flipH="1" flipV="1">
            <a:off x="3468688" y="1857375"/>
            <a:ext cx="2197100" cy="1412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85" name="Freeform 143"/>
          <p:cNvSpPr>
            <a:spLocks noChangeAspect="1"/>
          </p:cNvSpPr>
          <p:nvPr/>
        </p:nvSpPr>
        <p:spPr bwMode="auto">
          <a:xfrm>
            <a:off x="3538538" y="2282825"/>
            <a:ext cx="2127250" cy="153988"/>
          </a:xfrm>
          <a:custGeom>
            <a:avLst/>
            <a:gdLst>
              <a:gd name="T0" fmla="*/ 2147483647 w 1361"/>
              <a:gd name="T1" fmla="*/ 0 h 99"/>
              <a:gd name="T2" fmla="*/ 886803791 w 1361"/>
              <a:gd name="T3" fmla="*/ 220163954 h 99"/>
              <a:gd name="T4" fmla="*/ 0 w 1361"/>
              <a:gd name="T5" fmla="*/ 111291327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1" h="99">
                <a:moveTo>
                  <a:pt x="1361" y="0"/>
                </a:moveTo>
                <a:cubicBezTo>
                  <a:pt x="975" y="41"/>
                  <a:pt x="590" y="83"/>
                  <a:pt x="363" y="91"/>
                </a:cubicBezTo>
                <a:cubicBezTo>
                  <a:pt x="136" y="99"/>
                  <a:pt x="68" y="72"/>
                  <a:pt x="0" y="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86" name="Text Box 144"/>
          <p:cNvSpPr txBox="1">
            <a:spLocks noChangeAspect="1" noChangeArrowheads="1"/>
          </p:cNvSpPr>
          <p:nvPr/>
        </p:nvSpPr>
        <p:spPr bwMode="auto">
          <a:xfrm>
            <a:off x="6515100" y="936625"/>
            <a:ext cx="5730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IN2</a:t>
            </a:r>
          </a:p>
        </p:txBody>
      </p:sp>
      <p:sp>
        <p:nvSpPr>
          <p:cNvPr id="33887" name="Rectangle 145"/>
          <p:cNvSpPr>
            <a:spLocks noChangeAspect="1" noChangeArrowheads="1"/>
          </p:cNvSpPr>
          <p:nvPr/>
        </p:nvSpPr>
        <p:spPr bwMode="auto">
          <a:xfrm>
            <a:off x="2963863" y="3733800"/>
            <a:ext cx="141287" cy="7080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88" name="Rectangle 146"/>
          <p:cNvSpPr>
            <a:spLocks noChangeAspect="1" noChangeArrowheads="1"/>
          </p:cNvSpPr>
          <p:nvPr/>
        </p:nvSpPr>
        <p:spPr bwMode="auto">
          <a:xfrm rot="5400000">
            <a:off x="2679700" y="4044950"/>
            <a:ext cx="142875" cy="7080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89" name="Rectangle 147"/>
          <p:cNvSpPr>
            <a:spLocks noChangeAspect="1" noChangeArrowheads="1"/>
          </p:cNvSpPr>
          <p:nvPr/>
        </p:nvSpPr>
        <p:spPr bwMode="auto">
          <a:xfrm>
            <a:off x="2681288" y="5010150"/>
            <a:ext cx="141287" cy="709613"/>
          </a:xfrm>
          <a:prstGeom prst="rect">
            <a:avLst/>
          </a:prstGeom>
          <a:solidFill>
            <a:srgbClr val="F8F8F8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90" name="Rectangle 148"/>
          <p:cNvSpPr>
            <a:spLocks noChangeAspect="1" noChangeArrowheads="1"/>
          </p:cNvSpPr>
          <p:nvPr/>
        </p:nvSpPr>
        <p:spPr bwMode="auto">
          <a:xfrm>
            <a:off x="2398713" y="3733800"/>
            <a:ext cx="142875" cy="7080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1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91" name="Rectangle 149"/>
          <p:cNvSpPr>
            <a:spLocks noChangeAspect="1" noChangeArrowheads="1"/>
          </p:cNvSpPr>
          <p:nvPr/>
        </p:nvSpPr>
        <p:spPr bwMode="auto">
          <a:xfrm>
            <a:off x="2044700" y="3451225"/>
            <a:ext cx="1416050" cy="3413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92" name="Rectangle 150"/>
          <p:cNvSpPr>
            <a:spLocks noChangeAspect="1" noChangeArrowheads="1"/>
          </p:cNvSpPr>
          <p:nvPr/>
        </p:nvSpPr>
        <p:spPr bwMode="auto">
          <a:xfrm>
            <a:off x="2185988" y="4017963"/>
            <a:ext cx="119062" cy="1268412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93" name="Rectangle 151"/>
          <p:cNvSpPr>
            <a:spLocks noChangeAspect="1" noChangeArrowheads="1"/>
          </p:cNvSpPr>
          <p:nvPr/>
        </p:nvSpPr>
        <p:spPr bwMode="auto">
          <a:xfrm>
            <a:off x="2185988" y="4017963"/>
            <a:ext cx="425450" cy="128587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94" name="Rectangle 152"/>
          <p:cNvSpPr>
            <a:spLocks noChangeAspect="1" noChangeArrowheads="1"/>
          </p:cNvSpPr>
          <p:nvPr/>
        </p:nvSpPr>
        <p:spPr bwMode="auto">
          <a:xfrm rot="10800000">
            <a:off x="2044700" y="5732463"/>
            <a:ext cx="141605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95" name="Rectangle 153"/>
          <p:cNvSpPr>
            <a:spLocks noChangeAspect="1" noChangeArrowheads="1"/>
          </p:cNvSpPr>
          <p:nvPr/>
        </p:nvSpPr>
        <p:spPr bwMode="auto">
          <a:xfrm>
            <a:off x="2667000" y="4437063"/>
            <a:ext cx="169863" cy="5540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33896" name="Group 154"/>
          <p:cNvGrpSpPr>
            <a:grpSpLocks noChangeAspect="1"/>
          </p:cNvGrpSpPr>
          <p:nvPr/>
        </p:nvGrpSpPr>
        <p:grpSpPr bwMode="auto">
          <a:xfrm>
            <a:off x="2582863" y="4238625"/>
            <a:ext cx="339725" cy="341313"/>
            <a:chOff x="3470" y="2033"/>
            <a:chExt cx="217" cy="218"/>
          </a:xfrm>
        </p:grpSpPr>
        <p:sp>
          <p:nvSpPr>
            <p:cNvPr id="33916" name="Rectangle 155"/>
            <p:cNvSpPr>
              <a:spLocks noChangeAspect="1" noChangeArrowheads="1"/>
            </p:cNvSpPr>
            <p:nvPr/>
          </p:nvSpPr>
          <p:spPr bwMode="auto">
            <a:xfrm>
              <a:off x="3470" y="2033"/>
              <a:ext cx="217" cy="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17" name="Rectangle 156"/>
            <p:cNvSpPr>
              <a:spLocks noChangeAspect="1" noChangeArrowheads="1"/>
            </p:cNvSpPr>
            <p:nvPr/>
          </p:nvSpPr>
          <p:spPr bwMode="auto">
            <a:xfrm>
              <a:off x="3523" y="2088"/>
              <a:ext cx="109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3897" name="Group 157"/>
          <p:cNvGrpSpPr>
            <a:grpSpLocks noChangeAspect="1"/>
          </p:cNvGrpSpPr>
          <p:nvPr/>
        </p:nvGrpSpPr>
        <p:grpSpPr bwMode="auto">
          <a:xfrm>
            <a:off x="2582863" y="4778375"/>
            <a:ext cx="339725" cy="341313"/>
            <a:chOff x="3470" y="2432"/>
            <a:chExt cx="217" cy="218"/>
          </a:xfrm>
        </p:grpSpPr>
        <p:sp>
          <p:nvSpPr>
            <p:cNvPr id="33914" name="Rectangle 158"/>
            <p:cNvSpPr>
              <a:spLocks noChangeAspect="1" noChangeArrowheads="1"/>
            </p:cNvSpPr>
            <p:nvPr/>
          </p:nvSpPr>
          <p:spPr bwMode="auto">
            <a:xfrm>
              <a:off x="3470" y="2432"/>
              <a:ext cx="217" cy="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15" name="Rectangle 159"/>
            <p:cNvSpPr>
              <a:spLocks noChangeAspect="1" noChangeArrowheads="1"/>
            </p:cNvSpPr>
            <p:nvPr/>
          </p:nvSpPr>
          <p:spPr bwMode="auto">
            <a:xfrm>
              <a:off x="3523" y="2487"/>
              <a:ext cx="109" cy="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3898" name="Rectangle 160"/>
          <p:cNvSpPr>
            <a:spLocks noChangeAspect="1" noChangeArrowheads="1"/>
          </p:cNvSpPr>
          <p:nvPr/>
        </p:nvSpPr>
        <p:spPr bwMode="auto">
          <a:xfrm rot="10800000">
            <a:off x="2578100" y="3538538"/>
            <a:ext cx="341313" cy="3381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99" name="Rectangle 161"/>
          <p:cNvSpPr>
            <a:spLocks noChangeAspect="1" noChangeArrowheads="1"/>
          </p:cNvSpPr>
          <p:nvPr/>
        </p:nvSpPr>
        <p:spPr bwMode="auto">
          <a:xfrm rot="10800000">
            <a:off x="2662238" y="3622675"/>
            <a:ext cx="171450" cy="171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6802" tIns="48402" rIns="96802" bIns="48402" anchor="ctr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400">
              <a:cs typeface="Arial" charset="0"/>
            </a:endParaRPr>
          </a:p>
        </p:txBody>
      </p:sp>
      <p:sp>
        <p:nvSpPr>
          <p:cNvPr id="33900" name="Rectangle 162"/>
          <p:cNvSpPr>
            <a:spLocks noChangeAspect="1" noChangeArrowheads="1"/>
          </p:cNvSpPr>
          <p:nvPr/>
        </p:nvSpPr>
        <p:spPr bwMode="auto">
          <a:xfrm rot="10800000">
            <a:off x="2586038" y="5648325"/>
            <a:ext cx="339725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1" name="Rectangle 163"/>
          <p:cNvSpPr>
            <a:spLocks noChangeAspect="1" noChangeArrowheads="1"/>
          </p:cNvSpPr>
          <p:nvPr/>
        </p:nvSpPr>
        <p:spPr bwMode="auto">
          <a:xfrm rot="10800000">
            <a:off x="2670175" y="5732463"/>
            <a:ext cx="169863" cy="171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6802" tIns="48402" rIns="96802" bIns="48402" anchor="ctr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500">
              <a:cs typeface="Arial" charset="0"/>
            </a:endParaRPr>
          </a:p>
        </p:txBody>
      </p:sp>
      <p:sp>
        <p:nvSpPr>
          <p:cNvPr id="33902" name="Rectangle 164"/>
          <p:cNvSpPr>
            <a:spLocks noChangeAspect="1" noChangeArrowheads="1"/>
          </p:cNvSpPr>
          <p:nvPr/>
        </p:nvSpPr>
        <p:spPr bwMode="auto">
          <a:xfrm>
            <a:off x="2255838" y="5165725"/>
            <a:ext cx="700087" cy="127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3" name="Rectangle 165"/>
          <p:cNvSpPr>
            <a:spLocks noChangeAspect="1" noChangeArrowheads="1"/>
          </p:cNvSpPr>
          <p:nvPr/>
        </p:nvSpPr>
        <p:spPr bwMode="auto">
          <a:xfrm>
            <a:off x="2043113" y="4649788"/>
            <a:ext cx="212725" cy="1349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4" name="Rectangle 166"/>
          <p:cNvSpPr>
            <a:spLocks noChangeAspect="1" noChangeArrowheads="1"/>
          </p:cNvSpPr>
          <p:nvPr/>
        </p:nvSpPr>
        <p:spPr bwMode="auto">
          <a:xfrm>
            <a:off x="2540000" y="5448300"/>
            <a:ext cx="698500" cy="127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5" name="Rectangle 167"/>
          <p:cNvSpPr>
            <a:spLocks noChangeAspect="1" noChangeArrowheads="1"/>
          </p:cNvSpPr>
          <p:nvPr/>
        </p:nvSpPr>
        <p:spPr bwMode="auto">
          <a:xfrm>
            <a:off x="3178175" y="4017963"/>
            <a:ext cx="120650" cy="1550987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6" name="Rectangle 168"/>
          <p:cNvSpPr>
            <a:spLocks noChangeAspect="1" noChangeArrowheads="1"/>
          </p:cNvSpPr>
          <p:nvPr/>
        </p:nvSpPr>
        <p:spPr bwMode="auto">
          <a:xfrm>
            <a:off x="2894013" y="4017963"/>
            <a:ext cx="371475" cy="128587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7" name="Rectangle 169"/>
          <p:cNvSpPr>
            <a:spLocks noChangeAspect="1" noChangeArrowheads="1"/>
          </p:cNvSpPr>
          <p:nvPr/>
        </p:nvSpPr>
        <p:spPr bwMode="auto">
          <a:xfrm>
            <a:off x="3178175" y="4230688"/>
            <a:ext cx="282575" cy="128587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8" name="Rectangle 170"/>
          <p:cNvSpPr>
            <a:spLocks noChangeAspect="1" noChangeArrowheads="1"/>
          </p:cNvSpPr>
          <p:nvPr/>
        </p:nvSpPr>
        <p:spPr bwMode="auto">
          <a:xfrm>
            <a:off x="2833688" y="4621213"/>
            <a:ext cx="627062" cy="127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09" name="AutoShape 171"/>
          <p:cNvSpPr>
            <a:spLocks noChangeAspect="1" noChangeArrowheads="1"/>
          </p:cNvSpPr>
          <p:nvPr/>
        </p:nvSpPr>
        <p:spPr bwMode="auto">
          <a:xfrm rot="-1726972">
            <a:off x="1484313" y="1706563"/>
            <a:ext cx="496887" cy="779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910" name="Text Box 172"/>
          <p:cNvSpPr txBox="1">
            <a:spLocks noChangeAspect="1" noChangeArrowheads="1"/>
          </p:cNvSpPr>
          <p:nvPr/>
        </p:nvSpPr>
        <p:spPr bwMode="auto">
          <a:xfrm>
            <a:off x="7537450" y="1362075"/>
            <a:ext cx="14144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>
                <a:cs typeface="Times New Roman" pitchFamily="18" charset="0"/>
              </a:rPr>
              <a:t>Diffusionsschicht </a:t>
            </a:r>
          </a:p>
        </p:txBody>
      </p:sp>
      <p:grpSp>
        <p:nvGrpSpPr>
          <p:cNvPr id="33911" name="Group 173"/>
          <p:cNvGrpSpPr>
            <a:grpSpLocks noChangeAspect="1"/>
          </p:cNvGrpSpPr>
          <p:nvPr/>
        </p:nvGrpSpPr>
        <p:grpSpPr bwMode="auto">
          <a:xfrm>
            <a:off x="5634038" y="314325"/>
            <a:ext cx="339725" cy="338138"/>
            <a:chOff x="3552" y="1290"/>
            <a:chExt cx="218" cy="216"/>
          </a:xfrm>
        </p:grpSpPr>
        <p:sp>
          <p:nvSpPr>
            <p:cNvPr id="33912" name="Rectangle 174"/>
            <p:cNvSpPr>
              <a:spLocks noChangeAspect="1" noChangeArrowheads="1"/>
            </p:cNvSpPr>
            <p:nvPr/>
          </p:nvSpPr>
          <p:spPr bwMode="auto">
            <a:xfrm rot="10800000">
              <a:off x="3552" y="1290"/>
              <a:ext cx="218" cy="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913" name="Rectangle 175"/>
            <p:cNvSpPr>
              <a:spLocks noChangeAspect="1" noChangeArrowheads="1"/>
            </p:cNvSpPr>
            <p:nvPr/>
          </p:nvSpPr>
          <p:spPr bwMode="auto">
            <a:xfrm rot="10800000">
              <a:off x="3606" y="1344"/>
              <a:ext cx="109" cy="1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6802" tIns="48402" rIns="96802" bIns="48402" anchor="ctr"/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400">
                <a:cs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5" grpId="0" animBg="1"/>
      <p:bldP spid="434186" grpId="0" animBg="1"/>
      <p:bldP spid="434187" grpId="0" animBg="1"/>
      <p:bldP spid="434188" grpId="0" animBg="1"/>
      <p:bldP spid="434189" grpId="0" animBg="1"/>
      <p:bldP spid="4341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1.6.2     Standardzellen-Entwurf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017963" y="3897313"/>
            <a:ext cx="4953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367088" y="3059113"/>
            <a:ext cx="427037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322763" y="3059113"/>
            <a:ext cx="612775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932363" y="3059113"/>
            <a:ext cx="4572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789363" y="3059113"/>
            <a:ext cx="5334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292475" y="3059113"/>
            <a:ext cx="74613" cy="3429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949575" y="3059113"/>
            <a:ext cx="3429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570163" y="3059113"/>
            <a:ext cx="3810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570163" y="2297113"/>
            <a:ext cx="3810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951163" y="2297113"/>
            <a:ext cx="762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027363" y="2297113"/>
            <a:ext cx="3429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3367088" y="2297113"/>
            <a:ext cx="498475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865563" y="2297113"/>
            <a:ext cx="7620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4627563" y="2297113"/>
            <a:ext cx="3048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4932363" y="2297113"/>
            <a:ext cx="4572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468688" y="2335213"/>
            <a:ext cx="381000" cy="2905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2151063" y="2819400"/>
            <a:ext cx="176212" cy="131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5121275" y="3897313"/>
            <a:ext cx="2667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2570163" y="3897313"/>
            <a:ext cx="4572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027363" y="3897313"/>
            <a:ext cx="5334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3560763" y="3897313"/>
            <a:ext cx="4572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511675" y="3897313"/>
            <a:ext cx="153988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4664075" y="3897313"/>
            <a:ext cx="457200" cy="342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4114800" y="3908425"/>
            <a:ext cx="4206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A‘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3779838" y="2636838"/>
            <a:ext cx="15240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Durchgangszelle</a:t>
            </a: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>
            <a:off x="3390900" y="2867025"/>
            <a:ext cx="45720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3636963" y="2640013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 flipH="1">
            <a:off x="3330575" y="2830513"/>
            <a:ext cx="306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7" name="Line 32"/>
          <p:cNvSpPr>
            <a:spLocks noChangeShapeType="1"/>
          </p:cNvSpPr>
          <p:nvPr/>
        </p:nvSpPr>
        <p:spPr bwMode="auto">
          <a:xfrm>
            <a:off x="3330575" y="283051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8" name="Line 33"/>
          <p:cNvSpPr>
            <a:spLocks noChangeShapeType="1"/>
          </p:cNvSpPr>
          <p:nvPr/>
        </p:nvSpPr>
        <p:spPr bwMode="auto">
          <a:xfrm>
            <a:off x="3330575" y="3668713"/>
            <a:ext cx="91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9" name="Line 34"/>
          <p:cNvSpPr>
            <a:spLocks noChangeShapeType="1"/>
          </p:cNvSpPr>
          <p:nvPr/>
        </p:nvSpPr>
        <p:spPr bwMode="auto">
          <a:xfrm>
            <a:off x="4246563" y="36687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0" name="Rectangle 35"/>
          <p:cNvSpPr>
            <a:spLocks noChangeArrowheads="1"/>
          </p:cNvSpPr>
          <p:nvPr/>
        </p:nvSpPr>
        <p:spPr bwMode="auto">
          <a:xfrm>
            <a:off x="2149475" y="1992313"/>
            <a:ext cx="3621088" cy="266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1" name="Rectangle 36"/>
          <p:cNvSpPr>
            <a:spLocks noChangeArrowheads="1"/>
          </p:cNvSpPr>
          <p:nvPr/>
        </p:nvSpPr>
        <p:spPr bwMode="auto">
          <a:xfrm>
            <a:off x="1614488" y="1470025"/>
            <a:ext cx="4686300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2" name="Rectangle 37"/>
          <p:cNvSpPr>
            <a:spLocks noChangeArrowheads="1"/>
          </p:cNvSpPr>
          <p:nvPr/>
        </p:nvSpPr>
        <p:spPr bwMode="auto">
          <a:xfrm>
            <a:off x="1614488" y="1470025"/>
            <a:ext cx="534987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3" name="Rectangle 38"/>
          <p:cNvSpPr>
            <a:spLocks noChangeArrowheads="1"/>
          </p:cNvSpPr>
          <p:nvPr/>
        </p:nvSpPr>
        <p:spPr bwMode="auto">
          <a:xfrm>
            <a:off x="5770563" y="1470025"/>
            <a:ext cx="53022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4" name="Rectangle 39"/>
          <p:cNvSpPr>
            <a:spLocks noChangeArrowheads="1"/>
          </p:cNvSpPr>
          <p:nvPr/>
        </p:nvSpPr>
        <p:spPr bwMode="auto">
          <a:xfrm>
            <a:off x="5770563" y="4660900"/>
            <a:ext cx="530225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5" name="Rectangle 40"/>
          <p:cNvSpPr>
            <a:spLocks noChangeArrowheads="1"/>
          </p:cNvSpPr>
          <p:nvPr/>
        </p:nvSpPr>
        <p:spPr bwMode="auto">
          <a:xfrm>
            <a:off x="1614488" y="4660900"/>
            <a:ext cx="534987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6" name="Rectangle 41"/>
          <p:cNvSpPr>
            <a:spLocks noChangeArrowheads="1"/>
          </p:cNvSpPr>
          <p:nvPr/>
        </p:nvSpPr>
        <p:spPr bwMode="auto">
          <a:xfrm>
            <a:off x="2187575" y="1470025"/>
            <a:ext cx="4572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7" name="Rectangle 42"/>
          <p:cNvSpPr>
            <a:spLocks noChangeArrowheads="1"/>
          </p:cNvSpPr>
          <p:nvPr/>
        </p:nvSpPr>
        <p:spPr bwMode="auto">
          <a:xfrm>
            <a:off x="2720975" y="1470025"/>
            <a:ext cx="4572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8" name="Rectangle 43"/>
          <p:cNvSpPr>
            <a:spLocks noChangeArrowheads="1"/>
          </p:cNvSpPr>
          <p:nvPr/>
        </p:nvSpPr>
        <p:spPr bwMode="auto">
          <a:xfrm>
            <a:off x="3254375" y="1470025"/>
            <a:ext cx="455613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9" name="Rectangle 44"/>
          <p:cNvSpPr>
            <a:spLocks noChangeArrowheads="1"/>
          </p:cNvSpPr>
          <p:nvPr/>
        </p:nvSpPr>
        <p:spPr bwMode="auto">
          <a:xfrm>
            <a:off x="3900488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0" name="Rectangle 45"/>
          <p:cNvSpPr>
            <a:spLocks noChangeArrowheads="1"/>
          </p:cNvSpPr>
          <p:nvPr/>
        </p:nvSpPr>
        <p:spPr bwMode="auto">
          <a:xfrm>
            <a:off x="4378325" y="1470025"/>
            <a:ext cx="417513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1" name="Rectangle 46"/>
          <p:cNvSpPr>
            <a:spLocks noChangeArrowheads="1"/>
          </p:cNvSpPr>
          <p:nvPr/>
        </p:nvSpPr>
        <p:spPr bwMode="auto">
          <a:xfrm>
            <a:off x="4856163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2" name="Rectangle 47"/>
          <p:cNvSpPr>
            <a:spLocks noChangeArrowheads="1"/>
          </p:cNvSpPr>
          <p:nvPr/>
        </p:nvSpPr>
        <p:spPr bwMode="auto">
          <a:xfrm>
            <a:off x="5313363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3" name="Rectangle 48"/>
          <p:cNvSpPr>
            <a:spLocks noChangeArrowheads="1"/>
          </p:cNvSpPr>
          <p:nvPr/>
        </p:nvSpPr>
        <p:spPr bwMode="auto">
          <a:xfrm>
            <a:off x="2282825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4" name="Rectangle 49"/>
          <p:cNvSpPr>
            <a:spLocks noChangeArrowheads="1"/>
          </p:cNvSpPr>
          <p:nvPr/>
        </p:nvSpPr>
        <p:spPr bwMode="auto">
          <a:xfrm>
            <a:off x="3979863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5" name="Rectangle 50"/>
          <p:cNvSpPr>
            <a:spLocks noChangeArrowheads="1"/>
          </p:cNvSpPr>
          <p:nvPr/>
        </p:nvSpPr>
        <p:spPr bwMode="auto">
          <a:xfrm>
            <a:off x="445293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6" name="Rectangle 51"/>
          <p:cNvSpPr>
            <a:spLocks noChangeArrowheads="1"/>
          </p:cNvSpPr>
          <p:nvPr/>
        </p:nvSpPr>
        <p:spPr bwMode="auto">
          <a:xfrm>
            <a:off x="493553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7" name="Rectangle 52"/>
          <p:cNvSpPr>
            <a:spLocks noChangeArrowheads="1"/>
          </p:cNvSpPr>
          <p:nvPr/>
        </p:nvSpPr>
        <p:spPr bwMode="auto">
          <a:xfrm>
            <a:off x="5389563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8" name="Rectangle 53"/>
          <p:cNvSpPr>
            <a:spLocks noChangeArrowheads="1"/>
          </p:cNvSpPr>
          <p:nvPr/>
        </p:nvSpPr>
        <p:spPr bwMode="auto">
          <a:xfrm>
            <a:off x="336708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9" name="Rectangle 54"/>
          <p:cNvSpPr>
            <a:spLocks noChangeArrowheads="1"/>
          </p:cNvSpPr>
          <p:nvPr/>
        </p:nvSpPr>
        <p:spPr bwMode="auto">
          <a:xfrm>
            <a:off x="2816225" y="1609725"/>
            <a:ext cx="268288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0" name="Rectangle 55"/>
          <p:cNvSpPr>
            <a:spLocks noChangeArrowheads="1"/>
          </p:cNvSpPr>
          <p:nvPr/>
        </p:nvSpPr>
        <p:spPr bwMode="auto">
          <a:xfrm>
            <a:off x="1614488" y="2054225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1" name="Rectangle 56"/>
          <p:cNvSpPr>
            <a:spLocks noChangeArrowheads="1"/>
          </p:cNvSpPr>
          <p:nvPr/>
        </p:nvSpPr>
        <p:spPr bwMode="auto">
          <a:xfrm>
            <a:off x="1614488" y="4279900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2" name="Rectangle 57"/>
          <p:cNvSpPr>
            <a:spLocks noChangeArrowheads="1"/>
          </p:cNvSpPr>
          <p:nvPr/>
        </p:nvSpPr>
        <p:spPr bwMode="auto">
          <a:xfrm>
            <a:off x="1614488" y="3848100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3" name="Rectangle 58"/>
          <p:cNvSpPr>
            <a:spLocks noChangeArrowheads="1"/>
          </p:cNvSpPr>
          <p:nvPr/>
        </p:nvSpPr>
        <p:spPr bwMode="auto">
          <a:xfrm>
            <a:off x="1614488" y="3289300"/>
            <a:ext cx="534987" cy="32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4" name="Rectangle 59"/>
          <p:cNvSpPr>
            <a:spLocks noChangeArrowheads="1"/>
          </p:cNvSpPr>
          <p:nvPr/>
        </p:nvSpPr>
        <p:spPr bwMode="auto">
          <a:xfrm>
            <a:off x="1614488" y="2732088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5" name="Rectangle 60"/>
          <p:cNvSpPr>
            <a:spLocks noChangeArrowheads="1"/>
          </p:cNvSpPr>
          <p:nvPr/>
        </p:nvSpPr>
        <p:spPr bwMode="auto">
          <a:xfrm>
            <a:off x="1728788" y="2076450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6" name="Rectangle 61"/>
          <p:cNvSpPr>
            <a:spLocks noChangeArrowheads="1"/>
          </p:cNvSpPr>
          <p:nvPr/>
        </p:nvSpPr>
        <p:spPr bwMode="auto">
          <a:xfrm>
            <a:off x="1728788" y="2770188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7" name="Rectangle 62"/>
          <p:cNvSpPr>
            <a:spLocks noChangeArrowheads="1"/>
          </p:cNvSpPr>
          <p:nvPr/>
        </p:nvSpPr>
        <p:spPr bwMode="auto">
          <a:xfrm>
            <a:off x="1728788" y="33258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8" name="Rectangle 63"/>
          <p:cNvSpPr>
            <a:spLocks noChangeArrowheads="1"/>
          </p:cNvSpPr>
          <p:nvPr/>
        </p:nvSpPr>
        <p:spPr bwMode="auto">
          <a:xfrm>
            <a:off x="1728788" y="3886200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9" name="Rectangle 64"/>
          <p:cNvSpPr>
            <a:spLocks noChangeArrowheads="1"/>
          </p:cNvSpPr>
          <p:nvPr/>
        </p:nvSpPr>
        <p:spPr bwMode="auto">
          <a:xfrm>
            <a:off x="1728788" y="4316413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0" name="Rectangle 65"/>
          <p:cNvSpPr>
            <a:spLocks noChangeArrowheads="1"/>
          </p:cNvSpPr>
          <p:nvPr/>
        </p:nvSpPr>
        <p:spPr bwMode="auto">
          <a:xfrm>
            <a:off x="5770563" y="2259013"/>
            <a:ext cx="5302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1" name="Rectangle 66"/>
          <p:cNvSpPr>
            <a:spLocks noChangeArrowheads="1"/>
          </p:cNvSpPr>
          <p:nvPr/>
        </p:nvSpPr>
        <p:spPr bwMode="auto">
          <a:xfrm>
            <a:off x="5770563" y="2754313"/>
            <a:ext cx="530225" cy="3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2" name="Rectangle 67"/>
          <p:cNvSpPr>
            <a:spLocks noChangeArrowheads="1"/>
          </p:cNvSpPr>
          <p:nvPr/>
        </p:nvSpPr>
        <p:spPr bwMode="auto">
          <a:xfrm>
            <a:off x="5770563" y="3594100"/>
            <a:ext cx="5302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3" name="Rectangle 68"/>
          <p:cNvSpPr>
            <a:spLocks noChangeArrowheads="1"/>
          </p:cNvSpPr>
          <p:nvPr/>
        </p:nvSpPr>
        <p:spPr bwMode="auto">
          <a:xfrm>
            <a:off x="5770563" y="4124325"/>
            <a:ext cx="530225" cy="38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4" name="Rectangle 69"/>
          <p:cNvSpPr>
            <a:spLocks noChangeArrowheads="1"/>
          </p:cNvSpPr>
          <p:nvPr/>
        </p:nvSpPr>
        <p:spPr bwMode="auto">
          <a:xfrm>
            <a:off x="5924550" y="4189413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5" name="Rectangle 70"/>
          <p:cNvSpPr>
            <a:spLocks noChangeArrowheads="1"/>
          </p:cNvSpPr>
          <p:nvPr/>
        </p:nvSpPr>
        <p:spPr bwMode="auto">
          <a:xfrm>
            <a:off x="5924550" y="3668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6" name="Rectangle 71"/>
          <p:cNvSpPr>
            <a:spLocks noChangeArrowheads="1"/>
          </p:cNvSpPr>
          <p:nvPr/>
        </p:nvSpPr>
        <p:spPr bwMode="auto">
          <a:xfrm>
            <a:off x="5924550" y="2830513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7" name="Rectangle 72"/>
          <p:cNvSpPr>
            <a:spLocks noChangeArrowheads="1"/>
          </p:cNvSpPr>
          <p:nvPr/>
        </p:nvSpPr>
        <p:spPr bwMode="auto">
          <a:xfrm>
            <a:off x="5924550" y="2343150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8" name="Rectangle 73"/>
          <p:cNvSpPr>
            <a:spLocks noChangeArrowheads="1"/>
          </p:cNvSpPr>
          <p:nvPr/>
        </p:nvSpPr>
        <p:spPr bwMode="auto">
          <a:xfrm>
            <a:off x="230187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89" name="Rectangle 74"/>
          <p:cNvSpPr>
            <a:spLocks noChangeArrowheads="1"/>
          </p:cNvSpPr>
          <p:nvPr/>
        </p:nvSpPr>
        <p:spPr bwMode="auto">
          <a:xfrm>
            <a:off x="283527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0" name="Rectangle 75"/>
          <p:cNvSpPr>
            <a:spLocks noChangeArrowheads="1"/>
          </p:cNvSpPr>
          <p:nvPr/>
        </p:nvSpPr>
        <p:spPr bwMode="auto">
          <a:xfrm>
            <a:off x="3481388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1" name="Rectangle 76"/>
          <p:cNvSpPr>
            <a:spLocks noChangeArrowheads="1"/>
          </p:cNvSpPr>
          <p:nvPr/>
        </p:nvSpPr>
        <p:spPr bwMode="auto">
          <a:xfrm>
            <a:off x="5275263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2" name="Rectangle 77"/>
          <p:cNvSpPr>
            <a:spLocks noChangeArrowheads="1"/>
          </p:cNvSpPr>
          <p:nvPr/>
        </p:nvSpPr>
        <p:spPr bwMode="auto">
          <a:xfrm>
            <a:off x="474662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3" name="Rectangle 78"/>
          <p:cNvSpPr>
            <a:spLocks noChangeArrowheads="1"/>
          </p:cNvSpPr>
          <p:nvPr/>
        </p:nvSpPr>
        <p:spPr bwMode="auto">
          <a:xfrm>
            <a:off x="4224338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4" name="Rectangle 79"/>
          <p:cNvSpPr>
            <a:spLocks noChangeArrowheads="1"/>
          </p:cNvSpPr>
          <p:nvPr/>
        </p:nvSpPr>
        <p:spPr bwMode="auto">
          <a:xfrm>
            <a:off x="2397125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5" name="Rectangle 80"/>
          <p:cNvSpPr>
            <a:spLocks noChangeArrowheads="1"/>
          </p:cNvSpPr>
          <p:nvPr/>
        </p:nvSpPr>
        <p:spPr bwMode="auto">
          <a:xfrm>
            <a:off x="2928938" y="48117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6" name="Rectangle 81"/>
          <p:cNvSpPr>
            <a:spLocks noChangeArrowheads="1"/>
          </p:cNvSpPr>
          <p:nvPr/>
        </p:nvSpPr>
        <p:spPr bwMode="auto">
          <a:xfrm>
            <a:off x="3576638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7" name="Rectangle 82"/>
          <p:cNvSpPr>
            <a:spLocks noChangeArrowheads="1"/>
          </p:cNvSpPr>
          <p:nvPr/>
        </p:nvSpPr>
        <p:spPr bwMode="auto">
          <a:xfrm>
            <a:off x="4322763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8" name="Rectangle 83"/>
          <p:cNvSpPr>
            <a:spLocks noChangeArrowheads="1"/>
          </p:cNvSpPr>
          <p:nvPr/>
        </p:nvSpPr>
        <p:spPr bwMode="auto">
          <a:xfrm>
            <a:off x="4835525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9" name="Rectangle 84"/>
          <p:cNvSpPr>
            <a:spLocks noChangeArrowheads="1"/>
          </p:cNvSpPr>
          <p:nvPr/>
        </p:nvSpPr>
        <p:spPr bwMode="auto">
          <a:xfrm>
            <a:off x="5367338" y="48117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0" name="Text Box 85"/>
          <p:cNvSpPr txBox="1">
            <a:spLocks noChangeArrowheads="1"/>
          </p:cNvSpPr>
          <p:nvPr/>
        </p:nvSpPr>
        <p:spPr bwMode="auto">
          <a:xfrm>
            <a:off x="6489700" y="2335213"/>
            <a:ext cx="9953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Padzelle</a:t>
            </a:r>
          </a:p>
        </p:txBody>
      </p:sp>
      <p:sp>
        <p:nvSpPr>
          <p:cNvPr id="34901" name="Text Box 86"/>
          <p:cNvSpPr txBox="1">
            <a:spLocks noChangeArrowheads="1"/>
          </p:cNvSpPr>
          <p:nvPr/>
        </p:nvSpPr>
        <p:spPr bwMode="auto">
          <a:xfrm>
            <a:off x="6473825" y="3630613"/>
            <a:ext cx="156845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Versorgungspad</a:t>
            </a:r>
            <a:br>
              <a:rPr lang="de-DE" altLang="de-DE" sz="1300"/>
            </a:br>
            <a:r>
              <a:rPr lang="de-DE" altLang="de-DE" sz="1300"/>
              <a:t>(Masse, Ground)</a:t>
            </a:r>
          </a:p>
        </p:txBody>
      </p:sp>
      <p:sp>
        <p:nvSpPr>
          <p:cNvPr id="34902" name="Text Box 87"/>
          <p:cNvSpPr txBox="1">
            <a:spLocks noChangeArrowheads="1"/>
          </p:cNvSpPr>
          <p:nvPr/>
        </p:nvSpPr>
        <p:spPr bwMode="auto">
          <a:xfrm>
            <a:off x="5795963" y="3681413"/>
            <a:ext cx="5683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100">
                <a:solidFill>
                  <a:schemeClr val="bg1"/>
                </a:solidFill>
              </a:rPr>
              <a:t>GND</a:t>
            </a:r>
          </a:p>
        </p:txBody>
      </p:sp>
      <p:sp>
        <p:nvSpPr>
          <p:cNvPr id="34903" name="Text Box 88"/>
          <p:cNvSpPr txBox="1">
            <a:spLocks noChangeArrowheads="1"/>
          </p:cNvSpPr>
          <p:nvPr/>
        </p:nvSpPr>
        <p:spPr bwMode="auto">
          <a:xfrm>
            <a:off x="1638300" y="2770188"/>
            <a:ext cx="5683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100">
                <a:solidFill>
                  <a:schemeClr val="bg1"/>
                </a:solidFill>
              </a:rPr>
              <a:t>Vdd</a:t>
            </a:r>
          </a:p>
        </p:txBody>
      </p:sp>
      <p:sp>
        <p:nvSpPr>
          <p:cNvPr id="34904" name="Rectangle 89"/>
          <p:cNvSpPr>
            <a:spLocks noChangeArrowheads="1"/>
          </p:cNvSpPr>
          <p:nvPr/>
        </p:nvSpPr>
        <p:spPr bwMode="auto">
          <a:xfrm>
            <a:off x="5502275" y="2289175"/>
            <a:ext cx="152400" cy="195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5" name="Rectangle 90"/>
          <p:cNvSpPr>
            <a:spLocks noChangeArrowheads="1"/>
          </p:cNvSpPr>
          <p:nvPr/>
        </p:nvSpPr>
        <p:spPr bwMode="auto">
          <a:xfrm>
            <a:off x="2300288" y="2289175"/>
            <a:ext cx="153987" cy="1944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6" name="Rectangle 91"/>
          <p:cNvSpPr>
            <a:spLocks noChangeArrowheads="1"/>
          </p:cNvSpPr>
          <p:nvPr/>
        </p:nvSpPr>
        <p:spPr bwMode="auto">
          <a:xfrm>
            <a:off x="5594350" y="3752850"/>
            <a:ext cx="176213" cy="133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7" name="Rectangle 92"/>
          <p:cNvSpPr>
            <a:spLocks noChangeArrowheads="1"/>
          </p:cNvSpPr>
          <p:nvPr/>
        </p:nvSpPr>
        <p:spPr bwMode="auto">
          <a:xfrm>
            <a:off x="5392738" y="4168775"/>
            <a:ext cx="114300" cy="73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8" name="Rectangle 93"/>
          <p:cNvSpPr>
            <a:spLocks noChangeArrowheads="1"/>
          </p:cNvSpPr>
          <p:nvPr/>
        </p:nvSpPr>
        <p:spPr bwMode="auto">
          <a:xfrm>
            <a:off x="5392738" y="2570163"/>
            <a:ext cx="114300" cy="74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9" name="Rectangle 94"/>
          <p:cNvSpPr>
            <a:spLocks noChangeArrowheads="1"/>
          </p:cNvSpPr>
          <p:nvPr/>
        </p:nvSpPr>
        <p:spPr bwMode="auto">
          <a:xfrm>
            <a:off x="2452688" y="2289175"/>
            <a:ext cx="114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10" name="Rectangle 95"/>
          <p:cNvSpPr>
            <a:spLocks noChangeArrowheads="1"/>
          </p:cNvSpPr>
          <p:nvPr/>
        </p:nvSpPr>
        <p:spPr bwMode="auto">
          <a:xfrm>
            <a:off x="2452688" y="3055938"/>
            <a:ext cx="114300" cy="74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11" name="Rectangle 97"/>
          <p:cNvSpPr>
            <a:spLocks noChangeArrowheads="1"/>
          </p:cNvSpPr>
          <p:nvPr/>
        </p:nvSpPr>
        <p:spPr bwMode="auto">
          <a:xfrm>
            <a:off x="2436813" y="3897313"/>
            <a:ext cx="133350" cy="74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12" name="Rectangle 98"/>
          <p:cNvSpPr>
            <a:spLocks noChangeArrowheads="1"/>
          </p:cNvSpPr>
          <p:nvPr/>
        </p:nvSpPr>
        <p:spPr bwMode="auto">
          <a:xfrm>
            <a:off x="5391150" y="3325813"/>
            <a:ext cx="114300" cy="74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13" name="Line 99"/>
          <p:cNvSpPr>
            <a:spLocks noChangeShapeType="1"/>
          </p:cNvSpPr>
          <p:nvPr/>
        </p:nvSpPr>
        <p:spPr bwMode="auto">
          <a:xfrm flipH="1">
            <a:off x="4230688" y="1800225"/>
            <a:ext cx="228600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4" name="Line 100"/>
          <p:cNvSpPr>
            <a:spLocks noChangeShapeType="1"/>
          </p:cNvSpPr>
          <p:nvPr/>
        </p:nvSpPr>
        <p:spPr bwMode="auto">
          <a:xfrm flipH="1">
            <a:off x="4764088" y="1878013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5" name="Line 101"/>
          <p:cNvSpPr>
            <a:spLocks noChangeShapeType="1"/>
          </p:cNvSpPr>
          <p:nvPr/>
        </p:nvSpPr>
        <p:spPr bwMode="auto">
          <a:xfrm flipH="1">
            <a:off x="5221288" y="1952625"/>
            <a:ext cx="1295400" cy="4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6" name="Line 102"/>
          <p:cNvSpPr>
            <a:spLocks noChangeShapeType="1"/>
          </p:cNvSpPr>
          <p:nvPr/>
        </p:nvSpPr>
        <p:spPr bwMode="auto">
          <a:xfrm flipH="1">
            <a:off x="6288088" y="37830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7" name="Line 103"/>
          <p:cNvSpPr>
            <a:spLocks noChangeShapeType="1"/>
          </p:cNvSpPr>
          <p:nvPr/>
        </p:nvSpPr>
        <p:spPr bwMode="auto">
          <a:xfrm flipH="1">
            <a:off x="6288088" y="24876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" name="Text Box 104"/>
          <p:cNvSpPr txBox="1">
            <a:spLocks noChangeArrowheads="1"/>
          </p:cNvSpPr>
          <p:nvPr/>
        </p:nvSpPr>
        <p:spPr bwMode="auto">
          <a:xfrm>
            <a:off x="6513513" y="1622425"/>
            <a:ext cx="99536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Standard-zellen</a:t>
            </a:r>
          </a:p>
        </p:txBody>
      </p:sp>
      <p:sp>
        <p:nvSpPr>
          <p:cNvPr id="34919" name="Text Box 105"/>
          <p:cNvSpPr txBox="1">
            <a:spLocks noChangeArrowheads="1"/>
          </p:cNvSpPr>
          <p:nvPr/>
        </p:nvSpPr>
        <p:spPr bwMode="auto">
          <a:xfrm>
            <a:off x="6489700" y="3070225"/>
            <a:ext cx="1758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Verdrahtungs-</a:t>
            </a:r>
            <a:br>
              <a:rPr lang="de-DE" altLang="de-DE" sz="1300"/>
            </a:br>
            <a:r>
              <a:rPr lang="de-DE" altLang="de-DE" sz="1300"/>
              <a:t>kanäle</a:t>
            </a:r>
          </a:p>
        </p:txBody>
      </p:sp>
      <p:sp>
        <p:nvSpPr>
          <p:cNvPr id="34920" name="Freeform 106"/>
          <p:cNvSpPr>
            <a:spLocks/>
          </p:cNvSpPr>
          <p:nvPr/>
        </p:nvSpPr>
        <p:spPr bwMode="auto">
          <a:xfrm>
            <a:off x="4322763" y="2962275"/>
            <a:ext cx="2166937" cy="268288"/>
          </a:xfrm>
          <a:custGeom>
            <a:avLst/>
            <a:gdLst>
              <a:gd name="T0" fmla="*/ 0 w 1138"/>
              <a:gd name="T1" fmla="*/ 0 h 235"/>
              <a:gd name="T2" fmla="*/ 2147483647 w 1138"/>
              <a:gd name="T3" fmla="*/ 306291281 h 2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38" h="235">
                <a:moveTo>
                  <a:pt x="0" y="0"/>
                </a:moveTo>
                <a:lnTo>
                  <a:pt x="1138" y="2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" name="Line 107"/>
          <p:cNvSpPr>
            <a:spLocks noChangeShapeType="1"/>
          </p:cNvSpPr>
          <p:nvPr/>
        </p:nvSpPr>
        <p:spPr bwMode="auto">
          <a:xfrm flipV="1">
            <a:off x="4383088" y="3289300"/>
            <a:ext cx="2106612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1.6.3     Makrozellen-Entwurf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49475" y="1992313"/>
            <a:ext cx="3621088" cy="266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14488" y="1470025"/>
            <a:ext cx="4686300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614488" y="1470025"/>
            <a:ext cx="534987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770563" y="1470025"/>
            <a:ext cx="53022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770563" y="4660900"/>
            <a:ext cx="530225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614488" y="4660900"/>
            <a:ext cx="534987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87575" y="1470025"/>
            <a:ext cx="4572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720975" y="1470025"/>
            <a:ext cx="4572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254375" y="1470025"/>
            <a:ext cx="455613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900488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378325" y="1470025"/>
            <a:ext cx="417513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856163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313363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2282825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3979863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45293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93553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389563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336708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2816225" y="1609725"/>
            <a:ext cx="268288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614488" y="2054225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1614488" y="4279900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1614488" y="3848100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1614488" y="3289300"/>
            <a:ext cx="534987" cy="32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1614488" y="2732088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1728788" y="2076450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1728788" y="2770188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1728788" y="33258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1728788" y="3886200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1728788" y="4316413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5770563" y="2259013"/>
            <a:ext cx="5302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5770563" y="2754313"/>
            <a:ext cx="530225" cy="3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5770563" y="3594100"/>
            <a:ext cx="5302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5770563" y="4124325"/>
            <a:ext cx="530225" cy="38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5924550" y="4189413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5924550" y="3668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5924550" y="2830513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5924550" y="2343150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230187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283527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3481388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5275263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474662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4224338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2397125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2928938" y="48117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3576638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4322763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4835525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5367338" y="48117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17" name="Text Box 53"/>
          <p:cNvSpPr txBox="1">
            <a:spLocks noChangeArrowheads="1"/>
          </p:cNvSpPr>
          <p:nvPr/>
        </p:nvSpPr>
        <p:spPr bwMode="auto">
          <a:xfrm>
            <a:off x="6489700" y="2319338"/>
            <a:ext cx="9953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Padzelle</a:t>
            </a:r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5811838" y="3679825"/>
            <a:ext cx="5683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100">
                <a:solidFill>
                  <a:schemeClr val="bg1"/>
                </a:solidFill>
              </a:rPr>
              <a:t>GND</a:t>
            </a:r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1633538" y="2770188"/>
            <a:ext cx="5683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100">
                <a:solidFill>
                  <a:schemeClr val="bg1"/>
                </a:solidFill>
              </a:rPr>
              <a:t>Vdd</a:t>
            </a:r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2301875" y="3325813"/>
            <a:ext cx="1922463" cy="1219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3481388" y="2076450"/>
            <a:ext cx="2114550" cy="7540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2549525" y="2220913"/>
            <a:ext cx="704850" cy="952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4452938" y="3886200"/>
            <a:ext cx="1182687" cy="65881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4589463" y="2990850"/>
            <a:ext cx="1012825" cy="7270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2644775" y="2493963"/>
            <a:ext cx="6477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PLA</a:t>
            </a:r>
          </a:p>
        </p:txBody>
      </p:sp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4289425" y="2311400"/>
            <a:ext cx="6461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RAM</a:t>
            </a: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2454275" y="3797300"/>
            <a:ext cx="18272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Standardzellenblock</a:t>
            </a: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878388" y="3179763"/>
            <a:ext cx="6477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RAM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4778375" y="4102100"/>
            <a:ext cx="6461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PLA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6489700" y="3070225"/>
            <a:ext cx="175895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Verdrahtungs-bereiche</a:t>
            </a:r>
          </a:p>
        </p:txBody>
      </p:sp>
      <p:sp>
        <p:nvSpPr>
          <p:cNvPr id="36931" name="Line 68"/>
          <p:cNvSpPr>
            <a:spLocks noChangeShapeType="1"/>
          </p:cNvSpPr>
          <p:nvPr/>
        </p:nvSpPr>
        <p:spPr bwMode="auto">
          <a:xfrm flipV="1">
            <a:off x="4383088" y="3289300"/>
            <a:ext cx="2106612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2" name="Line 69"/>
          <p:cNvSpPr>
            <a:spLocks noChangeShapeType="1"/>
          </p:cNvSpPr>
          <p:nvPr/>
        </p:nvSpPr>
        <p:spPr bwMode="auto">
          <a:xfrm flipH="1">
            <a:off x="6288088" y="24876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3" name="Text Box 70"/>
          <p:cNvSpPr txBox="1">
            <a:spLocks noChangeArrowheads="1"/>
          </p:cNvSpPr>
          <p:nvPr/>
        </p:nvSpPr>
        <p:spPr bwMode="auto">
          <a:xfrm>
            <a:off x="6473825" y="3630613"/>
            <a:ext cx="156845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300"/>
              <a:t>Versorgungspad</a:t>
            </a:r>
            <a:br>
              <a:rPr lang="de-DE" altLang="de-DE" sz="1300"/>
            </a:br>
            <a:r>
              <a:rPr lang="de-DE" altLang="de-DE" sz="1300"/>
              <a:t>(Masse, Ground)</a:t>
            </a:r>
            <a:endParaRPr lang="en-US" altLang="de-DE" sz="1900"/>
          </a:p>
        </p:txBody>
      </p:sp>
      <p:sp>
        <p:nvSpPr>
          <p:cNvPr id="36934" name="Line 71"/>
          <p:cNvSpPr>
            <a:spLocks noChangeShapeType="1"/>
          </p:cNvSpPr>
          <p:nvPr/>
        </p:nvSpPr>
        <p:spPr bwMode="auto">
          <a:xfrm flipH="1">
            <a:off x="6288088" y="37830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5" name="Freeform 72"/>
          <p:cNvSpPr>
            <a:spLocks/>
          </p:cNvSpPr>
          <p:nvPr/>
        </p:nvSpPr>
        <p:spPr bwMode="auto">
          <a:xfrm>
            <a:off x="4224338" y="3059113"/>
            <a:ext cx="2265362" cy="171450"/>
          </a:xfrm>
          <a:custGeom>
            <a:avLst/>
            <a:gdLst>
              <a:gd name="T0" fmla="*/ 0 w 1138"/>
              <a:gd name="T1" fmla="*/ 0 h 235"/>
              <a:gd name="T2" fmla="*/ 2147483647 w 1138"/>
              <a:gd name="T3" fmla="*/ 125085543 h 2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38" h="235">
                <a:moveTo>
                  <a:pt x="0" y="0"/>
                </a:moveTo>
                <a:lnTo>
                  <a:pt x="1138" y="2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1.6.4	Gate-Array-Entwurf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49475" y="1992313"/>
            <a:ext cx="3621088" cy="266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614488" y="1470025"/>
            <a:ext cx="4686300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614488" y="1470025"/>
            <a:ext cx="534987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770563" y="1470025"/>
            <a:ext cx="53022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770563" y="4660900"/>
            <a:ext cx="530225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614488" y="4660900"/>
            <a:ext cx="534987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187575" y="1470025"/>
            <a:ext cx="4572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2720975" y="1470025"/>
            <a:ext cx="4572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254375" y="1470025"/>
            <a:ext cx="455613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900488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378325" y="1470025"/>
            <a:ext cx="417513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4856163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313363" y="1470025"/>
            <a:ext cx="4191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2282825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3979863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445293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93553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5389563" y="1609725"/>
            <a:ext cx="266700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367088" y="1609725"/>
            <a:ext cx="268287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2816225" y="1609725"/>
            <a:ext cx="268288" cy="268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1614488" y="2054225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1614488" y="4279900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1614488" y="3848100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1614488" y="3289300"/>
            <a:ext cx="534987" cy="32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1614488" y="2732088"/>
            <a:ext cx="534987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1728788" y="2076450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1728788" y="2770188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1728788" y="33258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1728788" y="3886200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1728788" y="4316413"/>
            <a:ext cx="268287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5770563" y="2259013"/>
            <a:ext cx="5302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5770563" y="2754313"/>
            <a:ext cx="530225" cy="3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5770563" y="3594100"/>
            <a:ext cx="5302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5770563" y="4124325"/>
            <a:ext cx="530225" cy="38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5924550" y="4189413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5924550" y="3668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5924550" y="2830513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5924550" y="2343150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230187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283527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3481388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5275263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4746625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224338" y="4660900"/>
            <a:ext cx="4572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2397125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2928938" y="48117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3576638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4322763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4835525" y="4811713"/>
            <a:ext cx="266700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5367338" y="4811713"/>
            <a:ext cx="268287" cy="26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6489700" y="2319338"/>
            <a:ext cx="9953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Padzelle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5811838" y="3679825"/>
            <a:ext cx="5683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100">
                <a:solidFill>
                  <a:schemeClr val="bg1"/>
                </a:solidFill>
              </a:rPr>
              <a:t>GND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1633538" y="2770188"/>
            <a:ext cx="5683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100">
                <a:solidFill>
                  <a:schemeClr val="bg1"/>
                </a:solidFill>
              </a:rPr>
              <a:t>Vdd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6489700" y="3124200"/>
            <a:ext cx="1758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Switchbox</a:t>
            </a:r>
          </a:p>
        </p:txBody>
      </p:sp>
      <p:sp>
        <p:nvSpPr>
          <p:cNvPr id="38969" name="Freeform 57"/>
          <p:cNvSpPr>
            <a:spLocks/>
          </p:cNvSpPr>
          <p:nvPr/>
        </p:nvSpPr>
        <p:spPr bwMode="auto">
          <a:xfrm>
            <a:off x="4835525" y="3097213"/>
            <a:ext cx="1654175" cy="192087"/>
          </a:xfrm>
          <a:custGeom>
            <a:avLst/>
            <a:gdLst>
              <a:gd name="T0" fmla="*/ 0 w 1138"/>
              <a:gd name="T1" fmla="*/ 0 h 235"/>
              <a:gd name="T2" fmla="*/ 2147483647 w 1138"/>
              <a:gd name="T3" fmla="*/ 157010279 h 2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38" h="235">
                <a:moveTo>
                  <a:pt x="0" y="0"/>
                </a:moveTo>
                <a:lnTo>
                  <a:pt x="1138" y="2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H="1">
            <a:off x="6288088" y="24876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6473825" y="3630613"/>
            <a:ext cx="156845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300"/>
              <a:t>Versorgungspad</a:t>
            </a:r>
            <a:br>
              <a:rPr lang="de-DE" altLang="de-DE" sz="1300"/>
            </a:br>
            <a:r>
              <a:rPr lang="de-DE" altLang="de-DE" sz="1300"/>
              <a:t>(Masse, Ground)</a:t>
            </a:r>
            <a:endParaRPr lang="en-US" altLang="de-DE" sz="1900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H="1">
            <a:off x="6288088" y="37830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2908300" y="2208213"/>
            <a:ext cx="234950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74" name="Rectangle 62"/>
          <p:cNvSpPr>
            <a:spLocks noChangeArrowheads="1"/>
          </p:cNvSpPr>
          <p:nvPr/>
        </p:nvSpPr>
        <p:spPr bwMode="auto">
          <a:xfrm>
            <a:off x="3379788" y="2208213"/>
            <a:ext cx="236537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3849688" y="2208213"/>
            <a:ext cx="238125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4322763" y="2208213"/>
            <a:ext cx="236537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4792663" y="2208213"/>
            <a:ext cx="236537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2908300" y="2708275"/>
            <a:ext cx="234950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2908300" y="3206750"/>
            <a:ext cx="234950" cy="249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2908300" y="3706813"/>
            <a:ext cx="234950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1" name="Rectangle 69"/>
          <p:cNvSpPr>
            <a:spLocks noChangeArrowheads="1"/>
          </p:cNvSpPr>
          <p:nvPr/>
        </p:nvSpPr>
        <p:spPr bwMode="auto">
          <a:xfrm>
            <a:off x="2908300" y="4205288"/>
            <a:ext cx="234950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2" name="Rectangle 70"/>
          <p:cNvSpPr>
            <a:spLocks noChangeArrowheads="1"/>
          </p:cNvSpPr>
          <p:nvPr/>
        </p:nvSpPr>
        <p:spPr bwMode="auto">
          <a:xfrm>
            <a:off x="3379788" y="2708275"/>
            <a:ext cx="236537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3379788" y="3206750"/>
            <a:ext cx="236537" cy="249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3379788" y="3706813"/>
            <a:ext cx="236537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5" name="Rectangle 73"/>
          <p:cNvSpPr>
            <a:spLocks noChangeArrowheads="1"/>
          </p:cNvSpPr>
          <p:nvPr/>
        </p:nvSpPr>
        <p:spPr bwMode="auto">
          <a:xfrm>
            <a:off x="3379788" y="4205288"/>
            <a:ext cx="236537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6" name="Rectangle 74"/>
          <p:cNvSpPr>
            <a:spLocks noChangeArrowheads="1"/>
          </p:cNvSpPr>
          <p:nvPr/>
        </p:nvSpPr>
        <p:spPr bwMode="auto">
          <a:xfrm>
            <a:off x="3849688" y="4205288"/>
            <a:ext cx="238125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7" name="Rectangle 75"/>
          <p:cNvSpPr>
            <a:spLocks noChangeArrowheads="1"/>
          </p:cNvSpPr>
          <p:nvPr/>
        </p:nvSpPr>
        <p:spPr bwMode="auto">
          <a:xfrm>
            <a:off x="4322763" y="4205288"/>
            <a:ext cx="236537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8" name="Rectangle 76"/>
          <p:cNvSpPr>
            <a:spLocks noChangeArrowheads="1"/>
          </p:cNvSpPr>
          <p:nvPr/>
        </p:nvSpPr>
        <p:spPr bwMode="auto">
          <a:xfrm>
            <a:off x="4792663" y="4205288"/>
            <a:ext cx="236537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89" name="Rectangle 77"/>
          <p:cNvSpPr>
            <a:spLocks noChangeArrowheads="1"/>
          </p:cNvSpPr>
          <p:nvPr/>
        </p:nvSpPr>
        <p:spPr bwMode="auto">
          <a:xfrm>
            <a:off x="3849688" y="3706813"/>
            <a:ext cx="238125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0" name="Rectangle 78"/>
          <p:cNvSpPr>
            <a:spLocks noChangeArrowheads="1"/>
          </p:cNvSpPr>
          <p:nvPr/>
        </p:nvSpPr>
        <p:spPr bwMode="auto">
          <a:xfrm>
            <a:off x="3849688" y="3206750"/>
            <a:ext cx="238125" cy="249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1" name="Rectangle 79"/>
          <p:cNvSpPr>
            <a:spLocks noChangeArrowheads="1"/>
          </p:cNvSpPr>
          <p:nvPr/>
        </p:nvSpPr>
        <p:spPr bwMode="auto">
          <a:xfrm>
            <a:off x="3849688" y="2708275"/>
            <a:ext cx="238125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4792663" y="3206750"/>
            <a:ext cx="236537" cy="249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4792663" y="2708275"/>
            <a:ext cx="236537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4322763" y="3706813"/>
            <a:ext cx="236537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4322763" y="3206750"/>
            <a:ext cx="236537" cy="249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6" name="Rectangle 84"/>
          <p:cNvSpPr>
            <a:spLocks noChangeArrowheads="1"/>
          </p:cNvSpPr>
          <p:nvPr/>
        </p:nvSpPr>
        <p:spPr bwMode="auto">
          <a:xfrm>
            <a:off x="4322763" y="2708275"/>
            <a:ext cx="236537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4792663" y="3706813"/>
            <a:ext cx="236537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8" name="Rectangle 86" descr="Diagonal weit nach oben"/>
          <p:cNvSpPr>
            <a:spLocks noChangeArrowheads="1"/>
          </p:cNvSpPr>
          <p:nvPr/>
        </p:nvSpPr>
        <p:spPr bwMode="auto">
          <a:xfrm>
            <a:off x="4559300" y="2955925"/>
            <a:ext cx="233363" cy="250825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99" name="Text Box 87"/>
          <p:cNvSpPr txBox="1">
            <a:spLocks noChangeArrowheads="1"/>
          </p:cNvSpPr>
          <p:nvPr/>
        </p:nvSpPr>
        <p:spPr bwMode="auto">
          <a:xfrm>
            <a:off x="6486525" y="4587875"/>
            <a:ext cx="17589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Vertikaler Kanal</a:t>
            </a:r>
          </a:p>
        </p:txBody>
      </p:sp>
      <p:sp>
        <p:nvSpPr>
          <p:cNvPr id="39000" name="Freeform 88"/>
          <p:cNvSpPr>
            <a:spLocks/>
          </p:cNvSpPr>
          <p:nvPr/>
        </p:nvSpPr>
        <p:spPr bwMode="auto">
          <a:xfrm>
            <a:off x="4746625" y="4540250"/>
            <a:ext cx="1727200" cy="192088"/>
          </a:xfrm>
          <a:custGeom>
            <a:avLst/>
            <a:gdLst>
              <a:gd name="T0" fmla="*/ 0 w 1138"/>
              <a:gd name="T1" fmla="*/ 0 h 235"/>
              <a:gd name="T2" fmla="*/ 2147483647 w 1138"/>
              <a:gd name="T3" fmla="*/ 157011914 h 2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38" h="235">
                <a:moveTo>
                  <a:pt x="0" y="0"/>
                </a:moveTo>
                <a:lnTo>
                  <a:pt x="1138" y="2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1" name="Line 89"/>
          <p:cNvSpPr>
            <a:spLocks noChangeShapeType="1"/>
          </p:cNvSpPr>
          <p:nvPr/>
        </p:nvSpPr>
        <p:spPr bwMode="auto">
          <a:xfrm flipH="1" flipV="1">
            <a:off x="4721225" y="4311650"/>
            <a:ext cx="2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39002" name="Text Box 90"/>
          <p:cNvSpPr txBox="1">
            <a:spLocks noChangeArrowheads="1"/>
          </p:cNvSpPr>
          <p:nvPr/>
        </p:nvSpPr>
        <p:spPr bwMode="auto">
          <a:xfrm>
            <a:off x="6473825" y="4162425"/>
            <a:ext cx="17573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Horizontaler Kanal</a:t>
            </a:r>
          </a:p>
        </p:txBody>
      </p:sp>
      <p:sp>
        <p:nvSpPr>
          <p:cNvPr id="39003" name="Freeform 91"/>
          <p:cNvSpPr>
            <a:spLocks/>
          </p:cNvSpPr>
          <p:nvPr/>
        </p:nvSpPr>
        <p:spPr bwMode="auto">
          <a:xfrm>
            <a:off x="5029200" y="4114800"/>
            <a:ext cx="1430338" cy="192088"/>
          </a:xfrm>
          <a:custGeom>
            <a:avLst/>
            <a:gdLst>
              <a:gd name="T0" fmla="*/ 0 w 1138"/>
              <a:gd name="T1" fmla="*/ 0 h 235"/>
              <a:gd name="T2" fmla="*/ 1797773984 w 1138"/>
              <a:gd name="T3" fmla="*/ 157011914 h 2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38" h="235">
                <a:moveTo>
                  <a:pt x="0" y="0"/>
                </a:moveTo>
                <a:lnTo>
                  <a:pt x="1138" y="2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4" name="Rectangle 92"/>
          <p:cNvSpPr>
            <a:spLocks noChangeArrowheads="1"/>
          </p:cNvSpPr>
          <p:nvPr/>
        </p:nvSpPr>
        <p:spPr bwMode="auto">
          <a:xfrm>
            <a:off x="2436813" y="2208213"/>
            <a:ext cx="233362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05" name="Rectangle 93"/>
          <p:cNvSpPr>
            <a:spLocks noChangeArrowheads="1"/>
          </p:cNvSpPr>
          <p:nvPr/>
        </p:nvSpPr>
        <p:spPr bwMode="auto">
          <a:xfrm>
            <a:off x="2436813" y="2708275"/>
            <a:ext cx="233362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06" name="Rectangle 94"/>
          <p:cNvSpPr>
            <a:spLocks noChangeArrowheads="1"/>
          </p:cNvSpPr>
          <p:nvPr/>
        </p:nvSpPr>
        <p:spPr bwMode="auto">
          <a:xfrm>
            <a:off x="2436813" y="3206750"/>
            <a:ext cx="233362" cy="249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07" name="Rectangle 95"/>
          <p:cNvSpPr>
            <a:spLocks noChangeArrowheads="1"/>
          </p:cNvSpPr>
          <p:nvPr/>
        </p:nvSpPr>
        <p:spPr bwMode="auto">
          <a:xfrm>
            <a:off x="2436813" y="3706813"/>
            <a:ext cx="233362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08" name="Rectangle 96"/>
          <p:cNvSpPr>
            <a:spLocks noChangeArrowheads="1"/>
          </p:cNvSpPr>
          <p:nvPr/>
        </p:nvSpPr>
        <p:spPr bwMode="auto">
          <a:xfrm>
            <a:off x="2436813" y="4205288"/>
            <a:ext cx="233362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09" name="Rectangle 97"/>
          <p:cNvSpPr>
            <a:spLocks noChangeArrowheads="1"/>
          </p:cNvSpPr>
          <p:nvPr/>
        </p:nvSpPr>
        <p:spPr bwMode="auto">
          <a:xfrm>
            <a:off x="5253038" y="2208213"/>
            <a:ext cx="233362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10" name="Rectangle 98"/>
          <p:cNvSpPr>
            <a:spLocks noChangeArrowheads="1"/>
          </p:cNvSpPr>
          <p:nvPr/>
        </p:nvSpPr>
        <p:spPr bwMode="auto">
          <a:xfrm>
            <a:off x="5253038" y="2708275"/>
            <a:ext cx="233362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11" name="Rectangle 99"/>
          <p:cNvSpPr>
            <a:spLocks noChangeArrowheads="1"/>
          </p:cNvSpPr>
          <p:nvPr/>
        </p:nvSpPr>
        <p:spPr bwMode="auto">
          <a:xfrm>
            <a:off x="5253038" y="3206750"/>
            <a:ext cx="233362" cy="2492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12" name="Rectangle 100"/>
          <p:cNvSpPr>
            <a:spLocks noChangeArrowheads="1"/>
          </p:cNvSpPr>
          <p:nvPr/>
        </p:nvSpPr>
        <p:spPr bwMode="auto">
          <a:xfrm>
            <a:off x="5253038" y="3706813"/>
            <a:ext cx="233362" cy="247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9013" name="Rectangle 101"/>
          <p:cNvSpPr>
            <a:spLocks noChangeArrowheads="1"/>
          </p:cNvSpPr>
          <p:nvPr/>
        </p:nvSpPr>
        <p:spPr bwMode="auto">
          <a:xfrm>
            <a:off x="5253038" y="4205288"/>
            <a:ext cx="233362" cy="249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1.6.4	Gate-Array-Entwurf: FPGA</a:t>
            </a:r>
          </a:p>
        </p:txBody>
      </p:sp>
      <p:sp>
        <p:nvSpPr>
          <p:cNvPr id="40963" name="Rectangle 91"/>
          <p:cNvSpPr>
            <a:spLocks noChangeArrowheads="1"/>
          </p:cNvSpPr>
          <p:nvPr/>
        </p:nvSpPr>
        <p:spPr bwMode="auto">
          <a:xfrm rot="5400000">
            <a:off x="2897188" y="3581400"/>
            <a:ext cx="2590800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64" name="Rectangle 92"/>
          <p:cNvSpPr>
            <a:spLocks noChangeArrowheads="1"/>
          </p:cNvSpPr>
          <p:nvPr/>
        </p:nvSpPr>
        <p:spPr bwMode="auto">
          <a:xfrm rot="5400000">
            <a:off x="1447800" y="3582988"/>
            <a:ext cx="2590800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65" name="Rectangle 93"/>
          <p:cNvSpPr>
            <a:spLocks noChangeArrowheads="1"/>
          </p:cNvSpPr>
          <p:nvPr/>
        </p:nvSpPr>
        <p:spPr bwMode="auto">
          <a:xfrm rot="5400000">
            <a:off x="152400" y="3581400"/>
            <a:ext cx="2590800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66" name="Rectangle 94"/>
          <p:cNvSpPr>
            <a:spLocks noChangeArrowheads="1"/>
          </p:cNvSpPr>
          <p:nvPr/>
        </p:nvSpPr>
        <p:spPr bwMode="auto">
          <a:xfrm>
            <a:off x="1371600" y="5030788"/>
            <a:ext cx="2897188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67" name="Rectangle 95"/>
          <p:cNvSpPr>
            <a:spLocks noChangeArrowheads="1"/>
          </p:cNvSpPr>
          <p:nvPr/>
        </p:nvSpPr>
        <p:spPr bwMode="auto">
          <a:xfrm>
            <a:off x="1295400" y="3657600"/>
            <a:ext cx="2973388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68" name="Rectangle 96"/>
          <p:cNvSpPr>
            <a:spLocks noChangeArrowheads="1"/>
          </p:cNvSpPr>
          <p:nvPr/>
        </p:nvSpPr>
        <p:spPr bwMode="auto">
          <a:xfrm>
            <a:off x="1371600" y="2209800"/>
            <a:ext cx="2897188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69" name="Rectangle 97"/>
          <p:cNvSpPr>
            <a:spLocks noChangeArrowheads="1"/>
          </p:cNvSpPr>
          <p:nvPr/>
        </p:nvSpPr>
        <p:spPr bwMode="auto">
          <a:xfrm rot="5400000">
            <a:off x="1725613" y="3543300"/>
            <a:ext cx="3582988" cy="3063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70" name="Rectangle 98"/>
          <p:cNvSpPr>
            <a:spLocks noChangeArrowheads="1"/>
          </p:cNvSpPr>
          <p:nvPr/>
        </p:nvSpPr>
        <p:spPr bwMode="auto">
          <a:xfrm rot="5400000">
            <a:off x="166688" y="3543300"/>
            <a:ext cx="3582988" cy="3063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71" name="Rectangle 99"/>
          <p:cNvSpPr>
            <a:spLocks noChangeArrowheads="1"/>
          </p:cNvSpPr>
          <p:nvPr/>
        </p:nvSpPr>
        <p:spPr bwMode="auto">
          <a:xfrm>
            <a:off x="990600" y="4344988"/>
            <a:ext cx="3582988" cy="3063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72" name="Rectangle 100"/>
          <p:cNvSpPr>
            <a:spLocks noChangeArrowheads="1"/>
          </p:cNvSpPr>
          <p:nvPr/>
        </p:nvSpPr>
        <p:spPr bwMode="auto">
          <a:xfrm>
            <a:off x="990600" y="2873375"/>
            <a:ext cx="3582988" cy="3048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73" name="Rectangle 101"/>
          <p:cNvSpPr>
            <a:spLocks noChangeArrowheads="1"/>
          </p:cNvSpPr>
          <p:nvPr/>
        </p:nvSpPr>
        <p:spPr bwMode="auto">
          <a:xfrm>
            <a:off x="1285875" y="2163763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74" name="Rectangle 102"/>
          <p:cNvSpPr>
            <a:spLocks noChangeArrowheads="1"/>
          </p:cNvSpPr>
          <p:nvPr/>
        </p:nvSpPr>
        <p:spPr bwMode="auto">
          <a:xfrm>
            <a:off x="2619375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75" name="Rectangle 103"/>
          <p:cNvSpPr>
            <a:spLocks noChangeArrowheads="1"/>
          </p:cNvSpPr>
          <p:nvPr/>
        </p:nvSpPr>
        <p:spPr bwMode="auto">
          <a:xfrm>
            <a:off x="4024313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76" name="Rectangle 104"/>
          <p:cNvSpPr>
            <a:spLocks noChangeArrowheads="1"/>
          </p:cNvSpPr>
          <p:nvPr/>
        </p:nvSpPr>
        <p:spPr bwMode="auto">
          <a:xfrm>
            <a:off x="1698625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77" name="Rectangle 105"/>
          <p:cNvSpPr>
            <a:spLocks noChangeArrowheads="1"/>
          </p:cNvSpPr>
          <p:nvPr/>
        </p:nvSpPr>
        <p:spPr bwMode="auto">
          <a:xfrm>
            <a:off x="1774825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0978" name="Rectangle 106"/>
          <p:cNvSpPr>
            <a:spLocks noChangeArrowheads="1"/>
          </p:cNvSpPr>
          <p:nvPr/>
        </p:nvSpPr>
        <p:spPr bwMode="auto">
          <a:xfrm>
            <a:off x="3244850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79" name="Rectangle 107"/>
          <p:cNvSpPr>
            <a:spLocks noChangeArrowheads="1"/>
          </p:cNvSpPr>
          <p:nvPr/>
        </p:nvSpPr>
        <p:spPr bwMode="auto">
          <a:xfrm>
            <a:off x="3321050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0980" name="Rectangle 108"/>
          <p:cNvSpPr>
            <a:spLocks noChangeArrowheads="1"/>
          </p:cNvSpPr>
          <p:nvPr/>
        </p:nvSpPr>
        <p:spPr bwMode="auto">
          <a:xfrm>
            <a:off x="1277938" y="3605213"/>
            <a:ext cx="279400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81" name="Rectangle 109"/>
          <p:cNvSpPr>
            <a:spLocks noChangeArrowheads="1"/>
          </p:cNvSpPr>
          <p:nvPr/>
        </p:nvSpPr>
        <p:spPr bwMode="auto">
          <a:xfrm>
            <a:off x="1285875" y="3638550"/>
            <a:ext cx="261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82" name="Rectangle 110"/>
          <p:cNvSpPr>
            <a:spLocks noChangeArrowheads="1"/>
          </p:cNvSpPr>
          <p:nvPr/>
        </p:nvSpPr>
        <p:spPr bwMode="auto">
          <a:xfrm>
            <a:off x="2613025" y="3605213"/>
            <a:ext cx="280988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83" name="Rectangle 111"/>
          <p:cNvSpPr>
            <a:spLocks noChangeArrowheads="1"/>
          </p:cNvSpPr>
          <p:nvPr/>
        </p:nvSpPr>
        <p:spPr bwMode="auto">
          <a:xfrm>
            <a:off x="2619375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84" name="Rectangle 112"/>
          <p:cNvSpPr>
            <a:spLocks noChangeArrowheads="1"/>
          </p:cNvSpPr>
          <p:nvPr/>
        </p:nvSpPr>
        <p:spPr bwMode="auto">
          <a:xfrm>
            <a:off x="4017963" y="3605213"/>
            <a:ext cx="280987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85" name="Rectangle 113"/>
          <p:cNvSpPr>
            <a:spLocks noChangeArrowheads="1"/>
          </p:cNvSpPr>
          <p:nvPr/>
        </p:nvSpPr>
        <p:spPr bwMode="auto">
          <a:xfrm>
            <a:off x="4024313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86" name="Rectangle 114"/>
          <p:cNvSpPr>
            <a:spLocks noChangeArrowheads="1"/>
          </p:cNvSpPr>
          <p:nvPr/>
        </p:nvSpPr>
        <p:spPr bwMode="auto">
          <a:xfrm>
            <a:off x="1774825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0987" name="Rectangle 115"/>
          <p:cNvSpPr>
            <a:spLocks noChangeArrowheads="1"/>
          </p:cNvSpPr>
          <p:nvPr/>
        </p:nvSpPr>
        <p:spPr bwMode="auto">
          <a:xfrm>
            <a:off x="3244850" y="4238625"/>
            <a:ext cx="492125" cy="49212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88" name="Rectangle 116"/>
          <p:cNvSpPr>
            <a:spLocks noChangeArrowheads="1"/>
          </p:cNvSpPr>
          <p:nvPr/>
        </p:nvSpPr>
        <p:spPr bwMode="auto">
          <a:xfrm>
            <a:off x="3321050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0989" name="Rectangle 117"/>
          <p:cNvSpPr>
            <a:spLocks noChangeArrowheads="1"/>
          </p:cNvSpPr>
          <p:nvPr/>
        </p:nvSpPr>
        <p:spPr bwMode="auto">
          <a:xfrm>
            <a:off x="1285875" y="4973638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90" name="Rectangle 118"/>
          <p:cNvSpPr>
            <a:spLocks noChangeArrowheads="1"/>
          </p:cNvSpPr>
          <p:nvPr/>
        </p:nvSpPr>
        <p:spPr bwMode="auto">
          <a:xfrm>
            <a:off x="2619375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91" name="Rectangle 119"/>
          <p:cNvSpPr>
            <a:spLocks noChangeArrowheads="1"/>
          </p:cNvSpPr>
          <p:nvPr/>
        </p:nvSpPr>
        <p:spPr bwMode="auto">
          <a:xfrm>
            <a:off x="4024313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92" name="Rectangle 120"/>
          <p:cNvSpPr>
            <a:spLocks noChangeArrowheads="1"/>
          </p:cNvSpPr>
          <p:nvPr/>
        </p:nvSpPr>
        <p:spPr bwMode="auto">
          <a:xfrm>
            <a:off x="1277938" y="213201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93" name="Rectangle 121"/>
          <p:cNvSpPr>
            <a:spLocks noChangeArrowheads="1"/>
          </p:cNvSpPr>
          <p:nvPr/>
        </p:nvSpPr>
        <p:spPr bwMode="auto">
          <a:xfrm>
            <a:off x="1285875" y="2163763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94" name="Rectangle 122"/>
          <p:cNvSpPr>
            <a:spLocks noChangeArrowheads="1"/>
          </p:cNvSpPr>
          <p:nvPr/>
        </p:nvSpPr>
        <p:spPr bwMode="auto">
          <a:xfrm>
            <a:off x="2582863" y="2136775"/>
            <a:ext cx="331787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95" name="Rectangle 123"/>
          <p:cNvSpPr>
            <a:spLocks noChangeArrowheads="1"/>
          </p:cNvSpPr>
          <p:nvPr/>
        </p:nvSpPr>
        <p:spPr bwMode="auto">
          <a:xfrm>
            <a:off x="2619375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96" name="Rectangle 124"/>
          <p:cNvSpPr>
            <a:spLocks noChangeArrowheads="1"/>
          </p:cNvSpPr>
          <p:nvPr/>
        </p:nvSpPr>
        <p:spPr bwMode="auto">
          <a:xfrm>
            <a:off x="4024313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0997" name="Rectangle 125"/>
          <p:cNvSpPr>
            <a:spLocks noChangeArrowheads="1"/>
          </p:cNvSpPr>
          <p:nvPr/>
        </p:nvSpPr>
        <p:spPr bwMode="auto">
          <a:xfrm>
            <a:off x="1698625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98" name="Rectangle 126"/>
          <p:cNvSpPr>
            <a:spLocks noChangeArrowheads="1"/>
          </p:cNvSpPr>
          <p:nvPr/>
        </p:nvSpPr>
        <p:spPr bwMode="auto">
          <a:xfrm>
            <a:off x="1774825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0999" name="Rectangle 127"/>
          <p:cNvSpPr>
            <a:spLocks noChangeArrowheads="1"/>
          </p:cNvSpPr>
          <p:nvPr/>
        </p:nvSpPr>
        <p:spPr bwMode="auto">
          <a:xfrm>
            <a:off x="3244850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0" name="Rectangle 128"/>
          <p:cNvSpPr>
            <a:spLocks noChangeArrowheads="1"/>
          </p:cNvSpPr>
          <p:nvPr/>
        </p:nvSpPr>
        <p:spPr bwMode="auto">
          <a:xfrm>
            <a:off x="3321050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1001" name="Rectangle 129"/>
          <p:cNvSpPr>
            <a:spLocks noChangeArrowheads="1"/>
          </p:cNvSpPr>
          <p:nvPr/>
        </p:nvSpPr>
        <p:spPr bwMode="auto">
          <a:xfrm>
            <a:off x="1277938" y="3605213"/>
            <a:ext cx="279400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2" name="Rectangle 130"/>
          <p:cNvSpPr>
            <a:spLocks noChangeArrowheads="1"/>
          </p:cNvSpPr>
          <p:nvPr/>
        </p:nvSpPr>
        <p:spPr bwMode="auto">
          <a:xfrm>
            <a:off x="1285875" y="3638550"/>
            <a:ext cx="261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03" name="Rectangle 131"/>
          <p:cNvSpPr>
            <a:spLocks noChangeArrowheads="1"/>
          </p:cNvSpPr>
          <p:nvPr/>
        </p:nvSpPr>
        <p:spPr bwMode="auto">
          <a:xfrm>
            <a:off x="2613025" y="3605213"/>
            <a:ext cx="280988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4" name="Rectangle 132"/>
          <p:cNvSpPr>
            <a:spLocks noChangeArrowheads="1"/>
          </p:cNvSpPr>
          <p:nvPr/>
        </p:nvSpPr>
        <p:spPr bwMode="auto">
          <a:xfrm>
            <a:off x="2619375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05" name="Rectangle 133"/>
          <p:cNvSpPr>
            <a:spLocks noChangeArrowheads="1"/>
          </p:cNvSpPr>
          <p:nvPr/>
        </p:nvSpPr>
        <p:spPr bwMode="auto">
          <a:xfrm>
            <a:off x="4017963" y="3605213"/>
            <a:ext cx="280987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6" name="Rectangle 134"/>
          <p:cNvSpPr>
            <a:spLocks noChangeArrowheads="1"/>
          </p:cNvSpPr>
          <p:nvPr/>
        </p:nvSpPr>
        <p:spPr bwMode="auto">
          <a:xfrm>
            <a:off x="4024313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07" name="Rectangle 135"/>
          <p:cNvSpPr>
            <a:spLocks noChangeArrowheads="1"/>
          </p:cNvSpPr>
          <p:nvPr/>
        </p:nvSpPr>
        <p:spPr bwMode="auto">
          <a:xfrm>
            <a:off x="1774825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1008" name="Rectangle 136"/>
          <p:cNvSpPr>
            <a:spLocks noChangeArrowheads="1"/>
          </p:cNvSpPr>
          <p:nvPr/>
        </p:nvSpPr>
        <p:spPr bwMode="auto">
          <a:xfrm>
            <a:off x="3244850" y="4238625"/>
            <a:ext cx="492125" cy="49212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9" name="Rectangle 137"/>
          <p:cNvSpPr>
            <a:spLocks noChangeArrowheads="1"/>
          </p:cNvSpPr>
          <p:nvPr/>
        </p:nvSpPr>
        <p:spPr bwMode="auto">
          <a:xfrm>
            <a:off x="3321050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1010" name="Rectangle 138"/>
          <p:cNvSpPr>
            <a:spLocks noChangeArrowheads="1"/>
          </p:cNvSpPr>
          <p:nvPr/>
        </p:nvSpPr>
        <p:spPr bwMode="auto">
          <a:xfrm>
            <a:off x="1285875" y="4973638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11" name="Rectangle 139"/>
          <p:cNvSpPr>
            <a:spLocks noChangeArrowheads="1"/>
          </p:cNvSpPr>
          <p:nvPr/>
        </p:nvSpPr>
        <p:spPr bwMode="auto">
          <a:xfrm>
            <a:off x="2619375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12" name="Rectangle 140"/>
          <p:cNvSpPr>
            <a:spLocks noChangeArrowheads="1"/>
          </p:cNvSpPr>
          <p:nvPr/>
        </p:nvSpPr>
        <p:spPr bwMode="auto">
          <a:xfrm>
            <a:off x="4024313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13" name="Rectangle 141"/>
          <p:cNvSpPr>
            <a:spLocks noChangeArrowheads="1"/>
          </p:cNvSpPr>
          <p:nvPr/>
        </p:nvSpPr>
        <p:spPr bwMode="auto">
          <a:xfrm>
            <a:off x="1247775" y="2133600"/>
            <a:ext cx="330200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14" name="Rectangle 142"/>
          <p:cNvSpPr>
            <a:spLocks noChangeArrowheads="1"/>
          </p:cNvSpPr>
          <p:nvPr/>
        </p:nvSpPr>
        <p:spPr bwMode="auto">
          <a:xfrm>
            <a:off x="1285875" y="2163763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15" name="Rectangle 143"/>
          <p:cNvSpPr>
            <a:spLocks noChangeArrowheads="1"/>
          </p:cNvSpPr>
          <p:nvPr/>
        </p:nvSpPr>
        <p:spPr bwMode="auto">
          <a:xfrm>
            <a:off x="3987800" y="2136775"/>
            <a:ext cx="331788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16" name="Rectangle 144"/>
          <p:cNvSpPr>
            <a:spLocks noChangeArrowheads="1"/>
          </p:cNvSpPr>
          <p:nvPr/>
        </p:nvSpPr>
        <p:spPr bwMode="auto">
          <a:xfrm>
            <a:off x="4024313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17" name="Rectangle 145"/>
          <p:cNvSpPr>
            <a:spLocks noChangeArrowheads="1"/>
          </p:cNvSpPr>
          <p:nvPr/>
        </p:nvSpPr>
        <p:spPr bwMode="auto">
          <a:xfrm>
            <a:off x="1698625" y="2763838"/>
            <a:ext cx="514350" cy="504825"/>
          </a:xfrm>
          <a:prstGeom prst="rect">
            <a:avLst/>
          </a:prstGeom>
          <a:solidFill>
            <a:srgbClr val="EAEAEA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18" name="Rectangle 146"/>
          <p:cNvSpPr>
            <a:spLocks noChangeArrowheads="1"/>
          </p:cNvSpPr>
          <p:nvPr/>
        </p:nvSpPr>
        <p:spPr bwMode="auto">
          <a:xfrm>
            <a:off x="1774825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1019" name="Rectangle 147"/>
          <p:cNvSpPr>
            <a:spLocks noChangeArrowheads="1"/>
          </p:cNvSpPr>
          <p:nvPr/>
        </p:nvSpPr>
        <p:spPr bwMode="auto">
          <a:xfrm>
            <a:off x="3244850" y="2763838"/>
            <a:ext cx="514350" cy="504825"/>
          </a:xfrm>
          <a:prstGeom prst="rect">
            <a:avLst/>
          </a:prstGeom>
          <a:solidFill>
            <a:srgbClr val="EAEAEA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0" name="Rectangle 148"/>
          <p:cNvSpPr>
            <a:spLocks noChangeArrowheads="1"/>
          </p:cNvSpPr>
          <p:nvPr/>
        </p:nvSpPr>
        <p:spPr bwMode="auto">
          <a:xfrm>
            <a:off x="3321050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1021" name="Rectangle 149"/>
          <p:cNvSpPr>
            <a:spLocks noChangeArrowheads="1"/>
          </p:cNvSpPr>
          <p:nvPr/>
        </p:nvSpPr>
        <p:spPr bwMode="auto">
          <a:xfrm>
            <a:off x="1247775" y="3609975"/>
            <a:ext cx="330200" cy="309563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2" name="Rectangle 150"/>
          <p:cNvSpPr>
            <a:spLocks noChangeArrowheads="1"/>
          </p:cNvSpPr>
          <p:nvPr/>
        </p:nvSpPr>
        <p:spPr bwMode="auto">
          <a:xfrm>
            <a:off x="1285875" y="3638550"/>
            <a:ext cx="261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23" name="Rectangle 151"/>
          <p:cNvSpPr>
            <a:spLocks noChangeArrowheads="1"/>
          </p:cNvSpPr>
          <p:nvPr/>
        </p:nvSpPr>
        <p:spPr bwMode="auto">
          <a:xfrm>
            <a:off x="2582863" y="3609975"/>
            <a:ext cx="331787" cy="309563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4" name="Rectangle 152"/>
          <p:cNvSpPr>
            <a:spLocks noChangeArrowheads="1"/>
          </p:cNvSpPr>
          <p:nvPr/>
        </p:nvSpPr>
        <p:spPr bwMode="auto">
          <a:xfrm>
            <a:off x="2619375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25" name="Rectangle 153"/>
          <p:cNvSpPr>
            <a:spLocks noChangeArrowheads="1"/>
          </p:cNvSpPr>
          <p:nvPr/>
        </p:nvSpPr>
        <p:spPr bwMode="auto">
          <a:xfrm>
            <a:off x="3987800" y="3609975"/>
            <a:ext cx="331788" cy="309563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6" name="Rectangle 154"/>
          <p:cNvSpPr>
            <a:spLocks noChangeArrowheads="1"/>
          </p:cNvSpPr>
          <p:nvPr/>
        </p:nvSpPr>
        <p:spPr bwMode="auto">
          <a:xfrm>
            <a:off x="4024313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27" name="Rectangle 155"/>
          <p:cNvSpPr>
            <a:spLocks noChangeArrowheads="1"/>
          </p:cNvSpPr>
          <p:nvPr/>
        </p:nvSpPr>
        <p:spPr bwMode="auto">
          <a:xfrm>
            <a:off x="1698625" y="4267200"/>
            <a:ext cx="514350" cy="506413"/>
          </a:xfrm>
          <a:prstGeom prst="rect">
            <a:avLst/>
          </a:prstGeom>
          <a:solidFill>
            <a:srgbClr val="EAEAEA"/>
          </a:solidFill>
          <a:ln w="15875" cap="rnd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8" name="Rectangle 156"/>
          <p:cNvSpPr>
            <a:spLocks noChangeArrowheads="1"/>
          </p:cNvSpPr>
          <p:nvPr/>
        </p:nvSpPr>
        <p:spPr bwMode="auto">
          <a:xfrm>
            <a:off x="1774825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1029" name="Rectangle 157"/>
          <p:cNvSpPr>
            <a:spLocks noChangeArrowheads="1"/>
          </p:cNvSpPr>
          <p:nvPr/>
        </p:nvSpPr>
        <p:spPr bwMode="auto">
          <a:xfrm>
            <a:off x="3244850" y="4238625"/>
            <a:ext cx="514350" cy="506413"/>
          </a:xfrm>
          <a:prstGeom prst="rect">
            <a:avLst/>
          </a:prstGeom>
          <a:solidFill>
            <a:srgbClr val="EAEAEA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30" name="Rectangle 158"/>
          <p:cNvSpPr>
            <a:spLocks noChangeArrowheads="1"/>
          </p:cNvSpPr>
          <p:nvPr/>
        </p:nvSpPr>
        <p:spPr bwMode="auto">
          <a:xfrm>
            <a:off x="3321050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1031" name="Rectangle 159"/>
          <p:cNvSpPr>
            <a:spLocks noChangeArrowheads="1"/>
          </p:cNvSpPr>
          <p:nvPr/>
        </p:nvSpPr>
        <p:spPr bwMode="auto">
          <a:xfrm>
            <a:off x="1247775" y="4946650"/>
            <a:ext cx="330200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32" name="Rectangle 160"/>
          <p:cNvSpPr>
            <a:spLocks noChangeArrowheads="1"/>
          </p:cNvSpPr>
          <p:nvPr/>
        </p:nvSpPr>
        <p:spPr bwMode="auto">
          <a:xfrm>
            <a:off x="1285875" y="4973638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33" name="Rectangle 161"/>
          <p:cNvSpPr>
            <a:spLocks noChangeArrowheads="1"/>
          </p:cNvSpPr>
          <p:nvPr/>
        </p:nvSpPr>
        <p:spPr bwMode="auto">
          <a:xfrm>
            <a:off x="2582863" y="4946650"/>
            <a:ext cx="331787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34" name="Rectangle 162"/>
          <p:cNvSpPr>
            <a:spLocks noChangeArrowheads="1"/>
          </p:cNvSpPr>
          <p:nvPr/>
        </p:nvSpPr>
        <p:spPr bwMode="auto">
          <a:xfrm>
            <a:off x="2619375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35" name="Rectangle 163"/>
          <p:cNvSpPr>
            <a:spLocks noChangeArrowheads="1"/>
          </p:cNvSpPr>
          <p:nvPr/>
        </p:nvSpPr>
        <p:spPr bwMode="auto">
          <a:xfrm>
            <a:off x="3987800" y="4946650"/>
            <a:ext cx="331788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36" name="Rectangle 164"/>
          <p:cNvSpPr>
            <a:spLocks noChangeArrowheads="1"/>
          </p:cNvSpPr>
          <p:nvPr/>
        </p:nvSpPr>
        <p:spPr bwMode="auto">
          <a:xfrm>
            <a:off x="4024313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037" name="Text Box 168"/>
          <p:cNvSpPr txBox="1">
            <a:spLocks noChangeArrowheads="1"/>
          </p:cNvSpPr>
          <p:nvPr/>
        </p:nvSpPr>
        <p:spPr bwMode="auto">
          <a:xfrm>
            <a:off x="4573588" y="1906588"/>
            <a:ext cx="23241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104781"/>
                    </a:gs>
                    <a:gs pos="100000">
                      <a:srgbClr val="6600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Zelle, logischer Block</a:t>
            </a:r>
            <a:endParaRPr lang="en-US" altLang="de-DE"/>
          </a:p>
        </p:txBody>
      </p:sp>
      <p:sp>
        <p:nvSpPr>
          <p:cNvPr id="41038" name="Text Box 169"/>
          <p:cNvSpPr txBox="1">
            <a:spLocks noChangeArrowheads="1"/>
          </p:cNvSpPr>
          <p:nvPr/>
        </p:nvSpPr>
        <p:spPr bwMode="auto">
          <a:xfrm>
            <a:off x="4573588" y="2484438"/>
            <a:ext cx="12668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104781"/>
                    </a:gs>
                    <a:gs pos="100000">
                      <a:srgbClr val="6600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Switchbox</a:t>
            </a:r>
            <a:endParaRPr lang="en-US" altLang="de-DE"/>
          </a:p>
        </p:txBody>
      </p:sp>
      <p:sp>
        <p:nvSpPr>
          <p:cNvPr id="41039" name="Line 170"/>
          <p:cNvSpPr>
            <a:spLocks noChangeShapeType="1"/>
          </p:cNvSpPr>
          <p:nvPr/>
        </p:nvSpPr>
        <p:spPr bwMode="auto">
          <a:xfrm flipH="1">
            <a:off x="4319588" y="2163763"/>
            <a:ext cx="328612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1040" name="Line 171"/>
          <p:cNvSpPr>
            <a:spLocks noChangeShapeType="1"/>
          </p:cNvSpPr>
          <p:nvPr/>
        </p:nvSpPr>
        <p:spPr bwMode="auto">
          <a:xfrm flipH="1">
            <a:off x="3759200" y="2763838"/>
            <a:ext cx="88900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1.6.4	Gate-Array-Entwurf: FPGA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 rot="5400000">
            <a:off x="2897188" y="3581400"/>
            <a:ext cx="2590800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 rot="5400000">
            <a:off x="1447800" y="3582988"/>
            <a:ext cx="2590800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 rot="5400000">
            <a:off x="152400" y="3581400"/>
            <a:ext cx="2590800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371600" y="5030788"/>
            <a:ext cx="2897188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295400" y="3657600"/>
            <a:ext cx="2973388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371600" y="2209800"/>
            <a:ext cx="2897188" cy="1524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 rot="5400000">
            <a:off x="1725613" y="3543300"/>
            <a:ext cx="3582988" cy="3063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 rot="5400000">
            <a:off x="166688" y="3543300"/>
            <a:ext cx="3582988" cy="3063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990600" y="4344988"/>
            <a:ext cx="3582988" cy="3063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990600" y="2873375"/>
            <a:ext cx="3582988" cy="3048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1285875" y="2163763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2619375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1999" name="Rectangle 18"/>
          <p:cNvSpPr>
            <a:spLocks noChangeArrowheads="1"/>
          </p:cNvSpPr>
          <p:nvPr/>
        </p:nvSpPr>
        <p:spPr bwMode="auto">
          <a:xfrm>
            <a:off x="4024313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00" name="Rectangle 19"/>
          <p:cNvSpPr>
            <a:spLocks noChangeArrowheads="1"/>
          </p:cNvSpPr>
          <p:nvPr/>
        </p:nvSpPr>
        <p:spPr bwMode="auto">
          <a:xfrm>
            <a:off x="1698625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1" name="Rectangle 20"/>
          <p:cNvSpPr>
            <a:spLocks noChangeArrowheads="1"/>
          </p:cNvSpPr>
          <p:nvPr/>
        </p:nvSpPr>
        <p:spPr bwMode="auto">
          <a:xfrm>
            <a:off x="1774825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02" name="Rectangle 21"/>
          <p:cNvSpPr>
            <a:spLocks noChangeArrowheads="1"/>
          </p:cNvSpPr>
          <p:nvPr/>
        </p:nvSpPr>
        <p:spPr bwMode="auto">
          <a:xfrm>
            <a:off x="3244850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3" name="Rectangle 22"/>
          <p:cNvSpPr>
            <a:spLocks noChangeArrowheads="1"/>
          </p:cNvSpPr>
          <p:nvPr/>
        </p:nvSpPr>
        <p:spPr bwMode="auto">
          <a:xfrm>
            <a:off x="3321050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04" name="Rectangle 23"/>
          <p:cNvSpPr>
            <a:spLocks noChangeArrowheads="1"/>
          </p:cNvSpPr>
          <p:nvPr/>
        </p:nvSpPr>
        <p:spPr bwMode="auto">
          <a:xfrm>
            <a:off x="1277938" y="3605213"/>
            <a:ext cx="279400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5" name="Rectangle 24"/>
          <p:cNvSpPr>
            <a:spLocks noChangeArrowheads="1"/>
          </p:cNvSpPr>
          <p:nvPr/>
        </p:nvSpPr>
        <p:spPr bwMode="auto">
          <a:xfrm>
            <a:off x="1285875" y="3638550"/>
            <a:ext cx="261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06" name="Rectangle 25"/>
          <p:cNvSpPr>
            <a:spLocks noChangeArrowheads="1"/>
          </p:cNvSpPr>
          <p:nvPr/>
        </p:nvSpPr>
        <p:spPr bwMode="auto">
          <a:xfrm>
            <a:off x="2613025" y="3605213"/>
            <a:ext cx="280988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7" name="Rectangle 26"/>
          <p:cNvSpPr>
            <a:spLocks noChangeArrowheads="1"/>
          </p:cNvSpPr>
          <p:nvPr/>
        </p:nvSpPr>
        <p:spPr bwMode="auto">
          <a:xfrm>
            <a:off x="2619375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08" name="Rectangle 27"/>
          <p:cNvSpPr>
            <a:spLocks noChangeArrowheads="1"/>
          </p:cNvSpPr>
          <p:nvPr/>
        </p:nvSpPr>
        <p:spPr bwMode="auto">
          <a:xfrm>
            <a:off x="4017963" y="3605213"/>
            <a:ext cx="280987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9" name="Rectangle 28"/>
          <p:cNvSpPr>
            <a:spLocks noChangeArrowheads="1"/>
          </p:cNvSpPr>
          <p:nvPr/>
        </p:nvSpPr>
        <p:spPr bwMode="auto">
          <a:xfrm>
            <a:off x="4024313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10" name="Rectangle 29"/>
          <p:cNvSpPr>
            <a:spLocks noChangeArrowheads="1"/>
          </p:cNvSpPr>
          <p:nvPr/>
        </p:nvSpPr>
        <p:spPr bwMode="auto">
          <a:xfrm>
            <a:off x="1774825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11" name="Rectangle 30"/>
          <p:cNvSpPr>
            <a:spLocks noChangeArrowheads="1"/>
          </p:cNvSpPr>
          <p:nvPr/>
        </p:nvSpPr>
        <p:spPr bwMode="auto">
          <a:xfrm>
            <a:off x="3244850" y="4238625"/>
            <a:ext cx="492125" cy="49212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12" name="Rectangle 31"/>
          <p:cNvSpPr>
            <a:spLocks noChangeArrowheads="1"/>
          </p:cNvSpPr>
          <p:nvPr/>
        </p:nvSpPr>
        <p:spPr bwMode="auto">
          <a:xfrm>
            <a:off x="3321050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1285875" y="4973638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14" name="Rectangle 35"/>
          <p:cNvSpPr>
            <a:spLocks noChangeArrowheads="1"/>
          </p:cNvSpPr>
          <p:nvPr/>
        </p:nvSpPr>
        <p:spPr bwMode="auto">
          <a:xfrm>
            <a:off x="2619375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15" name="Rectangle 37"/>
          <p:cNvSpPr>
            <a:spLocks noChangeArrowheads="1"/>
          </p:cNvSpPr>
          <p:nvPr/>
        </p:nvSpPr>
        <p:spPr bwMode="auto">
          <a:xfrm>
            <a:off x="4024313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16" name="Rectangle 38"/>
          <p:cNvSpPr>
            <a:spLocks noChangeArrowheads="1"/>
          </p:cNvSpPr>
          <p:nvPr/>
        </p:nvSpPr>
        <p:spPr bwMode="auto">
          <a:xfrm>
            <a:off x="1277938" y="213201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17" name="Rectangle 39"/>
          <p:cNvSpPr>
            <a:spLocks noChangeArrowheads="1"/>
          </p:cNvSpPr>
          <p:nvPr/>
        </p:nvSpPr>
        <p:spPr bwMode="auto">
          <a:xfrm>
            <a:off x="1285875" y="2163763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18" name="Rectangle 40"/>
          <p:cNvSpPr>
            <a:spLocks noChangeArrowheads="1"/>
          </p:cNvSpPr>
          <p:nvPr/>
        </p:nvSpPr>
        <p:spPr bwMode="auto">
          <a:xfrm>
            <a:off x="2582863" y="2136775"/>
            <a:ext cx="331787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19" name="Rectangle 41"/>
          <p:cNvSpPr>
            <a:spLocks noChangeArrowheads="1"/>
          </p:cNvSpPr>
          <p:nvPr/>
        </p:nvSpPr>
        <p:spPr bwMode="auto">
          <a:xfrm>
            <a:off x="2619375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4024313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1698625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1774825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3244850" y="2763838"/>
            <a:ext cx="492125" cy="490537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3321050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1277938" y="3605213"/>
            <a:ext cx="279400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1285875" y="3638550"/>
            <a:ext cx="261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2613025" y="3605213"/>
            <a:ext cx="280988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28" name="Rectangle 51"/>
          <p:cNvSpPr>
            <a:spLocks noChangeArrowheads="1"/>
          </p:cNvSpPr>
          <p:nvPr/>
        </p:nvSpPr>
        <p:spPr bwMode="auto">
          <a:xfrm>
            <a:off x="2619375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29" name="Rectangle 52"/>
          <p:cNvSpPr>
            <a:spLocks noChangeArrowheads="1"/>
          </p:cNvSpPr>
          <p:nvPr/>
        </p:nvSpPr>
        <p:spPr bwMode="auto">
          <a:xfrm>
            <a:off x="4017963" y="3605213"/>
            <a:ext cx="280987" cy="28257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30" name="Rectangle 53"/>
          <p:cNvSpPr>
            <a:spLocks noChangeArrowheads="1"/>
          </p:cNvSpPr>
          <p:nvPr/>
        </p:nvSpPr>
        <p:spPr bwMode="auto">
          <a:xfrm>
            <a:off x="4024313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31" name="Rectangle 54"/>
          <p:cNvSpPr>
            <a:spLocks noChangeArrowheads="1"/>
          </p:cNvSpPr>
          <p:nvPr/>
        </p:nvSpPr>
        <p:spPr bwMode="auto">
          <a:xfrm>
            <a:off x="1774825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32" name="Rectangle 55"/>
          <p:cNvSpPr>
            <a:spLocks noChangeArrowheads="1"/>
          </p:cNvSpPr>
          <p:nvPr/>
        </p:nvSpPr>
        <p:spPr bwMode="auto">
          <a:xfrm>
            <a:off x="3244850" y="4238625"/>
            <a:ext cx="492125" cy="492125"/>
          </a:xfrm>
          <a:prstGeom prst="rect">
            <a:avLst/>
          </a:prstGeom>
          <a:noFill/>
          <a:ln w="1587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33" name="Rectangle 56"/>
          <p:cNvSpPr>
            <a:spLocks noChangeArrowheads="1"/>
          </p:cNvSpPr>
          <p:nvPr/>
        </p:nvSpPr>
        <p:spPr bwMode="auto">
          <a:xfrm>
            <a:off x="3321050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34" name="Rectangle 58"/>
          <p:cNvSpPr>
            <a:spLocks noChangeArrowheads="1"/>
          </p:cNvSpPr>
          <p:nvPr/>
        </p:nvSpPr>
        <p:spPr bwMode="auto">
          <a:xfrm>
            <a:off x="1285875" y="4973638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35" name="Rectangle 60"/>
          <p:cNvSpPr>
            <a:spLocks noChangeArrowheads="1"/>
          </p:cNvSpPr>
          <p:nvPr/>
        </p:nvSpPr>
        <p:spPr bwMode="auto">
          <a:xfrm>
            <a:off x="2619375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36" name="Rectangle 62"/>
          <p:cNvSpPr>
            <a:spLocks noChangeArrowheads="1"/>
          </p:cNvSpPr>
          <p:nvPr/>
        </p:nvSpPr>
        <p:spPr bwMode="auto">
          <a:xfrm>
            <a:off x="4024313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37" name="Rectangle 63"/>
          <p:cNvSpPr>
            <a:spLocks noChangeArrowheads="1"/>
          </p:cNvSpPr>
          <p:nvPr/>
        </p:nvSpPr>
        <p:spPr bwMode="auto">
          <a:xfrm>
            <a:off x="1247775" y="2133600"/>
            <a:ext cx="330200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38" name="Rectangle 64"/>
          <p:cNvSpPr>
            <a:spLocks noChangeArrowheads="1"/>
          </p:cNvSpPr>
          <p:nvPr/>
        </p:nvSpPr>
        <p:spPr bwMode="auto">
          <a:xfrm>
            <a:off x="1285875" y="2163763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39" name="Rectangle 65"/>
          <p:cNvSpPr>
            <a:spLocks noChangeArrowheads="1"/>
          </p:cNvSpPr>
          <p:nvPr/>
        </p:nvSpPr>
        <p:spPr bwMode="auto">
          <a:xfrm>
            <a:off x="3987800" y="2136775"/>
            <a:ext cx="331788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0" name="Rectangle 66"/>
          <p:cNvSpPr>
            <a:spLocks noChangeArrowheads="1"/>
          </p:cNvSpPr>
          <p:nvPr/>
        </p:nvSpPr>
        <p:spPr bwMode="auto">
          <a:xfrm>
            <a:off x="4024313" y="2163763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41" name="Rectangle 67"/>
          <p:cNvSpPr>
            <a:spLocks noChangeArrowheads="1"/>
          </p:cNvSpPr>
          <p:nvPr/>
        </p:nvSpPr>
        <p:spPr bwMode="auto">
          <a:xfrm>
            <a:off x="1698625" y="2763838"/>
            <a:ext cx="514350" cy="504825"/>
          </a:xfrm>
          <a:prstGeom prst="rect">
            <a:avLst/>
          </a:prstGeom>
          <a:solidFill>
            <a:srgbClr val="EAEAEA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2" name="Rectangle 68"/>
          <p:cNvSpPr>
            <a:spLocks noChangeArrowheads="1"/>
          </p:cNvSpPr>
          <p:nvPr/>
        </p:nvSpPr>
        <p:spPr bwMode="auto">
          <a:xfrm>
            <a:off x="1774825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43" name="Rectangle 69"/>
          <p:cNvSpPr>
            <a:spLocks noChangeArrowheads="1"/>
          </p:cNvSpPr>
          <p:nvPr/>
        </p:nvSpPr>
        <p:spPr bwMode="auto">
          <a:xfrm>
            <a:off x="3244850" y="2763838"/>
            <a:ext cx="514350" cy="504825"/>
          </a:xfrm>
          <a:prstGeom prst="rect">
            <a:avLst/>
          </a:prstGeom>
          <a:solidFill>
            <a:srgbClr val="EAEAEA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4" name="Rectangle 70"/>
          <p:cNvSpPr>
            <a:spLocks noChangeArrowheads="1"/>
          </p:cNvSpPr>
          <p:nvPr/>
        </p:nvSpPr>
        <p:spPr bwMode="auto">
          <a:xfrm>
            <a:off x="3321050" y="2860675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45" name="Rectangle 71"/>
          <p:cNvSpPr>
            <a:spLocks noChangeArrowheads="1"/>
          </p:cNvSpPr>
          <p:nvPr/>
        </p:nvSpPr>
        <p:spPr bwMode="auto">
          <a:xfrm>
            <a:off x="1247775" y="3609975"/>
            <a:ext cx="330200" cy="309563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6" name="Rectangle 72"/>
          <p:cNvSpPr>
            <a:spLocks noChangeArrowheads="1"/>
          </p:cNvSpPr>
          <p:nvPr/>
        </p:nvSpPr>
        <p:spPr bwMode="auto">
          <a:xfrm>
            <a:off x="1285875" y="3638550"/>
            <a:ext cx="261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47" name="Rectangle 73"/>
          <p:cNvSpPr>
            <a:spLocks noChangeArrowheads="1"/>
          </p:cNvSpPr>
          <p:nvPr/>
        </p:nvSpPr>
        <p:spPr bwMode="auto">
          <a:xfrm>
            <a:off x="2582863" y="3609975"/>
            <a:ext cx="331787" cy="309563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8" name="Rectangle 74"/>
          <p:cNvSpPr>
            <a:spLocks noChangeArrowheads="1"/>
          </p:cNvSpPr>
          <p:nvPr/>
        </p:nvSpPr>
        <p:spPr bwMode="auto">
          <a:xfrm>
            <a:off x="2619375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49" name="Rectangle 75"/>
          <p:cNvSpPr>
            <a:spLocks noChangeArrowheads="1"/>
          </p:cNvSpPr>
          <p:nvPr/>
        </p:nvSpPr>
        <p:spPr bwMode="auto">
          <a:xfrm>
            <a:off x="3987800" y="3609975"/>
            <a:ext cx="331788" cy="309563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0" name="Rectangle 76"/>
          <p:cNvSpPr>
            <a:spLocks noChangeArrowheads="1"/>
          </p:cNvSpPr>
          <p:nvPr/>
        </p:nvSpPr>
        <p:spPr bwMode="auto">
          <a:xfrm>
            <a:off x="4024313" y="3638550"/>
            <a:ext cx="2635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51" name="Rectangle 77"/>
          <p:cNvSpPr>
            <a:spLocks noChangeArrowheads="1"/>
          </p:cNvSpPr>
          <p:nvPr/>
        </p:nvSpPr>
        <p:spPr bwMode="auto">
          <a:xfrm>
            <a:off x="1698625" y="4267200"/>
            <a:ext cx="514350" cy="506413"/>
          </a:xfrm>
          <a:prstGeom prst="rect">
            <a:avLst/>
          </a:prstGeom>
          <a:solidFill>
            <a:srgbClr val="EAEAEA"/>
          </a:solidFill>
          <a:ln w="15875" cap="rnd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2" name="Rectangle 78"/>
          <p:cNvSpPr>
            <a:spLocks noChangeArrowheads="1"/>
          </p:cNvSpPr>
          <p:nvPr/>
        </p:nvSpPr>
        <p:spPr bwMode="auto">
          <a:xfrm>
            <a:off x="1774825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53" name="Rectangle 79"/>
          <p:cNvSpPr>
            <a:spLocks noChangeArrowheads="1"/>
          </p:cNvSpPr>
          <p:nvPr/>
        </p:nvSpPr>
        <p:spPr bwMode="auto">
          <a:xfrm>
            <a:off x="3244850" y="4238625"/>
            <a:ext cx="514350" cy="506413"/>
          </a:xfrm>
          <a:prstGeom prst="rect">
            <a:avLst/>
          </a:prstGeom>
          <a:solidFill>
            <a:srgbClr val="EAEAEA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4" name="Rectangle 80"/>
          <p:cNvSpPr>
            <a:spLocks noChangeArrowheads="1"/>
          </p:cNvSpPr>
          <p:nvPr/>
        </p:nvSpPr>
        <p:spPr bwMode="auto">
          <a:xfrm>
            <a:off x="3321050" y="4337050"/>
            <a:ext cx="37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SB</a:t>
            </a:r>
            <a:endParaRPr lang="en-US" altLang="de-DE" sz="1900"/>
          </a:p>
        </p:txBody>
      </p:sp>
      <p:sp>
        <p:nvSpPr>
          <p:cNvPr id="42055" name="Rectangle 81"/>
          <p:cNvSpPr>
            <a:spLocks noChangeArrowheads="1"/>
          </p:cNvSpPr>
          <p:nvPr/>
        </p:nvSpPr>
        <p:spPr bwMode="auto">
          <a:xfrm>
            <a:off x="1247775" y="4946650"/>
            <a:ext cx="330200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6" name="Rectangle 82"/>
          <p:cNvSpPr>
            <a:spLocks noChangeArrowheads="1"/>
          </p:cNvSpPr>
          <p:nvPr/>
        </p:nvSpPr>
        <p:spPr bwMode="auto">
          <a:xfrm>
            <a:off x="1285875" y="4973638"/>
            <a:ext cx="2619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57" name="Rectangle 83"/>
          <p:cNvSpPr>
            <a:spLocks noChangeArrowheads="1"/>
          </p:cNvSpPr>
          <p:nvPr/>
        </p:nvSpPr>
        <p:spPr bwMode="auto">
          <a:xfrm>
            <a:off x="2582863" y="4946650"/>
            <a:ext cx="331787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8" name="Rectangle 84"/>
          <p:cNvSpPr>
            <a:spLocks noChangeArrowheads="1"/>
          </p:cNvSpPr>
          <p:nvPr/>
        </p:nvSpPr>
        <p:spPr bwMode="auto">
          <a:xfrm>
            <a:off x="2619375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59" name="Rectangle 85"/>
          <p:cNvSpPr>
            <a:spLocks noChangeArrowheads="1"/>
          </p:cNvSpPr>
          <p:nvPr/>
        </p:nvSpPr>
        <p:spPr bwMode="auto">
          <a:xfrm>
            <a:off x="3987800" y="4946650"/>
            <a:ext cx="331788" cy="307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60" name="Rectangle 86"/>
          <p:cNvSpPr>
            <a:spLocks noChangeArrowheads="1"/>
          </p:cNvSpPr>
          <p:nvPr/>
        </p:nvSpPr>
        <p:spPr bwMode="auto">
          <a:xfrm>
            <a:off x="4024313" y="4973638"/>
            <a:ext cx="263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7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  <p:sp>
        <p:nvSpPr>
          <p:cNvPr id="42061" name="Line 87"/>
          <p:cNvSpPr>
            <a:spLocks noChangeShapeType="1"/>
          </p:cNvSpPr>
          <p:nvPr/>
        </p:nvSpPr>
        <p:spPr bwMode="auto">
          <a:xfrm flipV="1">
            <a:off x="4471988" y="3714750"/>
            <a:ext cx="1397000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62" name="Line 88"/>
          <p:cNvSpPr>
            <a:spLocks noChangeShapeType="1"/>
          </p:cNvSpPr>
          <p:nvPr/>
        </p:nvSpPr>
        <p:spPr bwMode="auto">
          <a:xfrm>
            <a:off x="4464050" y="5408613"/>
            <a:ext cx="1404938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63" name="Line 89"/>
          <p:cNvSpPr>
            <a:spLocks noChangeShapeType="1"/>
          </p:cNvSpPr>
          <p:nvPr/>
        </p:nvSpPr>
        <p:spPr bwMode="auto">
          <a:xfrm>
            <a:off x="5562600" y="2860675"/>
            <a:ext cx="609600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64" name="Text Box 90"/>
          <p:cNvSpPr txBox="1">
            <a:spLocks noChangeArrowheads="1"/>
          </p:cNvSpPr>
          <p:nvPr/>
        </p:nvSpPr>
        <p:spPr bwMode="auto">
          <a:xfrm>
            <a:off x="4573588" y="1906588"/>
            <a:ext cx="23241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104781"/>
                    </a:gs>
                    <a:gs pos="100000">
                      <a:srgbClr val="6600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Zelle, logischer Block</a:t>
            </a:r>
            <a:endParaRPr lang="en-US" altLang="de-DE"/>
          </a:p>
        </p:txBody>
      </p:sp>
      <p:sp>
        <p:nvSpPr>
          <p:cNvPr id="42065" name="Text Box 91"/>
          <p:cNvSpPr txBox="1">
            <a:spLocks noChangeArrowheads="1"/>
          </p:cNvSpPr>
          <p:nvPr/>
        </p:nvSpPr>
        <p:spPr bwMode="auto">
          <a:xfrm>
            <a:off x="4573588" y="2484438"/>
            <a:ext cx="12668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104781"/>
                    </a:gs>
                    <a:gs pos="100000">
                      <a:srgbClr val="6600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Switchbox</a:t>
            </a:r>
            <a:endParaRPr lang="en-US" altLang="de-DE"/>
          </a:p>
        </p:txBody>
      </p:sp>
      <p:sp>
        <p:nvSpPr>
          <p:cNvPr id="42066" name="Line 92"/>
          <p:cNvSpPr>
            <a:spLocks noChangeShapeType="1"/>
          </p:cNvSpPr>
          <p:nvPr/>
        </p:nvSpPr>
        <p:spPr bwMode="auto">
          <a:xfrm flipH="1">
            <a:off x="4319588" y="2163763"/>
            <a:ext cx="328612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67" name="Line 93"/>
          <p:cNvSpPr>
            <a:spLocks noChangeShapeType="1"/>
          </p:cNvSpPr>
          <p:nvPr/>
        </p:nvSpPr>
        <p:spPr bwMode="auto">
          <a:xfrm flipH="1">
            <a:off x="3759200" y="2763838"/>
            <a:ext cx="88900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41438" name="Text Box 94"/>
          <p:cNvSpPr txBox="1">
            <a:spLocks noChangeArrowheads="1"/>
          </p:cNvSpPr>
          <p:nvPr/>
        </p:nvSpPr>
        <p:spPr bwMode="auto">
          <a:xfrm>
            <a:off x="6496050" y="2486025"/>
            <a:ext cx="13890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104781"/>
                    </a:gs>
                    <a:gs pos="100000">
                      <a:srgbClr val="6600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Verbindung</a:t>
            </a:r>
            <a:endParaRPr lang="en-US" altLang="de-DE"/>
          </a:p>
        </p:txBody>
      </p:sp>
      <p:sp>
        <p:nvSpPr>
          <p:cNvPr id="42069" name="Rectangle 95"/>
          <p:cNvSpPr>
            <a:spLocks noChangeArrowheads="1"/>
          </p:cNvSpPr>
          <p:nvPr/>
        </p:nvSpPr>
        <p:spPr bwMode="auto">
          <a:xfrm>
            <a:off x="6172200" y="3854450"/>
            <a:ext cx="839788" cy="795338"/>
          </a:xfrm>
          <a:prstGeom prst="rect">
            <a:avLst/>
          </a:prstGeom>
          <a:solidFill>
            <a:srgbClr val="EAEAE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70" name="Line 96"/>
          <p:cNvSpPr>
            <a:spLocks noChangeShapeType="1"/>
          </p:cNvSpPr>
          <p:nvPr/>
        </p:nvSpPr>
        <p:spPr bwMode="auto">
          <a:xfrm flipV="1">
            <a:off x="7924800" y="3886200"/>
            <a:ext cx="0" cy="183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1" name="Line 97"/>
          <p:cNvSpPr>
            <a:spLocks noChangeShapeType="1"/>
          </p:cNvSpPr>
          <p:nvPr/>
        </p:nvSpPr>
        <p:spPr bwMode="auto">
          <a:xfrm flipV="1">
            <a:off x="7773988" y="3886200"/>
            <a:ext cx="0" cy="183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2" name="Line 98"/>
          <p:cNvSpPr>
            <a:spLocks noChangeShapeType="1"/>
          </p:cNvSpPr>
          <p:nvPr/>
        </p:nvSpPr>
        <p:spPr bwMode="auto">
          <a:xfrm flipV="1">
            <a:off x="7621588" y="3886200"/>
            <a:ext cx="0" cy="183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3" name="Line 99"/>
          <p:cNvSpPr>
            <a:spLocks noChangeShapeType="1"/>
          </p:cNvSpPr>
          <p:nvPr/>
        </p:nvSpPr>
        <p:spPr bwMode="auto">
          <a:xfrm flipV="1">
            <a:off x="7469188" y="3886200"/>
            <a:ext cx="0" cy="183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4" name="Line 100"/>
          <p:cNvSpPr>
            <a:spLocks noChangeShapeType="1"/>
          </p:cNvSpPr>
          <p:nvPr/>
        </p:nvSpPr>
        <p:spPr bwMode="auto">
          <a:xfrm>
            <a:off x="5868988" y="4038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5" name="Line 101"/>
          <p:cNvSpPr>
            <a:spLocks noChangeShapeType="1"/>
          </p:cNvSpPr>
          <p:nvPr/>
        </p:nvSpPr>
        <p:spPr bwMode="auto">
          <a:xfrm>
            <a:off x="5868988" y="4192588"/>
            <a:ext cx="266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6" name="Line 102"/>
          <p:cNvSpPr>
            <a:spLocks noChangeShapeType="1"/>
          </p:cNvSpPr>
          <p:nvPr/>
        </p:nvSpPr>
        <p:spPr bwMode="auto">
          <a:xfrm>
            <a:off x="5868988" y="4344988"/>
            <a:ext cx="266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7" name="Line 103"/>
          <p:cNvSpPr>
            <a:spLocks noChangeShapeType="1"/>
          </p:cNvSpPr>
          <p:nvPr/>
        </p:nvSpPr>
        <p:spPr bwMode="auto">
          <a:xfrm>
            <a:off x="5868988" y="4495800"/>
            <a:ext cx="266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8" name="Line 104"/>
          <p:cNvSpPr>
            <a:spLocks noChangeShapeType="1"/>
          </p:cNvSpPr>
          <p:nvPr/>
        </p:nvSpPr>
        <p:spPr bwMode="auto">
          <a:xfrm flipV="1">
            <a:off x="8002588" y="3657600"/>
            <a:ext cx="0" cy="91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79" name="Line 105"/>
          <p:cNvSpPr>
            <a:spLocks noChangeShapeType="1"/>
          </p:cNvSpPr>
          <p:nvPr/>
        </p:nvSpPr>
        <p:spPr bwMode="auto">
          <a:xfrm flipV="1">
            <a:off x="7851775" y="3657600"/>
            <a:ext cx="0" cy="91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0" name="Line 106"/>
          <p:cNvSpPr>
            <a:spLocks noChangeShapeType="1"/>
          </p:cNvSpPr>
          <p:nvPr/>
        </p:nvSpPr>
        <p:spPr bwMode="auto">
          <a:xfrm flipV="1">
            <a:off x="7699375" y="3657600"/>
            <a:ext cx="0" cy="91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1" name="Line 107"/>
          <p:cNvSpPr>
            <a:spLocks noChangeShapeType="1"/>
          </p:cNvSpPr>
          <p:nvPr/>
        </p:nvSpPr>
        <p:spPr bwMode="auto">
          <a:xfrm flipV="1">
            <a:off x="7545388" y="3657600"/>
            <a:ext cx="0" cy="91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2" name="Line 108"/>
          <p:cNvSpPr>
            <a:spLocks noChangeShapeType="1"/>
          </p:cNvSpPr>
          <p:nvPr/>
        </p:nvSpPr>
        <p:spPr bwMode="auto">
          <a:xfrm flipH="1">
            <a:off x="6172200" y="4953000"/>
            <a:ext cx="213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3" name="Line 109"/>
          <p:cNvSpPr>
            <a:spLocks noChangeShapeType="1"/>
          </p:cNvSpPr>
          <p:nvPr/>
        </p:nvSpPr>
        <p:spPr bwMode="auto">
          <a:xfrm flipH="1">
            <a:off x="6172200" y="5106988"/>
            <a:ext cx="213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4" name="Line 110"/>
          <p:cNvSpPr>
            <a:spLocks noChangeShapeType="1"/>
          </p:cNvSpPr>
          <p:nvPr/>
        </p:nvSpPr>
        <p:spPr bwMode="auto">
          <a:xfrm flipH="1">
            <a:off x="6172200" y="5259388"/>
            <a:ext cx="213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5" name="Line 111"/>
          <p:cNvSpPr>
            <a:spLocks noChangeShapeType="1"/>
          </p:cNvSpPr>
          <p:nvPr/>
        </p:nvSpPr>
        <p:spPr bwMode="auto">
          <a:xfrm flipH="1">
            <a:off x="6172200" y="5411788"/>
            <a:ext cx="213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6" name="Line 112"/>
          <p:cNvSpPr>
            <a:spLocks noChangeShapeType="1"/>
          </p:cNvSpPr>
          <p:nvPr/>
        </p:nvSpPr>
        <p:spPr bwMode="auto">
          <a:xfrm>
            <a:off x="6783388" y="3657600"/>
            <a:ext cx="0" cy="205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7" name="Line 113"/>
          <p:cNvSpPr>
            <a:spLocks noChangeShapeType="1"/>
          </p:cNvSpPr>
          <p:nvPr/>
        </p:nvSpPr>
        <p:spPr bwMode="auto">
          <a:xfrm>
            <a:off x="6629400" y="3657600"/>
            <a:ext cx="0" cy="205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8" name="Line 114"/>
          <p:cNvSpPr>
            <a:spLocks noChangeShapeType="1"/>
          </p:cNvSpPr>
          <p:nvPr/>
        </p:nvSpPr>
        <p:spPr bwMode="auto">
          <a:xfrm>
            <a:off x="6478588" y="3657600"/>
            <a:ext cx="0" cy="205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89" name="Line 115"/>
          <p:cNvSpPr>
            <a:spLocks noChangeShapeType="1"/>
          </p:cNvSpPr>
          <p:nvPr/>
        </p:nvSpPr>
        <p:spPr bwMode="auto">
          <a:xfrm>
            <a:off x="6326188" y="3657600"/>
            <a:ext cx="0" cy="205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90" name="Line 116"/>
          <p:cNvSpPr>
            <a:spLocks noChangeShapeType="1"/>
          </p:cNvSpPr>
          <p:nvPr/>
        </p:nvSpPr>
        <p:spPr bwMode="auto">
          <a:xfrm>
            <a:off x="5868988" y="50307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91" name="Line 117"/>
          <p:cNvSpPr>
            <a:spLocks noChangeShapeType="1"/>
          </p:cNvSpPr>
          <p:nvPr/>
        </p:nvSpPr>
        <p:spPr bwMode="auto">
          <a:xfrm>
            <a:off x="5868988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92" name="Line 118"/>
          <p:cNvSpPr>
            <a:spLocks noChangeShapeType="1"/>
          </p:cNvSpPr>
          <p:nvPr/>
        </p:nvSpPr>
        <p:spPr bwMode="auto">
          <a:xfrm>
            <a:off x="5868988" y="53355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2093" name="Line 119"/>
          <p:cNvSpPr>
            <a:spLocks noChangeShapeType="1"/>
          </p:cNvSpPr>
          <p:nvPr/>
        </p:nvSpPr>
        <p:spPr bwMode="auto">
          <a:xfrm>
            <a:off x="5868988" y="54879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41464" name="Oval 120"/>
          <p:cNvSpPr>
            <a:spLocks noChangeAspect="1" noChangeArrowheads="1"/>
          </p:cNvSpPr>
          <p:nvPr/>
        </p:nvSpPr>
        <p:spPr bwMode="auto">
          <a:xfrm>
            <a:off x="6581775" y="4138613"/>
            <a:ext cx="104775" cy="1095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1465" name="Oval 121"/>
          <p:cNvSpPr>
            <a:spLocks noChangeAspect="1" noChangeArrowheads="1"/>
          </p:cNvSpPr>
          <p:nvPr/>
        </p:nvSpPr>
        <p:spPr bwMode="auto">
          <a:xfrm>
            <a:off x="7494588" y="4138613"/>
            <a:ext cx="106362" cy="1095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1466" name="Oval 122"/>
          <p:cNvSpPr>
            <a:spLocks noChangeAspect="1" noChangeArrowheads="1"/>
          </p:cNvSpPr>
          <p:nvPr/>
        </p:nvSpPr>
        <p:spPr bwMode="auto">
          <a:xfrm>
            <a:off x="7566025" y="4451350"/>
            <a:ext cx="106363" cy="1095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1467" name="Oval 123"/>
          <p:cNvSpPr>
            <a:spLocks noChangeAspect="1" noChangeArrowheads="1"/>
          </p:cNvSpPr>
          <p:nvPr/>
        </p:nvSpPr>
        <p:spPr bwMode="auto">
          <a:xfrm>
            <a:off x="7877175" y="4281488"/>
            <a:ext cx="104775" cy="1095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1468" name="Oval 124"/>
          <p:cNvSpPr>
            <a:spLocks noChangeAspect="1" noChangeArrowheads="1"/>
          </p:cNvSpPr>
          <p:nvPr/>
        </p:nvSpPr>
        <p:spPr bwMode="auto">
          <a:xfrm>
            <a:off x="6570663" y="4902200"/>
            <a:ext cx="106362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1469" name="Oval 125"/>
          <p:cNvSpPr>
            <a:spLocks noChangeAspect="1" noChangeArrowheads="1"/>
          </p:cNvSpPr>
          <p:nvPr/>
        </p:nvSpPr>
        <p:spPr bwMode="auto">
          <a:xfrm>
            <a:off x="6727825" y="5354638"/>
            <a:ext cx="104775" cy="1095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1470" name="Oval 126"/>
          <p:cNvSpPr>
            <a:spLocks noChangeAspect="1" noChangeArrowheads="1"/>
          </p:cNvSpPr>
          <p:nvPr/>
        </p:nvSpPr>
        <p:spPr bwMode="auto">
          <a:xfrm>
            <a:off x="6270625" y="5445125"/>
            <a:ext cx="104775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101" name="Rectangle 127"/>
          <p:cNvSpPr>
            <a:spLocks noChangeArrowheads="1"/>
          </p:cNvSpPr>
          <p:nvPr/>
        </p:nvSpPr>
        <p:spPr bwMode="auto">
          <a:xfrm>
            <a:off x="3046413" y="3979863"/>
            <a:ext cx="1417637" cy="14319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1472" name="Line 128"/>
          <p:cNvSpPr>
            <a:spLocks noChangeShapeType="1"/>
          </p:cNvSpPr>
          <p:nvPr/>
        </p:nvSpPr>
        <p:spPr bwMode="auto">
          <a:xfrm flipH="1">
            <a:off x="6367463" y="2860675"/>
            <a:ext cx="601662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41473" name="Oval 129"/>
          <p:cNvSpPr>
            <a:spLocks noChangeAspect="1" noChangeArrowheads="1"/>
          </p:cNvSpPr>
          <p:nvPr/>
        </p:nvSpPr>
        <p:spPr bwMode="auto">
          <a:xfrm>
            <a:off x="6265863" y="3983038"/>
            <a:ext cx="104775" cy="1095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104" name="Rectangle 130"/>
          <p:cNvSpPr>
            <a:spLocks noChangeArrowheads="1"/>
          </p:cNvSpPr>
          <p:nvPr/>
        </p:nvSpPr>
        <p:spPr bwMode="auto">
          <a:xfrm>
            <a:off x="7300913" y="4778375"/>
            <a:ext cx="815975" cy="7985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105" name="Rectangle 131"/>
          <p:cNvSpPr>
            <a:spLocks noChangeArrowheads="1"/>
          </p:cNvSpPr>
          <p:nvPr/>
        </p:nvSpPr>
        <p:spPr bwMode="auto">
          <a:xfrm>
            <a:off x="7545388" y="4995863"/>
            <a:ext cx="344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200">
                <a:solidFill>
                  <a:srgbClr val="000000"/>
                </a:solidFill>
              </a:rPr>
              <a:t>LB</a:t>
            </a:r>
            <a:endParaRPr lang="en-US" altLang="de-DE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438" grpId="0"/>
      <p:bldP spid="441464" grpId="0" animBg="1"/>
      <p:bldP spid="441465" grpId="0" animBg="1"/>
      <p:bldP spid="441466" grpId="0" animBg="1"/>
      <p:bldP spid="441467" grpId="0" animBg="1"/>
      <p:bldP spid="441468" grpId="0" animBg="1"/>
      <p:bldP spid="441469" grpId="0" animBg="1"/>
      <p:bldP spid="441470" grpId="0" animBg="1"/>
      <p:bldP spid="441472" grpId="0" animBg="1"/>
      <p:bldP spid="4414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1.7        Layoutebenen</a:t>
            </a:r>
          </a:p>
        </p:txBody>
      </p:sp>
      <p:sp>
        <p:nvSpPr>
          <p:cNvPr id="44035" name="Rectangle 3"/>
          <p:cNvSpPr>
            <a:spLocks noChangeAspect="1" noChangeArrowheads="1"/>
          </p:cNvSpPr>
          <p:nvPr/>
        </p:nvSpPr>
        <p:spPr bwMode="auto">
          <a:xfrm>
            <a:off x="1350963" y="3419475"/>
            <a:ext cx="1323975" cy="547688"/>
          </a:xfrm>
          <a:prstGeom prst="rect">
            <a:avLst/>
          </a:prstGeom>
          <a:solidFill>
            <a:srgbClr val="A7CE7C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36" name="Rectangle 4"/>
          <p:cNvSpPr>
            <a:spLocks noChangeAspect="1" noChangeArrowheads="1"/>
          </p:cNvSpPr>
          <p:nvPr/>
        </p:nvSpPr>
        <p:spPr bwMode="auto">
          <a:xfrm>
            <a:off x="1350963" y="2457450"/>
            <a:ext cx="1323975" cy="549275"/>
          </a:xfrm>
          <a:prstGeom prst="rect">
            <a:avLst/>
          </a:prstGeom>
          <a:solidFill>
            <a:srgbClr val="A7CE7C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37" name="Rectangle 5"/>
          <p:cNvSpPr>
            <a:spLocks noChangeAspect="1" noChangeArrowheads="1"/>
          </p:cNvSpPr>
          <p:nvPr/>
        </p:nvSpPr>
        <p:spPr bwMode="auto">
          <a:xfrm>
            <a:off x="800100" y="1954213"/>
            <a:ext cx="2516188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38" name="Rectangle 6"/>
          <p:cNvSpPr>
            <a:spLocks noChangeAspect="1" noChangeArrowheads="1"/>
          </p:cNvSpPr>
          <p:nvPr/>
        </p:nvSpPr>
        <p:spPr bwMode="auto">
          <a:xfrm>
            <a:off x="1441450" y="2320925"/>
            <a:ext cx="366713" cy="5953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399" name="Rectangle 7"/>
          <p:cNvSpPr>
            <a:spLocks noChangeAspect="1" noChangeArrowheads="1"/>
          </p:cNvSpPr>
          <p:nvPr/>
        </p:nvSpPr>
        <p:spPr bwMode="auto">
          <a:xfrm>
            <a:off x="1531938" y="2641600"/>
            <a:ext cx="184150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4040" name="Group 8"/>
          <p:cNvGrpSpPr>
            <a:grpSpLocks noChangeAspect="1"/>
          </p:cNvGrpSpPr>
          <p:nvPr/>
        </p:nvGrpSpPr>
        <p:grpSpPr bwMode="auto">
          <a:xfrm>
            <a:off x="1350963" y="2411413"/>
            <a:ext cx="730250" cy="1600200"/>
            <a:chOff x="1702" y="1299"/>
            <a:chExt cx="725" cy="1587"/>
          </a:xfrm>
        </p:grpSpPr>
        <p:sp>
          <p:nvSpPr>
            <p:cNvPr id="44100" name="Rectangle 9"/>
            <p:cNvSpPr>
              <a:spLocks noChangeAspect="1" noChangeArrowheads="1"/>
            </p:cNvSpPr>
            <p:nvPr/>
          </p:nvSpPr>
          <p:spPr bwMode="auto">
            <a:xfrm>
              <a:off x="2292" y="1299"/>
              <a:ext cx="135" cy="1587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101" name="Rectangle 10"/>
            <p:cNvSpPr>
              <a:spLocks noChangeAspect="1" noChangeArrowheads="1"/>
            </p:cNvSpPr>
            <p:nvPr/>
          </p:nvSpPr>
          <p:spPr bwMode="auto">
            <a:xfrm>
              <a:off x="1702" y="2025"/>
              <a:ext cx="590" cy="13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4041" name="Rectangle 11"/>
          <p:cNvSpPr>
            <a:spLocks noChangeAspect="1" noChangeArrowheads="1"/>
          </p:cNvSpPr>
          <p:nvPr/>
        </p:nvSpPr>
        <p:spPr bwMode="auto">
          <a:xfrm rot="10800000">
            <a:off x="800100" y="4105275"/>
            <a:ext cx="2516188" cy="36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42" name="Rectangle 12"/>
          <p:cNvSpPr>
            <a:spLocks noChangeAspect="1" noChangeArrowheads="1"/>
          </p:cNvSpPr>
          <p:nvPr/>
        </p:nvSpPr>
        <p:spPr bwMode="auto">
          <a:xfrm rot="10800000">
            <a:off x="1441450" y="3511550"/>
            <a:ext cx="366713" cy="5953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405" name="Rectangle 13"/>
          <p:cNvSpPr>
            <a:spLocks noChangeAspect="1" noChangeArrowheads="1"/>
          </p:cNvSpPr>
          <p:nvPr/>
        </p:nvSpPr>
        <p:spPr bwMode="auto">
          <a:xfrm rot="10800000">
            <a:off x="1531938" y="3602038"/>
            <a:ext cx="184150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6802" tIns="48402" rIns="96802" bIns="48402" anchor="ctr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500">
              <a:cs typeface="Arial" charset="0"/>
            </a:endParaRPr>
          </a:p>
        </p:txBody>
      </p:sp>
      <p:sp>
        <p:nvSpPr>
          <p:cNvPr id="44044" name="Rectangle 14"/>
          <p:cNvSpPr>
            <a:spLocks noChangeArrowheads="1"/>
          </p:cNvSpPr>
          <p:nvPr/>
        </p:nvSpPr>
        <p:spPr bwMode="auto">
          <a:xfrm>
            <a:off x="4840288" y="1952625"/>
            <a:ext cx="3201987" cy="236378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 anchor="ctr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500"/>
          </a:p>
        </p:txBody>
      </p:sp>
      <p:sp>
        <p:nvSpPr>
          <p:cNvPr id="44045" name="Rectangle 15"/>
          <p:cNvSpPr>
            <a:spLocks noChangeAspect="1" noChangeArrowheads="1"/>
          </p:cNvSpPr>
          <p:nvPr/>
        </p:nvSpPr>
        <p:spPr bwMode="auto">
          <a:xfrm>
            <a:off x="4930775" y="2716213"/>
            <a:ext cx="230188" cy="92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46" name="Rectangle 16"/>
          <p:cNvSpPr>
            <a:spLocks noChangeAspect="1" noChangeArrowheads="1"/>
          </p:cNvSpPr>
          <p:nvPr/>
        </p:nvSpPr>
        <p:spPr bwMode="auto">
          <a:xfrm>
            <a:off x="4930775" y="3249613"/>
            <a:ext cx="230188" cy="9207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47" name="Rectangle 17"/>
          <p:cNvSpPr>
            <a:spLocks noChangeAspect="1" noChangeArrowheads="1"/>
          </p:cNvSpPr>
          <p:nvPr/>
        </p:nvSpPr>
        <p:spPr bwMode="auto">
          <a:xfrm>
            <a:off x="4930775" y="3783013"/>
            <a:ext cx="230188" cy="92075"/>
          </a:xfrm>
          <a:prstGeom prst="rect">
            <a:avLst/>
          </a:prstGeom>
          <a:solidFill>
            <a:srgbClr val="A7CE7C"/>
          </a:solidFill>
          <a:ln w="3175">
            <a:solidFill>
              <a:srgbClr val="D1D1D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410" name="Text Box 18"/>
          <p:cNvSpPr txBox="1">
            <a:spLocks noChangeAspect="1" noChangeArrowheads="1"/>
          </p:cNvSpPr>
          <p:nvPr/>
        </p:nvSpPr>
        <p:spPr bwMode="auto">
          <a:xfrm>
            <a:off x="6745288" y="2028825"/>
            <a:ext cx="15255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Kontakt </a:t>
            </a:r>
            <a:br>
              <a:rPr lang="de-DE" altLang="de-DE" sz="1500">
                <a:cs typeface="Times New Roman" pitchFamily="18" charset="0"/>
              </a:rPr>
            </a:br>
            <a:r>
              <a:rPr lang="de-DE" altLang="de-DE" sz="1500">
                <a:cs typeface="Times New Roman" pitchFamily="18" charset="0"/>
              </a:rPr>
              <a:t>(contact cut)</a:t>
            </a:r>
          </a:p>
        </p:txBody>
      </p:sp>
      <p:sp>
        <p:nvSpPr>
          <p:cNvPr id="44049" name="Text Box 19"/>
          <p:cNvSpPr txBox="1">
            <a:spLocks noChangeAspect="1" noChangeArrowheads="1"/>
          </p:cNvSpPr>
          <p:nvPr/>
        </p:nvSpPr>
        <p:spPr bwMode="auto">
          <a:xfrm>
            <a:off x="5160963" y="2563813"/>
            <a:ext cx="2286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Metal1 </a:t>
            </a:r>
            <a:br>
              <a:rPr lang="de-DE" altLang="de-DE" sz="1500">
                <a:cs typeface="Times New Roman" pitchFamily="18" charset="0"/>
              </a:rPr>
            </a:br>
            <a:r>
              <a:rPr lang="de-DE" altLang="de-DE" sz="1500">
                <a:cs typeface="Times New Roman" pitchFamily="18" charset="0"/>
              </a:rPr>
              <a:t>(metal1)</a:t>
            </a:r>
          </a:p>
        </p:txBody>
      </p:sp>
      <p:sp>
        <p:nvSpPr>
          <p:cNvPr id="44050" name="Text Box 20"/>
          <p:cNvSpPr txBox="1">
            <a:spLocks noChangeAspect="1" noChangeArrowheads="1"/>
          </p:cNvSpPr>
          <p:nvPr/>
        </p:nvSpPr>
        <p:spPr bwMode="auto">
          <a:xfrm>
            <a:off x="5160963" y="3095625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Polyebene </a:t>
            </a:r>
            <a:br>
              <a:rPr lang="de-DE" altLang="de-DE" sz="1500">
                <a:cs typeface="Times New Roman" pitchFamily="18" charset="0"/>
              </a:rPr>
            </a:br>
            <a:r>
              <a:rPr lang="de-DE" altLang="de-DE" sz="1500">
                <a:cs typeface="Times New Roman" pitchFamily="18" charset="0"/>
              </a:rPr>
              <a:t>(polysilicon)</a:t>
            </a:r>
          </a:p>
        </p:txBody>
      </p:sp>
      <p:sp>
        <p:nvSpPr>
          <p:cNvPr id="44051" name="Text Box 21"/>
          <p:cNvSpPr txBox="1">
            <a:spLocks noChangeAspect="1" noChangeArrowheads="1"/>
          </p:cNvSpPr>
          <p:nvPr/>
        </p:nvSpPr>
        <p:spPr bwMode="auto">
          <a:xfrm>
            <a:off x="5138738" y="3630613"/>
            <a:ext cx="18351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Diffusionsschicht </a:t>
            </a:r>
            <a:br>
              <a:rPr lang="de-DE" altLang="de-DE" sz="1500">
                <a:cs typeface="Times New Roman" pitchFamily="18" charset="0"/>
              </a:rPr>
            </a:br>
            <a:r>
              <a:rPr lang="de-DE" altLang="de-DE" sz="1500">
                <a:cs typeface="Times New Roman" pitchFamily="18" charset="0"/>
              </a:rPr>
              <a:t>(p/n diffusion)</a:t>
            </a:r>
          </a:p>
        </p:txBody>
      </p:sp>
      <p:sp>
        <p:nvSpPr>
          <p:cNvPr id="44052" name="Text Box 22"/>
          <p:cNvSpPr txBox="1">
            <a:spLocks noChangeAspect="1" noChangeArrowheads="1"/>
          </p:cNvSpPr>
          <p:nvPr/>
        </p:nvSpPr>
        <p:spPr bwMode="auto">
          <a:xfrm>
            <a:off x="3390900" y="1954213"/>
            <a:ext cx="709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Vdd</a:t>
            </a:r>
          </a:p>
        </p:txBody>
      </p:sp>
      <p:sp>
        <p:nvSpPr>
          <p:cNvPr id="44053" name="Text Box 23"/>
          <p:cNvSpPr txBox="1">
            <a:spLocks noChangeAspect="1" noChangeArrowheads="1"/>
          </p:cNvSpPr>
          <p:nvPr/>
        </p:nvSpPr>
        <p:spPr bwMode="auto">
          <a:xfrm>
            <a:off x="3367088" y="4146550"/>
            <a:ext cx="635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GND</a:t>
            </a:r>
          </a:p>
        </p:txBody>
      </p:sp>
      <p:grpSp>
        <p:nvGrpSpPr>
          <p:cNvPr id="44054" name="Group 24"/>
          <p:cNvGrpSpPr>
            <a:grpSpLocks noChangeAspect="1"/>
          </p:cNvGrpSpPr>
          <p:nvPr/>
        </p:nvGrpSpPr>
        <p:grpSpPr bwMode="auto">
          <a:xfrm>
            <a:off x="2219325" y="2549525"/>
            <a:ext cx="455613" cy="1327150"/>
            <a:chOff x="2564" y="1435"/>
            <a:chExt cx="453" cy="1315"/>
          </a:xfrm>
        </p:grpSpPr>
        <p:sp>
          <p:nvSpPr>
            <p:cNvPr id="44096" name="Rectangle 25"/>
            <p:cNvSpPr>
              <a:spLocks noChangeAspect="1" noChangeArrowheads="1"/>
            </p:cNvSpPr>
            <p:nvPr/>
          </p:nvSpPr>
          <p:spPr bwMode="auto">
            <a:xfrm>
              <a:off x="2564" y="1435"/>
              <a:ext cx="363" cy="3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97" name="Rectangle 26"/>
            <p:cNvSpPr>
              <a:spLocks noChangeAspect="1" noChangeArrowheads="1"/>
            </p:cNvSpPr>
            <p:nvPr/>
          </p:nvSpPr>
          <p:spPr bwMode="auto">
            <a:xfrm>
              <a:off x="2655" y="1798"/>
              <a:ext cx="181" cy="5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98" name="Rectangle 27"/>
            <p:cNvSpPr>
              <a:spLocks noChangeAspect="1" noChangeArrowheads="1"/>
            </p:cNvSpPr>
            <p:nvPr/>
          </p:nvSpPr>
          <p:spPr bwMode="auto">
            <a:xfrm>
              <a:off x="2564" y="2387"/>
              <a:ext cx="363" cy="3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99" name="Rectangle 28"/>
            <p:cNvSpPr>
              <a:spLocks noChangeAspect="1" noChangeArrowheads="1"/>
            </p:cNvSpPr>
            <p:nvPr/>
          </p:nvSpPr>
          <p:spPr bwMode="auto">
            <a:xfrm>
              <a:off x="2836" y="2025"/>
              <a:ext cx="181" cy="1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43421" name="Rectangle 29"/>
          <p:cNvSpPr>
            <a:spLocks noChangeAspect="1" noChangeArrowheads="1"/>
          </p:cNvSpPr>
          <p:nvPr/>
        </p:nvSpPr>
        <p:spPr bwMode="auto">
          <a:xfrm>
            <a:off x="2309813" y="2641600"/>
            <a:ext cx="182562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422" name="Rectangle 30"/>
          <p:cNvSpPr>
            <a:spLocks noChangeAspect="1" noChangeArrowheads="1"/>
          </p:cNvSpPr>
          <p:nvPr/>
        </p:nvSpPr>
        <p:spPr bwMode="auto">
          <a:xfrm>
            <a:off x="2309813" y="3602038"/>
            <a:ext cx="182562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423" name="Rectangle 31"/>
          <p:cNvSpPr>
            <a:spLocks noChangeAspect="1" noChangeArrowheads="1"/>
          </p:cNvSpPr>
          <p:nvPr/>
        </p:nvSpPr>
        <p:spPr bwMode="auto">
          <a:xfrm>
            <a:off x="6562725" y="2181225"/>
            <a:ext cx="182563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424" name="Text Box 32"/>
          <p:cNvSpPr txBox="1">
            <a:spLocks noChangeAspect="1" noChangeArrowheads="1"/>
          </p:cNvSpPr>
          <p:nvPr/>
        </p:nvSpPr>
        <p:spPr bwMode="auto">
          <a:xfrm>
            <a:off x="6745288" y="2563813"/>
            <a:ext cx="15255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Via </a:t>
            </a:r>
            <a:br>
              <a:rPr lang="de-DE" altLang="de-DE" sz="1500">
                <a:cs typeface="Times New Roman" pitchFamily="18" charset="0"/>
              </a:rPr>
            </a:br>
            <a:r>
              <a:rPr lang="de-DE" altLang="de-DE" sz="1500">
                <a:cs typeface="Times New Roman" pitchFamily="18" charset="0"/>
              </a:rPr>
              <a:t>(via)</a:t>
            </a:r>
          </a:p>
        </p:txBody>
      </p:sp>
      <p:grpSp>
        <p:nvGrpSpPr>
          <p:cNvPr id="443425" name="Group 33"/>
          <p:cNvGrpSpPr>
            <a:grpSpLocks/>
          </p:cNvGrpSpPr>
          <p:nvPr/>
        </p:nvGrpSpPr>
        <p:grpSpPr bwMode="auto">
          <a:xfrm>
            <a:off x="6562725" y="2716213"/>
            <a:ext cx="182563" cy="180975"/>
            <a:chOff x="4758" y="1946"/>
            <a:chExt cx="109" cy="108"/>
          </a:xfrm>
        </p:grpSpPr>
        <p:sp>
          <p:nvSpPr>
            <p:cNvPr id="44093" name="Rectangle 34"/>
            <p:cNvSpPr>
              <a:spLocks noChangeAspect="1" noChangeArrowheads="1"/>
            </p:cNvSpPr>
            <p:nvPr/>
          </p:nvSpPr>
          <p:spPr bwMode="auto">
            <a:xfrm>
              <a:off x="4758" y="1946"/>
              <a:ext cx="109" cy="1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94" name="Line 35"/>
            <p:cNvSpPr>
              <a:spLocks noChangeShapeType="1"/>
            </p:cNvSpPr>
            <p:nvPr/>
          </p:nvSpPr>
          <p:spPr bwMode="auto">
            <a:xfrm>
              <a:off x="4763" y="1951"/>
              <a:ext cx="10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5" name="Line 36"/>
            <p:cNvSpPr>
              <a:spLocks noChangeShapeType="1"/>
            </p:cNvSpPr>
            <p:nvPr/>
          </p:nvSpPr>
          <p:spPr bwMode="auto">
            <a:xfrm flipV="1">
              <a:off x="4760" y="1951"/>
              <a:ext cx="101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60" name="Rectangle 37"/>
          <p:cNvSpPr>
            <a:spLocks noChangeAspect="1" noChangeArrowheads="1"/>
          </p:cNvSpPr>
          <p:nvPr/>
        </p:nvSpPr>
        <p:spPr bwMode="auto">
          <a:xfrm>
            <a:off x="4930775" y="2181225"/>
            <a:ext cx="230188" cy="936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61" name="Text Box 38"/>
          <p:cNvSpPr txBox="1">
            <a:spLocks noChangeAspect="1" noChangeArrowheads="1"/>
          </p:cNvSpPr>
          <p:nvPr/>
        </p:nvSpPr>
        <p:spPr bwMode="auto">
          <a:xfrm>
            <a:off x="5160963" y="2028825"/>
            <a:ext cx="22860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>
                <a:cs typeface="Times New Roman" pitchFamily="18" charset="0"/>
              </a:rPr>
              <a:t>Metal2 </a:t>
            </a:r>
            <a:br>
              <a:rPr lang="de-DE" altLang="de-DE" sz="1500">
                <a:cs typeface="Times New Roman" pitchFamily="18" charset="0"/>
              </a:rPr>
            </a:br>
            <a:r>
              <a:rPr lang="de-DE" altLang="de-DE" sz="1500">
                <a:cs typeface="Times New Roman" pitchFamily="18" charset="0"/>
              </a:rPr>
              <a:t>(metal2)</a:t>
            </a:r>
          </a:p>
        </p:txBody>
      </p:sp>
      <p:sp>
        <p:nvSpPr>
          <p:cNvPr id="44062" name="Rectangle 39"/>
          <p:cNvSpPr>
            <a:spLocks noChangeAspect="1" noChangeArrowheads="1"/>
          </p:cNvSpPr>
          <p:nvPr/>
        </p:nvSpPr>
        <p:spPr bwMode="auto">
          <a:xfrm>
            <a:off x="2322513" y="3097213"/>
            <a:ext cx="534987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63" name="Rectangle 40"/>
          <p:cNvSpPr>
            <a:spLocks noChangeAspect="1" noChangeArrowheads="1"/>
          </p:cNvSpPr>
          <p:nvPr/>
        </p:nvSpPr>
        <p:spPr bwMode="auto">
          <a:xfrm>
            <a:off x="1581150" y="3055938"/>
            <a:ext cx="3048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64" name="Rectangle 41"/>
          <p:cNvSpPr>
            <a:spLocks noChangeAspect="1" noChangeArrowheads="1"/>
          </p:cNvSpPr>
          <p:nvPr/>
        </p:nvSpPr>
        <p:spPr bwMode="auto">
          <a:xfrm>
            <a:off x="1104900" y="3097213"/>
            <a:ext cx="611188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434" name="Rectangle 42"/>
          <p:cNvSpPr>
            <a:spLocks noChangeAspect="1" noChangeArrowheads="1"/>
          </p:cNvSpPr>
          <p:nvPr/>
        </p:nvSpPr>
        <p:spPr bwMode="auto">
          <a:xfrm>
            <a:off x="1628775" y="3117850"/>
            <a:ext cx="182563" cy="180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66" name="Rectangle 43"/>
          <p:cNvSpPr>
            <a:spLocks noChangeAspect="1" noChangeArrowheads="1"/>
          </p:cNvSpPr>
          <p:nvPr/>
        </p:nvSpPr>
        <p:spPr bwMode="auto">
          <a:xfrm>
            <a:off x="1000125" y="3055938"/>
            <a:ext cx="534988" cy="304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43436" name="Group 44"/>
          <p:cNvGrpSpPr>
            <a:grpSpLocks/>
          </p:cNvGrpSpPr>
          <p:nvPr/>
        </p:nvGrpSpPr>
        <p:grpSpPr bwMode="auto">
          <a:xfrm>
            <a:off x="1279525" y="3113088"/>
            <a:ext cx="182563" cy="180975"/>
            <a:chOff x="4758" y="1946"/>
            <a:chExt cx="109" cy="108"/>
          </a:xfrm>
        </p:grpSpPr>
        <p:sp>
          <p:nvSpPr>
            <p:cNvPr id="44090" name="Rectangle 45"/>
            <p:cNvSpPr>
              <a:spLocks noChangeAspect="1" noChangeArrowheads="1"/>
            </p:cNvSpPr>
            <p:nvPr/>
          </p:nvSpPr>
          <p:spPr bwMode="auto">
            <a:xfrm>
              <a:off x="4758" y="1946"/>
              <a:ext cx="109" cy="1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91" name="Line 46"/>
            <p:cNvSpPr>
              <a:spLocks noChangeShapeType="1"/>
            </p:cNvSpPr>
            <p:nvPr/>
          </p:nvSpPr>
          <p:spPr bwMode="auto">
            <a:xfrm>
              <a:off x="4763" y="1951"/>
              <a:ext cx="10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2" name="Line 47"/>
            <p:cNvSpPr>
              <a:spLocks noChangeShapeType="1"/>
            </p:cNvSpPr>
            <p:nvPr/>
          </p:nvSpPr>
          <p:spPr bwMode="auto">
            <a:xfrm flipV="1">
              <a:off x="4760" y="1951"/>
              <a:ext cx="101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68" name="Rectangle 48"/>
          <p:cNvSpPr>
            <a:spLocks noChangeAspect="1" noChangeArrowheads="1"/>
          </p:cNvSpPr>
          <p:nvPr/>
        </p:nvSpPr>
        <p:spPr bwMode="auto">
          <a:xfrm rot="10800000">
            <a:off x="800100" y="4851400"/>
            <a:ext cx="2516188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69" name="Rectangle 49"/>
          <p:cNvSpPr>
            <a:spLocks noChangeAspect="1" noChangeArrowheads="1"/>
          </p:cNvSpPr>
          <p:nvPr/>
        </p:nvSpPr>
        <p:spPr bwMode="auto">
          <a:xfrm rot="10800000">
            <a:off x="800100" y="5232400"/>
            <a:ext cx="2516188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70" name="Rectangle 50"/>
          <p:cNvSpPr>
            <a:spLocks noChangeAspect="1" noChangeArrowheads="1"/>
          </p:cNvSpPr>
          <p:nvPr/>
        </p:nvSpPr>
        <p:spPr bwMode="auto">
          <a:xfrm rot="5400000">
            <a:off x="1751806" y="4126708"/>
            <a:ext cx="2287587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71" name="Rectangle 51"/>
          <p:cNvSpPr>
            <a:spLocks noChangeAspect="1" noChangeArrowheads="1"/>
          </p:cNvSpPr>
          <p:nvPr/>
        </p:nvSpPr>
        <p:spPr bwMode="auto">
          <a:xfrm rot="5400000">
            <a:off x="138112" y="3913188"/>
            <a:ext cx="1952625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72" name="Rectangle 52"/>
          <p:cNvSpPr>
            <a:spLocks noChangeAspect="1" noChangeArrowheads="1"/>
          </p:cNvSpPr>
          <p:nvPr/>
        </p:nvSpPr>
        <p:spPr bwMode="auto">
          <a:xfrm rot="5400000">
            <a:off x="936625" y="4737100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43445" name="Group 53"/>
          <p:cNvGrpSpPr>
            <a:grpSpLocks/>
          </p:cNvGrpSpPr>
          <p:nvPr/>
        </p:nvGrpSpPr>
        <p:grpSpPr bwMode="auto">
          <a:xfrm>
            <a:off x="1049338" y="4821238"/>
            <a:ext cx="182562" cy="180975"/>
            <a:chOff x="4758" y="1946"/>
            <a:chExt cx="109" cy="108"/>
          </a:xfrm>
        </p:grpSpPr>
        <p:sp>
          <p:nvSpPr>
            <p:cNvPr id="44087" name="Rectangle 54"/>
            <p:cNvSpPr>
              <a:spLocks noChangeAspect="1" noChangeArrowheads="1"/>
            </p:cNvSpPr>
            <p:nvPr/>
          </p:nvSpPr>
          <p:spPr bwMode="auto">
            <a:xfrm>
              <a:off x="4758" y="1946"/>
              <a:ext cx="109" cy="1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88" name="Line 55"/>
            <p:cNvSpPr>
              <a:spLocks noChangeShapeType="1"/>
            </p:cNvSpPr>
            <p:nvPr/>
          </p:nvSpPr>
          <p:spPr bwMode="auto">
            <a:xfrm>
              <a:off x="4763" y="1951"/>
              <a:ext cx="10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9" name="Line 56"/>
            <p:cNvSpPr>
              <a:spLocks noChangeShapeType="1"/>
            </p:cNvSpPr>
            <p:nvPr/>
          </p:nvSpPr>
          <p:spPr bwMode="auto">
            <a:xfrm flipV="1">
              <a:off x="4760" y="1951"/>
              <a:ext cx="101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74" name="Rectangle 57"/>
          <p:cNvSpPr>
            <a:spLocks noChangeAspect="1" noChangeArrowheads="1"/>
          </p:cNvSpPr>
          <p:nvPr/>
        </p:nvSpPr>
        <p:spPr bwMode="auto">
          <a:xfrm rot="5400000">
            <a:off x="2724150" y="5113338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43450" name="Group 58"/>
          <p:cNvGrpSpPr>
            <a:grpSpLocks/>
          </p:cNvGrpSpPr>
          <p:nvPr/>
        </p:nvGrpSpPr>
        <p:grpSpPr bwMode="auto">
          <a:xfrm>
            <a:off x="2806700" y="5218113"/>
            <a:ext cx="182563" cy="180975"/>
            <a:chOff x="4758" y="1946"/>
            <a:chExt cx="109" cy="108"/>
          </a:xfrm>
        </p:grpSpPr>
        <p:sp>
          <p:nvSpPr>
            <p:cNvPr id="44084" name="Rectangle 59"/>
            <p:cNvSpPr>
              <a:spLocks noChangeAspect="1" noChangeArrowheads="1"/>
            </p:cNvSpPr>
            <p:nvPr/>
          </p:nvSpPr>
          <p:spPr bwMode="auto">
            <a:xfrm>
              <a:off x="4758" y="1946"/>
              <a:ext cx="109" cy="1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85" name="Line 60"/>
            <p:cNvSpPr>
              <a:spLocks noChangeShapeType="1"/>
            </p:cNvSpPr>
            <p:nvPr/>
          </p:nvSpPr>
          <p:spPr bwMode="auto">
            <a:xfrm>
              <a:off x="4763" y="1951"/>
              <a:ext cx="10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6" name="Line 61"/>
            <p:cNvSpPr>
              <a:spLocks noChangeShapeType="1"/>
            </p:cNvSpPr>
            <p:nvPr/>
          </p:nvSpPr>
          <p:spPr bwMode="auto">
            <a:xfrm flipV="1">
              <a:off x="4760" y="1951"/>
              <a:ext cx="101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76" name="Rectangle 62"/>
          <p:cNvSpPr>
            <a:spLocks noChangeAspect="1" noChangeArrowheads="1"/>
          </p:cNvSpPr>
          <p:nvPr/>
        </p:nvSpPr>
        <p:spPr bwMode="auto">
          <a:xfrm>
            <a:off x="2255838" y="3049588"/>
            <a:ext cx="303212" cy="30321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43455" name="Group 63"/>
          <p:cNvGrpSpPr>
            <a:grpSpLocks/>
          </p:cNvGrpSpPr>
          <p:nvPr/>
        </p:nvGrpSpPr>
        <p:grpSpPr bwMode="auto">
          <a:xfrm>
            <a:off x="2317750" y="3113088"/>
            <a:ext cx="182563" cy="180975"/>
            <a:chOff x="4758" y="1946"/>
            <a:chExt cx="109" cy="108"/>
          </a:xfrm>
        </p:grpSpPr>
        <p:sp>
          <p:nvSpPr>
            <p:cNvPr id="44081" name="Rectangle 64"/>
            <p:cNvSpPr>
              <a:spLocks noChangeAspect="1" noChangeArrowheads="1"/>
            </p:cNvSpPr>
            <p:nvPr/>
          </p:nvSpPr>
          <p:spPr bwMode="auto">
            <a:xfrm>
              <a:off x="4758" y="1946"/>
              <a:ext cx="109" cy="1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82" name="Line 65"/>
            <p:cNvSpPr>
              <a:spLocks noChangeShapeType="1"/>
            </p:cNvSpPr>
            <p:nvPr/>
          </p:nvSpPr>
          <p:spPr bwMode="auto">
            <a:xfrm>
              <a:off x="4763" y="1951"/>
              <a:ext cx="10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3" name="Line 66"/>
            <p:cNvSpPr>
              <a:spLocks noChangeShapeType="1"/>
            </p:cNvSpPr>
            <p:nvPr/>
          </p:nvSpPr>
          <p:spPr bwMode="auto">
            <a:xfrm flipV="1">
              <a:off x="4760" y="1951"/>
              <a:ext cx="101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3459" name="Rectangle 67"/>
          <p:cNvSpPr>
            <a:spLocks noChangeArrowheads="1"/>
          </p:cNvSpPr>
          <p:nvPr/>
        </p:nvSpPr>
        <p:spPr bwMode="auto">
          <a:xfrm>
            <a:off x="1262063" y="1863725"/>
            <a:ext cx="1462087" cy="2703513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3460" name="Text Box 68"/>
          <p:cNvSpPr txBox="1">
            <a:spLocks noChangeArrowheads="1"/>
          </p:cNvSpPr>
          <p:nvPr/>
        </p:nvSpPr>
        <p:spPr bwMode="auto">
          <a:xfrm>
            <a:off x="1104900" y="1495425"/>
            <a:ext cx="1298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Inverter-Zelle</a:t>
            </a:r>
            <a:endParaRPr lang="en-US" altLang="de-DE" sz="1500"/>
          </a:p>
        </p:txBody>
      </p:sp>
      <p:sp>
        <p:nvSpPr>
          <p:cNvPr id="44080" name="Text Box 69"/>
          <p:cNvSpPr txBox="1">
            <a:spLocks noChangeArrowheads="1"/>
          </p:cNvSpPr>
          <p:nvPr/>
        </p:nvSpPr>
        <p:spPr bwMode="auto">
          <a:xfrm>
            <a:off x="3390900" y="4851400"/>
            <a:ext cx="18653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Externe Anschluss- </a:t>
            </a:r>
            <a:br>
              <a:rPr lang="de-DE" altLang="de-DE" sz="1500"/>
            </a:br>
            <a:r>
              <a:rPr lang="de-DE" altLang="de-DE" sz="1500"/>
              <a:t>verdrahtung</a:t>
            </a:r>
            <a:endParaRPr lang="en-US" altLang="de-DE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9" grpId="0" animBg="1"/>
      <p:bldP spid="443405" grpId="0" animBg="1"/>
      <p:bldP spid="443410" grpId="0"/>
      <p:bldP spid="443421" grpId="0" animBg="1"/>
      <p:bldP spid="443422" grpId="0" animBg="1"/>
      <p:bldP spid="443423" grpId="0" animBg="1"/>
      <p:bldP spid="443424" grpId="0"/>
      <p:bldP spid="443434" grpId="0" animBg="1"/>
      <p:bldP spid="443459" grpId="0" animBg="1"/>
      <p:bldP spid="443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	Entwurfsautomatisierung in der Elektronik (EDA)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836613"/>
            <a:ext cx="8193087" cy="4381500"/>
          </a:xfrm>
        </p:spPr>
        <p:txBody>
          <a:bodyPr/>
          <a:lstStyle/>
          <a:p>
            <a:pPr marL="323850" indent="-323850" defTabSz="849313">
              <a:buFont typeface="Arial" charset="0"/>
              <a:buNone/>
              <a:tabLst>
                <a:tab pos="284163" algn="l"/>
                <a:tab pos="512763" algn="l"/>
              </a:tabLst>
            </a:pPr>
            <a:endParaRPr lang="de-DE" altLang="de-DE" dirty="0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Herausbildung der EDA-Industrie in den 80er und 90er Jahren, heutiger geschätzter Jahresumsatz 5 Milliarden US-Dollar </a:t>
            </a:r>
          </a:p>
          <a:p>
            <a:pPr marL="0" lvl="1" indent="-41275" defTabSz="849313"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	„Sonderstatus“: ca. 100.000  Designer/CAD-Tool-Nutzer weltweit, </a:t>
            </a:r>
            <a:br>
              <a:rPr lang="de-DE" altLang="de-DE" dirty="0"/>
            </a:br>
            <a:r>
              <a:rPr lang="de-DE" altLang="de-DE" dirty="0"/>
              <a:t>	damit pro Designer 50.000 US-Dollar Werkzeugausgabe pro Jahr</a:t>
            </a:r>
            <a:br>
              <a:rPr lang="de-DE" altLang="de-DE" dirty="0"/>
            </a:br>
            <a:endParaRPr lang="de-DE" altLang="de-DE" dirty="0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Bedeutendste EDA-Firmen: </a:t>
            </a:r>
            <a:r>
              <a:rPr lang="de-DE" altLang="de-DE" dirty="0" err="1"/>
              <a:t>Cadence</a:t>
            </a:r>
            <a:r>
              <a:rPr lang="de-DE" altLang="de-DE" dirty="0"/>
              <a:t>, </a:t>
            </a:r>
            <a:r>
              <a:rPr lang="de-DE" altLang="de-DE" dirty="0" err="1"/>
              <a:t>Synopsys</a:t>
            </a:r>
            <a:r>
              <a:rPr lang="de-DE" altLang="de-DE" dirty="0"/>
              <a:t>, Mentor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Wichtige Konferenzen:</a:t>
            </a:r>
          </a:p>
          <a:p>
            <a:pPr marL="588963" lvl="1" indent="-304800" defTabSz="849313"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Design, Automation </a:t>
            </a:r>
            <a:r>
              <a:rPr lang="de-DE" altLang="de-DE" dirty="0" err="1"/>
              <a:t>and</a:t>
            </a:r>
            <a:r>
              <a:rPr lang="de-DE" altLang="de-DE" dirty="0"/>
              <a:t> Test in Europe (DATE)</a:t>
            </a:r>
          </a:p>
          <a:p>
            <a:pPr marL="588963" lvl="1" indent="-304800" defTabSz="849313"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Design Automation Conference (DAC)</a:t>
            </a:r>
          </a:p>
          <a:p>
            <a:pPr marL="588963" lvl="1" indent="-304800" defTabSz="849313"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International Conference on Computer-</a:t>
            </a:r>
            <a:r>
              <a:rPr lang="de-DE" altLang="de-DE" dirty="0" err="1"/>
              <a:t>Aided</a:t>
            </a:r>
            <a:r>
              <a:rPr lang="de-DE" altLang="de-DE" dirty="0"/>
              <a:t> Design (ICCAD)</a:t>
            </a:r>
          </a:p>
          <a:p>
            <a:pPr marL="588963" lvl="1" indent="-304800" defTabSz="849313"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PCB Design Conference West/East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5938838" y="5565775"/>
            <a:ext cx="2713037" cy="4572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1.8        Entwurfsregeln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5938838" y="3736975"/>
            <a:ext cx="2713037" cy="1674813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96802" tIns="48402" rIns="96802" bIns="48402" anchor="ctr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700"/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6059488" y="3506788"/>
            <a:ext cx="25923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700" i="1"/>
              <a:t/>
            </a:r>
            <a:br>
              <a:rPr lang="de-DE" altLang="de-DE" sz="1700" i="1"/>
            </a:br>
            <a:endParaRPr lang="de-DE" altLang="de-DE" sz="1700" i="1"/>
          </a:p>
          <a:p>
            <a:pPr algn="l" eaLnBrk="1" hangingPunct="1">
              <a:lnSpc>
                <a:spcPct val="80000"/>
              </a:lnSpc>
            </a:pPr>
            <a:r>
              <a:rPr lang="de-DE" altLang="de-DE" sz="1700"/>
              <a:t>Minimale Weite</a:t>
            </a:r>
            <a:r>
              <a:rPr lang="de-DE" altLang="de-DE" sz="1700" i="1"/>
              <a:t> a            </a:t>
            </a:r>
            <a:br>
              <a:rPr lang="de-DE" altLang="de-DE" sz="1700" i="1"/>
            </a:br>
            <a:endParaRPr lang="de-DE" altLang="de-DE" sz="1700" i="1"/>
          </a:p>
          <a:p>
            <a:pPr algn="l" eaLnBrk="1" hangingPunct="1">
              <a:lnSpc>
                <a:spcPct val="80000"/>
              </a:lnSpc>
            </a:pPr>
            <a:r>
              <a:rPr lang="de-DE" altLang="de-DE" sz="1700"/>
              <a:t>Minimaler Abstand</a:t>
            </a:r>
            <a:r>
              <a:rPr lang="de-DE" altLang="de-DE" sz="1700" i="1"/>
              <a:t> b c d </a:t>
            </a:r>
          </a:p>
          <a:p>
            <a:pPr algn="l" eaLnBrk="1" hangingPunct="1">
              <a:lnSpc>
                <a:spcPct val="80000"/>
              </a:lnSpc>
            </a:pPr>
            <a:endParaRPr lang="de-DE" altLang="de-DE" sz="1700" i="1"/>
          </a:p>
          <a:p>
            <a:pPr algn="l" eaLnBrk="1" hangingPunct="1">
              <a:lnSpc>
                <a:spcPct val="80000"/>
              </a:lnSpc>
            </a:pPr>
            <a:r>
              <a:rPr lang="de-DE" altLang="de-DE" sz="1700"/>
              <a:t>Minimale Überlappung</a:t>
            </a:r>
            <a:r>
              <a:rPr lang="de-DE" altLang="de-DE" sz="1700" i="1"/>
              <a:t> e           </a:t>
            </a:r>
            <a:endParaRPr lang="en-US" altLang="de-DE" sz="1700" i="1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 flipH="1">
            <a:off x="4840288" y="3582988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>
            <a:off x="4154488" y="3582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1028700" y="2971800"/>
            <a:ext cx="3811588" cy="305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>
            <a:off x="1409700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>
            <a:off x="1790700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1" name="Line 11"/>
          <p:cNvSpPr>
            <a:spLocks noChangeShapeType="1"/>
          </p:cNvSpPr>
          <p:nvPr/>
        </p:nvSpPr>
        <p:spPr bwMode="auto">
          <a:xfrm>
            <a:off x="2171700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2" name="Line 12"/>
          <p:cNvSpPr>
            <a:spLocks noChangeShapeType="1"/>
          </p:cNvSpPr>
          <p:nvPr/>
        </p:nvSpPr>
        <p:spPr bwMode="auto">
          <a:xfrm>
            <a:off x="2552700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3" name="Line 13"/>
          <p:cNvSpPr>
            <a:spLocks noChangeShapeType="1"/>
          </p:cNvSpPr>
          <p:nvPr/>
        </p:nvSpPr>
        <p:spPr bwMode="auto">
          <a:xfrm>
            <a:off x="2933700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4" name="Line 14"/>
          <p:cNvSpPr>
            <a:spLocks noChangeShapeType="1"/>
          </p:cNvSpPr>
          <p:nvPr/>
        </p:nvSpPr>
        <p:spPr bwMode="auto">
          <a:xfrm>
            <a:off x="3316288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5" name="Line 15"/>
          <p:cNvSpPr>
            <a:spLocks noChangeShapeType="1"/>
          </p:cNvSpPr>
          <p:nvPr/>
        </p:nvSpPr>
        <p:spPr bwMode="auto">
          <a:xfrm>
            <a:off x="3697288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4076700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Line 17"/>
          <p:cNvSpPr>
            <a:spLocks noChangeShapeType="1"/>
          </p:cNvSpPr>
          <p:nvPr/>
        </p:nvSpPr>
        <p:spPr bwMode="auto">
          <a:xfrm>
            <a:off x="4459288" y="2971800"/>
            <a:ext cx="0" cy="3051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8" name="Line 18"/>
          <p:cNvSpPr>
            <a:spLocks noChangeShapeType="1"/>
          </p:cNvSpPr>
          <p:nvPr/>
        </p:nvSpPr>
        <p:spPr bwMode="auto">
          <a:xfrm>
            <a:off x="1028700" y="3352800"/>
            <a:ext cx="3811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9" name="Line 19"/>
          <p:cNvSpPr>
            <a:spLocks noChangeShapeType="1"/>
          </p:cNvSpPr>
          <p:nvPr/>
        </p:nvSpPr>
        <p:spPr bwMode="auto">
          <a:xfrm>
            <a:off x="1028700" y="3735388"/>
            <a:ext cx="3811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0" name="Line 20"/>
          <p:cNvSpPr>
            <a:spLocks noChangeShapeType="1"/>
          </p:cNvSpPr>
          <p:nvPr/>
        </p:nvSpPr>
        <p:spPr bwMode="auto">
          <a:xfrm>
            <a:off x="1028700" y="4116388"/>
            <a:ext cx="3811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1" name="Line 21"/>
          <p:cNvSpPr>
            <a:spLocks noChangeShapeType="1"/>
          </p:cNvSpPr>
          <p:nvPr/>
        </p:nvSpPr>
        <p:spPr bwMode="auto">
          <a:xfrm>
            <a:off x="1028700" y="4495800"/>
            <a:ext cx="3811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2" name="Line 22"/>
          <p:cNvSpPr>
            <a:spLocks noChangeShapeType="1"/>
          </p:cNvSpPr>
          <p:nvPr/>
        </p:nvSpPr>
        <p:spPr bwMode="auto">
          <a:xfrm>
            <a:off x="1028700" y="4878388"/>
            <a:ext cx="3811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3" name="Line 23"/>
          <p:cNvSpPr>
            <a:spLocks noChangeShapeType="1"/>
          </p:cNvSpPr>
          <p:nvPr/>
        </p:nvSpPr>
        <p:spPr bwMode="auto">
          <a:xfrm>
            <a:off x="1028700" y="5259388"/>
            <a:ext cx="3811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>
            <a:off x="1028700" y="5640388"/>
            <a:ext cx="3811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Rectangle 25"/>
          <p:cNvSpPr>
            <a:spLocks noChangeAspect="1" noChangeArrowheads="1"/>
          </p:cNvSpPr>
          <p:nvPr/>
        </p:nvSpPr>
        <p:spPr bwMode="auto">
          <a:xfrm>
            <a:off x="1790700" y="3352800"/>
            <a:ext cx="1906588" cy="382588"/>
          </a:xfrm>
          <a:prstGeom prst="rect">
            <a:avLst/>
          </a:prstGeom>
          <a:solidFill>
            <a:srgbClr val="FAC094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5466" name="Rectangle 26"/>
          <p:cNvSpPr>
            <a:spLocks noChangeAspect="1" noChangeArrowheads="1"/>
          </p:cNvSpPr>
          <p:nvPr/>
        </p:nvSpPr>
        <p:spPr bwMode="auto">
          <a:xfrm>
            <a:off x="1409700" y="4878388"/>
            <a:ext cx="381000" cy="7620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5467" name="Text Box 27"/>
          <p:cNvSpPr txBox="1">
            <a:spLocks noChangeArrowheads="1"/>
          </p:cNvSpPr>
          <p:nvPr/>
        </p:nvSpPr>
        <p:spPr bwMode="auto">
          <a:xfrm>
            <a:off x="1409700" y="3352800"/>
            <a:ext cx="304800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6" tIns="38111" rIns="19056" bIns="38111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700" i="1">
                <a:sym typeface="Symbol" pitchFamily="18" charset="2"/>
              </a:rPr>
              <a:t>a</a:t>
            </a:r>
            <a:endParaRPr lang="en-US" altLang="de-DE" sz="1700" i="1">
              <a:sym typeface="Symbol" pitchFamily="18" charset="2"/>
            </a:endParaRPr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1563688" y="3735388"/>
            <a:ext cx="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>
            <a:off x="1563688" y="30495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70" name="Line 30"/>
          <p:cNvSpPr>
            <a:spLocks noChangeShapeType="1"/>
          </p:cNvSpPr>
          <p:nvPr/>
        </p:nvSpPr>
        <p:spPr bwMode="auto">
          <a:xfrm flipH="1">
            <a:off x="14097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71" name="Line 31"/>
          <p:cNvSpPr>
            <a:spLocks noChangeShapeType="1"/>
          </p:cNvSpPr>
          <p:nvPr/>
        </p:nvSpPr>
        <p:spPr bwMode="auto">
          <a:xfrm flipH="1">
            <a:off x="1409700" y="37353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72" name="Line 32"/>
          <p:cNvSpPr>
            <a:spLocks noChangeShapeType="1"/>
          </p:cNvSpPr>
          <p:nvPr/>
        </p:nvSpPr>
        <p:spPr bwMode="auto">
          <a:xfrm>
            <a:off x="1485900" y="5259388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73" name="Line 33"/>
          <p:cNvSpPr>
            <a:spLocks noChangeShapeType="1"/>
          </p:cNvSpPr>
          <p:nvPr/>
        </p:nvSpPr>
        <p:spPr bwMode="auto">
          <a:xfrm flipH="1">
            <a:off x="2171700" y="5259388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74" name="Text Box 34"/>
          <p:cNvSpPr txBox="1">
            <a:spLocks noChangeArrowheads="1"/>
          </p:cNvSpPr>
          <p:nvPr/>
        </p:nvSpPr>
        <p:spPr bwMode="auto">
          <a:xfrm>
            <a:off x="1866900" y="5076825"/>
            <a:ext cx="304800" cy="3349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6" tIns="38111" rIns="19056" bIns="38111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700" i="1">
                <a:sym typeface="Symbol" pitchFamily="18" charset="2"/>
              </a:rPr>
              <a:t>b</a:t>
            </a:r>
            <a:endParaRPr lang="en-US" altLang="de-DE" sz="1700" i="1">
              <a:sym typeface="Symbol" pitchFamily="18" charset="2"/>
            </a:endParaRPr>
          </a:p>
        </p:txBody>
      </p:sp>
      <p:sp>
        <p:nvSpPr>
          <p:cNvPr id="445475" name="Rectangle 35"/>
          <p:cNvSpPr>
            <a:spLocks noChangeAspect="1" noChangeArrowheads="1"/>
          </p:cNvSpPr>
          <p:nvPr/>
        </p:nvSpPr>
        <p:spPr bwMode="auto">
          <a:xfrm>
            <a:off x="2171700" y="4116388"/>
            <a:ext cx="1144588" cy="15240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5476" name="Rectangle 36"/>
          <p:cNvSpPr>
            <a:spLocks noChangeAspect="1" noChangeArrowheads="1"/>
          </p:cNvSpPr>
          <p:nvPr/>
        </p:nvSpPr>
        <p:spPr bwMode="auto">
          <a:xfrm>
            <a:off x="2933700" y="4495800"/>
            <a:ext cx="1143000" cy="382588"/>
          </a:xfrm>
          <a:prstGeom prst="rect">
            <a:avLst/>
          </a:prstGeom>
          <a:solidFill>
            <a:srgbClr val="FAC094"/>
          </a:solidFill>
          <a:ln w="3175">
            <a:solidFill>
              <a:srgbClr val="FFCC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5477" name="Line 37"/>
          <p:cNvSpPr>
            <a:spLocks noChangeShapeType="1"/>
          </p:cNvSpPr>
          <p:nvPr/>
        </p:nvSpPr>
        <p:spPr bwMode="auto">
          <a:xfrm>
            <a:off x="3316288" y="4495800"/>
            <a:ext cx="0" cy="382588"/>
          </a:xfrm>
          <a:prstGeom prst="line">
            <a:avLst/>
          </a:prstGeom>
          <a:noFill/>
          <a:ln w="12700">
            <a:solidFill>
              <a:srgbClr val="EAEAE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78" name="Line 38"/>
          <p:cNvSpPr>
            <a:spLocks noChangeShapeType="1"/>
          </p:cNvSpPr>
          <p:nvPr/>
        </p:nvSpPr>
        <p:spPr bwMode="auto">
          <a:xfrm flipH="1">
            <a:off x="2171700" y="5259388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79" name="Line 39"/>
          <p:cNvSpPr>
            <a:spLocks noChangeShapeType="1"/>
          </p:cNvSpPr>
          <p:nvPr/>
        </p:nvSpPr>
        <p:spPr bwMode="auto">
          <a:xfrm>
            <a:off x="2630488" y="4679950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80" name="Line 40"/>
          <p:cNvSpPr>
            <a:spLocks noChangeShapeType="1"/>
          </p:cNvSpPr>
          <p:nvPr/>
        </p:nvSpPr>
        <p:spPr bwMode="auto">
          <a:xfrm flipH="1">
            <a:off x="3316288" y="4679950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81" name="Text Box 41"/>
          <p:cNvSpPr txBox="1">
            <a:spLocks noChangeArrowheads="1"/>
          </p:cNvSpPr>
          <p:nvPr/>
        </p:nvSpPr>
        <p:spPr bwMode="auto">
          <a:xfrm>
            <a:off x="3011488" y="44958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6" tIns="38111" rIns="19056" bIns="38111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700" i="1">
                <a:sym typeface="Symbol" pitchFamily="18" charset="2"/>
              </a:rPr>
              <a:t>e</a:t>
            </a:r>
            <a:endParaRPr lang="en-US" altLang="de-DE" sz="1700" i="1">
              <a:sym typeface="Symbol" pitchFamily="18" charset="2"/>
            </a:endParaRPr>
          </a:p>
        </p:txBody>
      </p:sp>
      <p:sp>
        <p:nvSpPr>
          <p:cNvPr id="445482" name="Line 42"/>
          <p:cNvSpPr>
            <a:spLocks noChangeShapeType="1"/>
          </p:cNvSpPr>
          <p:nvPr/>
        </p:nvSpPr>
        <p:spPr bwMode="auto">
          <a:xfrm flipH="1">
            <a:off x="3316288" y="4679950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83" name="Line 43"/>
          <p:cNvSpPr>
            <a:spLocks noChangeShapeType="1"/>
          </p:cNvSpPr>
          <p:nvPr/>
        </p:nvSpPr>
        <p:spPr bwMode="auto">
          <a:xfrm>
            <a:off x="3848100" y="4649788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84" name="Line 44"/>
          <p:cNvSpPr>
            <a:spLocks noChangeShapeType="1"/>
          </p:cNvSpPr>
          <p:nvPr/>
        </p:nvSpPr>
        <p:spPr bwMode="auto">
          <a:xfrm flipH="1" flipV="1">
            <a:off x="4459288" y="5259388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85" name="Text Box 45"/>
          <p:cNvSpPr txBox="1">
            <a:spLocks noChangeArrowheads="1"/>
          </p:cNvSpPr>
          <p:nvPr/>
        </p:nvSpPr>
        <p:spPr bwMode="auto">
          <a:xfrm>
            <a:off x="4154488" y="487838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6" tIns="38111" rIns="19056" bIns="38111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700" i="1">
                <a:sym typeface="Symbol" pitchFamily="18" charset="2"/>
              </a:rPr>
              <a:t>d</a:t>
            </a:r>
            <a:endParaRPr lang="en-US" altLang="de-DE" sz="1700" i="1">
              <a:sym typeface="Symbol" pitchFamily="18" charset="2"/>
            </a:endParaRPr>
          </a:p>
        </p:txBody>
      </p:sp>
      <p:sp>
        <p:nvSpPr>
          <p:cNvPr id="445486" name="Text Box 46"/>
          <p:cNvSpPr txBox="1">
            <a:spLocks noChangeArrowheads="1"/>
          </p:cNvSpPr>
          <p:nvPr/>
        </p:nvSpPr>
        <p:spPr bwMode="auto">
          <a:xfrm>
            <a:off x="2628900" y="3735388"/>
            <a:ext cx="303213" cy="3349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6" tIns="38111" rIns="19056" bIns="38111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700" i="1">
                <a:sym typeface="Symbol" pitchFamily="18" charset="2"/>
              </a:rPr>
              <a:t>c</a:t>
            </a:r>
            <a:endParaRPr lang="en-US" altLang="de-DE" sz="1700" i="1">
              <a:sym typeface="Symbol" pitchFamily="18" charset="2"/>
            </a:endParaRPr>
          </a:p>
        </p:txBody>
      </p:sp>
      <p:sp>
        <p:nvSpPr>
          <p:cNvPr id="445487" name="Line 47"/>
          <p:cNvSpPr>
            <a:spLocks noChangeShapeType="1"/>
          </p:cNvSpPr>
          <p:nvPr/>
        </p:nvSpPr>
        <p:spPr bwMode="auto">
          <a:xfrm flipV="1">
            <a:off x="2781300" y="41163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88" name="Line 48"/>
          <p:cNvSpPr>
            <a:spLocks noChangeShapeType="1"/>
          </p:cNvSpPr>
          <p:nvPr/>
        </p:nvSpPr>
        <p:spPr bwMode="auto">
          <a:xfrm>
            <a:off x="2781300" y="3430588"/>
            <a:ext cx="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89" name="Line 49"/>
          <p:cNvSpPr>
            <a:spLocks noChangeShapeType="1"/>
          </p:cNvSpPr>
          <p:nvPr/>
        </p:nvSpPr>
        <p:spPr bwMode="auto">
          <a:xfrm flipH="1">
            <a:off x="2628900" y="37353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90" name="Line 50"/>
          <p:cNvSpPr>
            <a:spLocks noChangeShapeType="1"/>
          </p:cNvSpPr>
          <p:nvPr/>
        </p:nvSpPr>
        <p:spPr bwMode="auto">
          <a:xfrm flipH="1">
            <a:off x="2628900" y="41163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91" name="Text Box 51"/>
          <p:cNvSpPr txBox="1">
            <a:spLocks noChangeArrowheads="1"/>
          </p:cNvSpPr>
          <p:nvPr/>
        </p:nvSpPr>
        <p:spPr bwMode="auto">
          <a:xfrm>
            <a:off x="4478338" y="3398838"/>
            <a:ext cx="285750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6" tIns="38111" rIns="19056" bIns="38111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700" i="1">
                <a:sym typeface="Symbol" pitchFamily="18" charset="2"/>
              </a:rPr>
              <a:t>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600075" y="1320800"/>
            <a:ext cx="7631113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23850" indent="-32385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 sz="1700">
                <a:sym typeface="Symbol" pitchFamily="18" charset="2"/>
              </a:rPr>
              <a:t>Minimale Weitenregeln (Minimum width)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 sz="1700">
                <a:sym typeface="Symbol" pitchFamily="18" charset="2"/>
              </a:rPr>
              <a:t>Minimale Abstandsregeln (Minimum separation)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 sz="1700">
                <a:sym typeface="Symbol" pitchFamily="18" charset="2"/>
              </a:rPr>
              <a:t>Minimale Überlappungsregeln (Minimum overlap)</a:t>
            </a:r>
          </a:p>
        </p:txBody>
      </p:sp>
      <p:sp>
        <p:nvSpPr>
          <p:cNvPr id="445493" name="Text Box 53"/>
          <p:cNvSpPr txBox="1">
            <a:spLocks noChangeArrowheads="1"/>
          </p:cNvSpPr>
          <p:nvPr/>
        </p:nvSpPr>
        <p:spPr bwMode="auto">
          <a:xfrm>
            <a:off x="5943600" y="5565775"/>
            <a:ext cx="12969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Lambda </a:t>
            </a:r>
            <a:r>
              <a:rPr lang="de-DE" altLang="de-DE" i="1"/>
              <a:t></a:t>
            </a:r>
            <a:r>
              <a:rPr lang="de-DE" altLang="de-DE"/>
              <a:t> 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4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4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4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4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4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4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4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4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4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4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4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4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4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4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4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nimBg="1"/>
      <p:bldP spid="445444" grpId="0" animBg="1"/>
      <p:bldP spid="445445" grpId="0"/>
      <p:bldP spid="445446" grpId="0" animBg="1"/>
      <p:bldP spid="445447" grpId="0" animBg="1"/>
      <p:bldP spid="445448" grpId="0" animBg="1"/>
      <p:bldP spid="445449" grpId="0" animBg="1"/>
      <p:bldP spid="445450" grpId="0" animBg="1"/>
      <p:bldP spid="445451" grpId="0" animBg="1"/>
      <p:bldP spid="445452" grpId="0" animBg="1"/>
      <p:bldP spid="445453" grpId="0" animBg="1"/>
      <p:bldP spid="445454" grpId="0" animBg="1"/>
      <p:bldP spid="445455" grpId="0" animBg="1"/>
      <p:bldP spid="445456" grpId="0" animBg="1"/>
      <p:bldP spid="445457" grpId="0" animBg="1"/>
      <p:bldP spid="445458" grpId="0" animBg="1"/>
      <p:bldP spid="445459" grpId="0" animBg="1"/>
      <p:bldP spid="445460" grpId="0" animBg="1"/>
      <p:bldP spid="445461" grpId="0" animBg="1"/>
      <p:bldP spid="445462" grpId="0" animBg="1"/>
      <p:bldP spid="445463" grpId="0" animBg="1"/>
      <p:bldP spid="445464" grpId="0" animBg="1"/>
      <p:bldP spid="445465" grpId="0" animBg="1"/>
      <p:bldP spid="445466" grpId="0" animBg="1"/>
      <p:bldP spid="445467" grpId="0" animBg="1"/>
      <p:bldP spid="445468" grpId="0" animBg="1"/>
      <p:bldP spid="445469" grpId="0" animBg="1"/>
      <p:bldP spid="445470" grpId="0" animBg="1"/>
      <p:bldP spid="445471" grpId="0" animBg="1"/>
      <p:bldP spid="445472" grpId="0" animBg="1"/>
      <p:bldP spid="445473" grpId="0" animBg="1"/>
      <p:bldP spid="445474" grpId="0" animBg="1"/>
      <p:bldP spid="445475" grpId="0" animBg="1"/>
      <p:bldP spid="445476" grpId="0" animBg="1"/>
      <p:bldP spid="445477" grpId="0" animBg="1"/>
      <p:bldP spid="445478" grpId="0" animBg="1"/>
      <p:bldP spid="445479" grpId="0" animBg="1"/>
      <p:bldP spid="445480" grpId="0" animBg="1"/>
      <p:bldP spid="445481" grpId="0"/>
      <p:bldP spid="445482" grpId="0" animBg="1"/>
      <p:bldP spid="445483" grpId="0" animBg="1"/>
      <p:bldP spid="445484" grpId="0" animBg="1"/>
      <p:bldP spid="445485" grpId="0"/>
      <p:bldP spid="445486" grpId="0" animBg="1"/>
      <p:bldP spid="445487" grpId="0" animBg="1"/>
      <p:bldP spid="445488" grpId="0" animBg="1"/>
      <p:bldP spid="445489" grpId="0" animBg="1"/>
      <p:bldP spid="445490" grpId="0" animBg="1"/>
      <p:bldP spid="445491" grpId="0" animBg="1"/>
      <p:bldP spid="4454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Kapitel 1 – Einführung</a:t>
            </a:r>
            <a:endParaRPr lang="en-US" alt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1.6	Entwurfsstile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1.7	Layoutebenen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1.9	Layoutsynthese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1.10	Rechenkomplexität der Layoutsynthese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1.13	Graphentheoretische Grundbegriffe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1.14	Häufig verwendete Layoutbegriffe</a:t>
            </a:r>
            <a:endParaRPr lang="en-US" altLang="de-DE">
              <a:solidFill>
                <a:srgbClr val="C0C0C0"/>
              </a:solidFill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69875" y="4292600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1.9	Layoutsynthese als Optimierungsproblem</a:t>
            </a:r>
            <a:endParaRPr lang="en-US" altLang="de-DE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Layoutentwurf ist komplexes Optimierungsproblem mit verschiedenen </a:t>
            </a:r>
            <a:r>
              <a:rPr lang="de-DE" altLang="de-DE">
                <a:solidFill>
                  <a:srgbClr val="CC0000"/>
                </a:solidFill>
              </a:rPr>
              <a:t>Optimierungszielen</a:t>
            </a:r>
            <a:r>
              <a:rPr lang="de-DE" altLang="de-DE"/>
              <a:t>, wie z.B. minimale Chipfläche </a:t>
            </a:r>
            <a:r>
              <a:rPr lang="de-DE" altLang="de-DE" i="1"/>
              <a:t>A</a:t>
            </a:r>
            <a:r>
              <a:rPr lang="de-DE" altLang="de-DE"/>
              <a:t> und minimale Verbindungslänge </a:t>
            </a:r>
            <a:r>
              <a:rPr lang="de-DE" altLang="de-DE" i="1"/>
              <a:t>L</a:t>
            </a:r>
            <a:endParaRPr lang="de-DE" altLang="de-DE"/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Optimierungsziele stehen häufig in Konkurrenz zueinander und sind mathematisch schwer fassbar, daher Abbildung als </a:t>
            </a:r>
            <a:r>
              <a:rPr lang="de-DE" altLang="de-DE">
                <a:solidFill>
                  <a:srgbClr val="CC0000"/>
                </a:solidFill>
              </a:rPr>
              <a:t>Zielfunktion</a:t>
            </a:r>
            <a:r>
              <a:rPr lang="de-DE" altLang="de-DE"/>
              <a:t> (Kostenfunktion), wobei die einzelnen Ziele gewichtet eingehen, z.B.</a:t>
            </a:r>
            <a:br>
              <a:rPr lang="de-DE" altLang="de-DE"/>
            </a:br>
            <a:r>
              <a:rPr lang="de-DE" altLang="de-DE" i="1"/>
              <a:t>Z</a:t>
            </a:r>
            <a:r>
              <a:rPr lang="de-DE" altLang="de-DE"/>
              <a:t> = </a:t>
            </a:r>
            <a:r>
              <a:rPr lang="de-DE" altLang="de-DE" i="1"/>
              <a:t>w</a:t>
            </a:r>
            <a:r>
              <a:rPr lang="de-DE" altLang="de-DE" baseline="-25000"/>
              <a:t>1</a:t>
            </a:r>
            <a:r>
              <a:rPr lang="de-DE" altLang="de-DE"/>
              <a:t> * </a:t>
            </a:r>
            <a:r>
              <a:rPr lang="de-DE" altLang="de-DE" i="1"/>
              <a:t>A</a:t>
            </a:r>
            <a:r>
              <a:rPr lang="de-DE" altLang="de-DE"/>
              <a:t> + </a:t>
            </a:r>
            <a:r>
              <a:rPr lang="de-DE" altLang="de-DE" i="1"/>
              <a:t>w</a:t>
            </a:r>
            <a:r>
              <a:rPr lang="de-DE" altLang="de-DE" baseline="-25000"/>
              <a:t>2</a:t>
            </a:r>
            <a:r>
              <a:rPr lang="de-DE" altLang="de-DE"/>
              <a:t> * </a:t>
            </a:r>
            <a:r>
              <a:rPr lang="de-DE" altLang="de-DE" i="1"/>
              <a:t>L</a:t>
            </a:r>
            <a:r>
              <a:rPr lang="de-DE" altLang="de-DE"/>
              <a:t> 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 i="1"/>
              <a:t>w</a:t>
            </a:r>
            <a:r>
              <a:rPr lang="de-DE" altLang="de-DE" baseline="-25000"/>
              <a:t>1</a:t>
            </a:r>
            <a:r>
              <a:rPr lang="de-DE" altLang="de-DE"/>
              <a:t> und </a:t>
            </a:r>
            <a:r>
              <a:rPr lang="de-DE" altLang="de-DE" i="1"/>
              <a:t>w</a:t>
            </a:r>
            <a:r>
              <a:rPr lang="de-DE" altLang="de-DE" baseline="-25000"/>
              <a:t>2</a:t>
            </a:r>
            <a:r>
              <a:rPr lang="de-DE" altLang="de-DE"/>
              <a:t> sind </a:t>
            </a:r>
            <a:r>
              <a:rPr lang="de-DE" altLang="de-DE">
                <a:solidFill>
                  <a:srgbClr val="CC0000"/>
                </a:solidFill>
              </a:rPr>
              <a:t>Wichtungsfaktoren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1.9	Layoutsynthese als Optimierungsproblem</a:t>
            </a:r>
            <a:endParaRPr lang="en-US" alt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Bei der Layoutsynthese sind </a:t>
            </a:r>
            <a:r>
              <a:rPr lang="de-DE" altLang="de-DE" b="1"/>
              <a:t>Randbedingungen</a:t>
            </a:r>
            <a:r>
              <a:rPr lang="de-DE" altLang="de-DE"/>
              <a:t> einzuhalten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C0000"/>
                </a:solidFill>
              </a:rPr>
              <a:t>Technologische Randbedingungen</a:t>
            </a:r>
            <a:r>
              <a:rPr lang="de-DE" altLang="de-DE"/>
              <a:t> werden aus der zur Herstellung benutzten Technologie und deren Grenzwerten abgeleitet </a:t>
            </a:r>
            <a:br>
              <a:rPr lang="de-DE" altLang="de-DE"/>
            </a:br>
            <a:r>
              <a:rPr lang="de-DE" altLang="de-DE"/>
              <a:t>(technologisch bedingte Abstands-, Breiten- und Überlappungsregeln)</a:t>
            </a:r>
            <a:br>
              <a:rPr lang="de-DE" altLang="de-DE"/>
            </a:br>
            <a:r>
              <a:rPr lang="de-DE" altLang="de-DE"/>
              <a:t>Beispiel: Minimale Breiten- und Abstandswerte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C0000"/>
                </a:solidFill>
              </a:rPr>
              <a:t>Elektrische Randbedingungen</a:t>
            </a:r>
            <a:r>
              <a:rPr lang="de-DE" altLang="de-DE"/>
              <a:t> gewährleisten das angestrebte elektrische Verhalten der Baugruppe (auch funktionale Randbedingungen genannt)</a:t>
            </a:r>
            <a:br>
              <a:rPr lang="de-DE" altLang="de-DE"/>
            </a:br>
            <a:r>
              <a:rPr lang="de-DE" altLang="de-DE"/>
              <a:t>Beispiel: Maximal erlaubte Signalverzögerung einer Verbindung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C0000"/>
                </a:solidFill>
              </a:rPr>
              <a:t>Entwurfsmethodische Randbedingungen</a:t>
            </a:r>
            <a:r>
              <a:rPr lang="de-DE" altLang="de-DE"/>
              <a:t> werden eingeführt, um die Komplexität bzw. den Schwierigkeitsgrad des Entwurfs abzumildern </a:t>
            </a:r>
            <a:br>
              <a:rPr lang="de-DE" altLang="de-DE"/>
            </a:br>
            <a:r>
              <a:rPr lang="de-DE" altLang="de-DE"/>
              <a:t>(auch geometrische Randbedingungen genannt)</a:t>
            </a:r>
            <a:br>
              <a:rPr lang="de-DE" altLang="de-DE"/>
            </a:br>
            <a:r>
              <a:rPr lang="de-DE" altLang="de-DE"/>
              <a:t>Beispiel: Vorzugsrichtungen für die Verdrahtung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2057400"/>
            <a:ext cx="8193087" cy="3389313"/>
          </a:xfrm>
        </p:spPr>
        <p:txBody>
          <a:bodyPr/>
          <a:lstStyle/>
          <a:p>
            <a:pPr marL="323850" indent="-323850" defTabSz="849313">
              <a:lnSpc>
                <a:spcPct val="100000"/>
              </a:lnSpc>
              <a:tabLst>
                <a:tab pos="512763" algn="l"/>
              </a:tabLst>
            </a:pPr>
            <a:r>
              <a:rPr lang="de-DE" altLang="de-DE"/>
              <a:t>die unterschiedlichen Optimierungsziele auch noch gegenläufig sein können (Beispiel: Minimierung der Verbindungslänge führt oft zur Erhöhung der Viaanzahl),</a:t>
            </a:r>
          </a:p>
          <a:p>
            <a:pPr marL="323850" indent="-323850" defTabSz="849313">
              <a:lnSpc>
                <a:spcPct val="100000"/>
              </a:lnSpc>
              <a:tabLst>
                <a:tab pos="512763" algn="l"/>
              </a:tabLst>
            </a:pPr>
            <a:r>
              <a:rPr lang="de-DE" altLang="de-DE"/>
              <a:t>diese Zielstellungen bei gleichzeitiger strikter Einhaltung von unterschiedlichsten Randbedingungen angestrebt werden müssen</a:t>
            </a:r>
            <a:br>
              <a:rPr lang="de-DE" altLang="de-DE"/>
            </a:br>
            <a:r>
              <a:rPr lang="de-DE" altLang="de-DE"/>
              <a:t>und</a:t>
            </a:r>
          </a:p>
          <a:p>
            <a:pPr marL="323850" indent="-323850" defTabSz="849313">
              <a:lnSpc>
                <a:spcPct val="100000"/>
              </a:lnSpc>
              <a:tabLst>
                <a:tab pos="512763" algn="l"/>
              </a:tabLst>
            </a:pPr>
            <a:r>
              <a:rPr lang="de-DE" altLang="de-DE"/>
              <a:t>diese Randbedingungen sich (bedingt durch die Technologieentwicklung und damit erhöhten Schaltungsanforderungen) ständig erweitern und verschärfen.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66700" y="1295400"/>
            <a:ext cx="81930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EDEDED"/>
              </a:buClr>
              <a:buFont typeface="Symbol" pitchFamily="18" charset="2"/>
              <a:buChar char="·"/>
            </a:pPr>
            <a:r>
              <a:rPr lang="de-DE" altLang="de-DE" sz="1700">
                <a:sym typeface="Symbol" pitchFamily="18" charset="2"/>
              </a:rPr>
              <a:t>Die wesentlichen Schwierigkeiten der Layoutsynthese bestehen in der Erfüllung einer Vielzahl von Optimierungszielen, wobei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r>
              <a:rPr lang="de-DE" altLang="de-DE"/>
              <a:t>1.9	Layoutsynthese als Optimierungsproblem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3850" indent="-323850" defTabSz="849313"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Schlussfolgerungen aus diesen Schwierigkeiten: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Jeder </a:t>
            </a:r>
            <a:r>
              <a:rPr lang="de-DE" altLang="de-DE">
                <a:solidFill>
                  <a:srgbClr val="CC0000"/>
                </a:solidFill>
              </a:rPr>
              <a:t>Entwurfsstil bedarf eigene Vorgehensweise</a:t>
            </a:r>
            <a:r>
              <a:rPr lang="de-DE" altLang="de-DE"/>
              <a:t> zur Layouterstellung </a:t>
            </a:r>
            <a:br>
              <a:rPr lang="de-DE" altLang="de-DE"/>
            </a:br>
            <a:r>
              <a:rPr lang="de-DE" altLang="de-DE"/>
              <a:t>(kein universelles Computerprogramm für die Layoutsynthese im Allgemeinen)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Einführung von </a:t>
            </a:r>
            <a:r>
              <a:rPr lang="de-DE" altLang="de-DE">
                <a:solidFill>
                  <a:srgbClr val="CC0000"/>
                </a:solidFill>
              </a:rPr>
              <a:t>entwurfsmethodischen Randbedingungen</a:t>
            </a:r>
            <a:r>
              <a:rPr lang="de-DE" altLang="de-DE"/>
              <a:t>, wie z.B. Reihenanordnungen von Standardzellen mit Verdrahtungskanälen, und Ausnutzung dieser auf Kosten der Optimalität des Entwurfs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C0000"/>
                </a:solidFill>
              </a:rPr>
              <a:t>Aufsplittung des (Layout-)Entwurfs</a:t>
            </a:r>
            <a:r>
              <a:rPr lang="de-DE" altLang="de-DE"/>
              <a:t> in verschiedene Teilprobleme („Entwurfsschritte“), die einzeln und sukzessive bearbeitet werden können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Einführung von </a:t>
            </a:r>
            <a:r>
              <a:rPr lang="de-DE" altLang="de-DE">
                <a:solidFill>
                  <a:srgbClr val="CC0000"/>
                </a:solidFill>
              </a:rPr>
              <a:t>Lösungsheuristiken</a:t>
            </a:r>
            <a:r>
              <a:rPr lang="de-DE" altLang="de-DE"/>
              <a:t>, welche effektiv eine brauchbare Lösung finden anstelle von Lösungsmethoden, welche mit viel Aufwand globales Optimum anstreben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r>
              <a:rPr lang="de-DE" altLang="de-DE"/>
              <a:t>1.9	Layoutsynthese als Optimierungsproblem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Probleme der Layoutsynthese gehören zur Klasse der </a:t>
            </a:r>
            <a:r>
              <a:rPr lang="de-DE" altLang="de-DE">
                <a:solidFill>
                  <a:srgbClr val="CC0000"/>
                </a:solidFill>
              </a:rPr>
              <a:t>NP-harten Probleme</a:t>
            </a:r>
            <a:r>
              <a:rPr lang="de-DE" altLang="de-DE"/>
              <a:t>: 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Aufgrund der Komplexität des Entwurfsproblems und der damit verbundenen sehr großen Rechenzeiten können mit deterministischen Algorithmen keine optimalen Lösungen zeiteffektiv gefunden werden. 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Beispiel: Platzierung von </a:t>
            </a:r>
            <a:r>
              <a:rPr lang="de-DE" altLang="de-DE" i="1"/>
              <a:t>n</a:t>
            </a:r>
            <a:r>
              <a:rPr lang="de-DE" altLang="de-DE"/>
              <a:t> Bauelementen derart hintereinander, dass die Gesamtverbindungslänge minimiert wird</a:t>
            </a:r>
          </a:p>
          <a:p>
            <a:pPr marL="588963" lvl="1" indent="-304800" defTabSz="849313">
              <a:lnSpc>
                <a:spcPct val="100000"/>
              </a:lnSpc>
              <a:spcBef>
                <a:spcPct val="10000"/>
              </a:spcBef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/>
              <a:t>Lösungsraum besteht aus </a:t>
            </a:r>
            <a:r>
              <a:rPr lang="de-DE" altLang="de-DE" i="1"/>
              <a:t>n</a:t>
            </a:r>
            <a:r>
              <a:rPr lang="de-DE" altLang="de-DE"/>
              <a:t>! Möglichkeiten</a:t>
            </a:r>
          </a:p>
          <a:p>
            <a:pPr marL="588963" lvl="1" indent="-304800" defTabSz="849313">
              <a:lnSpc>
                <a:spcPct val="100000"/>
              </a:lnSpc>
              <a:spcBef>
                <a:spcPct val="10000"/>
              </a:spcBef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/>
              <a:t>Wenn 1</a:t>
            </a:r>
            <a:r>
              <a:rPr lang="de-DE" altLang="de-DE" i="1"/>
              <a:t> </a:t>
            </a:r>
            <a:r>
              <a:rPr lang="de-DE" altLang="de-DE" i="1">
                <a:cs typeface="Arial" charset="0"/>
              </a:rPr>
              <a:t>µs</a:t>
            </a:r>
            <a:r>
              <a:rPr lang="de-DE" altLang="de-DE">
                <a:cs typeface="Arial" charset="0"/>
              </a:rPr>
              <a:t> pro Platzierungsermittlung benötigt wird, wären bei </a:t>
            </a:r>
            <a:r>
              <a:rPr lang="de-DE" altLang="de-DE" i="1">
                <a:cs typeface="Arial" charset="0"/>
              </a:rPr>
              <a:t>n</a:t>
            </a:r>
            <a:r>
              <a:rPr lang="de-DE" altLang="de-DE">
                <a:cs typeface="Arial" charset="0"/>
              </a:rPr>
              <a:t> = 20 Bauelementen 77 147 Jahre Rechenzeit nötig, um durch Einbeziehung aller Lösungen das Optimum zu ermitteln!</a:t>
            </a:r>
          </a:p>
          <a:p>
            <a:pPr marL="323850" indent="-32385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endParaRPr lang="de-DE" altLang="de-DE">
              <a:cs typeface="Arial" charset="0"/>
            </a:endParaRPr>
          </a:p>
          <a:p>
            <a:pPr marL="323850" indent="-323850" defTabSz="849313">
              <a:lnSpc>
                <a:spcPct val="95000"/>
              </a:lnSpc>
              <a:tabLst>
                <a:tab pos="284163" algn="l"/>
                <a:tab pos="512763" algn="l"/>
              </a:tabLst>
            </a:pPr>
            <a:endParaRPr lang="de-DE" altLang="de-DE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de-DE" alt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1.10	Rechenkomplexität der Layoutsynthese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Ausweg: </a:t>
            </a:r>
            <a:r>
              <a:rPr lang="de-DE" altLang="de-DE">
                <a:solidFill>
                  <a:srgbClr val="CC0000"/>
                </a:solidFill>
              </a:rPr>
              <a:t>Nutzung von heuristischen Algorithmen</a:t>
            </a:r>
            <a:r>
              <a:rPr lang="de-DE" altLang="de-DE"/>
              <a:t>, die dem globalen Optimum möglichst nahe kommen.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Im Gegensatz zu einem „Brute-Force“-Algorithmus, der die beste aller denkbaren Lösungsmöglichkeiten anstrebt, sucht ein heuristischer Algorithmus unter Einbeziehung von möglichst intelligenten Methoden (Hilfswissen) nur einen Teil des Lösungsraumes ab. 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Dabei kommt es darauf an, ein hinreichend gutes, nicht notwendig optimales Ergebnis in akzeptabler Zeit zu finden.</a:t>
            </a:r>
            <a:r>
              <a:rPr lang="en-US" altLang="de-DE"/>
              <a:t> </a:t>
            </a:r>
            <a:endParaRPr lang="de-DE" alt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1.10	Rechenkomplexität der Layoutsynthese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Fast alle Algorithmen zur Entwurfsautomatisierung sind heuristische Algorithmen mit zwei Eigenschaften:</a:t>
            </a:r>
          </a:p>
          <a:p>
            <a:pPr marL="588963" lvl="1" indent="-304800" defTabSz="849313">
              <a:lnSpc>
                <a:spcPct val="100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sz="1700"/>
              <a:t>zeiteffektives Verhalten und </a:t>
            </a:r>
          </a:p>
          <a:p>
            <a:pPr marL="588963" lvl="1" indent="-304800" defTabSz="849313">
              <a:lnSpc>
                <a:spcPct val="100000"/>
              </a:lnSpc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sz="1700"/>
              <a:t>das Bestreben, eine Lösung so nahe wie möglich am </a:t>
            </a:r>
            <a:br>
              <a:rPr lang="de-DE" altLang="de-DE" sz="1700"/>
            </a:br>
            <a:r>
              <a:rPr lang="de-DE" altLang="de-DE" sz="1700"/>
              <a:t>(theoretischen bzw. angenommenen) Optimum zu erzielen.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Heuristische Algorithmen können in </a:t>
            </a:r>
            <a:r>
              <a:rPr lang="de-DE" altLang="de-DE">
                <a:solidFill>
                  <a:srgbClr val="CC0000"/>
                </a:solidFill>
              </a:rPr>
              <a:t>deterministische</a:t>
            </a:r>
            <a:r>
              <a:rPr lang="de-DE" altLang="de-DE" i="1"/>
              <a:t> </a:t>
            </a:r>
            <a:r>
              <a:rPr lang="de-DE" altLang="de-DE"/>
              <a:t>und </a:t>
            </a:r>
            <a:r>
              <a:rPr lang="de-DE" altLang="de-DE">
                <a:solidFill>
                  <a:srgbClr val="CC0000"/>
                </a:solidFill>
              </a:rPr>
              <a:t>stochastische </a:t>
            </a:r>
            <a:r>
              <a:rPr lang="de-DE" altLang="de-DE"/>
              <a:t>Algorithmen eingeteilt werden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Auch Unterteilung in </a:t>
            </a:r>
            <a:r>
              <a:rPr lang="de-DE" altLang="de-DE">
                <a:solidFill>
                  <a:srgbClr val="CC0000"/>
                </a:solidFill>
              </a:rPr>
              <a:t>konstruktive</a:t>
            </a:r>
            <a:r>
              <a:rPr lang="de-DE" altLang="de-DE"/>
              <a:t> und </a:t>
            </a:r>
            <a:r>
              <a:rPr lang="de-DE" altLang="de-DE">
                <a:solidFill>
                  <a:srgbClr val="CC0000"/>
                </a:solidFill>
              </a:rPr>
              <a:t>iterative</a:t>
            </a:r>
            <a:r>
              <a:rPr lang="de-DE" altLang="de-DE"/>
              <a:t> Algorithmen möglich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de-DE" alt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r>
              <a:rPr lang="de-DE" altLang="de-DE"/>
              <a:t>1.11	Einteilung von Entwurfsalgorithmen</a:t>
            </a:r>
            <a:endParaRPr lang="en-US" altLang="de-DE"/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827088" y="4686300"/>
            <a:ext cx="39814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Start mit einer Teillösung, </a:t>
            </a:r>
            <a:br>
              <a:rPr lang="de-DE" altLang="de-DE" sz="1600"/>
            </a:br>
            <a:r>
              <a:rPr lang="de-DE" altLang="de-DE" sz="1600"/>
              <a:t>Hinzufügung weiterer Komponenten, </a:t>
            </a:r>
            <a:br>
              <a:rPr lang="de-DE" altLang="de-DE" sz="1600"/>
            </a:br>
            <a:r>
              <a:rPr lang="de-DE" altLang="de-DE" sz="1600"/>
              <a:t>bis Endlösung vorliegt; eine hinzugefügte</a:t>
            </a:r>
            <a:br>
              <a:rPr lang="de-DE" altLang="de-DE" sz="1600"/>
            </a:br>
            <a:r>
              <a:rPr lang="de-DE" altLang="de-DE" sz="1600"/>
              <a:t>Komponente wird nicht mehr modifiziert</a:t>
            </a:r>
            <a:endParaRPr lang="en-US" altLang="de-DE" sz="1600"/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5003800" y="4686300"/>
            <a:ext cx="390207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Start mit einer </a:t>
            </a:r>
            <a:r>
              <a:rPr lang="de-DE" altLang="de-DE" sz="1600" u="sng"/>
              <a:t>kompletten</a:t>
            </a:r>
            <a:r>
              <a:rPr lang="de-DE" altLang="de-DE" sz="1600"/>
              <a:t> Anfangslösung,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wiederholte Versuche der Qualitätsverbesserung,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bis zu einem Abbruchkriterium</a:t>
            </a:r>
            <a:endParaRPr lang="en-US" altLang="de-DE" sz="1600"/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 flipH="1">
            <a:off x="2843213" y="4005263"/>
            <a:ext cx="4333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604167" name="Line 7"/>
          <p:cNvSpPr>
            <a:spLocks noChangeShapeType="1"/>
          </p:cNvSpPr>
          <p:nvPr/>
        </p:nvSpPr>
        <p:spPr bwMode="auto">
          <a:xfrm>
            <a:off x="5219700" y="4005263"/>
            <a:ext cx="215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build="p"/>
      <p:bldP spid="604164" grpId="0"/>
      <p:bldP spid="604165" grpId="0"/>
      <p:bldP spid="604166" grpId="0" animBg="1"/>
      <p:bldP spid="60416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1.11	Einteilung von Entwurfsalgorithmen</a:t>
            </a:r>
            <a:endParaRPr lang="en-US" altLang="de-DE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4165600" y="2079625"/>
            <a:ext cx="2857500" cy="436563"/>
          </a:xfrm>
          <a:prstGeom prst="roundRect">
            <a:avLst>
              <a:gd name="adj" fmla="val 16667"/>
            </a:avLst>
          </a:prstGeom>
          <a:solidFill>
            <a:srgbClr val="A7CE7C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903413" y="3506788"/>
            <a:ext cx="3354387" cy="457200"/>
          </a:xfrm>
          <a:prstGeom prst="roundRect">
            <a:avLst>
              <a:gd name="adj" fmla="val 16667"/>
            </a:avLst>
          </a:prstGeom>
          <a:solidFill>
            <a:srgbClr val="FAC094"/>
          </a:solidFill>
          <a:ln w="9525">
            <a:solidFill>
              <a:srgbClr val="FFCC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095500" y="4278313"/>
            <a:ext cx="2516188" cy="1066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3352800" y="1906588"/>
            <a:ext cx="0" cy="760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3352800" y="190658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5172075" y="1906588"/>
            <a:ext cx="95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817813" y="1322388"/>
            <a:ext cx="10017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700"/>
              <a:t>Aufgabe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4341813" y="2516188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267200" y="2125663"/>
            <a:ext cx="2657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700"/>
              <a:t>Konstruktiver Algorithmus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432050" y="3573463"/>
            <a:ext cx="22367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700"/>
              <a:t>Iterativer Algorithmus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4573588" y="4803775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V="1">
            <a:off x="5640388" y="37353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H="1">
            <a:off x="5257800" y="3735388"/>
            <a:ext cx="382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495800" y="444658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700"/>
              <a:t>N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3429000" y="5286375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700"/>
              <a:t>Y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492375" y="4600575"/>
            <a:ext cx="182721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700"/>
              <a:t>Abbruchkriterium</a:t>
            </a:r>
          </a:p>
          <a:p>
            <a:pPr eaLnBrk="1" hangingPunct="1"/>
            <a:r>
              <a:rPr lang="de-DE" altLang="de-DE" sz="1700"/>
              <a:t>erfüllt ?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1903413" y="5640388"/>
            <a:ext cx="3354387" cy="53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2117725" y="5751513"/>
            <a:ext cx="29051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700"/>
              <a:t>Ausgabe der besten Lösung</a:t>
            </a: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V="1">
            <a:off x="3352800" y="17526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1903413" y="1219200"/>
            <a:ext cx="3354387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1903413" y="2667000"/>
            <a:ext cx="3354387" cy="53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2589213" y="2768600"/>
            <a:ext cx="16271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700"/>
              <a:t>Anfangslösung</a:t>
            </a: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3352800" y="396557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3352800" y="3201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3352800" y="533717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93813"/>
            <a:ext cx="8285162" cy="4381500"/>
          </a:xfrm>
        </p:spPr>
        <p:txBody>
          <a:bodyPr/>
          <a:lstStyle/>
          <a:p>
            <a:pPr defTabSz="762000">
              <a:lnSpc>
                <a:spcPts val="2200"/>
              </a:lnSpc>
              <a:tabLst>
                <a:tab pos="3946525" algn="l"/>
              </a:tabLst>
            </a:pPr>
            <a:r>
              <a:rPr lang="de-DE" altLang="de-DE">
                <a:solidFill>
                  <a:srgbClr val="CC0000"/>
                </a:solidFill>
              </a:rPr>
              <a:t>Layoutsynthese</a:t>
            </a:r>
            <a:r>
              <a:rPr lang="de-DE" altLang="de-DE"/>
              <a:t>: automatisierte Überführung einer Netzliste in die Layoutdarstellung, dabei Nutzen von Bibliotheks- und Technologieinformationen </a:t>
            </a:r>
          </a:p>
          <a:p>
            <a:pPr defTabSz="762000">
              <a:lnSpc>
                <a:spcPts val="2200"/>
              </a:lnSpc>
              <a:buFont typeface="Symbol" pitchFamily="18" charset="2"/>
              <a:buNone/>
              <a:tabLst>
                <a:tab pos="3946525" algn="l"/>
              </a:tabLst>
            </a:pPr>
            <a:endParaRPr lang="de-DE" altLang="de-DE"/>
          </a:p>
          <a:p>
            <a:pPr defTabSz="762000">
              <a:lnSpc>
                <a:spcPts val="2200"/>
              </a:lnSpc>
              <a:tabLst>
                <a:tab pos="3946525" algn="l"/>
              </a:tabLst>
            </a:pPr>
            <a:r>
              <a:rPr lang="de-DE" altLang="de-DE"/>
              <a:t>Behandlung von</a:t>
            </a:r>
            <a:r>
              <a:rPr lang="de-DE" altLang="de-DE" i="1"/>
              <a:t> </a:t>
            </a:r>
            <a:r>
              <a:rPr lang="de-DE" altLang="de-DE">
                <a:solidFill>
                  <a:srgbClr val="CC0000"/>
                </a:solidFill>
              </a:rPr>
              <a:t>Algorithmen</a:t>
            </a:r>
            <a:r>
              <a:rPr lang="de-DE" altLang="de-DE">
                <a:solidFill>
                  <a:srgbClr val="FF3300"/>
                </a:solidFill>
              </a:rPr>
              <a:t> </a:t>
            </a:r>
            <a:r>
              <a:rPr lang="de-DE" altLang="de-DE"/>
              <a:t>zur Automatisierung der Layoutsynthese, also „Wie funktionieren Programme zum Entwurf einer elektronischen Baugruppe? Wie werden diese Programme erstellt, wie kann man sie modifizieren?“</a:t>
            </a:r>
          </a:p>
          <a:p>
            <a:pPr defTabSz="762000">
              <a:lnSpc>
                <a:spcPct val="95000"/>
              </a:lnSpc>
              <a:tabLst>
                <a:tab pos="3946525" algn="l"/>
              </a:tabLst>
            </a:pPr>
            <a:endParaRPr lang="de-DE" altLang="de-DE"/>
          </a:p>
          <a:p>
            <a:pPr defTabSz="762000">
              <a:lnSpc>
                <a:spcPts val="2200"/>
              </a:lnSpc>
              <a:tabLst>
                <a:tab pos="3946525" algn="l"/>
              </a:tabLst>
            </a:pPr>
            <a:r>
              <a:rPr lang="de-DE" altLang="de-DE"/>
              <a:t>Überwiegend Methoden der Layoutsynthese von </a:t>
            </a:r>
            <a:r>
              <a:rPr lang="de-DE" altLang="de-DE">
                <a:solidFill>
                  <a:srgbClr val="CC0000"/>
                </a:solidFill>
              </a:rPr>
              <a:t>digitalen Schaltungen</a:t>
            </a:r>
            <a:r>
              <a:rPr lang="de-DE" altLang="de-DE"/>
              <a:t>, da höherer Automatisierungsgrad als bei analogen Schaltungen</a:t>
            </a:r>
          </a:p>
          <a:p>
            <a:pPr defTabSz="762000">
              <a:lnSpc>
                <a:spcPts val="2200"/>
              </a:lnSpc>
              <a:buFont typeface="Symbol" pitchFamily="18" charset="2"/>
              <a:buNone/>
              <a:tabLst>
                <a:tab pos="3946525" algn="l"/>
              </a:tabLst>
            </a:pPr>
            <a:endParaRPr lang="de-DE" altLang="de-DE"/>
          </a:p>
          <a:p>
            <a:pPr defTabSz="762000">
              <a:lnSpc>
                <a:spcPts val="2200"/>
              </a:lnSpc>
              <a:tabLst>
                <a:tab pos="3946525" algn="l"/>
              </a:tabLst>
            </a:pPr>
            <a:r>
              <a:rPr lang="de-DE" altLang="de-DE"/>
              <a:t>Berücksichtigung aller Hierarchie-Ebenen von elektronischen Baugruppen (Schaltkreise, Multichip-Module, Leiterplatten), jedoch </a:t>
            </a:r>
            <a:r>
              <a:rPr lang="de-DE" altLang="de-DE">
                <a:solidFill>
                  <a:srgbClr val="CC0000"/>
                </a:solidFill>
              </a:rPr>
              <a:t>Fokusierung auf den Schaltkreis-Bereich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defTabSz="914400"/>
            <a:r>
              <a:rPr lang="de-DE" altLang="de-DE" dirty="0"/>
              <a:t>1.2	Hinweise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r>
              <a:rPr lang="de-DE" altLang="de-DE"/>
              <a:t>1.12	Lösungsqualität von Entwurfsalgorithmen</a:t>
            </a:r>
            <a:endParaRPr lang="en-US" altLang="de-DE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93813"/>
            <a:ext cx="8193087" cy="839787"/>
          </a:xfrm>
          <a:noFill/>
        </p:spPr>
        <p:txBody>
          <a:bodyPr lIns="191095" tIns="44941" rIns="89883" bIns="44941"/>
          <a:lstStyle/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/>
              <a:t>Da Nutzung von heuristischen Algorithmen, objektive Einschätzung der Lösungsqualität notwendig:</a:t>
            </a: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608013" y="2174875"/>
            <a:ext cx="8193087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 sz="1700" dirty="0">
                <a:sym typeface="Symbol" pitchFamily="18" charset="2"/>
              </a:rPr>
              <a:t>Ermittlung der Ergebnisabweichung vom Optimum, wenn optimale Lösung bekannt (z.B. bei kleinen Problemgrößen oder „künstlich erstellten“ Aufgaben)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 sz="1700" dirty="0">
                <a:sym typeface="Symbol" pitchFamily="18" charset="2"/>
              </a:rPr>
              <a:t>Vergleich mit sog. „Benchmarks“, d.h. realen </a:t>
            </a:r>
            <a:r>
              <a:rPr lang="de-DE" altLang="de-DE" sz="1700" dirty="0" err="1">
                <a:sym typeface="Symbol" pitchFamily="18" charset="2"/>
              </a:rPr>
              <a:t>Layoutaufgaben</a:t>
            </a:r>
            <a:r>
              <a:rPr lang="de-DE" altLang="de-DE" sz="1700" dirty="0">
                <a:sym typeface="Symbol" pitchFamily="18" charset="2"/>
              </a:rPr>
              <a:t> mit bekannten und anerkannten Ergebnissen (unter Vorgabe konkreter Randbedingungen zur Sicherstellung der Vergleichbarkeit)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6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Kapitel 1 – Einführung</a:t>
            </a:r>
            <a:endParaRPr lang="en-US" alt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1.6	Entwurfsstile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1.7	Layoutebenen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1.9	Layoutsynthese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1.10	Rechenkomplexität der Layoutsynthese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1.13	Graphentheoretische Grundbegriffe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1.14	Häufig verwendete Layoutbegriffe</a:t>
            </a:r>
            <a:endParaRPr lang="en-US" altLang="de-DE">
              <a:solidFill>
                <a:srgbClr val="C0C0C0"/>
              </a:solidFill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69875" y="5689600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827088" y="1412875"/>
            <a:ext cx="874712" cy="3159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1.13	Graphentheoretische Grundbegriffe</a:t>
            </a:r>
            <a:endParaRPr lang="en-US" alt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914400" y="1430338"/>
            <a:ext cx="1193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Graph</a:t>
            </a:r>
          </a:p>
        </p:txBody>
      </p:sp>
      <p:sp>
        <p:nvSpPr>
          <p:cNvPr id="457797" name="Text Box 69"/>
          <p:cNvSpPr txBox="1">
            <a:spLocks noChangeArrowheads="1"/>
          </p:cNvSpPr>
          <p:nvPr/>
        </p:nvSpPr>
        <p:spPr bwMode="auto">
          <a:xfrm>
            <a:off x="1690688" y="1341438"/>
            <a:ext cx="68707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Geometrische Darstellung von Beziehungen zwischen einer Menge von</a:t>
            </a:r>
            <a:br>
              <a:rPr lang="de-DE" altLang="de-DE" sz="1600"/>
            </a:br>
            <a:r>
              <a:rPr lang="de-DE" altLang="de-DE" sz="1600"/>
              <a:t>Elementen (</a:t>
            </a:r>
            <a:r>
              <a:rPr lang="de-DE" altLang="de-DE" sz="1600">
                <a:solidFill>
                  <a:srgbClr val="CC0000"/>
                </a:solidFill>
              </a:rPr>
              <a:t>Knoten</a:t>
            </a:r>
            <a:r>
              <a:rPr lang="de-DE" altLang="de-DE" sz="1600"/>
              <a:t>) durch </a:t>
            </a:r>
            <a:r>
              <a:rPr lang="de-DE" altLang="de-DE" sz="1600">
                <a:solidFill>
                  <a:srgbClr val="CC0000"/>
                </a:solidFill>
              </a:rPr>
              <a:t>Kanten</a:t>
            </a:r>
            <a:r>
              <a:rPr lang="de-DE" altLang="de-DE" sz="1600"/>
              <a:t>, welche jeweils zwei Knoten verbinden</a:t>
            </a:r>
            <a:endParaRPr lang="en-US" altLang="de-DE" sz="1600"/>
          </a:p>
        </p:txBody>
      </p:sp>
      <p:sp>
        <p:nvSpPr>
          <p:cNvPr id="457800" name="Rectangle 72"/>
          <p:cNvSpPr>
            <a:spLocks noChangeArrowheads="1"/>
          </p:cNvSpPr>
          <p:nvPr/>
        </p:nvSpPr>
        <p:spPr bwMode="auto">
          <a:xfrm>
            <a:off x="1155700" y="5595938"/>
            <a:ext cx="874713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01" name="Rectangle 73"/>
          <p:cNvSpPr>
            <a:spLocks noChangeArrowheads="1"/>
          </p:cNvSpPr>
          <p:nvPr/>
        </p:nvSpPr>
        <p:spPr bwMode="auto">
          <a:xfrm>
            <a:off x="2230438" y="2852738"/>
            <a:ext cx="873125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02" name="Rectangle 74"/>
          <p:cNvSpPr>
            <a:spLocks noChangeArrowheads="1"/>
          </p:cNvSpPr>
          <p:nvPr/>
        </p:nvSpPr>
        <p:spPr bwMode="auto">
          <a:xfrm>
            <a:off x="1154113" y="2852738"/>
            <a:ext cx="874712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03" name="Line 75"/>
          <p:cNvSpPr>
            <a:spLocks noChangeShapeType="1"/>
          </p:cNvSpPr>
          <p:nvPr/>
        </p:nvSpPr>
        <p:spPr bwMode="auto">
          <a:xfrm>
            <a:off x="2286000" y="50482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804" name="Text Box 76"/>
          <p:cNvSpPr txBox="1">
            <a:spLocks noChangeArrowheads="1"/>
          </p:cNvSpPr>
          <p:nvPr/>
        </p:nvSpPr>
        <p:spPr bwMode="auto">
          <a:xfrm>
            <a:off x="1243013" y="5595938"/>
            <a:ext cx="1193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Graph</a:t>
            </a:r>
          </a:p>
        </p:txBody>
      </p:sp>
      <p:sp>
        <p:nvSpPr>
          <p:cNvPr id="457805" name="Line 77"/>
          <p:cNvSpPr>
            <a:spLocks noChangeShapeType="1"/>
          </p:cNvSpPr>
          <p:nvPr/>
        </p:nvSpPr>
        <p:spPr bwMode="auto">
          <a:xfrm>
            <a:off x="2817813" y="4364038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806" name="Oval 78"/>
          <p:cNvSpPr>
            <a:spLocks noChangeArrowheads="1"/>
          </p:cNvSpPr>
          <p:nvPr/>
        </p:nvSpPr>
        <p:spPr bwMode="auto">
          <a:xfrm>
            <a:off x="1536700" y="3278188"/>
            <a:ext cx="303213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07" name="Oval 79"/>
          <p:cNvSpPr>
            <a:spLocks noChangeArrowheads="1"/>
          </p:cNvSpPr>
          <p:nvPr/>
        </p:nvSpPr>
        <p:spPr bwMode="auto">
          <a:xfrm>
            <a:off x="852488" y="3619500"/>
            <a:ext cx="303212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08" name="Oval 80"/>
          <p:cNvSpPr>
            <a:spLocks noChangeArrowheads="1"/>
          </p:cNvSpPr>
          <p:nvPr/>
        </p:nvSpPr>
        <p:spPr bwMode="auto">
          <a:xfrm>
            <a:off x="2667000" y="407511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09" name="Oval 81"/>
          <p:cNvSpPr>
            <a:spLocks noChangeArrowheads="1"/>
          </p:cNvSpPr>
          <p:nvPr/>
        </p:nvSpPr>
        <p:spPr bwMode="auto">
          <a:xfrm>
            <a:off x="2667000" y="4895850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10" name="Freeform 82"/>
          <p:cNvSpPr>
            <a:spLocks/>
          </p:cNvSpPr>
          <p:nvPr/>
        </p:nvSpPr>
        <p:spPr bwMode="auto">
          <a:xfrm>
            <a:off x="1111250" y="3432175"/>
            <a:ext cx="425450" cy="238125"/>
          </a:xfrm>
          <a:custGeom>
            <a:avLst/>
            <a:gdLst>
              <a:gd name="T0" fmla="*/ 0 w 253"/>
              <a:gd name="T1" fmla="*/ 399320533 h 142"/>
              <a:gd name="T2" fmla="*/ 715445464 w 253"/>
              <a:gd name="T3" fmla="*/ 0 h 1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" h="142">
                <a:moveTo>
                  <a:pt x="0" y="142"/>
                </a:moveTo>
                <a:lnTo>
                  <a:pt x="2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811" name="Line 83"/>
          <p:cNvSpPr>
            <a:spLocks noChangeShapeType="1"/>
          </p:cNvSpPr>
          <p:nvPr/>
        </p:nvSpPr>
        <p:spPr bwMode="auto">
          <a:xfrm>
            <a:off x="1839913" y="3430588"/>
            <a:ext cx="852487" cy="706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812" name="Freeform 84"/>
          <p:cNvSpPr>
            <a:spLocks/>
          </p:cNvSpPr>
          <p:nvPr/>
        </p:nvSpPr>
        <p:spPr bwMode="auto">
          <a:xfrm>
            <a:off x="811213" y="4238625"/>
            <a:ext cx="1851025" cy="336550"/>
          </a:xfrm>
          <a:custGeom>
            <a:avLst/>
            <a:gdLst>
              <a:gd name="T0" fmla="*/ 0 w 1290"/>
              <a:gd name="T1" fmla="*/ 636325295 h 178"/>
              <a:gd name="T2" fmla="*/ 2147483647 w 1290"/>
              <a:gd name="T3" fmla="*/ 0 h 1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0" h="178">
                <a:moveTo>
                  <a:pt x="0" y="178"/>
                </a:moveTo>
                <a:lnTo>
                  <a:pt x="129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813" name="Freeform 85"/>
          <p:cNvSpPr>
            <a:spLocks/>
          </p:cNvSpPr>
          <p:nvPr/>
        </p:nvSpPr>
        <p:spPr bwMode="auto">
          <a:xfrm>
            <a:off x="912813" y="4591050"/>
            <a:ext cx="228600" cy="687388"/>
          </a:xfrm>
          <a:custGeom>
            <a:avLst/>
            <a:gdLst>
              <a:gd name="T0" fmla="*/ 0 w 204"/>
              <a:gd name="T1" fmla="*/ 0 h 380"/>
              <a:gd name="T2" fmla="*/ 256166471 w 204"/>
              <a:gd name="T3" fmla="*/ 1243427007 h 3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4" h="380">
                <a:moveTo>
                  <a:pt x="0" y="0"/>
                </a:moveTo>
                <a:lnTo>
                  <a:pt x="204" y="3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814" name="Freeform 86"/>
          <p:cNvSpPr>
            <a:spLocks/>
          </p:cNvSpPr>
          <p:nvPr/>
        </p:nvSpPr>
        <p:spPr bwMode="auto">
          <a:xfrm flipV="1">
            <a:off x="1219200" y="5078413"/>
            <a:ext cx="863600" cy="122237"/>
          </a:xfrm>
          <a:custGeom>
            <a:avLst/>
            <a:gdLst>
              <a:gd name="T0" fmla="*/ 0 w 440"/>
              <a:gd name="T1" fmla="*/ 0 h 88"/>
              <a:gd name="T2" fmla="*/ 1695011273 w 440"/>
              <a:gd name="T3" fmla="*/ 169794138 h 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0" h="88">
                <a:moveTo>
                  <a:pt x="0" y="0"/>
                </a:moveTo>
                <a:lnTo>
                  <a:pt x="440" y="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815" name="Text Box 87"/>
          <p:cNvSpPr txBox="1">
            <a:spLocks noChangeArrowheads="1"/>
          </p:cNvSpPr>
          <p:nvPr/>
        </p:nvSpPr>
        <p:spPr bwMode="auto">
          <a:xfrm>
            <a:off x="946150" y="3665538"/>
            <a:ext cx="1920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457816" name="Text Box 88"/>
          <p:cNvSpPr txBox="1">
            <a:spLocks noChangeArrowheads="1"/>
          </p:cNvSpPr>
          <p:nvPr/>
        </p:nvSpPr>
        <p:spPr bwMode="auto">
          <a:xfrm>
            <a:off x="1624013" y="3333750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457817" name="Text Box 89"/>
          <p:cNvSpPr txBox="1">
            <a:spLocks noChangeArrowheads="1"/>
          </p:cNvSpPr>
          <p:nvPr/>
        </p:nvSpPr>
        <p:spPr bwMode="auto">
          <a:xfrm>
            <a:off x="2754313" y="495617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457818" name="Text Box 90"/>
          <p:cNvSpPr txBox="1">
            <a:spLocks noChangeArrowheads="1"/>
          </p:cNvSpPr>
          <p:nvPr/>
        </p:nvSpPr>
        <p:spPr bwMode="auto">
          <a:xfrm>
            <a:off x="2763838" y="413067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457819" name="Oval 91"/>
          <p:cNvSpPr>
            <a:spLocks noChangeArrowheads="1"/>
          </p:cNvSpPr>
          <p:nvPr/>
        </p:nvSpPr>
        <p:spPr bwMode="auto">
          <a:xfrm>
            <a:off x="1003300" y="5048250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20" name="Text Box 92"/>
          <p:cNvSpPr txBox="1">
            <a:spLocks noChangeArrowheads="1"/>
          </p:cNvSpPr>
          <p:nvPr/>
        </p:nvSpPr>
        <p:spPr bwMode="auto">
          <a:xfrm>
            <a:off x="1095375" y="5097463"/>
            <a:ext cx="1920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457821" name="Oval 93"/>
          <p:cNvSpPr>
            <a:spLocks noChangeArrowheads="1"/>
          </p:cNvSpPr>
          <p:nvPr/>
        </p:nvSpPr>
        <p:spPr bwMode="auto">
          <a:xfrm>
            <a:off x="2030413" y="4897438"/>
            <a:ext cx="303212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22" name="Text Box 94"/>
          <p:cNvSpPr txBox="1">
            <a:spLocks noChangeArrowheads="1"/>
          </p:cNvSpPr>
          <p:nvPr/>
        </p:nvSpPr>
        <p:spPr bwMode="auto">
          <a:xfrm>
            <a:off x="2122488" y="4946650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457823" name="Oval 95"/>
          <p:cNvSpPr>
            <a:spLocks noChangeArrowheads="1"/>
          </p:cNvSpPr>
          <p:nvPr/>
        </p:nvSpPr>
        <p:spPr bwMode="auto">
          <a:xfrm>
            <a:off x="762000" y="4421188"/>
            <a:ext cx="303213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7824" name="Text Box 96"/>
          <p:cNvSpPr txBox="1">
            <a:spLocks noChangeArrowheads="1"/>
          </p:cNvSpPr>
          <p:nvPr/>
        </p:nvSpPr>
        <p:spPr bwMode="auto">
          <a:xfrm>
            <a:off x="831850" y="4471988"/>
            <a:ext cx="1920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457825" name="Text Box 97"/>
          <p:cNvSpPr txBox="1">
            <a:spLocks noChangeArrowheads="1"/>
          </p:cNvSpPr>
          <p:nvPr/>
        </p:nvSpPr>
        <p:spPr bwMode="auto">
          <a:xfrm>
            <a:off x="2360613" y="2852738"/>
            <a:ext cx="74453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Kante</a:t>
            </a:r>
          </a:p>
        </p:txBody>
      </p:sp>
      <p:sp>
        <p:nvSpPr>
          <p:cNvPr id="457826" name="Text Box 98"/>
          <p:cNvSpPr txBox="1">
            <a:spLocks noChangeArrowheads="1"/>
          </p:cNvSpPr>
          <p:nvPr/>
        </p:nvSpPr>
        <p:spPr bwMode="auto">
          <a:xfrm>
            <a:off x="1243013" y="2852738"/>
            <a:ext cx="787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Knoten</a:t>
            </a:r>
          </a:p>
        </p:txBody>
      </p:sp>
      <p:sp>
        <p:nvSpPr>
          <p:cNvPr id="457827" name="Line 99"/>
          <p:cNvSpPr>
            <a:spLocks noChangeShapeType="1"/>
          </p:cNvSpPr>
          <p:nvPr/>
        </p:nvSpPr>
        <p:spPr bwMode="auto">
          <a:xfrm>
            <a:off x="1674813" y="312737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57828" name="Line 100"/>
          <p:cNvSpPr>
            <a:spLocks noChangeShapeType="1"/>
          </p:cNvSpPr>
          <p:nvPr/>
        </p:nvSpPr>
        <p:spPr bwMode="auto">
          <a:xfrm flipH="1">
            <a:off x="2082800" y="3203575"/>
            <a:ext cx="3540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5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5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5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5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5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5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5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5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5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/>
      <p:bldP spid="457749" grpId="0"/>
      <p:bldP spid="457797" grpId="0"/>
      <p:bldP spid="457800" grpId="0" animBg="1"/>
      <p:bldP spid="457801" grpId="0" animBg="1"/>
      <p:bldP spid="457802" grpId="0" animBg="1"/>
      <p:bldP spid="457803" grpId="0" animBg="1"/>
      <p:bldP spid="457804" grpId="0"/>
      <p:bldP spid="457805" grpId="0" animBg="1"/>
      <p:bldP spid="457806" grpId="0" animBg="1"/>
      <p:bldP spid="457807" grpId="0" animBg="1"/>
      <p:bldP spid="457808" grpId="0" animBg="1"/>
      <p:bldP spid="457809" grpId="0" animBg="1"/>
      <p:bldP spid="457810" grpId="0" animBg="1"/>
      <p:bldP spid="457811" grpId="0" animBg="1"/>
      <p:bldP spid="457812" grpId="0" animBg="1"/>
      <p:bldP spid="457813" grpId="0" animBg="1"/>
      <p:bldP spid="457814" grpId="0" animBg="1"/>
      <p:bldP spid="457815" grpId="0"/>
      <p:bldP spid="457816" grpId="0"/>
      <p:bldP spid="457817" grpId="0"/>
      <p:bldP spid="457818" grpId="0"/>
      <p:bldP spid="457819" grpId="0" animBg="1"/>
      <p:bldP spid="457820" grpId="0"/>
      <p:bldP spid="457821" grpId="0" animBg="1"/>
      <p:bldP spid="457822" grpId="0"/>
      <p:bldP spid="457823" grpId="0" animBg="1"/>
      <p:bldP spid="457824" grpId="0"/>
      <p:bldP spid="457825" grpId="0"/>
      <p:bldP spid="457826" grpId="0"/>
      <p:bldP spid="457827" grpId="0" animBg="1"/>
      <p:bldP spid="4578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827088" y="2222500"/>
            <a:ext cx="1347787" cy="3159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827088" y="1439863"/>
            <a:ext cx="1347787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1.13	Graphentheoretische Grundbegriffe</a:t>
            </a:r>
            <a:endParaRPr lang="en-US" altLang="de-DE"/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982663" y="2222500"/>
            <a:ext cx="11922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Multigraph</a:t>
            </a:r>
          </a:p>
        </p:txBody>
      </p:sp>
      <p:sp>
        <p:nvSpPr>
          <p:cNvPr id="613384" name="Text Box 8"/>
          <p:cNvSpPr txBox="1">
            <a:spLocks noChangeArrowheads="1"/>
          </p:cNvSpPr>
          <p:nvPr/>
        </p:nvSpPr>
        <p:spPr bwMode="auto">
          <a:xfrm>
            <a:off x="877888" y="1439863"/>
            <a:ext cx="1651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Hypergraph</a:t>
            </a:r>
          </a:p>
        </p:txBody>
      </p:sp>
      <p:sp>
        <p:nvSpPr>
          <p:cNvPr id="613386" name="Text Box 10"/>
          <p:cNvSpPr txBox="1">
            <a:spLocks noChangeArrowheads="1"/>
          </p:cNvSpPr>
          <p:nvPr/>
        </p:nvSpPr>
        <p:spPr bwMode="auto">
          <a:xfrm>
            <a:off x="2168525" y="1341438"/>
            <a:ext cx="60039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Besteht aus Knoten und </a:t>
            </a:r>
            <a:r>
              <a:rPr lang="de-DE" altLang="de-DE" sz="1600">
                <a:solidFill>
                  <a:srgbClr val="CC0000"/>
                </a:solidFill>
              </a:rPr>
              <a:t>Hyperkanten</a:t>
            </a:r>
            <a:r>
              <a:rPr lang="de-DE" altLang="de-DE" sz="1600"/>
              <a:t>, die jeweils mehr als zwei</a:t>
            </a:r>
            <a:br>
              <a:rPr lang="de-DE" altLang="de-DE" sz="1600"/>
            </a:br>
            <a:r>
              <a:rPr lang="de-DE" altLang="de-DE" sz="1600"/>
              <a:t>Knoten verbinden</a:t>
            </a:r>
            <a:endParaRPr lang="en-US" altLang="de-DE" sz="1600"/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>
            <a:off x="2195513" y="2133600"/>
            <a:ext cx="57467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Zwei Knoten können durch mehr mehrere Kanten verbunden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sein (z.B. Netzwichtung)</a:t>
            </a:r>
            <a:endParaRPr lang="en-US" altLang="de-DE" sz="1600"/>
          </a:p>
        </p:txBody>
      </p:sp>
      <p:sp>
        <p:nvSpPr>
          <p:cNvPr id="613388" name="Rectangle 12"/>
          <p:cNvSpPr>
            <a:spLocks noChangeArrowheads="1"/>
          </p:cNvSpPr>
          <p:nvPr/>
        </p:nvSpPr>
        <p:spPr bwMode="auto">
          <a:xfrm>
            <a:off x="5168900" y="5659438"/>
            <a:ext cx="1347788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389" name="Rectangle 13"/>
          <p:cNvSpPr>
            <a:spLocks noChangeArrowheads="1"/>
          </p:cNvSpPr>
          <p:nvPr/>
        </p:nvSpPr>
        <p:spPr bwMode="auto">
          <a:xfrm>
            <a:off x="1758950" y="5659438"/>
            <a:ext cx="1347788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390" name="Rectangle 14"/>
          <p:cNvSpPr>
            <a:spLocks noChangeArrowheads="1"/>
          </p:cNvSpPr>
          <p:nvPr/>
        </p:nvSpPr>
        <p:spPr bwMode="auto">
          <a:xfrm>
            <a:off x="755650" y="3751263"/>
            <a:ext cx="1347788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391" name="Oval 15"/>
          <p:cNvSpPr>
            <a:spLocks noChangeArrowheads="1"/>
          </p:cNvSpPr>
          <p:nvPr/>
        </p:nvSpPr>
        <p:spPr bwMode="auto">
          <a:xfrm>
            <a:off x="2009775" y="3360738"/>
            <a:ext cx="303213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392" name="Oval 16"/>
          <p:cNvSpPr>
            <a:spLocks noChangeArrowheads="1"/>
          </p:cNvSpPr>
          <p:nvPr/>
        </p:nvSpPr>
        <p:spPr bwMode="auto">
          <a:xfrm>
            <a:off x="2198688" y="5189538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393" name="Line 17"/>
          <p:cNvSpPr>
            <a:spLocks noChangeShapeType="1"/>
          </p:cNvSpPr>
          <p:nvPr/>
        </p:nvSpPr>
        <p:spPr bwMode="auto">
          <a:xfrm>
            <a:off x="2198688" y="3665538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394" name="Line 18"/>
          <p:cNvSpPr>
            <a:spLocks noChangeShapeType="1"/>
          </p:cNvSpPr>
          <p:nvPr/>
        </p:nvSpPr>
        <p:spPr bwMode="auto">
          <a:xfrm>
            <a:off x="2198688" y="4516438"/>
            <a:ext cx="13335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395" name="Line 19"/>
          <p:cNvSpPr>
            <a:spLocks noChangeShapeType="1"/>
          </p:cNvSpPr>
          <p:nvPr/>
        </p:nvSpPr>
        <p:spPr bwMode="auto">
          <a:xfrm>
            <a:off x="1511300" y="4516438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396" name="Freeform 20"/>
          <p:cNvSpPr>
            <a:spLocks/>
          </p:cNvSpPr>
          <p:nvPr/>
        </p:nvSpPr>
        <p:spPr bwMode="auto">
          <a:xfrm>
            <a:off x="2305050" y="3598863"/>
            <a:ext cx="657225" cy="425450"/>
          </a:xfrm>
          <a:custGeom>
            <a:avLst/>
            <a:gdLst>
              <a:gd name="T0" fmla="*/ 0 w 391"/>
              <a:gd name="T1" fmla="*/ 0 h 253"/>
              <a:gd name="T2" fmla="*/ 1104717904 w 391"/>
              <a:gd name="T3" fmla="*/ 715445464 h 2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1" h="253">
                <a:moveTo>
                  <a:pt x="0" y="0"/>
                </a:moveTo>
                <a:lnTo>
                  <a:pt x="391" y="2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397" name="Freeform 21"/>
          <p:cNvSpPr>
            <a:spLocks/>
          </p:cNvSpPr>
          <p:nvPr/>
        </p:nvSpPr>
        <p:spPr bwMode="auto">
          <a:xfrm>
            <a:off x="2960688" y="3871913"/>
            <a:ext cx="765175" cy="141287"/>
          </a:xfrm>
          <a:custGeom>
            <a:avLst/>
            <a:gdLst>
              <a:gd name="T0" fmla="*/ 1286797320 w 455"/>
              <a:gd name="T1" fmla="*/ 0 h 84"/>
              <a:gd name="T2" fmla="*/ 0 w 455"/>
              <a:gd name="T3" fmla="*/ 237643052 h 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5" h="84">
                <a:moveTo>
                  <a:pt x="455" y="0"/>
                </a:moveTo>
                <a:lnTo>
                  <a:pt x="0" y="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398" name="Line 22"/>
          <p:cNvSpPr>
            <a:spLocks noChangeShapeType="1"/>
          </p:cNvSpPr>
          <p:nvPr/>
        </p:nvSpPr>
        <p:spPr bwMode="auto">
          <a:xfrm flipH="1">
            <a:off x="2960688" y="4024313"/>
            <a:ext cx="1587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399" name="Freeform 23"/>
          <p:cNvSpPr>
            <a:spLocks/>
          </p:cNvSpPr>
          <p:nvPr/>
        </p:nvSpPr>
        <p:spPr bwMode="auto">
          <a:xfrm>
            <a:off x="3108325" y="4778375"/>
            <a:ext cx="611188" cy="261938"/>
          </a:xfrm>
          <a:custGeom>
            <a:avLst/>
            <a:gdLst>
              <a:gd name="T0" fmla="*/ 0 w 364"/>
              <a:gd name="T1" fmla="*/ 0 h 156"/>
              <a:gd name="T2" fmla="*/ 1026238383 w 364"/>
              <a:gd name="T3" fmla="*/ 439817409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4" h="156">
                <a:moveTo>
                  <a:pt x="0" y="0"/>
                </a:moveTo>
                <a:lnTo>
                  <a:pt x="364" y="1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400" name="Text Box 24"/>
          <p:cNvSpPr txBox="1">
            <a:spLocks noChangeArrowheads="1"/>
          </p:cNvSpPr>
          <p:nvPr/>
        </p:nvSpPr>
        <p:spPr bwMode="auto">
          <a:xfrm>
            <a:off x="2103438" y="3416300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613401" name="Text Box 25"/>
          <p:cNvSpPr txBox="1">
            <a:spLocks noChangeArrowheads="1"/>
          </p:cNvSpPr>
          <p:nvPr/>
        </p:nvSpPr>
        <p:spPr bwMode="auto">
          <a:xfrm>
            <a:off x="2274888" y="524192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613402" name="Line 26"/>
          <p:cNvSpPr>
            <a:spLocks noChangeShapeType="1"/>
          </p:cNvSpPr>
          <p:nvPr/>
        </p:nvSpPr>
        <p:spPr bwMode="auto">
          <a:xfrm>
            <a:off x="2200275" y="4514850"/>
            <a:ext cx="7604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403" name="Oval 27"/>
          <p:cNvSpPr>
            <a:spLocks noChangeArrowheads="1"/>
          </p:cNvSpPr>
          <p:nvPr/>
        </p:nvSpPr>
        <p:spPr bwMode="auto">
          <a:xfrm>
            <a:off x="2808288" y="4579938"/>
            <a:ext cx="303212" cy="303212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404" name="Text Box 28"/>
          <p:cNvSpPr txBox="1">
            <a:spLocks noChangeArrowheads="1"/>
          </p:cNvSpPr>
          <p:nvPr/>
        </p:nvSpPr>
        <p:spPr bwMode="auto">
          <a:xfrm>
            <a:off x="2884488" y="463232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613405" name="Oval 29"/>
          <p:cNvSpPr>
            <a:spLocks noChangeArrowheads="1"/>
          </p:cNvSpPr>
          <p:nvPr/>
        </p:nvSpPr>
        <p:spPr bwMode="auto">
          <a:xfrm>
            <a:off x="6062663" y="5186363"/>
            <a:ext cx="303212" cy="303212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406" name="Line 30"/>
          <p:cNvSpPr>
            <a:spLocks noChangeShapeType="1"/>
          </p:cNvSpPr>
          <p:nvPr/>
        </p:nvSpPr>
        <p:spPr bwMode="auto">
          <a:xfrm>
            <a:off x="6100763" y="3660775"/>
            <a:ext cx="112712" cy="152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407" name="Text Box 31"/>
          <p:cNvSpPr txBox="1">
            <a:spLocks noChangeArrowheads="1"/>
          </p:cNvSpPr>
          <p:nvPr/>
        </p:nvSpPr>
        <p:spPr bwMode="auto">
          <a:xfrm>
            <a:off x="6137275" y="5238750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613408" name="Oval 32"/>
          <p:cNvSpPr>
            <a:spLocks noChangeArrowheads="1"/>
          </p:cNvSpPr>
          <p:nvPr/>
        </p:nvSpPr>
        <p:spPr bwMode="auto">
          <a:xfrm>
            <a:off x="1362075" y="4364038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409" name="Text Box 33"/>
          <p:cNvSpPr txBox="1">
            <a:spLocks noChangeArrowheads="1"/>
          </p:cNvSpPr>
          <p:nvPr/>
        </p:nvSpPr>
        <p:spPr bwMode="auto">
          <a:xfrm>
            <a:off x="1438275" y="4413250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613410" name="Oval 34"/>
          <p:cNvSpPr>
            <a:spLocks noChangeArrowheads="1"/>
          </p:cNvSpPr>
          <p:nvPr/>
        </p:nvSpPr>
        <p:spPr bwMode="auto">
          <a:xfrm>
            <a:off x="3575050" y="3721100"/>
            <a:ext cx="304800" cy="303213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411" name="Oval 35"/>
          <p:cNvSpPr>
            <a:spLocks noChangeArrowheads="1"/>
          </p:cNvSpPr>
          <p:nvPr/>
        </p:nvSpPr>
        <p:spPr bwMode="auto">
          <a:xfrm>
            <a:off x="3571875" y="49069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412" name="Text Box 36"/>
          <p:cNvSpPr txBox="1">
            <a:spLocks noChangeArrowheads="1"/>
          </p:cNvSpPr>
          <p:nvPr/>
        </p:nvSpPr>
        <p:spPr bwMode="auto">
          <a:xfrm>
            <a:off x="3667125" y="3771900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613413" name="Text Box 37"/>
          <p:cNvSpPr txBox="1">
            <a:spLocks noChangeArrowheads="1"/>
          </p:cNvSpPr>
          <p:nvPr/>
        </p:nvSpPr>
        <p:spPr bwMode="auto">
          <a:xfrm>
            <a:off x="3660775" y="4956175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613414" name="Freeform 38"/>
          <p:cNvSpPr>
            <a:spLocks/>
          </p:cNvSpPr>
          <p:nvPr/>
        </p:nvSpPr>
        <p:spPr bwMode="auto">
          <a:xfrm>
            <a:off x="5451475" y="3509963"/>
            <a:ext cx="533400" cy="914400"/>
          </a:xfrm>
          <a:custGeom>
            <a:avLst/>
            <a:gdLst>
              <a:gd name="T0" fmla="*/ 0 w 317"/>
              <a:gd name="T1" fmla="*/ 1536998824 h 544"/>
              <a:gd name="T2" fmla="*/ 254817127 w 317"/>
              <a:gd name="T3" fmla="*/ 641357471 h 544"/>
              <a:gd name="T4" fmla="*/ 897525426 w 317"/>
              <a:gd name="T5" fmla="*/ 0 h 5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544">
                <a:moveTo>
                  <a:pt x="0" y="544"/>
                </a:moveTo>
                <a:cubicBezTo>
                  <a:pt x="18" y="431"/>
                  <a:pt x="37" y="318"/>
                  <a:pt x="90" y="227"/>
                </a:cubicBezTo>
                <a:cubicBezTo>
                  <a:pt x="143" y="136"/>
                  <a:pt x="230" y="68"/>
                  <a:pt x="3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415" name="Line 39"/>
          <p:cNvSpPr>
            <a:spLocks noChangeShapeType="1"/>
          </p:cNvSpPr>
          <p:nvPr/>
        </p:nvSpPr>
        <p:spPr bwMode="auto">
          <a:xfrm flipH="1">
            <a:off x="5478463" y="3516313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416" name="Freeform 40"/>
          <p:cNvSpPr>
            <a:spLocks/>
          </p:cNvSpPr>
          <p:nvPr/>
        </p:nvSpPr>
        <p:spPr bwMode="auto">
          <a:xfrm>
            <a:off x="5451475" y="3587750"/>
            <a:ext cx="611188" cy="914400"/>
          </a:xfrm>
          <a:custGeom>
            <a:avLst/>
            <a:gdLst>
              <a:gd name="T0" fmla="*/ 0 w 363"/>
              <a:gd name="T1" fmla="*/ 1536998824 h 544"/>
              <a:gd name="T2" fmla="*/ 640684977 w 363"/>
              <a:gd name="T3" fmla="*/ 895641353 h 544"/>
              <a:gd name="T4" fmla="*/ 1029065486 w 363"/>
              <a:gd name="T5" fmla="*/ 0 h 5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544">
                <a:moveTo>
                  <a:pt x="0" y="544"/>
                </a:moveTo>
                <a:cubicBezTo>
                  <a:pt x="83" y="476"/>
                  <a:pt x="166" y="408"/>
                  <a:pt x="226" y="317"/>
                </a:cubicBezTo>
                <a:cubicBezTo>
                  <a:pt x="286" y="226"/>
                  <a:pt x="324" y="113"/>
                  <a:pt x="36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3417" name="Oval 41"/>
          <p:cNvSpPr>
            <a:spLocks noChangeArrowheads="1"/>
          </p:cNvSpPr>
          <p:nvPr/>
        </p:nvSpPr>
        <p:spPr bwMode="auto">
          <a:xfrm>
            <a:off x="5299075" y="43608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418" name="Oval 42"/>
          <p:cNvSpPr>
            <a:spLocks noChangeArrowheads="1"/>
          </p:cNvSpPr>
          <p:nvPr/>
        </p:nvSpPr>
        <p:spPr bwMode="auto">
          <a:xfrm>
            <a:off x="5910263" y="3357563"/>
            <a:ext cx="304800" cy="303212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3419" name="Text Box 43"/>
          <p:cNvSpPr txBox="1">
            <a:spLocks noChangeArrowheads="1"/>
          </p:cNvSpPr>
          <p:nvPr/>
        </p:nvSpPr>
        <p:spPr bwMode="auto">
          <a:xfrm>
            <a:off x="5375275" y="441007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613420" name="Text Box 44"/>
          <p:cNvSpPr txBox="1">
            <a:spLocks noChangeArrowheads="1"/>
          </p:cNvSpPr>
          <p:nvPr/>
        </p:nvSpPr>
        <p:spPr bwMode="auto">
          <a:xfrm>
            <a:off x="6005513" y="341312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613421" name="Text Box 45"/>
          <p:cNvSpPr txBox="1">
            <a:spLocks noChangeArrowheads="1"/>
          </p:cNvSpPr>
          <p:nvPr/>
        </p:nvSpPr>
        <p:spPr bwMode="auto">
          <a:xfrm>
            <a:off x="5324475" y="5659438"/>
            <a:ext cx="119221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Multigraph</a:t>
            </a:r>
          </a:p>
        </p:txBody>
      </p:sp>
      <p:sp>
        <p:nvSpPr>
          <p:cNvPr id="613422" name="Text Box 46"/>
          <p:cNvSpPr txBox="1">
            <a:spLocks noChangeArrowheads="1"/>
          </p:cNvSpPr>
          <p:nvPr/>
        </p:nvSpPr>
        <p:spPr bwMode="auto">
          <a:xfrm>
            <a:off x="1809750" y="5659438"/>
            <a:ext cx="1651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Hypergraph</a:t>
            </a:r>
          </a:p>
        </p:txBody>
      </p:sp>
      <p:sp>
        <p:nvSpPr>
          <p:cNvPr id="613423" name="Text Box 47"/>
          <p:cNvSpPr txBox="1">
            <a:spLocks noChangeArrowheads="1"/>
          </p:cNvSpPr>
          <p:nvPr/>
        </p:nvSpPr>
        <p:spPr bwMode="auto">
          <a:xfrm>
            <a:off x="850900" y="3751263"/>
            <a:ext cx="16525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Hyperkante</a:t>
            </a:r>
          </a:p>
        </p:txBody>
      </p:sp>
      <p:sp>
        <p:nvSpPr>
          <p:cNvPr id="613424" name="Line 48"/>
          <p:cNvSpPr>
            <a:spLocks noChangeShapeType="1"/>
          </p:cNvSpPr>
          <p:nvPr/>
        </p:nvSpPr>
        <p:spPr bwMode="auto">
          <a:xfrm>
            <a:off x="1758950" y="4138613"/>
            <a:ext cx="344488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animBg="1"/>
      <p:bldP spid="613379" grpId="0" animBg="1"/>
      <p:bldP spid="613383" grpId="0"/>
      <p:bldP spid="613384" grpId="0"/>
      <p:bldP spid="613386" grpId="0"/>
      <p:bldP spid="613387" grpId="0"/>
      <p:bldP spid="613388" grpId="0" animBg="1"/>
      <p:bldP spid="613389" grpId="0" animBg="1"/>
      <p:bldP spid="613390" grpId="0" animBg="1"/>
      <p:bldP spid="613391" grpId="0" animBg="1"/>
      <p:bldP spid="613392" grpId="0" animBg="1"/>
      <p:bldP spid="613393" grpId="0" animBg="1"/>
      <p:bldP spid="613394" grpId="0" animBg="1"/>
      <p:bldP spid="613395" grpId="0" animBg="1"/>
      <p:bldP spid="613396" grpId="0" animBg="1"/>
      <p:bldP spid="613397" grpId="0" animBg="1"/>
      <p:bldP spid="613398" grpId="0" animBg="1"/>
      <p:bldP spid="613399" grpId="0" animBg="1"/>
      <p:bldP spid="613400" grpId="0"/>
      <p:bldP spid="613401" grpId="0"/>
      <p:bldP spid="613402" grpId="0" animBg="1"/>
      <p:bldP spid="613403" grpId="0" animBg="1"/>
      <p:bldP spid="613404" grpId="0"/>
      <p:bldP spid="613405" grpId="0" animBg="1"/>
      <p:bldP spid="613406" grpId="0" animBg="1"/>
      <p:bldP spid="613407" grpId="0"/>
      <p:bldP spid="613408" grpId="0" animBg="1"/>
      <p:bldP spid="613409" grpId="0"/>
      <p:bldP spid="613410" grpId="0" animBg="1"/>
      <p:bldP spid="613411" grpId="0" animBg="1"/>
      <p:bldP spid="613412" grpId="0"/>
      <p:bldP spid="613413" grpId="0"/>
      <p:bldP spid="613414" grpId="0" animBg="1"/>
      <p:bldP spid="613415" grpId="0" animBg="1"/>
      <p:bldP spid="613416" grpId="0" animBg="1"/>
      <p:bldP spid="613417" grpId="0" animBg="1"/>
      <p:bldP spid="613418" grpId="0" animBg="1"/>
      <p:bldP spid="613419" grpId="0"/>
      <p:bldP spid="613420" grpId="0"/>
      <p:bldP spid="613421" grpId="0"/>
      <p:bldP spid="613422" grpId="0"/>
      <p:bldP spid="613423" grpId="0"/>
      <p:bldP spid="6134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827088" y="2232025"/>
            <a:ext cx="1871662" cy="3159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827088" y="1412875"/>
            <a:ext cx="874712" cy="3159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1.13	Graphentheoretische Grundbegriffe</a:t>
            </a:r>
            <a:endParaRPr lang="en-US" altLang="de-DE"/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914400" y="1430338"/>
            <a:ext cx="1193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Pfad</a:t>
            </a:r>
          </a:p>
        </p:txBody>
      </p:sp>
      <p:sp>
        <p:nvSpPr>
          <p:cNvPr id="611336" name="Text Box 8"/>
          <p:cNvSpPr txBox="1">
            <a:spLocks noChangeArrowheads="1"/>
          </p:cNvSpPr>
          <p:nvPr/>
        </p:nvSpPr>
        <p:spPr bwMode="auto">
          <a:xfrm>
            <a:off x="877888" y="2232025"/>
            <a:ext cx="21859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Masche (Schleife)</a:t>
            </a:r>
          </a:p>
        </p:txBody>
      </p:sp>
      <p:sp>
        <p:nvSpPr>
          <p:cNvPr id="611337" name="Text Box 9"/>
          <p:cNvSpPr txBox="1">
            <a:spLocks noChangeArrowheads="1"/>
          </p:cNvSpPr>
          <p:nvPr/>
        </p:nvSpPr>
        <p:spPr bwMode="auto">
          <a:xfrm>
            <a:off x="1690688" y="1412875"/>
            <a:ext cx="58769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Beliebige zusammenhängende Kantenfolge in einem Graphen</a:t>
            </a:r>
            <a:endParaRPr lang="en-US" altLang="de-DE" sz="1600"/>
          </a:p>
        </p:txBody>
      </p: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2843213" y="2133600"/>
            <a:ext cx="50355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Geschlossene, zum Ausgangspunkt zurückführende </a:t>
            </a:r>
            <a:br>
              <a:rPr lang="de-DE" altLang="de-DE" sz="1600"/>
            </a:br>
            <a:r>
              <a:rPr lang="de-DE" altLang="de-DE" sz="1600"/>
              <a:t>zusammenhängende Kantenfolge</a:t>
            </a:r>
            <a:endParaRPr lang="en-US" altLang="de-DE" sz="1600"/>
          </a:p>
        </p:txBody>
      </p:sp>
      <p:sp>
        <p:nvSpPr>
          <p:cNvPr id="611340" name="Rectangle 12"/>
          <p:cNvSpPr>
            <a:spLocks noChangeArrowheads="1"/>
          </p:cNvSpPr>
          <p:nvPr/>
        </p:nvSpPr>
        <p:spPr bwMode="auto">
          <a:xfrm>
            <a:off x="1296988" y="5345113"/>
            <a:ext cx="635000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1" name="Rectangle 13"/>
          <p:cNvSpPr>
            <a:spLocks noChangeArrowheads="1"/>
          </p:cNvSpPr>
          <p:nvPr/>
        </p:nvSpPr>
        <p:spPr bwMode="auto">
          <a:xfrm>
            <a:off x="5594350" y="5330825"/>
            <a:ext cx="1073150" cy="3159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5681663" y="5329238"/>
            <a:ext cx="1652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Maschen</a:t>
            </a:r>
          </a:p>
        </p:txBody>
      </p:sp>
      <p:sp>
        <p:nvSpPr>
          <p:cNvPr id="611343" name="Oval 15"/>
          <p:cNvSpPr>
            <a:spLocks noChangeArrowheads="1"/>
          </p:cNvSpPr>
          <p:nvPr/>
        </p:nvSpPr>
        <p:spPr bwMode="auto">
          <a:xfrm>
            <a:off x="1608138" y="3298825"/>
            <a:ext cx="303212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4" name="Oval 16"/>
          <p:cNvSpPr>
            <a:spLocks noChangeArrowheads="1"/>
          </p:cNvSpPr>
          <p:nvPr/>
        </p:nvSpPr>
        <p:spPr bwMode="auto">
          <a:xfrm>
            <a:off x="858838" y="3622675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5" name="Oval 17"/>
          <p:cNvSpPr>
            <a:spLocks noChangeArrowheads="1"/>
          </p:cNvSpPr>
          <p:nvPr/>
        </p:nvSpPr>
        <p:spPr bwMode="auto">
          <a:xfrm>
            <a:off x="1377950" y="3910013"/>
            <a:ext cx="303213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6" name="Oval 18"/>
          <p:cNvSpPr>
            <a:spLocks noChangeArrowheads="1"/>
          </p:cNvSpPr>
          <p:nvPr/>
        </p:nvSpPr>
        <p:spPr bwMode="auto">
          <a:xfrm>
            <a:off x="2003425" y="3910013"/>
            <a:ext cx="304800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7" name="Oval 19"/>
          <p:cNvSpPr>
            <a:spLocks noChangeArrowheads="1"/>
          </p:cNvSpPr>
          <p:nvPr/>
        </p:nvSpPr>
        <p:spPr bwMode="auto">
          <a:xfrm>
            <a:off x="2001838" y="451961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8" name="Oval 20"/>
          <p:cNvSpPr>
            <a:spLocks noChangeArrowheads="1"/>
          </p:cNvSpPr>
          <p:nvPr/>
        </p:nvSpPr>
        <p:spPr bwMode="auto">
          <a:xfrm>
            <a:off x="2613025" y="3910013"/>
            <a:ext cx="303213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49" name="Freeform 21"/>
          <p:cNvSpPr>
            <a:spLocks/>
          </p:cNvSpPr>
          <p:nvPr/>
        </p:nvSpPr>
        <p:spPr bwMode="auto">
          <a:xfrm>
            <a:off x="1152525" y="3498850"/>
            <a:ext cx="446088" cy="217488"/>
          </a:xfrm>
          <a:custGeom>
            <a:avLst/>
            <a:gdLst>
              <a:gd name="T0" fmla="*/ 0 w 253"/>
              <a:gd name="T1" fmla="*/ 333105846 h 142"/>
              <a:gd name="T2" fmla="*/ 786539540 w 253"/>
              <a:gd name="T3" fmla="*/ 0 h 1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" h="142">
                <a:moveTo>
                  <a:pt x="0" y="142"/>
                </a:moveTo>
                <a:lnTo>
                  <a:pt x="2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50" name="Text Box 22"/>
          <p:cNvSpPr txBox="1">
            <a:spLocks noChangeArrowheads="1"/>
          </p:cNvSpPr>
          <p:nvPr/>
        </p:nvSpPr>
        <p:spPr bwMode="auto">
          <a:xfrm>
            <a:off x="949325" y="366712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611351" name="Text Box 23"/>
          <p:cNvSpPr txBox="1">
            <a:spLocks noChangeArrowheads="1"/>
          </p:cNvSpPr>
          <p:nvPr/>
        </p:nvSpPr>
        <p:spPr bwMode="auto">
          <a:xfrm>
            <a:off x="1700213" y="334962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611352" name="Text Box 24"/>
          <p:cNvSpPr txBox="1">
            <a:spLocks noChangeArrowheads="1"/>
          </p:cNvSpPr>
          <p:nvPr/>
        </p:nvSpPr>
        <p:spPr bwMode="auto">
          <a:xfrm>
            <a:off x="1462088" y="3970338"/>
            <a:ext cx="1920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611353" name="Text Box 25"/>
          <p:cNvSpPr txBox="1">
            <a:spLocks noChangeArrowheads="1"/>
          </p:cNvSpPr>
          <p:nvPr/>
        </p:nvSpPr>
        <p:spPr bwMode="auto">
          <a:xfrm>
            <a:off x="2090738" y="3957638"/>
            <a:ext cx="1920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611354" name="Text Box 26"/>
          <p:cNvSpPr txBox="1">
            <a:spLocks noChangeArrowheads="1"/>
          </p:cNvSpPr>
          <p:nvPr/>
        </p:nvSpPr>
        <p:spPr bwMode="auto">
          <a:xfrm>
            <a:off x="2686050" y="3971925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611355" name="Text Box 27"/>
          <p:cNvSpPr txBox="1">
            <a:spLocks noChangeArrowheads="1"/>
          </p:cNvSpPr>
          <p:nvPr/>
        </p:nvSpPr>
        <p:spPr bwMode="auto">
          <a:xfrm>
            <a:off x="2095500" y="457517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611356" name="Oval 28"/>
          <p:cNvSpPr>
            <a:spLocks noChangeArrowheads="1"/>
          </p:cNvSpPr>
          <p:nvPr/>
        </p:nvSpPr>
        <p:spPr bwMode="auto">
          <a:xfrm>
            <a:off x="2308225" y="3298825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57" name="Text Box 29"/>
          <p:cNvSpPr txBox="1">
            <a:spLocks noChangeArrowheads="1"/>
          </p:cNvSpPr>
          <p:nvPr/>
        </p:nvSpPr>
        <p:spPr bwMode="auto">
          <a:xfrm>
            <a:off x="2401888" y="3351213"/>
            <a:ext cx="1920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611358" name="Line 30"/>
          <p:cNvSpPr>
            <a:spLocks noChangeShapeType="1"/>
          </p:cNvSpPr>
          <p:nvPr/>
        </p:nvSpPr>
        <p:spPr bwMode="auto">
          <a:xfrm>
            <a:off x="1927225" y="34512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59" name="Line 31"/>
          <p:cNvSpPr>
            <a:spLocks noChangeShapeType="1"/>
          </p:cNvSpPr>
          <p:nvPr/>
        </p:nvSpPr>
        <p:spPr bwMode="auto">
          <a:xfrm>
            <a:off x="1698625" y="4060825"/>
            <a:ext cx="30321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60" name="Line 32"/>
          <p:cNvSpPr>
            <a:spLocks noChangeShapeType="1"/>
          </p:cNvSpPr>
          <p:nvPr/>
        </p:nvSpPr>
        <p:spPr bwMode="auto">
          <a:xfrm>
            <a:off x="1163638" y="3832225"/>
            <a:ext cx="2286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61" name="Line 33"/>
          <p:cNvSpPr>
            <a:spLocks noChangeShapeType="1"/>
          </p:cNvSpPr>
          <p:nvPr/>
        </p:nvSpPr>
        <p:spPr bwMode="auto">
          <a:xfrm>
            <a:off x="2308225" y="4060825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62" name="Line 34"/>
          <p:cNvSpPr>
            <a:spLocks noChangeShapeType="1"/>
          </p:cNvSpPr>
          <p:nvPr/>
        </p:nvSpPr>
        <p:spPr bwMode="auto">
          <a:xfrm>
            <a:off x="2536825" y="3603625"/>
            <a:ext cx="15240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63" name="Line 35"/>
          <p:cNvSpPr>
            <a:spLocks noChangeShapeType="1"/>
          </p:cNvSpPr>
          <p:nvPr/>
        </p:nvSpPr>
        <p:spPr bwMode="auto">
          <a:xfrm>
            <a:off x="2155825" y="42132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64" name="Line 36"/>
          <p:cNvSpPr>
            <a:spLocks noChangeShapeType="1"/>
          </p:cNvSpPr>
          <p:nvPr/>
        </p:nvSpPr>
        <p:spPr bwMode="auto">
          <a:xfrm>
            <a:off x="1890713" y="3543300"/>
            <a:ext cx="722312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65" name="Oval 37"/>
          <p:cNvSpPr>
            <a:spLocks noChangeArrowheads="1"/>
          </p:cNvSpPr>
          <p:nvPr/>
        </p:nvSpPr>
        <p:spPr bwMode="auto">
          <a:xfrm>
            <a:off x="4887913" y="3284538"/>
            <a:ext cx="303212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66" name="Oval 38"/>
          <p:cNvSpPr>
            <a:spLocks noChangeArrowheads="1"/>
          </p:cNvSpPr>
          <p:nvPr/>
        </p:nvSpPr>
        <p:spPr bwMode="auto">
          <a:xfrm>
            <a:off x="4140200" y="3608388"/>
            <a:ext cx="303213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67" name="Oval 39"/>
          <p:cNvSpPr>
            <a:spLocks noChangeArrowheads="1"/>
          </p:cNvSpPr>
          <p:nvPr/>
        </p:nvSpPr>
        <p:spPr bwMode="auto">
          <a:xfrm>
            <a:off x="4657725" y="3895725"/>
            <a:ext cx="303213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68" name="Oval 40"/>
          <p:cNvSpPr>
            <a:spLocks noChangeArrowheads="1"/>
          </p:cNvSpPr>
          <p:nvPr/>
        </p:nvSpPr>
        <p:spPr bwMode="auto">
          <a:xfrm>
            <a:off x="5283200" y="3895725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69" name="Oval 41"/>
          <p:cNvSpPr>
            <a:spLocks noChangeArrowheads="1"/>
          </p:cNvSpPr>
          <p:nvPr/>
        </p:nvSpPr>
        <p:spPr bwMode="auto">
          <a:xfrm>
            <a:off x="5281613" y="4505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70" name="Oval 42"/>
          <p:cNvSpPr>
            <a:spLocks noChangeArrowheads="1"/>
          </p:cNvSpPr>
          <p:nvPr/>
        </p:nvSpPr>
        <p:spPr bwMode="auto">
          <a:xfrm>
            <a:off x="5892800" y="3895725"/>
            <a:ext cx="303213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71" name="Freeform 43"/>
          <p:cNvSpPr>
            <a:spLocks/>
          </p:cNvSpPr>
          <p:nvPr/>
        </p:nvSpPr>
        <p:spPr bwMode="auto">
          <a:xfrm>
            <a:off x="4432300" y="3484563"/>
            <a:ext cx="446088" cy="217487"/>
          </a:xfrm>
          <a:custGeom>
            <a:avLst/>
            <a:gdLst>
              <a:gd name="T0" fmla="*/ 0 w 253"/>
              <a:gd name="T1" fmla="*/ 333102783 h 142"/>
              <a:gd name="T2" fmla="*/ 786539540 w 253"/>
              <a:gd name="T3" fmla="*/ 0 h 1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" h="142">
                <a:moveTo>
                  <a:pt x="0" y="142"/>
                </a:moveTo>
                <a:lnTo>
                  <a:pt x="2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72" name="Text Box 44"/>
          <p:cNvSpPr txBox="1">
            <a:spLocks noChangeArrowheads="1"/>
          </p:cNvSpPr>
          <p:nvPr/>
        </p:nvSpPr>
        <p:spPr bwMode="auto">
          <a:xfrm>
            <a:off x="4229100" y="3663950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611373" name="Text Box 45"/>
          <p:cNvSpPr txBox="1">
            <a:spLocks noChangeArrowheads="1"/>
          </p:cNvSpPr>
          <p:nvPr/>
        </p:nvSpPr>
        <p:spPr bwMode="auto">
          <a:xfrm>
            <a:off x="4979988" y="333057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611374" name="Text Box 46"/>
          <p:cNvSpPr txBox="1">
            <a:spLocks noChangeArrowheads="1"/>
          </p:cNvSpPr>
          <p:nvPr/>
        </p:nvSpPr>
        <p:spPr bwMode="auto">
          <a:xfrm>
            <a:off x="4737100" y="3956050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611375" name="Text Box 47"/>
          <p:cNvSpPr txBox="1">
            <a:spLocks noChangeArrowheads="1"/>
          </p:cNvSpPr>
          <p:nvPr/>
        </p:nvSpPr>
        <p:spPr bwMode="auto">
          <a:xfrm>
            <a:off x="5360988" y="3943350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611376" name="Text Box 48"/>
          <p:cNvSpPr txBox="1">
            <a:spLocks noChangeArrowheads="1"/>
          </p:cNvSpPr>
          <p:nvPr/>
        </p:nvSpPr>
        <p:spPr bwMode="auto">
          <a:xfrm>
            <a:off x="5961063" y="395287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611377" name="Text Box 49"/>
          <p:cNvSpPr txBox="1">
            <a:spLocks noChangeArrowheads="1"/>
          </p:cNvSpPr>
          <p:nvPr/>
        </p:nvSpPr>
        <p:spPr bwMode="auto">
          <a:xfrm>
            <a:off x="5364163" y="455612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611378" name="Oval 50"/>
          <p:cNvSpPr>
            <a:spLocks noChangeArrowheads="1"/>
          </p:cNvSpPr>
          <p:nvPr/>
        </p:nvSpPr>
        <p:spPr bwMode="auto">
          <a:xfrm>
            <a:off x="5588000" y="3284538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79" name="Text Box 51"/>
          <p:cNvSpPr txBox="1">
            <a:spLocks noChangeArrowheads="1"/>
          </p:cNvSpPr>
          <p:nvPr/>
        </p:nvSpPr>
        <p:spPr bwMode="auto">
          <a:xfrm>
            <a:off x="5681663" y="333692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611380" name="Line 52"/>
          <p:cNvSpPr>
            <a:spLocks noChangeShapeType="1"/>
          </p:cNvSpPr>
          <p:nvPr/>
        </p:nvSpPr>
        <p:spPr bwMode="auto">
          <a:xfrm>
            <a:off x="5207000" y="34369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81" name="Line 53"/>
          <p:cNvSpPr>
            <a:spLocks noChangeShapeType="1"/>
          </p:cNvSpPr>
          <p:nvPr/>
        </p:nvSpPr>
        <p:spPr bwMode="auto">
          <a:xfrm>
            <a:off x="4978400" y="4046538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82" name="Line 54"/>
          <p:cNvSpPr>
            <a:spLocks noChangeShapeType="1"/>
          </p:cNvSpPr>
          <p:nvPr/>
        </p:nvSpPr>
        <p:spPr bwMode="auto">
          <a:xfrm>
            <a:off x="4443413" y="381793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83" name="Line 55"/>
          <p:cNvSpPr>
            <a:spLocks noChangeShapeType="1"/>
          </p:cNvSpPr>
          <p:nvPr/>
        </p:nvSpPr>
        <p:spPr bwMode="auto">
          <a:xfrm flipV="1">
            <a:off x="5588000" y="4044950"/>
            <a:ext cx="288925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84" name="Line 56"/>
          <p:cNvSpPr>
            <a:spLocks noChangeShapeType="1"/>
          </p:cNvSpPr>
          <p:nvPr/>
        </p:nvSpPr>
        <p:spPr bwMode="auto">
          <a:xfrm>
            <a:off x="5816600" y="3589338"/>
            <a:ext cx="152400" cy="306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85" name="Line 57"/>
          <p:cNvSpPr>
            <a:spLocks noChangeShapeType="1"/>
          </p:cNvSpPr>
          <p:nvPr/>
        </p:nvSpPr>
        <p:spPr bwMode="auto">
          <a:xfrm>
            <a:off x="5435600" y="4198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86" name="Line 58"/>
          <p:cNvSpPr>
            <a:spLocks noChangeShapeType="1"/>
          </p:cNvSpPr>
          <p:nvPr/>
        </p:nvSpPr>
        <p:spPr bwMode="auto">
          <a:xfrm flipH="1" flipV="1">
            <a:off x="5121275" y="3562350"/>
            <a:ext cx="2381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87" name="Oval 59"/>
          <p:cNvSpPr>
            <a:spLocks noChangeArrowheads="1"/>
          </p:cNvSpPr>
          <p:nvPr/>
        </p:nvSpPr>
        <p:spPr bwMode="auto">
          <a:xfrm>
            <a:off x="6502400" y="3667125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88" name="Text Box 60"/>
          <p:cNvSpPr txBox="1">
            <a:spLocks noChangeArrowheads="1"/>
          </p:cNvSpPr>
          <p:nvPr/>
        </p:nvSpPr>
        <p:spPr bwMode="auto">
          <a:xfrm>
            <a:off x="6594475" y="3722688"/>
            <a:ext cx="1920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611389" name="Oval 61"/>
          <p:cNvSpPr>
            <a:spLocks noChangeArrowheads="1"/>
          </p:cNvSpPr>
          <p:nvPr/>
        </p:nvSpPr>
        <p:spPr bwMode="auto">
          <a:xfrm>
            <a:off x="7202488" y="3667125"/>
            <a:ext cx="304800" cy="303213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1390" name="Text Box 62"/>
          <p:cNvSpPr txBox="1">
            <a:spLocks noChangeArrowheads="1"/>
          </p:cNvSpPr>
          <p:nvPr/>
        </p:nvSpPr>
        <p:spPr bwMode="auto">
          <a:xfrm>
            <a:off x="7297738" y="371792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611391" name="Freeform 63"/>
          <p:cNvSpPr>
            <a:spLocks/>
          </p:cNvSpPr>
          <p:nvPr/>
        </p:nvSpPr>
        <p:spPr bwMode="auto">
          <a:xfrm>
            <a:off x="6821488" y="3667125"/>
            <a:ext cx="381000" cy="74613"/>
          </a:xfrm>
          <a:custGeom>
            <a:avLst/>
            <a:gdLst>
              <a:gd name="T0" fmla="*/ 0 w 227"/>
              <a:gd name="T1" fmla="*/ 123713328 h 45"/>
              <a:gd name="T2" fmla="*/ 253536198 w 227"/>
              <a:gd name="T3" fmla="*/ 0 h 45"/>
              <a:gd name="T4" fmla="*/ 639475771 w 227"/>
              <a:gd name="T5" fmla="*/ 123713328 h 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45">
                <a:moveTo>
                  <a:pt x="0" y="45"/>
                </a:moveTo>
                <a:cubicBezTo>
                  <a:pt x="26" y="22"/>
                  <a:pt x="52" y="0"/>
                  <a:pt x="90" y="0"/>
                </a:cubicBezTo>
                <a:cubicBezTo>
                  <a:pt x="128" y="0"/>
                  <a:pt x="177" y="22"/>
                  <a:pt x="227" y="45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92" name="Freeform 64"/>
          <p:cNvSpPr>
            <a:spLocks/>
          </p:cNvSpPr>
          <p:nvPr/>
        </p:nvSpPr>
        <p:spPr bwMode="auto">
          <a:xfrm flipH="1" flipV="1">
            <a:off x="6821488" y="3895725"/>
            <a:ext cx="381000" cy="74613"/>
          </a:xfrm>
          <a:custGeom>
            <a:avLst/>
            <a:gdLst>
              <a:gd name="T0" fmla="*/ 0 w 227"/>
              <a:gd name="T1" fmla="*/ 123713328 h 45"/>
              <a:gd name="T2" fmla="*/ 253536198 w 227"/>
              <a:gd name="T3" fmla="*/ 0 h 45"/>
              <a:gd name="T4" fmla="*/ 639475771 w 227"/>
              <a:gd name="T5" fmla="*/ 123713328 h 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45">
                <a:moveTo>
                  <a:pt x="0" y="45"/>
                </a:moveTo>
                <a:cubicBezTo>
                  <a:pt x="26" y="22"/>
                  <a:pt x="52" y="0"/>
                  <a:pt x="90" y="0"/>
                </a:cubicBezTo>
                <a:cubicBezTo>
                  <a:pt x="128" y="0"/>
                  <a:pt x="177" y="22"/>
                  <a:pt x="227" y="45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1393" name="Line 65"/>
          <p:cNvSpPr>
            <a:spLocks noChangeShapeType="1"/>
          </p:cNvSpPr>
          <p:nvPr/>
        </p:nvSpPr>
        <p:spPr bwMode="auto">
          <a:xfrm flipV="1">
            <a:off x="6388100" y="4046538"/>
            <a:ext cx="433388" cy="1144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11394" name="Line 66"/>
          <p:cNvSpPr>
            <a:spLocks noChangeShapeType="1"/>
          </p:cNvSpPr>
          <p:nvPr/>
        </p:nvSpPr>
        <p:spPr bwMode="auto">
          <a:xfrm flipH="1" flipV="1">
            <a:off x="5816600" y="4151313"/>
            <a:ext cx="144463" cy="103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11395" name="Text Box 67"/>
          <p:cNvSpPr txBox="1">
            <a:spLocks noChangeArrowheads="1"/>
          </p:cNvSpPr>
          <p:nvPr/>
        </p:nvSpPr>
        <p:spPr bwMode="auto">
          <a:xfrm>
            <a:off x="1381125" y="5345113"/>
            <a:ext cx="28305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800"/>
              <a:t>Pfad  A-C-E-G</a:t>
            </a:r>
          </a:p>
        </p:txBody>
      </p:sp>
      <p:sp>
        <p:nvSpPr>
          <p:cNvPr id="611396" name="Line 68"/>
          <p:cNvSpPr>
            <a:spLocks noChangeShapeType="1"/>
          </p:cNvSpPr>
          <p:nvPr/>
        </p:nvSpPr>
        <p:spPr bwMode="auto">
          <a:xfrm flipH="1" flipV="1">
            <a:off x="1185863" y="4062413"/>
            <a:ext cx="4127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11397" name="Line 69"/>
          <p:cNvSpPr>
            <a:spLocks noChangeShapeType="1"/>
          </p:cNvSpPr>
          <p:nvPr/>
        </p:nvSpPr>
        <p:spPr bwMode="auto">
          <a:xfrm flipH="1" flipV="1">
            <a:off x="1773238" y="4165600"/>
            <a:ext cx="153987" cy="101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11398" name="Line 70"/>
          <p:cNvSpPr>
            <a:spLocks noChangeShapeType="1"/>
          </p:cNvSpPr>
          <p:nvPr/>
        </p:nvSpPr>
        <p:spPr bwMode="auto">
          <a:xfrm flipV="1">
            <a:off x="2401888" y="4138613"/>
            <a:ext cx="0" cy="103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1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1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6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6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animBg="1"/>
      <p:bldP spid="611332" grpId="0" animBg="1"/>
      <p:bldP spid="611334" grpId="0"/>
      <p:bldP spid="611336" grpId="0"/>
      <p:bldP spid="611337" grpId="0"/>
      <p:bldP spid="611338" grpId="0"/>
      <p:bldP spid="611340" grpId="0" animBg="1"/>
      <p:bldP spid="611341" grpId="0" animBg="1"/>
      <p:bldP spid="611342" grpId="0"/>
      <p:bldP spid="611343" grpId="0" animBg="1"/>
      <p:bldP spid="611344" grpId="0" animBg="1"/>
      <p:bldP spid="611345" grpId="0" animBg="1"/>
      <p:bldP spid="611346" grpId="0" animBg="1"/>
      <p:bldP spid="611347" grpId="0" animBg="1"/>
      <p:bldP spid="611348" grpId="0" animBg="1"/>
      <p:bldP spid="611349" grpId="0" animBg="1"/>
      <p:bldP spid="611350" grpId="0"/>
      <p:bldP spid="611351" grpId="0"/>
      <p:bldP spid="611352" grpId="0"/>
      <p:bldP spid="611353" grpId="0"/>
      <p:bldP spid="611354" grpId="0"/>
      <p:bldP spid="611355" grpId="0"/>
      <p:bldP spid="611356" grpId="0" animBg="1"/>
      <p:bldP spid="611357" grpId="0"/>
      <p:bldP spid="611358" grpId="0" animBg="1"/>
      <p:bldP spid="611359" grpId="0" animBg="1"/>
      <p:bldP spid="611360" grpId="0" animBg="1"/>
      <p:bldP spid="611361" grpId="0" animBg="1"/>
      <p:bldP spid="611362" grpId="0" animBg="1"/>
      <p:bldP spid="611363" grpId="0" animBg="1"/>
      <p:bldP spid="611364" grpId="0" animBg="1"/>
      <p:bldP spid="611365" grpId="0" animBg="1"/>
      <p:bldP spid="611366" grpId="0" animBg="1"/>
      <p:bldP spid="611367" grpId="0" animBg="1"/>
      <p:bldP spid="611368" grpId="0" animBg="1"/>
      <p:bldP spid="611369" grpId="0" animBg="1"/>
      <p:bldP spid="611370" grpId="0" animBg="1"/>
      <p:bldP spid="611371" grpId="0" animBg="1"/>
      <p:bldP spid="611372" grpId="0"/>
      <p:bldP spid="611373" grpId="0"/>
      <p:bldP spid="611374" grpId="0"/>
      <p:bldP spid="611375" grpId="0"/>
      <p:bldP spid="611376" grpId="0"/>
      <p:bldP spid="611377" grpId="0"/>
      <p:bldP spid="611378" grpId="0" animBg="1"/>
      <p:bldP spid="611379" grpId="0"/>
      <p:bldP spid="611380" grpId="0" animBg="1"/>
      <p:bldP spid="611381" grpId="0" animBg="1"/>
      <p:bldP spid="611382" grpId="0" animBg="1"/>
      <p:bldP spid="611383" grpId="0" animBg="1"/>
      <p:bldP spid="611384" grpId="0" animBg="1"/>
      <p:bldP spid="611385" grpId="0" animBg="1"/>
      <p:bldP spid="611386" grpId="0" animBg="1"/>
      <p:bldP spid="611387" grpId="0" animBg="1"/>
      <p:bldP spid="611388" grpId="0"/>
      <p:bldP spid="611389" grpId="0" animBg="1"/>
      <p:bldP spid="611390" grpId="0"/>
      <p:bldP spid="611391" grpId="0" animBg="1"/>
      <p:bldP spid="611392" grpId="0" animBg="1"/>
      <p:bldP spid="611393" grpId="0" animBg="1"/>
      <p:bldP spid="611394" grpId="0" animBg="1"/>
      <p:bldP spid="611395" grpId="0"/>
      <p:bldP spid="611396" grpId="0" animBg="1"/>
      <p:bldP spid="611397" grpId="0" animBg="1"/>
      <p:bldP spid="61139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738188" y="5378450"/>
            <a:ext cx="2976562" cy="276225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738188" y="4724400"/>
            <a:ext cx="2117725" cy="300038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801688" y="1412875"/>
            <a:ext cx="2209800" cy="338138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1.13	Graphentheoretische Grundbegriffe</a:t>
            </a:r>
            <a:endParaRPr lang="en-US" altLang="de-DE"/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889000" y="1435100"/>
            <a:ext cx="23145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Gerichtete Graphen </a:t>
            </a:r>
          </a:p>
        </p:txBody>
      </p:sp>
      <p:sp>
        <p:nvSpPr>
          <p:cNvPr id="459786" name="Oval 10"/>
          <p:cNvSpPr>
            <a:spLocks noChangeArrowheads="1"/>
          </p:cNvSpPr>
          <p:nvPr/>
        </p:nvSpPr>
        <p:spPr bwMode="auto">
          <a:xfrm>
            <a:off x="6007100" y="2208213"/>
            <a:ext cx="303213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787" name="Oval 11"/>
          <p:cNvSpPr>
            <a:spLocks noChangeArrowheads="1"/>
          </p:cNvSpPr>
          <p:nvPr/>
        </p:nvSpPr>
        <p:spPr bwMode="auto">
          <a:xfrm>
            <a:off x="5257800" y="2532063"/>
            <a:ext cx="304800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788" name="Oval 12"/>
          <p:cNvSpPr>
            <a:spLocks noChangeArrowheads="1"/>
          </p:cNvSpPr>
          <p:nvPr/>
        </p:nvSpPr>
        <p:spPr bwMode="auto">
          <a:xfrm>
            <a:off x="5776913" y="2819400"/>
            <a:ext cx="303212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789" name="Oval 13"/>
          <p:cNvSpPr>
            <a:spLocks noChangeArrowheads="1"/>
          </p:cNvSpPr>
          <p:nvPr/>
        </p:nvSpPr>
        <p:spPr bwMode="auto">
          <a:xfrm>
            <a:off x="6402388" y="2819400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790" name="Oval 14"/>
          <p:cNvSpPr>
            <a:spLocks noChangeArrowheads="1"/>
          </p:cNvSpPr>
          <p:nvPr/>
        </p:nvSpPr>
        <p:spPr bwMode="auto">
          <a:xfrm>
            <a:off x="64008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791" name="Oval 15"/>
          <p:cNvSpPr>
            <a:spLocks noChangeArrowheads="1"/>
          </p:cNvSpPr>
          <p:nvPr/>
        </p:nvSpPr>
        <p:spPr bwMode="auto">
          <a:xfrm>
            <a:off x="7011988" y="2819400"/>
            <a:ext cx="303212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792" name="Freeform 16"/>
          <p:cNvSpPr>
            <a:spLocks/>
          </p:cNvSpPr>
          <p:nvPr/>
        </p:nvSpPr>
        <p:spPr bwMode="auto">
          <a:xfrm>
            <a:off x="5551488" y="2408238"/>
            <a:ext cx="446087" cy="217487"/>
          </a:xfrm>
          <a:custGeom>
            <a:avLst/>
            <a:gdLst>
              <a:gd name="T0" fmla="*/ 0 w 253"/>
              <a:gd name="T1" fmla="*/ 333102783 h 142"/>
              <a:gd name="T2" fmla="*/ 786536014 w 253"/>
              <a:gd name="T3" fmla="*/ 0 h 1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" h="142">
                <a:moveTo>
                  <a:pt x="0" y="142"/>
                </a:moveTo>
                <a:lnTo>
                  <a:pt x="2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93" name="Text Box 17"/>
          <p:cNvSpPr txBox="1">
            <a:spLocks noChangeArrowheads="1"/>
          </p:cNvSpPr>
          <p:nvPr/>
        </p:nvSpPr>
        <p:spPr bwMode="auto">
          <a:xfrm>
            <a:off x="5348288" y="2576513"/>
            <a:ext cx="1905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459794" name="Text Box 18"/>
          <p:cNvSpPr txBox="1">
            <a:spLocks noChangeArrowheads="1"/>
          </p:cNvSpPr>
          <p:nvPr/>
        </p:nvSpPr>
        <p:spPr bwMode="auto">
          <a:xfrm>
            <a:off x="6099175" y="2259013"/>
            <a:ext cx="1905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459795" name="Text Box 19"/>
          <p:cNvSpPr txBox="1">
            <a:spLocks noChangeArrowheads="1"/>
          </p:cNvSpPr>
          <p:nvPr/>
        </p:nvSpPr>
        <p:spPr bwMode="auto">
          <a:xfrm>
            <a:off x="5861050" y="2879725"/>
            <a:ext cx="1920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6489700" y="2867025"/>
            <a:ext cx="1920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459797" name="Text Box 21"/>
          <p:cNvSpPr txBox="1">
            <a:spLocks noChangeArrowheads="1"/>
          </p:cNvSpPr>
          <p:nvPr/>
        </p:nvSpPr>
        <p:spPr bwMode="auto">
          <a:xfrm>
            <a:off x="7085013" y="2881313"/>
            <a:ext cx="19208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459798" name="Text Box 22"/>
          <p:cNvSpPr txBox="1">
            <a:spLocks noChangeArrowheads="1"/>
          </p:cNvSpPr>
          <p:nvPr/>
        </p:nvSpPr>
        <p:spPr bwMode="auto">
          <a:xfrm>
            <a:off x="6494463" y="3484563"/>
            <a:ext cx="1905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459799" name="Oval 23"/>
          <p:cNvSpPr>
            <a:spLocks noChangeArrowheads="1"/>
          </p:cNvSpPr>
          <p:nvPr/>
        </p:nvSpPr>
        <p:spPr bwMode="auto">
          <a:xfrm>
            <a:off x="6707188" y="220821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00" name="Text Box 24"/>
          <p:cNvSpPr txBox="1">
            <a:spLocks noChangeArrowheads="1"/>
          </p:cNvSpPr>
          <p:nvPr/>
        </p:nvSpPr>
        <p:spPr bwMode="auto">
          <a:xfrm>
            <a:off x="6800850" y="2260600"/>
            <a:ext cx="1920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459801" name="Line 25"/>
          <p:cNvSpPr>
            <a:spLocks noChangeShapeType="1"/>
          </p:cNvSpPr>
          <p:nvPr/>
        </p:nvSpPr>
        <p:spPr bwMode="auto">
          <a:xfrm>
            <a:off x="6326188" y="23606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02" name="Line 26"/>
          <p:cNvSpPr>
            <a:spLocks noChangeShapeType="1"/>
          </p:cNvSpPr>
          <p:nvPr/>
        </p:nvSpPr>
        <p:spPr bwMode="auto">
          <a:xfrm>
            <a:off x="6097588" y="2970213"/>
            <a:ext cx="303212" cy="0"/>
          </a:xfrm>
          <a:prstGeom prst="line">
            <a:avLst/>
          </a:prstGeom>
          <a:noFill/>
          <a:ln w="28575">
            <a:solidFill>
              <a:srgbClr val="0C325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03" name="Line 27"/>
          <p:cNvSpPr>
            <a:spLocks noChangeShapeType="1"/>
          </p:cNvSpPr>
          <p:nvPr/>
        </p:nvSpPr>
        <p:spPr bwMode="auto">
          <a:xfrm>
            <a:off x="5562600" y="2741613"/>
            <a:ext cx="228600" cy="152400"/>
          </a:xfrm>
          <a:prstGeom prst="line">
            <a:avLst/>
          </a:prstGeom>
          <a:noFill/>
          <a:ln w="28575">
            <a:solidFill>
              <a:srgbClr val="0C325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04" name="Line 28"/>
          <p:cNvSpPr>
            <a:spLocks noChangeShapeType="1"/>
          </p:cNvSpPr>
          <p:nvPr/>
        </p:nvSpPr>
        <p:spPr bwMode="auto">
          <a:xfrm>
            <a:off x="6707188" y="2970213"/>
            <a:ext cx="304800" cy="0"/>
          </a:xfrm>
          <a:prstGeom prst="line">
            <a:avLst/>
          </a:prstGeom>
          <a:noFill/>
          <a:ln w="28575">
            <a:solidFill>
              <a:srgbClr val="0C325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05" name="Line 29"/>
          <p:cNvSpPr>
            <a:spLocks noChangeShapeType="1"/>
          </p:cNvSpPr>
          <p:nvPr/>
        </p:nvSpPr>
        <p:spPr bwMode="auto">
          <a:xfrm>
            <a:off x="6935788" y="2513013"/>
            <a:ext cx="1524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06" name="Line 30"/>
          <p:cNvSpPr>
            <a:spLocks noChangeShapeType="1"/>
          </p:cNvSpPr>
          <p:nvPr/>
        </p:nvSpPr>
        <p:spPr bwMode="auto">
          <a:xfrm>
            <a:off x="6554788" y="31226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07" name="Line 31"/>
          <p:cNvSpPr>
            <a:spLocks noChangeShapeType="1"/>
          </p:cNvSpPr>
          <p:nvPr/>
        </p:nvSpPr>
        <p:spPr bwMode="auto">
          <a:xfrm>
            <a:off x="6289675" y="2452688"/>
            <a:ext cx="722313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08" name="Oval 32"/>
          <p:cNvSpPr>
            <a:spLocks noChangeArrowheads="1"/>
          </p:cNvSpPr>
          <p:nvPr/>
        </p:nvSpPr>
        <p:spPr bwMode="auto">
          <a:xfrm>
            <a:off x="1624013" y="2208213"/>
            <a:ext cx="303212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09" name="Oval 33"/>
          <p:cNvSpPr>
            <a:spLocks noChangeArrowheads="1"/>
          </p:cNvSpPr>
          <p:nvPr/>
        </p:nvSpPr>
        <p:spPr bwMode="auto">
          <a:xfrm>
            <a:off x="876300" y="2532063"/>
            <a:ext cx="303213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10" name="Oval 34"/>
          <p:cNvSpPr>
            <a:spLocks noChangeArrowheads="1"/>
          </p:cNvSpPr>
          <p:nvPr/>
        </p:nvSpPr>
        <p:spPr bwMode="auto">
          <a:xfrm>
            <a:off x="1393825" y="2819400"/>
            <a:ext cx="303213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11" name="Oval 35"/>
          <p:cNvSpPr>
            <a:spLocks noChangeArrowheads="1"/>
          </p:cNvSpPr>
          <p:nvPr/>
        </p:nvSpPr>
        <p:spPr bwMode="auto">
          <a:xfrm>
            <a:off x="2019300" y="2819400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12" name="Oval 36"/>
          <p:cNvSpPr>
            <a:spLocks noChangeArrowheads="1"/>
          </p:cNvSpPr>
          <p:nvPr/>
        </p:nvSpPr>
        <p:spPr bwMode="auto">
          <a:xfrm>
            <a:off x="2017713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13" name="Oval 37"/>
          <p:cNvSpPr>
            <a:spLocks noChangeArrowheads="1"/>
          </p:cNvSpPr>
          <p:nvPr/>
        </p:nvSpPr>
        <p:spPr bwMode="auto">
          <a:xfrm>
            <a:off x="2628900" y="2819400"/>
            <a:ext cx="303213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14" name="Freeform 38"/>
          <p:cNvSpPr>
            <a:spLocks/>
          </p:cNvSpPr>
          <p:nvPr/>
        </p:nvSpPr>
        <p:spPr bwMode="auto">
          <a:xfrm>
            <a:off x="1168400" y="2408238"/>
            <a:ext cx="446088" cy="217487"/>
          </a:xfrm>
          <a:custGeom>
            <a:avLst/>
            <a:gdLst>
              <a:gd name="T0" fmla="*/ 0 w 253"/>
              <a:gd name="T1" fmla="*/ 333102783 h 142"/>
              <a:gd name="T2" fmla="*/ 786539540 w 253"/>
              <a:gd name="T3" fmla="*/ 0 h 1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" h="142">
                <a:moveTo>
                  <a:pt x="0" y="142"/>
                </a:moveTo>
                <a:lnTo>
                  <a:pt x="2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15" name="Text Box 39"/>
          <p:cNvSpPr txBox="1">
            <a:spLocks noChangeArrowheads="1"/>
          </p:cNvSpPr>
          <p:nvPr/>
        </p:nvSpPr>
        <p:spPr bwMode="auto">
          <a:xfrm>
            <a:off x="965200" y="2587625"/>
            <a:ext cx="190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459816" name="Text Box 40"/>
          <p:cNvSpPr txBox="1">
            <a:spLocks noChangeArrowheads="1"/>
          </p:cNvSpPr>
          <p:nvPr/>
        </p:nvSpPr>
        <p:spPr bwMode="auto">
          <a:xfrm>
            <a:off x="1716088" y="2254250"/>
            <a:ext cx="19208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459817" name="Text Box 41"/>
          <p:cNvSpPr txBox="1">
            <a:spLocks noChangeArrowheads="1"/>
          </p:cNvSpPr>
          <p:nvPr/>
        </p:nvSpPr>
        <p:spPr bwMode="auto">
          <a:xfrm>
            <a:off x="1473200" y="2879725"/>
            <a:ext cx="1920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459818" name="Text Box 42"/>
          <p:cNvSpPr txBox="1">
            <a:spLocks noChangeArrowheads="1"/>
          </p:cNvSpPr>
          <p:nvPr/>
        </p:nvSpPr>
        <p:spPr bwMode="auto">
          <a:xfrm>
            <a:off x="2097088" y="2867025"/>
            <a:ext cx="19208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459819" name="Text Box 43"/>
          <p:cNvSpPr txBox="1">
            <a:spLocks noChangeArrowheads="1"/>
          </p:cNvSpPr>
          <p:nvPr/>
        </p:nvSpPr>
        <p:spPr bwMode="auto">
          <a:xfrm>
            <a:off x="2697163" y="2876550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459820" name="Text Box 44"/>
          <p:cNvSpPr txBox="1">
            <a:spLocks noChangeArrowheads="1"/>
          </p:cNvSpPr>
          <p:nvPr/>
        </p:nvSpPr>
        <p:spPr bwMode="auto">
          <a:xfrm>
            <a:off x="2100263" y="3479800"/>
            <a:ext cx="19208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459821" name="Oval 45"/>
          <p:cNvSpPr>
            <a:spLocks noChangeArrowheads="1"/>
          </p:cNvSpPr>
          <p:nvPr/>
        </p:nvSpPr>
        <p:spPr bwMode="auto">
          <a:xfrm>
            <a:off x="2324100" y="220821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22" name="Text Box 46"/>
          <p:cNvSpPr txBox="1">
            <a:spLocks noChangeArrowheads="1"/>
          </p:cNvSpPr>
          <p:nvPr/>
        </p:nvSpPr>
        <p:spPr bwMode="auto">
          <a:xfrm>
            <a:off x="2417763" y="2260600"/>
            <a:ext cx="19208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459823" name="Line 47"/>
          <p:cNvSpPr>
            <a:spLocks noChangeShapeType="1"/>
          </p:cNvSpPr>
          <p:nvPr/>
        </p:nvSpPr>
        <p:spPr bwMode="auto">
          <a:xfrm>
            <a:off x="1943100" y="23606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24" name="Line 48"/>
          <p:cNvSpPr>
            <a:spLocks noChangeShapeType="1"/>
          </p:cNvSpPr>
          <p:nvPr/>
        </p:nvSpPr>
        <p:spPr bwMode="auto">
          <a:xfrm>
            <a:off x="1714500" y="297021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25" name="Line 49"/>
          <p:cNvSpPr>
            <a:spLocks noChangeShapeType="1"/>
          </p:cNvSpPr>
          <p:nvPr/>
        </p:nvSpPr>
        <p:spPr bwMode="auto">
          <a:xfrm>
            <a:off x="1179513" y="27416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26" name="Line 50"/>
          <p:cNvSpPr>
            <a:spLocks noChangeShapeType="1"/>
          </p:cNvSpPr>
          <p:nvPr/>
        </p:nvSpPr>
        <p:spPr bwMode="auto">
          <a:xfrm flipV="1">
            <a:off x="2324100" y="2968625"/>
            <a:ext cx="288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27" name="Line 51"/>
          <p:cNvSpPr>
            <a:spLocks noChangeShapeType="1"/>
          </p:cNvSpPr>
          <p:nvPr/>
        </p:nvSpPr>
        <p:spPr bwMode="auto">
          <a:xfrm>
            <a:off x="2552700" y="2513013"/>
            <a:ext cx="15240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28" name="Line 52"/>
          <p:cNvSpPr>
            <a:spLocks noChangeShapeType="1"/>
          </p:cNvSpPr>
          <p:nvPr/>
        </p:nvSpPr>
        <p:spPr bwMode="auto">
          <a:xfrm>
            <a:off x="2171700" y="31226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29" name="Line 53"/>
          <p:cNvSpPr>
            <a:spLocks noChangeShapeType="1"/>
          </p:cNvSpPr>
          <p:nvPr/>
        </p:nvSpPr>
        <p:spPr bwMode="auto">
          <a:xfrm flipH="1" flipV="1">
            <a:off x="1857375" y="2486025"/>
            <a:ext cx="238125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30" name="Oval 54"/>
          <p:cNvSpPr>
            <a:spLocks noChangeArrowheads="1"/>
          </p:cNvSpPr>
          <p:nvPr/>
        </p:nvSpPr>
        <p:spPr bwMode="auto">
          <a:xfrm>
            <a:off x="3238500" y="2590800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31" name="Text Box 55"/>
          <p:cNvSpPr txBox="1">
            <a:spLocks noChangeArrowheads="1"/>
          </p:cNvSpPr>
          <p:nvPr/>
        </p:nvSpPr>
        <p:spPr bwMode="auto">
          <a:xfrm>
            <a:off x="3330575" y="2646363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459832" name="Oval 56"/>
          <p:cNvSpPr>
            <a:spLocks noChangeArrowheads="1"/>
          </p:cNvSpPr>
          <p:nvPr/>
        </p:nvSpPr>
        <p:spPr bwMode="auto">
          <a:xfrm>
            <a:off x="3938588" y="2590800"/>
            <a:ext cx="304800" cy="303213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59833" name="Text Box 57"/>
          <p:cNvSpPr txBox="1">
            <a:spLocks noChangeArrowheads="1"/>
          </p:cNvSpPr>
          <p:nvPr/>
        </p:nvSpPr>
        <p:spPr bwMode="auto">
          <a:xfrm>
            <a:off x="4033838" y="2641600"/>
            <a:ext cx="1905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459834" name="Freeform 58"/>
          <p:cNvSpPr>
            <a:spLocks/>
          </p:cNvSpPr>
          <p:nvPr/>
        </p:nvSpPr>
        <p:spPr bwMode="auto">
          <a:xfrm>
            <a:off x="3557588" y="2590800"/>
            <a:ext cx="381000" cy="74613"/>
          </a:xfrm>
          <a:custGeom>
            <a:avLst/>
            <a:gdLst>
              <a:gd name="T0" fmla="*/ 0 w 227"/>
              <a:gd name="T1" fmla="*/ 123713328 h 45"/>
              <a:gd name="T2" fmla="*/ 253536198 w 227"/>
              <a:gd name="T3" fmla="*/ 0 h 45"/>
              <a:gd name="T4" fmla="*/ 639475771 w 227"/>
              <a:gd name="T5" fmla="*/ 123713328 h 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45">
                <a:moveTo>
                  <a:pt x="0" y="45"/>
                </a:moveTo>
                <a:cubicBezTo>
                  <a:pt x="26" y="22"/>
                  <a:pt x="52" y="0"/>
                  <a:pt x="90" y="0"/>
                </a:cubicBezTo>
                <a:cubicBezTo>
                  <a:pt x="128" y="0"/>
                  <a:pt x="177" y="22"/>
                  <a:pt x="227" y="4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35" name="Freeform 59"/>
          <p:cNvSpPr>
            <a:spLocks/>
          </p:cNvSpPr>
          <p:nvPr/>
        </p:nvSpPr>
        <p:spPr bwMode="auto">
          <a:xfrm flipH="1" flipV="1">
            <a:off x="3557588" y="2819400"/>
            <a:ext cx="381000" cy="74613"/>
          </a:xfrm>
          <a:custGeom>
            <a:avLst/>
            <a:gdLst>
              <a:gd name="T0" fmla="*/ 0 w 227"/>
              <a:gd name="T1" fmla="*/ 123713328 h 45"/>
              <a:gd name="T2" fmla="*/ 253536198 w 227"/>
              <a:gd name="T3" fmla="*/ 0 h 45"/>
              <a:gd name="T4" fmla="*/ 639475771 w 227"/>
              <a:gd name="T5" fmla="*/ 123713328 h 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45">
                <a:moveTo>
                  <a:pt x="0" y="45"/>
                </a:moveTo>
                <a:cubicBezTo>
                  <a:pt x="26" y="22"/>
                  <a:pt x="52" y="0"/>
                  <a:pt x="90" y="0"/>
                </a:cubicBezTo>
                <a:cubicBezTo>
                  <a:pt x="128" y="0"/>
                  <a:pt x="177" y="22"/>
                  <a:pt x="227" y="4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842" name="Text Box 66"/>
          <p:cNvSpPr txBox="1">
            <a:spLocks noChangeArrowheads="1"/>
          </p:cNvSpPr>
          <p:nvPr/>
        </p:nvSpPr>
        <p:spPr bwMode="auto">
          <a:xfrm>
            <a:off x="809625" y="4735513"/>
            <a:ext cx="8031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Vollständiger Graph:  Jeweils eine Kante existiert zwischen beliebigen Knotenpaaren </a:t>
            </a:r>
          </a:p>
        </p:txBody>
      </p:sp>
      <p:sp>
        <p:nvSpPr>
          <p:cNvPr id="459843" name="Text Box 67"/>
          <p:cNvSpPr txBox="1">
            <a:spLocks noChangeArrowheads="1"/>
          </p:cNvSpPr>
          <p:nvPr/>
        </p:nvSpPr>
        <p:spPr bwMode="auto">
          <a:xfrm>
            <a:off x="809625" y="5378450"/>
            <a:ext cx="7572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Zusammenhängender Graph:  Mindestens ein Pfad existiert zwischen beliebigen Knotenpaaren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5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5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5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5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5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5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5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5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5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5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5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5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5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5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5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5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5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5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5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5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5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5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5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5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5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5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5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5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5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5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5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animBg="1"/>
      <p:bldP spid="459779" grpId="0" animBg="1"/>
      <p:bldP spid="459786" grpId="0" animBg="1"/>
      <p:bldP spid="459787" grpId="0" animBg="1"/>
      <p:bldP spid="459788" grpId="0" animBg="1"/>
      <p:bldP spid="459789" grpId="0" animBg="1"/>
      <p:bldP spid="459790" grpId="0" animBg="1"/>
      <p:bldP spid="459791" grpId="0" animBg="1"/>
      <p:bldP spid="459792" grpId="0" animBg="1"/>
      <p:bldP spid="459793" grpId="0"/>
      <p:bldP spid="459794" grpId="0"/>
      <p:bldP spid="459795" grpId="0"/>
      <p:bldP spid="459796" grpId="0"/>
      <p:bldP spid="459797" grpId="0"/>
      <p:bldP spid="459798" grpId="0"/>
      <p:bldP spid="459799" grpId="0" animBg="1"/>
      <p:bldP spid="459800" grpId="0"/>
      <p:bldP spid="459801" grpId="0" animBg="1"/>
      <p:bldP spid="459802" grpId="0" animBg="1"/>
      <p:bldP spid="459803" grpId="0" animBg="1"/>
      <p:bldP spid="459804" grpId="0" animBg="1"/>
      <p:bldP spid="459805" grpId="0" animBg="1"/>
      <p:bldP spid="459806" grpId="0" animBg="1"/>
      <p:bldP spid="459807" grpId="0" animBg="1"/>
      <p:bldP spid="459808" grpId="0" animBg="1"/>
      <p:bldP spid="459809" grpId="0" animBg="1"/>
      <p:bldP spid="459810" grpId="0" animBg="1"/>
      <p:bldP spid="459811" grpId="0" animBg="1"/>
      <p:bldP spid="459812" grpId="0" animBg="1"/>
      <p:bldP spid="459813" grpId="0" animBg="1"/>
      <p:bldP spid="459814" grpId="0" animBg="1"/>
      <p:bldP spid="459815" grpId="0"/>
      <p:bldP spid="459816" grpId="0"/>
      <p:bldP spid="459817" grpId="0"/>
      <p:bldP spid="459818" grpId="0"/>
      <p:bldP spid="459819" grpId="0"/>
      <p:bldP spid="459820" grpId="0"/>
      <p:bldP spid="459821" grpId="0" animBg="1"/>
      <p:bldP spid="459822" grpId="0"/>
      <p:bldP spid="459823" grpId="0" animBg="1"/>
      <p:bldP spid="459824" grpId="0" animBg="1"/>
      <p:bldP spid="459825" grpId="0" animBg="1"/>
      <p:bldP spid="459826" grpId="0" animBg="1"/>
      <p:bldP spid="459827" grpId="0" animBg="1"/>
      <p:bldP spid="459828" grpId="0" animBg="1"/>
      <p:bldP spid="459829" grpId="0" animBg="1"/>
      <p:bldP spid="459830" grpId="0" animBg="1"/>
      <p:bldP spid="459831" grpId="0"/>
      <p:bldP spid="459832" grpId="0" animBg="1"/>
      <p:bldP spid="459833" grpId="0"/>
      <p:bldP spid="459834" grpId="0" animBg="1"/>
      <p:bldP spid="459835" grpId="0" animBg="1"/>
      <p:bldP spid="459842" grpId="0"/>
      <p:bldP spid="4598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4183063" y="5092700"/>
            <a:ext cx="2225675" cy="352425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955675" y="5092700"/>
            <a:ext cx="2227263" cy="352425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06450" y="1438275"/>
            <a:ext cx="738188" cy="3159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4572000" y="2047875"/>
            <a:ext cx="1000125" cy="3159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30" name="Rectangle 6"/>
          <p:cNvSpPr>
            <a:spLocks noChangeArrowheads="1"/>
          </p:cNvSpPr>
          <p:nvPr/>
        </p:nvSpPr>
        <p:spPr bwMode="auto">
          <a:xfrm>
            <a:off x="3182938" y="4460875"/>
            <a:ext cx="1000125" cy="344488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1.13	Graphentheoretische Grundbegriffe</a:t>
            </a:r>
            <a:endParaRPr lang="en-US" altLang="de-DE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44550" y="1438275"/>
            <a:ext cx="7040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Baum</a:t>
            </a:r>
            <a:r>
              <a:rPr lang="de-DE" altLang="de-DE" sz="1800"/>
              <a:t>:  zusammenhängender und maschenfreier Graph </a:t>
            </a:r>
          </a:p>
        </p:txBody>
      </p:sp>
      <p:sp>
        <p:nvSpPr>
          <p:cNvPr id="461833" name="Line 9"/>
          <p:cNvSpPr>
            <a:spLocks noChangeShapeType="1"/>
          </p:cNvSpPr>
          <p:nvPr/>
        </p:nvSpPr>
        <p:spPr bwMode="auto">
          <a:xfrm>
            <a:off x="3182938" y="33464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Line 10"/>
          <p:cNvSpPr>
            <a:spLocks noChangeShapeType="1"/>
          </p:cNvSpPr>
          <p:nvPr/>
        </p:nvSpPr>
        <p:spPr bwMode="auto">
          <a:xfrm flipH="1">
            <a:off x="4608513" y="2811463"/>
            <a:ext cx="37941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Line 11"/>
          <p:cNvSpPr>
            <a:spLocks noChangeShapeType="1"/>
          </p:cNvSpPr>
          <p:nvPr/>
        </p:nvSpPr>
        <p:spPr bwMode="auto">
          <a:xfrm>
            <a:off x="5140325" y="2889250"/>
            <a:ext cx="22860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6" name="Line 12"/>
          <p:cNvSpPr>
            <a:spLocks noChangeShapeType="1"/>
          </p:cNvSpPr>
          <p:nvPr/>
        </p:nvSpPr>
        <p:spPr bwMode="auto">
          <a:xfrm>
            <a:off x="5216525" y="2811463"/>
            <a:ext cx="1296988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7" name="Line 13"/>
          <p:cNvSpPr>
            <a:spLocks noChangeShapeType="1"/>
          </p:cNvSpPr>
          <p:nvPr/>
        </p:nvSpPr>
        <p:spPr bwMode="auto">
          <a:xfrm flipH="1">
            <a:off x="4760913" y="3460750"/>
            <a:ext cx="534987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8" name="Line 14"/>
          <p:cNvSpPr>
            <a:spLocks noChangeShapeType="1"/>
          </p:cNvSpPr>
          <p:nvPr/>
        </p:nvSpPr>
        <p:spPr bwMode="auto">
          <a:xfrm flipH="1">
            <a:off x="5140325" y="3460750"/>
            <a:ext cx="230188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9" name="Line 15"/>
          <p:cNvSpPr>
            <a:spLocks noChangeShapeType="1"/>
          </p:cNvSpPr>
          <p:nvPr/>
        </p:nvSpPr>
        <p:spPr bwMode="auto">
          <a:xfrm>
            <a:off x="6664325" y="34210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40" name="Line 16"/>
          <p:cNvSpPr>
            <a:spLocks noChangeShapeType="1"/>
          </p:cNvSpPr>
          <p:nvPr/>
        </p:nvSpPr>
        <p:spPr bwMode="auto">
          <a:xfrm>
            <a:off x="6740525" y="3463925"/>
            <a:ext cx="230188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41" name="Line 17"/>
          <p:cNvSpPr>
            <a:spLocks noChangeShapeType="1"/>
          </p:cNvSpPr>
          <p:nvPr/>
        </p:nvSpPr>
        <p:spPr bwMode="auto">
          <a:xfrm flipH="1">
            <a:off x="5446713" y="3460750"/>
            <a:ext cx="1587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42" name="Line 18"/>
          <p:cNvSpPr>
            <a:spLocks noChangeShapeType="1"/>
          </p:cNvSpPr>
          <p:nvPr/>
        </p:nvSpPr>
        <p:spPr bwMode="auto">
          <a:xfrm>
            <a:off x="5522913" y="3460750"/>
            <a:ext cx="227012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43" name="Line 19"/>
          <p:cNvSpPr>
            <a:spLocks noChangeShapeType="1"/>
          </p:cNvSpPr>
          <p:nvPr/>
        </p:nvSpPr>
        <p:spPr bwMode="auto">
          <a:xfrm>
            <a:off x="5599113" y="3460750"/>
            <a:ext cx="53340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44" name="Oval 20"/>
          <p:cNvSpPr>
            <a:spLocks noChangeArrowheads="1"/>
          </p:cNvSpPr>
          <p:nvPr/>
        </p:nvSpPr>
        <p:spPr bwMode="auto">
          <a:xfrm>
            <a:off x="4911725" y="2601913"/>
            <a:ext cx="304800" cy="303212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45" name="Text Box 21"/>
          <p:cNvSpPr txBox="1">
            <a:spLocks noChangeArrowheads="1"/>
          </p:cNvSpPr>
          <p:nvPr/>
        </p:nvSpPr>
        <p:spPr bwMode="auto">
          <a:xfrm>
            <a:off x="5000625" y="2644775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461846" name="Oval 22"/>
          <p:cNvSpPr>
            <a:spLocks noChangeArrowheads="1"/>
          </p:cNvSpPr>
          <p:nvPr/>
        </p:nvSpPr>
        <p:spPr bwMode="auto">
          <a:xfrm>
            <a:off x="4376738" y="3270250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47" name="Text Box 23"/>
          <p:cNvSpPr txBox="1">
            <a:spLocks noChangeArrowheads="1"/>
          </p:cNvSpPr>
          <p:nvPr/>
        </p:nvSpPr>
        <p:spPr bwMode="auto">
          <a:xfrm>
            <a:off x="4470400" y="3319463"/>
            <a:ext cx="1905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461848" name="Oval 24"/>
          <p:cNvSpPr>
            <a:spLocks noChangeArrowheads="1"/>
          </p:cNvSpPr>
          <p:nvPr/>
        </p:nvSpPr>
        <p:spPr bwMode="auto">
          <a:xfrm>
            <a:off x="5295900" y="3268663"/>
            <a:ext cx="303213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49" name="Text Box 25"/>
          <p:cNvSpPr txBox="1">
            <a:spLocks noChangeArrowheads="1"/>
          </p:cNvSpPr>
          <p:nvPr/>
        </p:nvSpPr>
        <p:spPr bwMode="auto">
          <a:xfrm>
            <a:off x="5380038" y="331787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461850" name="Oval 26"/>
          <p:cNvSpPr>
            <a:spLocks noChangeArrowheads="1"/>
          </p:cNvSpPr>
          <p:nvPr/>
        </p:nvSpPr>
        <p:spPr bwMode="auto">
          <a:xfrm>
            <a:off x="6513513" y="32686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51" name="Text Box 27"/>
          <p:cNvSpPr txBox="1">
            <a:spLocks noChangeArrowheads="1"/>
          </p:cNvSpPr>
          <p:nvPr/>
        </p:nvSpPr>
        <p:spPr bwMode="auto">
          <a:xfrm>
            <a:off x="6592888" y="331787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461852" name="Oval 28"/>
          <p:cNvSpPr>
            <a:spLocks noChangeArrowheads="1"/>
          </p:cNvSpPr>
          <p:nvPr/>
        </p:nvSpPr>
        <p:spPr bwMode="auto">
          <a:xfrm>
            <a:off x="4530725" y="3879850"/>
            <a:ext cx="303213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53" name="Text Box 29"/>
          <p:cNvSpPr txBox="1">
            <a:spLocks noChangeArrowheads="1"/>
          </p:cNvSpPr>
          <p:nvPr/>
        </p:nvSpPr>
        <p:spPr bwMode="auto">
          <a:xfrm>
            <a:off x="4608513" y="3935413"/>
            <a:ext cx="1905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461854" name="Oval 30"/>
          <p:cNvSpPr>
            <a:spLocks noChangeArrowheads="1"/>
          </p:cNvSpPr>
          <p:nvPr/>
        </p:nvSpPr>
        <p:spPr bwMode="auto">
          <a:xfrm>
            <a:off x="4911725" y="38782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55" name="Text Box 31"/>
          <p:cNvSpPr txBox="1">
            <a:spLocks noChangeArrowheads="1"/>
          </p:cNvSpPr>
          <p:nvPr/>
        </p:nvSpPr>
        <p:spPr bwMode="auto">
          <a:xfrm>
            <a:off x="4989513" y="393382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461856" name="Oval 32"/>
          <p:cNvSpPr>
            <a:spLocks noChangeArrowheads="1"/>
          </p:cNvSpPr>
          <p:nvPr/>
        </p:nvSpPr>
        <p:spPr bwMode="auto">
          <a:xfrm>
            <a:off x="5295900" y="3878263"/>
            <a:ext cx="303213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57" name="Text Box 33"/>
          <p:cNvSpPr txBox="1">
            <a:spLocks noChangeArrowheads="1"/>
          </p:cNvSpPr>
          <p:nvPr/>
        </p:nvSpPr>
        <p:spPr bwMode="auto">
          <a:xfrm>
            <a:off x="5372100" y="3933825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461858" name="Oval 34"/>
          <p:cNvSpPr>
            <a:spLocks noChangeArrowheads="1"/>
          </p:cNvSpPr>
          <p:nvPr/>
        </p:nvSpPr>
        <p:spPr bwMode="auto">
          <a:xfrm>
            <a:off x="5675313" y="3878263"/>
            <a:ext cx="303212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59" name="Text Box 35"/>
          <p:cNvSpPr txBox="1">
            <a:spLocks noChangeArrowheads="1"/>
          </p:cNvSpPr>
          <p:nvPr/>
        </p:nvSpPr>
        <p:spPr bwMode="auto">
          <a:xfrm>
            <a:off x="5751513" y="393382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461860" name="Oval 36"/>
          <p:cNvSpPr>
            <a:spLocks noChangeArrowheads="1"/>
          </p:cNvSpPr>
          <p:nvPr/>
        </p:nvSpPr>
        <p:spPr bwMode="auto">
          <a:xfrm>
            <a:off x="6056313" y="38782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61" name="Text Box 37"/>
          <p:cNvSpPr txBox="1">
            <a:spLocks noChangeArrowheads="1"/>
          </p:cNvSpPr>
          <p:nvPr/>
        </p:nvSpPr>
        <p:spPr bwMode="auto">
          <a:xfrm>
            <a:off x="6169025" y="3933825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461862" name="Oval 38"/>
          <p:cNvSpPr>
            <a:spLocks noChangeArrowheads="1"/>
          </p:cNvSpPr>
          <p:nvPr/>
        </p:nvSpPr>
        <p:spPr bwMode="auto">
          <a:xfrm>
            <a:off x="6513513" y="38782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63" name="Text Box 39"/>
          <p:cNvSpPr txBox="1">
            <a:spLocks noChangeArrowheads="1"/>
          </p:cNvSpPr>
          <p:nvPr/>
        </p:nvSpPr>
        <p:spPr bwMode="auto">
          <a:xfrm>
            <a:off x="6591300" y="3933825"/>
            <a:ext cx="1905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J</a:t>
            </a:r>
          </a:p>
        </p:txBody>
      </p:sp>
      <p:sp>
        <p:nvSpPr>
          <p:cNvPr id="461864" name="Oval 40"/>
          <p:cNvSpPr>
            <a:spLocks noChangeArrowheads="1"/>
          </p:cNvSpPr>
          <p:nvPr/>
        </p:nvSpPr>
        <p:spPr bwMode="auto">
          <a:xfrm>
            <a:off x="6894513" y="38782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65" name="Text Box 41"/>
          <p:cNvSpPr txBox="1">
            <a:spLocks noChangeArrowheads="1"/>
          </p:cNvSpPr>
          <p:nvPr/>
        </p:nvSpPr>
        <p:spPr bwMode="auto">
          <a:xfrm>
            <a:off x="6972300" y="3933825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K</a:t>
            </a:r>
          </a:p>
        </p:txBody>
      </p:sp>
      <p:sp>
        <p:nvSpPr>
          <p:cNvPr id="461866" name="Oval 42"/>
          <p:cNvSpPr>
            <a:spLocks noChangeArrowheads="1"/>
          </p:cNvSpPr>
          <p:nvPr/>
        </p:nvSpPr>
        <p:spPr bwMode="auto">
          <a:xfrm>
            <a:off x="1900238" y="2260600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67" name="Oval 43"/>
          <p:cNvSpPr>
            <a:spLocks noChangeArrowheads="1"/>
          </p:cNvSpPr>
          <p:nvPr/>
        </p:nvSpPr>
        <p:spPr bwMode="auto">
          <a:xfrm>
            <a:off x="1216025" y="2601913"/>
            <a:ext cx="304800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68" name="Oval 44"/>
          <p:cNvSpPr>
            <a:spLocks noChangeArrowheads="1"/>
          </p:cNvSpPr>
          <p:nvPr/>
        </p:nvSpPr>
        <p:spPr bwMode="auto">
          <a:xfrm>
            <a:off x="871538" y="3403600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69" name="Oval 45"/>
          <p:cNvSpPr>
            <a:spLocks noChangeArrowheads="1"/>
          </p:cNvSpPr>
          <p:nvPr/>
        </p:nvSpPr>
        <p:spPr bwMode="auto">
          <a:xfrm>
            <a:off x="2393950" y="387826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70" name="Oval 46"/>
          <p:cNvSpPr>
            <a:spLocks noChangeArrowheads="1"/>
          </p:cNvSpPr>
          <p:nvPr/>
        </p:nvSpPr>
        <p:spPr bwMode="auto">
          <a:xfrm>
            <a:off x="3032125" y="3057525"/>
            <a:ext cx="303213" cy="303213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71" name="Oval 47"/>
          <p:cNvSpPr>
            <a:spLocks noChangeArrowheads="1"/>
          </p:cNvSpPr>
          <p:nvPr/>
        </p:nvSpPr>
        <p:spPr bwMode="auto">
          <a:xfrm>
            <a:off x="3032125" y="3879850"/>
            <a:ext cx="303213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72" name="Freeform 48"/>
          <p:cNvSpPr>
            <a:spLocks/>
          </p:cNvSpPr>
          <p:nvPr/>
        </p:nvSpPr>
        <p:spPr bwMode="auto">
          <a:xfrm>
            <a:off x="1474788" y="2413000"/>
            <a:ext cx="425450" cy="238125"/>
          </a:xfrm>
          <a:custGeom>
            <a:avLst/>
            <a:gdLst>
              <a:gd name="T0" fmla="*/ 0 w 253"/>
              <a:gd name="T1" fmla="*/ 399320533 h 142"/>
              <a:gd name="T2" fmla="*/ 715445464 w 253"/>
              <a:gd name="T3" fmla="*/ 0 h 1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" h="142">
                <a:moveTo>
                  <a:pt x="0" y="142"/>
                </a:moveTo>
                <a:lnTo>
                  <a:pt x="2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73" name="Line 49"/>
          <p:cNvSpPr>
            <a:spLocks noChangeShapeType="1"/>
          </p:cNvSpPr>
          <p:nvPr/>
        </p:nvSpPr>
        <p:spPr bwMode="auto">
          <a:xfrm>
            <a:off x="2205038" y="2411413"/>
            <a:ext cx="85090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74" name="Freeform 50"/>
          <p:cNvSpPr>
            <a:spLocks/>
          </p:cNvSpPr>
          <p:nvPr/>
        </p:nvSpPr>
        <p:spPr bwMode="auto">
          <a:xfrm>
            <a:off x="1176338" y="3219450"/>
            <a:ext cx="1849437" cy="336550"/>
          </a:xfrm>
          <a:custGeom>
            <a:avLst/>
            <a:gdLst>
              <a:gd name="T0" fmla="*/ 0 w 1290"/>
              <a:gd name="T1" fmla="*/ 636325295 h 178"/>
              <a:gd name="T2" fmla="*/ 2147483647 w 1290"/>
              <a:gd name="T3" fmla="*/ 0 h 1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0" h="178">
                <a:moveTo>
                  <a:pt x="0" y="178"/>
                </a:moveTo>
                <a:lnTo>
                  <a:pt x="129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75" name="Freeform 51"/>
          <p:cNvSpPr>
            <a:spLocks/>
          </p:cNvSpPr>
          <p:nvPr/>
        </p:nvSpPr>
        <p:spPr bwMode="auto">
          <a:xfrm>
            <a:off x="1077913" y="3700463"/>
            <a:ext cx="427037" cy="560387"/>
          </a:xfrm>
          <a:custGeom>
            <a:avLst/>
            <a:gdLst>
              <a:gd name="T0" fmla="*/ 0 w 204"/>
              <a:gd name="T1" fmla="*/ 0 h 380"/>
              <a:gd name="T2" fmla="*/ 893924507 w 204"/>
              <a:gd name="T3" fmla="*/ 826404184 h 3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4" h="380">
                <a:moveTo>
                  <a:pt x="0" y="0"/>
                </a:moveTo>
                <a:lnTo>
                  <a:pt x="204" y="3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76" name="Freeform 52"/>
          <p:cNvSpPr>
            <a:spLocks/>
          </p:cNvSpPr>
          <p:nvPr/>
        </p:nvSpPr>
        <p:spPr bwMode="auto">
          <a:xfrm flipV="1">
            <a:off x="1582738" y="4065588"/>
            <a:ext cx="823912" cy="195262"/>
          </a:xfrm>
          <a:custGeom>
            <a:avLst/>
            <a:gdLst>
              <a:gd name="T0" fmla="*/ 0 w 440"/>
              <a:gd name="T1" fmla="*/ 0 h 88"/>
              <a:gd name="T2" fmla="*/ 1542797690 w 440"/>
              <a:gd name="T3" fmla="*/ 433264189 h 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0" h="88">
                <a:moveTo>
                  <a:pt x="0" y="0"/>
                </a:moveTo>
                <a:lnTo>
                  <a:pt x="440" y="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77" name="Text Box 53"/>
          <p:cNvSpPr txBox="1">
            <a:spLocks noChangeArrowheads="1"/>
          </p:cNvSpPr>
          <p:nvPr/>
        </p:nvSpPr>
        <p:spPr bwMode="auto">
          <a:xfrm>
            <a:off x="1298575" y="2651125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461878" name="Text Box 54"/>
          <p:cNvSpPr txBox="1">
            <a:spLocks noChangeArrowheads="1"/>
          </p:cNvSpPr>
          <p:nvPr/>
        </p:nvSpPr>
        <p:spPr bwMode="auto">
          <a:xfrm>
            <a:off x="1992313" y="2308225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461879" name="Text Box 55"/>
          <p:cNvSpPr txBox="1">
            <a:spLocks noChangeArrowheads="1"/>
          </p:cNvSpPr>
          <p:nvPr/>
        </p:nvSpPr>
        <p:spPr bwMode="auto">
          <a:xfrm>
            <a:off x="955675" y="3459163"/>
            <a:ext cx="1920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461880" name="Text Box 56"/>
          <p:cNvSpPr txBox="1">
            <a:spLocks noChangeArrowheads="1"/>
          </p:cNvSpPr>
          <p:nvPr/>
        </p:nvSpPr>
        <p:spPr bwMode="auto">
          <a:xfrm>
            <a:off x="2479675" y="3937000"/>
            <a:ext cx="1920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461881" name="Text Box 57"/>
          <p:cNvSpPr txBox="1">
            <a:spLocks noChangeArrowheads="1"/>
          </p:cNvSpPr>
          <p:nvPr/>
        </p:nvSpPr>
        <p:spPr bwMode="auto">
          <a:xfrm>
            <a:off x="3109913" y="3937000"/>
            <a:ext cx="1920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461882" name="Text Box 58"/>
          <p:cNvSpPr txBox="1">
            <a:spLocks noChangeArrowheads="1"/>
          </p:cNvSpPr>
          <p:nvPr/>
        </p:nvSpPr>
        <p:spPr bwMode="auto">
          <a:xfrm>
            <a:off x="3109913" y="3103563"/>
            <a:ext cx="1920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461883" name="Oval 59"/>
          <p:cNvSpPr>
            <a:spLocks noChangeArrowheads="1"/>
          </p:cNvSpPr>
          <p:nvPr/>
        </p:nvSpPr>
        <p:spPr bwMode="auto">
          <a:xfrm>
            <a:off x="1366838" y="4106863"/>
            <a:ext cx="304800" cy="304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61884" name="Text Box 60"/>
          <p:cNvSpPr txBox="1">
            <a:spLocks noChangeArrowheads="1"/>
          </p:cNvSpPr>
          <p:nvPr/>
        </p:nvSpPr>
        <p:spPr bwMode="auto">
          <a:xfrm>
            <a:off x="1458913" y="4167188"/>
            <a:ext cx="1905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461885" name="Text Box 61"/>
          <p:cNvSpPr txBox="1">
            <a:spLocks noChangeArrowheads="1"/>
          </p:cNvSpPr>
          <p:nvPr/>
        </p:nvSpPr>
        <p:spPr bwMode="auto">
          <a:xfrm>
            <a:off x="1025525" y="5129213"/>
            <a:ext cx="230981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Ungerichteter Baum</a:t>
            </a:r>
          </a:p>
        </p:txBody>
      </p:sp>
      <p:sp>
        <p:nvSpPr>
          <p:cNvPr id="461886" name="Text Box 62"/>
          <p:cNvSpPr txBox="1">
            <a:spLocks noChangeArrowheads="1"/>
          </p:cNvSpPr>
          <p:nvPr/>
        </p:nvSpPr>
        <p:spPr bwMode="auto">
          <a:xfrm>
            <a:off x="4278313" y="5129213"/>
            <a:ext cx="2311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Gewurzelter Baum</a:t>
            </a:r>
          </a:p>
        </p:txBody>
      </p:sp>
      <p:sp>
        <p:nvSpPr>
          <p:cNvPr id="461887" name="Text Box 63"/>
          <p:cNvSpPr txBox="1">
            <a:spLocks noChangeArrowheads="1"/>
          </p:cNvSpPr>
          <p:nvPr/>
        </p:nvSpPr>
        <p:spPr bwMode="auto">
          <a:xfrm>
            <a:off x="3363913" y="4489450"/>
            <a:ext cx="23114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Blätter</a:t>
            </a:r>
          </a:p>
        </p:txBody>
      </p:sp>
      <p:sp>
        <p:nvSpPr>
          <p:cNvPr id="461888" name="Line 64"/>
          <p:cNvSpPr>
            <a:spLocks noChangeShapeType="1"/>
          </p:cNvSpPr>
          <p:nvPr/>
        </p:nvSpPr>
        <p:spPr bwMode="auto">
          <a:xfrm flipH="1" flipV="1">
            <a:off x="3254375" y="4246563"/>
            <a:ext cx="47625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61889" name="Line 65"/>
          <p:cNvSpPr>
            <a:spLocks noChangeShapeType="1"/>
          </p:cNvSpPr>
          <p:nvPr/>
        </p:nvSpPr>
        <p:spPr bwMode="auto">
          <a:xfrm flipH="1" flipV="1">
            <a:off x="2698750" y="4130675"/>
            <a:ext cx="411163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61890" name="Line 66"/>
          <p:cNvSpPr>
            <a:spLocks noChangeShapeType="1"/>
          </p:cNvSpPr>
          <p:nvPr/>
        </p:nvSpPr>
        <p:spPr bwMode="auto">
          <a:xfrm flipV="1">
            <a:off x="3897313" y="3651250"/>
            <a:ext cx="404812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61891" name="Line 67"/>
          <p:cNvSpPr>
            <a:spLocks noChangeShapeType="1"/>
          </p:cNvSpPr>
          <p:nvPr/>
        </p:nvSpPr>
        <p:spPr bwMode="auto">
          <a:xfrm flipV="1">
            <a:off x="4125913" y="4167188"/>
            <a:ext cx="344487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461892" name="Text Box 68"/>
          <p:cNvSpPr txBox="1">
            <a:spLocks noChangeArrowheads="1"/>
          </p:cNvSpPr>
          <p:nvPr/>
        </p:nvSpPr>
        <p:spPr bwMode="auto">
          <a:xfrm>
            <a:off x="4710113" y="2047875"/>
            <a:ext cx="23114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Wurzel</a:t>
            </a:r>
          </a:p>
        </p:txBody>
      </p:sp>
      <p:sp>
        <p:nvSpPr>
          <p:cNvPr id="461893" name="Line 69"/>
          <p:cNvSpPr>
            <a:spLocks noChangeShapeType="1"/>
          </p:cNvSpPr>
          <p:nvPr/>
        </p:nvSpPr>
        <p:spPr bwMode="auto">
          <a:xfrm>
            <a:off x="5040313" y="2322513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6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6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6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6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6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6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6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6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6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6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6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6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6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6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6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6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6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6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6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6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6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6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6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6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6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6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6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6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6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6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6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6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6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animBg="1"/>
      <p:bldP spid="461827" grpId="0" animBg="1"/>
      <p:bldP spid="461829" grpId="0" animBg="1"/>
      <p:bldP spid="461830" grpId="0" animBg="1"/>
      <p:bldP spid="461833" grpId="0" animBg="1"/>
      <p:bldP spid="461834" grpId="0" animBg="1"/>
      <p:bldP spid="461835" grpId="0" animBg="1"/>
      <p:bldP spid="461836" grpId="0" animBg="1"/>
      <p:bldP spid="461837" grpId="0" animBg="1"/>
      <p:bldP spid="461838" grpId="0" animBg="1"/>
      <p:bldP spid="461839" grpId="0" animBg="1"/>
      <p:bldP spid="461840" grpId="0" animBg="1"/>
      <p:bldP spid="461841" grpId="0" animBg="1"/>
      <p:bldP spid="461842" grpId="0" animBg="1"/>
      <p:bldP spid="461843" grpId="0" animBg="1"/>
      <p:bldP spid="461844" grpId="0" animBg="1"/>
      <p:bldP spid="461845" grpId="0"/>
      <p:bldP spid="461846" grpId="0" animBg="1"/>
      <p:bldP spid="461847" grpId="0"/>
      <p:bldP spid="461848" grpId="0" animBg="1"/>
      <p:bldP spid="461849" grpId="0"/>
      <p:bldP spid="461850" grpId="0" animBg="1"/>
      <p:bldP spid="461851" grpId="0"/>
      <p:bldP spid="461852" grpId="0" animBg="1"/>
      <p:bldP spid="461853" grpId="0"/>
      <p:bldP spid="461854" grpId="0" animBg="1"/>
      <p:bldP spid="461855" grpId="0"/>
      <p:bldP spid="461856" grpId="0" animBg="1"/>
      <p:bldP spid="461857" grpId="0"/>
      <p:bldP spid="461858" grpId="0" animBg="1"/>
      <p:bldP spid="461859" grpId="0"/>
      <p:bldP spid="461860" grpId="0" animBg="1"/>
      <p:bldP spid="461861" grpId="0"/>
      <p:bldP spid="461862" grpId="0" animBg="1"/>
      <p:bldP spid="461863" grpId="0"/>
      <p:bldP spid="461864" grpId="0" animBg="1"/>
      <p:bldP spid="461865" grpId="0"/>
      <p:bldP spid="461866" grpId="0" animBg="1"/>
      <p:bldP spid="461867" grpId="0" animBg="1"/>
      <p:bldP spid="461868" grpId="0" animBg="1"/>
      <p:bldP spid="461869" grpId="0" animBg="1"/>
      <p:bldP spid="461870" grpId="0" animBg="1"/>
      <p:bldP spid="461871" grpId="0" animBg="1"/>
      <p:bldP spid="461872" grpId="0" animBg="1"/>
      <p:bldP spid="461873" grpId="0" animBg="1"/>
      <p:bldP spid="461874" grpId="0" animBg="1"/>
      <p:bldP spid="461875" grpId="0" animBg="1"/>
      <p:bldP spid="461876" grpId="0" animBg="1"/>
      <p:bldP spid="461877" grpId="0"/>
      <p:bldP spid="461878" grpId="0"/>
      <p:bldP spid="461879" grpId="0"/>
      <p:bldP spid="461880" grpId="0"/>
      <p:bldP spid="461881" grpId="0"/>
      <p:bldP spid="461882" grpId="0"/>
      <p:bldP spid="461883" grpId="0" animBg="1"/>
      <p:bldP spid="461884" grpId="0"/>
      <p:bldP spid="461885" grpId="0"/>
      <p:bldP spid="461886" grpId="0"/>
      <p:bldP spid="461887" grpId="0"/>
      <p:bldP spid="461888" grpId="0" animBg="1"/>
      <p:bldP spid="461889" grpId="0" animBg="1"/>
      <p:bldP spid="461890" grpId="0" animBg="1"/>
      <p:bldP spid="461891" grpId="0" animBg="1"/>
      <p:bldP spid="461892" grpId="0"/>
      <p:bldP spid="46189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27088" y="1412875"/>
            <a:ext cx="7561262" cy="668338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1.13	Graphentheoretische Grundbegriffe</a:t>
            </a:r>
            <a:endParaRPr lang="en-US" altLang="de-DE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04875" y="1471613"/>
            <a:ext cx="7627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Rektilinearer minimaler Spannbaum (</a:t>
            </a:r>
            <a:r>
              <a:rPr lang="de-DE" altLang="zh-CN">
                <a:ea typeface="宋体" charset="-122"/>
              </a:rPr>
              <a:t>Rectilinear minimum spanning tree, RMST) </a:t>
            </a:r>
            <a:r>
              <a:rPr lang="de-DE" altLang="de-DE" sz="1700"/>
              <a:t>  dreier Anschlusspunkte </a:t>
            </a:r>
            <a:r>
              <a:rPr lang="de-DE" altLang="de-DE" sz="1700" i="1"/>
              <a:t>A</a:t>
            </a:r>
            <a:r>
              <a:rPr lang="de-DE" altLang="de-DE" sz="1700"/>
              <a:t>, </a:t>
            </a:r>
            <a:r>
              <a:rPr lang="de-DE" altLang="de-DE" sz="1700" i="1"/>
              <a:t>B</a:t>
            </a:r>
            <a:r>
              <a:rPr lang="de-DE" altLang="de-DE" sz="1700"/>
              <a:t>, </a:t>
            </a:r>
            <a:r>
              <a:rPr lang="de-DE" altLang="de-DE" sz="1700" i="1"/>
              <a:t>C</a:t>
            </a:r>
            <a:r>
              <a:rPr lang="de-DE" altLang="de-DE" sz="1700"/>
              <a:t> 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411413" y="2706688"/>
            <a:ext cx="3049587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411413" y="3087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46990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319588" y="3892550"/>
            <a:ext cx="735012" cy="266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1750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2813050" y="2762250"/>
            <a:ext cx="736600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806700" y="5083175"/>
            <a:ext cx="736600" cy="250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3175000" y="3087688"/>
            <a:ext cx="0" cy="1906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3176588" y="3087688"/>
            <a:ext cx="15224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4697413" y="3087688"/>
            <a:ext cx="1587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746375" y="2706688"/>
            <a:ext cx="12033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>
                <a:solidFill>
                  <a:srgbClr val="000000"/>
                </a:solidFill>
              </a:rPr>
              <a:t>B</a:t>
            </a:r>
            <a:r>
              <a:rPr lang="de-DE" altLang="de-DE" sz="1500">
                <a:solidFill>
                  <a:srgbClr val="000000"/>
                </a:solidFill>
              </a:rPr>
              <a:t> (2, 6)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2757488" y="5041900"/>
            <a:ext cx="825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>
                <a:solidFill>
                  <a:srgbClr val="000000"/>
                </a:solidFill>
              </a:rPr>
              <a:t>A</a:t>
            </a:r>
            <a:r>
              <a:rPr lang="de-DE" altLang="de-DE" sz="1500">
                <a:solidFill>
                  <a:srgbClr val="000000"/>
                </a:solidFill>
              </a:rPr>
              <a:t> (2, 1)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268788" y="3886200"/>
            <a:ext cx="8366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>
                <a:solidFill>
                  <a:srgbClr val="000000"/>
                </a:solidFill>
              </a:rPr>
              <a:t>C</a:t>
            </a:r>
            <a:r>
              <a:rPr lang="de-DE" altLang="de-DE" sz="1500">
                <a:solidFill>
                  <a:srgbClr val="000000"/>
                </a:solidFill>
              </a:rPr>
              <a:t> (6, 4)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2411413" y="4994275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2411413" y="4611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2411413" y="4230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2411413" y="3849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2411413" y="3467100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2792413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35560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3935413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43180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50800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6" name="Oval 28"/>
          <p:cNvSpPr>
            <a:spLocks noChangeAspect="1" noChangeArrowheads="1"/>
          </p:cNvSpPr>
          <p:nvPr/>
        </p:nvSpPr>
        <p:spPr bwMode="auto">
          <a:xfrm>
            <a:off x="3124200" y="3036888"/>
            <a:ext cx="95250" cy="9683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7" name="Oval 29"/>
          <p:cNvSpPr>
            <a:spLocks noChangeAspect="1" noChangeArrowheads="1"/>
          </p:cNvSpPr>
          <p:nvPr/>
        </p:nvSpPr>
        <p:spPr bwMode="auto">
          <a:xfrm>
            <a:off x="4649788" y="3798888"/>
            <a:ext cx="95250" cy="952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8" name="Oval 30"/>
          <p:cNvSpPr>
            <a:spLocks noChangeAspect="1" noChangeArrowheads="1"/>
          </p:cNvSpPr>
          <p:nvPr/>
        </p:nvSpPr>
        <p:spPr bwMode="auto">
          <a:xfrm>
            <a:off x="3130550" y="4941888"/>
            <a:ext cx="95250" cy="952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6"/>
          <p:cNvSpPr>
            <a:spLocks noChangeArrowheads="1"/>
          </p:cNvSpPr>
          <p:nvPr/>
        </p:nvSpPr>
        <p:spPr bwMode="auto">
          <a:xfrm>
            <a:off x="827088" y="1412875"/>
            <a:ext cx="7561262" cy="668338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1.13	Graphentheoretische Grundbegriffe</a:t>
            </a:r>
            <a:endParaRPr lang="en-US" altLang="de-DE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04875" y="1471613"/>
            <a:ext cx="7483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Rektilinearer minimaler Steinerbaum (</a:t>
            </a:r>
            <a:r>
              <a:rPr lang="de-DE" altLang="zh-CN">
                <a:ea typeface="宋体" charset="-122"/>
              </a:rPr>
              <a:t>Rectilinear Steiner minimum tree, RSMT) </a:t>
            </a:r>
            <a:r>
              <a:rPr lang="de-DE" altLang="de-DE" sz="1700"/>
              <a:t> dreier Anschlusspunkte </a:t>
            </a:r>
            <a:r>
              <a:rPr lang="de-DE" altLang="de-DE" sz="1700" i="1"/>
              <a:t>A</a:t>
            </a:r>
            <a:r>
              <a:rPr lang="de-DE" altLang="de-DE" sz="1700"/>
              <a:t>, </a:t>
            </a:r>
            <a:r>
              <a:rPr lang="de-DE" altLang="de-DE" sz="1700" i="1"/>
              <a:t>B</a:t>
            </a:r>
            <a:r>
              <a:rPr lang="de-DE" altLang="de-DE" sz="1700"/>
              <a:t>, </a:t>
            </a:r>
            <a:r>
              <a:rPr lang="de-DE" altLang="de-DE" sz="1700" i="1"/>
              <a:t>C</a:t>
            </a:r>
            <a:r>
              <a:rPr lang="de-DE" altLang="de-DE" sz="1700"/>
              <a:t> 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398713" y="2706688"/>
            <a:ext cx="3049587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2398713" y="3849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46863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306888" y="3892550"/>
            <a:ext cx="735012" cy="266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1623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2800350" y="2747963"/>
            <a:ext cx="736600" cy="2428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794000" y="5083175"/>
            <a:ext cx="736600" cy="250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3162300" y="3087688"/>
            <a:ext cx="0" cy="1906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3163888" y="3849688"/>
            <a:ext cx="15224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4684713" y="38496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2733675" y="2706688"/>
            <a:ext cx="12033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>
                <a:solidFill>
                  <a:srgbClr val="000000"/>
                </a:solidFill>
              </a:rPr>
              <a:t>B</a:t>
            </a:r>
            <a:r>
              <a:rPr lang="de-DE" altLang="de-DE" sz="1500">
                <a:solidFill>
                  <a:srgbClr val="000000"/>
                </a:solidFill>
              </a:rPr>
              <a:t> (2, 6)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744788" y="5041900"/>
            <a:ext cx="825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>
                <a:solidFill>
                  <a:srgbClr val="000000"/>
                </a:solidFill>
              </a:rPr>
              <a:t>A</a:t>
            </a:r>
            <a:r>
              <a:rPr lang="de-DE" altLang="de-DE" sz="1500">
                <a:solidFill>
                  <a:srgbClr val="000000"/>
                </a:solidFill>
              </a:rPr>
              <a:t> (2, 1)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4256088" y="3886200"/>
            <a:ext cx="8366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>
                <a:solidFill>
                  <a:srgbClr val="000000"/>
                </a:solidFill>
              </a:rPr>
              <a:t>C</a:t>
            </a:r>
            <a:r>
              <a:rPr lang="de-DE" altLang="de-DE" sz="1500">
                <a:solidFill>
                  <a:srgbClr val="000000"/>
                </a:solidFill>
              </a:rPr>
              <a:t> (6, 4)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398713" y="4994275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2398713" y="4611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2398713" y="4230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2398713" y="3467100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398713" y="3087688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2779713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35433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3922713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43053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5067300" y="2706688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H="1">
            <a:off x="3236913" y="3468688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1" name="Oval 29"/>
          <p:cNvSpPr>
            <a:spLocks noChangeAspect="1" noChangeArrowheads="1"/>
          </p:cNvSpPr>
          <p:nvPr/>
        </p:nvSpPr>
        <p:spPr bwMode="auto">
          <a:xfrm>
            <a:off x="3111500" y="3036888"/>
            <a:ext cx="95250" cy="9683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2" name="Oval 30"/>
          <p:cNvSpPr>
            <a:spLocks noChangeAspect="1" noChangeArrowheads="1"/>
          </p:cNvSpPr>
          <p:nvPr/>
        </p:nvSpPr>
        <p:spPr bwMode="auto">
          <a:xfrm>
            <a:off x="4637088" y="3798888"/>
            <a:ext cx="95250" cy="952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3" name="Oval 31"/>
          <p:cNvSpPr>
            <a:spLocks noChangeAspect="1" noChangeArrowheads="1"/>
          </p:cNvSpPr>
          <p:nvPr/>
        </p:nvSpPr>
        <p:spPr bwMode="auto">
          <a:xfrm>
            <a:off x="3117850" y="4941888"/>
            <a:ext cx="95250" cy="952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3465513" y="3189288"/>
            <a:ext cx="1144587" cy="2159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3390900" y="3144838"/>
            <a:ext cx="1265238" cy="323850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>
                <a:solidFill>
                  <a:srgbClr val="000000"/>
                </a:solidFill>
              </a:rPr>
              <a:t>Steinerpunkt</a:t>
            </a:r>
            <a:endParaRPr lang="en-US" altLang="de-DE" sz="1500">
              <a:solidFill>
                <a:srgbClr val="000000"/>
              </a:solidFill>
            </a:endParaRP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2460625" y="3770313"/>
            <a:ext cx="620713" cy="2111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2339975" y="3695700"/>
            <a:ext cx="1203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>
                <a:solidFill>
                  <a:srgbClr val="000000"/>
                </a:solidFill>
              </a:rPr>
              <a:t>S</a:t>
            </a:r>
            <a:r>
              <a:rPr lang="de-DE" altLang="de-DE" sz="1500">
                <a:solidFill>
                  <a:srgbClr val="000000"/>
                </a:solidFill>
              </a:rPr>
              <a:t> (2, 4)</a:t>
            </a:r>
            <a:endParaRPr lang="en-US" altLang="de-DE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Kapitel 1 – Einführung</a:t>
            </a:r>
            <a:endParaRPr lang="en-US" alt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1.6	Entwurfsstile</a:t>
            </a:r>
            <a:r>
              <a:rPr lang="de-DE" altLang="de-DE"/>
              <a:t>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1.7	Layoutebenen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1.9	Layoutsynthese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1.10	Rechenkomplexität der Layoutsynthese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1.13	Graphentheoretische Grundbegriffe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1.14	Häufig verwendete Layoutbegriffe</a:t>
            </a:r>
            <a:endParaRPr lang="en-US" altLang="de-DE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269875" y="6051550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1711" y="1924050"/>
            <a:ext cx="7850188" cy="3190875"/>
          </a:xfrm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EDA-Firmen: Software-Entwickler (Tool-Entwickler)</a:t>
            </a:r>
            <a:br>
              <a:rPr lang="de-DE" altLang="de-DE" dirty="0"/>
            </a:br>
            <a:r>
              <a:rPr lang="de-DE" altLang="de-DE" sz="1600" dirty="0">
                <a:solidFill>
                  <a:srgbClr val="C00000"/>
                </a:solidFill>
              </a:rPr>
              <a:t>Entwicklung von Strategien, Algorithmen sowie Software zur Erstellung und Weiterentwicklung von Entwurfswerkzeugen</a:t>
            </a:r>
            <a:r>
              <a:rPr lang="en-US" altLang="de-DE" dirty="0">
                <a:solidFill>
                  <a:srgbClr val="C00000"/>
                </a:solidFill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de-DE" altLang="de-DE" sz="900" dirty="0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Firmen der Elektrotechnik/Elektronik: </a:t>
            </a:r>
          </a:p>
          <a:p>
            <a:pPr marL="588963" lvl="1" indent="-304800" defTabSz="849313"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CAD-Tool-Manager in einer Unterstützungsabteilung (Tool-Support) für den IC/LP-Entwurf</a:t>
            </a:r>
          </a:p>
          <a:p>
            <a:pPr marL="588963" lvl="1" indent="-304800" defTabSz="849313">
              <a:buFont typeface="Arial" charset="0"/>
              <a:buChar char="–"/>
              <a:tabLst>
                <a:tab pos="284163" algn="l"/>
                <a:tab pos="512763" algn="l"/>
              </a:tabLst>
            </a:pPr>
            <a:r>
              <a:rPr lang="de-DE" altLang="de-DE" dirty="0"/>
              <a:t>Anwender eines CAD-Tools (z.B. in einer Entwicklungsabteilung für den Schaltkreisentwurf)</a:t>
            </a: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546100" y="4654550"/>
            <a:ext cx="7697788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423863" indent="3175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l">
              <a:lnSpc>
                <a:spcPct val="105000"/>
              </a:lnSpc>
            </a:pPr>
            <a:r>
              <a:rPr lang="de-DE" altLang="de-DE" dirty="0">
                <a:solidFill>
                  <a:srgbClr val="C00000"/>
                </a:solidFill>
                <a:sym typeface="Symbol" pitchFamily="18" charset="2"/>
              </a:rPr>
              <a:t>Entwicklung von Strategien, Algorithmen  und Software zur Anpassung der kommerziell erworbenen Entwurfswerkzeuge an die konkreten Aufgabenstellungen innerhalb der Firma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08013" y="1271588"/>
            <a:ext cx="38179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Notwendigkeit von EDA-Kenntnissen</a:t>
            </a:r>
            <a:endParaRPr lang="en-US" altLang="de-DE"/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 dirty="0"/>
              <a:t>1.2	Hinweise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13225" y="1347788"/>
            <a:ext cx="1882775" cy="3159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1.14	Häufig verwendete Layoutbegriffe</a:t>
            </a:r>
            <a:endParaRPr lang="en-US" altLang="de-DE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254500" y="1370013"/>
            <a:ext cx="26939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/>
              <a:t>Verbindungsgraph</a:t>
            </a:r>
          </a:p>
        </p:txBody>
      </p:sp>
      <p:sp>
        <p:nvSpPr>
          <p:cNvPr id="470021" name="Oval 5"/>
          <p:cNvSpPr>
            <a:spLocks noChangeAspect="1" noChangeArrowheads="1"/>
          </p:cNvSpPr>
          <p:nvPr/>
        </p:nvSpPr>
        <p:spPr bwMode="auto">
          <a:xfrm>
            <a:off x="4378325" y="2270125"/>
            <a:ext cx="498475" cy="488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22" name="Oval 6"/>
          <p:cNvSpPr>
            <a:spLocks noChangeAspect="1" noChangeArrowheads="1"/>
          </p:cNvSpPr>
          <p:nvPr/>
        </p:nvSpPr>
        <p:spPr bwMode="auto">
          <a:xfrm>
            <a:off x="4378325" y="3611563"/>
            <a:ext cx="498475" cy="485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23" name="Oval 7"/>
          <p:cNvSpPr>
            <a:spLocks noChangeAspect="1" noChangeArrowheads="1"/>
          </p:cNvSpPr>
          <p:nvPr/>
        </p:nvSpPr>
        <p:spPr bwMode="auto">
          <a:xfrm>
            <a:off x="6434138" y="2270125"/>
            <a:ext cx="500062" cy="488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24" name="Oval 8"/>
          <p:cNvSpPr>
            <a:spLocks noChangeAspect="1" noChangeArrowheads="1"/>
          </p:cNvSpPr>
          <p:nvPr/>
        </p:nvSpPr>
        <p:spPr bwMode="auto">
          <a:xfrm>
            <a:off x="8189913" y="2840038"/>
            <a:ext cx="498475" cy="485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25" name="Line 9"/>
          <p:cNvSpPr>
            <a:spLocks noChangeAspect="1" noChangeShapeType="1"/>
          </p:cNvSpPr>
          <p:nvPr/>
        </p:nvSpPr>
        <p:spPr bwMode="auto">
          <a:xfrm>
            <a:off x="4876800" y="2514600"/>
            <a:ext cx="155733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Aspect="1" noChangeShapeType="1"/>
          </p:cNvSpPr>
          <p:nvPr/>
        </p:nvSpPr>
        <p:spPr bwMode="auto">
          <a:xfrm>
            <a:off x="4876800" y="3856038"/>
            <a:ext cx="155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7" name="Line 11"/>
          <p:cNvSpPr>
            <a:spLocks noChangeAspect="1" noChangeShapeType="1"/>
          </p:cNvSpPr>
          <p:nvPr/>
        </p:nvSpPr>
        <p:spPr bwMode="auto">
          <a:xfrm>
            <a:off x="7759700" y="30845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8" name="Line 12"/>
          <p:cNvSpPr>
            <a:spLocks noChangeAspect="1" noChangeShapeType="1"/>
          </p:cNvSpPr>
          <p:nvPr/>
        </p:nvSpPr>
        <p:spPr bwMode="auto">
          <a:xfrm flipV="1">
            <a:off x="4876800" y="2667000"/>
            <a:ext cx="1620838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9" name="Line 13"/>
          <p:cNvSpPr>
            <a:spLocks noChangeAspect="1" noChangeShapeType="1"/>
          </p:cNvSpPr>
          <p:nvPr/>
        </p:nvSpPr>
        <p:spPr bwMode="auto">
          <a:xfrm>
            <a:off x="6684963" y="2759075"/>
            <a:ext cx="0" cy="852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0" name="Line 14"/>
          <p:cNvSpPr>
            <a:spLocks noChangeAspect="1" noChangeShapeType="1"/>
          </p:cNvSpPr>
          <p:nvPr/>
        </p:nvSpPr>
        <p:spPr bwMode="auto">
          <a:xfrm>
            <a:off x="6902450" y="2636838"/>
            <a:ext cx="44767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1" name="Arc 15"/>
          <p:cNvSpPr>
            <a:spLocks noChangeAspect="1"/>
          </p:cNvSpPr>
          <p:nvPr/>
        </p:nvSpPr>
        <p:spPr bwMode="auto">
          <a:xfrm>
            <a:off x="6746875" y="2741613"/>
            <a:ext cx="146050" cy="939800"/>
          </a:xfrm>
          <a:custGeom>
            <a:avLst/>
            <a:gdLst>
              <a:gd name="T0" fmla="*/ 150871 w 21600"/>
              <a:gd name="T1" fmla="*/ 0 h 42742"/>
              <a:gd name="T2" fmla="*/ 135421 w 21600"/>
              <a:gd name="T3" fmla="*/ 20664078 h 42742"/>
              <a:gd name="T4" fmla="*/ 0 w 21600"/>
              <a:gd name="T5" fmla="*/ 10319946 h 42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742" fill="none" extrusionOk="0">
                <a:moveTo>
                  <a:pt x="3300" y="-1"/>
                </a:moveTo>
                <a:cubicBezTo>
                  <a:pt x="13830" y="1627"/>
                  <a:pt x="21600" y="10690"/>
                  <a:pt x="21600" y="21346"/>
                </a:cubicBezTo>
                <a:cubicBezTo>
                  <a:pt x="21600" y="32130"/>
                  <a:pt x="13644" y="41263"/>
                  <a:pt x="2961" y="42741"/>
                </a:cubicBezTo>
              </a:path>
              <a:path w="21600" h="42742" stroke="0" extrusionOk="0">
                <a:moveTo>
                  <a:pt x="3300" y="-1"/>
                </a:moveTo>
                <a:cubicBezTo>
                  <a:pt x="13830" y="1627"/>
                  <a:pt x="21600" y="10690"/>
                  <a:pt x="21600" y="21346"/>
                </a:cubicBezTo>
                <a:cubicBezTo>
                  <a:pt x="21600" y="32130"/>
                  <a:pt x="13644" y="41263"/>
                  <a:pt x="2961" y="42741"/>
                </a:cubicBezTo>
                <a:lnTo>
                  <a:pt x="0" y="21346"/>
                </a:lnTo>
                <a:lnTo>
                  <a:pt x="3300" y="-1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32" name="Text Box 16"/>
          <p:cNvSpPr txBox="1">
            <a:spLocks noChangeAspect="1" noChangeArrowheads="1"/>
          </p:cNvSpPr>
          <p:nvPr/>
        </p:nvSpPr>
        <p:spPr bwMode="auto">
          <a:xfrm>
            <a:off x="4468813" y="2333625"/>
            <a:ext cx="2524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/>
              <a:t>1</a:t>
            </a:r>
          </a:p>
        </p:txBody>
      </p:sp>
      <p:sp>
        <p:nvSpPr>
          <p:cNvPr id="470033" name="Text Box 17"/>
          <p:cNvSpPr txBox="1">
            <a:spLocks noChangeAspect="1" noChangeArrowheads="1"/>
          </p:cNvSpPr>
          <p:nvPr/>
        </p:nvSpPr>
        <p:spPr bwMode="auto">
          <a:xfrm>
            <a:off x="4468813" y="3676650"/>
            <a:ext cx="2492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/>
              <a:t>2</a:t>
            </a:r>
          </a:p>
        </p:txBody>
      </p:sp>
      <p:sp>
        <p:nvSpPr>
          <p:cNvPr id="470034" name="Text Box 18"/>
          <p:cNvSpPr txBox="1">
            <a:spLocks noChangeAspect="1" noChangeArrowheads="1"/>
          </p:cNvSpPr>
          <p:nvPr/>
        </p:nvSpPr>
        <p:spPr bwMode="auto">
          <a:xfrm>
            <a:off x="6527800" y="2333625"/>
            <a:ext cx="311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/>
              <a:t>3</a:t>
            </a:r>
          </a:p>
        </p:txBody>
      </p:sp>
      <p:sp>
        <p:nvSpPr>
          <p:cNvPr id="470035" name="Text Box 19"/>
          <p:cNvSpPr txBox="1">
            <a:spLocks noChangeAspect="1" noChangeArrowheads="1"/>
          </p:cNvSpPr>
          <p:nvPr/>
        </p:nvSpPr>
        <p:spPr bwMode="auto">
          <a:xfrm>
            <a:off x="8280400" y="2917825"/>
            <a:ext cx="2492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/>
              <a:t>6</a:t>
            </a:r>
          </a:p>
        </p:txBody>
      </p:sp>
      <p:sp>
        <p:nvSpPr>
          <p:cNvPr id="470036" name="Text Box 20"/>
          <p:cNvSpPr txBox="1">
            <a:spLocks noChangeAspect="1" noChangeArrowheads="1"/>
          </p:cNvSpPr>
          <p:nvPr/>
        </p:nvSpPr>
        <p:spPr bwMode="auto">
          <a:xfrm>
            <a:off x="4419600" y="1905000"/>
            <a:ext cx="3143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A</a:t>
            </a:r>
          </a:p>
        </p:txBody>
      </p:sp>
      <p:sp>
        <p:nvSpPr>
          <p:cNvPr id="470037" name="Text Box 21"/>
          <p:cNvSpPr txBox="1">
            <a:spLocks noChangeAspect="1" noChangeArrowheads="1"/>
          </p:cNvSpPr>
          <p:nvPr/>
        </p:nvSpPr>
        <p:spPr bwMode="auto">
          <a:xfrm>
            <a:off x="4419600" y="3246438"/>
            <a:ext cx="3143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B</a:t>
            </a:r>
          </a:p>
        </p:txBody>
      </p:sp>
      <p:sp>
        <p:nvSpPr>
          <p:cNvPr id="470038" name="Text Box 22"/>
          <p:cNvSpPr txBox="1">
            <a:spLocks noChangeAspect="1" noChangeArrowheads="1"/>
          </p:cNvSpPr>
          <p:nvPr/>
        </p:nvSpPr>
        <p:spPr bwMode="auto">
          <a:xfrm>
            <a:off x="6310313" y="1966913"/>
            <a:ext cx="10017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NAND</a:t>
            </a:r>
            <a:r>
              <a:rPr lang="de-DE" altLang="de-DE" sz="1500"/>
              <a:t>[1]</a:t>
            </a:r>
          </a:p>
        </p:txBody>
      </p:sp>
      <p:sp>
        <p:nvSpPr>
          <p:cNvPr id="470039" name="Text Box 23"/>
          <p:cNvSpPr txBox="1">
            <a:spLocks noChangeAspect="1" noChangeArrowheads="1"/>
          </p:cNvSpPr>
          <p:nvPr/>
        </p:nvSpPr>
        <p:spPr bwMode="auto">
          <a:xfrm>
            <a:off x="6346825" y="4119563"/>
            <a:ext cx="123348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NAND</a:t>
            </a:r>
            <a:r>
              <a:rPr lang="de-DE" altLang="de-DE" sz="1500"/>
              <a:t>[2]</a:t>
            </a:r>
          </a:p>
        </p:txBody>
      </p:sp>
      <p:sp>
        <p:nvSpPr>
          <p:cNvPr id="470040" name="Text Box 24"/>
          <p:cNvSpPr txBox="1">
            <a:spLocks noChangeAspect="1" noChangeArrowheads="1"/>
          </p:cNvSpPr>
          <p:nvPr/>
        </p:nvSpPr>
        <p:spPr bwMode="auto">
          <a:xfrm>
            <a:off x="7199313" y="2536825"/>
            <a:ext cx="1244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NOR</a:t>
            </a:r>
            <a:r>
              <a:rPr lang="de-DE" altLang="de-DE" sz="1500"/>
              <a:t>[1]</a:t>
            </a:r>
          </a:p>
        </p:txBody>
      </p:sp>
      <p:sp>
        <p:nvSpPr>
          <p:cNvPr id="470041" name="Text Box 25"/>
          <p:cNvSpPr txBox="1">
            <a:spLocks noChangeAspect="1" noChangeArrowheads="1"/>
          </p:cNvSpPr>
          <p:nvPr/>
        </p:nvSpPr>
        <p:spPr bwMode="auto">
          <a:xfrm>
            <a:off x="8315325" y="2536825"/>
            <a:ext cx="3730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C</a:t>
            </a:r>
          </a:p>
        </p:txBody>
      </p:sp>
      <p:sp>
        <p:nvSpPr>
          <p:cNvPr id="470042" name="Line 26"/>
          <p:cNvSpPr>
            <a:spLocks noChangeShapeType="1"/>
          </p:cNvSpPr>
          <p:nvPr/>
        </p:nvSpPr>
        <p:spPr bwMode="auto">
          <a:xfrm>
            <a:off x="4837113" y="2613025"/>
            <a:ext cx="1676400" cy="10683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3" name="Line 27"/>
          <p:cNvSpPr>
            <a:spLocks noChangeShapeType="1"/>
          </p:cNvSpPr>
          <p:nvPr/>
        </p:nvSpPr>
        <p:spPr bwMode="auto">
          <a:xfrm flipV="1">
            <a:off x="6892925" y="32226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4" name="Oval 28"/>
          <p:cNvSpPr>
            <a:spLocks noChangeAspect="1" noChangeArrowheads="1"/>
          </p:cNvSpPr>
          <p:nvPr/>
        </p:nvSpPr>
        <p:spPr bwMode="auto">
          <a:xfrm>
            <a:off x="6434138" y="3611563"/>
            <a:ext cx="500062" cy="485775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45" name="Text Box 29"/>
          <p:cNvSpPr txBox="1">
            <a:spLocks noChangeAspect="1" noChangeArrowheads="1"/>
          </p:cNvSpPr>
          <p:nvPr/>
        </p:nvSpPr>
        <p:spPr bwMode="auto">
          <a:xfrm>
            <a:off x="6527800" y="3676650"/>
            <a:ext cx="2476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/>
              <a:t>4</a:t>
            </a:r>
          </a:p>
        </p:txBody>
      </p:sp>
      <p:sp>
        <p:nvSpPr>
          <p:cNvPr id="470046" name="Oval 30"/>
          <p:cNvSpPr>
            <a:spLocks noChangeAspect="1" noChangeArrowheads="1"/>
          </p:cNvSpPr>
          <p:nvPr/>
        </p:nvSpPr>
        <p:spPr bwMode="auto">
          <a:xfrm>
            <a:off x="7259638" y="2840038"/>
            <a:ext cx="500062" cy="485775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47" name="Text Box 31"/>
          <p:cNvSpPr txBox="1">
            <a:spLocks noChangeAspect="1" noChangeArrowheads="1"/>
          </p:cNvSpPr>
          <p:nvPr/>
        </p:nvSpPr>
        <p:spPr bwMode="auto">
          <a:xfrm>
            <a:off x="7350125" y="2917825"/>
            <a:ext cx="2508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/>
              <a:t>5</a:t>
            </a:r>
          </a:p>
        </p:txBody>
      </p:sp>
      <p:sp>
        <p:nvSpPr>
          <p:cNvPr id="470048" name="Rectangle 32"/>
          <p:cNvSpPr>
            <a:spLocks noChangeArrowheads="1"/>
          </p:cNvSpPr>
          <p:nvPr/>
        </p:nvSpPr>
        <p:spPr bwMode="auto">
          <a:xfrm>
            <a:off x="825500" y="2127250"/>
            <a:ext cx="330200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49" name="Rectangle 33"/>
          <p:cNvSpPr>
            <a:spLocks noChangeArrowheads="1"/>
          </p:cNvSpPr>
          <p:nvPr/>
        </p:nvSpPr>
        <p:spPr bwMode="auto">
          <a:xfrm>
            <a:off x="814388" y="3730625"/>
            <a:ext cx="331787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0050" name="Line 34"/>
          <p:cNvSpPr>
            <a:spLocks noChangeShapeType="1"/>
          </p:cNvSpPr>
          <p:nvPr/>
        </p:nvSpPr>
        <p:spPr bwMode="auto">
          <a:xfrm flipV="1">
            <a:off x="1155700" y="2308225"/>
            <a:ext cx="8397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51" name="Line 35"/>
          <p:cNvSpPr>
            <a:spLocks noChangeShapeType="1"/>
          </p:cNvSpPr>
          <p:nvPr/>
        </p:nvSpPr>
        <p:spPr bwMode="auto">
          <a:xfrm>
            <a:off x="1155700" y="3908425"/>
            <a:ext cx="839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52" name="Line 36"/>
          <p:cNvSpPr>
            <a:spLocks noChangeShapeType="1"/>
          </p:cNvSpPr>
          <p:nvPr/>
        </p:nvSpPr>
        <p:spPr bwMode="auto">
          <a:xfrm flipV="1">
            <a:off x="1384300" y="24606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53" name="Line 37"/>
          <p:cNvSpPr>
            <a:spLocks noChangeShapeType="1"/>
          </p:cNvSpPr>
          <p:nvPr/>
        </p:nvSpPr>
        <p:spPr bwMode="auto">
          <a:xfrm flipV="1">
            <a:off x="1384300" y="2460625"/>
            <a:ext cx="611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54" name="Line 38"/>
          <p:cNvSpPr>
            <a:spLocks noChangeShapeType="1"/>
          </p:cNvSpPr>
          <p:nvPr/>
        </p:nvSpPr>
        <p:spPr bwMode="auto">
          <a:xfrm flipH="1">
            <a:off x="1612900" y="2308225"/>
            <a:ext cx="0" cy="144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55" name="Line 39"/>
          <p:cNvSpPr>
            <a:spLocks noChangeShapeType="1"/>
          </p:cNvSpPr>
          <p:nvPr/>
        </p:nvSpPr>
        <p:spPr bwMode="auto">
          <a:xfrm>
            <a:off x="1612900" y="3756025"/>
            <a:ext cx="381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56" name="Line 40"/>
          <p:cNvSpPr>
            <a:spLocks noChangeShapeType="1"/>
          </p:cNvSpPr>
          <p:nvPr/>
        </p:nvSpPr>
        <p:spPr bwMode="auto">
          <a:xfrm>
            <a:off x="2605088" y="23828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57" name="Text Box 41"/>
          <p:cNvSpPr txBox="1">
            <a:spLocks noChangeArrowheads="1"/>
          </p:cNvSpPr>
          <p:nvPr/>
        </p:nvSpPr>
        <p:spPr bwMode="auto">
          <a:xfrm>
            <a:off x="819150" y="2127250"/>
            <a:ext cx="234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A</a:t>
            </a:r>
          </a:p>
        </p:txBody>
      </p:sp>
      <p:sp>
        <p:nvSpPr>
          <p:cNvPr id="470058" name="Text Box 42"/>
          <p:cNvSpPr txBox="1">
            <a:spLocks noChangeArrowheads="1"/>
          </p:cNvSpPr>
          <p:nvPr/>
        </p:nvSpPr>
        <p:spPr bwMode="auto">
          <a:xfrm>
            <a:off x="803275" y="3733800"/>
            <a:ext cx="234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B</a:t>
            </a:r>
          </a:p>
        </p:txBody>
      </p:sp>
      <p:sp>
        <p:nvSpPr>
          <p:cNvPr id="470059" name="Text Box 43"/>
          <p:cNvSpPr txBox="1">
            <a:spLocks noChangeArrowheads="1"/>
          </p:cNvSpPr>
          <p:nvPr/>
        </p:nvSpPr>
        <p:spPr bwMode="auto">
          <a:xfrm>
            <a:off x="1833563" y="1811338"/>
            <a:ext cx="1025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NAND</a:t>
            </a:r>
            <a:r>
              <a:rPr lang="de-DE" altLang="de-DE" sz="1500"/>
              <a:t>[1]</a:t>
            </a:r>
          </a:p>
        </p:txBody>
      </p:sp>
      <p:sp>
        <p:nvSpPr>
          <p:cNvPr id="470060" name="Text Box 44"/>
          <p:cNvSpPr txBox="1">
            <a:spLocks noChangeArrowheads="1"/>
          </p:cNvSpPr>
          <p:nvPr/>
        </p:nvSpPr>
        <p:spPr bwMode="auto">
          <a:xfrm>
            <a:off x="1731963" y="3273425"/>
            <a:ext cx="996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NAND</a:t>
            </a:r>
            <a:r>
              <a:rPr lang="de-DE" altLang="de-DE" sz="1500"/>
              <a:t>[2]</a:t>
            </a:r>
          </a:p>
        </p:txBody>
      </p:sp>
      <p:sp>
        <p:nvSpPr>
          <p:cNvPr id="470061" name="Text Box 45"/>
          <p:cNvSpPr txBox="1">
            <a:spLocks noChangeArrowheads="1"/>
          </p:cNvSpPr>
          <p:nvPr/>
        </p:nvSpPr>
        <p:spPr bwMode="auto">
          <a:xfrm>
            <a:off x="2605088" y="2611438"/>
            <a:ext cx="898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NOR</a:t>
            </a:r>
            <a:r>
              <a:rPr lang="de-DE" altLang="de-DE" sz="1500"/>
              <a:t>[1]</a:t>
            </a:r>
          </a:p>
        </p:txBody>
      </p:sp>
      <p:sp>
        <p:nvSpPr>
          <p:cNvPr id="470062" name="Line 46"/>
          <p:cNvSpPr>
            <a:spLocks noChangeShapeType="1"/>
          </p:cNvSpPr>
          <p:nvPr/>
        </p:nvSpPr>
        <p:spPr bwMode="auto">
          <a:xfrm>
            <a:off x="2605088" y="32226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63" name="Line 47"/>
          <p:cNvSpPr>
            <a:spLocks noChangeShapeType="1"/>
          </p:cNvSpPr>
          <p:nvPr/>
        </p:nvSpPr>
        <p:spPr bwMode="auto">
          <a:xfrm>
            <a:off x="2605088" y="30686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64" name="Line 48"/>
          <p:cNvSpPr>
            <a:spLocks noChangeShapeType="1"/>
          </p:cNvSpPr>
          <p:nvPr/>
        </p:nvSpPr>
        <p:spPr bwMode="auto">
          <a:xfrm>
            <a:off x="2605088" y="3222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70065" name="Group 49"/>
          <p:cNvGrpSpPr>
            <a:grpSpLocks/>
          </p:cNvGrpSpPr>
          <p:nvPr/>
        </p:nvGrpSpPr>
        <p:grpSpPr bwMode="auto">
          <a:xfrm>
            <a:off x="2759075" y="2941638"/>
            <a:ext cx="617538" cy="388937"/>
            <a:chOff x="1645" y="2065"/>
            <a:chExt cx="367" cy="231"/>
          </a:xfrm>
        </p:grpSpPr>
        <p:sp>
          <p:nvSpPr>
            <p:cNvPr id="67644" name="Line 50"/>
            <p:cNvSpPr>
              <a:spLocks noChangeShapeType="1"/>
            </p:cNvSpPr>
            <p:nvPr/>
          </p:nvSpPr>
          <p:spPr bwMode="auto">
            <a:xfrm flipH="1">
              <a:off x="1955" y="2180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45" name="Oval 51"/>
            <p:cNvSpPr>
              <a:spLocks noChangeArrowheads="1"/>
            </p:cNvSpPr>
            <p:nvPr/>
          </p:nvSpPr>
          <p:spPr bwMode="auto">
            <a:xfrm>
              <a:off x="1923" y="2163"/>
              <a:ext cx="34" cy="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46" name="Freeform 52"/>
            <p:cNvSpPr>
              <a:spLocks/>
            </p:cNvSpPr>
            <p:nvPr/>
          </p:nvSpPr>
          <p:spPr bwMode="auto">
            <a:xfrm>
              <a:off x="1645" y="2065"/>
              <a:ext cx="279" cy="231"/>
            </a:xfrm>
            <a:custGeom>
              <a:avLst/>
              <a:gdLst>
                <a:gd name="T0" fmla="*/ 1 w 699"/>
                <a:gd name="T1" fmla="*/ 0 h 579"/>
                <a:gd name="T2" fmla="*/ 48 w 699"/>
                <a:gd name="T3" fmla="*/ 0 h 579"/>
                <a:gd name="T4" fmla="*/ 85 w 699"/>
                <a:gd name="T5" fmla="*/ 15 h 579"/>
                <a:gd name="T6" fmla="*/ 111 w 699"/>
                <a:gd name="T7" fmla="*/ 45 h 579"/>
                <a:gd name="T8" fmla="*/ 87 w 699"/>
                <a:gd name="T9" fmla="*/ 77 h 579"/>
                <a:gd name="T10" fmla="*/ 48 w 699"/>
                <a:gd name="T11" fmla="*/ 92 h 579"/>
                <a:gd name="T12" fmla="*/ 0 w 699"/>
                <a:gd name="T13" fmla="*/ 92 h 579"/>
                <a:gd name="T14" fmla="*/ 13 w 699"/>
                <a:gd name="T15" fmla="*/ 67 h 579"/>
                <a:gd name="T16" fmla="*/ 18 w 699"/>
                <a:gd name="T17" fmla="*/ 45 h 579"/>
                <a:gd name="T18" fmla="*/ 13 w 699"/>
                <a:gd name="T19" fmla="*/ 23 h 579"/>
                <a:gd name="T20" fmla="*/ 1 w 699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0069" name="Group 53"/>
          <p:cNvGrpSpPr>
            <a:grpSpLocks/>
          </p:cNvGrpSpPr>
          <p:nvPr/>
        </p:nvGrpSpPr>
        <p:grpSpPr bwMode="auto">
          <a:xfrm>
            <a:off x="1985963" y="3646488"/>
            <a:ext cx="612775" cy="387350"/>
            <a:chOff x="1329" y="2523"/>
            <a:chExt cx="364" cy="231"/>
          </a:xfrm>
        </p:grpSpPr>
        <p:sp>
          <p:nvSpPr>
            <p:cNvPr id="67641" name="AutoShape 54"/>
            <p:cNvSpPr>
              <a:spLocks noChangeArrowheads="1"/>
            </p:cNvSpPr>
            <p:nvPr/>
          </p:nvSpPr>
          <p:spPr bwMode="auto">
            <a:xfrm>
              <a:off x="1329" y="2523"/>
              <a:ext cx="276" cy="231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42" name="Line 55"/>
            <p:cNvSpPr>
              <a:spLocks noChangeShapeType="1"/>
            </p:cNvSpPr>
            <p:nvPr/>
          </p:nvSpPr>
          <p:spPr bwMode="auto">
            <a:xfrm flipH="1">
              <a:off x="1636" y="2640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43" name="Oval 56"/>
            <p:cNvSpPr>
              <a:spLocks noChangeArrowheads="1"/>
            </p:cNvSpPr>
            <p:nvPr/>
          </p:nvSpPr>
          <p:spPr bwMode="auto">
            <a:xfrm>
              <a:off x="1604" y="2626"/>
              <a:ext cx="34" cy="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70073" name="Rectangle 57"/>
          <p:cNvSpPr>
            <a:spLocks noChangeArrowheads="1"/>
          </p:cNvSpPr>
          <p:nvPr/>
        </p:nvSpPr>
        <p:spPr bwMode="auto">
          <a:xfrm>
            <a:off x="3365500" y="2954338"/>
            <a:ext cx="331788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70074" name="Group 58"/>
          <p:cNvGrpSpPr>
            <a:grpSpLocks/>
          </p:cNvGrpSpPr>
          <p:nvPr/>
        </p:nvGrpSpPr>
        <p:grpSpPr bwMode="auto">
          <a:xfrm>
            <a:off x="1995488" y="2189163"/>
            <a:ext cx="611187" cy="387350"/>
            <a:chOff x="1329" y="2523"/>
            <a:chExt cx="364" cy="231"/>
          </a:xfrm>
        </p:grpSpPr>
        <p:sp>
          <p:nvSpPr>
            <p:cNvPr id="67638" name="AutoShape 59"/>
            <p:cNvSpPr>
              <a:spLocks noChangeArrowheads="1"/>
            </p:cNvSpPr>
            <p:nvPr/>
          </p:nvSpPr>
          <p:spPr bwMode="auto">
            <a:xfrm>
              <a:off x="1329" y="2523"/>
              <a:ext cx="276" cy="231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39" name="Line 60"/>
            <p:cNvSpPr>
              <a:spLocks noChangeShapeType="1"/>
            </p:cNvSpPr>
            <p:nvPr/>
          </p:nvSpPr>
          <p:spPr bwMode="auto">
            <a:xfrm flipH="1">
              <a:off x="1636" y="2640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40" name="Oval 61"/>
            <p:cNvSpPr>
              <a:spLocks noChangeArrowheads="1"/>
            </p:cNvSpPr>
            <p:nvPr/>
          </p:nvSpPr>
          <p:spPr bwMode="auto">
            <a:xfrm>
              <a:off x="1604" y="2626"/>
              <a:ext cx="34" cy="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70078" name="Text Box 62"/>
          <p:cNvSpPr txBox="1">
            <a:spLocks noChangeArrowheads="1"/>
          </p:cNvSpPr>
          <p:nvPr/>
        </p:nvSpPr>
        <p:spPr bwMode="auto">
          <a:xfrm>
            <a:off x="3367088" y="2954338"/>
            <a:ext cx="304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500" i="1"/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7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7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7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7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7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7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7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7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7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7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7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7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7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7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7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7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7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7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7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1" grpId="0" animBg="1"/>
      <p:bldP spid="470022" grpId="0" animBg="1"/>
      <p:bldP spid="470023" grpId="0" animBg="1"/>
      <p:bldP spid="470024" grpId="0" animBg="1"/>
      <p:bldP spid="470025" grpId="0" animBg="1"/>
      <p:bldP spid="470026" grpId="0" animBg="1"/>
      <p:bldP spid="470027" grpId="0" animBg="1"/>
      <p:bldP spid="470028" grpId="0" animBg="1"/>
      <p:bldP spid="470029" grpId="0" animBg="1"/>
      <p:bldP spid="470030" grpId="0" animBg="1"/>
      <p:bldP spid="470031" grpId="0" animBg="1"/>
      <p:bldP spid="470032" grpId="0"/>
      <p:bldP spid="470033" grpId="0"/>
      <p:bldP spid="470034" grpId="0"/>
      <p:bldP spid="470035" grpId="0"/>
      <p:bldP spid="470036" grpId="0"/>
      <p:bldP spid="470037" grpId="0"/>
      <p:bldP spid="470038" grpId="0"/>
      <p:bldP spid="470039" grpId="0"/>
      <p:bldP spid="470040" grpId="0"/>
      <p:bldP spid="470041" grpId="0"/>
      <p:bldP spid="470042" grpId="0" animBg="1"/>
      <p:bldP spid="470043" grpId="0" animBg="1"/>
      <p:bldP spid="470044" grpId="0" animBg="1"/>
      <p:bldP spid="470045" grpId="0"/>
      <p:bldP spid="470046" grpId="0" animBg="1"/>
      <p:bldP spid="470047" grpId="0"/>
      <p:bldP spid="470048" grpId="0" animBg="1"/>
      <p:bldP spid="470049" grpId="0" animBg="1"/>
      <p:bldP spid="470050" grpId="0" animBg="1"/>
      <p:bldP spid="470051" grpId="0" animBg="1"/>
      <p:bldP spid="470052" grpId="0" animBg="1"/>
      <p:bldP spid="470053" grpId="0" animBg="1"/>
      <p:bldP spid="470054" grpId="0" animBg="1"/>
      <p:bldP spid="470055" grpId="0" animBg="1"/>
      <p:bldP spid="470056" grpId="0" animBg="1"/>
      <p:bldP spid="470057" grpId="0"/>
      <p:bldP spid="470058" grpId="0"/>
      <p:bldP spid="470059" grpId="0"/>
      <p:bldP spid="470060" grpId="0"/>
      <p:bldP spid="470061" grpId="0"/>
      <p:bldP spid="470062" grpId="0" animBg="1"/>
      <p:bldP spid="470063" grpId="0" animBg="1"/>
      <p:bldP spid="470064" grpId="0" animBg="1"/>
      <p:bldP spid="470073" grpId="0" animBg="1"/>
      <p:bldP spid="47007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4572000" y="2969072"/>
            <a:ext cx="1958975" cy="31591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1.14	Häufig verwendete Layoutbegriffe</a:t>
            </a:r>
            <a:endParaRPr lang="en-US" altLang="de-DE"/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1617663" y="2969072"/>
            <a:ext cx="1804987" cy="3159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688975" y="2036763"/>
          <a:ext cx="27908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9" name="Formel" r:id="rId4" imgW="1574800" imgH="330200" progId="Equation.3">
                  <p:embed/>
                </p:oleObj>
              </mc:Choice>
              <mc:Fallback>
                <p:oleObj name="Formel" r:id="rId4" imgW="15748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036763"/>
                        <a:ext cx="27908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0" name="Rectangle 6"/>
          <p:cNvSpPr>
            <a:spLocks noChangeArrowheads="1"/>
          </p:cNvSpPr>
          <p:nvPr/>
        </p:nvSpPr>
        <p:spPr bwMode="auto">
          <a:xfrm>
            <a:off x="546100" y="2959100"/>
            <a:ext cx="63388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883" tIns="43942" rIns="87883" bIns="43942"/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700" dirty="0">
                <a:sym typeface="Symbol" pitchFamily="18" charset="2"/>
              </a:rPr>
              <a:t>mit  </a:t>
            </a:r>
            <a:r>
              <a:rPr lang="de-DE" altLang="de-DE" sz="1700" i="1" dirty="0">
                <a:sym typeface="Symbol" pitchFamily="18" charset="2"/>
              </a:rPr>
              <a:t>n</a:t>
            </a:r>
            <a:r>
              <a:rPr lang="de-DE" altLang="de-DE" sz="1700" dirty="0">
                <a:sym typeface="Symbol" pitchFamily="18" charset="2"/>
              </a:rPr>
              <a:t> = 2: </a:t>
            </a:r>
            <a:r>
              <a:rPr lang="de-DE" altLang="de-DE" sz="1700" dirty="0">
                <a:solidFill>
                  <a:srgbClr val="0C325C"/>
                </a:solidFill>
                <a:sym typeface="Symbol" pitchFamily="18" charset="2"/>
              </a:rPr>
              <a:t>Euklidische Metrik</a:t>
            </a:r>
            <a:r>
              <a:rPr lang="de-DE" altLang="de-DE" sz="1700" dirty="0">
                <a:sym typeface="Symbol" pitchFamily="18" charset="2"/>
              </a:rPr>
              <a:t>  und </a:t>
            </a:r>
            <a:r>
              <a:rPr lang="de-DE" altLang="de-DE" sz="1700" i="1" dirty="0">
                <a:sym typeface="Symbol" pitchFamily="18" charset="2"/>
              </a:rPr>
              <a:t>n</a:t>
            </a:r>
            <a:r>
              <a:rPr lang="de-DE" altLang="de-DE" sz="1700" dirty="0">
                <a:sym typeface="Symbol" pitchFamily="18" charset="2"/>
              </a:rPr>
              <a:t> = 1:   </a:t>
            </a:r>
            <a:r>
              <a:rPr lang="de-DE" altLang="de-DE" sz="1700" dirty="0">
                <a:solidFill>
                  <a:srgbClr val="CC0000"/>
                </a:solidFill>
                <a:sym typeface="Symbol" pitchFamily="18" charset="2"/>
              </a:rPr>
              <a:t>Manhattan-Metrik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31813" y="1447800"/>
            <a:ext cx="6083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883" tIns="43942" rIns="87883" bIns="43942"/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1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700">
                <a:sym typeface="Symbol" pitchFamily="18" charset="2"/>
              </a:rPr>
              <a:t>Abstandsdefinition zweier Punkte </a:t>
            </a:r>
            <a:r>
              <a:rPr lang="de-DE" altLang="de-DE" sz="1700" i="1">
                <a:sym typeface="Symbol" pitchFamily="18" charset="2"/>
              </a:rPr>
              <a:t>P</a:t>
            </a:r>
            <a:r>
              <a:rPr lang="de-DE" altLang="de-DE" sz="1700" baseline="-25000">
                <a:sym typeface="Symbol" pitchFamily="18" charset="2"/>
              </a:rPr>
              <a:t>1 </a:t>
            </a:r>
            <a:r>
              <a:rPr lang="de-DE" altLang="de-DE" sz="1700">
                <a:sym typeface="Symbol" pitchFamily="18" charset="2"/>
              </a:rPr>
              <a:t>(</a:t>
            </a:r>
            <a:r>
              <a:rPr lang="de-DE" altLang="de-DE" sz="1700" i="1">
                <a:sym typeface="Symbol" pitchFamily="18" charset="2"/>
              </a:rPr>
              <a:t>x</a:t>
            </a:r>
            <a:r>
              <a:rPr lang="de-DE" altLang="de-DE" sz="1700" baseline="-25000">
                <a:sym typeface="Symbol" pitchFamily="18" charset="2"/>
              </a:rPr>
              <a:t>1</a:t>
            </a:r>
            <a:r>
              <a:rPr lang="de-DE" altLang="de-DE" sz="1700">
                <a:sym typeface="Symbol" pitchFamily="18" charset="2"/>
              </a:rPr>
              <a:t>,</a:t>
            </a:r>
            <a:r>
              <a:rPr lang="de-DE" altLang="de-DE" sz="1700" i="1">
                <a:sym typeface="Symbol" pitchFamily="18" charset="2"/>
              </a:rPr>
              <a:t>y</a:t>
            </a:r>
            <a:r>
              <a:rPr lang="de-DE" altLang="de-DE" sz="1700" baseline="-25000">
                <a:sym typeface="Symbol" pitchFamily="18" charset="2"/>
              </a:rPr>
              <a:t>1</a:t>
            </a:r>
            <a:r>
              <a:rPr lang="de-DE" altLang="de-DE" sz="1700">
                <a:sym typeface="Symbol" pitchFamily="18" charset="2"/>
              </a:rPr>
              <a:t>) und </a:t>
            </a:r>
            <a:r>
              <a:rPr lang="de-DE" altLang="de-DE" sz="1700" i="1">
                <a:sym typeface="Symbol" pitchFamily="18" charset="2"/>
              </a:rPr>
              <a:t>P</a:t>
            </a:r>
            <a:r>
              <a:rPr lang="de-DE" altLang="de-DE" sz="1700" baseline="-25000">
                <a:sym typeface="Symbol" pitchFamily="18" charset="2"/>
              </a:rPr>
              <a:t>2 </a:t>
            </a:r>
            <a:r>
              <a:rPr lang="de-DE" altLang="de-DE" sz="1700">
                <a:sym typeface="Symbol" pitchFamily="18" charset="2"/>
              </a:rPr>
              <a:t>(</a:t>
            </a:r>
            <a:r>
              <a:rPr lang="de-DE" altLang="de-DE" sz="1700" i="1">
                <a:sym typeface="Symbol" pitchFamily="18" charset="2"/>
              </a:rPr>
              <a:t>x</a:t>
            </a:r>
            <a:r>
              <a:rPr lang="de-DE" altLang="de-DE" sz="1700" baseline="-25000">
                <a:sym typeface="Symbol" pitchFamily="18" charset="2"/>
              </a:rPr>
              <a:t>2</a:t>
            </a:r>
            <a:r>
              <a:rPr lang="de-DE" altLang="de-DE" sz="1700">
                <a:sym typeface="Symbol" pitchFamily="18" charset="2"/>
              </a:rPr>
              <a:t>,</a:t>
            </a:r>
            <a:r>
              <a:rPr lang="de-DE" altLang="de-DE" sz="1700" i="1">
                <a:sym typeface="Symbol" pitchFamily="18" charset="2"/>
              </a:rPr>
              <a:t>y</a:t>
            </a:r>
            <a:r>
              <a:rPr lang="de-DE" altLang="de-DE" sz="1700" baseline="-25000">
                <a:sym typeface="Symbol" pitchFamily="18" charset="2"/>
              </a:rPr>
              <a:t>2</a:t>
            </a:r>
            <a:r>
              <a:rPr lang="de-DE" altLang="de-DE" sz="1700">
                <a:sym typeface="Symbol" pitchFamily="18" charset="2"/>
              </a:rPr>
              <a:t>)</a:t>
            </a:r>
          </a:p>
        </p:txBody>
      </p:sp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1082675" y="4133850"/>
            <a:ext cx="3160713" cy="166528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5433" name="Line 9"/>
          <p:cNvSpPr>
            <a:spLocks noChangeShapeType="1"/>
          </p:cNvSpPr>
          <p:nvPr/>
        </p:nvSpPr>
        <p:spPr bwMode="auto">
          <a:xfrm>
            <a:off x="1082675" y="4133850"/>
            <a:ext cx="3160713" cy="1665288"/>
          </a:xfrm>
          <a:prstGeom prst="line">
            <a:avLst/>
          </a:prstGeom>
          <a:noFill/>
          <a:ln w="9525">
            <a:solidFill>
              <a:srgbClr val="0C325C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434" name="Text Box 10"/>
          <p:cNvSpPr txBox="1">
            <a:spLocks noChangeArrowheads="1"/>
          </p:cNvSpPr>
          <p:nvPr/>
        </p:nvSpPr>
        <p:spPr bwMode="auto">
          <a:xfrm>
            <a:off x="531813" y="3778250"/>
            <a:ext cx="6762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 i="1"/>
              <a:t>P</a:t>
            </a:r>
            <a:r>
              <a:rPr lang="de-DE" altLang="de-DE" sz="1700" baseline="-25000"/>
              <a:t>1</a:t>
            </a:r>
            <a:endParaRPr lang="de-DE" altLang="de-DE" sz="1700"/>
          </a:p>
        </p:txBody>
      </p:sp>
      <p:sp>
        <p:nvSpPr>
          <p:cNvPr id="615435" name="Text Box 11"/>
          <p:cNvSpPr txBox="1">
            <a:spLocks noChangeArrowheads="1"/>
          </p:cNvSpPr>
          <p:nvPr/>
        </p:nvSpPr>
        <p:spPr bwMode="auto">
          <a:xfrm>
            <a:off x="4275138" y="5694363"/>
            <a:ext cx="6778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700" i="1"/>
              <a:t>P</a:t>
            </a:r>
            <a:r>
              <a:rPr lang="de-DE" altLang="de-DE" sz="1700" baseline="-25000"/>
              <a:t>2</a:t>
            </a:r>
            <a:endParaRPr lang="de-DE" altLang="de-DE" sz="1700"/>
          </a:p>
        </p:txBody>
      </p:sp>
      <p:sp>
        <p:nvSpPr>
          <p:cNvPr id="615436" name="Oval 12"/>
          <p:cNvSpPr>
            <a:spLocks noChangeArrowheads="1"/>
          </p:cNvSpPr>
          <p:nvPr/>
        </p:nvSpPr>
        <p:spPr bwMode="auto">
          <a:xfrm>
            <a:off x="1000125" y="4054475"/>
            <a:ext cx="152400" cy="1666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5437" name="Oval 13"/>
          <p:cNvSpPr>
            <a:spLocks noChangeArrowheads="1"/>
          </p:cNvSpPr>
          <p:nvPr/>
        </p:nvSpPr>
        <p:spPr bwMode="auto">
          <a:xfrm>
            <a:off x="4165600" y="5715000"/>
            <a:ext cx="153988" cy="1666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5438" name="Line 14"/>
          <p:cNvSpPr>
            <a:spLocks noChangeShapeType="1"/>
          </p:cNvSpPr>
          <p:nvPr/>
        </p:nvSpPr>
        <p:spPr bwMode="auto">
          <a:xfrm>
            <a:off x="2360613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15439" name="Line 15"/>
          <p:cNvSpPr>
            <a:spLocks noChangeShapeType="1"/>
          </p:cNvSpPr>
          <p:nvPr/>
        </p:nvSpPr>
        <p:spPr bwMode="auto">
          <a:xfrm flipH="1">
            <a:off x="4319588" y="3429000"/>
            <a:ext cx="63341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15440" name="Line 16"/>
          <p:cNvSpPr>
            <a:spLocks noChangeShapeType="1"/>
          </p:cNvSpPr>
          <p:nvPr/>
        </p:nvSpPr>
        <p:spPr bwMode="auto">
          <a:xfrm flipH="1">
            <a:off x="2360613" y="3429000"/>
            <a:ext cx="2387600" cy="2265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 animBg="1"/>
      <p:bldP spid="615428" grpId="0" animBg="1"/>
      <p:bldP spid="615430" grpId="0"/>
      <p:bldP spid="615432" grpId="0" animBg="1"/>
      <p:bldP spid="615433" grpId="0" animBg="1"/>
      <p:bldP spid="615434" grpId="0"/>
      <p:bldP spid="615435" grpId="0"/>
      <p:bldP spid="615436" grpId="0" animBg="1"/>
      <p:bldP spid="615437" grpId="0" animBg="1"/>
      <p:bldP spid="615438" grpId="0" animBg="1"/>
      <p:bldP spid="615439" grpId="0" animBg="1"/>
      <p:bldP spid="6154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Zusammenfassung Kapitel 1  – Einführung</a:t>
            </a:r>
            <a:endParaRPr lang="en-US" altLang="de-DE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1.6	Entwurfsstile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1.7	Layoutebenen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1.9	Layoutsynthese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1.10	Rechenkomplexität der Layoutsynthese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1.13	Graphentheoretische Grundbegriffe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/>
              <a:t>1.14	Häufig verwendete Layoutbegriffe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9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9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c4.images-amazon.com/images/I/51gmRGzVDUL._SX347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64" y="4002187"/>
            <a:ext cx="1206380" cy="17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Zusammenfassung Kapitel 1  – Einführung</a:t>
            </a:r>
            <a:endParaRPr lang="en-US" altLang="de-DE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58589"/>
            <a:ext cx="8193087" cy="503237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1.1	Entwurfsautomatisierung in der Elektronik (EDA)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1.2	Hinweise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1.3	Bedeutung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1.4	Entwicklung der Entwurfsautomatisierung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1.5	Übersicht über den Entwurfsprozess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1.6	Entwurfsstile	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1.7	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</a:rPr>
              <a:t>Layoutebenen</a:t>
            </a:r>
            <a:endParaRPr lang="de-DE" alt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1.8	Entwurfsregeln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1.9	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</a:rPr>
              <a:t>Layoutsynthese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 als Optimierungsproblem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1.10	Rechenkomplexität der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</a:rPr>
              <a:t>Layoutsynthese</a:t>
            </a:r>
            <a:endParaRPr lang="de-DE" alt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1.11	Einteilung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</a:rPr>
              <a:t>1.12	Lösungsqualität von Entwurfsalgorithmen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r>
              <a:rPr lang="de-DE" altLang="de-DE" dirty="0">
                <a:solidFill>
                  <a:srgbClr val="C00000"/>
                </a:solidFill>
              </a:rPr>
              <a:t>1.13	</a:t>
            </a:r>
            <a:r>
              <a:rPr lang="de-DE" altLang="de-DE" dirty="0" err="1">
                <a:solidFill>
                  <a:srgbClr val="C00000"/>
                </a:solidFill>
              </a:rPr>
              <a:t>Graphentheoretische</a:t>
            </a:r>
            <a:r>
              <a:rPr lang="de-DE" altLang="de-DE" dirty="0">
                <a:solidFill>
                  <a:srgbClr val="C00000"/>
                </a:solidFill>
              </a:rPr>
              <a:t> Grundbegriffe  (Selbststudium) 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de-DE" altLang="de-DE" dirty="0">
                <a:solidFill>
                  <a:srgbClr val="C00000"/>
                </a:solidFill>
              </a:rPr>
              <a:t>1.14	Häufig verwendete </a:t>
            </a:r>
            <a:r>
              <a:rPr lang="de-DE" altLang="de-DE" dirty="0" err="1">
                <a:solidFill>
                  <a:srgbClr val="C00000"/>
                </a:solidFill>
              </a:rPr>
              <a:t>Layoutbegriffe</a:t>
            </a:r>
            <a:r>
              <a:rPr lang="de-DE" altLang="de-DE" dirty="0">
                <a:solidFill>
                  <a:srgbClr val="C00000"/>
                </a:solidFill>
              </a:rPr>
              <a:t>  (Selbststudium) </a:t>
            </a:r>
          </a:p>
          <a:p>
            <a:pPr marL="0" indent="0">
              <a:lnSpc>
                <a:spcPct val="85000"/>
              </a:lnSpc>
              <a:buFont typeface="Symbol" pitchFamily="18" charset="2"/>
              <a:buNone/>
            </a:pPr>
            <a:endParaRPr lang="en-US" altLang="de-DE" dirty="0">
              <a:solidFill>
                <a:srgbClr val="C00000"/>
              </a:solidFill>
            </a:endParaRPr>
          </a:p>
        </p:txBody>
      </p:sp>
      <p:pic>
        <p:nvPicPr>
          <p:cNvPr id="72708" name="Picture 4" descr="PD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91" y="3138021"/>
            <a:ext cx="1156074" cy="17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C:\myDocument\PAPER\BOOK_EDA_2016\web\Cover_vor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60524"/>
            <a:ext cx="1206380" cy="17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62000" y="1293813"/>
            <a:ext cx="1101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 b="1"/>
              <a:t>Literatur</a:t>
            </a:r>
            <a:endParaRPr lang="en-US" altLang="de-DE" sz="1800" b="1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08013" y="1679575"/>
            <a:ext cx="7850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42900" indent="-342900" defTabSz="7620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 sz="1700" dirty="0">
                <a:sym typeface="Symbol" pitchFamily="18" charset="2"/>
              </a:rPr>
              <a:t>J. </a:t>
            </a:r>
            <a:r>
              <a:rPr lang="de-DE" altLang="de-DE" sz="1700" dirty="0" err="1">
                <a:sym typeface="Symbol" pitchFamily="18" charset="2"/>
              </a:rPr>
              <a:t>Lienig</a:t>
            </a:r>
            <a:r>
              <a:rPr lang="de-DE" altLang="de-DE" sz="1700" dirty="0">
                <a:sym typeface="Symbol" pitchFamily="18" charset="2"/>
              </a:rPr>
              <a:t>: „</a:t>
            </a:r>
            <a:r>
              <a:rPr lang="de-DE" altLang="de-DE" sz="1700" dirty="0" err="1">
                <a:sym typeface="Symbol" pitchFamily="18" charset="2"/>
              </a:rPr>
              <a:t>Layoutsynthese</a:t>
            </a:r>
            <a:r>
              <a:rPr lang="de-DE" altLang="de-DE" sz="1700" dirty="0">
                <a:sym typeface="Symbol" pitchFamily="18" charset="2"/>
              </a:rPr>
              <a:t> elektronischer Schaltungen – Grundlegende Algorithmen für die Entwurfsautomatisierung“, Springer Verlag, 2006, 2016</a:t>
            </a:r>
            <a:endParaRPr lang="en-US" altLang="de-DE" sz="1700" dirty="0">
              <a:sym typeface="Symbol" pitchFamily="18" charset="2"/>
            </a:endParaRPr>
          </a:p>
        </p:txBody>
      </p:sp>
      <p:pic>
        <p:nvPicPr>
          <p:cNvPr id="73730" name="Picture 2" descr="C:\myDocument\PAPER\BOOK_EDA_2016\web\Cover_vo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45992"/>
            <a:ext cx="252095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defTabSz="914400"/>
            <a:r>
              <a:rPr lang="de-DE" altLang="de-DE" dirty="0"/>
              <a:t>1.2	Hinweise </a:t>
            </a:r>
          </a:p>
        </p:txBody>
      </p:sp>
      <p:pic>
        <p:nvPicPr>
          <p:cNvPr id="7" name="Picture 4" descr="PDbook">
            <a:extLst>
              <a:ext uri="{FF2B5EF4-FFF2-40B4-BE49-F238E27FC236}">
                <a16:creationId xmlns:a16="http://schemas.microsoft.com/office/drawing/2014/main" id="{AE249476-6E59-4AAA-B222-1335F05F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368190"/>
            <a:ext cx="1859422" cy="27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c4.images-amazon.com/images/I/51gmRGzVDUL._SX347_BO1,204,203,200_.jpg">
            <a:extLst>
              <a:ext uri="{FF2B5EF4-FFF2-40B4-BE49-F238E27FC236}">
                <a16:creationId xmlns:a16="http://schemas.microsoft.com/office/drawing/2014/main" id="{79AEEA94-F635-4EAE-839A-E6383AE7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68190"/>
            <a:ext cx="1944216" cy="27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1.3        Bedeutung der Entwurfsautomatisierung: Moore‘s Law</a:t>
            </a:r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827213"/>
            <a:ext cx="4233862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37373"/>
                  </a:outerShdw>
                </a:effectLst>
              </a14:hiddenEffects>
            </a:ext>
          </a:extLst>
        </p:spPr>
      </p:pic>
      <p:sp>
        <p:nvSpPr>
          <p:cNvPr id="416772" name="Text Box 4"/>
          <p:cNvSpPr txBox="1">
            <a:spLocks noChangeArrowheads="1"/>
          </p:cNvSpPr>
          <p:nvPr/>
        </p:nvSpPr>
        <p:spPr bwMode="auto">
          <a:xfrm rot="-5400000">
            <a:off x="6851650" y="3625851"/>
            <a:ext cx="38687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76" tIns="43639" rIns="87276" bIns="43639">
            <a:spAutoFit/>
          </a:bodyPr>
          <a:lstStyle>
            <a:lvl1pPr defTabSz="8715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Quelle: Moore: „</a:t>
            </a:r>
            <a:r>
              <a:rPr lang="de-DE" altLang="de-DE" sz="800">
                <a:solidFill>
                  <a:srgbClr val="B2B2B2"/>
                </a:solidFill>
                <a:latin typeface="Verdana" pitchFamily="34" charset="0"/>
              </a:rPr>
              <a:t>Cramming more components onto integrated circuits"</a:t>
            </a:r>
          </a:p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 Electronics, Vol. 38, No. 8, 1965</a:t>
            </a: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608013" y="1827213"/>
            <a:ext cx="3446462" cy="3352800"/>
          </a:xfrm>
          <a:prstGeom prst="rect">
            <a:avLst/>
          </a:prstGeom>
          <a:solidFill>
            <a:srgbClr val="FAC094"/>
          </a:solidFill>
          <a:ln>
            <a:solidFill>
              <a:srgbClr val="FAC094"/>
            </a:solidFill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762000" y="1978025"/>
            <a:ext cx="3452813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2" tIns="48402" rIns="96802" bIns="48402"/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ct val="30000"/>
              </a:spcAft>
            </a:pPr>
            <a:r>
              <a:rPr lang="en-US" altLang="de-DE" sz="1700" b="1" dirty="0"/>
              <a:t>Moore’s Law</a:t>
            </a:r>
          </a:p>
          <a:p>
            <a:pPr algn="l" eaLnBrk="1" hangingPunct="1"/>
            <a:r>
              <a:rPr lang="en-US" altLang="de-DE" sz="1700" dirty="0"/>
              <a:t>1965 </a:t>
            </a:r>
            <a:r>
              <a:rPr lang="en-US" altLang="de-DE" sz="1700" dirty="0" err="1"/>
              <a:t>stellte</a:t>
            </a:r>
            <a:r>
              <a:rPr lang="en-US" altLang="de-DE" sz="1700" dirty="0"/>
              <a:t> Gordon Moore (Fairchild)  fest, </a:t>
            </a:r>
            <a:r>
              <a:rPr lang="en-US" altLang="de-DE" sz="1700" dirty="0" err="1"/>
              <a:t>dass</a:t>
            </a:r>
            <a:r>
              <a:rPr lang="en-US" altLang="de-DE" sz="1700" dirty="0"/>
              <a:t> </a:t>
            </a:r>
            <a:r>
              <a:rPr lang="en-US" altLang="de-DE" sz="1700" dirty="0" err="1"/>
              <a:t>sich</a:t>
            </a:r>
            <a:r>
              <a:rPr lang="en-US" altLang="de-DE" sz="1700" dirty="0"/>
              <a:t> die </a:t>
            </a:r>
            <a:r>
              <a:rPr lang="en-US" altLang="de-DE" sz="1700" dirty="0" err="1"/>
              <a:t>Anzahl</a:t>
            </a:r>
            <a:r>
              <a:rPr lang="en-US" altLang="de-DE" sz="1700" dirty="0"/>
              <a:t> der </a:t>
            </a:r>
            <a:r>
              <a:rPr lang="en-US" altLang="de-DE" sz="1700" dirty="0" err="1"/>
              <a:t>Transistoren</a:t>
            </a:r>
            <a:r>
              <a:rPr lang="en-US" altLang="de-DE" sz="1700" dirty="0"/>
              <a:t> in </a:t>
            </a:r>
            <a:r>
              <a:rPr lang="en-US" altLang="de-DE" sz="1700" dirty="0" err="1"/>
              <a:t>einer</a:t>
            </a:r>
            <a:r>
              <a:rPr lang="en-US" altLang="de-DE" sz="1700" dirty="0"/>
              <a:t>  </a:t>
            </a:r>
            <a:r>
              <a:rPr lang="en-US" altLang="de-DE" sz="1700" dirty="0" err="1"/>
              <a:t>integrierten</a:t>
            </a:r>
            <a:r>
              <a:rPr lang="en-US" altLang="de-DE" sz="1700" dirty="0"/>
              <a:t> </a:t>
            </a:r>
            <a:r>
              <a:rPr lang="en-US" altLang="de-DE" sz="1700" dirty="0" err="1"/>
              <a:t>Schaltung</a:t>
            </a:r>
            <a:r>
              <a:rPr lang="en-US" altLang="de-DE" sz="1700" dirty="0"/>
              <a:t> </a:t>
            </a:r>
            <a:r>
              <a:rPr lang="en-US" altLang="de-DE" sz="1700" dirty="0" err="1"/>
              <a:t>alle</a:t>
            </a:r>
            <a:r>
              <a:rPr lang="en-US" altLang="de-DE" sz="1700" dirty="0"/>
              <a:t> 12 </a:t>
            </a:r>
            <a:r>
              <a:rPr lang="en-US" altLang="de-DE" sz="1700" dirty="0" err="1"/>
              <a:t>Monate</a:t>
            </a:r>
            <a:r>
              <a:rPr lang="en-US" altLang="de-DE" sz="1700" dirty="0"/>
              <a:t> </a:t>
            </a:r>
            <a:r>
              <a:rPr lang="en-US" altLang="de-DE" sz="1700" dirty="0" err="1"/>
              <a:t>verdoppelt</a:t>
            </a:r>
            <a:r>
              <a:rPr lang="en-US" altLang="de-DE" sz="1700" dirty="0"/>
              <a:t>. 10 </a:t>
            </a:r>
            <a:r>
              <a:rPr lang="en-US" altLang="de-DE" sz="1700" dirty="0" err="1"/>
              <a:t>Jahre</a:t>
            </a:r>
            <a:r>
              <a:rPr lang="en-US" altLang="de-DE" sz="1700" dirty="0"/>
              <a:t> </a:t>
            </a:r>
            <a:r>
              <a:rPr lang="en-US" altLang="de-DE" sz="1700" dirty="0" err="1"/>
              <a:t>später</a:t>
            </a:r>
            <a:r>
              <a:rPr lang="en-US" altLang="de-DE" sz="1700" dirty="0"/>
              <a:t> </a:t>
            </a:r>
            <a:r>
              <a:rPr lang="en-US" altLang="de-DE" sz="1700" dirty="0" err="1"/>
              <a:t>präzisierte</a:t>
            </a:r>
            <a:r>
              <a:rPr lang="en-US" altLang="de-DE" sz="1700" dirty="0"/>
              <a:t> </a:t>
            </a:r>
            <a:r>
              <a:rPr lang="en-US" altLang="de-DE" sz="1700" dirty="0" err="1"/>
              <a:t>er</a:t>
            </a:r>
            <a:r>
              <a:rPr lang="en-US" altLang="de-DE" sz="1700" dirty="0"/>
              <a:t> seine </a:t>
            </a:r>
            <a:r>
              <a:rPr lang="en-US" altLang="de-DE" sz="1700" dirty="0" err="1"/>
              <a:t>Aussagen</a:t>
            </a:r>
            <a:r>
              <a:rPr lang="en-US" altLang="de-DE" sz="1700" dirty="0"/>
              <a:t> </a:t>
            </a:r>
            <a:r>
              <a:rPr lang="en-US" altLang="de-DE" sz="1700" dirty="0" err="1"/>
              <a:t>dahingehend</a:t>
            </a:r>
            <a:r>
              <a:rPr lang="en-US" altLang="de-DE" sz="1700" dirty="0"/>
              <a:t>, </a:t>
            </a:r>
            <a:r>
              <a:rPr lang="en-US" altLang="de-DE" sz="1700" dirty="0" err="1"/>
              <a:t>dass</a:t>
            </a:r>
            <a:r>
              <a:rPr lang="en-US" altLang="de-DE" sz="1700" dirty="0"/>
              <a:t> </a:t>
            </a:r>
            <a:r>
              <a:rPr lang="en-US" altLang="de-DE" sz="1700" dirty="0" err="1"/>
              <a:t>diese</a:t>
            </a:r>
            <a:r>
              <a:rPr lang="en-US" altLang="de-DE" sz="1700" dirty="0"/>
              <a:t> </a:t>
            </a:r>
            <a:r>
              <a:rPr lang="en-US" altLang="de-DE" sz="1700" dirty="0" err="1"/>
              <a:t>Verdopplung</a:t>
            </a:r>
            <a:r>
              <a:rPr lang="en-US" altLang="de-DE" sz="1700" dirty="0"/>
              <a:t> </a:t>
            </a:r>
            <a:r>
              <a:rPr lang="en-US" altLang="de-DE" sz="1700" dirty="0" err="1"/>
              <a:t>aller</a:t>
            </a:r>
            <a:r>
              <a:rPr lang="en-US" altLang="de-DE" sz="1700" dirty="0"/>
              <a:t> 18 </a:t>
            </a:r>
            <a:r>
              <a:rPr lang="en-US" altLang="de-DE" sz="1700" dirty="0" err="1"/>
              <a:t>Monate</a:t>
            </a:r>
            <a:r>
              <a:rPr lang="en-US" altLang="de-DE" sz="1700" dirty="0"/>
              <a:t> </a:t>
            </a:r>
            <a:r>
              <a:rPr lang="en-US" altLang="de-DE" sz="1700" dirty="0" err="1"/>
              <a:t>eintritt</a:t>
            </a:r>
            <a:r>
              <a:rPr lang="en-US" altLang="de-DE" sz="1700" dirty="0"/>
              <a:t>, was </a:t>
            </a:r>
            <a:r>
              <a:rPr lang="en-US" altLang="de-DE" sz="1700" dirty="0" err="1"/>
              <a:t>als</a:t>
            </a:r>
            <a:r>
              <a:rPr lang="en-US" altLang="de-DE" sz="1700" dirty="0"/>
              <a:t> Moore’s Law in die Geschichte </a:t>
            </a:r>
            <a:r>
              <a:rPr lang="en-US" altLang="de-DE" sz="1700" dirty="0" err="1"/>
              <a:t>einging</a:t>
            </a:r>
            <a:r>
              <a:rPr lang="en-US" altLang="de-DE" sz="17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  <p:bldP spid="416773" grpId="0" animBg="1"/>
      <p:bldP spid="4167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Line 2"/>
          <p:cNvSpPr>
            <a:spLocks noChangeShapeType="1"/>
          </p:cNvSpPr>
          <p:nvPr/>
        </p:nvSpPr>
        <p:spPr bwMode="auto">
          <a:xfrm flipV="1">
            <a:off x="6172200" y="3810000"/>
            <a:ext cx="0" cy="382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1.3        Bedeutung der Entwurfsautomatisierung: Entwurfsschere</a:t>
            </a:r>
          </a:p>
        </p:txBody>
      </p:sp>
      <p:sp>
        <p:nvSpPr>
          <p:cNvPr id="418859" name="Freeform 43"/>
          <p:cNvSpPr>
            <a:spLocks/>
          </p:cNvSpPr>
          <p:nvPr/>
        </p:nvSpPr>
        <p:spPr bwMode="auto">
          <a:xfrm>
            <a:off x="2057400" y="2136775"/>
            <a:ext cx="5222875" cy="2509838"/>
          </a:xfrm>
          <a:custGeom>
            <a:avLst/>
            <a:gdLst>
              <a:gd name="T0" fmla="*/ 0 w 3108"/>
              <a:gd name="T1" fmla="*/ 2147483647 h 1493"/>
              <a:gd name="T2" fmla="*/ 2147483647 w 3108"/>
              <a:gd name="T3" fmla="*/ 0 h 14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08" h="1493">
                <a:moveTo>
                  <a:pt x="0" y="1493"/>
                </a:moveTo>
                <a:lnTo>
                  <a:pt x="3108" y="0"/>
                </a:lnTo>
              </a:path>
            </a:pathLst>
          </a:custGeom>
          <a:noFill/>
          <a:ln w="38100" cmpd="sng">
            <a:solidFill>
              <a:srgbClr val="1C5E25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Freeform 44"/>
          <p:cNvSpPr>
            <a:spLocks/>
          </p:cNvSpPr>
          <p:nvPr/>
        </p:nvSpPr>
        <p:spPr bwMode="auto">
          <a:xfrm>
            <a:off x="2063750" y="3584575"/>
            <a:ext cx="5216525" cy="1068388"/>
          </a:xfrm>
          <a:custGeom>
            <a:avLst/>
            <a:gdLst>
              <a:gd name="T0" fmla="*/ 0 w 3104"/>
              <a:gd name="T1" fmla="*/ 1797563651 h 635"/>
              <a:gd name="T2" fmla="*/ 2147483647 w 3104"/>
              <a:gd name="T3" fmla="*/ 0 h 6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04" h="635">
                <a:moveTo>
                  <a:pt x="0" y="635"/>
                </a:moveTo>
                <a:lnTo>
                  <a:pt x="3104" y="0"/>
                </a:ln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72" name="Text Box 56"/>
          <p:cNvSpPr txBox="1">
            <a:spLocks noChangeArrowheads="1"/>
          </p:cNvSpPr>
          <p:nvPr/>
        </p:nvSpPr>
        <p:spPr bwMode="auto">
          <a:xfrm>
            <a:off x="2139950" y="2855913"/>
            <a:ext cx="1862138" cy="467081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dirty="0">
                <a:solidFill>
                  <a:srgbClr val="1C5E25"/>
                </a:solidFill>
              </a:rPr>
              <a:t>58% </a:t>
            </a:r>
            <a:r>
              <a:rPr lang="de-DE" altLang="de-DE" sz="1200" dirty="0" err="1">
                <a:solidFill>
                  <a:srgbClr val="1C5E25"/>
                </a:solidFill>
              </a:rPr>
              <a:t>Yr</a:t>
            </a:r>
            <a:r>
              <a:rPr lang="de-DE" altLang="de-DE" sz="1200" dirty="0">
                <a:solidFill>
                  <a:srgbClr val="1C5E25"/>
                </a:solidFill>
              </a:rPr>
              <a:t>. </a:t>
            </a:r>
            <a:r>
              <a:rPr lang="de-DE" altLang="de-DE" sz="1200" dirty="0" err="1">
                <a:solidFill>
                  <a:srgbClr val="1C5E25"/>
                </a:solidFill>
              </a:rPr>
              <a:t>compounded</a:t>
            </a:r>
            <a:r>
              <a:rPr lang="de-DE" altLang="de-DE" sz="1200" dirty="0">
                <a:solidFill>
                  <a:srgbClr val="1C5E25"/>
                </a:solidFill>
              </a:rPr>
              <a:t/>
            </a:r>
            <a:br>
              <a:rPr lang="de-DE" altLang="de-DE" sz="1200" dirty="0">
                <a:solidFill>
                  <a:srgbClr val="1C5E25"/>
                </a:solidFill>
              </a:rPr>
            </a:br>
            <a:r>
              <a:rPr lang="de-DE" altLang="de-DE" sz="1200" dirty="0" err="1">
                <a:solidFill>
                  <a:srgbClr val="1C5E25"/>
                </a:solidFill>
              </a:rPr>
              <a:t>Complexity</a:t>
            </a:r>
            <a:r>
              <a:rPr lang="de-DE" altLang="de-DE" sz="1200" dirty="0">
                <a:solidFill>
                  <a:srgbClr val="1C5E25"/>
                </a:solidFill>
              </a:rPr>
              <a:t> </a:t>
            </a:r>
            <a:r>
              <a:rPr lang="de-DE" altLang="de-DE" sz="1200" dirty="0" err="1">
                <a:solidFill>
                  <a:srgbClr val="1C5E25"/>
                </a:solidFill>
              </a:rPr>
              <a:t>growth</a:t>
            </a:r>
            <a:r>
              <a:rPr lang="de-DE" altLang="de-DE" sz="1200" dirty="0">
                <a:solidFill>
                  <a:srgbClr val="1C5E25"/>
                </a:solidFill>
              </a:rPr>
              <a:t> rate</a:t>
            </a:r>
          </a:p>
        </p:txBody>
      </p:sp>
      <p:sp>
        <p:nvSpPr>
          <p:cNvPr id="418873" name="Text Box 57"/>
          <p:cNvSpPr txBox="1">
            <a:spLocks noChangeArrowheads="1"/>
          </p:cNvSpPr>
          <p:nvPr/>
        </p:nvSpPr>
        <p:spPr bwMode="auto">
          <a:xfrm>
            <a:off x="5297488" y="4154488"/>
            <a:ext cx="1898650" cy="460375"/>
          </a:xfrm>
          <a:prstGeom prst="rect">
            <a:avLst/>
          </a:prstGeom>
          <a:solidFill>
            <a:srgbClr val="FAC094"/>
          </a:solidFill>
          <a:ln>
            <a:solidFill>
              <a:srgbClr val="FAC094"/>
            </a:solidFill>
          </a:ln>
          <a:effectLst/>
          <a:extLst/>
        </p:spPr>
        <p:txBody>
          <a:bodyPr lIns="96802" tIns="48402" rIns="96802" bIns="48402">
            <a:spAutoFit/>
          </a:bodyPr>
          <a:lstStyle>
            <a:lvl1pPr defTabSz="9683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rgbClr val="CC0000"/>
                </a:solidFill>
              </a:rPr>
              <a:t>21% Yr. compound</a:t>
            </a:r>
            <a:br>
              <a:rPr lang="de-DE" altLang="de-DE" sz="1200">
                <a:solidFill>
                  <a:srgbClr val="CC0000"/>
                </a:solidFill>
              </a:rPr>
            </a:br>
            <a:r>
              <a:rPr lang="de-DE" altLang="de-DE" sz="1200">
                <a:solidFill>
                  <a:srgbClr val="CC0000"/>
                </a:solidFill>
              </a:rPr>
              <a:t>Productivity growth rate</a:t>
            </a:r>
          </a:p>
        </p:txBody>
      </p:sp>
      <p:sp>
        <p:nvSpPr>
          <p:cNvPr id="418874" name="Line 58"/>
          <p:cNvSpPr>
            <a:spLocks noChangeShapeType="1"/>
          </p:cNvSpPr>
          <p:nvPr/>
        </p:nvSpPr>
        <p:spPr bwMode="auto">
          <a:xfrm>
            <a:off x="3968750" y="3055938"/>
            <a:ext cx="1285875" cy="0"/>
          </a:xfrm>
          <a:prstGeom prst="line">
            <a:avLst/>
          </a:prstGeom>
          <a:noFill/>
          <a:ln w="15875">
            <a:solidFill>
              <a:srgbClr val="1C5E25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8876" name="Group 60"/>
          <p:cNvGrpSpPr>
            <a:grpSpLocks/>
          </p:cNvGrpSpPr>
          <p:nvPr/>
        </p:nvGrpSpPr>
        <p:grpSpPr bwMode="auto">
          <a:xfrm>
            <a:off x="647700" y="1447800"/>
            <a:ext cx="8185150" cy="4191000"/>
            <a:chOff x="408" y="912"/>
            <a:chExt cx="5156" cy="2640"/>
          </a:xfrm>
        </p:grpSpPr>
        <p:sp>
          <p:nvSpPr>
            <p:cNvPr id="11275" name="Line 4"/>
            <p:cNvSpPr>
              <a:spLocks noChangeShapeType="1"/>
            </p:cNvSpPr>
            <p:nvPr/>
          </p:nvSpPr>
          <p:spPr bwMode="auto">
            <a:xfrm>
              <a:off x="1247" y="3170"/>
              <a:ext cx="33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6" name="Line 5"/>
            <p:cNvSpPr>
              <a:spLocks noChangeShapeType="1"/>
            </p:cNvSpPr>
            <p:nvPr/>
          </p:nvSpPr>
          <p:spPr bwMode="auto">
            <a:xfrm flipV="1">
              <a:off x="1296" y="1271"/>
              <a:ext cx="0" cy="1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7" name="Line 6"/>
            <p:cNvSpPr>
              <a:spLocks noChangeShapeType="1"/>
            </p:cNvSpPr>
            <p:nvPr/>
          </p:nvSpPr>
          <p:spPr bwMode="auto">
            <a:xfrm flipV="1">
              <a:off x="4586" y="1271"/>
              <a:ext cx="0" cy="1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1247" y="1271"/>
              <a:ext cx="33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1247" y="2888"/>
              <a:ext cx="33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>
              <a:off x="1247" y="2617"/>
              <a:ext cx="33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1" name="Line 10"/>
            <p:cNvSpPr>
              <a:spLocks noChangeShapeType="1"/>
            </p:cNvSpPr>
            <p:nvPr/>
          </p:nvSpPr>
          <p:spPr bwMode="auto">
            <a:xfrm>
              <a:off x="1247" y="2353"/>
              <a:ext cx="33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2" name="Line 11"/>
            <p:cNvSpPr>
              <a:spLocks noChangeShapeType="1"/>
            </p:cNvSpPr>
            <p:nvPr/>
          </p:nvSpPr>
          <p:spPr bwMode="auto">
            <a:xfrm>
              <a:off x="1247" y="2072"/>
              <a:ext cx="33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3" name="Line 12"/>
            <p:cNvSpPr>
              <a:spLocks noChangeShapeType="1"/>
            </p:cNvSpPr>
            <p:nvPr/>
          </p:nvSpPr>
          <p:spPr bwMode="auto">
            <a:xfrm>
              <a:off x="1247" y="1792"/>
              <a:ext cx="33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4" name="Line 13"/>
            <p:cNvSpPr>
              <a:spLocks noChangeShapeType="1"/>
            </p:cNvSpPr>
            <p:nvPr/>
          </p:nvSpPr>
          <p:spPr bwMode="auto">
            <a:xfrm>
              <a:off x="2783" y="1536"/>
              <a:ext cx="184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>
              <a:off x="1247" y="1536"/>
              <a:ext cx="21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6" name="Line 15"/>
            <p:cNvSpPr>
              <a:spLocks noChangeShapeType="1"/>
            </p:cNvSpPr>
            <p:nvPr/>
          </p:nvSpPr>
          <p:spPr bwMode="auto">
            <a:xfrm>
              <a:off x="1416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>
              <a:off x="1648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8" name="Line 17"/>
            <p:cNvSpPr>
              <a:spLocks noChangeShapeType="1"/>
            </p:cNvSpPr>
            <p:nvPr/>
          </p:nvSpPr>
          <p:spPr bwMode="auto">
            <a:xfrm>
              <a:off x="1535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9" name="Line 18"/>
            <p:cNvSpPr>
              <a:spLocks noChangeShapeType="1"/>
            </p:cNvSpPr>
            <p:nvPr/>
          </p:nvSpPr>
          <p:spPr bwMode="auto">
            <a:xfrm>
              <a:off x="1752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0" name="Line 19"/>
            <p:cNvSpPr>
              <a:spLocks noChangeShapeType="1"/>
            </p:cNvSpPr>
            <p:nvPr/>
          </p:nvSpPr>
          <p:spPr bwMode="auto">
            <a:xfrm>
              <a:off x="1872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1" name="Line 20"/>
            <p:cNvSpPr>
              <a:spLocks noChangeShapeType="1"/>
            </p:cNvSpPr>
            <p:nvPr/>
          </p:nvSpPr>
          <p:spPr bwMode="auto">
            <a:xfrm>
              <a:off x="1982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2" name="Line 21"/>
            <p:cNvSpPr>
              <a:spLocks noChangeShapeType="1"/>
            </p:cNvSpPr>
            <p:nvPr/>
          </p:nvSpPr>
          <p:spPr bwMode="auto">
            <a:xfrm>
              <a:off x="2090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3" name="Line 22"/>
            <p:cNvSpPr>
              <a:spLocks noChangeShapeType="1"/>
            </p:cNvSpPr>
            <p:nvPr/>
          </p:nvSpPr>
          <p:spPr bwMode="auto">
            <a:xfrm>
              <a:off x="2207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2329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5" name="Line 24"/>
            <p:cNvSpPr>
              <a:spLocks noChangeShapeType="1"/>
            </p:cNvSpPr>
            <p:nvPr/>
          </p:nvSpPr>
          <p:spPr bwMode="auto">
            <a:xfrm>
              <a:off x="2431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6" name="Line 25"/>
            <p:cNvSpPr>
              <a:spLocks noChangeShapeType="1"/>
            </p:cNvSpPr>
            <p:nvPr/>
          </p:nvSpPr>
          <p:spPr bwMode="auto">
            <a:xfrm>
              <a:off x="2558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7" name="Line 26"/>
            <p:cNvSpPr>
              <a:spLocks noChangeShapeType="1"/>
            </p:cNvSpPr>
            <p:nvPr/>
          </p:nvSpPr>
          <p:spPr bwMode="auto">
            <a:xfrm>
              <a:off x="2665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8" name="Line 27"/>
            <p:cNvSpPr>
              <a:spLocks noChangeShapeType="1"/>
            </p:cNvSpPr>
            <p:nvPr/>
          </p:nvSpPr>
          <p:spPr bwMode="auto">
            <a:xfrm>
              <a:off x="2783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9" name="Line 28"/>
            <p:cNvSpPr>
              <a:spLocks noChangeShapeType="1"/>
            </p:cNvSpPr>
            <p:nvPr/>
          </p:nvSpPr>
          <p:spPr bwMode="auto">
            <a:xfrm>
              <a:off x="2891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0" name="Line 29"/>
            <p:cNvSpPr>
              <a:spLocks noChangeShapeType="1"/>
            </p:cNvSpPr>
            <p:nvPr/>
          </p:nvSpPr>
          <p:spPr bwMode="auto">
            <a:xfrm>
              <a:off x="3004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1" name="Line 30"/>
            <p:cNvSpPr>
              <a:spLocks noChangeShapeType="1"/>
            </p:cNvSpPr>
            <p:nvPr/>
          </p:nvSpPr>
          <p:spPr bwMode="auto">
            <a:xfrm>
              <a:off x="3120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2" name="Line 31"/>
            <p:cNvSpPr>
              <a:spLocks noChangeShapeType="1"/>
            </p:cNvSpPr>
            <p:nvPr/>
          </p:nvSpPr>
          <p:spPr bwMode="auto">
            <a:xfrm>
              <a:off x="3234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3" name="Line 32"/>
            <p:cNvSpPr>
              <a:spLocks noChangeShapeType="1"/>
            </p:cNvSpPr>
            <p:nvPr/>
          </p:nvSpPr>
          <p:spPr bwMode="auto">
            <a:xfrm>
              <a:off x="3340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4" name="Line 33"/>
            <p:cNvSpPr>
              <a:spLocks noChangeShapeType="1"/>
            </p:cNvSpPr>
            <p:nvPr/>
          </p:nvSpPr>
          <p:spPr bwMode="auto">
            <a:xfrm>
              <a:off x="3457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5" name="Line 34"/>
            <p:cNvSpPr>
              <a:spLocks noChangeShapeType="1"/>
            </p:cNvSpPr>
            <p:nvPr/>
          </p:nvSpPr>
          <p:spPr bwMode="auto">
            <a:xfrm>
              <a:off x="3577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6" name="Line 35"/>
            <p:cNvSpPr>
              <a:spLocks noChangeShapeType="1"/>
            </p:cNvSpPr>
            <p:nvPr/>
          </p:nvSpPr>
          <p:spPr bwMode="auto">
            <a:xfrm>
              <a:off x="3686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7" name="Line 36"/>
            <p:cNvSpPr>
              <a:spLocks noChangeShapeType="1"/>
            </p:cNvSpPr>
            <p:nvPr/>
          </p:nvSpPr>
          <p:spPr bwMode="auto">
            <a:xfrm>
              <a:off x="3800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8" name="Line 37"/>
            <p:cNvSpPr>
              <a:spLocks noChangeShapeType="1"/>
            </p:cNvSpPr>
            <p:nvPr/>
          </p:nvSpPr>
          <p:spPr bwMode="auto">
            <a:xfrm>
              <a:off x="3913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9" name="Line 38"/>
            <p:cNvSpPr>
              <a:spLocks noChangeShapeType="1"/>
            </p:cNvSpPr>
            <p:nvPr/>
          </p:nvSpPr>
          <p:spPr bwMode="auto">
            <a:xfrm>
              <a:off x="4031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0" name="Line 39"/>
            <p:cNvSpPr>
              <a:spLocks noChangeShapeType="1"/>
            </p:cNvSpPr>
            <p:nvPr/>
          </p:nvSpPr>
          <p:spPr bwMode="auto">
            <a:xfrm>
              <a:off x="4147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1" name="Line 40"/>
            <p:cNvSpPr>
              <a:spLocks noChangeShapeType="1"/>
            </p:cNvSpPr>
            <p:nvPr/>
          </p:nvSpPr>
          <p:spPr bwMode="auto">
            <a:xfrm>
              <a:off x="4249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2" name="Line 41"/>
            <p:cNvSpPr>
              <a:spLocks noChangeShapeType="1"/>
            </p:cNvSpPr>
            <p:nvPr/>
          </p:nvSpPr>
          <p:spPr bwMode="auto">
            <a:xfrm>
              <a:off x="4370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3" name="Line 42"/>
            <p:cNvSpPr>
              <a:spLocks noChangeShapeType="1"/>
            </p:cNvSpPr>
            <p:nvPr/>
          </p:nvSpPr>
          <p:spPr bwMode="auto">
            <a:xfrm>
              <a:off x="4475" y="3121"/>
              <a:ext cx="0" cy="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4" name="Rectangle 45"/>
            <p:cNvSpPr>
              <a:spLocks noChangeArrowheads="1"/>
            </p:cNvSpPr>
            <p:nvPr/>
          </p:nvSpPr>
          <p:spPr bwMode="auto">
            <a:xfrm>
              <a:off x="1464" y="1392"/>
              <a:ext cx="1320" cy="3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15" name="Line 46"/>
            <p:cNvSpPr>
              <a:spLocks noChangeShapeType="1"/>
            </p:cNvSpPr>
            <p:nvPr/>
          </p:nvSpPr>
          <p:spPr bwMode="auto">
            <a:xfrm>
              <a:off x="1584" y="1489"/>
              <a:ext cx="263" cy="0"/>
            </a:xfrm>
            <a:prstGeom prst="line">
              <a:avLst/>
            </a:prstGeom>
            <a:noFill/>
            <a:ln w="19050">
              <a:solidFill>
                <a:srgbClr val="1C5E2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6" name="Line 47"/>
            <p:cNvSpPr>
              <a:spLocks noChangeShapeType="1"/>
            </p:cNvSpPr>
            <p:nvPr/>
          </p:nvSpPr>
          <p:spPr bwMode="auto">
            <a:xfrm>
              <a:off x="1584" y="1655"/>
              <a:ext cx="26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7" name="Text Box 48"/>
            <p:cNvSpPr txBox="1">
              <a:spLocks noChangeArrowheads="1"/>
            </p:cNvSpPr>
            <p:nvPr/>
          </p:nvSpPr>
          <p:spPr bwMode="auto">
            <a:xfrm rot="-5400000">
              <a:off x="2596" y="1605"/>
              <a:ext cx="528" cy="3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sz="1300" b="1"/>
                <a:t>1981</a:t>
              </a:r>
            </a:p>
            <a:p>
              <a:pPr algn="l" eaLnBrk="1" hangingPunct="1">
                <a:lnSpc>
                  <a:spcPct val="145000"/>
                </a:lnSpc>
                <a:spcBef>
                  <a:spcPct val="50000"/>
                </a:spcBef>
              </a:pPr>
              <a:r>
                <a:rPr lang="de-DE" altLang="de-DE" sz="1300" b="1"/>
                <a:t>1983</a:t>
              </a:r>
            </a:p>
            <a:p>
              <a:pPr algn="l"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de-DE" altLang="de-DE" sz="1300" b="1"/>
                <a:t>1985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de-DE" altLang="de-DE" sz="1300" b="1"/>
                <a:t>1987</a:t>
              </a:r>
            </a:p>
            <a:p>
              <a:pPr algn="l"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lang="de-DE" altLang="de-DE" sz="1300" b="1"/>
                <a:t>1989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de-DE" altLang="de-DE" sz="1300" b="1"/>
                <a:t>1991</a:t>
              </a:r>
            </a:p>
            <a:p>
              <a:pPr algn="l"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de-DE" altLang="de-DE" sz="1300" b="1"/>
                <a:t>1993</a:t>
              </a:r>
            </a:p>
            <a:p>
              <a:pPr algn="l" eaLnBrk="1" hangingPunct="1">
                <a:lnSpc>
                  <a:spcPct val="175000"/>
                </a:lnSpc>
                <a:spcBef>
                  <a:spcPct val="50000"/>
                </a:spcBef>
              </a:pPr>
              <a:r>
                <a:rPr lang="de-DE" altLang="de-DE" sz="1300" b="1"/>
                <a:t>1995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de-DE" altLang="de-DE" sz="1300" b="1"/>
                <a:t>1997</a:t>
              </a:r>
            </a:p>
            <a:p>
              <a:pPr algn="l" eaLnBrk="1" hangingPunct="1">
                <a:lnSpc>
                  <a:spcPct val="165000"/>
                </a:lnSpc>
                <a:spcBef>
                  <a:spcPct val="50000"/>
                </a:spcBef>
              </a:pPr>
              <a:r>
                <a:rPr lang="de-DE" altLang="de-DE" sz="1300" b="1"/>
                <a:t>1999</a:t>
              </a:r>
            </a:p>
            <a:p>
              <a:pPr algn="l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de-DE" altLang="de-DE" sz="1300" b="1"/>
                <a:t>2001</a:t>
              </a:r>
            </a:p>
            <a:p>
              <a:pPr algn="l" eaLnBrk="1" hangingPunct="1">
                <a:lnSpc>
                  <a:spcPct val="165000"/>
                </a:lnSpc>
                <a:spcBef>
                  <a:spcPct val="50000"/>
                </a:spcBef>
              </a:pPr>
              <a:r>
                <a:rPr lang="de-DE" altLang="de-DE" sz="1300" b="1"/>
                <a:t>2003</a:t>
              </a:r>
            </a:p>
            <a:p>
              <a:pPr algn="l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de-DE" altLang="de-DE" sz="1300" b="1"/>
                <a:t>2005</a:t>
              </a:r>
            </a:p>
            <a:p>
              <a:pPr algn="l" eaLnBrk="1" hangingPunct="1">
                <a:lnSpc>
                  <a:spcPct val="145000"/>
                </a:lnSpc>
                <a:spcBef>
                  <a:spcPct val="50000"/>
                </a:spcBef>
              </a:pPr>
              <a:r>
                <a:rPr lang="de-DE" altLang="de-DE" sz="1300" b="1"/>
                <a:t>2007</a:t>
              </a:r>
            </a:p>
            <a:p>
              <a:pPr algn="l"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de-DE" altLang="de-DE" sz="1300" b="1"/>
                <a:t>2009</a:t>
              </a:r>
            </a:p>
          </p:txBody>
        </p:sp>
        <p:sp>
          <p:nvSpPr>
            <p:cNvPr id="11318" name="Text Box 49"/>
            <p:cNvSpPr txBox="1">
              <a:spLocks noChangeArrowheads="1"/>
            </p:cNvSpPr>
            <p:nvPr/>
          </p:nvSpPr>
          <p:spPr bwMode="auto">
            <a:xfrm>
              <a:off x="768" y="1201"/>
              <a:ext cx="480" cy="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10 000</a:t>
              </a:r>
            </a:p>
            <a:p>
              <a:pPr algn="r" eaLnBrk="1" hangingPunct="1">
                <a:lnSpc>
                  <a:spcPct val="18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1 000</a:t>
              </a:r>
            </a:p>
            <a:p>
              <a:pPr algn="r" eaLnBrk="1" hangingPunct="1">
                <a:lnSpc>
                  <a:spcPct val="16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100</a:t>
              </a:r>
            </a:p>
            <a:p>
              <a:pPr algn="r" eaLnBrk="1" hangingPunct="1">
                <a:lnSpc>
                  <a:spcPct val="16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10</a:t>
              </a:r>
            </a:p>
            <a:p>
              <a:pPr algn="r" eaLnBrk="1" hangingPunct="1">
                <a:lnSpc>
                  <a:spcPct val="17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1</a:t>
              </a:r>
            </a:p>
            <a:p>
              <a:pPr algn="r" eaLnBrk="1" hangingPunct="1">
                <a:lnSpc>
                  <a:spcPct val="170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0.1</a:t>
              </a:r>
            </a:p>
            <a:p>
              <a:pPr algn="r" eaLnBrk="1" hangingPunct="1">
                <a:lnSpc>
                  <a:spcPct val="18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0.01</a:t>
              </a:r>
            </a:p>
            <a:p>
              <a:pPr algn="r" eaLnBrk="1" hangingPunct="1">
                <a:lnSpc>
                  <a:spcPct val="15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0C325C"/>
                  </a:solidFill>
                </a:rPr>
                <a:t>0.001</a:t>
              </a:r>
            </a:p>
          </p:txBody>
        </p:sp>
        <p:sp>
          <p:nvSpPr>
            <p:cNvPr id="11319" name="Text Box 50"/>
            <p:cNvSpPr txBox="1">
              <a:spLocks noChangeArrowheads="1"/>
            </p:cNvSpPr>
            <p:nvPr/>
          </p:nvSpPr>
          <p:spPr bwMode="auto">
            <a:xfrm>
              <a:off x="4609" y="1201"/>
              <a:ext cx="553" cy="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100 000</a:t>
              </a:r>
            </a:p>
            <a:p>
              <a:pPr algn="l" eaLnBrk="1" hangingPunct="1">
                <a:lnSpc>
                  <a:spcPct val="18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10 000</a:t>
              </a:r>
            </a:p>
            <a:p>
              <a:pPr algn="l" eaLnBrk="1" hangingPunct="1">
                <a:lnSpc>
                  <a:spcPct val="16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1 000</a:t>
              </a:r>
            </a:p>
            <a:p>
              <a:pPr algn="l" eaLnBrk="1" hangingPunct="1">
                <a:lnSpc>
                  <a:spcPct val="16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100</a:t>
              </a:r>
            </a:p>
            <a:p>
              <a:pPr algn="l" eaLnBrk="1" hangingPunct="1">
                <a:lnSpc>
                  <a:spcPct val="17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10</a:t>
              </a:r>
            </a:p>
            <a:p>
              <a:pPr algn="l" eaLnBrk="1" hangingPunct="1">
                <a:lnSpc>
                  <a:spcPct val="170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1</a:t>
              </a:r>
            </a:p>
            <a:p>
              <a:pPr algn="l" eaLnBrk="1" hangingPunct="1">
                <a:lnSpc>
                  <a:spcPct val="18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0.1</a:t>
              </a:r>
            </a:p>
            <a:p>
              <a:pPr algn="l" eaLnBrk="1" hangingPunct="1">
                <a:lnSpc>
                  <a:spcPct val="155000"/>
                </a:lnSpc>
                <a:spcBef>
                  <a:spcPct val="50000"/>
                </a:spcBef>
              </a:pPr>
              <a:r>
                <a:rPr lang="de-DE" altLang="de-DE" sz="1300" b="1">
                  <a:solidFill>
                    <a:srgbClr val="CC0000"/>
                  </a:solidFill>
                </a:rPr>
                <a:t>0.01</a:t>
              </a:r>
            </a:p>
          </p:txBody>
        </p:sp>
        <p:sp>
          <p:nvSpPr>
            <p:cNvPr id="11320" name="Text Box 51"/>
            <p:cNvSpPr txBox="1">
              <a:spLocks noChangeArrowheads="1"/>
            </p:cNvSpPr>
            <p:nvPr/>
          </p:nvSpPr>
          <p:spPr bwMode="auto">
            <a:xfrm>
              <a:off x="1224" y="912"/>
              <a:ext cx="374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sz="1700" b="1"/>
                <a:t>Potential Design Complexity and Designer Productivity</a:t>
              </a:r>
            </a:p>
          </p:txBody>
        </p:sp>
        <p:sp>
          <p:nvSpPr>
            <p:cNvPr id="11321" name="Text Box 52"/>
            <p:cNvSpPr txBox="1">
              <a:spLocks noChangeArrowheads="1"/>
            </p:cNvSpPr>
            <p:nvPr/>
          </p:nvSpPr>
          <p:spPr bwMode="auto">
            <a:xfrm rot="-5400000">
              <a:off x="-278" y="2031"/>
              <a:ext cx="1921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700" b="1">
                  <a:solidFill>
                    <a:srgbClr val="0C325C"/>
                  </a:solidFill>
                </a:rPr>
                <a:t>Design Complexity</a:t>
              </a:r>
              <a:br>
                <a:rPr lang="de-DE" altLang="de-DE" sz="1700" b="1">
                  <a:solidFill>
                    <a:srgbClr val="0C325C"/>
                  </a:solidFill>
                </a:rPr>
              </a:br>
              <a:r>
                <a:rPr lang="de-DE" altLang="de-DE" sz="1700" b="1">
                  <a:solidFill>
                    <a:srgbClr val="0C325C"/>
                  </a:solidFill>
                </a:rPr>
                <a:t>Logic Transistors per Chip</a:t>
              </a:r>
              <a:br>
                <a:rPr lang="de-DE" altLang="de-DE" sz="1700" b="1">
                  <a:solidFill>
                    <a:srgbClr val="0C325C"/>
                  </a:solidFill>
                </a:rPr>
              </a:br>
              <a:r>
                <a:rPr lang="de-DE" altLang="de-DE" sz="1700" b="1">
                  <a:solidFill>
                    <a:srgbClr val="0C325C"/>
                  </a:solidFill>
                </a:rPr>
                <a:t>(Million)</a:t>
              </a:r>
            </a:p>
          </p:txBody>
        </p:sp>
        <p:sp>
          <p:nvSpPr>
            <p:cNvPr id="11322" name="Text Box 53"/>
            <p:cNvSpPr txBox="1">
              <a:spLocks noChangeArrowheads="1"/>
            </p:cNvSpPr>
            <p:nvPr/>
          </p:nvSpPr>
          <p:spPr bwMode="auto">
            <a:xfrm rot="-5400000">
              <a:off x="4153" y="2161"/>
              <a:ext cx="202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700" b="1">
                  <a:solidFill>
                    <a:srgbClr val="CC0000"/>
                  </a:solidFill>
                </a:rPr>
                <a:t>Designer Productivity</a:t>
              </a:r>
              <a:br>
                <a:rPr lang="de-DE" altLang="de-DE" sz="1700" b="1">
                  <a:solidFill>
                    <a:srgbClr val="CC0000"/>
                  </a:solidFill>
                </a:rPr>
              </a:br>
              <a:r>
                <a:rPr lang="de-DE" altLang="de-DE" sz="1700" b="1">
                  <a:solidFill>
                    <a:srgbClr val="CC0000"/>
                  </a:solidFill>
                </a:rPr>
                <a:t>(1000) Trans./Staff - Month</a:t>
              </a:r>
            </a:p>
          </p:txBody>
        </p:sp>
        <p:sp>
          <p:nvSpPr>
            <p:cNvPr id="11323" name="Text Box 54"/>
            <p:cNvSpPr txBox="1">
              <a:spLocks noChangeArrowheads="1"/>
            </p:cNvSpPr>
            <p:nvPr/>
          </p:nvSpPr>
          <p:spPr bwMode="auto">
            <a:xfrm>
              <a:off x="1848" y="1392"/>
              <a:ext cx="1009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sz="1500" dirty="0" err="1">
                  <a:solidFill>
                    <a:srgbClr val="1C5E25"/>
                  </a:solidFill>
                </a:rPr>
                <a:t>Logic</a:t>
              </a:r>
              <a:r>
                <a:rPr lang="de-DE" altLang="de-DE" sz="1500" dirty="0">
                  <a:solidFill>
                    <a:srgbClr val="1C5E25"/>
                  </a:solidFill>
                </a:rPr>
                <a:t> </a:t>
              </a:r>
              <a:r>
                <a:rPr lang="de-DE" altLang="de-DE" sz="1500" dirty="0" err="1">
                  <a:solidFill>
                    <a:srgbClr val="1C5E25"/>
                  </a:solidFill>
                </a:rPr>
                <a:t>Tr</a:t>
              </a:r>
              <a:r>
                <a:rPr lang="de-DE" altLang="de-DE" sz="1500" dirty="0">
                  <a:solidFill>
                    <a:srgbClr val="1C5E25"/>
                  </a:solidFill>
                </a:rPr>
                <a:t>./Chip</a:t>
              </a:r>
              <a:r>
                <a:rPr lang="de-DE" altLang="de-DE" sz="1500" dirty="0">
                  <a:solidFill>
                    <a:srgbClr val="0C325C"/>
                  </a:solidFill>
                </a:rPr>
                <a:t/>
              </a:r>
              <a:br>
                <a:rPr lang="de-DE" altLang="de-DE" sz="1500" dirty="0">
                  <a:solidFill>
                    <a:srgbClr val="0C325C"/>
                  </a:solidFill>
                </a:rPr>
              </a:br>
              <a:r>
                <a:rPr lang="de-DE" altLang="de-DE" sz="1500" dirty="0" err="1">
                  <a:solidFill>
                    <a:srgbClr val="CC0000"/>
                  </a:solidFill>
                </a:rPr>
                <a:t>Tr</a:t>
              </a:r>
              <a:r>
                <a:rPr lang="de-DE" altLang="de-DE" sz="1500" dirty="0">
                  <a:solidFill>
                    <a:srgbClr val="CC0000"/>
                  </a:solidFill>
                </a:rPr>
                <a:t>./</a:t>
              </a:r>
              <a:r>
                <a:rPr lang="de-DE" altLang="de-DE" sz="1500" dirty="0" err="1">
                  <a:solidFill>
                    <a:srgbClr val="CC0000"/>
                  </a:solidFill>
                </a:rPr>
                <a:t>Staff-Month</a:t>
              </a:r>
              <a:endParaRPr lang="de-DE" altLang="de-DE" sz="1500" dirty="0">
                <a:solidFill>
                  <a:srgbClr val="CC0000"/>
                </a:solidFill>
              </a:endParaRPr>
            </a:p>
          </p:txBody>
        </p:sp>
        <p:sp>
          <p:nvSpPr>
            <p:cNvPr id="11324" name="Text Box 55"/>
            <p:cNvSpPr txBox="1">
              <a:spLocks noChangeArrowheads="1"/>
            </p:cNvSpPr>
            <p:nvPr/>
          </p:nvSpPr>
          <p:spPr bwMode="auto">
            <a:xfrm>
              <a:off x="2761" y="1345"/>
              <a:ext cx="16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sz="1300"/>
                <a:t>Equlvalent Added Complexity</a:t>
              </a:r>
            </a:p>
          </p:txBody>
        </p:sp>
        <p:sp>
          <p:nvSpPr>
            <p:cNvPr id="11325" name="Text Box 59"/>
            <p:cNvSpPr txBox="1">
              <a:spLocks noChangeArrowheads="1"/>
            </p:cNvSpPr>
            <p:nvPr/>
          </p:nvSpPr>
          <p:spPr bwMode="auto">
            <a:xfrm rot="-5400000">
              <a:off x="5130" y="3119"/>
              <a:ext cx="7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7276" tIns="43639" rIns="87276" bIns="43639">
              <a:spAutoFit/>
            </a:bodyPr>
            <a:lstStyle>
              <a:lvl1pPr defTabSz="871538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1538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1538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1538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1538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15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15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15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15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800">
                  <a:solidFill>
                    <a:srgbClr val="B2B2B2"/>
                  </a:solidFill>
                </a:rPr>
                <a:t>Nach  SIA Roadmap</a:t>
              </a:r>
            </a:p>
          </p:txBody>
        </p:sp>
      </p:grpSp>
      <p:sp>
        <p:nvSpPr>
          <p:cNvPr id="418877" name="AutoShape 61"/>
          <p:cNvSpPr>
            <a:spLocks noChangeArrowheads="1"/>
          </p:cNvSpPr>
          <p:nvPr/>
        </p:nvSpPr>
        <p:spPr bwMode="auto">
          <a:xfrm>
            <a:off x="6237288" y="2627313"/>
            <a:ext cx="346075" cy="1050925"/>
          </a:xfrm>
          <a:prstGeom prst="upDownArrow">
            <a:avLst>
              <a:gd name="adj1" fmla="val 50000"/>
              <a:gd name="adj2" fmla="val 60734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91084" tIns="44939" rIns="89877" bIns="67941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animBg="1"/>
      <p:bldP spid="418859" grpId="0" animBg="1"/>
      <p:bldP spid="418860" grpId="0" animBg="1"/>
      <p:bldP spid="418872" grpId="0" animBg="1"/>
      <p:bldP spid="418873" grpId="0" animBg="1"/>
      <p:bldP spid="418874" grpId="0" animBg="1"/>
      <p:bldP spid="4188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5425" y="5424488"/>
            <a:ext cx="8408988" cy="296862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9531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901700" y="5424488"/>
            <a:ext cx="4763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21126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82721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82721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136775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44316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062288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062288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37026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678238" y="5424488"/>
            <a:ext cx="0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294188" y="5424488"/>
            <a:ext cx="3175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294188" y="5424488"/>
            <a:ext cx="3175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603750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910138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21811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526088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5526088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583406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6140450" y="5424488"/>
            <a:ext cx="3175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645001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676116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76116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7069138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7993063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8301038" y="5424488"/>
            <a:ext cx="1587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193675" y="5541963"/>
            <a:ext cx="31750" cy="117475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211138" y="5430838"/>
            <a:ext cx="33337" cy="47625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19" name="Oval 31"/>
          <p:cNvSpPr>
            <a:spLocks noChangeArrowheads="1"/>
          </p:cNvSpPr>
          <p:nvPr/>
        </p:nvSpPr>
        <p:spPr bwMode="auto">
          <a:xfrm>
            <a:off x="196850" y="5424488"/>
            <a:ext cx="28575" cy="23812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211138" y="5532438"/>
            <a:ext cx="14287" cy="38100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211138" y="5632450"/>
            <a:ext cx="17462" cy="88900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642938" y="5559425"/>
            <a:ext cx="11112" cy="65088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658813" y="5654675"/>
            <a:ext cx="9525" cy="63500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217488" y="5535613"/>
            <a:ext cx="15875" cy="182562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211138" y="5424488"/>
            <a:ext cx="19050" cy="9525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193675" y="5549900"/>
            <a:ext cx="7938" cy="34925"/>
          </a:xfrm>
          <a:prstGeom prst="ellipse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7" name="Freeform 39"/>
          <p:cNvSpPr>
            <a:spLocks/>
          </p:cNvSpPr>
          <p:nvPr/>
        </p:nvSpPr>
        <p:spPr bwMode="auto">
          <a:xfrm>
            <a:off x="8639175" y="5435600"/>
            <a:ext cx="288925" cy="263525"/>
          </a:xfrm>
          <a:custGeom>
            <a:avLst/>
            <a:gdLst>
              <a:gd name="T0" fmla="*/ 0 w 182"/>
              <a:gd name="T1" fmla="*/ 0 h 167"/>
              <a:gd name="T2" fmla="*/ 0 w 182"/>
              <a:gd name="T3" fmla="*/ 415840872 h 167"/>
              <a:gd name="T4" fmla="*/ 65524063 w 182"/>
              <a:gd name="T5" fmla="*/ 415840872 h 167"/>
              <a:gd name="T6" fmla="*/ 65524063 w 182"/>
              <a:gd name="T7" fmla="*/ 398410350 h 167"/>
              <a:gd name="T8" fmla="*/ 133569075 w 182"/>
              <a:gd name="T9" fmla="*/ 398410350 h 167"/>
              <a:gd name="T10" fmla="*/ 133569075 w 182"/>
              <a:gd name="T11" fmla="*/ 353589008 h 167"/>
              <a:gd name="T12" fmla="*/ 219254388 w 182"/>
              <a:gd name="T13" fmla="*/ 353589008 h 167"/>
              <a:gd name="T14" fmla="*/ 219254388 w 182"/>
              <a:gd name="T15" fmla="*/ 311257741 h 167"/>
              <a:gd name="T16" fmla="*/ 327620313 w 182"/>
              <a:gd name="T17" fmla="*/ 311257741 h 167"/>
              <a:gd name="T18" fmla="*/ 327620313 w 182"/>
              <a:gd name="T19" fmla="*/ 291337144 h 167"/>
              <a:gd name="T20" fmla="*/ 393144375 w 182"/>
              <a:gd name="T21" fmla="*/ 291337144 h 167"/>
              <a:gd name="T22" fmla="*/ 393144375 w 182"/>
              <a:gd name="T23" fmla="*/ 249005877 h 167"/>
              <a:gd name="T24" fmla="*/ 458668438 w 182"/>
              <a:gd name="T25" fmla="*/ 249005877 h 167"/>
              <a:gd name="T26" fmla="*/ 458668438 w 182"/>
              <a:gd name="T27" fmla="*/ 211654759 h 167"/>
              <a:gd name="T28" fmla="*/ 393144375 w 182"/>
              <a:gd name="T29" fmla="*/ 211654759 h 167"/>
              <a:gd name="T30" fmla="*/ 393144375 w 182"/>
              <a:gd name="T31" fmla="*/ 186755591 h 167"/>
              <a:gd name="T32" fmla="*/ 327620313 w 182"/>
              <a:gd name="T33" fmla="*/ 186755591 h 167"/>
              <a:gd name="T34" fmla="*/ 327620313 w 182"/>
              <a:gd name="T35" fmla="*/ 149404473 h 167"/>
              <a:gd name="T36" fmla="*/ 239415638 w 182"/>
              <a:gd name="T37" fmla="*/ 149404473 h 167"/>
              <a:gd name="T38" fmla="*/ 219254388 w 182"/>
              <a:gd name="T39" fmla="*/ 87152609 h 167"/>
              <a:gd name="T40" fmla="*/ 133569075 w 182"/>
              <a:gd name="T41" fmla="*/ 87152609 h 167"/>
              <a:gd name="T42" fmla="*/ 133569075 w 182"/>
              <a:gd name="T43" fmla="*/ 44821342 h 167"/>
              <a:gd name="T44" fmla="*/ 65524063 w 182"/>
              <a:gd name="T45" fmla="*/ 44821342 h 167"/>
              <a:gd name="T46" fmla="*/ 65524063 w 182"/>
              <a:gd name="T47" fmla="*/ 0 h 167"/>
              <a:gd name="T48" fmla="*/ 0 w 182"/>
              <a:gd name="T49" fmla="*/ 0 h 1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2" h="167">
                <a:moveTo>
                  <a:pt x="0" y="0"/>
                </a:moveTo>
                <a:lnTo>
                  <a:pt x="0" y="167"/>
                </a:lnTo>
                <a:lnTo>
                  <a:pt x="26" y="167"/>
                </a:lnTo>
                <a:lnTo>
                  <a:pt x="26" y="160"/>
                </a:lnTo>
                <a:lnTo>
                  <a:pt x="53" y="160"/>
                </a:lnTo>
                <a:lnTo>
                  <a:pt x="53" y="142"/>
                </a:lnTo>
                <a:lnTo>
                  <a:pt x="87" y="142"/>
                </a:lnTo>
                <a:lnTo>
                  <a:pt x="87" y="125"/>
                </a:lnTo>
                <a:lnTo>
                  <a:pt x="130" y="125"/>
                </a:lnTo>
                <a:lnTo>
                  <a:pt x="130" y="117"/>
                </a:lnTo>
                <a:lnTo>
                  <a:pt x="156" y="117"/>
                </a:lnTo>
                <a:lnTo>
                  <a:pt x="156" y="100"/>
                </a:lnTo>
                <a:lnTo>
                  <a:pt x="182" y="100"/>
                </a:lnTo>
                <a:lnTo>
                  <a:pt x="182" y="85"/>
                </a:lnTo>
                <a:lnTo>
                  <a:pt x="156" y="85"/>
                </a:lnTo>
                <a:lnTo>
                  <a:pt x="156" y="75"/>
                </a:lnTo>
                <a:lnTo>
                  <a:pt x="130" y="75"/>
                </a:lnTo>
                <a:lnTo>
                  <a:pt x="130" y="60"/>
                </a:lnTo>
                <a:lnTo>
                  <a:pt x="95" y="60"/>
                </a:lnTo>
                <a:lnTo>
                  <a:pt x="87" y="35"/>
                </a:lnTo>
                <a:lnTo>
                  <a:pt x="53" y="35"/>
                </a:lnTo>
                <a:lnTo>
                  <a:pt x="53" y="18"/>
                </a:lnTo>
                <a:lnTo>
                  <a:pt x="26" y="18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E7C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8634413" y="5424488"/>
            <a:ext cx="22225" cy="292100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8680450" y="5453063"/>
            <a:ext cx="22225" cy="241300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8716963" y="5475288"/>
            <a:ext cx="28575" cy="201612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8740775" y="5486400"/>
            <a:ext cx="25400" cy="182563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8777288" y="5503863"/>
            <a:ext cx="19050" cy="150812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8794750" y="5513388"/>
            <a:ext cx="20638" cy="133350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8810625" y="5526088"/>
            <a:ext cx="22225" cy="93662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8845550" y="5540375"/>
            <a:ext cx="26988" cy="88900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8712200" y="5545138"/>
            <a:ext cx="9525" cy="31750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8886825" y="5565775"/>
            <a:ext cx="23813" cy="36513"/>
          </a:xfrm>
          <a:prstGeom prst="rect">
            <a:avLst/>
          </a:prstGeom>
          <a:solidFill>
            <a:srgbClr val="A7CE7C"/>
          </a:solidFill>
          <a:ln>
            <a:noFill/>
          </a:ln>
          <a:ex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8607425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23813" y="5749925"/>
            <a:ext cx="4762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1975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1570038" y="5749925"/>
            <a:ext cx="4762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1980</a:t>
            </a: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3106738" y="5749925"/>
            <a:ext cx="4794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1985</a:t>
            </a:r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4652963" y="5740400"/>
            <a:ext cx="4794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1990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6183313" y="5740400"/>
            <a:ext cx="4762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1995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7740650" y="5749925"/>
            <a:ext cx="4778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2000</a:t>
            </a:r>
          </a:p>
        </p:txBody>
      </p:sp>
      <p:sp>
        <p:nvSpPr>
          <p:cNvPr id="12345" name="Line 57"/>
          <p:cNvSpPr>
            <a:spLocks noChangeShapeType="1"/>
          </p:cNvSpPr>
          <p:nvPr/>
        </p:nvSpPr>
        <p:spPr bwMode="auto">
          <a:xfrm>
            <a:off x="7067550" y="5424488"/>
            <a:ext cx="0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6" name="Line 58"/>
          <p:cNvSpPr>
            <a:spLocks noChangeShapeType="1"/>
          </p:cNvSpPr>
          <p:nvPr/>
        </p:nvSpPr>
        <p:spPr bwMode="auto">
          <a:xfrm>
            <a:off x="7375525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7" name="Line 59"/>
          <p:cNvSpPr>
            <a:spLocks noChangeShapeType="1"/>
          </p:cNvSpPr>
          <p:nvPr/>
        </p:nvSpPr>
        <p:spPr bwMode="auto">
          <a:xfrm>
            <a:off x="7375525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7356" name="Rectangle 60"/>
          <p:cNvSpPr>
            <a:spLocks noChangeArrowheads="1"/>
          </p:cNvSpPr>
          <p:nvPr/>
        </p:nvSpPr>
        <p:spPr bwMode="auto">
          <a:xfrm>
            <a:off x="217488" y="4383088"/>
            <a:ext cx="3124200" cy="933450"/>
          </a:xfrm>
          <a:prstGeom prst="rect">
            <a:avLst/>
          </a:prstGeom>
          <a:solidFill>
            <a:srgbClr val="FAC094"/>
          </a:solidFill>
          <a:ln w="25400">
            <a:solidFill>
              <a:srgbClr val="FAC094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57" name="Rectangle 61"/>
          <p:cNvSpPr>
            <a:spLocks noChangeArrowheads="1"/>
          </p:cNvSpPr>
          <p:nvPr/>
        </p:nvSpPr>
        <p:spPr bwMode="auto">
          <a:xfrm>
            <a:off x="166688" y="4397375"/>
            <a:ext cx="13652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500" b="1"/>
              <a:t>1. Generation</a:t>
            </a:r>
          </a:p>
        </p:txBody>
      </p:sp>
      <p:sp>
        <p:nvSpPr>
          <p:cNvPr id="567358" name="Rectangle 62"/>
          <p:cNvSpPr>
            <a:spLocks noChangeArrowheads="1"/>
          </p:cNvSpPr>
          <p:nvPr/>
        </p:nvSpPr>
        <p:spPr bwMode="auto">
          <a:xfrm>
            <a:off x="114300" y="4149725"/>
            <a:ext cx="1328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In-House-Systeme</a:t>
            </a:r>
          </a:p>
        </p:txBody>
      </p:sp>
      <p:sp>
        <p:nvSpPr>
          <p:cNvPr id="567359" name="Rectangle 63"/>
          <p:cNvSpPr>
            <a:spLocks noChangeArrowheads="1"/>
          </p:cNvSpPr>
          <p:nvPr/>
        </p:nvSpPr>
        <p:spPr bwMode="auto">
          <a:xfrm>
            <a:off x="509588" y="4710113"/>
            <a:ext cx="1579562" cy="530225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60" name="Rectangle 64"/>
          <p:cNvSpPr>
            <a:spLocks noChangeArrowheads="1"/>
          </p:cNvSpPr>
          <p:nvPr/>
        </p:nvSpPr>
        <p:spPr bwMode="auto">
          <a:xfrm>
            <a:off x="869950" y="4870450"/>
            <a:ext cx="779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1000"/>
              <a:t>Mainframes</a:t>
            </a:r>
          </a:p>
        </p:txBody>
      </p:sp>
      <p:sp>
        <p:nvSpPr>
          <p:cNvPr id="567361" name="Rectangle 65"/>
          <p:cNvSpPr>
            <a:spLocks noChangeArrowheads="1"/>
          </p:cNvSpPr>
          <p:nvPr/>
        </p:nvSpPr>
        <p:spPr bwMode="auto">
          <a:xfrm>
            <a:off x="2403475" y="4425950"/>
            <a:ext cx="887413" cy="842963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62" name="Rectangle 66"/>
          <p:cNvSpPr>
            <a:spLocks noChangeArrowheads="1"/>
          </p:cNvSpPr>
          <p:nvPr/>
        </p:nvSpPr>
        <p:spPr bwMode="auto">
          <a:xfrm>
            <a:off x="2439988" y="4538663"/>
            <a:ext cx="7969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1000"/>
              <a:t>SPICE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000"/>
              <a:t>CADAT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000"/>
              <a:t>CALMA, CV</a:t>
            </a:r>
          </a:p>
        </p:txBody>
      </p:sp>
      <p:sp>
        <p:nvSpPr>
          <p:cNvPr id="567363" name="Rectangle 67"/>
          <p:cNvSpPr>
            <a:spLocks noChangeArrowheads="1"/>
          </p:cNvSpPr>
          <p:nvPr/>
        </p:nvSpPr>
        <p:spPr bwMode="auto">
          <a:xfrm>
            <a:off x="2755900" y="3363913"/>
            <a:ext cx="2092325" cy="933450"/>
          </a:xfrm>
          <a:prstGeom prst="rect">
            <a:avLst/>
          </a:prstGeom>
          <a:solidFill>
            <a:srgbClr val="FAC094"/>
          </a:solidFill>
          <a:ln w="25400">
            <a:solidFill>
              <a:srgbClr val="FAC094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64" name="Rectangle 68"/>
          <p:cNvSpPr>
            <a:spLocks noChangeArrowheads="1"/>
          </p:cNvSpPr>
          <p:nvPr/>
        </p:nvSpPr>
        <p:spPr bwMode="auto">
          <a:xfrm>
            <a:off x="2722563" y="3389313"/>
            <a:ext cx="13684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500" b="1"/>
              <a:t>2. Generation</a:t>
            </a:r>
            <a:endParaRPr lang="de-DE" altLang="de-DE" sz="1500"/>
          </a:p>
        </p:txBody>
      </p:sp>
      <p:sp>
        <p:nvSpPr>
          <p:cNvPr id="567365" name="Rectangle 69"/>
          <p:cNvSpPr>
            <a:spLocks noChangeArrowheads="1"/>
          </p:cNvSpPr>
          <p:nvPr/>
        </p:nvSpPr>
        <p:spPr bwMode="auto">
          <a:xfrm>
            <a:off x="2566988" y="3121025"/>
            <a:ext cx="14922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Angepasste Systeme</a:t>
            </a:r>
          </a:p>
        </p:txBody>
      </p:sp>
      <p:sp>
        <p:nvSpPr>
          <p:cNvPr id="567366" name="Rectangle 70"/>
          <p:cNvSpPr>
            <a:spLocks noChangeArrowheads="1"/>
          </p:cNvSpPr>
          <p:nvPr/>
        </p:nvSpPr>
        <p:spPr bwMode="auto">
          <a:xfrm>
            <a:off x="4162425" y="3446463"/>
            <a:ext cx="635000" cy="774700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67" name="Rectangle 71"/>
          <p:cNvSpPr>
            <a:spLocks noChangeArrowheads="1"/>
          </p:cNvSpPr>
          <p:nvPr/>
        </p:nvSpPr>
        <p:spPr bwMode="auto">
          <a:xfrm>
            <a:off x="2898775" y="3689350"/>
            <a:ext cx="1109663" cy="474663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68" name="Rectangle 72"/>
          <p:cNvSpPr>
            <a:spLocks noChangeArrowheads="1"/>
          </p:cNvSpPr>
          <p:nvPr/>
        </p:nvSpPr>
        <p:spPr bwMode="auto">
          <a:xfrm>
            <a:off x="3027363" y="3768725"/>
            <a:ext cx="84296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1000"/>
              <a:t>Dedicated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1000"/>
              <a:t>Workstations</a:t>
            </a:r>
          </a:p>
        </p:txBody>
      </p:sp>
      <p:sp>
        <p:nvSpPr>
          <p:cNvPr id="567369" name="Rectangle 73"/>
          <p:cNvSpPr>
            <a:spLocks noChangeArrowheads="1"/>
          </p:cNvSpPr>
          <p:nvPr/>
        </p:nvSpPr>
        <p:spPr bwMode="auto">
          <a:xfrm>
            <a:off x="4237038" y="3543300"/>
            <a:ext cx="5286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000"/>
              <a:t>Daisy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000"/>
              <a:t>Mentor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000"/>
              <a:t>Valid</a:t>
            </a:r>
          </a:p>
        </p:txBody>
      </p:sp>
      <p:sp>
        <p:nvSpPr>
          <p:cNvPr id="567370" name="Freeform 74"/>
          <p:cNvSpPr>
            <a:spLocks/>
          </p:cNvSpPr>
          <p:nvPr/>
        </p:nvSpPr>
        <p:spPr bwMode="auto">
          <a:xfrm>
            <a:off x="5621338" y="1146175"/>
            <a:ext cx="3063875" cy="939800"/>
          </a:xfrm>
          <a:custGeom>
            <a:avLst/>
            <a:gdLst>
              <a:gd name="T0" fmla="*/ 0 w 1447"/>
              <a:gd name="T1" fmla="*/ 0 h 649"/>
              <a:gd name="T2" fmla="*/ 2147483647 w 1447"/>
              <a:gd name="T3" fmla="*/ 0 h 649"/>
              <a:gd name="T4" fmla="*/ 2147483647 w 1447"/>
              <a:gd name="T5" fmla="*/ 725534288 h 649"/>
              <a:gd name="T6" fmla="*/ 2147483647 w 1447"/>
              <a:gd name="T7" fmla="*/ 1358803096 h 649"/>
              <a:gd name="T8" fmla="*/ 0 w 1447"/>
              <a:gd name="T9" fmla="*/ 1358803096 h 649"/>
              <a:gd name="T10" fmla="*/ 0 w 1447"/>
              <a:gd name="T11" fmla="*/ 0 h 6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7" h="649">
                <a:moveTo>
                  <a:pt x="0" y="0"/>
                </a:moveTo>
                <a:lnTo>
                  <a:pt x="1305" y="0"/>
                </a:lnTo>
                <a:lnTo>
                  <a:pt x="1446" y="346"/>
                </a:lnTo>
                <a:lnTo>
                  <a:pt x="1305" y="648"/>
                </a:lnTo>
                <a:lnTo>
                  <a:pt x="0" y="648"/>
                </a:lnTo>
                <a:lnTo>
                  <a:pt x="0" y="0"/>
                </a:lnTo>
              </a:path>
            </a:pathLst>
          </a:custGeom>
          <a:solidFill>
            <a:srgbClr val="FAC094"/>
          </a:solidFill>
          <a:ln w="28575" cap="rnd" cmpd="sng">
            <a:solidFill>
              <a:srgbClr val="FAC09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567371" name="Rectangle 75"/>
          <p:cNvSpPr>
            <a:spLocks noChangeArrowheads="1"/>
          </p:cNvSpPr>
          <p:nvPr/>
        </p:nvSpPr>
        <p:spPr bwMode="auto">
          <a:xfrm>
            <a:off x="5565775" y="1146175"/>
            <a:ext cx="13668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500" b="1"/>
              <a:t>4. Generation</a:t>
            </a:r>
          </a:p>
        </p:txBody>
      </p:sp>
      <p:sp>
        <p:nvSpPr>
          <p:cNvPr id="567372" name="Rectangle 76"/>
          <p:cNvSpPr>
            <a:spLocks noChangeArrowheads="1"/>
          </p:cNvSpPr>
          <p:nvPr/>
        </p:nvSpPr>
        <p:spPr bwMode="auto">
          <a:xfrm>
            <a:off x="5435600" y="892175"/>
            <a:ext cx="2054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Framework/Komplett-Systeme</a:t>
            </a:r>
          </a:p>
        </p:txBody>
      </p:sp>
      <p:sp>
        <p:nvSpPr>
          <p:cNvPr id="567373" name="Rectangle 77"/>
          <p:cNvSpPr>
            <a:spLocks noChangeArrowheads="1"/>
          </p:cNvSpPr>
          <p:nvPr/>
        </p:nvSpPr>
        <p:spPr bwMode="auto">
          <a:xfrm>
            <a:off x="5903913" y="1446213"/>
            <a:ext cx="2287587" cy="520700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74" name="Rectangle 78"/>
          <p:cNvSpPr>
            <a:spLocks noChangeArrowheads="1"/>
          </p:cNvSpPr>
          <p:nvPr/>
        </p:nvSpPr>
        <p:spPr bwMode="auto">
          <a:xfrm>
            <a:off x="5788025" y="1403350"/>
            <a:ext cx="246062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000"/>
              <a:t>Customer/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000"/>
              <a:t>Vendor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000"/>
              <a:t>Partnerships</a:t>
            </a:r>
          </a:p>
        </p:txBody>
      </p:sp>
      <p:sp>
        <p:nvSpPr>
          <p:cNvPr id="567375" name="Freeform 79"/>
          <p:cNvSpPr>
            <a:spLocks/>
          </p:cNvSpPr>
          <p:nvPr/>
        </p:nvSpPr>
        <p:spPr bwMode="auto">
          <a:xfrm>
            <a:off x="4171950" y="2335213"/>
            <a:ext cx="2876550" cy="939800"/>
          </a:xfrm>
          <a:custGeom>
            <a:avLst/>
            <a:gdLst>
              <a:gd name="T0" fmla="*/ 0 w 1447"/>
              <a:gd name="T1" fmla="*/ 0 h 649"/>
              <a:gd name="T2" fmla="*/ 2147483647 w 1447"/>
              <a:gd name="T3" fmla="*/ 0 h 649"/>
              <a:gd name="T4" fmla="*/ 2147483647 w 1447"/>
              <a:gd name="T5" fmla="*/ 725534288 h 649"/>
              <a:gd name="T6" fmla="*/ 2147483647 w 1447"/>
              <a:gd name="T7" fmla="*/ 1358803096 h 649"/>
              <a:gd name="T8" fmla="*/ 0 w 1447"/>
              <a:gd name="T9" fmla="*/ 1358803096 h 649"/>
              <a:gd name="T10" fmla="*/ 0 w 1447"/>
              <a:gd name="T11" fmla="*/ 0 h 6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7" h="649">
                <a:moveTo>
                  <a:pt x="0" y="0"/>
                </a:moveTo>
                <a:lnTo>
                  <a:pt x="1305" y="0"/>
                </a:lnTo>
                <a:lnTo>
                  <a:pt x="1446" y="346"/>
                </a:lnTo>
                <a:lnTo>
                  <a:pt x="1305" y="648"/>
                </a:lnTo>
                <a:lnTo>
                  <a:pt x="0" y="648"/>
                </a:lnTo>
                <a:lnTo>
                  <a:pt x="0" y="0"/>
                </a:lnTo>
              </a:path>
            </a:pathLst>
          </a:custGeom>
          <a:solidFill>
            <a:srgbClr val="FAC094"/>
          </a:solidFill>
          <a:ln w="28575" cap="rnd" cmpd="sng">
            <a:solidFill>
              <a:srgbClr val="FAC09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567376" name="Rectangle 80"/>
          <p:cNvSpPr>
            <a:spLocks noChangeArrowheads="1"/>
          </p:cNvSpPr>
          <p:nvPr/>
        </p:nvSpPr>
        <p:spPr bwMode="auto">
          <a:xfrm>
            <a:off x="4405313" y="2649538"/>
            <a:ext cx="1266825" cy="519112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77" name="Rectangle 81"/>
          <p:cNvSpPr>
            <a:spLocks noChangeArrowheads="1"/>
          </p:cNvSpPr>
          <p:nvPr/>
        </p:nvSpPr>
        <p:spPr bwMode="auto">
          <a:xfrm>
            <a:off x="4603750" y="2749550"/>
            <a:ext cx="841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1000"/>
              <a:t> UNIX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1000"/>
              <a:t>Workstations</a:t>
            </a:r>
          </a:p>
        </p:txBody>
      </p:sp>
      <p:sp>
        <p:nvSpPr>
          <p:cNvPr id="567378" name="Rectangle 82"/>
          <p:cNvSpPr>
            <a:spLocks noChangeArrowheads="1"/>
          </p:cNvSpPr>
          <p:nvPr/>
        </p:nvSpPr>
        <p:spPr bwMode="auto">
          <a:xfrm>
            <a:off x="4130675" y="2349500"/>
            <a:ext cx="13684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500" b="1"/>
              <a:t>3. Generation</a:t>
            </a:r>
          </a:p>
        </p:txBody>
      </p:sp>
      <p:sp>
        <p:nvSpPr>
          <p:cNvPr id="567379" name="Rectangle 83"/>
          <p:cNvSpPr>
            <a:spLocks noChangeArrowheads="1"/>
          </p:cNvSpPr>
          <p:nvPr/>
        </p:nvSpPr>
        <p:spPr bwMode="auto">
          <a:xfrm>
            <a:off x="5888038" y="2398713"/>
            <a:ext cx="806450" cy="798512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7380" name="Rectangle 84"/>
          <p:cNvSpPr>
            <a:spLocks noChangeArrowheads="1"/>
          </p:cNvSpPr>
          <p:nvPr/>
        </p:nvSpPr>
        <p:spPr bwMode="auto">
          <a:xfrm>
            <a:off x="5957888" y="2508250"/>
            <a:ext cx="6731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000"/>
              <a:t>Cadence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000"/>
              <a:t>Mentor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000"/>
              <a:t>Synopsys</a:t>
            </a:r>
          </a:p>
        </p:txBody>
      </p:sp>
      <p:sp>
        <p:nvSpPr>
          <p:cNvPr id="567381" name="Rectangle 85"/>
          <p:cNvSpPr>
            <a:spLocks noChangeArrowheads="1"/>
          </p:cNvSpPr>
          <p:nvPr/>
        </p:nvSpPr>
        <p:spPr bwMode="auto">
          <a:xfrm>
            <a:off x="4037013" y="2098675"/>
            <a:ext cx="14001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373" tIns="42428" rIns="86373" bIns="42428">
            <a:spAutoFit/>
          </a:bodyPr>
          <a:lstStyle>
            <a:lvl1pPr defTabSz="7270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27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de-DE" altLang="de-DE" sz="1200"/>
              <a:t>Point-Tool-Systeme</a:t>
            </a:r>
          </a:p>
        </p:txBody>
      </p:sp>
      <p:sp>
        <p:nvSpPr>
          <p:cNvPr id="12374" name="Line 86"/>
          <p:cNvSpPr>
            <a:spLocks noChangeShapeType="1"/>
          </p:cNvSpPr>
          <p:nvPr/>
        </p:nvSpPr>
        <p:spPr bwMode="auto">
          <a:xfrm>
            <a:off x="7680325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5" name="Line 87"/>
          <p:cNvSpPr>
            <a:spLocks noChangeShapeType="1"/>
          </p:cNvSpPr>
          <p:nvPr/>
        </p:nvSpPr>
        <p:spPr bwMode="auto">
          <a:xfrm>
            <a:off x="3984625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6" name="Line 88"/>
          <p:cNvSpPr>
            <a:spLocks noChangeShapeType="1"/>
          </p:cNvSpPr>
          <p:nvPr/>
        </p:nvSpPr>
        <p:spPr bwMode="auto">
          <a:xfrm>
            <a:off x="1516063" y="5424488"/>
            <a:ext cx="0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7" name="Line 89"/>
          <p:cNvSpPr>
            <a:spLocks noChangeShapeType="1"/>
          </p:cNvSpPr>
          <p:nvPr/>
        </p:nvSpPr>
        <p:spPr bwMode="auto">
          <a:xfrm>
            <a:off x="282575" y="5424488"/>
            <a:ext cx="1588" cy="293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8" name="Line 90"/>
          <p:cNvSpPr>
            <a:spLocks noChangeShapeType="1"/>
          </p:cNvSpPr>
          <p:nvPr/>
        </p:nvSpPr>
        <p:spPr bwMode="auto">
          <a:xfrm>
            <a:off x="2754313" y="5422900"/>
            <a:ext cx="1587" cy="293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9" name="Rectangle 91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/>
              <a:t>1.4        Entwicklung der Entwurfsautomatisierung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6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6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6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6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6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6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6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6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56" grpId="0" animBg="1"/>
      <p:bldP spid="567357" grpId="0"/>
      <p:bldP spid="567358" grpId="0"/>
      <p:bldP spid="567359" grpId="0" animBg="1"/>
      <p:bldP spid="567360" grpId="0"/>
      <p:bldP spid="567361" grpId="0" animBg="1"/>
      <p:bldP spid="567362" grpId="0"/>
      <p:bldP spid="567363" grpId="0" animBg="1"/>
      <p:bldP spid="567364" grpId="0"/>
      <p:bldP spid="567365" grpId="0"/>
      <p:bldP spid="567366" grpId="0" animBg="1"/>
      <p:bldP spid="567367" grpId="0" animBg="1"/>
      <p:bldP spid="567368" grpId="0"/>
      <p:bldP spid="567369" grpId="0"/>
      <p:bldP spid="567370" grpId="0" animBg="1"/>
      <p:bldP spid="567371" grpId="0"/>
      <p:bldP spid="567372" grpId="0"/>
      <p:bldP spid="567373" grpId="0" animBg="1"/>
      <p:bldP spid="567374" grpId="0"/>
      <p:bldP spid="567375" grpId="0" animBg="1"/>
      <p:bldP spid="567376" grpId="0" animBg="1"/>
      <p:bldP spid="567377" grpId="0"/>
      <p:bldP spid="567378" grpId="0"/>
      <p:bldP spid="567379" grpId="0" animBg="1"/>
      <p:bldP spid="567380" grpId="0"/>
      <p:bldP spid="567381" grpId="0"/>
    </p:bldLst>
  </p:timing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1685</Words>
  <Application>Microsoft Office PowerPoint</Application>
  <PresentationFormat>Bildschirmpräsentation (4:3)</PresentationFormat>
  <Paragraphs>693</Paragraphs>
  <Slides>53</Slides>
  <Notes>28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1" baseType="lpstr">
      <vt:lpstr>宋体</vt:lpstr>
      <vt:lpstr>Arial</vt:lpstr>
      <vt:lpstr>Symbol</vt:lpstr>
      <vt:lpstr>Times</vt:lpstr>
      <vt:lpstr>Times New Roman</vt:lpstr>
      <vt:lpstr>Verdana</vt:lpstr>
      <vt:lpstr>Präsentation Springer</vt:lpstr>
      <vt:lpstr>Formel</vt:lpstr>
      <vt:lpstr>Gliederung Kapitel 1 – Einführung</vt:lpstr>
      <vt:lpstr>1.1  Entwurfsautomatisierung in der Elektronik (EDA)</vt:lpstr>
      <vt:lpstr>1.1 Entwurfsautomatisierung in der Elektronik (EDA)</vt:lpstr>
      <vt:lpstr>1.2 Hinweise</vt:lpstr>
      <vt:lpstr>1.2 Hinweise</vt:lpstr>
      <vt:lpstr>1.2 Hinweise </vt:lpstr>
      <vt:lpstr>1.3        Bedeutung der Entwurfsautomatisierung: Moore‘s Law</vt:lpstr>
      <vt:lpstr>1.3        Bedeutung der Entwurfsautomatisierung: Entwurfsschere</vt:lpstr>
      <vt:lpstr>1.4        Entwicklung der Entwurfsautomatisierung</vt:lpstr>
      <vt:lpstr>Kapitel 1 – Einführung</vt:lpstr>
      <vt:lpstr>1.5 Übersicht über den Entwurfsprozess</vt:lpstr>
      <vt:lpstr>1.5 Übersicht über den Entwurfsprozess</vt:lpstr>
      <vt:lpstr>1.5.5 Layoutsynthese</vt:lpstr>
      <vt:lpstr>1.5.5 Layoutsynthese</vt:lpstr>
      <vt:lpstr>1.5.5 Layoutsynthese</vt:lpstr>
      <vt:lpstr>1.5.5 Layoutsynthese</vt:lpstr>
      <vt:lpstr>1.5.5 Layoutsynthese: Digitalentwurf</vt:lpstr>
      <vt:lpstr>1.5.5 Layoutsynthese: Analogentwurf</vt:lpstr>
      <vt:lpstr>1.5.5 Layoutsynthese: Leiterplattenentwurf</vt:lpstr>
      <vt:lpstr>Kapitel 1 – Einführung</vt:lpstr>
      <vt:lpstr>1.6 Entwurfsstile</vt:lpstr>
      <vt:lpstr>PowerPoint-Präsentation</vt:lpstr>
      <vt:lpstr>PowerPoint-Präsentation</vt:lpstr>
      <vt:lpstr>1.6.2     Standardzellen-Entwurf</vt:lpstr>
      <vt:lpstr>1.6.3     Makrozellen-Entwurf</vt:lpstr>
      <vt:lpstr>1.6.4 Gate-Array-Entwurf</vt:lpstr>
      <vt:lpstr>1.6.4 Gate-Array-Entwurf: FPGA</vt:lpstr>
      <vt:lpstr>1.6.4 Gate-Array-Entwurf: FPGA</vt:lpstr>
      <vt:lpstr>1.7        Layoutebenen</vt:lpstr>
      <vt:lpstr>1.8        Entwurfsregeln</vt:lpstr>
      <vt:lpstr>Kapitel 1 – Einführung</vt:lpstr>
      <vt:lpstr>1.9 Layoutsynthese als Optimierungsproblem</vt:lpstr>
      <vt:lpstr>1.9 Layoutsynthese als Optimierungsproblem</vt:lpstr>
      <vt:lpstr>1.9 Layoutsynthese als Optimierungsproblem</vt:lpstr>
      <vt:lpstr>1.9 Layoutsynthese als Optimierungsproblem</vt:lpstr>
      <vt:lpstr>1.10 Rechenkomplexität der Layoutsynthese</vt:lpstr>
      <vt:lpstr>1.10 Rechenkomplexität der Layoutsynthese</vt:lpstr>
      <vt:lpstr>1.11 Einteilung von Entwurfsalgorithmen</vt:lpstr>
      <vt:lpstr>1.11 Einteilung von Entwurfsalgorithmen</vt:lpstr>
      <vt:lpstr>1.12 Lösungsqualität von Entwurfsalgorithmen</vt:lpstr>
      <vt:lpstr>Kapitel 1 – Einführung</vt:lpstr>
      <vt:lpstr>1.13 Graphentheoretische Grundbegriffe</vt:lpstr>
      <vt:lpstr>1.13 Graphentheoretische Grundbegriffe</vt:lpstr>
      <vt:lpstr>1.13 Graphentheoretische Grundbegriffe</vt:lpstr>
      <vt:lpstr>1.13 Graphentheoretische Grundbegriffe</vt:lpstr>
      <vt:lpstr>1.13 Graphentheoretische Grundbegriffe</vt:lpstr>
      <vt:lpstr>1.13 Graphentheoretische Grundbegriffe</vt:lpstr>
      <vt:lpstr>1.13 Graphentheoretische Grundbegriffe</vt:lpstr>
      <vt:lpstr>Kapitel 1 – Einführung</vt:lpstr>
      <vt:lpstr>1.14 Häufig verwendete Layoutbegriffe</vt:lpstr>
      <vt:lpstr>1.14 Häufig verwendete Layoutbegriffe</vt:lpstr>
      <vt:lpstr>Zusammenfassung Kapitel 1  – Einführung</vt:lpstr>
      <vt:lpstr>Zusammenfassung Kapitel 1  – Einführung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Layoutsynthese elektronischer Schaltunge, Springer Verlag</dc:title>
  <dc:subject/>
  <dc:creator>Jens Lienig</dc:creator>
  <cp:lastModifiedBy>lienig</cp:lastModifiedBy>
  <cp:revision>2</cp:revision>
  <dcterms:created xsi:type="dcterms:W3CDTF">2018-10-20T13:43:35Z</dcterms:created>
  <dcterms:modified xsi:type="dcterms:W3CDTF">2018-10-20T13:49:07Z</dcterms:modified>
</cp:coreProperties>
</file>