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0"/>
  </p:notesMasterIdLst>
  <p:sldIdLst>
    <p:sldId id="268" r:id="rId2"/>
    <p:sldId id="306" r:id="rId3"/>
    <p:sldId id="352" r:id="rId4"/>
    <p:sldId id="353" r:id="rId5"/>
    <p:sldId id="270" r:id="rId6"/>
    <p:sldId id="308" r:id="rId7"/>
    <p:sldId id="271" r:id="rId8"/>
    <p:sldId id="340" r:id="rId9"/>
    <p:sldId id="332" r:id="rId10"/>
    <p:sldId id="309" r:id="rId11"/>
    <p:sldId id="310" r:id="rId12"/>
    <p:sldId id="338" r:id="rId13"/>
    <p:sldId id="311" r:id="rId14"/>
    <p:sldId id="351" r:id="rId15"/>
    <p:sldId id="316" r:id="rId16"/>
    <p:sldId id="317" r:id="rId17"/>
    <p:sldId id="318" r:id="rId18"/>
    <p:sldId id="319" r:id="rId19"/>
    <p:sldId id="320" r:id="rId20"/>
    <p:sldId id="321" r:id="rId21"/>
    <p:sldId id="312" r:id="rId22"/>
    <p:sldId id="273" r:id="rId23"/>
    <p:sldId id="274" r:id="rId24"/>
    <p:sldId id="275" r:id="rId25"/>
    <p:sldId id="276" r:id="rId26"/>
    <p:sldId id="277" r:id="rId27"/>
    <p:sldId id="278" r:id="rId28"/>
    <p:sldId id="347" r:id="rId29"/>
    <p:sldId id="279" r:id="rId30"/>
    <p:sldId id="280" r:id="rId31"/>
    <p:sldId id="281" r:id="rId32"/>
    <p:sldId id="282" r:id="rId33"/>
    <p:sldId id="283" r:id="rId34"/>
    <p:sldId id="322" r:id="rId35"/>
    <p:sldId id="328" r:id="rId36"/>
    <p:sldId id="313" r:id="rId37"/>
    <p:sldId id="323" r:id="rId38"/>
    <p:sldId id="324" r:id="rId39"/>
    <p:sldId id="325" r:id="rId40"/>
    <p:sldId id="326" r:id="rId41"/>
    <p:sldId id="327" r:id="rId42"/>
    <p:sldId id="314" r:id="rId43"/>
    <p:sldId id="284" r:id="rId44"/>
    <p:sldId id="285" r:id="rId45"/>
    <p:sldId id="286" r:id="rId46"/>
    <p:sldId id="287" r:id="rId47"/>
    <p:sldId id="288" r:id="rId48"/>
    <p:sldId id="337" r:id="rId49"/>
    <p:sldId id="289" r:id="rId50"/>
    <p:sldId id="290" r:id="rId51"/>
    <p:sldId id="333" r:id="rId52"/>
    <p:sldId id="335" r:id="rId53"/>
    <p:sldId id="334" r:id="rId54"/>
    <p:sldId id="336" r:id="rId55"/>
    <p:sldId id="292" r:id="rId56"/>
    <p:sldId id="348" r:id="rId57"/>
    <p:sldId id="293" r:id="rId58"/>
    <p:sldId id="294" r:id="rId59"/>
    <p:sldId id="295" r:id="rId60"/>
    <p:sldId id="296" r:id="rId61"/>
    <p:sldId id="297" r:id="rId62"/>
    <p:sldId id="329" r:id="rId63"/>
    <p:sldId id="315" r:id="rId64"/>
    <p:sldId id="298" r:id="rId65"/>
    <p:sldId id="299" r:id="rId66"/>
    <p:sldId id="342" r:id="rId67"/>
    <p:sldId id="300" r:id="rId68"/>
    <p:sldId id="349" r:id="rId69"/>
    <p:sldId id="344" r:id="rId70"/>
    <p:sldId id="350" r:id="rId71"/>
    <p:sldId id="343" r:id="rId72"/>
    <p:sldId id="330" r:id="rId73"/>
    <p:sldId id="301" r:id="rId74"/>
    <p:sldId id="302" r:id="rId75"/>
    <p:sldId id="303" r:id="rId76"/>
    <p:sldId id="304" r:id="rId77"/>
    <p:sldId id="305" r:id="rId78"/>
    <p:sldId id="339" r:id="rId7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lnSpc>
        <a:spcPts val="235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ts val="235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ts val="235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ts val="235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ts val="2350"/>
      </a:lnSpc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0AD1033-76DC-4E57-BF54-3558AD69D545}">
          <p14:sldIdLst>
            <p14:sldId id="268"/>
            <p14:sldId id="306"/>
            <p14:sldId id="352"/>
            <p14:sldId id="353"/>
            <p14:sldId id="270"/>
            <p14:sldId id="308"/>
            <p14:sldId id="271"/>
            <p14:sldId id="340"/>
            <p14:sldId id="332"/>
            <p14:sldId id="309"/>
            <p14:sldId id="310"/>
            <p14:sldId id="338"/>
          </p14:sldIdLst>
        </p14:section>
        <p14:section name="Abschnitt ohne Titel" id="{E684DD01-1AE4-464A-A7C7-F77D6EB926E7}">
          <p14:sldIdLst>
            <p14:sldId id="311"/>
            <p14:sldId id="351"/>
            <p14:sldId id="316"/>
            <p14:sldId id="317"/>
            <p14:sldId id="318"/>
            <p14:sldId id="319"/>
            <p14:sldId id="320"/>
            <p14:sldId id="321"/>
            <p14:sldId id="312"/>
            <p14:sldId id="273"/>
            <p14:sldId id="274"/>
            <p14:sldId id="275"/>
            <p14:sldId id="276"/>
            <p14:sldId id="277"/>
            <p14:sldId id="278"/>
            <p14:sldId id="347"/>
            <p14:sldId id="279"/>
            <p14:sldId id="280"/>
            <p14:sldId id="281"/>
            <p14:sldId id="282"/>
            <p14:sldId id="283"/>
            <p14:sldId id="322"/>
            <p14:sldId id="328"/>
            <p14:sldId id="313"/>
            <p14:sldId id="323"/>
            <p14:sldId id="324"/>
            <p14:sldId id="325"/>
            <p14:sldId id="326"/>
            <p14:sldId id="327"/>
            <p14:sldId id="314"/>
            <p14:sldId id="284"/>
            <p14:sldId id="285"/>
            <p14:sldId id="286"/>
            <p14:sldId id="287"/>
            <p14:sldId id="288"/>
            <p14:sldId id="337"/>
            <p14:sldId id="289"/>
            <p14:sldId id="290"/>
            <p14:sldId id="333"/>
            <p14:sldId id="335"/>
            <p14:sldId id="334"/>
            <p14:sldId id="336"/>
            <p14:sldId id="292"/>
            <p14:sldId id="348"/>
            <p14:sldId id="293"/>
            <p14:sldId id="294"/>
            <p14:sldId id="295"/>
            <p14:sldId id="296"/>
            <p14:sldId id="297"/>
            <p14:sldId id="329"/>
            <p14:sldId id="315"/>
            <p14:sldId id="298"/>
            <p14:sldId id="299"/>
            <p14:sldId id="342"/>
            <p14:sldId id="300"/>
            <p14:sldId id="349"/>
            <p14:sldId id="344"/>
            <p14:sldId id="350"/>
            <p14:sldId id="343"/>
            <p14:sldId id="330"/>
            <p14:sldId id="301"/>
            <p14:sldId id="302"/>
            <p14:sldId id="303"/>
            <p14:sldId id="304"/>
            <p14:sldId id="305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7CE7C"/>
    <a:srgbClr val="FAC094"/>
    <a:srgbClr val="FFCC99"/>
    <a:srgbClr val="B2B2B2"/>
    <a:srgbClr val="0C325C"/>
    <a:srgbClr val="CCCCFF"/>
    <a:srgbClr val="996633"/>
    <a:srgbClr val="0099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04" autoAdjust="0"/>
  </p:normalViewPr>
  <p:slideViewPr>
    <p:cSldViewPr snapToObjects="1" showGuides="1">
      <p:cViewPr varScale="1">
        <p:scale>
          <a:sx n="112" d="100"/>
          <a:sy n="112" d="100"/>
        </p:scale>
        <p:origin x="1910" y="82"/>
      </p:cViewPr>
      <p:guideLst>
        <p:guide orient="horz" pos="935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/>
            </a:lvl1pPr>
          </a:lstStyle>
          <a:p>
            <a:pPr>
              <a:defRPr/>
            </a:pPr>
            <a:fld id="{4EDCFD06-07A2-4CD3-AB7F-55922FBDAA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6B6159-0623-4E91-862C-54E3C76B2B6F}" type="slidenum">
              <a:rPr lang="en-US" altLang="de-DE" sz="1200" smtClean="0"/>
              <a:pPr/>
              <a:t>9</a:t>
            </a:fld>
            <a:endParaRPr lang="en-US" altLang="de-DE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CC5583-1B97-4982-A420-8A66C724ED22}" type="slidenum">
              <a:rPr lang="en-US" altLang="de-DE" sz="1200" smtClean="0"/>
              <a:pPr/>
              <a:t>20</a:t>
            </a:fld>
            <a:endParaRPr lang="en-US" altLang="de-DE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43EC32-6152-4D69-966E-251F1C58EA58}" type="slidenum">
              <a:rPr lang="en-US" altLang="de-DE" sz="1200" smtClean="0"/>
              <a:pPr/>
              <a:t>21</a:t>
            </a:fld>
            <a:endParaRPr lang="en-US" altLang="de-DE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02BBA4-2945-4E0B-84EE-9337BF158506}" type="slidenum">
              <a:rPr lang="en-US" altLang="de-DE" sz="1200" smtClean="0"/>
              <a:pPr/>
              <a:t>22</a:t>
            </a:fld>
            <a:endParaRPr lang="en-US" altLang="de-DE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E7CDEC-F966-445B-8D00-F2FE7C862257}" type="slidenum">
              <a:rPr lang="en-US" altLang="de-DE" sz="1200" smtClean="0"/>
              <a:pPr/>
              <a:t>23</a:t>
            </a:fld>
            <a:endParaRPr lang="en-US" altLang="de-DE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DD9045-79C5-411A-9F3B-8E976E1B8A6B}" type="slidenum">
              <a:rPr lang="en-US" altLang="de-DE" sz="1200" smtClean="0"/>
              <a:pPr/>
              <a:t>24</a:t>
            </a:fld>
            <a:endParaRPr lang="en-US" altLang="de-DE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DA868D-B14A-435D-845F-0C05DC6F8AA7}" type="slidenum">
              <a:rPr lang="en-US" altLang="de-DE" sz="1200" smtClean="0"/>
              <a:pPr/>
              <a:t>25</a:t>
            </a:fld>
            <a:endParaRPr lang="en-US" altLang="de-DE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CEC6657-79F1-4D3C-A33F-1F8D19D09A79}" type="slidenum">
              <a:rPr lang="en-US" altLang="de-DE" sz="1200" smtClean="0"/>
              <a:pPr/>
              <a:t>26</a:t>
            </a:fld>
            <a:endParaRPr lang="en-US" altLang="de-DE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7E4230-07E4-4750-B21A-E82D8DDF9E1C}" type="slidenum">
              <a:rPr lang="en-US" altLang="de-DE" sz="1200" smtClean="0"/>
              <a:pPr/>
              <a:t>27</a:t>
            </a:fld>
            <a:endParaRPr lang="en-US" altLang="de-DE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27A7BD-2E8D-4B7B-9C8C-8DBAF1D44762}" type="slidenum">
              <a:rPr lang="en-US" altLang="de-DE" sz="1200" smtClean="0"/>
              <a:pPr/>
              <a:t>28</a:t>
            </a:fld>
            <a:endParaRPr lang="en-US" altLang="de-DE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98508C-AD4A-43A9-A205-908F73472E17}" type="slidenum">
              <a:rPr lang="en-US" altLang="de-DE" sz="1200" smtClean="0"/>
              <a:pPr/>
              <a:t>29</a:t>
            </a:fld>
            <a:endParaRPr lang="en-US" altLang="de-DE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510FE5-CA0F-4635-AF07-27E6CC36488E}" type="slidenum">
              <a:rPr lang="en-US" altLang="de-DE" sz="1200" smtClean="0"/>
              <a:pPr/>
              <a:t>10</a:t>
            </a:fld>
            <a:endParaRPr lang="en-US" altLang="de-DE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>
                <a:sym typeface="Symbol" pitchFamily="18" charset="2"/>
              </a:rPr>
              <a:t> Psi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A77ED6-14C8-48C7-A4B1-CDCEAB611AEA}" type="slidenum">
              <a:rPr lang="en-US" altLang="de-DE" sz="1200" smtClean="0"/>
              <a:pPr/>
              <a:t>30</a:t>
            </a:fld>
            <a:endParaRPr lang="en-US" altLang="de-DE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D382ED-8610-4001-B62F-DAF7713465ED}" type="slidenum">
              <a:rPr lang="en-US" altLang="de-DE" sz="1200" smtClean="0"/>
              <a:pPr/>
              <a:t>31</a:t>
            </a:fld>
            <a:endParaRPr lang="en-US" altLang="de-DE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5C7D65-0011-43CF-A339-BE93F925D1FD}" type="slidenum">
              <a:rPr lang="en-US" altLang="de-DE" sz="1200" smtClean="0"/>
              <a:pPr/>
              <a:t>32</a:t>
            </a:fld>
            <a:endParaRPr lang="en-US" altLang="de-DE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67F9FB6-8B21-4941-B62C-73D0D7BB2DE3}" type="slidenum">
              <a:rPr lang="en-US" altLang="de-DE" sz="1200" smtClean="0"/>
              <a:pPr/>
              <a:t>33</a:t>
            </a:fld>
            <a:endParaRPr lang="en-US" altLang="de-DE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CF6CB3-77BC-4108-B52B-42AA8BF9A6B0}" type="slidenum">
              <a:rPr lang="en-US" altLang="de-DE" sz="1200" smtClean="0"/>
              <a:pPr/>
              <a:t>34</a:t>
            </a:fld>
            <a:endParaRPr lang="en-US" altLang="de-DE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ADB831-596C-40FF-B494-9B07D8740B11}" type="slidenum">
              <a:rPr lang="en-US" altLang="de-DE" sz="1200" smtClean="0"/>
              <a:pPr/>
              <a:t>35</a:t>
            </a:fld>
            <a:endParaRPr lang="en-US" altLang="de-DE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83D964-EB25-4AEA-A381-66A51E3EEDC0}" type="slidenum">
              <a:rPr lang="en-US" altLang="de-DE" sz="1200" smtClean="0"/>
              <a:pPr/>
              <a:t>36</a:t>
            </a:fld>
            <a:endParaRPr lang="en-US" altLang="de-DE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E68627-FA5A-4BF1-8A9C-809D3087D43B}" type="slidenum">
              <a:rPr lang="en-US" altLang="de-DE" sz="1200" smtClean="0"/>
              <a:pPr/>
              <a:t>37</a:t>
            </a:fld>
            <a:endParaRPr lang="en-US" altLang="de-DE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3106FC-6C91-4231-88FA-3E4A557684D7}" type="slidenum">
              <a:rPr lang="en-US" altLang="de-DE" sz="1200" smtClean="0"/>
              <a:pPr/>
              <a:t>38</a:t>
            </a:fld>
            <a:endParaRPr lang="en-US" altLang="de-DE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76EEDA-34BF-4637-907B-E5FD77CEF90C}" type="slidenum">
              <a:rPr lang="en-US" altLang="de-DE" sz="1200" smtClean="0"/>
              <a:pPr/>
              <a:t>39</a:t>
            </a:fld>
            <a:endParaRPr lang="en-US" altLang="de-DE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E7422D-865A-42FD-A536-349E27DDC1E1}" type="slidenum">
              <a:rPr lang="en-US" altLang="de-DE" sz="1200" smtClean="0"/>
              <a:pPr/>
              <a:t>13</a:t>
            </a:fld>
            <a:endParaRPr lang="en-US" altLang="de-DE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4D56EF-9E7C-4FB3-B593-FCCFE5EDC64F}" type="slidenum">
              <a:rPr lang="en-US" altLang="de-DE" sz="1200" smtClean="0"/>
              <a:pPr/>
              <a:t>40</a:t>
            </a:fld>
            <a:endParaRPr lang="en-US" altLang="de-DE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53988F-49D6-4516-90F6-0CE8EFDF7C3A}" type="slidenum">
              <a:rPr lang="en-US" altLang="de-DE" sz="1200" smtClean="0"/>
              <a:pPr/>
              <a:t>41</a:t>
            </a:fld>
            <a:endParaRPr lang="en-US" altLang="de-DE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D0C992-37FC-48E1-808E-4903B15ABAD7}" type="slidenum">
              <a:rPr lang="en-US" altLang="de-DE" sz="1200" smtClean="0"/>
              <a:pPr/>
              <a:t>42</a:t>
            </a:fld>
            <a:endParaRPr lang="en-US" altLang="de-DE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83CC6C-9F0C-4499-B01C-FDED58D7D7B9}" type="slidenum">
              <a:rPr lang="en-US" altLang="de-DE" sz="1200" smtClean="0"/>
              <a:pPr/>
              <a:t>43</a:t>
            </a:fld>
            <a:endParaRPr lang="en-US" altLang="de-DE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2FB8CC-0B41-486B-BB61-98FE9B7ED869}" type="slidenum">
              <a:rPr lang="en-US" altLang="de-DE" sz="1200" smtClean="0"/>
              <a:pPr/>
              <a:t>44</a:t>
            </a:fld>
            <a:endParaRPr lang="en-US" altLang="de-DE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9C5885-6D91-48E2-A80C-F77076EF6FF0}" type="slidenum">
              <a:rPr lang="en-US" altLang="de-DE" sz="1200" smtClean="0"/>
              <a:pPr/>
              <a:t>45</a:t>
            </a:fld>
            <a:endParaRPr lang="en-US" altLang="de-DE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ECC307-9CFE-494E-AE31-01C225A77302}" type="slidenum">
              <a:rPr lang="en-US" altLang="de-DE" sz="1200" smtClean="0"/>
              <a:pPr/>
              <a:t>46</a:t>
            </a:fld>
            <a:endParaRPr lang="en-US" altLang="de-DE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AFEE08-61F4-4591-9D15-666660B274B2}" type="slidenum">
              <a:rPr lang="en-US" altLang="de-DE" sz="1200" smtClean="0"/>
              <a:pPr/>
              <a:t>47</a:t>
            </a:fld>
            <a:endParaRPr lang="en-US" altLang="de-DE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4B0023-73EE-4E76-B531-6A8CBEE39242}" type="slidenum">
              <a:rPr lang="en-US" altLang="de-DE" sz="1200" smtClean="0"/>
              <a:pPr/>
              <a:t>48</a:t>
            </a:fld>
            <a:endParaRPr lang="en-US" altLang="de-DE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F3F636-6D0B-4111-8FA8-270BED775A5F}" type="slidenum">
              <a:rPr lang="en-US" altLang="de-DE" sz="1200" smtClean="0"/>
              <a:pPr/>
              <a:t>49</a:t>
            </a:fld>
            <a:endParaRPr lang="en-US" altLang="de-DE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E7422D-865A-42FD-A536-349E27DDC1E1}" type="slidenum">
              <a:rPr lang="en-US" altLang="de-DE" sz="1200" smtClean="0"/>
              <a:pPr/>
              <a:t>14</a:t>
            </a:fld>
            <a:endParaRPr lang="en-US" altLang="de-DE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09E9A5-5833-44C7-BE7D-DB391DD8B8B4}" type="slidenum">
              <a:rPr lang="en-US" altLang="de-DE" sz="1200" smtClean="0"/>
              <a:pPr/>
              <a:t>50</a:t>
            </a:fld>
            <a:endParaRPr lang="en-US" altLang="de-DE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78F2AD-CDCF-49D9-80EF-C2AC87124008}" type="slidenum">
              <a:rPr lang="en-US" altLang="de-DE" sz="1200" smtClean="0"/>
              <a:pPr/>
              <a:t>51</a:t>
            </a:fld>
            <a:endParaRPr lang="en-US" altLang="de-DE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AF9ACF-7B6F-4750-8C67-6B4A31797F45}" type="slidenum">
              <a:rPr lang="en-US" altLang="de-DE" sz="1200" smtClean="0"/>
              <a:pPr/>
              <a:t>52</a:t>
            </a:fld>
            <a:endParaRPr lang="en-US" altLang="de-DE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DDA6DC-F95B-4505-B7B3-0091CC5E6D91}" type="slidenum">
              <a:rPr lang="en-US" altLang="de-DE" sz="1200" smtClean="0"/>
              <a:pPr/>
              <a:t>53</a:t>
            </a:fld>
            <a:endParaRPr lang="en-US" altLang="de-DE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74F751-4178-446B-A308-11486B0181B3}" type="slidenum">
              <a:rPr lang="en-US" altLang="de-DE" sz="1200" smtClean="0"/>
              <a:pPr/>
              <a:t>54</a:t>
            </a:fld>
            <a:endParaRPr lang="en-US" altLang="de-DE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53D97B-D4B9-4513-95A8-59D38D3250CA}" type="slidenum">
              <a:rPr lang="en-US" altLang="de-DE" sz="1200" smtClean="0"/>
              <a:pPr/>
              <a:t>55</a:t>
            </a:fld>
            <a:endParaRPr lang="en-US" altLang="de-DE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7E712B-9603-4BC1-87FD-22AD73EFA75F}" type="slidenum">
              <a:rPr lang="en-US" altLang="de-DE" sz="1200" smtClean="0"/>
              <a:pPr/>
              <a:t>56</a:t>
            </a:fld>
            <a:endParaRPr lang="en-US" altLang="de-DE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6E1509-74D4-4FD0-B82A-52752059D5EE}" type="slidenum">
              <a:rPr lang="en-US" altLang="de-DE" sz="1200" smtClean="0"/>
              <a:pPr/>
              <a:t>57</a:t>
            </a:fld>
            <a:endParaRPr lang="en-US" altLang="de-DE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8C8D22-78E7-47A3-825E-7192E5E9312F}" type="slidenum">
              <a:rPr lang="en-US" altLang="de-DE" sz="1200" smtClean="0"/>
              <a:pPr/>
              <a:t>58</a:t>
            </a:fld>
            <a:endParaRPr lang="en-US" altLang="de-DE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DDC8E8-C01B-413F-B724-48B35A93BEB8}" type="slidenum">
              <a:rPr lang="en-US" altLang="de-DE" sz="1200" smtClean="0"/>
              <a:pPr/>
              <a:t>59</a:t>
            </a:fld>
            <a:endParaRPr lang="en-US" altLang="de-DE" sz="12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6179BC-6ADB-4199-BF17-B7E9423A7041}" type="slidenum">
              <a:rPr lang="en-US" altLang="de-DE" sz="1200" smtClean="0"/>
              <a:pPr/>
              <a:t>15</a:t>
            </a:fld>
            <a:endParaRPr lang="en-US" altLang="de-DE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2D43ED-F3D0-49F6-A7DB-39920AF95A33}" type="slidenum">
              <a:rPr lang="en-US" altLang="de-DE" sz="1200" smtClean="0"/>
              <a:pPr/>
              <a:t>60</a:t>
            </a:fld>
            <a:endParaRPr lang="en-US" altLang="de-DE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3E2241-5C7B-4281-9F92-233A3A7189B0}" type="slidenum">
              <a:rPr lang="en-US" altLang="de-DE" sz="1200" smtClean="0"/>
              <a:pPr/>
              <a:t>61</a:t>
            </a:fld>
            <a:endParaRPr lang="en-US" altLang="de-DE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512488-BF94-454E-AD37-085327C496FA}" type="slidenum">
              <a:rPr lang="en-US" altLang="de-DE" sz="1200" smtClean="0"/>
              <a:pPr/>
              <a:t>62</a:t>
            </a:fld>
            <a:endParaRPr lang="en-US" altLang="de-DE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3B6E0FA-68EB-422E-8D90-EE3790111DFE}" type="slidenum">
              <a:rPr lang="en-US" altLang="de-DE" sz="1200" smtClean="0"/>
              <a:pPr/>
              <a:t>63</a:t>
            </a:fld>
            <a:endParaRPr lang="en-US" altLang="de-DE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38B9FD-9040-4417-9A9F-30FFDF4AED13}" type="slidenum">
              <a:rPr lang="en-US" altLang="de-DE" sz="1200" smtClean="0"/>
              <a:pPr/>
              <a:t>64</a:t>
            </a:fld>
            <a:endParaRPr lang="en-US" altLang="de-DE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D2E8157-B5A0-4380-B515-EA60C4343218}" type="slidenum">
              <a:rPr lang="en-US" altLang="de-DE" sz="1200" smtClean="0"/>
              <a:pPr/>
              <a:t>65</a:t>
            </a:fld>
            <a:endParaRPr lang="en-US" altLang="de-DE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C9B3AA-7CA6-447F-8C3B-1B6122D41AF3}" type="slidenum">
              <a:rPr lang="en-US" altLang="de-DE" sz="1200" smtClean="0"/>
              <a:pPr/>
              <a:t>66</a:t>
            </a:fld>
            <a:endParaRPr lang="en-US" altLang="de-DE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EA1C8D-ABCF-4149-98D2-82090C6ACA20}" type="slidenum">
              <a:rPr lang="en-US" altLang="de-DE" sz="1200" smtClean="0"/>
              <a:pPr/>
              <a:t>67</a:t>
            </a:fld>
            <a:endParaRPr lang="en-US" altLang="de-DE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F43832-EF4B-4422-9687-6091EFF1AA5D}" type="slidenum">
              <a:rPr lang="en-US" altLang="de-DE" sz="1200" smtClean="0"/>
              <a:pPr/>
              <a:t>68</a:t>
            </a:fld>
            <a:endParaRPr lang="en-US" altLang="de-DE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DFCDE9-CB55-4634-BF9E-37EE00B2BDF3}" type="slidenum">
              <a:rPr lang="en-US" altLang="de-DE" sz="1200" smtClean="0"/>
              <a:pPr/>
              <a:t>69</a:t>
            </a:fld>
            <a:endParaRPr lang="en-US" altLang="de-DE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CEA09E-0B1C-443E-A6BF-F99CDBA97BEF}" type="slidenum">
              <a:rPr lang="en-US" altLang="de-DE" sz="1200" smtClean="0"/>
              <a:pPr/>
              <a:t>16</a:t>
            </a:fld>
            <a:endParaRPr lang="en-US" altLang="de-DE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8FFCB2-C0DA-4E6F-965F-A68E4CD3C826}" type="slidenum">
              <a:rPr lang="en-US" altLang="de-DE" sz="1200" smtClean="0"/>
              <a:pPr/>
              <a:t>70</a:t>
            </a:fld>
            <a:endParaRPr lang="en-US" altLang="de-DE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819F822-54A1-4E8C-A8EE-8BFE779315CE}" type="slidenum">
              <a:rPr lang="en-US" altLang="de-DE" sz="1200" smtClean="0"/>
              <a:pPr/>
              <a:t>71</a:t>
            </a:fld>
            <a:endParaRPr lang="en-US" altLang="de-DE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212550-83D7-4B1D-94F4-C6F98A3F5A21}" type="slidenum">
              <a:rPr lang="en-US" altLang="de-DE" sz="1200" smtClean="0"/>
              <a:pPr/>
              <a:t>72</a:t>
            </a:fld>
            <a:endParaRPr lang="en-US" altLang="de-DE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6EB881-7EC3-4806-8899-A4108ECF9AA0}" type="slidenum">
              <a:rPr lang="en-US" altLang="de-DE" sz="1200" smtClean="0"/>
              <a:pPr/>
              <a:t>73</a:t>
            </a:fld>
            <a:endParaRPr lang="en-US" altLang="de-DE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193680-DEE8-49FF-947A-562AF6C8D47C}" type="slidenum">
              <a:rPr lang="en-US" altLang="de-DE" sz="1200" smtClean="0"/>
              <a:pPr/>
              <a:t>74</a:t>
            </a:fld>
            <a:endParaRPr lang="en-US" altLang="de-DE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C4C7E9-59A1-413F-9003-56E38A18F7F8}" type="slidenum">
              <a:rPr lang="en-US" altLang="de-DE" sz="1200" smtClean="0"/>
              <a:pPr/>
              <a:t>75</a:t>
            </a:fld>
            <a:endParaRPr lang="en-US" altLang="de-DE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65D775-7ECB-40AF-B3AA-E5640C360E28}" type="slidenum">
              <a:rPr lang="en-US" altLang="de-DE" sz="1200" smtClean="0"/>
              <a:pPr/>
              <a:t>76</a:t>
            </a:fld>
            <a:endParaRPr lang="en-US" altLang="de-DE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3DEDF2-094B-4393-8CBB-8552DB0CE5AB}" type="slidenum">
              <a:rPr lang="en-US" altLang="de-DE" sz="1200" smtClean="0"/>
              <a:pPr/>
              <a:t>77</a:t>
            </a:fld>
            <a:endParaRPr lang="en-US" altLang="de-DE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0A388A-378E-47F6-B230-112C4FB5EDA7}" type="slidenum">
              <a:rPr lang="en-US" altLang="de-DE" sz="1200" smtClean="0"/>
              <a:pPr/>
              <a:t>17</a:t>
            </a:fld>
            <a:endParaRPr lang="en-US" altLang="de-DE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C81EF15-B859-4F52-A911-A4773809EAEB}" type="slidenum">
              <a:rPr lang="en-US" altLang="de-DE" sz="1200" smtClean="0"/>
              <a:pPr/>
              <a:t>18</a:t>
            </a:fld>
            <a:endParaRPr lang="en-US" altLang="de-DE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180DA0-9CD6-4D5C-93EA-1A1500A42CF6}" type="slidenum">
              <a:rPr lang="en-US" altLang="de-DE" sz="1200" smtClean="0"/>
              <a:pPr/>
              <a:t>19</a:t>
            </a:fld>
            <a:endParaRPr lang="en-US" altLang="de-DE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583113" cy="343693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348163"/>
            <a:ext cx="5086350" cy="4127500"/>
          </a:xfrm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04DF55-D50B-4495-9A3D-5E3E1812A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4974"/>
            <a:ext cx="8304213" cy="762000"/>
          </a:xfrm>
          <a:prstGeom prst="rect">
            <a:avLst/>
          </a:prstGeom>
          <a:gradFill rotWithShape="1">
            <a:gsLst>
              <a:gs pos="0">
                <a:srgbClr val="35B048"/>
              </a:gs>
              <a:gs pos="100000">
                <a:srgbClr val="F47920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5855448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7623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75" y="0"/>
            <a:ext cx="8304213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5151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0825" cy="6858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defTabSz="89852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endParaRPr lang="de-DE" altLang="de-DE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087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defTabSz="89852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endParaRPr lang="de-DE" altLang="de-DE">
              <a:latin typeface="Times" pitchFamily="18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Symbol" pitchFamily="18" charset="2"/>
              </a:rPr>
              <a:t>	Mastertextformat bearbeiten</a:t>
            </a:r>
          </a:p>
          <a:p>
            <a:pPr lvl="1"/>
            <a:r>
              <a:rPr lang="en-US" altLang="de-DE">
                <a:sym typeface="Symbol" pitchFamily="18" charset="2"/>
              </a:rPr>
              <a:t>	Zweite Ebene</a:t>
            </a:r>
          </a:p>
          <a:p>
            <a:pPr lvl="2"/>
            <a:r>
              <a:rPr lang="en-US" altLang="de-DE">
                <a:sym typeface="Symbol" pitchFamily="18" charset="2"/>
              </a:rPr>
              <a:t>	Dritte Ebene</a:t>
            </a:r>
          </a:p>
          <a:p>
            <a:pPr lvl="3"/>
            <a:r>
              <a:rPr lang="en-US" altLang="de-DE">
                <a:sym typeface="Symbol" pitchFamily="18" charset="2"/>
              </a:rPr>
              <a:t>Vierte Ebene</a:t>
            </a:r>
          </a:p>
          <a:p>
            <a:pPr lvl="4"/>
            <a:r>
              <a:rPr lang="en-US" altLang="de-DE">
                <a:sym typeface="Symbol" pitchFamily="18" charset="2"/>
              </a:rPr>
              <a:t>Fünfte Ebene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47638" y="6478588"/>
            <a:ext cx="83470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856" tIns="53928" rIns="107856" bIns="53928"/>
          <a:lstStyle>
            <a:lvl1pPr defTabSz="107950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7950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de-DE" altLang="de-DE" sz="1000">
                <a:solidFill>
                  <a:srgbClr val="C0C0C0"/>
                </a:solidFill>
              </a:rPr>
              <a:t>Layoutsynthese elektronischer Schaltungen – Grundlegende Algorithmen für die Entwurfsautomatisierung         Kapitel 2: Partitionierung</a:t>
            </a:r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8494713" y="6478588"/>
            <a:ext cx="54133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856" tIns="53928" rIns="107856" bIns="53928"/>
          <a:lstStyle>
            <a:lvl1pPr defTabSz="107950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7950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795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07950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3E076D56-06C7-4E35-9F4F-3431DB555A5B}" type="slidenum">
              <a:rPr lang="en-US" altLang="de-DE" sz="1000" smtClean="0">
                <a:solidFill>
                  <a:srgbClr val="C0C0C0"/>
                </a:solidFill>
              </a:rPr>
              <a:pPr>
                <a:lnSpc>
                  <a:spcPct val="100000"/>
                </a:lnSpc>
                <a:defRPr/>
              </a:pPr>
              <a:t>‹Nr.›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506386D-1B2B-4ADF-A030-1C79AB41C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4974"/>
            <a:ext cx="8304213" cy="762000"/>
          </a:xfrm>
          <a:prstGeom prst="rect">
            <a:avLst/>
          </a:prstGeom>
          <a:gradFill rotWithShape="1">
            <a:gsLst>
              <a:gs pos="0">
                <a:srgbClr val="35B048"/>
              </a:gs>
              <a:gs pos="100000">
                <a:srgbClr val="F47920"/>
              </a:gs>
            </a:gsLst>
            <a:lin ang="0" scaled="1"/>
          </a:gradFill>
          <a:ln>
            <a:noFill/>
          </a:ln>
          <a:effectLst/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pic>
        <p:nvPicPr>
          <p:cNvPr id="9" name="Grafik 8" descr="C:\Daten\OneDrive\PAPER\BOOK_EDA_2016\web\Cover_EDA.jpg">
            <a:extLst>
              <a:ext uri="{FF2B5EF4-FFF2-40B4-BE49-F238E27FC236}">
                <a16:creationId xmlns:a16="http://schemas.microsoft.com/office/drawing/2014/main" id="{2B555A13-F5E7-42E4-90D8-11EF44F1F04F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0" b="68767"/>
          <a:stretch/>
        </p:blipFill>
        <p:spPr bwMode="auto">
          <a:xfrm>
            <a:off x="2798" y="4"/>
            <a:ext cx="877843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itchFamily="18" charset="2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pitchFamily="18" charset="2"/>
        </a:defRPr>
      </a:lvl1pPr>
      <a:lvl2pPr marL="301625" indent="15557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itchFamily="18" charset="2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sym typeface="Symbol" pitchFamily="18" charset="2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3pPr>
      <a:lvl4pPr marL="676275" indent="69532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4pPr>
      <a:lvl5pPr marL="900113" indent="928688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5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6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7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2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3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6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7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/>
              <a:t>Gliederung Kapitel 2 – Partitionierung</a:t>
            </a:r>
            <a:endParaRPr lang="en-US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1438"/>
            <a:ext cx="8193087" cy="503237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 dirty="0"/>
              <a:t>2.1	Einführung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 dirty="0"/>
              <a:t>2.2	Begriffsbestimmungen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 dirty="0"/>
              <a:t>2.3	Optimierungsziele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2.3.1  Externe Verbindungen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2.3.2  </a:t>
            </a:r>
            <a:r>
              <a:rPr lang="de-DE" altLang="de-DE" dirty="0" err="1"/>
              <a:t>Bounded</a:t>
            </a:r>
            <a:r>
              <a:rPr lang="de-DE" altLang="de-DE" dirty="0"/>
              <a:t>-Size-Partitionierung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 dirty="0"/>
              <a:t>2.4	Partitionierungsalgorithmen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2.4.1  </a:t>
            </a:r>
            <a:r>
              <a:rPr lang="de-DE" altLang="de-DE" dirty="0" err="1"/>
              <a:t>Kernighan</a:t>
            </a:r>
            <a:r>
              <a:rPr lang="de-DE" altLang="de-DE" dirty="0"/>
              <a:t>-Lin (KL)-Algorithmus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2.4.2  Erweiterungen des </a:t>
            </a:r>
            <a:r>
              <a:rPr lang="de-DE" altLang="de-DE" dirty="0" err="1"/>
              <a:t>Kernighan</a:t>
            </a:r>
            <a:r>
              <a:rPr lang="de-DE" altLang="de-DE" dirty="0"/>
              <a:t>-Lin-Algorithmus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2.4.3  </a:t>
            </a:r>
            <a:r>
              <a:rPr lang="de-DE" altLang="de-DE" dirty="0" err="1"/>
              <a:t>Fiduccia-Mattheyses</a:t>
            </a:r>
            <a:r>
              <a:rPr lang="de-DE" altLang="de-DE" dirty="0"/>
              <a:t> (FM)-Algorithmus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2.4.4  </a:t>
            </a:r>
            <a:r>
              <a:rPr lang="de-DE" altLang="de-DE" dirty="0" err="1"/>
              <a:t>Simulated</a:t>
            </a:r>
            <a:r>
              <a:rPr lang="de-DE" altLang="de-DE" dirty="0"/>
              <a:t>-Annealing (SA)-Algorithmus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endParaRPr lang="de-DE" altLang="de-DE" sz="800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2.5	Zusammenfassung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 dirty="0"/>
              <a:t>2.3	Optimierungsziel: Externe Verbindungen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22400"/>
            <a:ext cx="8232775" cy="4370388"/>
          </a:xfrm>
          <a:noFill/>
        </p:spPr>
        <p:txBody>
          <a:bodyPr lIns="191095" tIns="44941" rIns="89883" bIns="44941"/>
          <a:lstStyle/>
          <a:p>
            <a:pPr defTabSz="762000">
              <a:lnSpc>
                <a:spcPct val="100000"/>
              </a:lnSpc>
              <a:tabLst/>
            </a:pPr>
            <a:r>
              <a:rPr lang="de-DE" altLang="de-DE" dirty="0"/>
              <a:t>Netze der Schnittmenge (</a:t>
            </a:r>
            <a:r>
              <a:rPr lang="de-DE" altLang="de-DE" dirty="0" err="1"/>
              <a:t>cutset</a:t>
            </a:r>
            <a:r>
              <a:rPr lang="de-DE" altLang="de-DE" dirty="0"/>
              <a:t>) </a:t>
            </a:r>
            <a:r>
              <a:rPr lang="de-DE" altLang="de-DE" i="1" dirty="0"/>
              <a:t> </a:t>
            </a:r>
            <a:r>
              <a:rPr lang="de-DE" altLang="de-DE" dirty="0"/>
              <a:t> verkörpern i.d.R. externe Verdrahtung</a:t>
            </a:r>
            <a:br>
              <a:rPr lang="de-DE" altLang="de-DE" dirty="0"/>
            </a:br>
            <a:endParaRPr lang="de-DE" altLang="de-DE" dirty="0"/>
          </a:p>
          <a:p>
            <a:pPr defTabSz="762000">
              <a:lnSpc>
                <a:spcPct val="100000"/>
              </a:lnSpc>
              <a:tabLst/>
            </a:pPr>
            <a:r>
              <a:rPr lang="de-DE" altLang="de-DE" dirty="0"/>
              <a:t>Minimierung dieser Schnittmenge angestrebt</a:t>
            </a:r>
            <a:br>
              <a:rPr lang="de-DE" altLang="de-DE" dirty="0"/>
            </a:br>
            <a:endParaRPr lang="de-DE" altLang="de-DE" dirty="0"/>
          </a:p>
          <a:p>
            <a:pPr defTabSz="762000">
              <a:lnSpc>
                <a:spcPct val="100000"/>
              </a:lnSpc>
              <a:tabLst/>
            </a:pPr>
            <a:r>
              <a:rPr lang="de-DE" altLang="de-DE" dirty="0"/>
              <a:t>Die Wichtung </a:t>
            </a:r>
            <a:r>
              <a:rPr lang="de-DE" altLang="de-DE" i="1" dirty="0"/>
              <a:t>w</a:t>
            </a:r>
            <a:r>
              <a:rPr lang="de-DE" altLang="de-DE" dirty="0"/>
              <a:t>(</a:t>
            </a:r>
            <a:r>
              <a:rPr lang="de-DE" altLang="de-DE" i="1" dirty="0"/>
              <a:t>e</a:t>
            </a:r>
            <a:r>
              <a:rPr lang="de-DE" altLang="de-DE" dirty="0"/>
              <a:t>)</a:t>
            </a:r>
            <a:r>
              <a:rPr lang="de-DE" altLang="de-DE" i="1" dirty="0"/>
              <a:t> </a:t>
            </a:r>
            <a:r>
              <a:rPr lang="de-DE" altLang="de-DE" dirty="0"/>
              <a:t>einer Kante </a:t>
            </a:r>
            <a:r>
              <a:rPr lang="de-DE" altLang="de-DE" i="1" dirty="0"/>
              <a:t>e</a:t>
            </a:r>
            <a:r>
              <a:rPr lang="de-DE" altLang="de-DE" dirty="0"/>
              <a:t> im Schaltungsgraphen stellt die Kosten dar, die bei der Realisierung dieser Verbindung als externe Verdrahtung entstehen. </a:t>
            </a:r>
            <a:br>
              <a:rPr lang="de-DE" altLang="de-DE" dirty="0"/>
            </a:br>
            <a:endParaRPr lang="de-DE" altLang="de-DE" dirty="0"/>
          </a:p>
          <a:p>
            <a:pPr defTabSz="762000">
              <a:lnSpc>
                <a:spcPct val="100000"/>
              </a:lnSpc>
              <a:tabLst/>
            </a:pPr>
            <a:r>
              <a:rPr lang="de-DE" altLang="de-DE" dirty="0"/>
              <a:t>Damit ist Zielfunktion </a:t>
            </a:r>
            <a:r>
              <a:rPr lang="de-DE" altLang="de-DE" i="1" dirty="0"/>
              <a:t>Z </a:t>
            </a:r>
            <a:r>
              <a:rPr lang="de-DE" altLang="de-DE" dirty="0"/>
              <a:t>während der Partitionierung zu minimieren:</a:t>
            </a:r>
          </a:p>
          <a:p>
            <a:pPr marL="742950" lvl="1" indent="-285750" defTabSz="762000">
              <a:tabLst/>
            </a:pPr>
            <a:endParaRPr lang="de-DE" altLang="de-DE" dirty="0"/>
          </a:p>
          <a:p>
            <a:pPr marL="742950" lvl="1" indent="-285750" defTabSz="762000">
              <a:buFont typeface="Symbol" pitchFamily="18" charset="2"/>
              <a:buNone/>
              <a:tabLst/>
            </a:pPr>
            <a:r>
              <a:rPr lang="de-DE" altLang="de-DE" dirty="0"/>
              <a:t> </a:t>
            </a:r>
            <a:endParaRPr lang="en-US" altLang="de-DE" dirty="0"/>
          </a:p>
        </p:txBody>
      </p:sp>
      <p:graphicFrame>
        <p:nvGraphicFramePr>
          <p:cNvPr id="552964" name="Object 4"/>
          <p:cNvGraphicFramePr>
            <a:graphicFrameLocks noChangeAspect="1"/>
          </p:cNvGraphicFramePr>
          <p:nvPr/>
        </p:nvGraphicFramePr>
        <p:xfrm>
          <a:off x="1195388" y="4292600"/>
          <a:ext cx="215741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Formel" r:id="rId4" imgW="1219200" imgH="368300" progId="Equation.3">
                  <p:embed/>
                </p:oleObj>
              </mc:Choice>
              <mc:Fallback>
                <p:oleObj name="Formel" r:id="rId4" imgW="1219200" imgH="368300" progId="Equation.3">
                  <p:embed/>
                  <p:pic>
                    <p:nvPicPr>
                      <p:cNvPr id="552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292600"/>
                        <a:ext cx="2157412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/>
              <a:t>2.3	Optimierungsziel: Bounded-Size-Partitionierung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065213"/>
            <a:ext cx="8537575" cy="4381500"/>
          </a:xfrm>
          <a:noFill/>
        </p:spPr>
        <p:txBody>
          <a:bodyPr lIns="191095" tIns="44941" rIns="89883" bIns="44941"/>
          <a:lstStyle/>
          <a:p>
            <a:pPr defTabSz="762000">
              <a:lnSpc>
                <a:spcPct val="100000"/>
              </a:lnSpc>
              <a:tabLst/>
            </a:pPr>
            <a:r>
              <a:rPr lang="de-DE" altLang="de-DE" i="1" dirty="0"/>
              <a:t>s</a:t>
            </a:r>
            <a:r>
              <a:rPr lang="de-DE" altLang="de-DE" dirty="0"/>
              <a:t>(</a:t>
            </a:r>
            <a:r>
              <a:rPr lang="de-DE" altLang="de-DE" i="1" dirty="0"/>
              <a:t>v</a:t>
            </a:r>
            <a:r>
              <a:rPr lang="de-DE" altLang="de-DE" dirty="0"/>
              <a:t>) sei die Fläche der Zelle </a:t>
            </a:r>
            <a:r>
              <a:rPr lang="de-DE" altLang="de-DE" i="1" dirty="0"/>
              <a:t>v, </a:t>
            </a:r>
            <a:r>
              <a:rPr lang="de-DE" altLang="de-DE" i="1" dirty="0" err="1"/>
              <a:t>V</a:t>
            </a:r>
            <a:r>
              <a:rPr lang="de-DE" altLang="de-DE" i="1" baseline="-25000" dirty="0" err="1"/>
              <a:t>i</a:t>
            </a:r>
            <a:r>
              <a:rPr lang="de-DE" altLang="de-DE" dirty="0"/>
              <a:t> die Menge der Zellen des </a:t>
            </a:r>
            <a:r>
              <a:rPr lang="de-DE" altLang="de-DE" i="1" dirty="0"/>
              <a:t>i</a:t>
            </a:r>
            <a:r>
              <a:rPr lang="de-DE" altLang="de-DE" dirty="0"/>
              <a:t>-</a:t>
            </a:r>
            <a:r>
              <a:rPr lang="de-DE" altLang="de-DE" dirty="0" err="1"/>
              <a:t>ten</a:t>
            </a:r>
            <a:r>
              <a:rPr lang="de-DE" altLang="de-DE" dirty="0"/>
              <a:t> Blocks </a:t>
            </a:r>
            <a:endParaRPr lang="de-DE" altLang="de-DE" i="1" dirty="0"/>
          </a:p>
          <a:p>
            <a:pPr defTabSz="762000">
              <a:lnSpc>
                <a:spcPct val="100000"/>
              </a:lnSpc>
              <a:tabLst/>
            </a:pPr>
            <a:r>
              <a:rPr lang="de-DE" altLang="de-DE" dirty="0"/>
              <a:t>Vorgabe eines oberen Grenzwertes (Upper </a:t>
            </a:r>
            <a:r>
              <a:rPr lang="de-DE" altLang="de-DE" dirty="0" err="1"/>
              <a:t>bound</a:t>
            </a:r>
            <a:r>
              <a:rPr lang="de-DE" altLang="de-DE" dirty="0"/>
              <a:t>) für die Flächengröße einer jeden Teilschaltung (Block), wobei Fläche des </a:t>
            </a:r>
            <a:r>
              <a:rPr lang="de-DE" altLang="de-DE" i="1" dirty="0"/>
              <a:t>i</a:t>
            </a:r>
            <a:r>
              <a:rPr lang="de-DE" altLang="de-DE" dirty="0"/>
              <a:t>-</a:t>
            </a:r>
            <a:r>
              <a:rPr lang="de-DE" altLang="de-DE" dirty="0" err="1"/>
              <a:t>ten</a:t>
            </a:r>
            <a:r>
              <a:rPr lang="de-DE" altLang="de-DE" dirty="0"/>
              <a:t> Blocks mit                </a:t>
            </a:r>
            <a:br>
              <a:rPr lang="de-DE" altLang="de-DE" dirty="0"/>
            </a:br>
            <a:r>
              <a:rPr lang="de-DE" altLang="de-DE" dirty="0"/>
              <a:t>               angegeben wird</a:t>
            </a:r>
          </a:p>
          <a:p>
            <a:pPr defTabSz="762000">
              <a:lnSpc>
                <a:spcPct val="100000"/>
              </a:lnSpc>
              <a:tabLst/>
            </a:pPr>
            <a:endParaRPr lang="de-DE" altLang="de-DE" dirty="0"/>
          </a:p>
          <a:p>
            <a:pPr defTabSz="762000">
              <a:lnSpc>
                <a:spcPct val="100000"/>
              </a:lnSpc>
              <a:tabLst/>
            </a:pPr>
            <a:r>
              <a:rPr lang="de-DE" altLang="de-DE" dirty="0"/>
              <a:t>Ziel: Schaltung in </a:t>
            </a:r>
            <a:r>
              <a:rPr lang="de-DE" altLang="de-DE" i="1" dirty="0"/>
              <a:t>k</a:t>
            </a:r>
            <a:r>
              <a:rPr lang="de-DE" altLang="de-DE" dirty="0"/>
              <a:t> Blöcke ungefähr gleicher Größe zu teilen</a:t>
            </a:r>
          </a:p>
          <a:p>
            <a:pPr defTabSz="762000">
              <a:lnSpc>
                <a:spcPct val="100000"/>
              </a:lnSpc>
              <a:tabLst/>
            </a:pPr>
            <a:endParaRPr lang="de-DE" altLang="de-DE" dirty="0"/>
          </a:p>
          <a:p>
            <a:pPr marL="742950" lvl="1" indent="-285750" defTabSz="762000">
              <a:lnSpc>
                <a:spcPct val="100000"/>
              </a:lnSpc>
              <a:buFont typeface="Symbol" pitchFamily="18" charset="2"/>
              <a:buNone/>
              <a:tabLst/>
            </a:pPr>
            <a:endParaRPr lang="de-DE" altLang="de-DE" dirty="0"/>
          </a:p>
          <a:p>
            <a:pPr defTabSz="762000">
              <a:lnSpc>
                <a:spcPct val="100000"/>
              </a:lnSpc>
              <a:buFont typeface="Symbol" pitchFamily="18" charset="2"/>
              <a:buNone/>
              <a:tabLst/>
            </a:pPr>
            <a:r>
              <a:rPr lang="de-DE" altLang="de-DE" dirty="0"/>
              <a:t>	</a:t>
            </a:r>
            <a:r>
              <a:rPr lang="de-DE" altLang="de-DE" sz="1400" dirty="0"/>
              <a:t>mit |</a:t>
            </a:r>
            <a:r>
              <a:rPr lang="de-DE" altLang="de-DE" sz="1400" i="1" dirty="0" err="1"/>
              <a:t>V</a:t>
            </a:r>
            <a:r>
              <a:rPr lang="de-DE" altLang="de-DE" sz="1400" i="1" baseline="-25000" dirty="0" err="1"/>
              <a:t>i</a:t>
            </a:r>
            <a:r>
              <a:rPr lang="de-DE" altLang="de-DE" sz="1400" dirty="0"/>
              <a:t>| = Flächengröße der Menge </a:t>
            </a:r>
            <a:r>
              <a:rPr lang="de-DE" altLang="de-DE" sz="1400" i="1" dirty="0" err="1"/>
              <a:t>V</a:t>
            </a:r>
            <a:r>
              <a:rPr lang="de-DE" altLang="de-DE" sz="1400" i="1" baseline="-25000" dirty="0" err="1"/>
              <a:t>i</a:t>
            </a:r>
            <a:r>
              <a:rPr lang="de-DE" altLang="de-DE" sz="1400" i="1" dirty="0"/>
              <a:t> </a:t>
            </a:r>
            <a:r>
              <a:rPr lang="de-DE" altLang="de-DE" sz="1400" dirty="0"/>
              <a:t> (</a:t>
            </a:r>
            <a:r>
              <a:rPr lang="de-DE" altLang="de-DE" sz="1400" i="1" dirty="0"/>
              <a:t>i</a:t>
            </a:r>
            <a:r>
              <a:rPr lang="de-DE" altLang="de-DE" sz="1400" dirty="0"/>
              <a:t>-</a:t>
            </a:r>
            <a:r>
              <a:rPr lang="de-DE" altLang="de-DE" sz="1400" dirty="0" err="1"/>
              <a:t>ter</a:t>
            </a:r>
            <a:r>
              <a:rPr lang="de-DE" altLang="de-DE" sz="1400" dirty="0"/>
              <a:t> Block) und</a:t>
            </a:r>
            <a:br>
              <a:rPr lang="de-DE" altLang="de-DE" sz="1400" dirty="0"/>
            </a:br>
            <a:r>
              <a:rPr lang="de-DE" altLang="de-DE" sz="1400" dirty="0"/>
              <a:t>      |</a:t>
            </a:r>
            <a:r>
              <a:rPr lang="de-DE" altLang="de-DE" sz="1400" i="1" dirty="0"/>
              <a:t>V</a:t>
            </a:r>
            <a:r>
              <a:rPr lang="de-DE" altLang="de-DE" sz="1400" dirty="0"/>
              <a:t>| = Flächengröße der Menge </a:t>
            </a:r>
            <a:r>
              <a:rPr lang="de-DE" altLang="de-DE" sz="1400" i="1" dirty="0"/>
              <a:t>V</a:t>
            </a:r>
            <a:r>
              <a:rPr lang="de-DE" altLang="de-DE" sz="1400" dirty="0"/>
              <a:t> (Gesamtschaltung).</a:t>
            </a:r>
          </a:p>
          <a:p>
            <a:pPr defTabSz="762000">
              <a:lnSpc>
                <a:spcPct val="100000"/>
              </a:lnSpc>
              <a:tabLst/>
            </a:pPr>
            <a:r>
              <a:rPr lang="de-DE" altLang="de-DE" dirty="0"/>
              <a:t>Wenn alle Schaltungselemente (Zellen, Bauelemente usw.) die gleiche Größe besitzen, reduziert sich die (</a:t>
            </a:r>
            <a:r>
              <a:rPr lang="de-DE" altLang="de-DE" dirty="0" err="1"/>
              <a:t>Un</a:t>
            </a:r>
            <a:r>
              <a:rPr lang="de-DE" altLang="de-DE" dirty="0"/>
              <a:t>-)Gleichung zu </a:t>
            </a:r>
          </a:p>
          <a:p>
            <a:pPr defTabSz="762000">
              <a:lnSpc>
                <a:spcPct val="100000"/>
              </a:lnSpc>
              <a:tabLst/>
            </a:pPr>
            <a:endParaRPr lang="de-DE" altLang="de-DE" dirty="0"/>
          </a:p>
          <a:p>
            <a:pPr defTabSz="762000">
              <a:lnSpc>
                <a:spcPct val="100000"/>
              </a:lnSpc>
              <a:buClr>
                <a:srgbClr val="EAEAEA"/>
              </a:buClr>
              <a:tabLst/>
            </a:pPr>
            <a:br>
              <a:rPr lang="de-DE" altLang="de-DE" sz="1400" dirty="0"/>
            </a:br>
            <a:r>
              <a:rPr lang="de-DE" altLang="de-DE" sz="1400" dirty="0"/>
              <a:t>mit </a:t>
            </a:r>
            <a:r>
              <a:rPr lang="de-DE" altLang="de-DE" sz="1400" i="1" dirty="0" err="1"/>
              <a:t>n</a:t>
            </a:r>
            <a:r>
              <a:rPr lang="de-DE" altLang="de-DE" sz="1400" i="1" baseline="-25000" dirty="0" err="1"/>
              <a:t>i</a:t>
            </a:r>
            <a:r>
              <a:rPr lang="de-DE" altLang="de-DE" sz="1400" dirty="0"/>
              <a:t> = Anzahl der Elemente in </a:t>
            </a:r>
            <a:r>
              <a:rPr lang="de-DE" altLang="de-DE" sz="1400" i="1" dirty="0" err="1"/>
              <a:t>V</a:t>
            </a:r>
            <a:r>
              <a:rPr lang="de-DE" altLang="de-DE" sz="1400" i="1" baseline="-25000" dirty="0" err="1"/>
              <a:t>i</a:t>
            </a:r>
            <a:r>
              <a:rPr lang="de-DE" altLang="de-DE" sz="1400" baseline="-25000" dirty="0"/>
              <a:t> </a:t>
            </a:r>
            <a:r>
              <a:rPr lang="de-DE" altLang="de-DE" sz="1400" dirty="0"/>
              <a:t>, </a:t>
            </a:r>
            <a:r>
              <a:rPr lang="de-DE" altLang="de-DE" sz="1400" i="1" dirty="0"/>
              <a:t>n</a:t>
            </a:r>
            <a:r>
              <a:rPr lang="de-DE" altLang="de-DE" sz="1400" dirty="0"/>
              <a:t> = Anzahl der Elemente in </a:t>
            </a:r>
            <a:r>
              <a:rPr lang="de-DE" altLang="de-DE" sz="1400" i="1" dirty="0"/>
              <a:t>V</a:t>
            </a:r>
            <a:r>
              <a:rPr lang="de-DE" altLang="de-DE" sz="1400" dirty="0"/>
              <a:t>, </a:t>
            </a:r>
            <a:r>
              <a:rPr lang="de-DE" altLang="de-DE" sz="1400" i="1" dirty="0"/>
              <a:t>k</a:t>
            </a:r>
            <a:r>
              <a:rPr lang="de-DE" altLang="de-DE" sz="1400" dirty="0"/>
              <a:t> = Anzahl der Blöcke.</a:t>
            </a:r>
          </a:p>
          <a:p>
            <a:pPr marL="742950" lvl="1" indent="-285750" defTabSz="762000">
              <a:lnSpc>
                <a:spcPct val="75000"/>
              </a:lnSpc>
              <a:tabLst/>
            </a:pPr>
            <a:endParaRPr lang="en-US" altLang="de-DE" dirty="0"/>
          </a:p>
        </p:txBody>
      </p:sp>
      <p:graphicFrame>
        <p:nvGraphicFramePr>
          <p:cNvPr id="553988" name="Object 4"/>
          <p:cNvGraphicFramePr>
            <a:graphicFrameLocks noChangeAspect="1"/>
          </p:cNvGraphicFramePr>
          <p:nvPr/>
        </p:nvGraphicFramePr>
        <p:xfrm>
          <a:off x="1141413" y="2060575"/>
          <a:ext cx="7207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" name="Formel" r:id="rId3" imgW="482391" imgH="368140" progId="Equation.3">
                  <p:embed/>
                </p:oleObj>
              </mc:Choice>
              <mc:Fallback>
                <p:oleObj name="Formel" r:id="rId3" imgW="482391" imgH="368140" progId="Equation.3">
                  <p:embed/>
                  <p:pic>
                    <p:nvPicPr>
                      <p:cNvPr id="553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060575"/>
                        <a:ext cx="7207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89" name="Object 5"/>
          <p:cNvGraphicFramePr>
            <a:graphicFrameLocks noChangeAspect="1"/>
          </p:cNvGraphicFramePr>
          <p:nvPr/>
        </p:nvGraphicFramePr>
        <p:xfrm>
          <a:off x="1141413" y="3164135"/>
          <a:ext cx="26685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Formel" r:id="rId5" imgW="1777229" imgH="431613" progId="Equation.3">
                  <p:embed/>
                </p:oleObj>
              </mc:Choice>
              <mc:Fallback>
                <p:oleObj name="Formel" r:id="rId5" imgW="1777229" imgH="431613" progId="Equation.3">
                  <p:embed/>
                  <p:pic>
                    <p:nvPicPr>
                      <p:cNvPr id="553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164135"/>
                        <a:ext cx="266858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0" name="Object 6"/>
          <p:cNvGraphicFramePr>
            <a:graphicFrameLocks noChangeAspect="1"/>
          </p:cNvGraphicFramePr>
          <p:nvPr/>
        </p:nvGraphicFramePr>
        <p:xfrm>
          <a:off x="1187450" y="5085184"/>
          <a:ext cx="6334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Formel" r:id="rId7" imgW="418918" imgH="393529" progId="Equation.3">
                  <p:embed/>
                </p:oleObj>
              </mc:Choice>
              <mc:Fallback>
                <p:oleObj name="Formel" r:id="rId7" imgW="418918" imgH="393529" progId="Equation.3">
                  <p:embed/>
                  <p:pic>
                    <p:nvPicPr>
                      <p:cNvPr id="553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85184"/>
                        <a:ext cx="63341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3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/>
              <a:t>Kapitel 2 – Partitionierung</a:t>
            </a:r>
            <a:endParaRPr lang="en-US" alt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1438"/>
            <a:ext cx="8193087" cy="503237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2.1	Einführung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2.2	Begriffsbestimmungen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2.3	Optimierungsziele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    2.3.1  Externe Verbindungen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    2.3.2  Bounded-Size-Partitionierung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/>
              <a:t>2.4	Partitionierungsalgorithmen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/>
              <a:t>    2.4.1  Kernighan-Lin (KL)-Algorithmus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/>
              <a:t>    2.4.2  Erweiterungen des Kernighan-Lin-Algorithmus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/>
              <a:t>    2.4.3  Fiduccia-Mattheyses (FM)-Algorithmus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/>
              <a:t>    2.4.4  Simulated-Annealing (SA)-Algorithmus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49238" y="3276600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8080375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dirty="0"/>
              <a:t>Gegeben ist ein Graph mit insgesamt 2</a:t>
            </a:r>
            <a:r>
              <a:rPr lang="de-DE" altLang="de-DE" i="1" dirty="0"/>
              <a:t>n</a:t>
            </a:r>
            <a:r>
              <a:rPr lang="de-DE" altLang="de-DE" dirty="0"/>
              <a:t> Knoten und gewichteten Kanten zwischen beliebigen Knoten.</a:t>
            </a:r>
          </a:p>
          <a:p>
            <a:pPr>
              <a:buClrTx/>
              <a:buFontTx/>
              <a:buNone/>
            </a:pPr>
            <a:endParaRPr lang="de-DE" altLang="de-DE" dirty="0"/>
          </a:p>
          <a:p>
            <a:pPr>
              <a:buClrTx/>
              <a:buFontTx/>
              <a:buNone/>
            </a:pPr>
            <a:r>
              <a:rPr lang="de-DE" altLang="de-DE" dirty="0"/>
              <a:t>Gesucht ist die Aufteilung des Graphen in zwei Teilgraphen (Blöcke) mit jeweils </a:t>
            </a:r>
            <a:br>
              <a:rPr lang="de-DE" altLang="de-DE" dirty="0"/>
            </a:br>
            <a:r>
              <a:rPr lang="de-DE" altLang="de-DE" i="1" dirty="0"/>
              <a:t>n</a:t>
            </a:r>
            <a:r>
              <a:rPr lang="de-DE" altLang="de-DE" dirty="0"/>
              <a:t> Knoten (Zellen) mit minimalen Schnittkosten (Summe der Gewichte aller geschnittenen Kanten).</a:t>
            </a:r>
            <a:endParaRPr lang="en-US" altLang="de-DE" dirty="0"/>
          </a:p>
        </p:txBody>
      </p:sp>
      <p:sp>
        <p:nvSpPr>
          <p:cNvPr id="555012" name="Line 4"/>
          <p:cNvSpPr>
            <a:spLocks noChangeAspect="1" noChangeShapeType="1"/>
          </p:cNvSpPr>
          <p:nvPr/>
        </p:nvSpPr>
        <p:spPr bwMode="auto">
          <a:xfrm>
            <a:off x="3716338" y="52720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3" name="Line 5"/>
          <p:cNvSpPr>
            <a:spLocks noChangeAspect="1" noChangeShapeType="1"/>
          </p:cNvSpPr>
          <p:nvPr/>
        </p:nvSpPr>
        <p:spPr bwMode="auto">
          <a:xfrm>
            <a:off x="3721100" y="4208463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4" name="Line 6"/>
          <p:cNvSpPr>
            <a:spLocks noChangeAspect="1" noChangeShapeType="1"/>
          </p:cNvSpPr>
          <p:nvPr/>
        </p:nvSpPr>
        <p:spPr bwMode="auto">
          <a:xfrm>
            <a:off x="3086100" y="527843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5" name="Line 7"/>
          <p:cNvSpPr>
            <a:spLocks noChangeAspect="1" noChangeShapeType="1"/>
          </p:cNvSpPr>
          <p:nvPr/>
        </p:nvSpPr>
        <p:spPr bwMode="auto">
          <a:xfrm>
            <a:off x="3086100" y="4225925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6" name="Line 8"/>
          <p:cNvSpPr>
            <a:spLocks noChangeAspect="1" noChangeShapeType="1"/>
          </p:cNvSpPr>
          <p:nvPr/>
        </p:nvSpPr>
        <p:spPr bwMode="auto">
          <a:xfrm flipH="1">
            <a:off x="3132138" y="4778375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7" name="Line 9"/>
          <p:cNvSpPr>
            <a:spLocks noChangeAspect="1" noChangeShapeType="1"/>
          </p:cNvSpPr>
          <p:nvPr/>
        </p:nvSpPr>
        <p:spPr bwMode="auto">
          <a:xfrm flipH="1">
            <a:off x="3117850" y="5343525"/>
            <a:ext cx="576263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8" name="Line 10"/>
          <p:cNvSpPr>
            <a:spLocks noChangeAspect="1" noChangeShapeType="1"/>
          </p:cNvSpPr>
          <p:nvPr/>
        </p:nvSpPr>
        <p:spPr bwMode="auto">
          <a:xfrm flipH="1">
            <a:off x="3108325" y="426561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9" name="Line 11"/>
          <p:cNvSpPr>
            <a:spLocks noChangeAspect="1" noChangeShapeType="1"/>
          </p:cNvSpPr>
          <p:nvPr/>
        </p:nvSpPr>
        <p:spPr bwMode="auto">
          <a:xfrm>
            <a:off x="3022600" y="5280025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0" name="Line 12"/>
          <p:cNvSpPr>
            <a:spLocks noChangeAspect="1" noChangeShapeType="1"/>
          </p:cNvSpPr>
          <p:nvPr/>
        </p:nvSpPr>
        <p:spPr bwMode="auto">
          <a:xfrm>
            <a:off x="3089275" y="422910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1" name="Line 13"/>
          <p:cNvSpPr>
            <a:spLocks noChangeAspect="1" noChangeShapeType="1"/>
          </p:cNvSpPr>
          <p:nvPr/>
        </p:nvSpPr>
        <p:spPr bwMode="auto">
          <a:xfrm>
            <a:off x="3149600" y="477043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2" name="Line 14"/>
          <p:cNvSpPr>
            <a:spLocks noChangeAspect="1" noChangeShapeType="1"/>
          </p:cNvSpPr>
          <p:nvPr/>
        </p:nvSpPr>
        <p:spPr bwMode="auto">
          <a:xfrm>
            <a:off x="3117850" y="53149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3" name="Line 15"/>
          <p:cNvSpPr>
            <a:spLocks noChangeAspect="1" noChangeShapeType="1"/>
          </p:cNvSpPr>
          <p:nvPr/>
        </p:nvSpPr>
        <p:spPr bwMode="auto">
          <a:xfrm>
            <a:off x="3124200" y="58737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4" name="Line 16"/>
          <p:cNvSpPr>
            <a:spLocks noChangeAspect="1" noChangeShapeType="1"/>
          </p:cNvSpPr>
          <p:nvPr/>
        </p:nvSpPr>
        <p:spPr bwMode="auto">
          <a:xfrm>
            <a:off x="3132138" y="423862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5" name="Oval 17"/>
          <p:cNvSpPr>
            <a:spLocks noChangeAspect="1" noChangeArrowheads="1"/>
          </p:cNvSpPr>
          <p:nvPr/>
        </p:nvSpPr>
        <p:spPr bwMode="auto">
          <a:xfrm>
            <a:off x="2914650" y="4621213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26" name="Rectangle 18"/>
          <p:cNvSpPr>
            <a:spLocks noChangeAspect="1" noChangeArrowheads="1"/>
          </p:cNvSpPr>
          <p:nvPr/>
        </p:nvSpPr>
        <p:spPr bwMode="auto">
          <a:xfrm>
            <a:off x="2944813" y="4646613"/>
            <a:ext cx="26193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555027" name="Oval 19"/>
          <p:cNvSpPr>
            <a:spLocks noChangeAspect="1" noChangeArrowheads="1"/>
          </p:cNvSpPr>
          <p:nvPr/>
        </p:nvSpPr>
        <p:spPr bwMode="auto">
          <a:xfrm>
            <a:off x="3552825" y="407670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28" name="Rectangle 20"/>
          <p:cNvSpPr>
            <a:spLocks noChangeAspect="1" noChangeArrowheads="1"/>
          </p:cNvSpPr>
          <p:nvPr/>
        </p:nvSpPr>
        <p:spPr bwMode="auto">
          <a:xfrm>
            <a:off x="3584575" y="4108450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55029" name="Oval 21"/>
          <p:cNvSpPr>
            <a:spLocks noChangeAspect="1" noChangeArrowheads="1"/>
          </p:cNvSpPr>
          <p:nvPr/>
        </p:nvSpPr>
        <p:spPr bwMode="auto">
          <a:xfrm>
            <a:off x="3567113" y="4621213"/>
            <a:ext cx="325437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30" name="Rectangle 22"/>
          <p:cNvSpPr>
            <a:spLocks noChangeAspect="1" noChangeArrowheads="1"/>
          </p:cNvSpPr>
          <p:nvPr/>
        </p:nvSpPr>
        <p:spPr bwMode="auto">
          <a:xfrm>
            <a:off x="3584575" y="46450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55031" name="Oval 23"/>
          <p:cNvSpPr>
            <a:spLocks noChangeAspect="1" noChangeArrowheads="1"/>
          </p:cNvSpPr>
          <p:nvPr/>
        </p:nvSpPr>
        <p:spPr bwMode="auto">
          <a:xfrm>
            <a:off x="2914650" y="516413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32" name="Rectangle 24"/>
          <p:cNvSpPr>
            <a:spLocks noChangeAspect="1" noChangeArrowheads="1"/>
          </p:cNvSpPr>
          <p:nvPr/>
        </p:nvSpPr>
        <p:spPr bwMode="auto">
          <a:xfrm>
            <a:off x="2952750" y="519588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555033" name="Oval 25"/>
          <p:cNvSpPr>
            <a:spLocks noChangeAspect="1" noChangeArrowheads="1"/>
          </p:cNvSpPr>
          <p:nvPr/>
        </p:nvSpPr>
        <p:spPr bwMode="auto">
          <a:xfrm>
            <a:off x="2930525" y="4076700"/>
            <a:ext cx="323850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34" name="Rectangle 26"/>
          <p:cNvSpPr>
            <a:spLocks noChangeAspect="1" noChangeArrowheads="1"/>
          </p:cNvSpPr>
          <p:nvPr/>
        </p:nvSpPr>
        <p:spPr bwMode="auto">
          <a:xfrm>
            <a:off x="2959100" y="4113213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555035" name="Oval 27"/>
          <p:cNvSpPr>
            <a:spLocks noChangeAspect="1" noChangeArrowheads="1"/>
          </p:cNvSpPr>
          <p:nvPr/>
        </p:nvSpPr>
        <p:spPr bwMode="auto">
          <a:xfrm>
            <a:off x="2914650" y="57070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36" name="Rectangle 28"/>
          <p:cNvSpPr>
            <a:spLocks noChangeAspect="1" noChangeArrowheads="1"/>
          </p:cNvSpPr>
          <p:nvPr/>
        </p:nvSpPr>
        <p:spPr bwMode="auto">
          <a:xfrm>
            <a:off x="2946400" y="5738813"/>
            <a:ext cx="2619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555037" name="Oval 29"/>
          <p:cNvSpPr>
            <a:spLocks noChangeAspect="1" noChangeArrowheads="1"/>
          </p:cNvSpPr>
          <p:nvPr/>
        </p:nvSpPr>
        <p:spPr bwMode="auto">
          <a:xfrm>
            <a:off x="3552825" y="516413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38" name="Rectangle 30"/>
          <p:cNvSpPr>
            <a:spLocks noChangeAspect="1" noChangeArrowheads="1"/>
          </p:cNvSpPr>
          <p:nvPr/>
        </p:nvSpPr>
        <p:spPr bwMode="auto">
          <a:xfrm>
            <a:off x="3584575" y="519588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55039" name="Oval 31"/>
          <p:cNvSpPr>
            <a:spLocks noChangeAspect="1" noChangeArrowheads="1"/>
          </p:cNvSpPr>
          <p:nvPr/>
        </p:nvSpPr>
        <p:spPr bwMode="auto">
          <a:xfrm>
            <a:off x="3567113" y="57070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40" name="Rectangle 32"/>
          <p:cNvSpPr>
            <a:spLocks noChangeAspect="1" noChangeArrowheads="1"/>
          </p:cNvSpPr>
          <p:nvPr/>
        </p:nvSpPr>
        <p:spPr bwMode="auto">
          <a:xfrm>
            <a:off x="3600450" y="57499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55041" name="Line 33"/>
          <p:cNvSpPr>
            <a:spLocks noChangeAspect="1" noChangeShapeType="1"/>
          </p:cNvSpPr>
          <p:nvPr/>
        </p:nvSpPr>
        <p:spPr bwMode="auto">
          <a:xfrm>
            <a:off x="3414713" y="3968750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44" name="Text Box 36"/>
          <p:cNvSpPr txBox="1">
            <a:spLocks noChangeArrowheads="1"/>
          </p:cNvSpPr>
          <p:nvPr/>
        </p:nvSpPr>
        <p:spPr bwMode="auto">
          <a:xfrm>
            <a:off x="611188" y="4032250"/>
            <a:ext cx="16462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Beispiel: </a:t>
            </a:r>
            <a:r>
              <a:rPr lang="de-DE" altLang="de-DE" i="1"/>
              <a:t>n</a:t>
            </a:r>
            <a:r>
              <a:rPr lang="de-DE" altLang="de-DE"/>
              <a:t> = 4</a:t>
            </a:r>
          </a:p>
        </p:txBody>
      </p:sp>
      <p:sp>
        <p:nvSpPr>
          <p:cNvPr id="555045" name="Text Box 37"/>
          <p:cNvSpPr txBox="1">
            <a:spLocks noChangeArrowheads="1"/>
          </p:cNvSpPr>
          <p:nvPr/>
        </p:nvSpPr>
        <p:spPr bwMode="auto">
          <a:xfrm>
            <a:off x="1727200" y="4784725"/>
            <a:ext cx="10144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Block</a:t>
            </a:r>
            <a:r>
              <a:rPr lang="de-DE" altLang="de-DE"/>
              <a:t> </a:t>
            </a:r>
            <a:r>
              <a:rPr lang="de-DE" altLang="de-DE" i="1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555046" name="Oval 38"/>
          <p:cNvSpPr>
            <a:spLocks noChangeArrowheads="1"/>
          </p:cNvSpPr>
          <p:nvPr/>
        </p:nvSpPr>
        <p:spPr bwMode="auto">
          <a:xfrm>
            <a:off x="2741613" y="3789363"/>
            <a:ext cx="673100" cy="2519362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47" name="Oval 39"/>
          <p:cNvSpPr>
            <a:spLocks noChangeArrowheads="1"/>
          </p:cNvSpPr>
          <p:nvPr/>
        </p:nvSpPr>
        <p:spPr bwMode="auto">
          <a:xfrm>
            <a:off x="3389313" y="3789363"/>
            <a:ext cx="673100" cy="2519362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48" name="Text Box 40"/>
          <p:cNvSpPr txBox="1">
            <a:spLocks noChangeArrowheads="1"/>
          </p:cNvSpPr>
          <p:nvPr/>
        </p:nvSpPr>
        <p:spPr bwMode="auto">
          <a:xfrm>
            <a:off x="3959225" y="4797425"/>
            <a:ext cx="10144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>
                <a:solidFill>
                  <a:schemeClr val="accent2"/>
                </a:solidFill>
              </a:rPr>
              <a:t>Block </a:t>
            </a:r>
            <a:r>
              <a:rPr lang="de-DE" altLang="de-DE" i="1">
                <a:solidFill>
                  <a:schemeClr val="accent2"/>
                </a:solidFill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5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5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5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5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5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5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5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5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5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5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5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5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5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5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5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5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5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P spid="555013" grpId="0" animBg="1"/>
      <p:bldP spid="555014" grpId="0" animBg="1"/>
      <p:bldP spid="555015" grpId="0" animBg="1"/>
      <p:bldP spid="555016" grpId="0" animBg="1"/>
      <p:bldP spid="555017" grpId="0" animBg="1"/>
      <p:bldP spid="555018" grpId="0" animBg="1"/>
      <p:bldP spid="555019" grpId="0" animBg="1"/>
      <p:bldP spid="555020" grpId="0" animBg="1"/>
      <p:bldP spid="555021" grpId="0" animBg="1"/>
      <p:bldP spid="555022" grpId="0" animBg="1"/>
      <p:bldP spid="555023" grpId="0" animBg="1"/>
      <p:bldP spid="555024" grpId="0" animBg="1"/>
      <p:bldP spid="555025" grpId="0" animBg="1"/>
      <p:bldP spid="555026" grpId="0"/>
      <p:bldP spid="555027" grpId="0" animBg="1"/>
      <p:bldP spid="555028" grpId="0"/>
      <p:bldP spid="555029" grpId="0" animBg="1"/>
      <p:bldP spid="555030" grpId="0"/>
      <p:bldP spid="555031" grpId="0" animBg="1"/>
      <p:bldP spid="555032" grpId="0"/>
      <p:bldP spid="555033" grpId="0" animBg="1"/>
      <p:bldP spid="555034" grpId="0"/>
      <p:bldP spid="555035" grpId="0" animBg="1"/>
      <p:bldP spid="555036" grpId="0"/>
      <p:bldP spid="555037" grpId="0" animBg="1"/>
      <p:bldP spid="555038" grpId="0"/>
      <p:bldP spid="555039" grpId="0" animBg="1"/>
      <p:bldP spid="555040" grpId="0"/>
      <p:bldP spid="555041" grpId="0" animBg="1"/>
      <p:bldP spid="555044" grpId="0"/>
      <p:bldP spid="555045" grpId="0"/>
      <p:bldP spid="555046" grpId="0" animBg="1"/>
      <p:bldP spid="555047" grpId="0" animBg="1"/>
      <p:bldP spid="5550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8080375" cy="197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dirty="0"/>
              <a:t>Gegeben ist ein Graph mit insgesamt 2</a:t>
            </a:r>
            <a:r>
              <a:rPr lang="de-DE" altLang="de-DE" i="1" dirty="0"/>
              <a:t>n</a:t>
            </a:r>
            <a:r>
              <a:rPr lang="de-DE" altLang="de-DE" dirty="0"/>
              <a:t> Knoten und gewichteten Kanten zwischen beliebigen Knoten.</a:t>
            </a:r>
          </a:p>
          <a:p>
            <a:pPr>
              <a:buClrTx/>
              <a:buFontTx/>
              <a:buNone/>
            </a:pPr>
            <a:endParaRPr lang="de-DE" altLang="de-DE" dirty="0"/>
          </a:p>
          <a:p>
            <a:pPr>
              <a:buClrTx/>
              <a:buFontTx/>
              <a:buNone/>
            </a:pPr>
            <a:r>
              <a:rPr lang="de-DE" altLang="de-DE" dirty="0"/>
              <a:t>Gesucht ist die Aufteilung des Graphen in zwei Teilgraphen (Blöcke) mit jeweils </a:t>
            </a:r>
            <a:br>
              <a:rPr lang="de-DE" altLang="de-DE" dirty="0"/>
            </a:br>
            <a:r>
              <a:rPr lang="de-DE" altLang="de-DE" i="1" dirty="0"/>
              <a:t>n</a:t>
            </a:r>
            <a:r>
              <a:rPr lang="de-DE" altLang="de-DE" dirty="0"/>
              <a:t> Knoten (Zellen) mit minimalen </a:t>
            </a:r>
            <a:r>
              <a:rPr lang="de-DE" altLang="de-DE" dirty="0">
                <a:solidFill>
                  <a:srgbClr val="C00000"/>
                </a:solidFill>
              </a:rPr>
              <a:t>Schnittkosten</a:t>
            </a:r>
            <a:r>
              <a:rPr lang="de-DE" altLang="de-DE" dirty="0"/>
              <a:t> (Summe der Gewichte aller geschnittenen Kanten).</a:t>
            </a:r>
            <a:endParaRPr lang="en-US" altLang="de-DE" dirty="0"/>
          </a:p>
        </p:txBody>
      </p:sp>
      <p:sp>
        <p:nvSpPr>
          <p:cNvPr id="555012" name="Line 4"/>
          <p:cNvSpPr>
            <a:spLocks noChangeAspect="1" noChangeShapeType="1"/>
          </p:cNvSpPr>
          <p:nvPr/>
        </p:nvSpPr>
        <p:spPr bwMode="auto">
          <a:xfrm>
            <a:off x="3819724" y="52720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3" name="Line 5"/>
          <p:cNvSpPr>
            <a:spLocks noChangeAspect="1" noChangeShapeType="1"/>
          </p:cNvSpPr>
          <p:nvPr/>
        </p:nvSpPr>
        <p:spPr bwMode="auto">
          <a:xfrm>
            <a:off x="3824486" y="4208463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4" name="Line 6"/>
          <p:cNvSpPr>
            <a:spLocks noChangeAspect="1" noChangeShapeType="1"/>
          </p:cNvSpPr>
          <p:nvPr/>
        </p:nvSpPr>
        <p:spPr bwMode="auto">
          <a:xfrm>
            <a:off x="2978572" y="527843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5" name="Line 7"/>
          <p:cNvSpPr>
            <a:spLocks noChangeAspect="1" noChangeShapeType="1"/>
          </p:cNvSpPr>
          <p:nvPr/>
        </p:nvSpPr>
        <p:spPr bwMode="auto">
          <a:xfrm>
            <a:off x="2978572" y="4225925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6" name="Line 8"/>
          <p:cNvSpPr>
            <a:spLocks noChangeAspect="1" noChangeShapeType="1"/>
          </p:cNvSpPr>
          <p:nvPr/>
        </p:nvSpPr>
        <p:spPr bwMode="auto">
          <a:xfrm flipH="1">
            <a:off x="3132138" y="4778375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7" name="Line 9"/>
          <p:cNvSpPr>
            <a:spLocks noChangeAspect="1" noChangeShapeType="1"/>
          </p:cNvSpPr>
          <p:nvPr/>
        </p:nvSpPr>
        <p:spPr bwMode="auto">
          <a:xfrm flipH="1">
            <a:off x="3117850" y="5343525"/>
            <a:ext cx="576263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8" name="Line 10"/>
          <p:cNvSpPr>
            <a:spLocks noChangeAspect="1" noChangeShapeType="1"/>
          </p:cNvSpPr>
          <p:nvPr/>
        </p:nvSpPr>
        <p:spPr bwMode="auto">
          <a:xfrm flipH="1">
            <a:off x="3108325" y="426561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19" name="Line 11"/>
          <p:cNvSpPr>
            <a:spLocks noChangeAspect="1" noChangeShapeType="1"/>
          </p:cNvSpPr>
          <p:nvPr/>
        </p:nvSpPr>
        <p:spPr bwMode="auto">
          <a:xfrm>
            <a:off x="3022600" y="5280025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0" name="Line 12"/>
          <p:cNvSpPr>
            <a:spLocks noChangeAspect="1" noChangeShapeType="1"/>
          </p:cNvSpPr>
          <p:nvPr/>
        </p:nvSpPr>
        <p:spPr bwMode="auto">
          <a:xfrm>
            <a:off x="3089275" y="422910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1" name="Line 13"/>
          <p:cNvSpPr>
            <a:spLocks noChangeAspect="1" noChangeShapeType="1"/>
          </p:cNvSpPr>
          <p:nvPr/>
        </p:nvSpPr>
        <p:spPr bwMode="auto">
          <a:xfrm>
            <a:off x="3149600" y="477043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2" name="Line 14"/>
          <p:cNvSpPr>
            <a:spLocks noChangeAspect="1" noChangeShapeType="1"/>
          </p:cNvSpPr>
          <p:nvPr/>
        </p:nvSpPr>
        <p:spPr bwMode="auto">
          <a:xfrm>
            <a:off x="3117850" y="53149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3" name="Line 15"/>
          <p:cNvSpPr>
            <a:spLocks noChangeAspect="1" noChangeShapeType="1"/>
          </p:cNvSpPr>
          <p:nvPr/>
        </p:nvSpPr>
        <p:spPr bwMode="auto">
          <a:xfrm>
            <a:off x="3124200" y="58737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4" name="Line 16"/>
          <p:cNvSpPr>
            <a:spLocks noChangeAspect="1" noChangeShapeType="1"/>
          </p:cNvSpPr>
          <p:nvPr/>
        </p:nvSpPr>
        <p:spPr bwMode="auto">
          <a:xfrm>
            <a:off x="3132138" y="423862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5025" name="Oval 17"/>
          <p:cNvSpPr>
            <a:spLocks noChangeAspect="1" noChangeArrowheads="1"/>
          </p:cNvSpPr>
          <p:nvPr/>
        </p:nvSpPr>
        <p:spPr bwMode="auto">
          <a:xfrm>
            <a:off x="2807122" y="4621213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26" name="Rectangle 18"/>
          <p:cNvSpPr>
            <a:spLocks noChangeAspect="1" noChangeArrowheads="1"/>
          </p:cNvSpPr>
          <p:nvPr/>
        </p:nvSpPr>
        <p:spPr bwMode="auto">
          <a:xfrm>
            <a:off x="2837285" y="4646613"/>
            <a:ext cx="26193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555027" name="Oval 19"/>
          <p:cNvSpPr>
            <a:spLocks noChangeAspect="1" noChangeArrowheads="1"/>
          </p:cNvSpPr>
          <p:nvPr/>
        </p:nvSpPr>
        <p:spPr bwMode="auto">
          <a:xfrm>
            <a:off x="3656211" y="407670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28" name="Rectangle 20"/>
          <p:cNvSpPr>
            <a:spLocks noChangeAspect="1" noChangeArrowheads="1"/>
          </p:cNvSpPr>
          <p:nvPr/>
        </p:nvSpPr>
        <p:spPr bwMode="auto">
          <a:xfrm>
            <a:off x="3687961" y="4108450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55029" name="Oval 21"/>
          <p:cNvSpPr>
            <a:spLocks noChangeAspect="1" noChangeArrowheads="1"/>
          </p:cNvSpPr>
          <p:nvPr/>
        </p:nvSpPr>
        <p:spPr bwMode="auto">
          <a:xfrm>
            <a:off x="3670499" y="4621213"/>
            <a:ext cx="325437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30" name="Rectangle 22"/>
          <p:cNvSpPr>
            <a:spLocks noChangeAspect="1" noChangeArrowheads="1"/>
          </p:cNvSpPr>
          <p:nvPr/>
        </p:nvSpPr>
        <p:spPr bwMode="auto">
          <a:xfrm>
            <a:off x="3687961" y="46450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55031" name="Oval 23"/>
          <p:cNvSpPr>
            <a:spLocks noChangeAspect="1" noChangeArrowheads="1"/>
          </p:cNvSpPr>
          <p:nvPr/>
        </p:nvSpPr>
        <p:spPr bwMode="auto">
          <a:xfrm>
            <a:off x="2807122" y="516413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32" name="Rectangle 24"/>
          <p:cNvSpPr>
            <a:spLocks noChangeAspect="1" noChangeArrowheads="1"/>
          </p:cNvSpPr>
          <p:nvPr/>
        </p:nvSpPr>
        <p:spPr bwMode="auto">
          <a:xfrm>
            <a:off x="2845222" y="519588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555033" name="Oval 25"/>
          <p:cNvSpPr>
            <a:spLocks noChangeAspect="1" noChangeArrowheads="1"/>
          </p:cNvSpPr>
          <p:nvPr/>
        </p:nvSpPr>
        <p:spPr bwMode="auto">
          <a:xfrm>
            <a:off x="2822997" y="4076700"/>
            <a:ext cx="323850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34" name="Rectangle 26"/>
          <p:cNvSpPr>
            <a:spLocks noChangeAspect="1" noChangeArrowheads="1"/>
          </p:cNvSpPr>
          <p:nvPr/>
        </p:nvSpPr>
        <p:spPr bwMode="auto">
          <a:xfrm>
            <a:off x="2851572" y="4113213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555035" name="Oval 27"/>
          <p:cNvSpPr>
            <a:spLocks noChangeAspect="1" noChangeArrowheads="1"/>
          </p:cNvSpPr>
          <p:nvPr/>
        </p:nvSpPr>
        <p:spPr bwMode="auto">
          <a:xfrm>
            <a:off x="2807122" y="57070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36" name="Rectangle 28"/>
          <p:cNvSpPr>
            <a:spLocks noChangeAspect="1" noChangeArrowheads="1"/>
          </p:cNvSpPr>
          <p:nvPr/>
        </p:nvSpPr>
        <p:spPr bwMode="auto">
          <a:xfrm>
            <a:off x="2838872" y="5738813"/>
            <a:ext cx="2619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555037" name="Oval 29"/>
          <p:cNvSpPr>
            <a:spLocks noChangeAspect="1" noChangeArrowheads="1"/>
          </p:cNvSpPr>
          <p:nvPr/>
        </p:nvSpPr>
        <p:spPr bwMode="auto">
          <a:xfrm>
            <a:off x="3656211" y="516413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38" name="Rectangle 30"/>
          <p:cNvSpPr>
            <a:spLocks noChangeAspect="1" noChangeArrowheads="1"/>
          </p:cNvSpPr>
          <p:nvPr/>
        </p:nvSpPr>
        <p:spPr bwMode="auto">
          <a:xfrm>
            <a:off x="3687961" y="519588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55039" name="Oval 31"/>
          <p:cNvSpPr>
            <a:spLocks noChangeAspect="1" noChangeArrowheads="1"/>
          </p:cNvSpPr>
          <p:nvPr/>
        </p:nvSpPr>
        <p:spPr bwMode="auto">
          <a:xfrm>
            <a:off x="3670499" y="57070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40" name="Rectangle 32"/>
          <p:cNvSpPr>
            <a:spLocks noChangeAspect="1" noChangeArrowheads="1"/>
          </p:cNvSpPr>
          <p:nvPr/>
        </p:nvSpPr>
        <p:spPr bwMode="auto">
          <a:xfrm>
            <a:off x="3703836" y="57499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55044" name="Text Box 36"/>
          <p:cNvSpPr txBox="1">
            <a:spLocks noChangeArrowheads="1"/>
          </p:cNvSpPr>
          <p:nvPr/>
        </p:nvSpPr>
        <p:spPr bwMode="auto">
          <a:xfrm>
            <a:off x="611188" y="4032250"/>
            <a:ext cx="16462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Beispiel: </a:t>
            </a:r>
            <a:r>
              <a:rPr lang="de-DE" altLang="de-DE" i="1"/>
              <a:t>n</a:t>
            </a:r>
            <a:r>
              <a:rPr lang="de-DE" altLang="de-DE"/>
              <a:t> = 4</a:t>
            </a:r>
          </a:p>
        </p:txBody>
      </p:sp>
      <p:sp>
        <p:nvSpPr>
          <p:cNvPr id="555045" name="Text Box 37"/>
          <p:cNvSpPr txBox="1">
            <a:spLocks noChangeArrowheads="1"/>
          </p:cNvSpPr>
          <p:nvPr/>
        </p:nvSpPr>
        <p:spPr bwMode="auto">
          <a:xfrm>
            <a:off x="1614733" y="4784725"/>
            <a:ext cx="1024292" cy="39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Block </a:t>
            </a:r>
            <a:r>
              <a:rPr lang="de-DE" altLang="de-DE" i="1" dirty="0"/>
              <a:t>A</a:t>
            </a:r>
          </a:p>
        </p:txBody>
      </p:sp>
      <p:sp>
        <p:nvSpPr>
          <p:cNvPr id="555046" name="Oval 38"/>
          <p:cNvSpPr>
            <a:spLocks noChangeArrowheads="1"/>
          </p:cNvSpPr>
          <p:nvPr/>
        </p:nvSpPr>
        <p:spPr bwMode="auto">
          <a:xfrm>
            <a:off x="2634085" y="3789363"/>
            <a:ext cx="673100" cy="25193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47" name="Oval 39"/>
          <p:cNvSpPr>
            <a:spLocks noChangeArrowheads="1"/>
          </p:cNvSpPr>
          <p:nvPr/>
        </p:nvSpPr>
        <p:spPr bwMode="auto">
          <a:xfrm>
            <a:off x="3538860" y="3789363"/>
            <a:ext cx="673100" cy="25193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5048" name="Text Box 40"/>
          <p:cNvSpPr txBox="1">
            <a:spLocks noChangeArrowheads="1"/>
          </p:cNvSpPr>
          <p:nvPr/>
        </p:nvSpPr>
        <p:spPr bwMode="auto">
          <a:xfrm>
            <a:off x="4123772" y="4797425"/>
            <a:ext cx="1024292" cy="39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Block </a:t>
            </a:r>
            <a:r>
              <a:rPr lang="de-DE" altLang="de-DE" i="1" dirty="0"/>
              <a:t>B</a:t>
            </a:r>
          </a:p>
        </p:txBody>
      </p:sp>
      <p:sp>
        <p:nvSpPr>
          <p:cNvPr id="39" name="Line 33"/>
          <p:cNvSpPr>
            <a:spLocks noChangeAspect="1" noChangeShapeType="1"/>
          </p:cNvSpPr>
          <p:nvPr/>
        </p:nvSpPr>
        <p:spPr bwMode="auto">
          <a:xfrm>
            <a:off x="3414713" y="3968750"/>
            <a:ext cx="0" cy="2063750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475038" y="3068960"/>
            <a:ext cx="648734" cy="7204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16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Begriffe</a:t>
            </a:r>
          </a:p>
        </p:txBody>
      </p: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4900612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Kosten </a:t>
            </a:r>
            <a:r>
              <a:rPr lang="de-DE" altLang="de-DE" i="1">
                <a:solidFill>
                  <a:srgbClr val="CC0000"/>
                </a:solidFill>
              </a:rPr>
              <a:t>D</a:t>
            </a:r>
            <a:r>
              <a:rPr lang="de-DE" altLang="de-DE">
                <a:solidFill>
                  <a:srgbClr val="CC0000"/>
                </a:solidFill>
              </a:rPr>
              <a:t>(</a:t>
            </a:r>
            <a:r>
              <a:rPr lang="de-DE" altLang="de-DE" i="1">
                <a:solidFill>
                  <a:srgbClr val="CC0000"/>
                </a:solidFill>
              </a:rPr>
              <a:t>v</a:t>
            </a:r>
            <a:r>
              <a:rPr lang="de-DE" altLang="de-DE">
                <a:solidFill>
                  <a:srgbClr val="CC0000"/>
                </a:solidFill>
              </a:rPr>
              <a:t>) eines Knotens </a:t>
            </a:r>
            <a:r>
              <a:rPr lang="de-DE" altLang="de-DE" i="1">
                <a:solidFill>
                  <a:srgbClr val="CC0000"/>
                </a:solidFill>
              </a:rPr>
              <a:t>v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 i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i="1"/>
              <a:t>D</a:t>
            </a:r>
            <a:r>
              <a:rPr lang="de-DE" altLang="de-DE"/>
              <a:t>(</a:t>
            </a:r>
            <a:r>
              <a:rPr lang="de-DE" altLang="de-DE" i="1"/>
              <a:t>v</a:t>
            </a:r>
            <a:r>
              <a:rPr lang="de-DE" altLang="de-DE"/>
              <a:t>) = </a:t>
            </a:r>
            <a:r>
              <a:rPr lang="de-DE" altLang="de-DE" i="1"/>
              <a:t>v</a:t>
            </a:r>
            <a:r>
              <a:rPr lang="de-DE" altLang="de-DE" baseline="-25000"/>
              <a:t>extern</a:t>
            </a:r>
            <a:r>
              <a:rPr lang="de-DE" altLang="de-DE"/>
              <a:t> - </a:t>
            </a:r>
            <a:r>
              <a:rPr lang="de-DE" altLang="de-DE" i="1"/>
              <a:t>v</a:t>
            </a:r>
            <a:r>
              <a:rPr lang="de-DE" altLang="de-DE" baseline="-25000"/>
              <a:t>intern</a:t>
            </a:r>
            <a:r>
              <a:rPr lang="de-DE" altLang="de-DE"/>
              <a:t> ,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/>
              <a:t>wobei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/>
              <a:t></a:t>
            </a:r>
            <a:r>
              <a:rPr lang="de-DE" altLang="de-DE" sz="1400" i="1"/>
              <a:t>v</a:t>
            </a:r>
            <a:r>
              <a:rPr lang="de-DE" altLang="de-DE" sz="1400" baseline="-25000"/>
              <a:t>extern</a:t>
            </a:r>
            <a:r>
              <a:rPr lang="de-DE" altLang="de-DE" sz="1400"/>
              <a:t> die Anzahl der von der Schnittlinie geschnittenen Kanten des Knotens </a:t>
            </a:r>
            <a:r>
              <a:rPr lang="de-DE" altLang="de-DE" sz="1400" i="1"/>
              <a:t>v</a:t>
            </a:r>
            <a:r>
              <a:rPr lang="de-DE" altLang="de-DE" sz="1400"/>
              <a:t> und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/>
              <a:t></a:t>
            </a:r>
            <a:r>
              <a:rPr lang="de-DE" altLang="de-DE" sz="1400" i="1"/>
              <a:t>v</a:t>
            </a:r>
            <a:r>
              <a:rPr lang="de-DE" altLang="de-DE" sz="1400" baseline="-25000"/>
              <a:t>intern</a:t>
            </a:r>
            <a:r>
              <a:rPr lang="de-DE" altLang="de-DE" sz="1400" i="1"/>
              <a:t> </a:t>
            </a:r>
            <a:r>
              <a:rPr lang="de-DE" altLang="de-DE" sz="1400"/>
              <a:t>die Anzahl der nicht von der Schnittlinie erfassten Kanten des Knotens sind</a:t>
            </a:r>
            <a:r>
              <a:rPr lang="de-DE" altLang="de-DE" sz="1400" i="1"/>
              <a:t>.</a:t>
            </a:r>
            <a:endParaRPr lang="de-DE" altLang="de-DE" sz="1400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Hohe Kosten (positiver </a:t>
            </a:r>
            <a:r>
              <a:rPr lang="de-DE" altLang="de-DE" i="1"/>
              <a:t>D</a:t>
            </a:r>
            <a:r>
              <a:rPr lang="de-DE" altLang="de-DE"/>
              <a:t>-Wert) geben damit einen „Drang“ an, die Teilmenge zu wechseln, während niedrige Kosten (negativer </a:t>
            </a:r>
            <a:r>
              <a:rPr lang="de-DE" altLang="de-DE" i="1"/>
              <a:t>D</a:t>
            </a:r>
            <a:r>
              <a:rPr lang="de-DE" altLang="de-DE"/>
              <a:t>-Wert) ein gewisses „Bleiberecht“ verkörpern.</a:t>
            </a:r>
          </a:p>
        </p:txBody>
      </p:sp>
      <p:sp>
        <p:nvSpPr>
          <p:cNvPr id="565252" name="Line 4"/>
          <p:cNvSpPr>
            <a:spLocks noChangeAspect="1" noChangeShapeType="1"/>
          </p:cNvSpPr>
          <p:nvPr/>
        </p:nvSpPr>
        <p:spPr bwMode="auto">
          <a:xfrm>
            <a:off x="8067675" y="27400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53" name="Line 5"/>
          <p:cNvSpPr>
            <a:spLocks noChangeAspect="1" noChangeShapeType="1"/>
          </p:cNvSpPr>
          <p:nvPr/>
        </p:nvSpPr>
        <p:spPr bwMode="auto">
          <a:xfrm>
            <a:off x="8072438" y="167640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54" name="Line 6"/>
          <p:cNvSpPr>
            <a:spLocks noChangeAspect="1" noChangeShapeType="1"/>
          </p:cNvSpPr>
          <p:nvPr/>
        </p:nvSpPr>
        <p:spPr bwMode="auto">
          <a:xfrm>
            <a:off x="7437438" y="27463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55" name="Line 7"/>
          <p:cNvSpPr>
            <a:spLocks noChangeAspect="1" noChangeShapeType="1"/>
          </p:cNvSpPr>
          <p:nvPr/>
        </p:nvSpPr>
        <p:spPr bwMode="auto">
          <a:xfrm>
            <a:off x="7437438" y="169386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56" name="Line 8"/>
          <p:cNvSpPr>
            <a:spLocks noChangeAspect="1" noChangeShapeType="1"/>
          </p:cNvSpPr>
          <p:nvPr/>
        </p:nvSpPr>
        <p:spPr bwMode="auto">
          <a:xfrm flipH="1">
            <a:off x="7483475" y="224631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57" name="Line 9"/>
          <p:cNvSpPr>
            <a:spLocks noChangeAspect="1" noChangeShapeType="1"/>
          </p:cNvSpPr>
          <p:nvPr/>
        </p:nvSpPr>
        <p:spPr bwMode="auto">
          <a:xfrm flipH="1">
            <a:off x="7469188" y="2811463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58" name="Line 10"/>
          <p:cNvSpPr>
            <a:spLocks noChangeAspect="1" noChangeShapeType="1"/>
          </p:cNvSpPr>
          <p:nvPr/>
        </p:nvSpPr>
        <p:spPr bwMode="auto">
          <a:xfrm flipH="1">
            <a:off x="7459663" y="173355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59" name="Line 11"/>
          <p:cNvSpPr>
            <a:spLocks noChangeAspect="1" noChangeShapeType="1"/>
          </p:cNvSpPr>
          <p:nvPr/>
        </p:nvSpPr>
        <p:spPr bwMode="auto">
          <a:xfrm>
            <a:off x="7373938" y="2747963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60" name="Line 12"/>
          <p:cNvSpPr>
            <a:spLocks noChangeAspect="1" noChangeShapeType="1"/>
          </p:cNvSpPr>
          <p:nvPr/>
        </p:nvSpPr>
        <p:spPr bwMode="auto">
          <a:xfrm>
            <a:off x="7440613" y="169703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61" name="Line 13"/>
          <p:cNvSpPr>
            <a:spLocks noChangeAspect="1" noChangeShapeType="1"/>
          </p:cNvSpPr>
          <p:nvPr/>
        </p:nvSpPr>
        <p:spPr bwMode="auto">
          <a:xfrm>
            <a:off x="7500938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62" name="Line 14"/>
          <p:cNvSpPr>
            <a:spLocks noChangeAspect="1" noChangeShapeType="1"/>
          </p:cNvSpPr>
          <p:nvPr/>
        </p:nvSpPr>
        <p:spPr bwMode="auto">
          <a:xfrm>
            <a:off x="7469188" y="278288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63" name="Line 15"/>
          <p:cNvSpPr>
            <a:spLocks noChangeAspect="1" noChangeShapeType="1"/>
          </p:cNvSpPr>
          <p:nvPr/>
        </p:nvSpPr>
        <p:spPr bwMode="auto">
          <a:xfrm>
            <a:off x="7475538" y="33416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64" name="Line 16"/>
          <p:cNvSpPr>
            <a:spLocks noChangeAspect="1" noChangeShapeType="1"/>
          </p:cNvSpPr>
          <p:nvPr/>
        </p:nvSpPr>
        <p:spPr bwMode="auto">
          <a:xfrm>
            <a:off x="7483475" y="17065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65" name="Oval 17"/>
          <p:cNvSpPr>
            <a:spLocks noChangeAspect="1" noChangeArrowheads="1"/>
          </p:cNvSpPr>
          <p:nvPr/>
        </p:nvSpPr>
        <p:spPr bwMode="auto">
          <a:xfrm>
            <a:off x="7265988" y="2089150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5266" name="Rectangle 18"/>
          <p:cNvSpPr>
            <a:spLocks noChangeAspect="1" noChangeArrowheads="1"/>
          </p:cNvSpPr>
          <p:nvPr/>
        </p:nvSpPr>
        <p:spPr bwMode="auto">
          <a:xfrm>
            <a:off x="7296150" y="2114550"/>
            <a:ext cx="261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565267" name="Oval 19"/>
          <p:cNvSpPr>
            <a:spLocks noChangeAspect="1" noChangeArrowheads="1"/>
          </p:cNvSpPr>
          <p:nvPr/>
        </p:nvSpPr>
        <p:spPr bwMode="auto">
          <a:xfrm>
            <a:off x="7904163" y="154463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5268" name="Rectangle 20"/>
          <p:cNvSpPr>
            <a:spLocks noChangeAspect="1" noChangeArrowheads="1"/>
          </p:cNvSpPr>
          <p:nvPr/>
        </p:nvSpPr>
        <p:spPr bwMode="auto">
          <a:xfrm>
            <a:off x="7935913" y="157638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65269" name="Oval 21"/>
          <p:cNvSpPr>
            <a:spLocks noChangeAspect="1" noChangeArrowheads="1"/>
          </p:cNvSpPr>
          <p:nvPr/>
        </p:nvSpPr>
        <p:spPr bwMode="auto">
          <a:xfrm>
            <a:off x="7918450" y="2089150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5270" name="Rectangle 22"/>
          <p:cNvSpPr>
            <a:spLocks noChangeAspect="1" noChangeArrowheads="1"/>
          </p:cNvSpPr>
          <p:nvPr/>
        </p:nvSpPr>
        <p:spPr bwMode="auto">
          <a:xfrm>
            <a:off x="7935913" y="21129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65271" name="Oval 23"/>
          <p:cNvSpPr>
            <a:spLocks noChangeAspect="1" noChangeArrowheads="1"/>
          </p:cNvSpPr>
          <p:nvPr/>
        </p:nvSpPr>
        <p:spPr bwMode="auto">
          <a:xfrm>
            <a:off x="7265988" y="2632075"/>
            <a:ext cx="327025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5272" name="Rectangle 24"/>
          <p:cNvSpPr>
            <a:spLocks noChangeAspect="1" noChangeArrowheads="1"/>
          </p:cNvSpPr>
          <p:nvPr/>
        </p:nvSpPr>
        <p:spPr bwMode="auto">
          <a:xfrm>
            <a:off x="7304088" y="26638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565273" name="Oval 25"/>
          <p:cNvSpPr>
            <a:spLocks noChangeAspect="1" noChangeArrowheads="1"/>
          </p:cNvSpPr>
          <p:nvPr/>
        </p:nvSpPr>
        <p:spPr bwMode="auto">
          <a:xfrm>
            <a:off x="7281863" y="1544638"/>
            <a:ext cx="323850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5274" name="Rectangle 26"/>
          <p:cNvSpPr>
            <a:spLocks noChangeAspect="1" noChangeArrowheads="1"/>
          </p:cNvSpPr>
          <p:nvPr/>
        </p:nvSpPr>
        <p:spPr bwMode="auto">
          <a:xfrm>
            <a:off x="7310438" y="1581150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565275" name="Oval 27"/>
          <p:cNvSpPr>
            <a:spLocks noChangeAspect="1" noChangeArrowheads="1"/>
          </p:cNvSpPr>
          <p:nvPr/>
        </p:nvSpPr>
        <p:spPr bwMode="auto">
          <a:xfrm>
            <a:off x="7265988" y="3175000"/>
            <a:ext cx="327025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5276" name="Rectangle 28"/>
          <p:cNvSpPr>
            <a:spLocks noChangeAspect="1" noChangeArrowheads="1"/>
          </p:cNvSpPr>
          <p:nvPr/>
        </p:nvSpPr>
        <p:spPr bwMode="auto">
          <a:xfrm>
            <a:off x="7297738" y="3206750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565277" name="Oval 29"/>
          <p:cNvSpPr>
            <a:spLocks noChangeAspect="1" noChangeArrowheads="1"/>
          </p:cNvSpPr>
          <p:nvPr/>
        </p:nvSpPr>
        <p:spPr bwMode="auto">
          <a:xfrm>
            <a:off x="7904163" y="263207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5278" name="Rectangle 30"/>
          <p:cNvSpPr>
            <a:spLocks noChangeAspect="1" noChangeArrowheads="1"/>
          </p:cNvSpPr>
          <p:nvPr/>
        </p:nvSpPr>
        <p:spPr bwMode="auto">
          <a:xfrm>
            <a:off x="7935913" y="26638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65279" name="Oval 31"/>
          <p:cNvSpPr>
            <a:spLocks noChangeAspect="1" noChangeArrowheads="1"/>
          </p:cNvSpPr>
          <p:nvPr/>
        </p:nvSpPr>
        <p:spPr bwMode="auto">
          <a:xfrm>
            <a:off x="7918450" y="317500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5280" name="Rectangle 32"/>
          <p:cNvSpPr>
            <a:spLocks noChangeAspect="1" noChangeArrowheads="1"/>
          </p:cNvSpPr>
          <p:nvPr/>
        </p:nvSpPr>
        <p:spPr bwMode="auto">
          <a:xfrm>
            <a:off x="7951788" y="32178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65281" name="Line 33"/>
          <p:cNvSpPr>
            <a:spLocks noChangeAspect="1" noChangeShapeType="1"/>
          </p:cNvSpPr>
          <p:nvPr/>
        </p:nvSpPr>
        <p:spPr bwMode="auto">
          <a:xfrm>
            <a:off x="7766050" y="1436688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5282" name="Text Box 34"/>
          <p:cNvSpPr txBox="1">
            <a:spLocks noChangeArrowheads="1"/>
          </p:cNvSpPr>
          <p:nvPr/>
        </p:nvSpPr>
        <p:spPr bwMode="auto">
          <a:xfrm>
            <a:off x="5583238" y="2924175"/>
            <a:ext cx="1435100" cy="709613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Knoten 3:</a:t>
            </a:r>
          </a:p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 i="1"/>
              <a:t>D</a:t>
            </a:r>
            <a:r>
              <a:rPr lang="de-DE" altLang="de-DE" sz="1600"/>
              <a:t>(3) = 3-1=2</a:t>
            </a:r>
            <a:endParaRPr lang="en-US" altLang="de-DE" sz="1600"/>
          </a:p>
        </p:txBody>
      </p:sp>
      <p:sp>
        <p:nvSpPr>
          <p:cNvPr id="565284" name="Text Box 36"/>
          <p:cNvSpPr txBox="1">
            <a:spLocks noChangeArrowheads="1"/>
          </p:cNvSpPr>
          <p:nvPr/>
        </p:nvSpPr>
        <p:spPr bwMode="auto">
          <a:xfrm>
            <a:off x="6442075" y="4138613"/>
            <a:ext cx="1435100" cy="709612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Knoten 7:</a:t>
            </a:r>
          </a:p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 i="1"/>
              <a:t>D</a:t>
            </a:r>
            <a:r>
              <a:rPr lang="de-DE" altLang="de-DE" sz="1600"/>
              <a:t>(7) = 2-1=1</a:t>
            </a:r>
            <a:endParaRPr lang="en-US" altLang="de-DE" sz="1600"/>
          </a:p>
        </p:txBody>
      </p:sp>
      <p:sp>
        <p:nvSpPr>
          <p:cNvPr id="565285" name="Line 37"/>
          <p:cNvSpPr>
            <a:spLocks noChangeShapeType="1"/>
          </p:cNvSpPr>
          <p:nvPr/>
        </p:nvSpPr>
        <p:spPr bwMode="auto">
          <a:xfrm flipV="1">
            <a:off x="7018338" y="2925763"/>
            <a:ext cx="24765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565286" name="Freeform 38"/>
          <p:cNvSpPr>
            <a:spLocks/>
          </p:cNvSpPr>
          <p:nvPr/>
        </p:nvSpPr>
        <p:spPr bwMode="auto">
          <a:xfrm>
            <a:off x="7885113" y="2924175"/>
            <a:ext cx="563562" cy="1441450"/>
          </a:xfrm>
          <a:custGeom>
            <a:avLst/>
            <a:gdLst>
              <a:gd name="T0" fmla="*/ 0 w 355"/>
              <a:gd name="T1" fmla="*/ 2147483647 h 908"/>
              <a:gd name="T2" fmla="*/ 2147483647 w 355"/>
              <a:gd name="T3" fmla="*/ 2147483647 h 908"/>
              <a:gd name="T4" fmla="*/ 2147483647 w 355"/>
              <a:gd name="T5" fmla="*/ 0 h 9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5" h="908">
                <a:moveTo>
                  <a:pt x="0" y="908"/>
                </a:moveTo>
                <a:cubicBezTo>
                  <a:pt x="139" y="643"/>
                  <a:pt x="279" y="378"/>
                  <a:pt x="317" y="227"/>
                </a:cubicBezTo>
                <a:cubicBezTo>
                  <a:pt x="355" y="76"/>
                  <a:pt x="290" y="38"/>
                  <a:pt x="22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6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6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6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6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6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6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6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6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6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6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6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6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6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6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6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6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6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65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2" grpId="0" animBg="1"/>
      <p:bldP spid="565253" grpId="0" animBg="1"/>
      <p:bldP spid="565254" grpId="0" animBg="1"/>
      <p:bldP spid="565255" grpId="0" animBg="1"/>
      <p:bldP spid="565256" grpId="0" animBg="1"/>
      <p:bldP spid="565257" grpId="0" animBg="1"/>
      <p:bldP spid="565258" grpId="0" animBg="1"/>
      <p:bldP spid="565259" grpId="0" animBg="1"/>
      <p:bldP spid="565260" grpId="0" animBg="1"/>
      <p:bldP spid="565261" grpId="0" animBg="1"/>
      <p:bldP spid="565262" grpId="0" animBg="1"/>
      <p:bldP spid="565263" grpId="0" animBg="1"/>
      <p:bldP spid="565264" grpId="0" animBg="1"/>
      <p:bldP spid="565265" grpId="0" animBg="1"/>
      <p:bldP spid="565266" grpId="0"/>
      <p:bldP spid="565267" grpId="0" animBg="1"/>
      <p:bldP spid="565268" grpId="0"/>
      <p:bldP spid="565269" grpId="0" animBg="1"/>
      <p:bldP spid="565270" grpId="0"/>
      <p:bldP spid="565271" grpId="0" animBg="1"/>
      <p:bldP spid="565272" grpId="0"/>
      <p:bldP spid="565273" grpId="0" animBg="1"/>
      <p:bldP spid="565274" grpId="0"/>
      <p:bldP spid="565275" grpId="0" animBg="1"/>
      <p:bldP spid="565276" grpId="0"/>
      <p:bldP spid="565277" grpId="0" animBg="1"/>
      <p:bldP spid="565278" grpId="0"/>
      <p:bldP spid="565279" grpId="0" animBg="1"/>
      <p:bldP spid="565280" grpId="0"/>
      <p:bldP spid="565281" grpId="0" animBg="1"/>
      <p:bldP spid="565282" grpId="0" animBg="1"/>
      <p:bldP spid="565284" grpId="0" animBg="1"/>
      <p:bldP spid="565285" grpId="0" animBg="1"/>
      <p:bldP spid="5652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Begriffe</a:t>
            </a: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5692775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Gewinnwert zweier Knoten </a:t>
            </a:r>
            <a:r>
              <a:rPr lang="de-DE" altLang="de-DE" i="1">
                <a:solidFill>
                  <a:srgbClr val="CC0000"/>
                </a:solidFill>
              </a:rPr>
              <a:t>a</a:t>
            </a:r>
            <a:r>
              <a:rPr lang="de-DE" altLang="de-DE">
                <a:solidFill>
                  <a:srgbClr val="CC0000"/>
                </a:solidFill>
              </a:rPr>
              <a:t> und </a:t>
            </a:r>
            <a:r>
              <a:rPr lang="de-DE" altLang="de-DE" i="1">
                <a:solidFill>
                  <a:srgbClr val="CC0000"/>
                </a:solidFill>
              </a:rPr>
              <a:t>b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</a:t>
            </a:r>
            <a:r>
              <a:rPr lang="de-DE" altLang="de-DE" i="1"/>
              <a:t>g = D</a:t>
            </a:r>
            <a:r>
              <a:rPr lang="de-DE" altLang="de-DE"/>
              <a:t>(</a:t>
            </a:r>
            <a:r>
              <a:rPr lang="de-DE" altLang="de-DE" i="1"/>
              <a:t>a</a:t>
            </a:r>
            <a:r>
              <a:rPr lang="de-DE" altLang="de-DE"/>
              <a:t>)</a:t>
            </a:r>
            <a:r>
              <a:rPr lang="de-DE" altLang="de-DE" i="1"/>
              <a:t> + D</a:t>
            </a:r>
            <a:r>
              <a:rPr lang="de-DE" altLang="de-DE"/>
              <a:t>(</a:t>
            </a:r>
            <a:r>
              <a:rPr lang="de-DE" altLang="de-DE" i="1"/>
              <a:t>b</a:t>
            </a:r>
            <a:r>
              <a:rPr lang="de-DE" altLang="de-DE"/>
              <a:t>)</a:t>
            </a:r>
            <a:r>
              <a:rPr lang="de-DE" altLang="de-DE" i="1"/>
              <a:t> - 2</a:t>
            </a:r>
            <a:r>
              <a:rPr lang="de-DE" altLang="de-DE" sz="1000" i="1"/>
              <a:t>*</a:t>
            </a:r>
            <a:r>
              <a:rPr lang="de-DE" altLang="de-DE" i="1"/>
              <a:t> c</a:t>
            </a:r>
            <a:r>
              <a:rPr lang="de-DE" altLang="de-DE"/>
              <a:t>(</a:t>
            </a:r>
            <a:r>
              <a:rPr lang="de-DE" altLang="de-DE" i="1"/>
              <a:t>a,b</a:t>
            </a:r>
            <a:r>
              <a:rPr lang="de-DE" altLang="de-DE"/>
              <a:t>)</a:t>
            </a:r>
            <a:r>
              <a:rPr lang="de-DE" altLang="de-DE" i="1"/>
              <a:t>,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/>
              <a:t>wobei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 i="1"/>
              <a:t>D</a:t>
            </a:r>
            <a:r>
              <a:rPr lang="de-DE" altLang="de-DE" sz="1400"/>
              <a:t>(</a:t>
            </a:r>
            <a:r>
              <a:rPr lang="de-DE" altLang="de-DE" sz="1400" i="1"/>
              <a:t>a</a:t>
            </a:r>
            <a:r>
              <a:rPr lang="de-DE" altLang="de-DE" sz="1400"/>
              <a:t>)</a:t>
            </a:r>
            <a:r>
              <a:rPr lang="de-DE" altLang="de-DE" sz="1400" i="1"/>
              <a:t>,</a:t>
            </a:r>
            <a:r>
              <a:rPr lang="de-DE" altLang="de-DE" sz="1400"/>
              <a:t> </a:t>
            </a:r>
            <a:r>
              <a:rPr lang="de-DE" altLang="de-DE" sz="1400" i="1"/>
              <a:t>D</a:t>
            </a:r>
            <a:r>
              <a:rPr lang="de-DE" altLang="de-DE" sz="1400"/>
              <a:t>(</a:t>
            </a:r>
            <a:r>
              <a:rPr lang="de-DE" altLang="de-DE" sz="1400" i="1"/>
              <a:t>b</a:t>
            </a:r>
            <a:r>
              <a:rPr lang="de-DE" altLang="de-DE" sz="1400"/>
              <a:t>) die Kosten der Knoten </a:t>
            </a:r>
            <a:r>
              <a:rPr lang="de-DE" altLang="de-DE" sz="1400" i="1"/>
              <a:t>a</a:t>
            </a:r>
            <a:r>
              <a:rPr lang="de-DE" altLang="de-DE" sz="1400"/>
              <a:t>, </a:t>
            </a:r>
            <a:r>
              <a:rPr lang="de-DE" altLang="de-DE" sz="1400" i="1"/>
              <a:t>b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 i="1"/>
              <a:t>c</a:t>
            </a:r>
            <a:r>
              <a:rPr lang="de-DE" altLang="de-DE" sz="1400"/>
              <a:t>(</a:t>
            </a:r>
            <a:r>
              <a:rPr lang="de-DE" altLang="de-DE" sz="1400" i="1"/>
              <a:t>a,b</a:t>
            </a:r>
            <a:r>
              <a:rPr lang="de-DE" altLang="de-DE" sz="1400"/>
              <a:t>)</a:t>
            </a:r>
            <a:r>
              <a:rPr lang="de-DE" altLang="de-DE" sz="1400" i="1"/>
              <a:t> </a:t>
            </a:r>
            <a:r>
              <a:rPr lang="de-DE" altLang="de-DE" sz="1400"/>
              <a:t>= 1, wenn zwischen </a:t>
            </a:r>
            <a:r>
              <a:rPr lang="de-DE" altLang="de-DE" sz="1400" i="1"/>
              <a:t>a</a:t>
            </a:r>
            <a:r>
              <a:rPr lang="de-DE" altLang="de-DE" sz="1400"/>
              <a:t> und </a:t>
            </a:r>
            <a:r>
              <a:rPr lang="de-DE" altLang="de-DE" sz="1400" i="1"/>
              <a:t>b</a:t>
            </a:r>
            <a:r>
              <a:rPr lang="de-DE" altLang="de-DE" sz="1400"/>
              <a:t> eine Kante existiert, </a:t>
            </a:r>
            <a:br>
              <a:rPr lang="de-DE" altLang="de-DE" sz="1400"/>
            </a:br>
            <a:r>
              <a:rPr lang="de-DE" altLang="de-DE" sz="1400"/>
              <a:t>andernfalls gilt </a:t>
            </a:r>
            <a:r>
              <a:rPr lang="de-DE" altLang="de-DE" sz="1400" i="1"/>
              <a:t>c</a:t>
            </a:r>
            <a:r>
              <a:rPr lang="de-DE" altLang="de-DE" sz="1400"/>
              <a:t>(</a:t>
            </a:r>
            <a:r>
              <a:rPr lang="de-DE" altLang="de-DE" sz="1400" i="1"/>
              <a:t>a,b</a:t>
            </a:r>
            <a:r>
              <a:rPr lang="de-DE" altLang="de-DE" sz="1400"/>
              <a:t>)</a:t>
            </a:r>
            <a:r>
              <a:rPr lang="de-DE" altLang="de-DE" sz="1400" i="1"/>
              <a:t> </a:t>
            </a:r>
            <a:r>
              <a:rPr lang="de-DE" altLang="de-DE" sz="1400"/>
              <a:t>= 0</a:t>
            </a:r>
            <a:r>
              <a:rPr lang="de-DE" altLang="de-DE" sz="1400" i="1"/>
              <a:t>.</a:t>
            </a:r>
            <a:r>
              <a:rPr lang="de-DE" altLang="de-DE" sz="1400"/>
              <a:t>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 sz="1400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</a:t>
            </a:r>
            <a:r>
              <a:rPr lang="de-DE" altLang="de-DE" i="1"/>
              <a:t>g </a:t>
            </a:r>
            <a:r>
              <a:rPr lang="de-DE" altLang="de-DE"/>
              <a:t>gibt damit an, wie sinnvoll es hinsichtlich der Schnittkosten des Graphen ist, die beiden betrachteten Knoten auszutauschen.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Je größer </a:t>
            </a:r>
            <a:r>
              <a:rPr lang="de-DE" altLang="de-DE" i="1"/>
              <a:t>g </a:t>
            </a:r>
            <a:r>
              <a:rPr lang="de-DE" altLang="de-DE"/>
              <a:t>ist</a:t>
            </a:r>
            <a:r>
              <a:rPr lang="de-DE" altLang="de-DE" i="1"/>
              <a:t>, </a:t>
            </a:r>
            <a:r>
              <a:rPr lang="de-DE" altLang="de-DE"/>
              <a:t>umso mehr wird die Gesamtanzahl der geschnittenen Kanten verringert.</a:t>
            </a:r>
          </a:p>
        </p:txBody>
      </p:sp>
      <p:sp>
        <p:nvSpPr>
          <p:cNvPr id="21508" name="Line 4"/>
          <p:cNvSpPr>
            <a:spLocks noChangeAspect="1" noChangeShapeType="1"/>
          </p:cNvSpPr>
          <p:nvPr/>
        </p:nvSpPr>
        <p:spPr bwMode="auto">
          <a:xfrm>
            <a:off x="8067675" y="27400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09" name="Line 5"/>
          <p:cNvSpPr>
            <a:spLocks noChangeAspect="1" noChangeShapeType="1"/>
          </p:cNvSpPr>
          <p:nvPr/>
        </p:nvSpPr>
        <p:spPr bwMode="auto">
          <a:xfrm>
            <a:off x="8072438" y="167640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0" name="Line 6"/>
          <p:cNvSpPr>
            <a:spLocks noChangeAspect="1" noChangeShapeType="1"/>
          </p:cNvSpPr>
          <p:nvPr/>
        </p:nvSpPr>
        <p:spPr bwMode="auto">
          <a:xfrm>
            <a:off x="7437438" y="27463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1" name="Line 7"/>
          <p:cNvSpPr>
            <a:spLocks noChangeAspect="1" noChangeShapeType="1"/>
          </p:cNvSpPr>
          <p:nvPr/>
        </p:nvSpPr>
        <p:spPr bwMode="auto">
          <a:xfrm>
            <a:off x="7437438" y="169386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2" name="Line 8"/>
          <p:cNvSpPr>
            <a:spLocks noChangeAspect="1" noChangeShapeType="1"/>
          </p:cNvSpPr>
          <p:nvPr/>
        </p:nvSpPr>
        <p:spPr bwMode="auto">
          <a:xfrm flipH="1">
            <a:off x="7483475" y="224631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3" name="Line 9"/>
          <p:cNvSpPr>
            <a:spLocks noChangeAspect="1" noChangeShapeType="1"/>
          </p:cNvSpPr>
          <p:nvPr/>
        </p:nvSpPr>
        <p:spPr bwMode="auto">
          <a:xfrm flipH="1">
            <a:off x="7469188" y="2811463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4" name="Line 10"/>
          <p:cNvSpPr>
            <a:spLocks noChangeAspect="1" noChangeShapeType="1"/>
          </p:cNvSpPr>
          <p:nvPr/>
        </p:nvSpPr>
        <p:spPr bwMode="auto">
          <a:xfrm flipH="1">
            <a:off x="7459663" y="173355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5" name="Line 11"/>
          <p:cNvSpPr>
            <a:spLocks noChangeAspect="1" noChangeShapeType="1"/>
          </p:cNvSpPr>
          <p:nvPr/>
        </p:nvSpPr>
        <p:spPr bwMode="auto">
          <a:xfrm>
            <a:off x="7373938" y="2747963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6" name="Line 12"/>
          <p:cNvSpPr>
            <a:spLocks noChangeAspect="1" noChangeShapeType="1"/>
          </p:cNvSpPr>
          <p:nvPr/>
        </p:nvSpPr>
        <p:spPr bwMode="auto">
          <a:xfrm>
            <a:off x="7440613" y="169703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7" name="Line 13"/>
          <p:cNvSpPr>
            <a:spLocks noChangeAspect="1" noChangeShapeType="1"/>
          </p:cNvSpPr>
          <p:nvPr/>
        </p:nvSpPr>
        <p:spPr bwMode="auto">
          <a:xfrm>
            <a:off x="7500938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8" name="Line 14"/>
          <p:cNvSpPr>
            <a:spLocks noChangeAspect="1" noChangeShapeType="1"/>
          </p:cNvSpPr>
          <p:nvPr/>
        </p:nvSpPr>
        <p:spPr bwMode="auto">
          <a:xfrm>
            <a:off x="7469188" y="278288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9" name="Line 15"/>
          <p:cNvSpPr>
            <a:spLocks noChangeAspect="1" noChangeShapeType="1"/>
          </p:cNvSpPr>
          <p:nvPr/>
        </p:nvSpPr>
        <p:spPr bwMode="auto">
          <a:xfrm>
            <a:off x="7475538" y="33416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0" name="Line 16"/>
          <p:cNvSpPr>
            <a:spLocks noChangeAspect="1" noChangeShapeType="1"/>
          </p:cNvSpPr>
          <p:nvPr/>
        </p:nvSpPr>
        <p:spPr bwMode="auto">
          <a:xfrm>
            <a:off x="7483475" y="17065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1" name="Oval 17"/>
          <p:cNvSpPr>
            <a:spLocks noChangeAspect="1" noChangeArrowheads="1"/>
          </p:cNvSpPr>
          <p:nvPr/>
        </p:nvSpPr>
        <p:spPr bwMode="auto">
          <a:xfrm>
            <a:off x="7265988" y="2089150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522" name="Rectangle 18"/>
          <p:cNvSpPr>
            <a:spLocks noChangeAspect="1" noChangeArrowheads="1"/>
          </p:cNvSpPr>
          <p:nvPr/>
        </p:nvSpPr>
        <p:spPr bwMode="auto">
          <a:xfrm>
            <a:off x="7296150" y="2114550"/>
            <a:ext cx="261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21523" name="Oval 19"/>
          <p:cNvSpPr>
            <a:spLocks noChangeAspect="1" noChangeArrowheads="1"/>
          </p:cNvSpPr>
          <p:nvPr/>
        </p:nvSpPr>
        <p:spPr bwMode="auto">
          <a:xfrm>
            <a:off x="7904163" y="154463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524" name="Rectangle 20"/>
          <p:cNvSpPr>
            <a:spLocks noChangeAspect="1" noChangeArrowheads="1"/>
          </p:cNvSpPr>
          <p:nvPr/>
        </p:nvSpPr>
        <p:spPr bwMode="auto">
          <a:xfrm>
            <a:off x="7935913" y="157638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1525" name="Oval 21"/>
          <p:cNvSpPr>
            <a:spLocks noChangeAspect="1" noChangeArrowheads="1"/>
          </p:cNvSpPr>
          <p:nvPr/>
        </p:nvSpPr>
        <p:spPr bwMode="auto">
          <a:xfrm>
            <a:off x="7918450" y="2089150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526" name="Rectangle 22"/>
          <p:cNvSpPr>
            <a:spLocks noChangeAspect="1" noChangeArrowheads="1"/>
          </p:cNvSpPr>
          <p:nvPr/>
        </p:nvSpPr>
        <p:spPr bwMode="auto">
          <a:xfrm>
            <a:off x="7935913" y="21129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1527" name="Oval 23"/>
          <p:cNvSpPr>
            <a:spLocks noChangeAspect="1" noChangeArrowheads="1"/>
          </p:cNvSpPr>
          <p:nvPr/>
        </p:nvSpPr>
        <p:spPr bwMode="auto">
          <a:xfrm>
            <a:off x="7265988" y="2632075"/>
            <a:ext cx="327025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528" name="Rectangle 24"/>
          <p:cNvSpPr>
            <a:spLocks noChangeAspect="1" noChangeArrowheads="1"/>
          </p:cNvSpPr>
          <p:nvPr/>
        </p:nvSpPr>
        <p:spPr bwMode="auto">
          <a:xfrm>
            <a:off x="7304088" y="26638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21529" name="Oval 25"/>
          <p:cNvSpPr>
            <a:spLocks noChangeAspect="1" noChangeArrowheads="1"/>
          </p:cNvSpPr>
          <p:nvPr/>
        </p:nvSpPr>
        <p:spPr bwMode="auto">
          <a:xfrm>
            <a:off x="7281863" y="1544638"/>
            <a:ext cx="323850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530" name="Rectangle 26"/>
          <p:cNvSpPr>
            <a:spLocks noChangeAspect="1" noChangeArrowheads="1"/>
          </p:cNvSpPr>
          <p:nvPr/>
        </p:nvSpPr>
        <p:spPr bwMode="auto">
          <a:xfrm>
            <a:off x="7310438" y="1581150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21531" name="Oval 27"/>
          <p:cNvSpPr>
            <a:spLocks noChangeAspect="1" noChangeArrowheads="1"/>
          </p:cNvSpPr>
          <p:nvPr/>
        </p:nvSpPr>
        <p:spPr bwMode="auto">
          <a:xfrm>
            <a:off x="7265988" y="3175000"/>
            <a:ext cx="327025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532" name="Rectangle 28"/>
          <p:cNvSpPr>
            <a:spLocks noChangeAspect="1" noChangeArrowheads="1"/>
          </p:cNvSpPr>
          <p:nvPr/>
        </p:nvSpPr>
        <p:spPr bwMode="auto">
          <a:xfrm>
            <a:off x="7297738" y="3206750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21533" name="Oval 29"/>
          <p:cNvSpPr>
            <a:spLocks noChangeAspect="1" noChangeArrowheads="1"/>
          </p:cNvSpPr>
          <p:nvPr/>
        </p:nvSpPr>
        <p:spPr bwMode="auto">
          <a:xfrm>
            <a:off x="7904163" y="263207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534" name="Rectangle 30"/>
          <p:cNvSpPr>
            <a:spLocks noChangeAspect="1" noChangeArrowheads="1"/>
          </p:cNvSpPr>
          <p:nvPr/>
        </p:nvSpPr>
        <p:spPr bwMode="auto">
          <a:xfrm>
            <a:off x="7935913" y="26638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1535" name="Oval 31"/>
          <p:cNvSpPr>
            <a:spLocks noChangeAspect="1" noChangeArrowheads="1"/>
          </p:cNvSpPr>
          <p:nvPr/>
        </p:nvSpPr>
        <p:spPr bwMode="auto">
          <a:xfrm>
            <a:off x="7918450" y="317500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1536" name="Rectangle 32"/>
          <p:cNvSpPr>
            <a:spLocks noChangeAspect="1" noChangeArrowheads="1"/>
          </p:cNvSpPr>
          <p:nvPr/>
        </p:nvSpPr>
        <p:spPr bwMode="auto">
          <a:xfrm>
            <a:off x="7951788" y="32178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1537" name="Line 33"/>
          <p:cNvSpPr>
            <a:spLocks noChangeAspect="1" noChangeShapeType="1"/>
          </p:cNvSpPr>
          <p:nvPr/>
        </p:nvSpPr>
        <p:spPr bwMode="auto">
          <a:xfrm>
            <a:off x="7766050" y="1436688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7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Begriffe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569277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Gewinnwert zweier Knoten </a:t>
            </a:r>
            <a:r>
              <a:rPr lang="de-DE" altLang="de-DE" i="1">
                <a:solidFill>
                  <a:srgbClr val="CC0000"/>
                </a:solidFill>
              </a:rPr>
              <a:t>a</a:t>
            </a:r>
            <a:r>
              <a:rPr lang="de-DE" altLang="de-DE">
                <a:solidFill>
                  <a:srgbClr val="CC0000"/>
                </a:solidFill>
              </a:rPr>
              <a:t> und </a:t>
            </a:r>
            <a:r>
              <a:rPr lang="de-DE" altLang="de-DE" i="1">
                <a:solidFill>
                  <a:srgbClr val="CC0000"/>
                </a:solidFill>
              </a:rPr>
              <a:t>b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</a:t>
            </a:r>
            <a:r>
              <a:rPr lang="de-DE" altLang="de-DE" i="1"/>
              <a:t>g = D</a:t>
            </a:r>
            <a:r>
              <a:rPr lang="de-DE" altLang="de-DE"/>
              <a:t>(</a:t>
            </a:r>
            <a:r>
              <a:rPr lang="de-DE" altLang="de-DE" i="1"/>
              <a:t>a</a:t>
            </a:r>
            <a:r>
              <a:rPr lang="de-DE" altLang="de-DE"/>
              <a:t>)</a:t>
            </a:r>
            <a:r>
              <a:rPr lang="de-DE" altLang="de-DE" i="1"/>
              <a:t> + D</a:t>
            </a:r>
            <a:r>
              <a:rPr lang="de-DE" altLang="de-DE"/>
              <a:t>(</a:t>
            </a:r>
            <a:r>
              <a:rPr lang="de-DE" altLang="de-DE" i="1"/>
              <a:t>b</a:t>
            </a:r>
            <a:r>
              <a:rPr lang="de-DE" altLang="de-DE"/>
              <a:t>)</a:t>
            </a:r>
            <a:r>
              <a:rPr lang="de-DE" altLang="de-DE" i="1"/>
              <a:t> - 2</a:t>
            </a:r>
            <a:r>
              <a:rPr lang="de-DE" altLang="de-DE" sz="1000" i="1"/>
              <a:t>*</a:t>
            </a:r>
            <a:r>
              <a:rPr lang="de-DE" altLang="de-DE" i="1"/>
              <a:t> c</a:t>
            </a:r>
            <a:r>
              <a:rPr lang="de-DE" altLang="de-DE"/>
              <a:t>(</a:t>
            </a:r>
            <a:r>
              <a:rPr lang="de-DE" altLang="de-DE" i="1"/>
              <a:t>a,b</a:t>
            </a:r>
            <a:r>
              <a:rPr lang="de-DE" altLang="de-DE"/>
              <a:t>)</a:t>
            </a:r>
            <a:r>
              <a:rPr lang="de-DE" altLang="de-DE" i="1"/>
              <a:t>,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/>
              <a:t>wobei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 i="1"/>
              <a:t>D</a:t>
            </a:r>
            <a:r>
              <a:rPr lang="de-DE" altLang="de-DE" sz="1400"/>
              <a:t>(</a:t>
            </a:r>
            <a:r>
              <a:rPr lang="de-DE" altLang="de-DE" sz="1400" i="1"/>
              <a:t>a</a:t>
            </a:r>
            <a:r>
              <a:rPr lang="de-DE" altLang="de-DE" sz="1400"/>
              <a:t>)</a:t>
            </a:r>
            <a:r>
              <a:rPr lang="de-DE" altLang="de-DE" sz="1400" i="1"/>
              <a:t>,</a:t>
            </a:r>
            <a:r>
              <a:rPr lang="de-DE" altLang="de-DE" sz="1400"/>
              <a:t> </a:t>
            </a:r>
            <a:r>
              <a:rPr lang="de-DE" altLang="de-DE" sz="1400" i="1"/>
              <a:t>D</a:t>
            </a:r>
            <a:r>
              <a:rPr lang="de-DE" altLang="de-DE" sz="1400"/>
              <a:t>(</a:t>
            </a:r>
            <a:r>
              <a:rPr lang="de-DE" altLang="de-DE" sz="1400" i="1"/>
              <a:t>b</a:t>
            </a:r>
            <a:r>
              <a:rPr lang="de-DE" altLang="de-DE" sz="1400"/>
              <a:t>) die Kosten der Knoten </a:t>
            </a:r>
            <a:r>
              <a:rPr lang="de-DE" altLang="de-DE" sz="1400" i="1"/>
              <a:t>a</a:t>
            </a:r>
            <a:r>
              <a:rPr lang="de-DE" altLang="de-DE" sz="1400"/>
              <a:t>, </a:t>
            </a:r>
            <a:r>
              <a:rPr lang="de-DE" altLang="de-DE" sz="1400" i="1"/>
              <a:t>b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 i="1"/>
              <a:t>c</a:t>
            </a:r>
            <a:r>
              <a:rPr lang="de-DE" altLang="de-DE" sz="1400"/>
              <a:t>(</a:t>
            </a:r>
            <a:r>
              <a:rPr lang="de-DE" altLang="de-DE" sz="1400" i="1"/>
              <a:t>a,b</a:t>
            </a:r>
            <a:r>
              <a:rPr lang="de-DE" altLang="de-DE" sz="1400"/>
              <a:t>)</a:t>
            </a:r>
            <a:r>
              <a:rPr lang="de-DE" altLang="de-DE" sz="1400" i="1"/>
              <a:t> </a:t>
            </a:r>
            <a:r>
              <a:rPr lang="de-DE" altLang="de-DE" sz="1400"/>
              <a:t>= 1, wenn zwischen </a:t>
            </a:r>
            <a:r>
              <a:rPr lang="de-DE" altLang="de-DE" sz="1400" i="1"/>
              <a:t>a</a:t>
            </a:r>
            <a:r>
              <a:rPr lang="de-DE" altLang="de-DE" sz="1400"/>
              <a:t> und </a:t>
            </a:r>
            <a:r>
              <a:rPr lang="de-DE" altLang="de-DE" sz="1400" i="1"/>
              <a:t>b</a:t>
            </a:r>
            <a:r>
              <a:rPr lang="de-DE" altLang="de-DE" sz="1400"/>
              <a:t> eine Kante existiert, </a:t>
            </a:r>
            <a:br>
              <a:rPr lang="de-DE" altLang="de-DE" sz="1400"/>
            </a:br>
            <a:r>
              <a:rPr lang="de-DE" altLang="de-DE" sz="1400"/>
              <a:t>andernfalls gilt </a:t>
            </a:r>
            <a:r>
              <a:rPr lang="de-DE" altLang="de-DE" sz="1400" i="1"/>
              <a:t>c</a:t>
            </a:r>
            <a:r>
              <a:rPr lang="de-DE" altLang="de-DE" sz="1400"/>
              <a:t>(</a:t>
            </a:r>
            <a:r>
              <a:rPr lang="de-DE" altLang="de-DE" sz="1400" i="1"/>
              <a:t>a,b</a:t>
            </a:r>
            <a:r>
              <a:rPr lang="de-DE" altLang="de-DE" sz="1400"/>
              <a:t>)</a:t>
            </a:r>
            <a:r>
              <a:rPr lang="de-DE" altLang="de-DE" sz="1400" i="1"/>
              <a:t> </a:t>
            </a:r>
            <a:r>
              <a:rPr lang="de-DE" altLang="de-DE" sz="1400"/>
              <a:t>= 0</a:t>
            </a:r>
            <a:r>
              <a:rPr lang="de-DE" altLang="de-DE" sz="1400" i="1"/>
              <a:t>.</a:t>
            </a:r>
            <a:r>
              <a:rPr lang="de-DE" altLang="de-DE" sz="1400"/>
              <a:t> </a:t>
            </a:r>
          </a:p>
        </p:txBody>
      </p:sp>
      <p:sp>
        <p:nvSpPr>
          <p:cNvPr id="22532" name="Line 4"/>
          <p:cNvSpPr>
            <a:spLocks noChangeAspect="1" noChangeShapeType="1"/>
          </p:cNvSpPr>
          <p:nvPr/>
        </p:nvSpPr>
        <p:spPr bwMode="auto">
          <a:xfrm>
            <a:off x="8067675" y="27400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3" name="Line 5"/>
          <p:cNvSpPr>
            <a:spLocks noChangeAspect="1" noChangeShapeType="1"/>
          </p:cNvSpPr>
          <p:nvPr/>
        </p:nvSpPr>
        <p:spPr bwMode="auto">
          <a:xfrm>
            <a:off x="8072438" y="167640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4" name="Line 6"/>
          <p:cNvSpPr>
            <a:spLocks noChangeAspect="1" noChangeShapeType="1"/>
          </p:cNvSpPr>
          <p:nvPr/>
        </p:nvSpPr>
        <p:spPr bwMode="auto">
          <a:xfrm>
            <a:off x="7437438" y="27463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5" name="Line 7"/>
          <p:cNvSpPr>
            <a:spLocks noChangeAspect="1" noChangeShapeType="1"/>
          </p:cNvSpPr>
          <p:nvPr/>
        </p:nvSpPr>
        <p:spPr bwMode="auto">
          <a:xfrm>
            <a:off x="7437438" y="169386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6" name="Line 8"/>
          <p:cNvSpPr>
            <a:spLocks noChangeAspect="1" noChangeShapeType="1"/>
          </p:cNvSpPr>
          <p:nvPr/>
        </p:nvSpPr>
        <p:spPr bwMode="auto">
          <a:xfrm flipH="1">
            <a:off x="7483475" y="224631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7" name="Line 9"/>
          <p:cNvSpPr>
            <a:spLocks noChangeAspect="1" noChangeShapeType="1"/>
          </p:cNvSpPr>
          <p:nvPr/>
        </p:nvSpPr>
        <p:spPr bwMode="auto">
          <a:xfrm flipH="1">
            <a:off x="7469188" y="2811463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8" name="Line 10"/>
          <p:cNvSpPr>
            <a:spLocks noChangeAspect="1" noChangeShapeType="1"/>
          </p:cNvSpPr>
          <p:nvPr/>
        </p:nvSpPr>
        <p:spPr bwMode="auto">
          <a:xfrm flipH="1">
            <a:off x="7459663" y="173355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9" name="Line 11"/>
          <p:cNvSpPr>
            <a:spLocks noChangeAspect="1" noChangeShapeType="1"/>
          </p:cNvSpPr>
          <p:nvPr/>
        </p:nvSpPr>
        <p:spPr bwMode="auto">
          <a:xfrm>
            <a:off x="7373938" y="2747963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0" name="Line 12"/>
          <p:cNvSpPr>
            <a:spLocks noChangeAspect="1" noChangeShapeType="1"/>
          </p:cNvSpPr>
          <p:nvPr/>
        </p:nvSpPr>
        <p:spPr bwMode="auto">
          <a:xfrm>
            <a:off x="7440613" y="169703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1" name="Line 13"/>
          <p:cNvSpPr>
            <a:spLocks noChangeAspect="1" noChangeShapeType="1"/>
          </p:cNvSpPr>
          <p:nvPr/>
        </p:nvSpPr>
        <p:spPr bwMode="auto">
          <a:xfrm>
            <a:off x="7500938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2" name="Line 14"/>
          <p:cNvSpPr>
            <a:spLocks noChangeAspect="1" noChangeShapeType="1"/>
          </p:cNvSpPr>
          <p:nvPr/>
        </p:nvSpPr>
        <p:spPr bwMode="auto">
          <a:xfrm>
            <a:off x="7469188" y="278288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3" name="Line 15"/>
          <p:cNvSpPr>
            <a:spLocks noChangeAspect="1" noChangeShapeType="1"/>
          </p:cNvSpPr>
          <p:nvPr/>
        </p:nvSpPr>
        <p:spPr bwMode="auto">
          <a:xfrm>
            <a:off x="7475538" y="33416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4" name="Line 16"/>
          <p:cNvSpPr>
            <a:spLocks noChangeAspect="1" noChangeShapeType="1"/>
          </p:cNvSpPr>
          <p:nvPr/>
        </p:nvSpPr>
        <p:spPr bwMode="auto">
          <a:xfrm>
            <a:off x="7483475" y="17065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45" name="Oval 17"/>
          <p:cNvSpPr>
            <a:spLocks noChangeAspect="1" noChangeArrowheads="1"/>
          </p:cNvSpPr>
          <p:nvPr/>
        </p:nvSpPr>
        <p:spPr bwMode="auto">
          <a:xfrm>
            <a:off x="7265988" y="2089150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2546" name="Rectangle 18"/>
          <p:cNvSpPr>
            <a:spLocks noChangeAspect="1" noChangeArrowheads="1"/>
          </p:cNvSpPr>
          <p:nvPr/>
        </p:nvSpPr>
        <p:spPr bwMode="auto">
          <a:xfrm>
            <a:off x="7296150" y="2114550"/>
            <a:ext cx="261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22547" name="Oval 19"/>
          <p:cNvSpPr>
            <a:spLocks noChangeAspect="1" noChangeArrowheads="1"/>
          </p:cNvSpPr>
          <p:nvPr/>
        </p:nvSpPr>
        <p:spPr bwMode="auto">
          <a:xfrm>
            <a:off x="7904163" y="154463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2548" name="Rectangle 20"/>
          <p:cNvSpPr>
            <a:spLocks noChangeAspect="1" noChangeArrowheads="1"/>
          </p:cNvSpPr>
          <p:nvPr/>
        </p:nvSpPr>
        <p:spPr bwMode="auto">
          <a:xfrm>
            <a:off x="7935913" y="157638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2549" name="Oval 21"/>
          <p:cNvSpPr>
            <a:spLocks noChangeAspect="1" noChangeArrowheads="1"/>
          </p:cNvSpPr>
          <p:nvPr/>
        </p:nvSpPr>
        <p:spPr bwMode="auto">
          <a:xfrm>
            <a:off x="7918450" y="2089150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2550" name="Rectangle 22"/>
          <p:cNvSpPr>
            <a:spLocks noChangeAspect="1" noChangeArrowheads="1"/>
          </p:cNvSpPr>
          <p:nvPr/>
        </p:nvSpPr>
        <p:spPr bwMode="auto">
          <a:xfrm>
            <a:off x="7935913" y="21129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2551" name="Oval 23"/>
          <p:cNvSpPr>
            <a:spLocks noChangeAspect="1" noChangeArrowheads="1"/>
          </p:cNvSpPr>
          <p:nvPr/>
        </p:nvSpPr>
        <p:spPr bwMode="auto">
          <a:xfrm>
            <a:off x="7265988" y="2632075"/>
            <a:ext cx="327025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2552" name="Rectangle 24"/>
          <p:cNvSpPr>
            <a:spLocks noChangeAspect="1" noChangeArrowheads="1"/>
          </p:cNvSpPr>
          <p:nvPr/>
        </p:nvSpPr>
        <p:spPr bwMode="auto">
          <a:xfrm>
            <a:off x="7304088" y="26638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22553" name="Oval 25"/>
          <p:cNvSpPr>
            <a:spLocks noChangeAspect="1" noChangeArrowheads="1"/>
          </p:cNvSpPr>
          <p:nvPr/>
        </p:nvSpPr>
        <p:spPr bwMode="auto">
          <a:xfrm>
            <a:off x="7281863" y="1544638"/>
            <a:ext cx="323850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2554" name="Rectangle 26"/>
          <p:cNvSpPr>
            <a:spLocks noChangeAspect="1" noChangeArrowheads="1"/>
          </p:cNvSpPr>
          <p:nvPr/>
        </p:nvSpPr>
        <p:spPr bwMode="auto">
          <a:xfrm>
            <a:off x="7310438" y="1581150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22555" name="Oval 27"/>
          <p:cNvSpPr>
            <a:spLocks noChangeAspect="1" noChangeArrowheads="1"/>
          </p:cNvSpPr>
          <p:nvPr/>
        </p:nvSpPr>
        <p:spPr bwMode="auto">
          <a:xfrm>
            <a:off x="7265988" y="3175000"/>
            <a:ext cx="327025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2556" name="Rectangle 28"/>
          <p:cNvSpPr>
            <a:spLocks noChangeAspect="1" noChangeArrowheads="1"/>
          </p:cNvSpPr>
          <p:nvPr/>
        </p:nvSpPr>
        <p:spPr bwMode="auto">
          <a:xfrm>
            <a:off x="7297738" y="3206750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22557" name="Oval 29"/>
          <p:cNvSpPr>
            <a:spLocks noChangeAspect="1" noChangeArrowheads="1"/>
          </p:cNvSpPr>
          <p:nvPr/>
        </p:nvSpPr>
        <p:spPr bwMode="auto">
          <a:xfrm>
            <a:off x="7904163" y="263207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2558" name="Rectangle 30"/>
          <p:cNvSpPr>
            <a:spLocks noChangeAspect="1" noChangeArrowheads="1"/>
          </p:cNvSpPr>
          <p:nvPr/>
        </p:nvSpPr>
        <p:spPr bwMode="auto">
          <a:xfrm>
            <a:off x="7935913" y="26638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2559" name="Oval 31"/>
          <p:cNvSpPr>
            <a:spLocks noChangeAspect="1" noChangeArrowheads="1"/>
          </p:cNvSpPr>
          <p:nvPr/>
        </p:nvSpPr>
        <p:spPr bwMode="auto">
          <a:xfrm>
            <a:off x="7918450" y="317500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2560" name="Rectangle 32"/>
          <p:cNvSpPr>
            <a:spLocks noChangeAspect="1" noChangeArrowheads="1"/>
          </p:cNvSpPr>
          <p:nvPr/>
        </p:nvSpPr>
        <p:spPr bwMode="auto">
          <a:xfrm>
            <a:off x="7951788" y="32178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2561" name="Line 33"/>
          <p:cNvSpPr>
            <a:spLocks noChangeAspect="1" noChangeShapeType="1"/>
          </p:cNvSpPr>
          <p:nvPr/>
        </p:nvSpPr>
        <p:spPr bwMode="auto">
          <a:xfrm>
            <a:off x="7766050" y="1436688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5583238" y="2924175"/>
            <a:ext cx="1435100" cy="709613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Knoten 3:</a:t>
            </a:r>
          </a:p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 i="1"/>
              <a:t>D</a:t>
            </a:r>
            <a:r>
              <a:rPr lang="de-DE" altLang="de-DE" sz="1600"/>
              <a:t>(3) = 3-1=2</a:t>
            </a:r>
            <a:endParaRPr lang="en-US" altLang="de-DE" sz="1600"/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5580063" y="1125538"/>
            <a:ext cx="1435100" cy="709612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Knoten 7:</a:t>
            </a:r>
          </a:p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 i="1"/>
              <a:t>D</a:t>
            </a:r>
            <a:r>
              <a:rPr lang="de-DE" altLang="de-DE" sz="1600"/>
              <a:t>(7) = 2-1=1</a:t>
            </a:r>
            <a:endParaRPr lang="en-US" altLang="de-DE" sz="1600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 flipV="1">
            <a:off x="7018338" y="2925763"/>
            <a:ext cx="24765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569383" name="Text Box 39"/>
          <p:cNvSpPr txBox="1">
            <a:spLocks noChangeArrowheads="1"/>
          </p:cNvSpPr>
          <p:nvPr/>
        </p:nvSpPr>
        <p:spPr bwMode="auto">
          <a:xfrm>
            <a:off x="827088" y="3933825"/>
            <a:ext cx="4551362" cy="411163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</a:t>
            </a:r>
            <a:r>
              <a:rPr lang="de-DE" altLang="de-DE" sz="1600" i="1"/>
              <a:t>g </a:t>
            </a:r>
            <a:r>
              <a:rPr lang="de-DE" altLang="de-DE" sz="1600"/>
              <a:t>(3,7) = </a:t>
            </a:r>
            <a:r>
              <a:rPr lang="de-DE" altLang="de-DE" sz="1600" i="1"/>
              <a:t>D</a:t>
            </a:r>
            <a:r>
              <a:rPr lang="de-DE" altLang="de-DE" sz="1600"/>
              <a:t>(3) + </a:t>
            </a:r>
            <a:r>
              <a:rPr lang="de-DE" altLang="de-DE" sz="1600" i="1"/>
              <a:t>D</a:t>
            </a:r>
            <a:r>
              <a:rPr lang="de-DE" altLang="de-DE" sz="1600"/>
              <a:t>(7) - 2</a:t>
            </a:r>
            <a:r>
              <a:rPr lang="de-DE" altLang="de-DE" sz="1000" i="1"/>
              <a:t>*</a:t>
            </a:r>
            <a:r>
              <a:rPr lang="de-DE" altLang="de-DE" sz="1600" i="1"/>
              <a:t> c</a:t>
            </a:r>
            <a:r>
              <a:rPr lang="de-DE" altLang="de-DE" sz="1600"/>
              <a:t>(</a:t>
            </a:r>
            <a:r>
              <a:rPr lang="de-DE" altLang="de-DE" sz="1600" i="1"/>
              <a:t>a,b</a:t>
            </a:r>
            <a:r>
              <a:rPr lang="de-DE" altLang="de-DE" sz="1600"/>
              <a:t>)</a:t>
            </a:r>
            <a:r>
              <a:rPr lang="de-DE" altLang="de-DE" sz="1600" i="1"/>
              <a:t> = </a:t>
            </a:r>
            <a:r>
              <a:rPr lang="de-DE" altLang="de-DE" sz="1600"/>
              <a:t>2 + 1 – 2 = 1</a:t>
            </a:r>
            <a:endParaRPr lang="en-US" altLang="de-DE" sz="1600"/>
          </a:p>
        </p:txBody>
      </p:sp>
      <p:sp>
        <p:nvSpPr>
          <p:cNvPr id="569384" name="Text Box 40"/>
          <p:cNvSpPr txBox="1">
            <a:spLocks noChangeArrowheads="1"/>
          </p:cNvSpPr>
          <p:nvPr/>
        </p:nvSpPr>
        <p:spPr bwMode="auto">
          <a:xfrm>
            <a:off x="611188" y="4518025"/>
            <a:ext cx="528637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 typeface="Symbol" pitchFamily="18" charset="2"/>
              <a:buNone/>
            </a:pPr>
            <a:r>
              <a:rPr lang="de-DE" altLang="de-DE" sz="1400"/>
              <a:t>=&gt; Der Austausch der Knoten 3 und 7 würde die  Schnittkosten </a:t>
            </a:r>
            <a:br>
              <a:rPr lang="de-DE" altLang="de-DE" sz="1400"/>
            </a:br>
            <a:r>
              <a:rPr lang="de-DE" altLang="de-DE" sz="1400"/>
              <a:t>     um 1 verringern.</a:t>
            </a:r>
            <a:endParaRPr lang="en-US" altLang="de-DE" sz="1400"/>
          </a:p>
        </p:txBody>
      </p:sp>
      <p:sp>
        <p:nvSpPr>
          <p:cNvPr id="22567" name="Freeform 41"/>
          <p:cNvSpPr>
            <a:spLocks/>
          </p:cNvSpPr>
          <p:nvPr/>
        </p:nvSpPr>
        <p:spPr bwMode="auto">
          <a:xfrm>
            <a:off x="7019925" y="1268413"/>
            <a:ext cx="1549400" cy="1368425"/>
          </a:xfrm>
          <a:custGeom>
            <a:avLst/>
            <a:gdLst>
              <a:gd name="T0" fmla="*/ 0 w 976"/>
              <a:gd name="T1" fmla="*/ 2147483647 h 862"/>
              <a:gd name="T2" fmla="*/ 2147483647 w 976"/>
              <a:gd name="T3" fmla="*/ 0 h 862"/>
              <a:gd name="T4" fmla="*/ 2147483647 w 976"/>
              <a:gd name="T5" fmla="*/ 2147483647 h 862"/>
              <a:gd name="T6" fmla="*/ 2147483647 w 976"/>
              <a:gd name="T7" fmla="*/ 2147483647 h 862"/>
              <a:gd name="T8" fmla="*/ 2147483647 w 976"/>
              <a:gd name="T9" fmla="*/ 2147483647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6" h="862">
                <a:moveTo>
                  <a:pt x="0" y="91"/>
                </a:moveTo>
                <a:cubicBezTo>
                  <a:pt x="219" y="45"/>
                  <a:pt x="439" y="0"/>
                  <a:pt x="590" y="0"/>
                </a:cubicBezTo>
                <a:cubicBezTo>
                  <a:pt x="741" y="0"/>
                  <a:pt x="847" y="15"/>
                  <a:pt x="907" y="91"/>
                </a:cubicBezTo>
                <a:cubicBezTo>
                  <a:pt x="967" y="167"/>
                  <a:pt x="976" y="326"/>
                  <a:pt x="953" y="454"/>
                </a:cubicBezTo>
                <a:cubicBezTo>
                  <a:pt x="930" y="582"/>
                  <a:pt x="850" y="722"/>
                  <a:pt x="771" y="86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569386" name="Line 42"/>
          <p:cNvSpPr>
            <a:spLocks noChangeAspect="1" noChangeShapeType="1"/>
          </p:cNvSpPr>
          <p:nvPr/>
        </p:nvSpPr>
        <p:spPr bwMode="auto">
          <a:xfrm>
            <a:off x="8067675" y="54768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87" name="Line 43"/>
          <p:cNvSpPr>
            <a:spLocks noChangeAspect="1" noChangeShapeType="1"/>
          </p:cNvSpPr>
          <p:nvPr/>
        </p:nvSpPr>
        <p:spPr bwMode="auto">
          <a:xfrm>
            <a:off x="8072438" y="441325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88" name="Line 44"/>
          <p:cNvSpPr>
            <a:spLocks noChangeAspect="1" noChangeShapeType="1"/>
          </p:cNvSpPr>
          <p:nvPr/>
        </p:nvSpPr>
        <p:spPr bwMode="auto">
          <a:xfrm>
            <a:off x="7437438" y="54832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89" name="Line 45"/>
          <p:cNvSpPr>
            <a:spLocks noChangeAspect="1" noChangeShapeType="1"/>
          </p:cNvSpPr>
          <p:nvPr/>
        </p:nvSpPr>
        <p:spPr bwMode="auto">
          <a:xfrm>
            <a:off x="7437438" y="443071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90" name="Line 46"/>
          <p:cNvSpPr>
            <a:spLocks noChangeAspect="1" noChangeShapeType="1"/>
          </p:cNvSpPr>
          <p:nvPr/>
        </p:nvSpPr>
        <p:spPr bwMode="auto">
          <a:xfrm flipH="1">
            <a:off x="7483475" y="498316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91" name="Line 47"/>
          <p:cNvSpPr>
            <a:spLocks noChangeAspect="1" noChangeShapeType="1"/>
          </p:cNvSpPr>
          <p:nvPr/>
        </p:nvSpPr>
        <p:spPr bwMode="auto">
          <a:xfrm flipH="1">
            <a:off x="7469188" y="5548313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92" name="Line 48"/>
          <p:cNvSpPr>
            <a:spLocks noChangeAspect="1" noChangeShapeType="1"/>
          </p:cNvSpPr>
          <p:nvPr/>
        </p:nvSpPr>
        <p:spPr bwMode="auto">
          <a:xfrm flipH="1">
            <a:off x="7459663" y="44704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93" name="Line 49"/>
          <p:cNvSpPr>
            <a:spLocks noChangeAspect="1" noChangeShapeType="1"/>
          </p:cNvSpPr>
          <p:nvPr/>
        </p:nvSpPr>
        <p:spPr bwMode="auto">
          <a:xfrm>
            <a:off x="7373938" y="5484813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94" name="Line 50"/>
          <p:cNvSpPr>
            <a:spLocks noChangeAspect="1" noChangeShapeType="1"/>
          </p:cNvSpPr>
          <p:nvPr/>
        </p:nvSpPr>
        <p:spPr bwMode="auto">
          <a:xfrm>
            <a:off x="7440613" y="443388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95" name="Line 51"/>
          <p:cNvSpPr>
            <a:spLocks noChangeAspect="1" noChangeShapeType="1"/>
          </p:cNvSpPr>
          <p:nvPr/>
        </p:nvSpPr>
        <p:spPr bwMode="auto">
          <a:xfrm>
            <a:off x="7500938" y="497522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96" name="Line 52"/>
          <p:cNvSpPr>
            <a:spLocks noChangeAspect="1" noChangeShapeType="1"/>
          </p:cNvSpPr>
          <p:nvPr/>
        </p:nvSpPr>
        <p:spPr bwMode="auto">
          <a:xfrm>
            <a:off x="7469188" y="551973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97" name="Line 53"/>
          <p:cNvSpPr>
            <a:spLocks noChangeAspect="1" noChangeShapeType="1"/>
          </p:cNvSpPr>
          <p:nvPr/>
        </p:nvSpPr>
        <p:spPr bwMode="auto">
          <a:xfrm>
            <a:off x="7475538" y="607853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98" name="Line 54"/>
          <p:cNvSpPr>
            <a:spLocks noChangeAspect="1" noChangeShapeType="1"/>
          </p:cNvSpPr>
          <p:nvPr/>
        </p:nvSpPr>
        <p:spPr bwMode="auto">
          <a:xfrm>
            <a:off x="7483475" y="444341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399" name="Oval 55"/>
          <p:cNvSpPr>
            <a:spLocks noChangeAspect="1" noChangeArrowheads="1"/>
          </p:cNvSpPr>
          <p:nvPr/>
        </p:nvSpPr>
        <p:spPr bwMode="auto">
          <a:xfrm>
            <a:off x="7265988" y="4826000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9400" name="Rectangle 56"/>
          <p:cNvSpPr>
            <a:spLocks noChangeAspect="1" noChangeArrowheads="1"/>
          </p:cNvSpPr>
          <p:nvPr/>
        </p:nvSpPr>
        <p:spPr bwMode="auto">
          <a:xfrm>
            <a:off x="7296150" y="4851400"/>
            <a:ext cx="261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569401" name="Oval 57"/>
          <p:cNvSpPr>
            <a:spLocks noChangeAspect="1" noChangeArrowheads="1"/>
          </p:cNvSpPr>
          <p:nvPr/>
        </p:nvSpPr>
        <p:spPr bwMode="auto">
          <a:xfrm>
            <a:off x="7904163" y="428148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9402" name="Rectangle 58"/>
          <p:cNvSpPr>
            <a:spLocks noChangeAspect="1" noChangeArrowheads="1"/>
          </p:cNvSpPr>
          <p:nvPr/>
        </p:nvSpPr>
        <p:spPr bwMode="auto">
          <a:xfrm>
            <a:off x="7935913" y="431323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69403" name="Oval 59"/>
          <p:cNvSpPr>
            <a:spLocks noChangeAspect="1" noChangeArrowheads="1"/>
          </p:cNvSpPr>
          <p:nvPr/>
        </p:nvSpPr>
        <p:spPr bwMode="auto">
          <a:xfrm>
            <a:off x="7918450" y="4826000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9404" name="Rectangle 60"/>
          <p:cNvSpPr>
            <a:spLocks noChangeAspect="1" noChangeArrowheads="1"/>
          </p:cNvSpPr>
          <p:nvPr/>
        </p:nvSpPr>
        <p:spPr bwMode="auto">
          <a:xfrm>
            <a:off x="7935913" y="48498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69405" name="Oval 61"/>
          <p:cNvSpPr>
            <a:spLocks noChangeAspect="1" noChangeArrowheads="1"/>
          </p:cNvSpPr>
          <p:nvPr/>
        </p:nvSpPr>
        <p:spPr bwMode="auto">
          <a:xfrm>
            <a:off x="7265988" y="5368925"/>
            <a:ext cx="327025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9406" name="Rectangle 62"/>
          <p:cNvSpPr>
            <a:spLocks noChangeAspect="1" noChangeArrowheads="1"/>
          </p:cNvSpPr>
          <p:nvPr/>
        </p:nvSpPr>
        <p:spPr bwMode="auto">
          <a:xfrm>
            <a:off x="7304088" y="540067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2"/>
                </a:solidFill>
              </a:rPr>
              <a:t>3</a:t>
            </a:r>
            <a:endParaRPr lang="en-US" altLang="de-DE" sz="1500" b="1">
              <a:solidFill>
                <a:schemeClr val="bg2"/>
              </a:solidFill>
            </a:endParaRPr>
          </a:p>
        </p:txBody>
      </p:sp>
      <p:sp>
        <p:nvSpPr>
          <p:cNvPr id="569407" name="Oval 63"/>
          <p:cNvSpPr>
            <a:spLocks noChangeAspect="1" noChangeArrowheads="1"/>
          </p:cNvSpPr>
          <p:nvPr/>
        </p:nvSpPr>
        <p:spPr bwMode="auto">
          <a:xfrm>
            <a:off x="7281863" y="4281488"/>
            <a:ext cx="323850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9408" name="Rectangle 64"/>
          <p:cNvSpPr>
            <a:spLocks noChangeAspect="1" noChangeArrowheads="1"/>
          </p:cNvSpPr>
          <p:nvPr/>
        </p:nvSpPr>
        <p:spPr bwMode="auto">
          <a:xfrm>
            <a:off x="7310438" y="4318000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569409" name="Oval 65"/>
          <p:cNvSpPr>
            <a:spLocks noChangeAspect="1" noChangeArrowheads="1"/>
          </p:cNvSpPr>
          <p:nvPr/>
        </p:nvSpPr>
        <p:spPr bwMode="auto">
          <a:xfrm>
            <a:off x="7265988" y="5911850"/>
            <a:ext cx="327025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9410" name="Rectangle 66"/>
          <p:cNvSpPr>
            <a:spLocks noChangeAspect="1" noChangeArrowheads="1"/>
          </p:cNvSpPr>
          <p:nvPr/>
        </p:nvSpPr>
        <p:spPr bwMode="auto">
          <a:xfrm>
            <a:off x="7297738" y="5943600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569411" name="Oval 67"/>
          <p:cNvSpPr>
            <a:spLocks noChangeAspect="1" noChangeArrowheads="1"/>
          </p:cNvSpPr>
          <p:nvPr/>
        </p:nvSpPr>
        <p:spPr bwMode="auto">
          <a:xfrm>
            <a:off x="7904163" y="5368925"/>
            <a:ext cx="325437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9412" name="Rectangle 68"/>
          <p:cNvSpPr>
            <a:spLocks noChangeAspect="1" noChangeArrowheads="1"/>
          </p:cNvSpPr>
          <p:nvPr/>
        </p:nvSpPr>
        <p:spPr bwMode="auto">
          <a:xfrm>
            <a:off x="7935913" y="54006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7</a:t>
            </a:r>
            <a:endParaRPr lang="en-US" altLang="de-DE" sz="1500" b="1"/>
          </a:p>
        </p:txBody>
      </p:sp>
      <p:sp>
        <p:nvSpPr>
          <p:cNvPr id="569413" name="Oval 69"/>
          <p:cNvSpPr>
            <a:spLocks noChangeAspect="1" noChangeArrowheads="1"/>
          </p:cNvSpPr>
          <p:nvPr/>
        </p:nvSpPr>
        <p:spPr bwMode="auto">
          <a:xfrm>
            <a:off x="7918450" y="591185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9414" name="Rectangle 70"/>
          <p:cNvSpPr>
            <a:spLocks noChangeAspect="1" noChangeArrowheads="1"/>
          </p:cNvSpPr>
          <p:nvPr/>
        </p:nvSpPr>
        <p:spPr bwMode="auto">
          <a:xfrm>
            <a:off x="7951788" y="59547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69415" name="Line 71"/>
          <p:cNvSpPr>
            <a:spLocks noChangeAspect="1" noChangeShapeType="1"/>
          </p:cNvSpPr>
          <p:nvPr/>
        </p:nvSpPr>
        <p:spPr bwMode="auto">
          <a:xfrm>
            <a:off x="7766050" y="4173538"/>
            <a:ext cx="0" cy="9842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417" name="Line 73"/>
          <p:cNvSpPr>
            <a:spLocks noChangeAspect="1" noChangeShapeType="1"/>
          </p:cNvSpPr>
          <p:nvPr/>
        </p:nvSpPr>
        <p:spPr bwMode="auto">
          <a:xfrm>
            <a:off x="7750175" y="5324475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418" name="Line 74"/>
          <p:cNvSpPr>
            <a:spLocks noChangeAspect="1" noChangeShapeType="1"/>
          </p:cNvSpPr>
          <p:nvPr/>
        </p:nvSpPr>
        <p:spPr bwMode="auto">
          <a:xfrm>
            <a:off x="7767638" y="5908675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419" name="Line 75"/>
          <p:cNvSpPr>
            <a:spLocks noChangeAspect="1" noChangeShapeType="1"/>
          </p:cNvSpPr>
          <p:nvPr/>
        </p:nvSpPr>
        <p:spPr bwMode="auto">
          <a:xfrm flipV="1">
            <a:off x="7199313" y="58039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420" name="Line 76"/>
          <p:cNvSpPr>
            <a:spLocks noChangeAspect="1" noChangeShapeType="1"/>
          </p:cNvSpPr>
          <p:nvPr/>
        </p:nvSpPr>
        <p:spPr bwMode="auto">
          <a:xfrm flipV="1">
            <a:off x="7885113" y="580548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9421" name="AutoShape 77"/>
          <p:cNvSpPr>
            <a:spLocks noChangeArrowheads="1"/>
          </p:cNvSpPr>
          <p:nvPr/>
        </p:nvSpPr>
        <p:spPr bwMode="auto">
          <a:xfrm rot="-5400000">
            <a:off x="7634287" y="3533776"/>
            <a:ext cx="288925" cy="65405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6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6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6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6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6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6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6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6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6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6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6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6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6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6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6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6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6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6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6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6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6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6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6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6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6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6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83" grpId="0" animBg="1"/>
      <p:bldP spid="569384" grpId="0"/>
      <p:bldP spid="569386" grpId="0" animBg="1"/>
      <p:bldP spid="569387" grpId="0" animBg="1"/>
      <p:bldP spid="569388" grpId="0" animBg="1"/>
      <p:bldP spid="569389" grpId="0" animBg="1"/>
      <p:bldP spid="569390" grpId="0" animBg="1"/>
      <p:bldP spid="569391" grpId="0" animBg="1"/>
      <p:bldP spid="569392" grpId="0" animBg="1"/>
      <p:bldP spid="569393" grpId="0" animBg="1"/>
      <p:bldP spid="569394" grpId="0" animBg="1"/>
      <p:bldP spid="569395" grpId="0" animBg="1"/>
      <p:bldP spid="569396" grpId="0" animBg="1"/>
      <p:bldP spid="569397" grpId="0" animBg="1"/>
      <p:bldP spid="569398" grpId="0" animBg="1"/>
      <p:bldP spid="569399" grpId="0" animBg="1"/>
      <p:bldP spid="569400" grpId="0"/>
      <p:bldP spid="569401" grpId="0" animBg="1"/>
      <p:bldP spid="569402" grpId="0"/>
      <p:bldP spid="569403" grpId="0" animBg="1"/>
      <p:bldP spid="569404" grpId="0"/>
      <p:bldP spid="569405" grpId="0" animBg="1"/>
      <p:bldP spid="569406" grpId="0"/>
      <p:bldP spid="569407" grpId="0" animBg="1"/>
      <p:bldP spid="569408" grpId="0"/>
      <p:bldP spid="569409" grpId="0" animBg="1"/>
      <p:bldP spid="569410" grpId="0"/>
      <p:bldP spid="569411" grpId="0" animBg="1"/>
      <p:bldP spid="569412" grpId="0"/>
      <p:bldP spid="569413" grpId="0" animBg="1"/>
      <p:bldP spid="569414" grpId="0"/>
      <p:bldP spid="569415" grpId="0" animBg="1"/>
      <p:bldP spid="569417" grpId="0" animBg="1"/>
      <p:bldP spid="569418" grpId="0" animBg="1"/>
      <p:bldP spid="569419" grpId="0" animBg="1"/>
      <p:bldP spid="569420" grpId="0" animBg="1"/>
      <p:bldP spid="5694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Begriffe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569277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Gewinnwert zweier Knoten </a:t>
            </a:r>
            <a:r>
              <a:rPr lang="de-DE" altLang="de-DE" i="1">
                <a:solidFill>
                  <a:srgbClr val="CC0000"/>
                </a:solidFill>
              </a:rPr>
              <a:t>a</a:t>
            </a:r>
            <a:r>
              <a:rPr lang="de-DE" altLang="de-DE">
                <a:solidFill>
                  <a:srgbClr val="CC0000"/>
                </a:solidFill>
              </a:rPr>
              <a:t> und </a:t>
            </a:r>
            <a:r>
              <a:rPr lang="de-DE" altLang="de-DE" i="1">
                <a:solidFill>
                  <a:srgbClr val="CC0000"/>
                </a:solidFill>
              </a:rPr>
              <a:t>b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</a:t>
            </a:r>
            <a:r>
              <a:rPr lang="de-DE" altLang="de-DE" i="1"/>
              <a:t>g = D</a:t>
            </a:r>
            <a:r>
              <a:rPr lang="de-DE" altLang="de-DE"/>
              <a:t>(</a:t>
            </a:r>
            <a:r>
              <a:rPr lang="de-DE" altLang="de-DE" i="1"/>
              <a:t>a</a:t>
            </a:r>
            <a:r>
              <a:rPr lang="de-DE" altLang="de-DE"/>
              <a:t>)</a:t>
            </a:r>
            <a:r>
              <a:rPr lang="de-DE" altLang="de-DE" i="1"/>
              <a:t> + D</a:t>
            </a:r>
            <a:r>
              <a:rPr lang="de-DE" altLang="de-DE"/>
              <a:t>(</a:t>
            </a:r>
            <a:r>
              <a:rPr lang="de-DE" altLang="de-DE" i="1"/>
              <a:t>b</a:t>
            </a:r>
            <a:r>
              <a:rPr lang="de-DE" altLang="de-DE"/>
              <a:t>)</a:t>
            </a:r>
            <a:r>
              <a:rPr lang="de-DE" altLang="de-DE" i="1"/>
              <a:t> - 2</a:t>
            </a:r>
            <a:r>
              <a:rPr lang="de-DE" altLang="de-DE" sz="1000" i="1"/>
              <a:t>*</a:t>
            </a:r>
            <a:r>
              <a:rPr lang="de-DE" altLang="de-DE" i="1"/>
              <a:t> c</a:t>
            </a:r>
            <a:r>
              <a:rPr lang="de-DE" altLang="de-DE"/>
              <a:t>(</a:t>
            </a:r>
            <a:r>
              <a:rPr lang="de-DE" altLang="de-DE" i="1"/>
              <a:t>a,b</a:t>
            </a:r>
            <a:r>
              <a:rPr lang="de-DE" altLang="de-DE"/>
              <a:t>)</a:t>
            </a:r>
            <a:r>
              <a:rPr lang="de-DE" altLang="de-DE" i="1"/>
              <a:t>,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/>
              <a:t>wobei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 i="1"/>
              <a:t>D</a:t>
            </a:r>
            <a:r>
              <a:rPr lang="de-DE" altLang="de-DE" sz="1400"/>
              <a:t>(</a:t>
            </a:r>
            <a:r>
              <a:rPr lang="de-DE" altLang="de-DE" sz="1400" i="1"/>
              <a:t>a</a:t>
            </a:r>
            <a:r>
              <a:rPr lang="de-DE" altLang="de-DE" sz="1400"/>
              <a:t>)</a:t>
            </a:r>
            <a:r>
              <a:rPr lang="de-DE" altLang="de-DE" sz="1400" i="1"/>
              <a:t>,</a:t>
            </a:r>
            <a:r>
              <a:rPr lang="de-DE" altLang="de-DE" sz="1400"/>
              <a:t> </a:t>
            </a:r>
            <a:r>
              <a:rPr lang="de-DE" altLang="de-DE" sz="1400" i="1"/>
              <a:t>D</a:t>
            </a:r>
            <a:r>
              <a:rPr lang="de-DE" altLang="de-DE" sz="1400"/>
              <a:t>(</a:t>
            </a:r>
            <a:r>
              <a:rPr lang="de-DE" altLang="de-DE" sz="1400" i="1"/>
              <a:t>b</a:t>
            </a:r>
            <a:r>
              <a:rPr lang="de-DE" altLang="de-DE" sz="1400"/>
              <a:t>) die Kosten der Knoten </a:t>
            </a:r>
            <a:r>
              <a:rPr lang="de-DE" altLang="de-DE" sz="1400" i="1"/>
              <a:t>a</a:t>
            </a:r>
            <a:r>
              <a:rPr lang="de-DE" altLang="de-DE" sz="1400"/>
              <a:t>, </a:t>
            </a:r>
            <a:r>
              <a:rPr lang="de-DE" altLang="de-DE" sz="1400" i="1"/>
              <a:t>b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 i="1"/>
              <a:t>c</a:t>
            </a:r>
            <a:r>
              <a:rPr lang="de-DE" altLang="de-DE" sz="1400"/>
              <a:t>(</a:t>
            </a:r>
            <a:r>
              <a:rPr lang="de-DE" altLang="de-DE" sz="1400" i="1"/>
              <a:t>a,b</a:t>
            </a:r>
            <a:r>
              <a:rPr lang="de-DE" altLang="de-DE" sz="1400"/>
              <a:t>)</a:t>
            </a:r>
            <a:r>
              <a:rPr lang="de-DE" altLang="de-DE" sz="1400" i="1"/>
              <a:t> </a:t>
            </a:r>
            <a:r>
              <a:rPr lang="de-DE" altLang="de-DE" sz="1400"/>
              <a:t>= 1, wenn zwischen </a:t>
            </a:r>
            <a:r>
              <a:rPr lang="de-DE" altLang="de-DE" sz="1400" i="1"/>
              <a:t>a</a:t>
            </a:r>
            <a:r>
              <a:rPr lang="de-DE" altLang="de-DE" sz="1400"/>
              <a:t> und </a:t>
            </a:r>
            <a:r>
              <a:rPr lang="de-DE" altLang="de-DE" sz="1400" i="1"/>
              <a:t>b</a:t>
            </a:r>
            <a:r>
              <a:rPr lang="de-DE" altLang="de-DE" sz="1400"/>
              <a:t> eine Kante existiert, </a:t>
            </a:r>
            <a:br>
              <a:rPr lang="de-DE" altLang="de-DE" sz="1400"/>
            </a:br>
            <a:r>
              <a:rPr lang="de-DE" altLang="de-DE" sz="1400"/>
              <a:t>andernfalls gilt </a:t>
            </a:r>
            <a:r>
              <a:rPr lang="de-DE" altLang="de-DE" sz="1400" i="1"/>
              <a:t>c</a:t>
            </a:r>
            <a:r>
              <a:rPr lang="de-DE" altLang="de-DE" sz="1400"/>
              <a:t>(</a:t>
            </a:r>
            <a:r>
              <a:rPr lang="de-DE" altLang="de-DE" sz="1400" i="1"/>
              <a:t>a,b</a:t>
            </a:r>
            <a:r>
              <a:rPr lang="de-DE" altLang="de-DE" sz="1400"/>
              <a:t>)</a:t>
            </a:r>
            <a:r>
              <a:rPr lang="de-DE" altLang="de-DE" sz="1400" i="1"/>
              <a:t> </a:t>
            </a:r>
            <a:r>
              <a:rPr lang="de-DE" altLang="de-DE" sz="1400"/>
              <a:t>= 0</a:t>
            </a:r>
            <a:r>
              <a:rPr lang="de-DE" altLang="de-DE" sz="1400" i="1"/>
              <a:t>.</a:t>
            </a:r>
            <a:r>
              <a:rPr lang="de-DE" altLang="de-DE" sz="1400"/>
              <a:t> </a:t>
            </a:r>
          </a:p>
        </p:txBody>
      </p:sp>
      <p:sp>
        <p:nvSpPr>
          <p:cNvPr id="23556" name="Line 4"/>
          <p:cNvSpPr>
            <a:spLocks noChangeAspect="1" noChangeShapeType="1"/>
          </p:cNvSpPr>
          <p:nvPr/>
        </p:nvSpPr>
        <p:spPr bwMode="auto">
          <a:xfrm>
            <a:off x="8067675" y="27400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7" name="Line 5"/>
          <p:cNvSpPr>
            <a:spLocks noChangeAspect="1" noChangeShapeType="1"/>
          </p:cNvSpPr>
          <p:nvPr/>
        </p:nvSpPr>
        <p:spPr bwMode="auto">
          <a:xfrm>
            <a:off x="8072438" y="167640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8" name="Line 6"/>
          <p:cNvSpPr>
            <a:spLocks noChangeAspect="1" noChangeShapeType="1"/>
          </p:cNvSpPr>
          <p:nvPr/>
        </p:nvSpPr>
        <p:spPr bwMode="auto">
          <a:xfrm>
            <a:off x="7437438" y="27463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9" name="Line 7"/>
          <p:cNvSpPr>
            <a:spLocks noChangeAspect="1" noChangeShapeType="1"/>
          </p:cNvSpPr>
          <p:nvPr/>
        </p:nvSpPr>
        <p:spPr bwMode="auto">
          <a:xfrm>
            <a:off x="7437438" y="169386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0" name="Line 8"/>
          <p:cNvSpPr>
            <a:spLocks noChangeAspect="1" noChangeShapeType="1"/>
          </p:cNvSpPr>
          <p:nvPr/>
        </p:nvSpPr>
        <p:spPr bwMode="auto">
          <a:xfrm flipH="1">
            <a:off x="7483475" y="2246313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1" name="Line 9"/>
          <p:cNvSpPr>
            <a:spLocks noChangeAspect="1" noChangeShapeType="1"/>
          </p:cNvSpPr>
          <p:nvPr/>
        </p:nvSpPr>
        <p:spPr bwMode="auto">
          <a:xfrm flipH="1">
            <a:off x="7469188" y="2811463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2" name="Line 10"/>
          <p:cNvSpPr>
            <a:spLocks noChangeAspect="1" noChangeShapeType="1"/>
          </p:cNvSpPr>
          <p:nvPr/>
        </p:nvSpPr>
        <p:spPr bwMode="auto">
          <a:xfrm flipH="1">
            <a:off x="7459663" y="173355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3" name="Line 11"/>
          <p:cNvSpPr>
            <a:spLocks noChangeAspect="1" noChangeShapeType="1"/>
          </p:cNvSpPr>
          <p:nvPr/>
        </p:nvSpPr>
        <p:spPr bwMode="auto">
          <a:xfrm>
            <a:off x="7373938" y="2747963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4" name="Line 12"/>
          <p:cNvSpPr>
            <a:spLocks noChangeAspect="1" noChangeShapeType="1"/>
          </p:cNvSpPr>
          <p:nvPr/>
        </p:nvSpPr>
        <p:spPr bwMode="auto">
          <a:xfrm>
            <a:off x="7440613" y="169703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5" name="Line 13"/>
          <p:cNvSpPr>
            <a:spLocks noChangeAspect="1" noChangeShapeType="1"/>
          </p:cNvSpPr>
          <p:nvPr/>
        </p:nvSpPr>
        <p:spPr bwMode="auto">
          <a:xfrm>
            <a:off x="7500938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6" name="Line 14"/>
          <p:cNvSpPr>
            <a:spLocks noChangeAspect="1" noChangeShapeType="1"/>
          </p:cNvSpPr>
          <p:nvPr/>
        </p:nvSpPr>
        <p:spPr bwMode="auto">
          <a:xfrm>
            <a:off x="7469188" y="278288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7" name="Line 15"/>
          <p:cNvSpPr>
            <a:spLocks noChangeAspect="1" noChangeShapeType="1"/>
          </p:cNvSpPr>
          <p:nvPr/>
        </p:nvSpPr>
        <p:spPr bwMode="auto">
          <a:xfrm>
            <a:off x="7475538" y="334168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8" name="Line 16"/>
          <p:cNvSpPr>
            <a:spLocks noChangeAspect="1" noChangeShapeType="1"/>
          </p:cNvSpPr>
          <p:nvPr/>
        </p:nvSpPr>
        <p:spPr bwMode="auto">
          <a:xfrm>
            <a:off x="7483475" y="17065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9" name="Oval 17"/>
          <p:cNvSpPr>
            <a:spLocks noChangeAspect="1" noChangeArrowheads="1"/>
          </p:cNvSpPr>
          <p:nvPr/>
        </p:nvSpPr>
        <p:spPr bwMode="auto">
          <a:xfrm>
            <a:off x="7265988" y="2089150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70" name="Rectangle 18"/>
          <p:cNvSpPr>
            <a:spLocks noChangeAspect="1" noChangeArrowheads="1"/>
          </p:cNvSpPr>
          <p:nvPr/>
        </p:nvSpPr>
        <p:spPr bwMode="auto">
          <a:xfrm>
            <a:off x="7296150" y="2114550"/>
            <a:ext cx="2619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23571" name="Oval 19"/>
          <p:cNvSpPr>
            <a:spLocks noChangeAspect="1" noChangeArrowheads="1"/>
          </p:cNvSpPr>
          <p:nvPr/>
        </p:nvSpPr>
        <p:spPr bwMode="auto">
          <a:xfrm>
            <a:off x="7904163" y="154463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72" name="Rectangle 20"/>
          <p:cNvSpPr>
            <a:spLocks noChangeAspect="1" noChangeArrowheads="1"/>
          </p:cNvSpPr>
          <p:nvPr/>
        </p:nvSpPr>
        <p:spPr bwMode="auto">
          <a:xfrm>
            <a:off x="7935913" y="1576388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3573" name="Oval 21"/>
          <p:cNvSpPr>
            <a:spLocks noChangeAspect="1" noChangeArrowheads="1"/>
          </p:cNvSpPr>
          <p:nvPr/>
        </p:nvSpPr>
        <p:spPr bwMode="auto">
          <a:xfrm>
            <a:off x="7918450" y="2089150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74" name="Rectangle 22"/>
          <p:cNvSpPr>
            <a:spLocks noChangeAspect="1" noChangeArrowheads="1"/>
          </p:cNvSpPr>
          <p:nvPr/>
        </p:nvSpPr>
        <p:spPr bwMode="auto">
          <a:xfrm>
            <a:off x="7935913" y="21129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3575" name="Oval 23"/>
          <p:cNvSpPr>
            <a:spLocks noChangeAspect="1" noChangeArrowheads="1"/>
          </p:cNvSpPr>
          <p:nvPr/>
        </p:nvSpPr>
        <p:spPr bwMode="auto">
          <a:xfrm>
            <a:off x="7265988" y="2632075"/>
            <a:ext cx="327025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76" name="Rectangle 24"/>
          <p:cNvSpPr>
            <a:spLocks noChangeAspect="1" noChangeArrowheads="1"/>
          </p:cNvSpPr>
          <p:nvPr/>
        </p:nvSpPr>
        <p:spPr bwMode="auto">
          <a:xfrm>
            <a:off x="7304088" y="26638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23577" name="Oval 25"/>
          <p:cNvSpPr>
            <a:spLocks noChangeAspect="1" noChangeArrowheads="1"/>
          </p:cNvSpPr>
          <p:nvPr/>
        </p:nvSpPr>
        <p:spPr bwMode="auto">
          <a:xfrm>
            <a:off x="7281863" y="1544638"/>
            <a:ext cx="323850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78" name="Rectangle 26"/>
          <p:cNvSpPr>
            <a:spLocks noChangeAspect="1" noChangeArrowheads="1"/>
          </p:cNvSpPr>
          <p:nvPr/>
        </p:nvSpPr>
        <p:spPr bwMode="auto">
          <a:xfrm>
            <a:off x="7310438" y="1581150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23579" name="Oval 27"/>
          <p:cNvSpPr>
            <a:spLocks noChangeAspect="1" noChangeArrowheads="1"/>
          </p:cNvSpPr>
          <p:nvPr/>
        </p:nvSpPr>
        <p:spPr bwMode="auto">
          <a:xfrm>
            <a:off x="7265988" y="3175000"/>
            <a:ext cx="327025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80" name="Rectangle 28"/>
          <p:cNvSpPr>
            <a:spLocks noChangeAspect="1" noChangeArrowheads="1"/>
          </p:cNvSpPr>
          <p:nvPr/>
        </p:nvSpPr>
        <p:spPr bwMode="auto">
          <a:xfrm>
            <a:off x="7297738" y="3206750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23581" name="Oval 29"/>
          <p:cNvSpPr>
            <a:spLocks noChangeAspect="1" noChangeArrowheads="1"/>
          </p:cNvSpPr>
          <p:nvPr/>
        </p:nvSpPr>
        <p:spPr bwMode="auto">
          <a:xfrm>
            <a:off x="7904163" y="263207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82" name="Rectangle 30"/>
          <p:cNvSpPr>
            <a:spLocks noChangeAspect="1" noChangeArrowheads="1"/>
          </p:cNvSpPr>
          <p:nvPr/>
        </p:nvSpPr>
        <p:spPr bwMode="auto">
          <a:xfrm>
            <a:off x="7935913" y="26638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3583" name="Oval 31"/>
          <p:cNvSpPr>
            <a:spLocks noChangeAspect="1" noChangeArrowheads="1"/>
          </p:cNvSpPr>
          <p:nvPr/>
        </p:nvSpPr>
        <p:spPr bwMode="auto">
          <a:xfrm>
            <a:off x="7918450" y="317500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3584" name="Rectangle 32"/>
          <p:cNvSpPr>
            <a:spLocks noChangeAspect="1" noChangeArrowheads="1"/>
          </p:cNvSpPr>
          <p:nvPr/>
        </p:nvSpPr>
        <p:spPr bwMode="auto">
          <a:xfrm>
            <a:off x="7951788" y="32178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3585" name="Line 33"/>
          <p:cNvSpPr>
            <a:spLocks noChangeAspect="1" noChangeShapeType="1"/>
          </p:cNvSpPr>
          <p:nvPr/>
        </p:nvSpPr>
        <p:spPr bwMode="auto">
          <a:xfrm>
            <a:off x="7766050" y="1436688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5583238" y="2924175"/>
            <a:ext cx="1435100" cy="709613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Knoten 3:</a:t>
            </a:r>
          </a:p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 i="1"/>
              <a:t>D</a:t>
            </a:r>
            <a:r>
              <a:rPr lang="de-DE" altLang="de-DE" sz="1600"/>
              <a:t>(3) = 3-1=2</a:t>
            </a:r>
            <a:endParaRPr lang="en-US" altLang="de-DE" sz="1600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5580063" y="1125538"/>
            <a:ext cx="1435100" cy="709612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Knoten 5:</a:t>
            </a:r>
          </a:p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 i="1"/>
              <a:t>D</a:t>
            </a:r>
            <a:r>
              <a:rPr lang="de-DE" altLang="de-DE" sz="1600"/>
              <a:t>(5) = 2-1=1</a:t>
            </a:r>
            <a:endParaRPr lang="en-US" altLang="de-DE" sz="1600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flipV="1">
            <a:off x="7018338" y="2925763"/>
            <a:ext cx="24765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571429" name="Text Box 37"/>
          <p:cNvSpPr txBox="1">
            <a:spLocks noChangeArrowheads="1"/>
          </p:cNvSpPr>
          <p:nvPr/>
        </p:nvSpPr>
        <p:spPr bwMode="auto">
          <a:xfrm>
            <a:off x="827088" y="3933825"/>
            <a:ext cx="4551362" cy="411163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600"/>
              <a:t></a:t>
            </a:r>
            <a:r>
              <a:rPr lang="de-DE" altLang="de-DE" sz="1600" i="1"/>
              <a:t>g </a:t>
            </a:r>
            <a:r>
              <a:rPr lang="de-DE" altLang="de-DE" sz="1600"/>
              <a:t>(3,5) = </a:t>
            </a:r>
            <a:r>
              <a:rPr lang="de-DE" altLang="de-DE" sz="1600" i="1"/>
              <a:t>D</a:t>
            </a:r>
            <a:r>
              <a:rPr lang="de-DE" altLang="de-DE" sz="1600"/>
              <a:t>(3) + </a:t>
            </a:r>
            <a:r>
              <a:rPr lang="de-DE" altLang="de-DE" sz="1600" i="1"/>
              <a:t>D</a:t>
            </a:r>
            <a:r>
              <a:rPr lang="de-DE" altLang="de-DE" sz="1600"/>
              <a:t>(5) - 2</a:t>
            </a:r>
            <a:r>
              <a:rPr lang="de-DE" altLang="de-DE" sz="1000" i="1"/>
              <a:t>*</a:t>
            </a:r>
            <a:r>
              <a:rPr lang="de-DE" altLang="de-DE" sz="1600" i="1"/>
              <a:t> c</a:t>
            </a:r>
            <a:r>
              <a:rPr lang="de-DE" altLang="de-DE" sz="1600"/>
              <a:t>(</a:t>
            </a:r>
            <a:r>
              <a:rPr lang="de-DE" altLang="de-DE" sz="1600" i="1"/>
              <a:t>a,b</a:t>
            </a:r>
            <a:r>
              <a:rPr lang="de-DE" altLang="de-DE" sz="1600"/>
              <a:t>)</a:t>
            </a:r>
            <a:r>
              <a:rPr lang="de-DE" altLang="de-DE" sz="1600" i="1"/>
              <a:t> = </a:t>
            </a:r>
            <a:r>
              <a:rPr lang="de-DE" altLang="de-DE" sz="1600"/>
              <a:t>2 + 1 – 0 = 3</a:t>
            </a:r>
            <a:endParaRPr lang="en-US" altLang="de-DE" sz="1600"/>
          </a:p>
        </p:txBody>
      </p:sp>
      <p:sp>
        <p:nvSpPr>
          <p:cNvPr id="571430" name="Text Box 38"/>
          <p:cNvSpPr txBox="1">
            <a:spLocks noChangeArrowheads="1"/>
          </p:cNvSpPr>
          <p:nvPr/>
        </p:nvSpPr>
        <p:spPr bwMode="auto">
          <a:xfrm>
            <a:off x="611188" y="4518025"/>
            <a:ext cx="528637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 typeface="Symbol" pitchFamily="18" charset="2"/>
              <a:buNone/>
            </a:pPr>
            <a:r>
              <a:rPr lang="de-DE" altLang="de-DE" sz="1400"/>
              <a:t>=&gt; Der Austausch der Knoten 3 und 5 würde die  Schnittkosten </a:t>
            </a:r>
            <a:br>
              <a:rPr lang="de-DE" altLang="de-DE" sz="1400"/>
            </a:br>
            <a:r>
              <a:rPr lang="de-DE" altLang="de-DE" sz="1400"/>
              <a:t>     um 3 verringern.</a:t>
            </a:r>
            <a:endParaRPr lang="en-US" altLang="de-DE" sz="1400"/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7019925" y="1268413"/>
            <a:ext cx="1549400" cy="288925"/>
          </a:xfrm>
          <a:custGeom>
            <a:avLst/>
            <a:gdLst>
              <a:gd name="T0" fmla="*/ 0 w 976"/>
              <a:gd name="T1" fmla="*/ 2147483647 h 862"/>
              <a:gd name="T2" fmla="*/ 2147483647 w 976"/>
              <a:gd name="T3" fmla="*/ 0 h 862"/>
              <a:gd name="T4" fmla="*/ 2147483647 w 976"/>
              <a:gd name="T5" fmla="*/ 2147483647 h 862"/>
              <a:gd name="T6" fmla="*/ 2147483647 w 976"/>
              <a:gd name="T7" fmla="*/ 2147483647 h 862"/>
              <a:gd name="T8" fmla="*/ 2147483647 w 976"/>
              <a:gd name="T9" fmla="*/ 2147483647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6" h="862">
                <a:moveTo>
                  <a:pt x="0" y="91"/>
                </a:moveTo>
                <a:cubicBezTo>
                  <a:pt x="219" y="45"/>
                  <a:pt x="439" y="0"/>
                  <a:pt x="590" y="0"/>
                </a:cubicBezTo>
                <a:cubicBezTo>
                  <a:pt x="741" y="0"/>
                  <a:pt x="847" y="15"/>
                  <a:pt x="907" y="91"/>
                </a:cubicBezTo>
                <a:cubicBezTo>
                  <a:pt x="967" y="167"/>
                  <a:pt x="976" y="326"/>
                  <a:pt x="953" y="454"/>
                </a:cubicBezTo>
                <a:cubicBezTo>
                  <a:pt x="930" y="582"/>
                  <a:pt x="850" y="722"/>
                  <a:pt x="771" y="86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571466" name="Line 74"/>
          <p:cNvSpPr>
            <a:spLocks noChangeAspect="1" noChangeShapeType="1"/>
          </p:cNvSpPr>
          <p:nvPr/>
        </p:nvSpPr>
        <p:spPr bwMode="auto">
          <a:xfrm>
            <a:off x="8083550" y="54768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67" name="Line 75"/>
          <p:cNvSpPr>
            <a:spLocks noChangeAspect="1" noChangeShapeType="1"/>
          </p:cNvSpPr>
          <p:nvPr/>
        </p:nvSpPr>
        <p:spPr bwMode="auto">
          <a:xfrm>
            <a:off x="8088313" y="441325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68" name="Line 76"/>
          <p:cNvSpPr>
            <a:spLocks noChangeAspect="1" noChangeShapeType="1"/>
          </p:cNvSpPr>
          <p:nvPr/>
        </p:nvSpPr>
        <p:spPr bwMode="auto">
          <a:xfrm>
            <a:off x="7453313" y="54832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69" name="Line 77"/>
          <p:cNvSpPr>
            <a:spLocks noChangeAspect="1" noChangeShapeType="1"/>
          </p:cNvSpPr>
          <p:nvPr/>
        </p:nvSpPr>
        <p:spPr bwMode="auto">
          <a:xfrm>
            <a:off x="7453313" y="443071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70" name="Line 78"/>
          <p:cNvSpPr>
            <a:spLocks noChangeAspect="1" noChangeShapeType="1"/>
          </p:cNvSpPr>
          <p:nvPr/>
        </p:nvSpPr>
        <p:spPr bwMode="auto">
          <a:xfrm flipH="1">
            <a:off x="7497763" y="4983163"/>
            <a:ext cx="576262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71" name="Line 79"/>
          <p:cNvSpPr>
            <a:spLocks noChangeAspect="1" noChangeShapeType="1"/>
          </p:cNvSpPr>
          <p:nvPr/>
        </p:nvSpPr>
        <p:spPr bwMode="auto">
          <a:xfrm flipH="1">
            <a:off x="7485063" y="5548313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72" name="Line 80"/>
          <p:cNvSpPr>
            <a:spLocks noChangeAspect="1" noChangeShapeType="1"/>
          </p:cNvSpPr>
          <p:nvPr/>
        </p:nvSpPr>
        <p:spPr bwMode="auto">
          <a:xfrm flipH="1">
            <a:off x="7473950" y="44704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73" name="Line 81"/>
          <p:cNvSpPr>
            <a:spLocks noChangeAspect="1" noChangeShapeType="1"/>
          </p:cNvSpPr>
          <p:nvPr/>
        </p:nvSpPr>
        <p:spPr bwMode="auto">
          <a:xfrm>
            <a:off x="7388225" y="5484813"/>
            <a:ext cx="627063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74" name="Line 82"/>
          <p:cNvSpPr>
            <a:spLocks noChangeAspect="1" noChangeShapeType="1"/>
          </p:cNvSpPr>
          <p:nvPr/>
        </p:nvSpPr>
        <p:spPr bwMode="auto">
          <a:xfrm>
            <a:off x="7456488" y="4433888"/>
            <a:ext cx="627062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75" name="Line 83"/>
          <p:cNvSpPr>
            <a:spLocks noChangeAspect="1" noChangeShapeType="1"/>
          </p:cNvSpPr>
          <p:nvPr/>
        </p:nvSpPr>
        <p:spPr bwMode="auto">
          <a:xfrm>
            <a:off x="7515225" y="497522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76" name="Line 84"/>
          <p:cNvSpPr>
            <a:spLocks noChangeAspect="1" noChangeShapeType="1"/>
          </p:cNvSpPr>
          <p:nvPr/>
        </p:nvSpPr>
        <p:spPr bwMode="auto">
          <a:xfrm>
            <a:off x="7485063" y="551973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77" name="Line 85"/>
          <p:cNvSpPr>
            <a:spLocks noChangeAspect="1" noChangeShapeType="1"/>
          </p:cNvSpPr>
          <p:nvPr/>
        </p:nvSpPr>
        <p:spPr bwMode="auto">
          <a:xfrm>
            <a:off x="7489825" y="6078538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78" name="Line 86"/>
          <p:cNvSpPr>
            <a:spLocks noChangeAspect="1" noChangeShapeType="1"/>
          </p:cNvSpPr>
          <p:nvPr/>
        </p:nvSpPr>
        <p:spPr bwMode="auto">
          <a:xfrm>
            <a:off x="7497763" y="4443413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79" name="Oval 87"/>
          <p:cNvSpPr>
            <a:spLocks noChangeAspect="1" noChangeArrowheads="1"/>
          </p:cNvSpPr>
          <p:nvPr/>
        </p:nvSpPr>
        <p:spPr bwMode="auto">
          <a:xfrm>
            <a:off x="7281863" y="4826000"/>
            <a:ext cx="325437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1480" name="Rectangle 88"/>
          <p:cNvSpPr>
            <a:spLocks noChangeAspect="1" noChangeArrowheads="1"/>
          </p:cNvSpPr>
          <p:nvPr/>
        </p:nvSpPr>
        <p:spPr bwMode="auto">
          <a:xfrm>
            <a:off x="7312025" y="4851400"/>
            <a:ext cx="2603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571481" name="Oval 89"/>
          <p:cNvSpPr>
            <a:spLocks noChangeAspect="1" noChangeArrowheads="1"/>
          </p:cNvSpPr>
          <p:nvPr/>
        </p:nvSpPr>
        <p:spPr bwMode="auto">
          <a:xfrm>
            <a:off x="7918450" y="4281488"/>
            <a:ext cx="325438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571482" name="Rectangle 90"/>
          <p:cNvSpPr>
            <a:spLocks noChangeAspect="1" noChangeArrowheads="1"/>
          </p:cNvSpPr>
          <p:nvPr/>
        </p:nvSpPr>
        <p:spPr bwMode="auto">
          <a:xfrm>
            <a:off x="7950200" y="43148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571483" name="Oval 91"/>
          <p:cNvSpPr>
            <a:spLocks noChangeAspect="1" noChangeArrowheads="1"/>
          </p:cNvSpPr>
          <p:nvPr/>
        </p:nvSpPr>
        <p:spPr bwMode="auto">
          <a:xfrm>
            <a:off x="7932738" y="4826000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1484" name="Rectangle 92"/>
          <p:cNvSpPr>
            <a:spLocks noChangeAspect="1" noChangeArrowheads="1"/>
          </p:cNvSpPr>
          <p:nvPr/>
        </p:nvSpPr>
        <p:spPr bwMode="auto">
          <a:xfrm>
            <a:off x="7950200" y="48498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71485" name="Oval 93"/>
          <p:cNvSpPr>
            <a:spLocks noChangeAspect="1" noChangeArrowheads="1"/>
          </p:cNvSpPr>
          <p:nvPr/>
        </p:nvSpPr>
        <p:spPr bwMode="auto">
          <a:xfrm>
            <a:off x="7281863" y="53689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1486" name="Rectangle 94"/>
          <p:cNvSpPr>
            <a:spLocks noChangeAspect="1" noChangeArrowheads="1"/>
          </p:cNvSpPr>
          <p:nvPr/>
        </p:nvSpPr>
        <p:spPr bwMode="auto">
          <a:xfrm>
            <a:off x="7318375" y="540067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71487" name="Oval 95"/>
          <p:cNvSpPr>
            <a:spLocks noChangeAspect="1" noChangeArrowheads="1"/>
          </p:cNvSpPr>
          <p:nvPr/>
        </p:nvSpPr>
        <p:spPr bwMode="auto">
          <a:xfrm>
            <a:off x="7296150" y="4281488"/>
            <a:ext cx="325438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1488" name="Rectangle 96"/>
          <p:cNvSpPr>
            <a:spLocks noChangeAspect="1" noChangeArrowheads="1"/>
          </p:cNvSpPr>
          <p:nvPr/>
        </p:nvSpPr>
        <p:spPr bwMode="auto">
          <a:xfrm>
            <a:off x="7324725" y="4318000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571489" name="Oval 97"/>
          <p:cNvSpPr>
            <a:spLocks noChangeAspect="1" noChangeArrowheads="1"/>
          </p:cNvSpPr>
          <p:nvPr/>
        </p:nvSpPr>
        <p:spPr bwMode="auto">
          <a:xfrm>
            <a:off x="7281863" y="5911850"/>
            <a:ext cx="325437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1490" name="Rectangle 98"/>
          <p:cNvSpPr>
            <a:spLocks noChangeAspect="1" noChangeArrowheads="1"/>
          </p:cNvSpPr>
          <p:nvPr/>
        </p:nvSpPr>
        <p:spPr bwMode="auto">
          <a:xfrm>
            <a:off x="7313613" y="594360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571491" name="Oval 99"/>
          <p:cNvSpPr>
            <a:spLocks noChangeAspect="1" noChangeArrowheads="1"/>
          </p:cNvSpPr>
          <p:nvPr/>
        </p:nvSpPr>
        <p:spPr bwMode="auto">
          <a:xfrm>
            <a:off x="7918450" y="5368925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1492" name="Rectangle 100"/>
          <p:cNvSpPr>
            <a:spLocks noChangeAspect="1" noChangeArrowheads="1"/>
          </p:cNvSpPr>
          <p:nvPr/>
        </p:nvSpPr>
        <p:spPr bwMode="auto">
          <a:xfrm>
            <a:off x="7950200" y="54006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71493" name="Oval 101"/>
          <p:cNvSpPr>
            <a:spLocks noChangeAspect="1" noChangeArrowheads="1"/>
          </p:cNvSpPr>
          <p:nvPr/>
        </p:nvSpPr>
        <p:spPr bwMode="auto">
          <a:xfrm>
            <a:off x="7932738" y="5911850"/>
            <a:ext cx="327025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1494" name="Rectangle 102"/>
          <p:cNvSpPr>
            <a:spLocks noChangeAspect="1" noChangeArrowheads="1"/>
          </p:cNvSpPr>
          <p:nvPr/>
        </p:nvSpPr>
        <p:spPr bwMode="auto">
          <a:xfrm>
            <a:off x="7967663" y="59547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571495" name="Freeform 103"/>
          <p:cNvSpPr>
            <a:spLocks noChangeAspect="1"/>
          </p:cNvSpPr>
          <p:nvPr/>
        </p:nvSpPr>
        <p:spPr bwMode="auto">
          <a:xfrm>
            <a:off x="7019925" y="4662488"/>
            <a:ext cx="1247775" cy="1574800"/>
          </a:xfrm>
          <a:custGeom>
            <a:avLst/>
            <a:gdLst>
              <a:gd name="T0" fmla="*/ 2147483647 w 1304"/>
              <a:gd name="T1" fmla="*/ 2147483647 h 1644"/>
              <a:gd name="T2" fmla="*/ 2147483647 w 1304"/>
              <a:gd name="T3" fmla="*/ 2147483647 h 1644"/>
              <a:gd name="T4" fmla="*/ 2147483647 w 1304"/>
              <a:gd name="T5" fmla="*/ 2147483647 h 1644"/>
              <a:gd name="T6" fmla="*/ 2147483647 w 1304"/>
              <a:gd name="T7" fmla="*/ 2147483647 h 1644"/>
              <a:gd name="T8" fmla="*/ 2147483647 w 1304"/>
              <a:gd name="T9" fmla="*/ 2147483647 h 1644"/>
              <a:gd name="T10" fmla="*/ 2147483647 w 1304"/>
              <a:gd name="T11" fmla="*/ 2147483647 h 1644"/>
              <a:gd name="T12" fmla="*/ 2147483647 w 1304"/>
              <a:gd name="T13" fmla="*/ 2147483647 h 1644"/>
              <a:gd name="T14" fmla="*/ 2147483647 w 1304"/>
              <a:gd name="T15" fmla="*/ 2147483647 h 16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1496" name="AutoShape 104"/>
          <p:cNvSpPr>
            <a:spLocks noChangeArrowheads="1"/>
          </p:cNvSpPr>
          <p:nvPr/>
        </p:nvSpPr>
        <p:spPr bwMode="auto">
          <a:xfrm rot="-5400000">
            <a:off x="7634287" y="3533776"/>
            <a:ext cx="288925" cy="65405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7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7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7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7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7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7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7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7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7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7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7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7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7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7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7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7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7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7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7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7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7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7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29" grpId="0" animBg="1"/>
      <p:bldP spid="571430" grpId="0"/>
      <p:bldP spid="571466" grpId="0" animBg="1"/>
      <p:bldP spid="571467" grpId="0" animBg="1"/>
      <p:bldP spid="571468" grpId="0" animBg="1"/>
      <p:bldP spid="571469" grpId="0" animBg="1"/>
      <p:bldP spid="571470" grpId="0" animBg="1"/>
      <p:bldP spid="571471" grpId="0" animBg="1"/>
      <p:bldP spid="571472" grpId="0" animBg="1"/>
      <p:bldP spid="571473" grpId="0" animBg="1"/>
      <p:bldP spid="571474" grpId="0" animBg="1"/>
      <p:bldP spid="571475" grpId="0" animBg="1"/>
      <p:bldP spid="571476" grpId="0" animBg="1"/>
      <p:bldP spid="571477" grpId="0" animBg="1"/>
      <p:bldP spid="571478" grpId="0" animBg="1"/>
      <p:bldP spid="571479" grpId="0" animBg="1"/>
      <p:bldP spid="571480" grpId="0"/>
      <p:bldP spid="571481" grpId="0" animBg="1"/>
      <p:bldP spid="571482" grpId="0"/>
      <p:bldP spid="571483" grpId="0" animBg="1"/>
      <p:bldP spid="571484" grpId="0"/>
      <p:bldP spid="571485" grpId="0" animBg="1"/>
      <p:bldP spid="571486" grpId="0"/>
      <p:bldP spid="571487" grpId="0" animBg="1"/>
      <p:bldP spid="571488" grpId="0"/>
      <p:bldP spid="571489" grpId="0" animBg="1"/>
      <p:bldP spid="571490" grpId="0"/>
      <p:bldP spid="571491" grpId="0" animBg="1"/>
      <p:bldP spid="571492" grpId="0"/>
      <p:bldP spid="571493" grpId="0" animBg="1"/>
      <p:bldP spid="571494" grpId="0"/>
      <p:bldP spid="571495" grpId="0" animBg="1"/>
      <p:bldP spid="5714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Begriffe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73485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Gewinnwert zweier Knoten </a:t>
            </a:r>
            <a:r>
              <a:rPr lang="de-DE" altLang="de-DE" i="1">
                <a:solidFill>
                  <a:srgbClr val="CC0000"/>
                </a:solidFill>
              </a:rPr>
              <a:t>a</a:t>
            </a:r>
            <a:r>
              <a:rPr lang="de-DE" altLang="de-DE">
                <a:solidFill>
                  <a:srgbClr val="CC0000"/>
                </a:solidFill>
              </a:rPr>
              <a:t> und </a:t>
            </a:r>
            <a:r>
              <a:rPr lang="de-DE" altLang="de-DE" i="1">
                <a:solidFill>
                  <a:srgbClr val="CC0000"/>
                </a:solidFill>
              </a:rPr>
              <a:t>b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Das Ziel besteht darin, die zwei Knoten </a:t>
            </a:r>
            <a:r>
              <a:rPr lang="de-DE" altLang="de-DE" i="1"/>
              <a:t>a</a:t>
            </a:r>
            <a:r>
              <a:rPr lang="de-DE" altLang="de-DE"/>
              <a:t> und </a:t>
            </a:r>
            <a:r>
              <a:rPr lang="de-DE" altLang="de-DE" i="1"/>
              <a:t>b</a:t>
            </a:r>
            <a:r>
              <a:rPr lang="de-DE" altLang="de-DE"/>
              <a:t> zu finden, deren Gewinnwert </a:t>
            </a:r>
            <a:r>
              <a:rPr lang="de-DE" altLang="de-DE" i="1"/>
              <a:t>g </a:t>
            </a:r>
            <a:r>
              <a:rPr lang="de-DE" altLang="de-DE"/>
              <a:t>am größten von allen möglichen Knotenkombinationen ist, und diese dann auszutauschen.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pPr defTabSz="914400"/>
            <a:r>
              <a:rPr lang="de-DE" altLang="de-DE"/>
              <a:t>2.1 	Einführung</a:t>
            </a: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566988" y="2225675"/>
            <a:ext cx="1300162" cy="41275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2759075" y="2301875"/>
            <a:ext cx="974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Verhaltensentwurf</a:t>
            </a:r>
            <a:br>
              <a:rPr lang="en-US" altLang="de-DE" sz="1000">
                <a:solidFill>
                  <a:srgbClr val="000000"/>
                </a:solidFill>
              </a:rPr>
            </a:br>
            <a:r>
              <a:rPr lang="en-US" altLang="de-DE" sz="1000">
                <a:solidFill>
                  <a:srgbClr val="000000"/>
                </a:solidFill>
              </a:rPr>
              <a:t>Logischer Entwurf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2566988" y="3714750"/>
            <a:ext cx="1300162" cy="254000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2782888" y="3770313"/>
            <a:ext cx="847725" cy="1444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1000" dirty="0" err="1">
                <a:solidFill>
                  <a:srgbClr val="000000"/>
                </a:solidFill>
              </a:rPr>
              <a:t>Layoutsynthese</a:t>
            </a:r>
            <a:endParaRPr lang="en-US" altLang="de-DE" sz="1900" dirty="0">
              <a:solidFill>
                <a:srgbClr val="000000"/>
              </a:solidFill>
            </a:endParaRP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2566988" y="4316413"/>
            <a:ext cx="1300162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2733675" y="4371975"/>
            <a:ext cx="941388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000">
                <a:solidFill>
                  <a:srgbClr val="000000"/>
                </a:solidFill>
              </a:rPr>
              <a:t>Layoutverifikation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5" name="Line 13"/>
          <p:cNvSpPr>
            <a:spLocks noChangeShapeType="1"/>
          </p:cNvSpPr>
          <p:nvPr/>
        </p:nvSpPr>
        <p:spPr bwMode="auto">
          <a:xfrm>
            <a:off x="3867150" y="3968750"/>
            <a:ext cx="6350" cy="9525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3009900" y="5926138"/>
            <a:ext cx="24923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Chip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4733925" y="2951163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08" name="Rectangle 16"/>
          <p:cNvSpPr>
            <a:spLocks noChangeArrowheads="1"/>
          </p:cNvSpPr>
          <p:nvPr/>
        </p:nvSpPr>
        <p:spPr bwMode="auto">
          <a:xfrm>
            <a:off x="5046663" y="3006725"/>
            <a:ext cx="733425" cy="1444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000">
                <a:solidFill>
                  <a:srgbClr val="000000"/>
                </a:solidFill>
              </a:rPr>
              <a:t>Floorplanning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4733925" y="3713163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10" name="Rectangle 18"/>
          <p:cNvSpPr>
            <a:spLocks noChangeArrowheads="1"/>
          </p:cNvSpPr>
          <p:nvPr/>
        </p:nvSpPr>
        <p:spPr bwMode="auto">
          <a:xfrm>
            <a:off x="5108575" y="3768725"/>
            <a:ext cx="604838" cy="1444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Platzierung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11" name="Rectangle 19"/>
          <p:cNvSpPr>
            <a:spLocks noChangeArrowheads="1"/>
          </p:cNvSpPr>
          <p:nvPr/>
        </p:nvSpPr>
        <p:spPr bwMode="auto">
          <a:xfrm>
            <a:off x="4733925" y="4473575"/>
            <a:ext cx="1301750" cy="252413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12" name="Rectangle 20"/>
          <p:cNvSpPr>
            <a:spLocks noChangeArrowheads="1"/>
          </p:cNvSpPr>
          <p:nvPr/>
        </p:nvSpPr>
        <p:spPr bwMode="auto">
          <a:xfrm>
            <a:off x="5080000" y="4530725"/>
            <a:ext cx="665163" cy="1444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000">
                <a:solidFill>
                  <a:srgbClr val="000000"/>
                </a:solidFill>
              </a:rPr>
              <a:t>Verdrahtung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13" name="Rectangle 21"/>
          <p:cNvSpPr>
            <a:spLocks noChangeArrowheads="1"/>
          </p:cNvSpPr>
          <p:nvPr/>
        </p:nvSpPr>
        <p:spPr bwMode="auto">
          <a:xfrm>
            <a:off x="4733925" y="5233988"/>
            <a:ext cx="1301750" cy="254000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14" name="Rectangle 22"/>
          <p:cNvSpPr>
            <a:spLocks noChangeArrowheads="1"/>
          </p:cNvSpPr>
          <p:nvPr/>
        </p:nvSpPr>
        <p:spPr bwMode="auto">
          <a:xfrm>
            <a:off x="5005388" y="5289550"/>
            <a:ext cx="812800" cy="1444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000">
                <a:solidFill>
                  <a:srgbClr val="000000"/>
                </a:solidFill>
              </a:rPr>
              <a:t>Kompaktierung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115" name="Line 23"/>
          <p:cNvSpPr>
            <a:spLocks noChangeShapeType="1"/>
          </p:cNvSpPr>
          <p:nvPr/>
        </p:nvSpPr>
        <p:spPr bwMode="auto">
          <a:xfrm>
            <a:off x="5384800" y="3205163"/>
            <a:ext cx="1588" cy="4397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6" name="Freeform 24"/>
          <p:cNvSpPr>
            <a:spLocks/>
          </p:cNvSpPr>
          <p:nvPr/>
        </p:nvSpPr>
        <p:spPr bwMode="auto">
          <a:xfrm>
            <a:off x="5345113" y="3633788"/>
            <a:ext cx="79375" cy="79375"/>
          </a:xfrm>
          <a:custGeom>
            <a:avLst/>
            <a:gdLst>
              <a:gd name="T0" fmla="*/ 2147483647 w 47"/>
              <a:gd name="T1" fmla="*/ 0 h 47"/>
              <a:gd name="T2" fmla="*/ 2147483647 w 47"/>
              <a:gd name="T3" fmla="*/ 2147483647 h 47"/>
              <a:gd name="T4" fmla="*/ 0 w 47"/>
              <a:gd name="T5" fmla="*/ 0 h 47"/>
              <a:gd name="T6" fmla="*/ 2147483647 w 4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7">
                <a:moveTo>
                  <a:pt x="47" y="0"/>
                </a:moveTo>
                <a:lnTo>
                  <a:pt x="23" y="47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17" name="Line 25"/>
          <p:cNvSpPr>
            <a:spLocks noChangeShapeType="1"/>
          </p:cNvSpPr>
          <p:nvPr/>
        </p:nvSpPr>
        <p:spPr bwMode="auto">
          <a:xfrm>
            <a:off x="5384800" y="3967163"/>
            <a:ext cx="1588" cy="438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8" name="Freeform 26"/>
          <p:cNvSpPr>
            <a:spLocks/>
          </p:cNvSpPr>
          <p:nvPr/>
        </p:nvSpPr>
        <p:spPr bwMode="auto">
          <a:xfrm>
            <a:off x="5345113" y="4395788"/>
            <a:ext cx="79375" cy="77787"/>
          </a:xfrm>
          <a:custGeom>
            <a:avLst/>
            <a:gdLst>
              <a:gd name="T0" fmla="*/ 2147483647 w 47"/>
              <a:gd name="T1" fmla="*/ 0 h 46"/>
              <a:gd name="T2" fmla="*/ 2147483647 w 47"/>
              <a:gd name="T3" fmla="*/ 2147483647 h 46"/>
              <a:gd name="T4" fmla="*/ 0 w 47"/>
              <a:gd name="T5" fmla="*/ 0 h 46"/>
              <a:gd name="T6" fmla="*/ 2147483647 w 47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6">
                <a:moveTo>
                  <a:pt x="47" y="0"/>
                </a:moveTo>
                <a:lnTo>
                  <a:pt x="23" y="46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19" name="Line 27"/>
          <p:cNvSpPr>
            <a:spLocks noChangeShapeType="1"/>
          </p:cNvSpPr>
          <p:nvPr/>
        </p:nvSpPr>
        <p:spPr bwMode="auto">
          <a:xfrm>
            <a:off x="5384800" y="4725988"/>
            <a:ext cx="1588" cy="441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20" name="Freeform 28"/>
          <p:cNvSpPr>
            <a:spLocks/>
          </p:cNvSpPr>
          <p:nvPr/>
        </p:nvSpPr>
        <p:spPr bwMode="auto">
          <a:xfrm>
            <a:off x="5345113" y="5156200"/>
            <a:ext cx="79375" cy="77788"/>
          </a:xfrm>
          <a:custGeom>
            <a:avLst/>
            <a:gdLst>
              <a:gd name="T0" fmla="*/ 2147483647 w 47"/>
              <a:gd name="T1" fmla="*/ 0 h 46"/>
              <a:gd name="T2" fmla="*/ 2147483647 w 47"/>
              <a:gd name="T3" fmla="*/ 2147483647 h 46"/>
              <a:gd name="T4" fmla="*/ 0 w 47"/>
              <a:gd name="T5" fmla="*/ 0 h 46"/>
              <a:gd name="T6" fmla="*/ 2147483647 w 47"/>
              <a:gd name="T7" fmla="*/ 0 h 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6">
                <a:moveTo>
                  <a:pt x="47" y="0"/>
                </a:moveTo>
                <a:lnTo>
                  <a:pt x="23" y="46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21" name="Rectangle 29"/>
          <p:cNvSpPr>
            <a:spLocks noChangeArrowheads="1"/>
          </p:cNvSpPr>
          <p:nvPr/>
        </p:nvSpPr>
        <p:spPr bwMode="auto">
          <a:xfrm>
            <a:off x="6577013" y="3479800"/>
            <a:ext cx="977900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2" name="Rectangle 30"/>
          <p:cNvSpPr>
            <a:spLocks noChangeArrowheads="1"/>
          </p:cNvSpPr>
          <p:nvPr/>
        </p:nvSpPr>
        <p:spPr bwMode="auto">
          <a:xfrm>
            <a:off x="6577013" y="4237038"/>
            <a:ext cx="977900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3" name="Rectangle 31"/>
          <p:cNvSpPr>
            <a:spLocks noChangeArrowheads="1"/>
          </p:cNvSpPr>
          <p:nvPr/>
        </p:nvSpPr>
        <p:spPr bwMode="auto">
          <a:xfrm>
            <a:off x="6577013" y="4237038"/>
            <a:ext cx="977900" cy="650875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4" name="Rectangle 32"/>
          <p:cNvSpPr>
            <a:spLocks noChangeArrowheads="1"/>
          </p:cNvSpPr>
          <p:nvPr/>
        </p:nvSpPr>
        <p:spPr bwMode="auto">
          <a:xfrm>
            <a:off x="6686550" y="429260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5" name="Rectangle 33"/>
          <p:cNvSpPr>
            <a:spLocks noChangeArrowheads="1"/>
          </p:cNvSpPr>
          <p:nvPr/>
        </p:nvSpPr>
        <p:spPr bwMode="auto">
          <a:xfrm>
            <a:off x="7391400" y="42926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6" name="Rectangle 34"/>
          <p:cNvSpPr>
            <a:spLocks noChangeArrowheads="1"/>
          </p:cNvSpPr>
          <p:nvPr/>
        </p:nvSpPr>
        <p:spPr bwMode="auto">
          <a:xfrm>
            <a:off x="7038975" y="429260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7" name="Rectangle 35"/>
          <p:cNvSpPr>
            <a:spLocks noChangeArrowheads="1"/>
          </p:cNvSpPr>
          <p:nvPr/>
        </p:nvSpPr>
        <p:spPr bwMode="auto">
          <a:xfrm>
            <a:off x="7215188" y="42926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8" name="Rectangle 36"/>
          <p:cNvSpPr>
            <a:spLocks noChangeArrowheads="1"/>
          </p:cNvSpPr>
          <p:nvPr/>
        </p:nvSpPr>
        <p:spPr bwMode="auto">
          <a:xfrm>
            <a:off x="6862763" y="4292600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29" name="Rectangle 37"/>
          <p:cNvSpPr>
            <a:spLocks noChangeArrowheads="1"/>
          </p:cNvSpPr>
          <p:nvPr/>
        </p:nvSpPr>
        <p:spPr bwMode="auto">
          <a:xfrm>
            <a:off x="6686550" y="47799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0" name="Rectangle 38"/>
          <p:cNvSpPr>
            <a:spLocks noChangeArrowheads="1"/>
          </p:cNvSpPr>
          <p:nvPr/>
        </p:nvSpPr>
        <p:spPr bwMode="auto">
          <a:xfrm>
            <a:off x="7391400" y="47799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1" name="Rectangle 39"/>
          <p:cNvSpPr>
            <a:spLocks noChangeArrowheads="1"/>
          </p:cNvSpPr>
          <p:nvPr/>
        </p:nvSpPr>
        <p:spPr bwMode="auto">
          <a:xfrm>
            <a:off x="7038975" y="47799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2" name="Rectangle 40"/>
          <p:cNvSpPr>
            <a:spLocks noChangeArrowheads="1"/>
          </p:cNvSpPr>
          <p:nvPr/>
        </p:nvSpPr>
        <p:spPr bwMode="auto">
          <a:xfrm>
            <a:off x="7215188" y="47799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3" name="Rectangle 41"/>
          <p:cNvSpPr>
            <a:spLocks noChangeArrowheads="1"/>
          </p:cNvSpPr>
          <p:nvPr/>
        </p:nvSpPr>
        <p:spPr bwMode="auto">
          <a:xfrm>
            <a:off x="6862763" y="477996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4" name="Rectangle 42"/>
          <p:cNvSpPr>
            <a:spLocks noChangeArrowheads="1"/>
          </p:cNvSpPr>
          <p:nvPr/>
        </p:nvSpPr>
        <p:spPr bwMode="auto">
          <a:xfrm>
            <a:off x="7391400" y="45354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5" name="Rectangle 43"/>
          <p:cNvSpPr>
            <a:spLocks noChangeArrowheads="1"/>
          </p:cNvSpPr>
          <p:nvPr/>
        </p:nvSpPr>
        <p:spPr bwMode="auto">
          <a:xfrm>
            <a:off x="6686550" y="45354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6" name="Rectangle 44"/>
          <p:cNvSpPr>
            <a:spLocks noChangeArrowheads="1"/>
          </p:cNvSpPr>
          <p:nvPr/>
        </p:nvSpPr>
        <p:spPr bwMode="auto">
          <a:xfrm>
            <a:off x="6834188" y="4427538"/>
            <a:ext cx="109537" cy="2984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7" name="Rectangle 45"/>
          <p:cNvSpPr>
            <a:spLocks noChangeArrowheads="1"/>
          </p:cNvSpPr>
          <p:nvPr/>
        </p:nvSpPr>
        <p:spPr bwMode="auto">
          <a:xfrm>
            <a:off x="7091363" y="4387850"/>
            <a:ext cx="217487" cy="161925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8" name="Rectangle 46"/>
          <p:cNvSpPr>
            <a:spLocks noChangeArrowheads="1"/>
          </p:cNvSpPr>
          <p:nvPr/>
        </p:nvSpPr>
        <p:spPr bwMode="auto">
          <a:xfrm>
            <a:off x="7091363" y="4630738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39" name="Line 47"/>
          <p:cNvSpPr>
            <a:spLocks noChangeShapeType="1"/>
          </p:cNvSpPr>
          <p:nvPr/>
        </p:nvSpPr>
        <p:spPr bwMode="auto">
          <a:xfrm>
            <a:off x="7161213" y="4591050"/>
            <a:ext cx="1587" cy="396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0" name="Line 48"/>
          <p:cNvSpPr>
            <a:spLocks noChangeShapeType="1"/>
          </p:cNvSpPr>
          <p:nvPr/>
        </p:nvSpPr>
        <p:spPr bwMode="auto">
          <a:xfrm flipH="1">
            <a:off x="7064375" y="4684713"/>
            <a:ext cx="269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1" name="Line 49"/>
          <p:cNvSpPr>
            <a:spLocks noChangeShapeType="1"/>
          </p:cNvSpPr>
          <p:nvPr/>
        </p:nvSpPr>
        <p:spPr bwMode="auto">
          <a:xfrm flipV="1">
            <a:off x="7064375" y="4684713"/>
            <a:ext cx="3175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2" name="Line 50"/>
          <p:cNvSpPr>
            <a:spLocks noChangeShapeType="1"/>
          </p:cNvSpPr>
          <p:nvPr/>
        </p:nvSpPr>
        <p:spPr bwMode="auto">
          <a:xfrm>
            <a:off x="6738938" y="4564063"/>
            <a:ext cx="952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3" name="Freeform 51"/>
          <p:cNvSpPr>
            <a:spLocks/>
          </p:cNvSpPr>
          <p:nvPr/>
        </p:nvSpPr>
        <p:spPr bwMode="auto">
          <a:xfrm>
            <a:off x="7011988" y="4522788"/>
            <a:ext cx="149225" cy="68262"/>
          </a:xfrm>
          <a:custGeom>
            <a:avLst/>
            <a:gdLst>
              <a:gd name="T0" fmla="*/ 0 w 89"/>
              <a:gd name="T1" fmla="*/ 0 h 40"/>
              <a:gd name="T2" fmla="*/ 0 w 89"/>
              <a:gd name="T3" fmla="*/ 2147483647 h 40"/>
              <a:gd name="T4" fmla="*/ 2147483647 w 89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9" h="40">
                <a:moveTo>
                  <a:pt x="0" y="0"/>
                </a:moveTo>
                <a:lnTo>
                  <a:pt x="0" y="40"/>
                </a:lnTo>
                <a:lnTo>
                  <a:pt x="89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4" name="Freeform 52"/>
          <p:cNvSpPr>
            <a:spLocks/>
          </p:cNvSpPr>
          <p:nvPr/>
        </p:nvSpPr>
        <p:spPr bwMode="auto">
          <a:xfrm>
            <a:off x="6943725" y="4483100"/>
            <a:ext cx="68263" cy="52388"/>
          </a:xfrm>
          <a:custGeom>
            <a:avLst/>
            <a:gdLst>
              <a:gd name="T0" fmla="*/ 0 w 40"/>
              <a:gd name="T1" fmla="*/ 0 h 31"/>
              <a:gd name="T2" fmla="*/ 2147483647 w 40"/>
              <a:gd name="T3" fmla="*/ 0 h 31"/>
              <a:gd name="T4" fmla="*/ 2147483647 w 40"/>
              <a:gd name="T5" fmla="*/ 2147483647 h 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1">
                <a:moveTo>
                  <a:pt x="0" y="0"/>
                </a:moveTo>
                <a:lnTo>
                  <a:pt x="40" y="0"/>
                </a:lnTo>
                <a:lnTo>
                  <a:pt x="40" y="3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5" name="Line 53"/>
          <p:cNvSpPr>
            <a:spLocks noChangeShapeType="1"/>
          </p:cNvSpPr>
          <p:nvPr/>
        </p:nvSpPr>
        <p:spPr bwMode="auto">
          <a:xfrm>
            <a:off x="7242175" y="4346575"/>
            <a:ext cx="1588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6" name="Freeform 54"/>
          <p:cNvSpPr>
            <a:spLocks/>
          </p:cNvSpPr>
          <p:nvPr/>
        </p:nvSpPr>
        <p:spPr bwMode="auto">
          <a:xfrm>
            <a:off x="7227888" y="4549775"/>
            <a:ext cx="26987" cy="134938"/>
          </a:xfrm>
          <a:custGeom>
            <a:avLst/>
            <a:gdLst>
              <a:gd name="T0" fmla="*/ 0 w 16"/>
              <a:gd name="T1" fmla="*/ 2147483647 h 80"/>
              <a:gd name="T2" fmla="*/ 2147483647 w 16"/>
              <a:gd name="T3" fmla="*/ 2147483647 h 80"/>
              <a:gd name="T4" fmla="*/ 2147483647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16" y="8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7" name="Freeform 55"/>
          <p:cNvSpPr>
            <a:spLocks/>
          </p:cNvSpPr>
          <p:nvPr/>
        </p:nvSpPr>
        <p:spPr bwMode="auto">
          <a:xfrm>
            <a:off x="7308850" y="4467225"/>
            <a:ext cx="109538" cy="312738"/>
          </a:xfrm>
          <a:custGeom>
            <a:avLst/>
            <a:gdLst>
              <a:gd name="T0" fmla="*/ 0 w 65"/>
              <a:gd name="T1" fmla="*/ 0 h 186"/>
              <a:gd name="T2" fmla="*/ 2147483647 w 65"/>
              <a:gd name="T3" fmla="*/ 0 h 186"/>
              <a:gd name="T4" fmla="*/ 2147483647 w 65"/>
              <a:gd name="T5" fmla="*/ 2147483647 h 186"/>
              <a:gd name="T6" fmla="*/ 2147483647 w 65"/>
              <a:gd name="T7" fmla="*/ 2147483647 h 186"/>
              <a:gd name="T8" fmla="*/ 2147483647 w 65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186">
                <a:moveTo>
                  <a:pt x="0" y="0"/>
                </a:moveTo>
                <a:lnTo>
                  <a:pt x="17" y="0"/>
                </a:lnTo>
                <a:lnTo>
                  <a:pt x="17" y="129"/>
                </a:lnTo>
                <a:lnTo>
                  <a:pt x="65" y="129"/>
                </a:lnTo>
                <a:lnTo>
                  <a:pt x="65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48" name="Rectangle 56"/>
          <p:cNvSpPr>
            <a:spLocks noChangeArrowheads="1"/>
          </p:cNvSpPr>
          <p:nvPr/>
        </p:nvSpPr>
        <p:spPr bwMode="auto">
          <a:xfrm>
            <a:off x="6577013" y="3479800"/>
            <a:ext cx="977900" cy="650875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49" name="Rectangle 57"/>
          <p:cNvSpPr>
            <a:spLocks noChangeArrowheads="1"/>
          </p:cNvSpPr>
          <p:nvPr/>
        </p:nvSpPr>
        <p:spPr bwMode="auto">
          <a:xfrm>
            <a:off x="6686550" y="35353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0" name="Rectangle 58"/>
          <p:cNvSpPr>
            <a:spLocks noChangeArrowheads="1"/>
          </p:cNvSpPr>
          <p:nvPr/>
        </p:nvSpPr>
        <p:spPr bwMode="auto">
          <a:xfrm>
            <a:off x="7391400" y="35353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1" name="Rectangle 59"/>
          <p:cNvSpPr>
            <a:spLocks noChangeArrowheads="1"/>
          </p:cNvSpPr>
          <p:nvPr/>
        </p:nvSpPr>
        <p:spPr bwMode="auto">
          <a:xfrm>
            <a:off x="7038975" y="353536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2" name="Rectangle 60"/>
          <p:cNvSpPr>
            <a:spLocks noChangeArrowheads="1"/>
          </p:cNvSpPr>
          <p:nvPr/>
        </p:nvSpPr>
        <p:spPr bwMode="auto">
          <a:xfrm>
            <a:off x="7215188" y="353536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3" name="Rectangle 61"/>
          <p:cNvSpPr>
            <a:spLocks noChangeArrowheads="1"/>
          </p:cNvSpPr>
          <p:nvPr/>
        </p:nvSpPr>
        <p:spPr bwMode="auto">
          <a:xfrm>
            <a:off x="6862763" y="353536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4" name="Rectangle 62"/>
          <p:cNvSpPr>
            <a:spLocks noChangeArrowheads="1"/>
          </p:cNvSpPr>
          <p:nvPr/>
        </p:nvSpPr>
        <p:spPr bwMode="auto">
          <a:xfrm>
            <a:off x="6686550" y="402272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5" name="Rectangle 63"/>
          <p:cNvSpPr>
            <a:spLocks noChangeArrowheads="1"/>
          </p:cNvSpPr>
          <p:nvPr/>
        </p:nvSpPr>
        <p:spPr bwMode="auto">
          <a:xfrm>
            <a:off x="7391400" y="402272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6" name="Rectangle 64"/>
          <p:cNvSpPr>
            <a:spLocks noChangeArrowheads="1"/>
          </p:cNvSpPr>
          <p:nvPr/>
        </p:nvSpPr>
        <p:spPr bwMode="auto">
          <a:xfrm>
            <a:off x="7038975" y="402272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7" name="Rectangle 65"/>
          <p:cNvSpPr>
            <a:spLocks noChangeArrowheads="1"/>
          </p:cNvSpPr>
          <p:nvPr/>
        </p:nvSpPr>
        <p:spPr bwMode="auto">
          <a:xfrm>
            <a:off x="7215188" y="402272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8" name="Rectangle 66"/>
          <p:cNvSpPr>
            <a:spLocks noChangeArrowheads="1"/>
          </p:cNvSpPr>
          <p:nvPr/>
        </p:nvSpPr>
        <p:spPr bwMode="auto">
          <a:xfrm>
            <a:off x="6862763" y="4022725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59" name="Rectangle 67"/>
          <p:cNvSpPr>
            <a:spLocks noChangeArrowheads="1"/>
          </p:cNvSpPr>
          <p:nvPr/>
        </p:nvSpPr>
        <p:spPr bwMode="auto">
          <a:xfrm>
            <a:off x="7391400" y="3776663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0" name="Rectangle 68"/>
          <p:cNvSpPr>
            <a:spLocks noChangeArrowheads="1"/>
          </p:cNvSpPr>
          <p:nvPr/>
        </p:nvSpPr>
        <p:spPr bwMode="auto">
          <a:xfrm>
            <a:off x="6686550" y="3776663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1" name="Rectangle 69"/>
          <p:cNvSpPr>
            <a:spLocks noChangeArrowheads="1"/>
          </p:cNvSpPr>
          <p:nvPr/>
        </p:nvSpPr>
        <p:spPr bwMode="auto">
          <a:xfrm>
            <a:off x="6834188" y="3668713"/>
            <a:ext cx="109537" cy="300037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2" name="Rectangle 70"/>
          <p:cNvSpPr>
            <a:spLocks noChangeArrowheads="1"/>
          </p:cNvSpPr>
          <p:nvPr/>
        </p:nvSpPr>
        <p:spPr bwMode="auto">
          <a:xfrm>
            <a:off x="7091363" y="3629025"/>
            <a:ext cx="217487" cy="163513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3" name="Rectangle 71"/>
          <p:cNvSpPr>
            <a:spLocks noChangeArrowheads="1"/>
          </p:cNvSpPr>
          <p:nvPr/>
        </p:nvSpPr>
        <p:spPr bwMode="auto">
          <a:xfrm>
            <a:off x="7091363" y="3873500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4" name="Rectangle 72"/>
          <p:cNvSpPr>
            <a:spLocks noChangeArrowheads="1"/>
          </p:cNvSpPr>
          <p:nvPr/>
        </p:nvSpPr>
        <p:spPr bwMode="auto">
          <a:xfrm>
            <a:off x="6642100" y="4999038"/>
            <a:ext cx="852488" cy="649287"/>
          </a:xfrm>
          <a:prstGeom prst="rect">
            <a:avLst/>
          </a:prstGeom>
          <a:solidFill>
            <a:srgbClr val="F8F8F8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5" name="Rectangle 73"/>
          <p:cNvSpPr>
            <a:spLocks noChangeArrowheads="1"/>
          </p:cNvSpPr>
          <p:nvPr/>
        </p:nvSpPr>
        <p:spPr bwMode="auto">
          <a:xfrm>
            <a:off x="6732588" y="5053013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6" name="Rectangle 74"/>
          <p:cNvSpPr>
            <a:spLocks noChangeArrowheads="1"/>
          </p:cNvSpPr>
          <p:nvPr/>
        </p:nvSpPr>
        <p:spPr bwMode="auto">
          <a:xfrm>
            <a:off x="7332663" y="505301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7" name="Rectangle 75"/>
          <p:cNvSpPr>
            <a:spLocks noChangeArrowheads="1"/>
          </p:cNvSpPr>
          <p:nvPr/>
        </p:nvSpPr>
        <p:spPr bwMode="auto">
          <a:xfrm>
            <a:off x="7029450" y="5053013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8" name="Rectangle 76"/>
          <p:cNvSpPr>
            <a:spLocks noChangeArrowheads="1"/>
          </p:cNvSpPr>
          <p:nvPr/>
        </p:nvSpPr>
        <p:spPr bwMode="auto">
          <a:xfrm>
            <a:off x="7181850" y="505301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69" name="Rectangle 77"/>
          <p:cNvSpPr>
            <a:spLocks noChangeArrowheads="1"/>
          </p:cNvSpPr>
          <p:nvPr/>
        </p:nvSpPr>
        <p:spPr bwMode="auto">
          <a:xfrm>
            <a:off x="6880225" y="5053013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0" name="Rectangle 78"/>
          <p:cNvSpPr>
            <a:spLocks noChangeArrowheads="1"/>
          </p:cNvSpPr>
          <p:nvPr/>
        </p:nvSpPr>
        <p:spPr bwMode="auto">
          <a:xfrm>
            <a:off x="6732588" y="5540375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1" name="Rectangle 79"/>
          <p:cNvSpPr>
            <a:spLocks noChangeArrowheads="1"/>
          </p:cNvSpPr>
          <p:nvPr/>
        </p:nvSpPr>
        <p:spPr bwMode="auto">
          <a:xfrm>
            <a:off x="7332663" y="554037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2" name="Rectangle 80"/>
          <p:cNvSpPr>
            <a:spLocks noChangeArrowheads="1"/>
          </p:cNvSpPr>
          <p:nvPr/>
        </p:nvSpPr>
        <p:spPr bwMode="auto">
          <a:xfrm>
            <a:off x="7029450" y="5540375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3" name="Rectangle 81"/>
          <p:cNvSpPr>
            <a:spLocks noChangeArrowheads="1"/>
          </p:cNvSpPr>
          <p:nvPr/>
        </p:nvSpPr>
        <p:spPr bwMode="auto">
          <a:xfrm>
            <a:off x="7181850" y="554037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4" name="Rectangle 82"/>
          <p:cNvSpPr>
            <a:spLocks noChangeArrowheads="1"/>
          </p:cNvSpPr>
          <p:nvPr/>
        </p:nvSpPr>
        <p:spPr bwMode="auto">
          <a:xfrm>
            <a:off x="6880225" y="5540375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5" name="Rectangle 83"/>
          <p:cNvSpPr>
            <a:spLocks noChangeArrowheads="1"/>
          </p:cNvSpPr>
          <p:nvPr/>
        </p:nvSpPr>
        <p:spPr bwMode="auto">
          <a:xfrm>
            <a:off x="7332663" y="5295900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6" name="Rectangle 84"/>
          <p:cNvSpPr>
            <a:spLocks noChangeArrowheads="1"/>
          </p:cNvSpPr>
          <p:nvPr/>
        </p:nvSpPr>
        <p:spPr bwMode="auto">
          <a:xfrm>
            <a:off x="6732588" y="5295900"/>
            <a:ext cx="523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77" name="Line 85"/>
          <p:cNvSpPr>
            <a:spLocks noChangeShapeType="1"/>
          </p:cNvSpPr>
          <p:nvPr/>
        </p:nvSpPr>
        <p:spPr bwMode="auto">
          <a:xfrm>
            <a:off x="7210425" y="5106988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" name="Freeform 86"/>
          <p:cNvSpPr>
            <a:spLocks/>
          </p:cNvSpPr>
          <p:nvPr/>
        </p:nvSpPr>
        <p:spPr bwMode="auto">
          <a:xfrm>
            <a:off x="7269163" y="5227638"/>
            <a:ext cx="87312" cy="312737"/>
          </a:xfrm>
          <a:custGeom>
            <a:avLst/>
            <a:gdLst>
              <a:gd name="T0" fmla="*/ 0 w 65"/>
              <a:gd name="T1" fmla="*/ 0 h 186"/>
              <a:gd name="T2" fmla="*/ 2147483647 w 65"/>
              <a:gd name="T3" fmla="*/ 0 h 186"/>
              <a:gd name="T4" fmla="*/ 2147483647 w 65"/>
              <a:gd name="T5" fmla="*/ 2147483647 h 186"/>
              <a:gd name="T6" fmla="*/ 2147483647 w 65"/>
              <a:gd name="T7" fmla="*/ 2147483647 h 186"/>
              <a:gd name="T8" fmla="*/ 2147483647 w 65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" h="186">
                <a:moveTo>
                  <a:pt x="0" y="0"/>
                </a:moveTo>
                <a:lnTo>
                  <a:pt x="17" y="0"/>
                </a:lnTo>
                <a:lnTo>
                  <a:pt x="17" y="129"/>
                </a:lnTo>
                <a:lnTo>
                  <a:pt x="65" y="129"/>
                </a:lnTo>
                <a:lnTo>
                  <a:pt x="65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9" name="Rectangle 87"/>
          <p:cNvSpPr>
            <a:spLocks noChangeArrowheads="1"/>
          </p:cNvSpPr>
          <p:nvPr/>
        </p:nvSpPr>
        <p:spPr bwMode="auto">
          <a:xfrm>
            <a:off x="7053263" y="5148263"/>
            <a:ext cx="217487" cy="16351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80" name="Line 88"/>
          <p:cNvSpPr>
            <a:spLocks noChangeShapeType="1"/>
          </p:cNvSpPr>
          <p:nvPr/>
        </p:nvSpPr>
        <p:spPr bwMode="auto">
          <a:xfrm>
            <a:off x="7121525" y="5351463"/>
            <a:ext cx="3175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1" name="Line 89"/>
          <p:cNvSpPr>
            <a:spLocks noChangeShapeType="1"/>
          </p:cNvSpPr>
          <p:nvPr/>
        </p:nvSpPr>
        <p:spPr bwMode="auto">
          <a:xfrm flipH="1" flipV="1">
            <a:off x="7031038" y="54387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2" name="Freeform 90"/>
          <p:cNvSpPr>
            <a:spLocks/>
          </p:cNvSpPr>
          <p:nvPr/>
        </p:nvSpPr>
        <p:spPr bwMode="auto">
          <a:xfrm>
            <a:off x="7010400" y="5284788"/>
            <a:ext cx="111125" cy="66675"/>
          </a:xfrm>
          <a:custGeom>
            <a:avLst/>
            <a:gdLst>
              <a:gd name="T0" fmla="*/ 0 w 67"/>
              <a:gd name="T1" fmla="*/ 0 h 40"/>
              <a:gd name="T2" fmla="*/ 0 w 67"/>
              <a:gd name="T3" fmla="*/ 2147483647 h 40"/>
              <a:gd name="T4" fmla="*/ 2147483647 w 67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" h="40">
                <a:moveTo>
                  <a:pt x="0" y="0"/>
                </a:moveTo>
                <a:lnTo>
                  <a:pt x="0" y="40"/>
                </a:lnTo>
                <a:lnTo>
                  <a:pt x="67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3" name="Freeform 91"/>
          <p:cNvSpPr>
            <a:spLocks/>
          </p:cNvSpPr>
          <p:nvPr/>
        </p:nvSpPr>
        <p:spPr bwMode="auto">
          <a:xfrm>
            <a:off x="7189788" y="5311775"/>
            <a:ext cx="26987" cy="136525"/>
          </a:xfrm>
          <a:custGeom>
            <a:avLst/>
            <a:gdLst>
              <a:gd name="T0" fmla="*/ 0 w 16"/>
              <a:gd name="T1" fmla="*/ 2147483647 h 81"/>
              <a:gd name="T2" fmla="*/ 2147483647 w 16"/>
              <a:gd name="T3" fmla="*/ 2147483647 h 81"/>
              <a:gd name="T4" fmla="*/ 2147483647 w 16"/>
              <a:gd name="T5" fmla="*/ 0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1">
                <a:moveTo>
                  <a:pt x="0" y="81"/>
                </a:moveTo>
                <a:lnTo>
                  <a:pt x="16" y="81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4" name="Line 92"/>
          <p:cNvSpPr>
            <a:spLocks noChangeShapeType="1"/>
          </p:cNvSpPr>
          <p:nvPr/>
        </p:nvSpPr>
        <p:spPr bwMode="auto">
          <a:xfrm>
            <a:off x="6977063" y="5235575"/>
            <a:ext cx="333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5" name="Line 93"/>
          <p:cNvSpPr>
            <a:spLocks noChangeShapeType="1"/>
          </p:cNvSpPr>
          <p:nvPr/>
        </p:nvSpPr>
        <p:spPr bwMode="auto">
          <a:xfrm flipV="1">
            <a:off x="7010400" y="5240338"/>
            <a:ext cx="1588" cy="46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6" name="Line 94"/>
          <p:cNvSpPr>
            <a:spLocks noChangeShapeType="1"/>
          </p:cNvSpPr>
          <p:nvPr/>
        </p:nvSpPr>
        <p:spPr bwMode="auto">
          <a:xfrm>
            <a:off x="6792913" y="5324475"/>
            <a:ext cx="9207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7" name="Line 95"/>
          <p:cNvSpPr>
            <a:spLocks noChangeShapeType="1"/>
          </p:cNvSpPr>
          <p:nvPr/>
        </p:nvSpPr>
        <p:spPr bwMode="auto">
          <a:xfrm flipV="1">
            <a:off x="7031038" y="5441950"/>
            <a:ext cx="1587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" name="Line 96"/>
          <p:cNvSpPr>
            <a:spLocks noChangeShapeType="1"/>
          </p:cNvSpPr>
          <p:nvPr/>
        </p:nvSpPr>
        <p:spPr bwMode="auto">
          <a:xfrm>
            <a:off x="1477963" y="1770063"/>
            <a:ext cx="0" cy="16192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89" name="Line 97"/>
          <p:cNvSpPr>
            <a:spLocks noChangeShapeType="1"/>
          </p:cNvSpPr>
          <p:nvPr/>
        </p:nvSpPr>
        <p:spPr bwMode="auto">
          <a:xfrm>
            <a:off x="1477963" y="2593975"/>
            <a:ext cx="0" cy="160338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0" name="Line 98"/>
          <p:cNvSpPr>
            <a:spLocks noChangeShapeType="1"/>
          </p:cNvSpPr>
          <p:nvPr/>
        </p:nvSpPr>
        <p:spPr bwMode="auto">
          <a:xfrm>
            <a:off x="1477963" y="3446463"/>
            <a:ext cx="0" cy="160337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1" name="Line 99"/>
          <p:cNvSpPr>
            <a:spLocks noChangeShapeType="1"/>
          </p:cNvSpPr>
          <p:nvPr/>
        </p:nvSpPr>
        <p:spPr bwMode="auto">
          <a:xfrm>
            <a:off x="1477963" y="4333875"/>
            <a:ext cx="0" cy="160338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2" name="Line 100"/>
          <p:cNvSpPr>
            <a:spLocks noChangeShapeType="1"/>
          </p:cNvSpPr>
          <p:nvPr/>
        </p:nvSpPr>
        <p:spPr bwMode="auto">
          <a:xfrm>
            <a:off x="1477963" y="5197475"/>
            <a:ext cx="0" cy="16192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93" name="Rectangle 101"/>
          <p:cNvSpPr>
            <a:spLocks noChangeArrowheads="1"/>
          </p:cNvSpPr>
          <p:nvPr/>
        </p:nvSpPr>
        <p:spPr bwMode="auto">
          <a:xfrm>
            <a:off x="1057275" y="5411788"/>
            <a:ext cx="974725" cy="649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4" name="Rectangle 102"/>
          <p:cNvSpPr>
            <a:spLocks noChangeArrowheads="1"/>
          </p:cNvSpPr>
          <p:nvPr/>
        </p:nvSpPr>
        <p:spPr bwMode="auto">
          <a:xfrm>
            <a:off x="1057275" y="5832475"/>
            <a:ext cx="455613" cy="25400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5" name="Rectangle 103"/>
          <p:cNvSpPr>
            <a:spLocks noChangeArrowheads="1"/>
          </p:cNvSpPr>
          <p:nvPr/>
        </p:nvSpPr>
        <p:spPr bwMode="auto">
          <a:xfrm>
            <a:off x="1057275" y="5776913"/>
            <a:ext cx="455613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6" name="Rectangle 104"/>
          <p:cNvSpPr>
            <a:spLocks noChangeArrowheads="1"/>
          </p:cNvSpPr>
          <p:nvPr/>
        </p:nvSpPr>
        <p:spPr bwMode="auto">
          <a:xfrm>
            <a:off x="1057275" y="5732463"/>
            <a:ext cx="455613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7" name="Rectangle 105"/>
          <p:cNvSpPr>
            <a:spLocks noChangeArrowheads="1"/>
          </p:cNvSpPr>
          <p:nvPr/>
        </p:nvSpPr>
        <p:spPr bwMode="auto">
          <a:xfrm>
            <a:off x="1060450" y="5686425"/>
            <a:ext cx="454025" cy="26988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8" name="Rectangle 106"/>
          <p:cNvSpPr>
            <a:spLocks noChangeArrowheads="1"/>
          </p:cNvSpPr>
          <p:nvPr/>
        </p:nvSpPr>
        <p:spPr bwMode="auto">
          <a:xfrm>
            <a:off x="1058863" y="5640388"/>
            <a:ext cx="454025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199" name="Rectangle 107"/>
          <p:cNvSpPr>
            <a:spLocks noChangeArrowheads="1"/>
          </p:cNvSpPr>
          <p:nvPr/>
        </p:nvSpPr>
        <p:spPr bwMode="auto">
          <a:xfrm>
            <a:off x="1884363" y="5776913"/>
            <a:ext cx="147637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0" name="Rectangle 108"/>
          <p:cNvSpPr>
            <a:spLocks noChangeArrowheads="1"/>
          </p:cNvSpPr>
          <p:nvPr/>
        </p:nvSpPr>
        <p:spPr bwMode="auto">
          <a:xfrm>
            <a:off x="1801813" y="5818188"/>
            <a:ext cx="230187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1" name="Rectangle 109"/>
          <p:cNvSpPr>
            <a:spLocks noChangeArrowheads="1"/>
          </p:cNvSpPr>
          <p:nvPr/>
        </p:nvSpPr>
        <p:spPr bwMode="auto">
          <a:xfrm>
            <a:off x="1730375" y="5856288"/>
            <a:ext cx="307975" cy="25400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2" name="Rectangle 110"/>
          <p:cNvSpPr>
            <a:spLocks noChangeArrowheads="1"/>
          </p:cNvSpPr>
          <p:nvPr/>
        </p:nvSpPr>
        <p:spPr bwMode="auto">
          <a:xfrm>
            <a:off x="1652588" y="5888038"/>
            <a:ext cx="382587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3" name="Rectangle 111"/>
          <p:cNvSpPr>
            <a:spLocks noChangeArrowheads="1"/>
          </p:cNvSpPr>
          <p:nvPr/>
        </p:nvSpPr>
        <p:spPr bwMode="auto">
          <a:xfrm>
            <a:off x="1577975" y="5926138"/>
            <a:ext cx="454025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4" name="Rectangle 112"/>
          <p:cNvSpPr>
            <a:spLocks noChangeArrowheads="1"/>
          </p:cNvSpPr>
          <p:nvPr/>
        </p:nvSpPr>
        <p:spPr bwMode="auto">
          <a:xfrm>
            <a:off x="1503363" y="5967413"/>
            <a:ext cx="528637" cy="26987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5" name="Rectangle 113"/>
          <p:cNvSpPr>
            <a:spLocks noChangeArrowheads="1"/>
          </p:cNvSpPr>
          <p:nvPr/>
        </p:nvSpPr>
        <p:spPr bwMode="auto">
          <a:xfrm>
            <a:off x="1047750" y="5880100"/>
            <a:ext cx="209550" cy="28575"/>
          </a:xfrm>
          <a:prstGeom prst="rect">
            <a:avLst/>
          </a:prstGeom>
          <a:solidFill>
            <a:srgbClr val="B3B3B3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06" name="Rectangle 114"/>
          <p:cNvSpPr>
            <a:spLocks noChangeArrowheads="1"/>
          </p:cNvSpPr>
          <p:nvPr/>
        </p:nvSpPr>
        <p:spPr bwMode="auto">
          <a:xfrm>
            <a:off x="1057275" y="4537075"/>
            <a:ext cx="974725" cy="65087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4207" name="Group 115"/>
          <p:cNvGrpSpPr>
            <a:grpSpLocks/>
          </p:cNvGrpSpPr>
          <p:nvPr/>
        </p:nvGrpSpPr>
        <p:grpSpPr bwMode="auto">
          <a:xfrm>
            <a:off x="1038225" y="1946275"/>
            <a:ext cx="981075" cy="649288"/>
            <a:chOff x="634" y="1158"/>
            <a:chExt cx="584" cy="386"/>
          </a:xfrm>
        </p:grpSpPr>
        <p:sp>
          <p:nvSpPr>
            <p:cNvPr id="4415" name="Rectangle 116"/>
            <p:cNvSpPr>
              <a:spLocks noChangeArrowheads="1"/>
            </p:cNvSpPr>
            <p:nvPr/>
          </p:nvSpPr>
          <p:spPr bwMode="auto">
            <a:xfrm>
              <a:off x="634" y="1158"/>
              <a:ext cx="580" cy="38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16" name="Rectangle 117"/>
            <p:cNvSpPr>
              <a:spLocks noChangeArrowheads="1"/>
            </p:cNvSpPr>
            <p:nvPr/>
          </p:nvSpPr>
          <p:spPr bwMode="auto">
            <a:xfrm>
              <a:off x="710" y="1223"/>
              <a:ext cx="4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de-DE" sz="1000">
                  <a:solidFill>
                    <a:srgbClr val="000000"/>
                  </a:solidFill>
                </a:rPr>
                <a:t>ENTITY test is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  <p:sp>
          <p:nvSpPr>
            <p:cNvPr id="4417" name="Rectangle 118"/>
            <p:cNvSpPr>
              <a:spLocks noChangeArrowheads="1"/>
            </p:cNvSpPr>
            <p:nvPr/>
          </p:nvSpPr>
          <p:spPr bwMode="auto">
            <a:xfrm>
              <a:off x="744" y="1309"/>
              <a:ext cx="39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de-DE" sz="1000">
                  <a:solidFill>
                    <a:srgbClr val="000000"/>
                  </a:solidFill>
                </a:rPr>
                <a:t>port a: in bit;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  <p:sp>
          <p:nvSpPr>
            <p:cNvPr id="4418" name="Rectangle 119"/>
            <p:cNvSpPr>
              <a:spLocks noChangeArrowheads="1"/>
            </p:cNvSpPr>
            <p:nvPr/>
          </p:nvSpPr>
          <p:spPr bwMode="auto">
            <a:xfrm>
              <a:off x="666" y="1394"/>
              <a:ext cx="5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de-DE" sz="1000">
                  <a:solidFill>
                    <a:srgbClr val="000000"/>
                  </a:solidFill>
                </a:rPr>
                <a:t>end ENTITY test;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sp>
        <p:nvSpPr>
          <p:cNvPr id="4208" name="Freeform 120"/>
          <p:cNvSpPr>
            <a:spLocks/>
          </p:cNvSpPr>
          <p:nvPr/>
        </p:nvSpPr>
        <p:spPr bwMode="auto">
          <a:xfrm>
            <a:off x="1192213" y="4576763"/>
            <a:ext cx="622300" cy="590550"/>
          </a:xfrm>
          <a:custGeom>
            <a:avLst/>
            <a:gdLst>
              <a:gd name="T0" fmla="*/ 0 w 371"/>
              <a:gd name="T1" fmla="*/ 2147483647 h 351"/>
              <a:gd name="T2" fmla="*/ 0 w 371"/>
              <a:gd name="T3" fmla="*/ 2147483647 h 351"/>
              <a:gd name="T4" fmla="*/ 2147483647 w 371"/>
              <a:gd name="T5" fmla="*/ 2147483647 h 351"/>
              <a:gd name="T6" fmla="*/ 2147483647 w 371"/>
              <a:gd name="T7" fmla="*/ 2147483647 h 351"/>
              <a:gd name="T8" fmla="*/ 2147483647 w 371"/>
              <a:gd name="T9" fmla="*/ 2147483647 h 351"/>
              <a:gd name="T10" fmla="*/ 2147483647 w 371"/>
              <a:gd name="T11" fmla="*/ 2147483647 h 351"/>
              <a:gd name="T12" fmla="*/ 2147483647 w 371"/>
              <a:gd name="T13" fmla="*/ 2147483647 h 351"/>
              <a:gd name="T14" fmla="*/ 2147483647 w 371"/>
              <a:gd name="T15" fmla="*/ 2147483647 h 351"/>
              <a:gd name="T16" fmla="*/ 2147483647 w 371"/>
              <a:gd name="T17" fmla="*/ 2147483647 h 351"/>
              <a:gd name="T18" fmla="*/ 2147483647 w 371"/>
              <a:gd name="T19" fmla="*/ 2147483647 h 351"/>
              <a:gd name="T20" fmla="*/ 2147483647 w 371"/>
              <a:gd name="T21" fmla="*/ 2147483647 h 351"/>
              <a:gd name="T22" fmla="*/ 2147483647 w 371"/>
              <a:gd name="T23" fmla="*/ 2147483647 h 351"/>
              <a:gd name="T24" fmla="*/ 2147483647 w 371"/>
              <a:gd name="T25" fmla="*/ 0 h 351"/>
              <a:gd name="T26" fmla="*/ 2147483647 w 371"/>
              <a:gd name="T27" fmla="*/ 2147483647 h 351"/>
              <a:gd name="T28" fmla="*/ 2147483647 w 371"/>
              <a:gd name="T29" fmla="*/ 2147483647 h 351"/>
              <a:gd name="T30" fmla="*/ 2147483647 w 371"/>
              <a:gd name="T31" fmla="*/ 2147483647 h 351"/>
              <a:gd name="T32" fmla="*/ 2147483647 w 371"/>
              <a:gd name="T33" fmla="*/ 2147483647 h 351"/>
              <a:gd name="T34" fmla="*/ 2147483647 w 371"/>
              <a:gd name="T35" fmla="*/ 2147483647 h 351"/>
              <a:gd name="T36" fmla="*/ 2147483647 w 371"/>
              <a:gd name="T37" fmla="*/ 2147483647 h 351"/>
              <a:gd name="T38" fmla="*/ 2147483647 w 371"/>
              <a:gd name="T39" fmla="*/ 2147483647 h 351"/>
              <a:gd name="T40" fmla="*/ 2147483647 w 371"/>
              <a:gd name="T41" fmla="*/ 2147483647 h 351"/>
              <a:gd name="T42" fmla="*/ 2147483647 w 371"/>
              <a:gd name="T43" fmla="*/ 2147483647 h 351"/>
              <a:gd name="T44" fmla="*/ 2147483647 w 371"/>
              <a:gd name="T45" fmla="*/ 2147483647 h 351"/>
              <a:gd name="T46" fmla="*/ 2147483647 w 371"/>
              <a:gd name="T47" fmla="*/ 2147483647 h 351"/>
              <a:gd name="T48" fmla="*/ 2147483647 w 371"/>
              <a:gd name="T49" fmla="*/ 2147483647 h 351"/>
              <a:gd name="T50" fmla="*/ 2147483647 w 371"/>
              <a:gd name="T51" fmla="*/ 2147483647 h 351"/>
              <a:gd name="T52" fmla="*/ 2147483647 w 371"/>
              <a:gd name="T53" fmla="*/ 2147483647 h 351"/>
              <a:gd name="T54" fmla="*/ 2147483647 w 371"/>
              <a:gd name="T55" fmla="*/ 2147483647 h 351"/>
              <a:gd name="T56" fmla="*/ 2147483647 w 371"/>
              <a:gd name="T57" fmla="*/ 2147483647 h 351"/>
              <a:gd name="T58" fmla="*/ 2147483647 w 371"/>
              <a:gd name="T59" fmla="*/ 2147483647 h 351"/>
              <a:gd name="T60" fmla="*/ 2147483647 w 371"/>
              <a:gd name="T61" fmla="*/ 2147483647 h 351"/>
              <a:gd name="T62" fmla="*/ 2147483647 w 371"/>
              <a:gd name="T63" fmla="*/ 2147483647 h 351"/>
              <a:gd name="T64" fmla="*/ 2147483647 w 371"/>
              <a:gd name="T65" fmla="*/ 2147483647 h 351"/>
              <a:gd name="T66" fmla="*/ 2147483647 w 371"/>
              <a:gd name="T67" fmla="*/ 2147483647 h 351"/>
              <a:gd name="T68" fmla="*/ 2147483647 w 371"/>
              <a:gd name="T69" fmla="*/ 2147483647 h 351"/>
              <a:gd name="T70" fmla="*/ 2147483647 w 371"/>
              <a:gd name="T71" fmla="*/ 2147483647 h 351"/>
              <a:gd name="T72" fmla="*/ 2147483647 w 371"/>
              <a:gd name="T73" fmla="*/ 2147483647 h 351"/>
              <a:gd name="T74" fmla="*/ 2147483647 w 371"/>
              <a:gd name="T75" fmla="*/ 2147483647 h 351"/>
              <a:gd name="T76" fmla="*/ 2147483647 w 371"/>
              <a:gd name="T77" fmla="*/ 2147483647 h 351"/>
              <a:gd name="T78" fmla="*/ 2147483647 w 371"/>
              <a:gd name="T79" fmla="*/ 2147483647 h 351"/>
              <a:gd name="T80" fmla="*/ 2147483647 w 371"/>
              <a:gd name="T81" fmla="*/ 2147483647 h 351"/>
              <a:gd name="T82" fmla="*/ 2147483647 w 371"/>
              <a:gd name="T83" fmla="*/ 2147483647 h 351"/>
              <a:gd name="T84" fmla="*/ 2147483647 w 371"/>
              <a:gd name="T85" fmla="*/ 2147483647 h 351"/>
              <a:gd name="T86" fmla="*/ 2147483647 w 371"/>
              <a:gd name="T87" fmla="*/ 2147483647 h 351"/>
              <a:gd name="T88" fmla="*/ 2147483647 w 371"/>
              <a:gd name="T89" fmla="*/ 2147483647 h 351"/>
              <a:gd name="T90" fmla="*/ 2147483647 w 371"/>
              <a:gd name="T91" fmla="*/ 2147483647 h 351"/>
              <a:gd name="T92" fmla="*/ 2147483647 w 371"/>
              <a:gd name="T93" fmla="*/ 2147483647 h 351"/>
              <a:gd name="T94" fmla="*/ 0 w 371"/>
              <a:gd name="T95" fmla="*/ 2147483647 h 351"/>
              <a:gd name="T96" fmla="*/ 0 w 371"/>
              <a:gd name="T97" fmla="*/ 2147483647 h 3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1" h="351">
                <a:moveTo>
                  <a:pt x="0" y="176"/>
                </a:moveTo>
                <a:lnTo>
                  <a:pt x="0" y="152"/>
                </a:lnTo>
                <a:lnTo>
                  <a:pt x="6" y="130"/>
                </a:lnTo>
                <a:lnTo>
                  <a:pt x="13" y="108"/>
                </a:lnTo>
                <a:lnTo>
                  <a:pt x="24" y="88"/>
                </a:lnTo>
                <a:lnTo>
                  <a:pt x="37" y="69"/>
                </a:lnTo>
                <a:lnTo>
                  <a:pt x="54" y="52"/>
                </a:lnTo>
                <a:lnTo>
                  <a:pt x="72" y="36"/>
                </a:lnTo>
                <a:lnTo>
                  <a:pt x="92" y="23"/>
                </a:lnTo>
                <a:lnTo>
                  <a:pt x="114" y="13"/>
                </a:lnTo>
                <a:lnTo>
                  <a:pt x="137" y="6"/>
                </a:lnTo>
                <a:lnTo>
                  <a:pt x="161" y="2"/>
                </a:lnTo>
                <a:lnTo>
                  <a:pt x="185" y="0"/>
                </a:lnTo>
                <a:lnTo>
                  <a:pt x="209" y="2"/>
                </a:lnTo>
                <a:lnTo>
                  <a:pt x="234" y="6"/>
                </a:lnTo>
                <a:lnTo>
                  <a:pt x="257" y="13"/>
                </a:lnTo>
                <a:lnTo>
                  <a:pt x="278" y="23"/>
                </a:lnTo>
                <a:lnTo>
                  <a:pt x="298" y="36"/>
                </a:lnTo>
                <a:lnTo>
                  <a:pt x="317" y="52"/>
                </a:lnTo>
                <a:lnTo>
                  <a:pt x="332" y="69"/>
                </a:lnTo>
                <a:lnTo>
                  <a:pt x="346" y="88"/>
                </a:lnTo>
                <a:lnTo>
                  <a:pt x="357" y="108"/>
                </a:lnTo>
                <a:lnTo>
                  <a:pt x="365" y="130"/>
                </a:lnTo>
                <a:lnTo>
                  <a:pt x="369" y="152"/>
                </a:lnTo>
                <a:lnTo>
                  <a:pt x="371" y="176"/>
                </a:lnTo>
                <a:lnTo>
                  <a:pt x="369" y="198"/>
                </a:lnTo>
                <a:lnTo>
                  <a:pt x="365" y="221"/>
                </a:lnTo>
                <a:lnTo>
                  <a:pt x="357" y="243"/>
                </a:lnTo>
                <a:lnTo>
                  <a:pt x="346" y="263"/>
                </a:lnTo>
                <a:lnTo>
                  <a:pt x="332" y="282"/>
                </a:lnTo>
                <a:lnTo>
                  <a:pt x="317" y="299"/>
                </a:lnTo>
                <a:lnTo>
                  <a:pt x="298" y="315"/>
                </a:lnTo>
                <a:lnTo>
                  <a:pt x="278" y="327"/>
                </a:lnTo>
                <a:lnTo>
                  <a:pt x="257" y="337"/>
                </a:lnTo>
                <a:lnTo>
                  <a:pt x="234" y="345"/>
                </a:lnTo>
                <a:lnTo>
                  <a:pt x="209" y="349"/>
                </a:lnTo>
                <a:lnTo>
                  <a:pt x="185" y="351"/>
                </a:lnTo>
                <a:lnTo>
                  <a:pt x="161" y="349"/>
                </a:lnTo>
                <a:lnTo>
                  <a:pt x="137" y="345"/>
                </a:lnTo>
                <a:lnTo>
                  <a:pt x="114" y="337"/>
                </a:lnTo>
                <a:lnTo>
                  <a:pt x="92" y="327"/>
                </a:lnTo>
                <a:lnTo>
                  <a:pt x="72" y="315"/>
                </a:lnTo>
                <a:lnTo>
                  <a:pt x="54" y="299"/>
                </a:lnTo>
                <a:lnTo>
                  <a:pt x="37" y="282"/>
                </a:lnTo>
                <a:lnTo>
                  <a:pt x="24" y="263"/>
                </a:lnTo>
                <a:lnTo>
                  <a:pt x="13" y="243"/>
                </a:lnTo>
                <a:lnTo>
                  <a:pt x="6" y="221"/>
                </a:lnTo>
                <a:lnTo>
                  <a:pt x="0" y="198"/>
                </a:lnTo>
                <a:lnTo>
                  <a:pt x="0" y="176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9" name="Rectangle 121"/>
          <p:cNvSpPr>
            <a:spLocks noChangeArrowheads="1"/>
          </p:cNvSpPr>
          <p:nvPr/>
        </p:nvSpPr>
        <p:spPr bwMode="auto">
          <a:xfrm>
            <a:off x="1244600" y="5118100"/>
            <a:ext cx="557213" cy="53975"/>
          </a:xfrm>
          <a:prstGeom prst="rect">
            <a:avLst/>
          </a:prstGeom>
          <a:solidFill>
            <a:srgbClr val="FFFFFF"/>
          </a:solidFill>
          <a:ln w="79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10" name="Line 122"/>
          <p:cNvSpPr>
            <a:spLocks noChangeShapeType="1"/>
          </p:cNvSpPr>
          <p:nvPr/>
        </p:nvSpPr>
        <p:spPr bwMode="auto">
          <a:xfrm>
            <a:off x="1327150" y="5118100"/>
            <a:ext cx="3524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1" name="Line 123"/>
          <p:cNvSpPr>
            <a:spLocks noChangeShapeType="1"/>
          </p:cNvSpPr>
          <p:nvPr/>
        </p:nvSpPr>
        <p:spPr bwMode="auto">
          <a:xfrm>
            <a:off x="1300163" y="46466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2" name="Line 124"/>
          <p:cNvSpPr>
            <a:spLocks noChangeShapeType="1"/>
          </p:cNvSpPr>
          <p:nvPr/>
        </p:nvSpPr>
        <p:spPr bwMode="auto">
          <a:xfrm>
            <a:off x="1220788" y="4752975"/>
            <a:ext cx="5667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3" name="Line 125"/>
          <p:cNvSpPr>
            <a:spLocks noChangeShapeType="1"/>
          </p:cNvSpPr>
          <p:nvPr/>
        </p:nvSpPr>
        <p:spPr bwMode="auto">
          <a:xfrm>
            <a:off x="1192213" y="4860925"/>
            <a:ext cx="6223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4" name="Line 126"/>
          <p:cNvSpPr>
            <a:spLocks noChangeShapeType="1"/>
          </p:cNvSpPr>
          <p:nvPr/>
        </p:nvSpPr>
        <p:spPr bwMode="auto">
          <a:xfrm>
            <a:off x="1204913" y="4970463"/>
            <a:ext cx="5826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5" name="Line 127"/>
          <p:cNvSpPr>
            <a:spLocks noChangeShapeType="1"/>
          </p:cNvSpPr>
          <p:nvPr/>
        </p:nvSpPr>
        <p:spPr bwMode="auto">
          <a:xfrm>
            <a:off x="1273175" y="5078413"/>
            <a:ext cx="4619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6" name="Line 128"/>
          <p:cNvSpPr>
            <a:spLocks noChangeShapeType="1"/>
          </p:cNvSpPr>
          <p:nvPr/>
        </p:nvSpPr>
        <p:spPr bwMode="auto">
          <a:xfrm>
            <a:off x="1436688" y="4591050"/>
            <a:ext cx="1587" cy="527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7" name="Line 129"/>
          <p:cNvSpPr>
            <a:spLocks noChangeShapeType="1"/>
          </p:cNvSpPr>
          <p:nvPr/>
        </p:nvSpPr>
        <p:spPr bwMode="auto">
          <a:xfrm>
            <a:off x="1544638" y="4591050"/>
            <a:ext cx="1587" cy="527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" name="Line 130"/>
          <p:cNvSpPr>
            <a:spLocks noChangeShapeType="1"/>
          </p:cNvSpPr>
          <p:nvPr/>
        </p:nvSpPr>
        <p:spPr bwMode="auto">
          <a:xfrm>
            <a:off x="1327150" y="4630738"/>
            <a:ext cx="1588" cy="4873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" name="Line 131"/>
          <p:cNvSpPr>
            <a:spLocks noChangeShapeType="1"/>
          </p:cNvSpPr>
          <p:nvPr/>
        </p:nvSpPr>
        <p:spPr bwMode="auto">
          <a:xfrm>
            <a:off x="1654175" y="4618038"/>
            <a:ext cx="1588" cy="500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0" name="Line 132"/>
          <p:cNvSpPr>
            <a:spLocks noChangeShapeType="1"/>
          </p:cNvSpPr>
          <p:nvPr/>
        </p:nvSpPr>
        <p:spPr bwMode="auto">
          <a:xfrm>
            <a:off x="1220788" y="4752975"/>
            <a:ext cx="1587" cy="217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1" name="Line 133"/>
          <p:cNvSpPr>
            <a:spLocks noChangeShapeType="1"/>
          </p:cNvSpPr>
          <p:nvPr/>
        </p:nvSpPr>
        <p:spPr bwMode="auto">
          <a:xfrm>
            <a:off x="1760538" y="4713288"/>
            <a:ext cx="3175" cy="311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2" name="Rectangle 134"/>
          <p:cNvSpPr>
            <a:spLocks noChangeArrowheads="1"/>
          </p:cNvSpPr>
          <p:nvPr/>
        </p:nvSpPr>
        <p:spPr bwMode="auto">
          <a:xfrm>
            <a:off x="1327150" y="4646613"/>
            <a:ext cx="109538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3" name="Rectangle 135"/>
          <p:cNvSpPr>
            <a:spLocks noChangeArrowheads="1"/>
          </p:cNvSpPr>
          <p:nvPr/>
        </p:nvSpPr>
        <p:spPr bwMode="auto">
          <a:xfrm>
            <a:off x="1327150" y="4752975"/>
            <a:ext cx="109538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4" name="Rectangle 136"/>
          <p:cNvSpPr>
            <a:spLocks noChangeArrowheads="1"/>
          </p:cNvSpPr>
          <p:nvPr/>
        </p:nvSpPr>
        <p:spPr bwMode="auto">
          <a:xfrm>
            <a:off x="1327150" y="4860925"/>
            <a:ext cx="109538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5" name="Rectangle 137"/>
          <p:cNvSpPr>
            <a:spLocks noChangeArrowheads="1"/>
          </p:cNvSpPr>
          <p:nvPr/>
        </p:nvSpPr>
        <p:spPr bwMode="auto">
          <a:xfrm>
            <a:off x="1327150" y="4970463"/>
            <a:ext cx="109538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6" name="Rectangle 138"/>
          <p:cNvSpPr>
            <a:spLocks noChangeArrowheads="1"/>
          </p:cNvSpPr>
          <p:nvPr/>
        </p:nvSpPr>
        <p:spPr bwMode="auto">
          <a:xfrm>
            <a:off x="1436688" y="4646613"/>
            <a:ext cx="107950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7" name="Rectangle 139"/>
          <p:cNvSpPr>
            <a:spLocks noChangeArrowheads="1"/>
          </p:cNvSpPr>
          <p:nvPr/>
        </p:nvSpPr>
        <p:spPr bwMode="auto">
          <a:xfrm>
            <a:off x="1436688" y="4752975"/>
            <a:ext cx="107950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8" name="Rectangle 140"/>
          <p:cNvSpPr>
            <a:spLocks noChangeArrowheads="1"/>
          </p:cNvSpPr>
          <p:nvPr/>
        </p:nvSpPr>
        <p:spPr bwMode="auto">
          <a:xfrm>
            <a:off x="1436688" y="4860925"/>
            <a:ext cx="107950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29" name="Rectangle 141"/>
          <p:cNvSpPr>
            <a:spLocks noChangeArrowheads="1"/>
          </p:cNvSpPr>
          <p:nvPr/>
        </p:nvSpPr>
        <p:spPr bwMode="auto">
          <a:xfrm>
            <a:off x="1436688" y="4970463"/>
            <a:ext cx="107950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0" name="Rectangle 142"/>
          <p:cNvSpPr>
            <a:spLocks noChangeArrowheads="1"/>
          </p:cNvSpPr>
          <p:nvPr/>
        </p:nvSpPr>
        <p:spPr bwMode="auto">
          <a:xfrm>
            <a:off x="1544638" y="4970463"/>
            <a:ext cx="109537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1" name="Rectangle 143"/>
          <p:cNvSpPr>
            <a:spLocks noChangeArrowheads="1"/>
          </p:cNvSpPr>
          <p:nvPr/>
        </p:nvSpPr>
        <p:spPr bwMode="auto">
          <a:xfrm>
            <a:off x="1544638" y="4860925"/>
            <a:ext cx="109537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2" name="Rectangle 144"/>
          <p:cNvSpPr>
            <a:spLocks noChangeArrowheads="1"/>
          </p:cNvSpPr>
          <p:nvPr/>
        </p:nvSpPr>
        <p:spPr bwMode="auto">
          <a:xfrm>
            <a:off x="1544638" y="4752975"/>
            <a:ext cx="109537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3" name="Rectangle 145"/>
          <p:cNvSpPr>
            <a:spLocks noChangeArrowheads="1"/>
          </p:cNvSpPr>
          <p:nvPr/>
        </p:nvSpPr>
        <p:spPr bwMode="auto">
          <a:xfrm>
            <a:off x="1544638" y="4646613"/>
            <a:ext cx="109537" cy="1063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4" name="Rectangle 146"/>
          <p:cNvSpPr>
            <a:spLocks noChangeArrowheads="1"/>
          </p:cNvSpPr>
          <p:nvPr/>
        </p:nvSpPr>
        <p:spPr bwMode="auto">
          <a:xfrm>
            <a:off x="1220788" y="4752975"/>
            <a:ext cx="106362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5" name="Rectangle 147"/>
          <p:cNvSpPr>
            <a:spLocks noChangeArrowheads="1"/>
          </p:cNvSpPr>
          <p:nvPr/>
        </p:nvSpPr>
        <p:spPr bwMode="auto">
          <a:xfrm>
            <a:off x="1220788" y="4860925"/>
            <a:ext cx="106362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6" name="Rectangle 148"/>
          <p:cNvSpPr>
            <a:spLocks noChangeArrowheads="1"/>
          </p:cNvSpPr>
          <p:nvPr/>
        </p:nvSpPr>
        <p:spPr bwMode="auto">
          <a:xfrm>
            <a:off x="1654175" y="4752975"/>
            <a:ext cx="106363" cy="1079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7" name="Rectangle 149"/>
          <p:cNvSpPr>
            <a:spLocks noChangeArrowheads="1"/>
          </p:cNvSpPr>
          <p:nvPr/>
        </p:nvSpPr>
        <p:spPr bwMode="auto">
          <a:xfrm>
            <a:off x="1654175" y="4860925"/>
            <a:ext cx="106363" cy="1095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38" name="Line 150"/>
          <p:cNvSpPr>
            <a:spLocks noChangeShapeType="1"/>
          </p:cNvSpPr>
          <p:nvPr/>
        </p:nvSpPr>
        <p:spPr bwMode="auto">
          <a:xfrm flipV="1">
            <a:off x="1165225" y="5580063"/>
            <a:ext cx="474663" cy="2460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" name="Line 151"/>
          <p:cNvSpPr>
            <a:spLocks noChangeShapeType="1"/>
          </p:cNvSpPr>
          <p:nvPr/>
        </p:nvSpPr>
        <p:spPr bwMode="auto">
          <a:xfrm flipV="1">
            <a:off x="1450975" y="5649913"/>
            <a:ext cx="473075" cy="2428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0" name="Line 152"/>
          <p:cNvSpPr>
            <a:spLocks noChangeShapeType="1"/>
          </p:cNvSpPr>
          <p:nvPr/>
        </p:nvSpPr>
        <p:spPr bwMode="auto">
          <a:xfrm>
            <a:off x="1639888" y="5580063"/>
            <a:ext cx="284162" cy="69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1" name="Line 153"/>
          <p:cNvSpPr>
            <a:spLocks noChangeShapeType="1"/>
          </p:cNvSpPr>
          <p:nvPr/>
        </p:nvSpPr>
        <p:spPr bwMode="auto">
          <a:xfrm>
            <a:off x="1165225" y="5826125"/>
            <a:ext cx="285750" cy="666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2" name="Line 154"/>
          <p:cNvSpPr>
            <a:spLocks noChangeShapeType="1"/>
          </p:cNvSpPr>
          <p:nvPr/>
        </p:nvSpPr>
        <p:spPr bwMode="auto">
          <a:xfrm flipV="1">
            <a:off x="1165225" y="5492750"/>
            <a:ext cx="474663" cy="244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3" name="Line 155"/>
          <p:cNvSpPr>
            <a:spLocks noChangeShapeType="1"/>
          </p:cNvSpPr>
          <p:nvPr/>
        </p:nvSpPr>
        <p:spPr bwMode="auto">
          <a:xfrm flipV="1">
            <a:off x="1450975" y="5561013"/>
            <a:ext cx="473075" cy="2444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4" name="Line 156"/>
          <p:cNvSpPr>
            <a:spLocks noChangeShapeType="1"/>
          </p:cNvSpPr>
          <p:nvPr/>
        </p:nvSpPr>
        <p:spPr bwMode="auto">
          <a:xfrm>
            <a:off x="1639888" y="5492750"/>
            <a:ext cx="284162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5" name="Line 157"/>
          <p:cNvSpPr>
            <a:spLocks noChangeShapeType="1"/>
          </p:cNvSpPr>
          <p:nvPr/>
        </p:nvSpPr>
        <p:spPr bwMode="auto">
          <a:xfrm>
            <a:off x="1165225" y="5737225"/>
            <a:ext cx="285750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6" name="Freeform 158"/>
          <p:cNvSpPr>
            <a:spLocks/>
          </p:cNvSpPr>
          <p:nvPr/>
        </p:nvSpPr>
        <p:spPr bwMode="auto">
          <a:xfrm>
            <a:off x="1165225" y="5492750"/>
            <a:ext cx="758825" cy="312738"/>
          </a:xfrm>
          <a:custGeom>
            <a:avLst/>
            <a:gdLst>
              <a:gd name="T0" fmla="*/ 0 w 452"/>
              <a:gd name="T1" fmla="*/ 2147483647 h 186"/>
              <a:gd name="T2" fmla="*/ 2147483647 w 452"/>
              <a:gd name="T3" fmla="*/ 0 h 186"/>
              <a:gd name="T4" fmla="*/ 2147483647 w 452"/>
              <a:gd name="T5" fmla="*/ 2147483647 h 186"/>
              <a:gd name="T6" fmla="*/ 2147483647 w 452"/>
              <a:gd name="T7" fmla="*/ 2147483647 h 186"/>
              <a:gd name="T8" fmla="*/ 0 w 452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2" h="186">
                <a:moveTo>
                  <a:pt x="0" y="145"/>
                </a:moveTo>
                <a:lnTo>
                  <a:pt x="283" y="0"/>
                </a:lnTo>
                <a:lnTo>
                  <a:pt x="452" y="40"/>
                </a:lnTo>
                <a:lnTo>
                  <a:pt x="170" y="186"/>
                </a:lnTo>
                <a:lnTo>
                  <a:pt x="0" y="145"/>
                </a:lnTo>
                <a:close/>
              </a:path>
            </a:pathLst>
          </a:custGeom>
          <a:solidFill>
            <a:srgbClr val="E6E6E6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47" name="Freeform 159"/>
          <p:cNvSpPr>
            <a:spLocks/>
          </p:cNvSpPr>
          <p:nvPr/>
        </p:nvSpPr>
        <p:spPr bwMode="auto">
          <a:xfrm>
            <a:off x="1165225" y="5561013"/>
            <a:ext cx="758825" cy="338137"/>
          </a:xfrm>
          <a:custGeom>
            <a:avLst/>
            <a:gdLst>
              <a:gd name="T0" fmla="*/ 0 w 452"/>
              <a:gd name="T1" fmla="*/ 2147483647 h 202"/>
              <a:gd name="T2" fmla="*/ 0 w 452"/>
              <a:gd name="T3" fmla="*/ 2147483647 h 202"/>
              <a:gd name="T4" fmla="*/ 2147483647 w 452"/>
              <a:gd name="T5" fmla="*/ 2147483647 h 202"/>
              <a:gd name="T6" fmla="*/ 2147483647 w 452"/>
              <a:gd name="T7" fmla="*/ 2147483647 h 202"/>
              <a:gd name="T8" fmla="*/ 2147483647 w 452"/>
              <a:gd name="T9" fmla="*/ 0 h 202"/>
              <a:gd name="T10" fmla="*/ 2147483647 w 452"/>
              <a:gd name="T11" fmla="*/ 2147483647 h 202"/>
              <a:gd name="T12" fmla="*/ 0 w 452"/>
              <a:gd name="T13" fmla="*/ 2147483647 h 2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2" h="202">
                <a:moveTo>
                  <a:pt x="0" y="105"/>
                </a:moveTo>
                <a:lnTo>
                  <a:pt x="0" y="162"/>
                </a:lnTo>
                <a:lnTo>
                  <a:pt x="170" y="202"/>
                </a:lnTo>
                <a:lnTo>
                  <a:pt x="452" y="57"/>
                </a:lnTo>
                <a:lnTo>
                  <a:pt x="452" y="0"/>
                </a:lnTo>
                <a:lnTo>
                  <a:pt x="170" y="146"/>
                </a:lnTo>
                <a:lnTo>
                  <a:pt x="0" y="10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48" name="Freeform 160"/>
          <p:cNvSpPr>
            <a:spLocks/>
          </p:cNvSpPr>
          <p:nvPr/>
        </p:nvSpPr>
        <p:spPr bwMode="auto">
          <a:xfrm>
            <a:off x="1231900" y="5776913"/>
            <a:ext cx="41275" cy="122237"/>
          </a:xfrm>
          <a:custGeom>
            <a:avLst/>
            <a:gdLst>
              <a:gd name="T0" fmla="*/ 0 w 25"/>
              <a:gd name="T1" fmla="*/ 2147483647 h 73"/>
              <a:gd name="T2" fmla="*/ 2147483647 w 25"/>
              <a:gd name="T3" fmla="*/ 0 h 73"/>
              <a:gd name="T4" fmla="*/ 2147483647 w 25"/>
              <a:gd name="T5" fmla="*/ 2147483647 h 73"/>
              <a:gd name="T6" fmla="*/ 2147483647 w 25"/>
              <a:gd name="T7" fmla="*/ 2147483647 h 73"/>
              <a:gd name="T8" fmla="*/ 2147483647 w 25"/>
              <a:gd name="T9" fmla="*/ 2147483647 h 73"/>
              <a:gd name="T10" fmla="*/ 2147483647 w 25"/>
              <a:gd name="T11" fmla="*/ 2147483647 h 73"/>
              <a:gd name="T12" fmla="*/ 2147483647 w 25"/>
              <a:gd name="T13" fmla="*/ 2147483647 h 73"/>
              <a:gd name="T14" fmla="*/ 0 w 25"/>
              <a:gd name="T15" fmla="*/ 2147483647 h 73"/>
              <a:gd name="T16" fmla="*/ 0 w 25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7"/>
                </a:moveTo>
                <a:lnTo>
                  <a:pt x="25" y="0"/>
                </a:lnTo>
                <a:lnTo>
                  <a:pt x="25" y="24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8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49" name="Freeform 161"/>
          <p:cNvSpPr>
            <a:spLocks/>
          </p:cNvSpPr>
          <p:nvPr/>
        </p:nvSpPr>
        <p:spPr bwMode="auto">
          <a:xfrm>
            <a:off x="1870075" y="5668963"/>
            <a:ext cx="41275" cy="123825"/>
          </a:xfrm>
          <a:custGeom>
            <a:avLst/>
            <a:gdLst>
              <a:gd name="T0" fmla="*/ 0 w 24"/>
              <a:gd name="T1" fmla="*/ 2147483647 h 73"/>
              <a:gd name="T2" fmla="*/ 2147483647 w 24"/>
              <a:gd name="T3" fmla="*/ 0 h 73"/>
              <a:gd name="T4" fmla="*/ 2147483647 w 24"/>
              <a:gd name="T5" fmla="*/ 2147483647 h 73"/>
              <a:gd name="T6" fmla="*/ 2147483647 w 24"/>
              <a:gd name="T7" fmla="*/ 2147483647 h 73"/>
              <a:gd name="T8" fmla="*/ 2147483647 w 24"/>
              <a:gd name="T9" fmla="*/ 2147483647 h 73"/>
              <a:gd name="T10" fmla="*/ 2147483647 w 24"/>
              <a:gd name="T11" fmla="*/ 2147483647 h 73"/>
              <a:gd name="T12" fmla="*/ 2147483647 w 24"/>
              <a:gd name="T13" fmla="*/ 2147483647 h 73"/>
              <a:gd name="T14" fmla="*/ 0 w 24"/>
              <a:gd name="T15" fmla="*/ 2147483647 h 73"/>
              <a:gd name="T16" fmla="*/ 0 w 24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2"/>
                </a:lnTo>
                <a:lnTo>
                  <a:pt x="18" y="64"/>
                </a:lnTo>
                <a:lnTo>
                  <a:pt x="12" y="73"/>
                </a:lnTo>
                <a:lnTo>
                  <a:pt x="12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0" name="Freeform 162"/>
          <p:cNvSpPr>
            <a:spLocks/>
          </p:cNvSpPr>
          <p:nvPr/>
        </p:nvSpPr>
        <p:spPr bwMode="auto">
          <a:xfrm>
            <a:off x="1793875" y="5707063"/>
            <a:ext cx="41275" cy="122237"/>
          </a:xfrm>
          <a:custGeom>
            <a:avLst/>
            <a:gdLst>
              <a:gd name="T0" fmla="*/ 0 w 25"/>
              <a:gd name="T1" fmla="*/ 2147483647 h 73"/>
              <a:gd name="T2" fmla="*/ 2147483647 w 25"/>
              <a:gd name="T3" fmla="*/ 0 h 73"/>
              <a:gd name="T4" fmla="*/ 2147483647 w 25"/>
              <a:gd name="T5" fmla="*/ 2147483647 h 73"/>
              <a:gd name="T6" fmla="*/ 2147483647 w 25"/>
              <a:gd name="T7" fmla="*/ 2147483647 h 73"/>
              <a:gd name="T8" fmla="*/ 2147483647 w 25"/>
              <a:gd name="T9" fmla="*/ 2147483647 h 73"/>
              <a:gd name="T10" fmla="*/ 2147483647 w 25"/>
              <a:gd name="T11" fmla="*/ 2147483647 h 73"/>
              <a:gd name="T12" fmla="*/ 2147483647 w 25"/>
              <a:gd name="T13" fmla="*/ 2147483647 h 73"/>
              <a:gd name="T14" fmla="*/ 0 w 25"/>
              <a:gd name="T15" fmla="*/ 2147483647 h 73"/>
              <a:gd name="T16" fmla="*/ 0 w 25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6"/>
                </a:moveTo>
                <a:lnTo>
                  <a:pt x="25" y="0"/>
                </a:lnTo>
                <a:lnTo>
                  <a:pt x="25" y="25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9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1" name="Freeform 163"/>
          <p:cNvSpPr>
            <a:spLocks/>
          </p:cNvSpPr>
          <p:nvPr/>
        </p:nvSpPr>
        <p:spPr bwMode="auto">
          <a:xfrm>
            <a:off x="1719263" y="5745163"/>
            <a:ext cx="39687" cy="120650"/>
          </a:xfrm>
          <a:custGeom>
            <a:avLst/>
            <a:gdLst>
              <a:gd name="T0" fmla="*/ 0 w 24"/>
              <a:gd name="T1" fmla="*/ 2147483647 h 72"/>
              <a:gd name="T2" fmla="*/ 2147483647 w 24"/>
              <a:gd name="T3" fmla="*/ 0 h 72"/>
              <a:gd name="T4" fmla="*/ 2147483647 w 24"/>
              <a:gd name="T5" fmla="*/ 2147483647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2147483647 w 24"/>
              <a:gd name="T11" fmla="*/ 2147483647 h 72"/>
              <a:gd name="T12" fmla="*/ 2147483647 w 24"/>
              <a:gd name="T13" fmla="*/ 2147483647 h 72"/>
              <a:gd name="T14" fmla="*/ 0 w 24"/>
              <a:gd name="T15" fmla="*/ 2147483647 h 72"/>
              <a:gd name="T16" fmla="*/ 0 w 24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2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2"/>
                </a:lnTo>
                <a:lnTo>
                  <a:pt x="18" y="65"/>
                </a:lnTo>
                <a:lnTo>
                  <a:pt x="12" y="72"/>
                </a:lnTo>
                <a:lnTo>
                  <a:pt x="12" y="41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2" name="Freeform 164"/>
          <p:cNvSpPr>
            <a:spLocks/>
          </p:cNvSpPr>
          <p:nvPr/>
        </p:nvSpPr>
        <p:spPr bwMode="auto">
          <a:xfrm>
            <a:off x="1641475" y="5783263"/>
            <a:ext cx="42863" cy="122237"/>
          </a:xfrm>
          <a:custGeom>
            <a:avLst/>
            <a:gdLst>
              <a:gd name="T0" fmla="*/ 0 w 25"/>
              <a:gd name="T1" fmla="*/ 2147483647 h 72"/>
              <a:gd name="T2" fmla="*/ 2147483647 w 25"/>
              <a:gd name="T3" fmla="*/ 0 h 72"/>
              <a:gd name="T4" fmla="*/ 2147483647 w 25"/>
              <a:gd name="T5" fmla="*/ 2147483647 h 72"/>
              <a:gd name="T6" fmla="*/ 2147483647 w 25"/>
              <a:gd name="T7" fmla="*/ 2147483647 h 72"/>
              <a:gd name="T8" fmla="*/ 2147483647 w 25"/>
              <a:gd name="T9" fmla="*/ 2147483647 h 72"/>
              <a:gd name="T10" fmla="*/ 2147483647 w 25"/>
              <a:gd name="T11" fmla="*/ 2147483647 h 72"/>
              <a:gd name="T12" fmla="*/ 2147483647 w 25"/>
              <a:gd name="T13" fmla="*/ 2147483647 h 72"/>
              <a:gd name="T14" fmla="*/ 0 w 25"/>
              <a:gd name="T15" fmla="*/ 2147483647 h 72"/>
              <a:gd name="T16" fmla="*/ 0 w 25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2">
                <a:moveTo>
                  <a:pt x="0" y="16"/>
                </a:moveTo>
                <a:lnTo>
                  <a:pt x="25" y="0"/>
                </a:lnTo>
                <a:lnTo>
                  <a:pt x="25" y="24"/>
                </a:lnTo>
                <a:lnTo>
                  <a:pt x="19" y="31"/>
                </a:lnTo>
                <a:lnTo>
                  <a:pt x="19" y="64"/>
                </a:lnTo>
                <a:lnTo>
                  <a:pt x="13" y="72"/>
                </a:lnTo>
                <a:lnTo>
                  <a:pt x="13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3" name="Freeform 165"/>
          <p:cNvSpPr>
            <a:spLocks/>
          </p:cNvSpPr>
          <p:nvPr/>
        </p:nvSpPr>
        <p:spPr bwMode="auto">
          <a:xfrm>
            <a:off x="1490663" y="5857875"/>
            <a:ext cx="41275" cy="122238"/>
          </a:xfrm>
          <a:custGeom>
            <a:avLst/>
            <a:gdLst>
              <a:gd name="T0" fmla="*/ 0 w 25"/>
              <a:gd name="T1" fmla="*/ 2147483647 h 73"/>
              <a:gd name="T2" fmla="*/ 2147483647 w 25"/>
              <a:gd name="T3" fmla="*/ 0 h 73"/>
              <a:gd name="T4" fmla="*/ 2147483647 w 25"/>
              <a:gd name="T5" fmla="*/ 2147483647 h 73"/>
              <a:gd name="T6" fmla="*/ 2147483647 w 25"/>
              <a:gd name="T7" fmla="*/ 2147483647 h 73"/>
              <a:gd name="T8" fmla="*/ 2147483647 w 25"/>
              <a:gd name="T9" fmla="*/ 2147483647 h 73"/>
              <a:gd name="T10" fmla="*/ 2147483647 w 25"/>
              <a:gd name="T11" fmla="*/ 2147483647 h 73"/>
              <a:gd name="T12" fmla="*/ 2147483647 w 25"/>
              <a:gd name="T13" fmla="*/ 2147483647 h 73"/>
              <a:gd name="T14" fmla="*/ 0 w 25"/>
              <a:gd name="T15" fmla="*/ 2147483647 h 73"/>
              <a:gd name="T16" fmla="*/ 0 w 25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" h="73">
                <a:moveTo>
                  <a:pt x="0" y="17"/>
                </a:moveTo>
                <a:lnTo>
                  <a:pt x="25" y="0"/>
                </a:lnTo>
                <a:lnTo>
                  <a:pt x="25" y="25"/>
                </a:lnTo>
                <a:lnTo>
                  <a:pt x="19" y="33"/>
                </a:lnTo>
                <a:lnTo>
                  <a:pt x="19" y="65"/>
                </a:lnTo>
                <a:lnTo>
                  <a:pt x="13" y="73"/>
                </a:lnTo>
                <a:lnTo>
                  <a:pt x="13" y="41"/>
                </a:lnTo>
                <a:lnTo>
                  <a:pt x="0" y="49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4" name="Freeform 166"/>
          <p:cNvSpPr>
            <a:spLocks/>
          </p:cNvSpPr>
          <p:nvPr/>
        </p:nvSpPr>
        <p:spPr bwMode="auto">
          <a:xfrm>
            <a:off x="1566863" y="5821363"/>
            <a:ext cx="39687" cy="122237"/>
          </a:xfrm>
          <a:custGeom>
            <a:avLst/>
            <a:gdLst>
              <a:gd name="T0" fmla="*/ 0 w 24"/>
              <a:gd name="T1" fmla="*/ 2147483647 h 73"/>
              <a:gd name="T2" fmla="*/ 2147483647 w 24"/>
              <a:gd name="T3" fmla="*/ 0 h 73"/>
              <a:gd name="T4" fmla="*/ 2147483647 w 24"/>
              <a:gd name="T5" fmla="*/ 2147483647 h 73"/>
              <a:gd name="T6" fmla="*/ 2147483647 w 24"/>
              <a:gd name="T7" fmla="*/ 2147483647 h 73"/>
              <a:gd name="T8" fmla="*/ 2147483647 w 24"/>
              <a:gd name="T9" fmla="*/ 2147483647 h 73"/>
              <a:gd name="T10" fmla="*/ 2147483647 w 24"/>
              <a:gd name="T11" fmla="*/ 2147483647 h 73"/>
              <a:gd name="T12" fmla="*/ 2147483647 w 24"/>
              <a:gd name="T13" fmla="*/ 2147483647 h 73"/>
              <a:gd name="T14" fmla="*/ 0 w 24"/>
              <a:gd name="T15" fmla="*/ 2147483647 h 73"/>
              <a:gd name="T16" fmla="*/ 0 w 24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73">
                <a:moveTo>
                  <a:pt x="0" y="16"/>
                </a:moveTo>
                <a:lnTo>
                  <a:pt x="24" y="0"/>
                </a:lnTo>
                <a:lnTo>
                  <a:pt x="24" y="24"/>
                </a:lnTo>
                <a:lnTo>
                  <a:pt x="18" y="33"/>
                </a:lnTo>
                <a:lnTo>
                  <a:pt x="18" y="64"/>
                </a:lnTo>
                <a:lnTo>
                  <a:pt x="12" y="73"/>
                </a:lnTo>
                <a:lnTo>
                  <a:pt x="12" y="40"/>
                </a:lnTo>
                <a:lnTo>
                  <a:pt x="0" y="48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55" name="Rectangle 167"/>
          <p:cNvSpPr>
            <a:spLocks noChangeArrowheads="1"/>
          </p:cNvSpPr>
          <p:nvPr/>
        </p:nvSpPr>
        <p:spPr bwMode="auto">
          <a:xfrm>
            <a:off x="1065213" y="3670300"/>
            <a:ext cx="974725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6" name="Rectangle 168"/>
          <p:cNvSpPr>
            <a:spLocks noChangeArrowheads="1"/>
          </p:cNvSpPr>
          <p:nvPr/>
        </p:nvSpPr>
        <p:spPr bwMode="auto">
          <a:xfrm>
            <a:off x="1173163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7" name="Rectangle 169"/>
          <p:cNvSpPr>
            <a:spLocks noChangeArrowheads="1"/>
          </p:cNvSpPr>
          <p:nvPr/>
        </p:nvSpPr>
        <p:spPr bwMode="auto">
          <a:xfrm>
            <a:off x="1879600" y="37226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8" name="Rectangle 170"/>
          <p:cNvSpPr>
            <a:spLocks noChangeArrowheads="1"/>
          </p:cNvSpPr>
          <p:nvPr/>
        </p:nvSpPr>
        <p:spPr bwMode="auto">
          <a:xfrm>
            <a:off x="1525588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59" name="Rectangle 171"/>
          <p:cNvSpPr>
            <a:spLocks noChangeArrowheads="1"/>
          </p:cNvSpPr>
          <p:nvPr/>
        </p:nvSpPr>
        <p:spPr bwMode="auto">
          <a:xfrm>
            <a:off x="1701800" y="37226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0" name="Rectangle 172"/>
          <p:cNvSpPr>
            <a:spLocks noChangeArrowheads="1"/>
          </p:cNvSpPr>
          <p:nvPr/>
        </p:nvSpPr>
        <p:spPr bwMode="auto">
          <a:xfrm>
            <a:off x="1349375" y="3722688"/>
            <a:ext cx="55563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1" name="Rectangle 173"/>
          <p:cNvSpPr>
            <a:spLocks noChangeArrowheads="1"/>
          </p:cNvSpPr>
          <p:nvPr/>
        </p:nvSpPr>
        <p:spPr bwMode="auto">
          <a:xfrm>
            <a:off x="1173163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2" name="Rectangle 174"/>
          <p:cNvSpPr>
            <a:spLocks noChangeArrowheads="1"/>
          </p:cNvSpPr>
          <p:nvPr/>
        </p:nvSpPr>
        <p:spPr bwMode="auto">
          <a:xfrm>
            <a:off x="1879600" y="4211638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3" name="Rectangle 175"/>
          <p:cNvSpPr>
            <a:spLocks noChangeArrowheads="1"/>
          </p:cNvSpPr>
          <p:nvPr/>
        </p:nvSpPr>
        <p:spPr bwMode="auto">
          <a:xfrm>
            <a:off x="1525588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4" name="Rectangle 176"/>
          <p:cNvSpPr>
            <a:spLocks noChangeArrowheads="1"/>
          </p:cNvSpPr>
          <p:nvPr/>
        </p:nvSpPr>
        <p:spPr bwMode="auto">
          <a:xfrm>
            <a:off x="1701800" y="4211638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5" name="Rectangle 177"/>
          <p:cNvSpPr>
            <a:spLocks noChangeArrowheads="1"/>
          </p:cNvSpPr>
          <p:nvPr/>
        </p:nvSpPr>
        <p:spPr bwMode="auto">
          <a:xfrm>
            <a:off x="1349375" y="4211638"/>
            <a:ext cx="55563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6" name="Rectangle 178"/>
          <p:cNvSpPr>
            <a:spLocks noChangeArrowheads="1"/>
          </p:cNvSpPr>
          <p:nvPr/>
        </p:nvSpPr>
        <p:spPr bwMode="auto">
          <a:xfrm>
            <a:off x="1879600" y="396875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7" name="Rectangle 179"/>
          <p:cNvSpPr>
            <a:spLocks noChangeArrowheads="1"/>
          </p:cNvSpPr>
          <p:nvPr/>
        </p:nvSpPr>
        <p:spPr bwMode="auto">
          <a:xfrm>
            <a:off x="1173163" y="3968750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8" name="Rectangle 180"/>
          <p:cNvSpPr>
            <a:spLocks noChangeArrowheads="1"/>
          </p:cNvSpPr>
          <p:nvPr/>
        </p:nvSpPr>
        <p:spPr bwMode="auto">
          <a:xfrm>
            <a:off x="1322388" y="3859213"/>
            <a:ext cx="107950" cy="2968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69" name="Rectangle 181"/>
          <p:cNvSpPr>
            <a:spLocks noChangeArrowheads="1"/>
          </p:cNvSpPr>
          <p:nvPr/>
        </p:nvSpPr>
        <p:spPr bwMode="auto">
          <a:xfrm>
            <a:off x="1581150" y="3819525"/>
            <a:ext cx="217488" cy="1603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70" name="Rectangle 182"/>
          <p:cNvSpPr>
            <a:spLocks noChangeArrowheads="1"/>
          </p:cNvSpPr>
          <p:nvPr/>
        </p:nvSpPr>
        <p:spPr bwMode="auto">
          <a:xfrm>
            <a:off x="1581150" y="4062413"/>
            <a:ext cx="134938" cy="93662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71" name="Line 183"/>
          <p:cNvSpPr>
            <a:spLocks noChangeShapeType="1"/>
          </p:cNvSpPr>
          <p:nvPr/>
        </p:nvSpPr>
        <p:spPr bwMode="auto">
          <a:xfrm>
            <a:off x="1646238" y="4022725"/>
            <a:ext cx="3175" cy="396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2" name="Line 184"/>
          <p:cNvSpPr>
            <a:spLocks noChangeShapeType="1"/>
          </p:cNvSpPr>
          <p:nvPr/>
        </p:nvSpPr>
        <p:spPr bwMode="auto">
          <a:xfrm flipH="1">
            <a:off x="1552575" y="4116388"/>
            <a:ext cx="28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3" name="Line 185"/>
          <p:cNvSpPr>
            <a:spLocks noChangeShapeType="1"/>
          </p:cNvSpPr>
          <p:nvPr/>
        </p:nvSpPr>
        <p:spPr bwMode="auto">
          <a:xfrm flipV="1">
            <a:off x="1552575" y="4116388"/>
            <a:ext cx="1588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4" name="Line 186"/>
          <p:cNvSpPr>
            <a:spLocks noChangeShapeType="1"/>
          </p:cNvSpPr>
          <p:nvPr/>
        </p:nvSpPr>
        <p:spPr bwMode="auto">
          <a:xfrm>
            <a:off x="1228725" y="3995738"/>
            <a:ext cx="936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5" name="Freeform 187"/>
          <p:cNvSpPr>
            <a:spLocks/>
          </p:cNvSpPr>
          <p:nvPr/>
        </p:nvSpPr>
        <p:spPr bwMode="auto">
          <a:xfrm>
            <a:off x="1498600" y="3954463"/>
            <a:ext cx="147638" cy="68262"/>
          </a:xfrm>
          <a:custGeom>
            <a:avLst/>
            <a:gdLst>
              <a:gd name="T0" fmla="*/ 0 w 88"/>
              <a:gd name="T1" fmla="*/ 0 h 40"/>
              <a:gd name="T2" fmla="*/ 0 w 88"/>
              <a:gd name="T3" fmla="*/ 2147483647 h 40"/>
              <a:gd name="T4" fmla="*/ 2147483647 w 88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" h="40">
                <a:moveTo>
                  <a:pt x="0" y="0"/>
                </a:moveTo>
                <a:lnTo>
                  <a:pt x="0" y="40"/>
                </a:lnTo>
                <a:lnTo>
                  <a:pt x="88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6" name="Freeform 188"/>
          <p:cNvSpPr>
            <a:spLocks/>
          </p:cNvSpPr>
          <p:nvPr/>
        </p:nvSpPr>
        <p:spPr bwMode="auto">
          <a:xfrm>
            <a:off x="1430338" y="3914775"/>
            <a:ext cx="68262" cy="53975"/>
          </a:xfrm>
          <a:custGeom>
            <a:avLst/>
            <a:gdLst>
              <a:gd name="T0" fmla="*/ 0 w 41"/>
              <a:gd name="T1" fmla="*/ 0 h 32"/>
              <a:gd name="T2" fmla="*/ 2147483647 w 41"/>
              <a:gd name="T3" fmla="*/ 0 h 32"/>
              <a:gd name="T4" fmla="*/ 2147483647 w 41"/>
              <a:gd name="T5" fmla="*/ 2147483647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" h="32">
                <a:moveTo>
                  <a:pt x="0" y="0"/>
                </a:moveTo>
                <a:lnTo>
                  <a:pt x="41" y="0"/>
                </a:lnTo>
                <a:lnTo>
                  <a:pt x="41" y="3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7" name="Line 189"/>
          <p:cNvSpPr>
            <a:spLocks noChangeShapeType="1"/>
          </p:cNvSpPr>
          <p:nvPr/>
        </p:nvSpPr>
        <p:spPr bwMode="auto">
          <a:xfrm>
            <a:off x="1728788" y="3778250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8" name="Freeform 190"/>
          <p:cNvSpPr>
            <a:spLocks/>
          </p:cNvSpPr>
          <p:nvPr/>
        </p:nvSpPr>
        <p:spPr bwMode="auto">
          <a:xfrm>
            <a:off x="1716088" y="3979863"/>
            <a:ext cx="26987" cy="136525"/>
          </a:xfrm>
          <a:custGeom>
            <a:avLst/>
            <a:gdLst>
              <a:gd name="T0" fmla="*/ 0 w 16"/>
              <a:gd name="T1" fmla="*/ 2147483647 h 81"/>
              <a:gd name="T2" fmla="*/ 2147483647 w 16"/>
              <a:gd name="T3" fmla="*/ 2147483647 h 81"/>
              <a:gd name="T4" fmla="*/ 2147483647 w 16"/>
              <a:gd name="T5" fmla="*/ 0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1">
                <a:moveTo>
                  <a:pt x="0" y="81"/>
                </a:moveTo>
                <a:lnTo>
                  <a:pt x="16" y="81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9" name="Freeform 191"/>
          <p:cNvSpPr>
            <a:spLocks/>
          </p:cNvSpPr>
          <p:nvPr/>
        </p:nvSpPr>
        <p:spPr bwMode="auto">
          <a:xfrm>
            <a:off x="1798638" y="3898900"/>
            <a:ext cx="106362" cy="312738"/>
          </a:xfrm>
          <a:custGeom>
            <a:avLst/>
            <a:gdLst>
              <a:gd name="T0" fmla="*/ 0 w 64"/>
              <a:gd name="T1" fmla="*/ 0 h 186"/>
              <a:gd name="T2" fmla="*/ 2147483647 w 64"/>
              <a:gd name="T3" fmla="*/ 0 h 186"/>
              <a:gd name="T4" fmla="*/ 2147483647 w 64"/>
              <a:gd name="T5" fmla="*/ 2147483647 h 186"/>
              <a:gd name="T6" fmla="*/ 2147483647 w 64"/>
              <a:gd name="T7" fmla="*/ 2147483647 h 186"/>
              <a:gd name="T8" fmla="*/ 2147483647 w 64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86">
                <a:moveTo>
                  <a:pt x="0" y="0"/>
                </a:moveTo>
                <a:lnTo>
                  <a:pt x="15" y="0"/>
                </a:lnTo>
                <a:lnTo>
                  <a:pt x="15" y="129"/>
                </a:lnTo>
                <a:lnTo>
                  <a:pt x="64" y="129"/>
                </a:lnTo>
                <a:lnTo>
                  <a:pt x="64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" name="Rectangle 192"/>
          <p:cNvSpPr>
            <a:spLocks noChangeArrowheads="1"/>
          </p:cNvSpPr>
          <p:nvPr/>
        </p:nvSpPr>
        <p:spPr bwMode="auto">
          <a:xfrm>
            <a:off x="1065213" y="3670300"/>
            <a:ext cx="974725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1" name="Rectangle 193"/>
          <p:cNvSpPr>
            <a:spLocks noChangeArrowheads="1"/>
          </p:cNvSpPr>
          <p:nvPr/>
        </p:nvSpPr>
        <p:spPr bwMode="auto">
          <a:xfrm>
            <a:off x="1173163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2" name="Rectangle 194"/>
          <p:cNvSpPr>
            <a:spLocks noChangeArrowheads="1"/>
          </p:cNvSpPr>
          <p:nvPr/>
        </p:nvSpPr>
        <p:spPr bwMode="auto">
          <a:xfrm>
            <a:off x="1879600" y="3722688"/>
            <a:ext cx="52388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3" name="Rectangle 195"/>
          <p:cNvSpPr>
            <a:spLocks noChangeArrowheads="1"/>
          </p:cNvSpPr>
          <p:nvPr/>
        </p:nvSpPr>
        <p:spPr bwMode="auto">
          <a:xfrm>
            <a:off x="1525588" y="3722688"/>
            <a:ext cx="55562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4" name="Rectangle 196"/>
          <p:cNvSpPr>
            <a:spLocks noChangeArrowheads="1"/>
          </p:cNvSpPr>
          <p:nvPr/>
        </p:nvSpPr>
        <p:spPr bwMode="auto">
          <a:xfrm>
            <a:off x="1701800" y="3722688"/>
            <a:ext cx="539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5" name="Rectangle 197"/>
          <p:cNvSpPr>
            <a:spLocks noChangeArrowheads="1"/>
          </p:cNvSpPr>
          <p:nvPr/>
        </p:nvSpPr>
        <p:spPr bwMode="auto">
          <a:xfrm>
            <a:off x="1349375" y="3722688"/>
            <a:ext cx="55563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6" name="Rectangle 198"/>
          <p:cNvSpPr>
            <a:spLocks noChangeArrowheads="1"/>
          </p:cNvSpPr>
          <p:nvPr/>
        </p:nvSpPr>
        <p:spPr bwMode="auto">
          <a:xfrm>
            <a:off x="1173163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7" name="Rectangle 199"/>
          <p:cNvSpPr>
            <a:spLocks noChangeArrowheads="1"/>
          </p:cNvSpPr>
          <p:nvPr/>
        </p:nvSpPr>
        <p:spPr bwMode="auto">
          <a:xfrm>
            <a:off x="1879600" y="4211638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8" name="Rectangle 200"/>
          <p:cNvSpPr>
            <a:spLocks noChangeArrowheads="1"/>
          </p:cNvSpPr>
          <p:nvPr/>
        </p:nvSpPr>
        <p:spPr bwMode="auto">
          <a:xfrm>
            <a:off x="1525588" y="4211638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89" name="Rectangle 201"/>
          <p:cNvSpPr>
            <a:spLocks noChangeArrowheads="1"/>
          </p:cNvSpPr>
          <p:nvPr/>
        </p:nvSpPr>
        <p:spPr bwMode="auto">
          <a:xfrm>
            <a:off x="1701800" y="4211638"/>
            <a:ext cx="539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0" name="Rectangle 202"/>
          <p:cNvSpPr>
            <a:spLocks noChangeArrowheads="1"/>
          </p:cNvSpPr>
          <p:nvPr/>
        </p:nvSpPr>
        <p:spPr bwMode="auto">
          <a:xfrm>
            <a:off x="1349375" y="4211638"/>
            <a:ext cx="55563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1" name="Rectangle 203"/>
          <p:cNvSpPr>
            <a:spLocks noChangeArrowheads="1"/>
          </p:cNvSpPr>
          <p:nvPr/>
        </p:nvSpPr>
        <p:spPr bwMode="auto">
          <a:xfrm>
            <a:off x="1879600" y="3968750"/>
            <a:ext cx="52388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2" name="Rectangle 204"/>
          <p:cNvSpPr>
            <a:spLocks noChangeArrowheads="1"/>
          </p:cNvSpPr>
          <p:nvPr/>
        </p:nvSpPr>
        <p:spPr bwMode="auto">
          <a:xfrm>
            <a:off x="1173163" y="3968750"/>
            <a:ext cx="55562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3" name="Line 205"/>
          <p:cNvSpPr>
            <a:spLocks noChangeShapeType="1"/>
          </p:cNvSpPr>
          <p:nvPr/>
        </p:nvSpPr>
        <p:spPr bwMode="auto">
          <a:xfrm>
            <a:off x="1228725" y="3995738"/>
            <a:ext cx="936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94" name="Line 206"/>
          <p:cNvSpPr>
            <a:spLocks noChangeShapeType="1"/>
          </p:cNvSpPr>
          <p:nvPr/>
        </p:nvSpPr>
        <p:spPr bwMode="auto">
          <a:xfrm>
            <a:off x="1728788" y="3778250"/>
            <a:ext cx="1587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95" name="Freeform 207"/>
          <p:cNvSpPr>
            <a:spLocks/>
          </p:cNvSpPr>
          <p:nvPr/>
        </p:nvSpPr>
        <p:spPr bwMode="auto">
          <a:xfrm>
            <a:off x="1798638" y="3898900"/>
            <a:ext cx="106362" cy="312738"/>
          </a:xfrm>
          <a:custGeom>
            <a:avLst/>
            <a:gdLst>
              <a:gd name="T0" fmla="*/ 0 w 64"/>
              <a:gd name="T1" fmla="*/ 0 h 186"/>
              <a:gd name="T2" fmla="*/ 2147483647 w 64"/>
              <a:gd name="T3" fmla="*/ 0 h 186"/>
              <a:gd name="T4" fmla="*/ 2147483647 w 64"/>
              <a:gd name="T5" fmla="*/ 2147483647 h 186"/>
              <a:gd name="T6" fmla="*/ 2147483647 w 64"/>
              <a:gd name="T7" fmla="*/ 2147483647 h 186"/>
              <a:gd name="T8" fmla="*/ 2147483647 w 64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" h="186">
                <a:moveTo>
                  <a:pt x="0" y="0"/>
                </a:moveTo>
                <a:lnTo>
                  <a:pt x="15" y="0"/>
                </a:lnTo>
                <a:lnTo>
                  <a:pt x="15" y="129"/>
                </a:lnTo>
                <a:lnTo>
                  <a:pt x="64" y="129"/>
                </a:lnTo>
                <a:lnTo>
                  <a:pt x="64" y="18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96" name="Rectangle 208"/>
          <p:cNvSpPr>
            <a:spLocks noChangeArrowheads="1"/>
          </p:cNvSpPr>
          <p:nvPr/>
        </p:nvSpPr>
        <p:spPr bwMode="auto">
          <a:xfrm>
            <a:off x="1393825" y="3848100"/>
            <a:ext cx="106363" cy="296863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7" name="Rectangle 209"/>
          <p:cNvSpPr>
            <a:spLocks noChangeArrowheads="1"/>
          </p:cNvSpPr>
          <p:nvPr/>
        </p:nvSpPr>
        <p:spPr bwMode="auto">
          <a:xfrm>
            <a:off x="1582738" y="3821113"/>
            <a:ext cx="217487" cy="161925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8" name="Rectangle 210"/>
          <p:cNvSpPr>
            <a:spLocks noChangeArrowheads="1"/>
          </p:cNvSpPr>
          <p:nvPr/>
        </p:nvSpPr>
        <p:spPr bwMode="auto">
          <a:xfrm>
            <a:off x="1582738" y="4064000"/>
            <a:ext cx="136525" cy="96838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299" name="Line 211"/>
          <p:cNvSpPr>
            <a:spLocks noChangeShapeType="1"/>
          </p:cNvSpPr>
          <p:nvPr/>
        </p:nvSpPr>
        <p:spPr bwMode="auto">
          <a:xfrm>
            <a:off x="1651000" y="4024313"/>
            <a:ext cx="1588" cy="396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" name="Line 212"/>
          <p:cNvSpPr>
            <a:spLocks noChangeShapeType="1"/>
          </p:cNvSpPr>
          <p:nvPr/>
        </p:nvSpPr>
        <p:spPr bwMode="auto">
          <a:xfrm flipH="1">
            <a:off x="1554163" y="4117975"/>
            <a:ext cx="28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" name="Freeform 213"/>
          <p:cNvSpPr>
            <a:spLocks/>
          </p:cNvSpPr>
          <p:nvPr/>
        </p:nvSpPr>
        <p:spPr bwMode="auto">
          <a:xfrm>
            <a:off x="1539875" y="3956050"/>
            <a:ext cx="111125" cy="68263"/>
          </a:xfrm>
          <a:custGeom>
            <a:avLst/>
            <a:gdLst>
              <a:gd name="T0" fmla="*/ 0 w 66"/>
              <a:gd name="T1" fmla="*/ 0 h 40"/>
              <a:gd name="T2" fmla="*/ 0 w 66"/>
              <a:gd name="T3" fmla="*/ 2147483647 h 40"/>
              <a:gd name="T4" fmla="*/ 2147483647 w 66"/>
              <a:gd name="T5" fmla="*/ 2147483647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40">
                <a:moveTo>
                  <a:pt x="0" y="0"/>
                </a:moveTo>
                <a:lnTo>
                  <a:pt x="0" y="40"/>
                </a:lnTo>
                <a:lnTo>
                  <a:pt x="66" y="4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2" name="Freeform 214"/>
          <p:cNvSpPr>
            <a:spLocks/>
          </p:cNvSpPr>
          <p:nvPr/>
        </p:nvSpPr>
        <p:spPr bwMode="auto">
          <a:xfrm>
            <a:off x="1719263" y="3983038"/>
            <a:ext cx="26987" cy="134937"/>
          </a:xfrm>
          <a:custGeom>
            <a:avLst/>
            <a:gdLst>
              <a:gd name="T0" fmla="*/ 0 w 16"/>
              <a:gd name="T1" fmla="*/ 2147483647 h 80"/>
              <a:gd name="T2" fmla="*/ 2147483647 w 16"/>
              <a:gd name="T3" fmla="*/ 2147483647 h 80"/>
              <a:gd name="T4" fmla="*/ 2147483647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16" y="80"/>
                </a:lnTo>
                <a:lnTo>
                  <a:pt x="1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3" name="Line 215"/>
          <p:cNvSpPr>
            <a:spLocks noChangeShapeType="1"/>
          </p:cNvSpPr>
          <p:nvPr/>
        </p:nvSpPr>
        <p:spPr bwMode="auto">
          <a:xfrm>
            <a:off x="1503363" y="3908425"/>
            <a:ext cx="365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4" name="Line 216"/>
          <p:cNvSpPr>
            <a:spLocks noChangeShapeType="1"/>
          </p:cNvSpPr>
          <p:nvPr/>
        </p:nvSpPr>
        <p:spPr bwMode="auto">
          <a:xfrm flipV="1">
            <a:off x="1539875" y="3911600"/>
            <a:ext cx="1588" cy="476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5" name="Line 217"/>
          <p:cNvSpPr>
            <a:spLocks noChangeShapeType="1"/>
          </p:cNvSpPr>
          <p:nvPr/>
        </p:nvSpPr>
        <p:spPr bwMode="auto">
          <a:xfrm>
            <a:off x="1322388" y="3995738"/>
            <a:ext cx="635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" name="Line 218"/>
          <p:cNvSpPr>
            <a:spLocks noChangeShapeType="1"/>
          </p:cNvSpPr>
          <p:nvPr/>
        </p:nvSpPr>
        <p:spPr bwMode="auto">
          <a:xfrm flipV="1">
            <a:off x="1552575" y="4119563"/>
            <a:ext cx="1588" cy="904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7" name="Rectangle 219"/>
          <p:cNvSpPr>
            <a:spLocks noChangeArrowheads="1"/>
          </p:cNvSpPr>
          <p:nvPr/>
        </p:nvSpPr>
        <p:spPr bwMode="auto">
          <a:xfrm>
            <a:off x="1055688" y="5402263"/>
            <a:ext cx="974725" cy="6492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08" name="Rectangle 220"/>
          <p:cNvSpPr>
            <a:spLocks noChangeArrowheads="1"/>
          </p:cNvSpPr>
          <p:nvPr/>
        </p:nvSpPr>
        <p:spPr bwMode="auto">
          <a:xfrm>
            <a:off x="4745038" y="2189163"/>
            <a:ext cx="1300162" cy="252412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09" name="Rectangle 221"/>
          <p:cNvSpPr>
            <a:spLocks noChangeArrowheads="1"/>
          </p:cNvSpPr>
          <p:nvPr/>
        </p:nvSpPr>
        <p:spPr bwMode="auto">
          <a:xfrm>
            <a:off x="5033963" y="2244725"/>
            <a:ext cx="779462" cy="14446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Partitionierung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310" name="Line 222"/>
          <p:cNvSpPr>
            <a:spLocks noChangeShapeType="1"/>
          </p:cNvSpPr>
          <p:nvPr/>
        </p:nvSpPr>
        <p:spPr bwMode="auto">
          <a:xfrm>
            <a:off x="5394325" y="2441575"/>
            <a:ext cx="1588" cy="439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" name="Freeform 223"/>
          <p:cNvSpPr>
            <a:spLocks/>
          </p:cNvSpPr>
          <p:nvPr/>
        </p:nvSpPr>
        <p:spPr bwMode="auto">
          <a:xfrm>
            <a:off x="5356225" y="2870200"/>
            <a:ext cx="79375" cy="79375"/>
          </a:xfrm>
          <a:custGeom>
            <a:avLst/>
            <a:gdLst>
              <a:gd name="T0" fmla="*/ 2147483647 w 47"/>
              <a:gd name="T1" fmla="*/ 0 h 47"/>
              <a:gd name="T2" fmla="*/ 2147483647 w 47"/>
              <a:gd name="T3" fmla="*/ 2147483647 h 47"/>
              <a:gd name="T4" fmla="*/ 0 w 47"/>
              <a:gd name="T5" fmla="*/ 0 h 47"/>
              <a:gd name="T6" fmla="*/ 2147483647 w 47"/>
              <a:gd name="T7" fmla="*/ 0 h 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47">
                <a:moveTo>
                  <a:pt x="47" y="0"/>
                </a:moveTo>
                <a:lnTo>
                  <a:pt x="23" y="47"/>
                </a:lnTo>
                <a:lnTo>
                  <a:pt x="0" y="0"/>
                </a:lnTo>
                <a:lnTo>
                  <a:pt x="47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12" name="Line 224"/>
          <p:cNvSpPr>
            <a:spLocks noChangeShapeType="1"/>
          </p:cNvSpPr>
          <p:nvPr/>
        </p:nvSpPr>
        <p:spPr bwMode="auto">
          <a:xfrm flipV="1">
            <a:off x="3867150" y="2259013"/>
            <a:ext cx="820738" cy="14557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13" name="Line 225"/>
          <p:cNvSpPr>
            <a:spLocks noChangeShapeType="1"/>
          </p:cNvSpPr>
          <p:nvPr/>
        </p:nvSpPr>
        <p:spPr bwMode="auto">
          <a:xfrm>
            <a:off x="3873500" y="3968750"/>
            <a:ext cx="814388" cy="14144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14" name="Rectangle 226"/>
          <p:cNvSpPr>
            <a:spLocks noChangeArrowheads="1"/>
          </p:cNvSpPr>
          <p:nvPr/>
        </p:nvSpPr>
        <p:spPr bwMode="auto">
          <a:xfrm>
            <a:off x="6675438" y="3089275"/>
            <a:ext cx="506412" cy="277813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5" name="Rectangle 227" descr="Diagonal weit nach unten"/>
          <p:cNvSpPr>
            <a:spLocks noChangeArrowheads="1"/>
          </p:cNvSpPr>
          <p:nvPr/>
        </p:nvSpPr>
        <p:spPr bwMode="auto">
          <a:xfrm>
            <a:off x="7186613" y="3092450"/>
            <a:ext cx="504825" cy="27781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6" name="Rectangle 228"/>
          <p:cNvSpPr>
            <a:spLocks noChangeArrowheads="1"/>
          </p:cNvSpPr>
          <p:nvPr/>
        </p:nvSpPr>
        <p:spPr bwMode="auto">
          <a:xfrm>
            <a:off x="6772275" y="2846388"/>
            <a:ext cx="128588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7" name="Rectangle 229"/>
          <p:cNvSpPr>
            <a:spLocks noChangeArrowheads="1"/>
          </p:cNvSpPr>
          <p:nvPr/>
        </p:nvSpPr>
        <p:spPr bwMode="auto">
          <a:xfrm>
            <a:off x="6913563" y="2844800"/>
            <a:ext cx="128587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8" name="Rectangle 230"/>
          <p:cNvSpPr>
            <a:spLocks noChangeArrowheads="1"/>
          </p:cNvSpPr>
          <p:nvPr/>
        </p:nvSpPr>
        <p:spPr bwMode="auto">
          <a:xfrm>
            <a:off x="6769100" y="2967038"/>
            <a:ext cx="128588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19" name="Rectangle 231"/>
          <p:cNvSpPr>
            <a:spLocks noChangeArrowheads="1"/>
          </p:cNvSpPr>
          <p:nvPr/>
        </p:nvSpPr>
        <p:spPr bwMode="auto">
          <a:xfrm>
            <a:off x="6908800" y="2967038"/>
            <a:ext cx="127000" cy="698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0" name="Rectangle 232"/>
          <p:cNvSpPr>
            <a:spLocks noChangeArrowheads="1"/>
          </p:cNvSpPr>
          <p:nvPr/>
        </p:nvSpPr>
        <p:spPr bwMode="auto">
          <a:xfrm>
            <a:off x="6507163" y="2897188"/>
            <a:ext cx="68262" cy="134937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1" name="Rectangle 233"/>
          <p:cNvSpPr>
            <a:spLocks noChangeArrowheads="1"/>
          </p:cNvSpPr>
          <p:nvPr/>
        </p:nvSpPr>
        <p:spPr bwMode="auto">
          <a:xfrm>
            <a:off x="6507163" y="3076575"/>
            <a:ext cx="68262" cy="13335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2" name="Rectangle 234"/>
          <p:cNvSpPr>
            <a:spLocks noChangeArrowheads="1"/>
          </p:cNvSpPr>
          <p:nvPr/>
        </p:nvSpPr>
        <p:spPr bwMode="auto">
          <a:xfrm>
            <a:off x="6397625" y="2016125"/>
            <a:ext cx="1296988" cy="649288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23" name="Line 235"/>
          <p:cNvSpPr>
            <a:spLocks noChangeShapeType="1"/>
          </p:cNvSpPr>
          <p:nvPr/>
        </p:nvSpPr>
        <p:spPr bwMode="auto">
          <a:xfrm>
            <a:off x="6583363" y="2173288"/>
            <a:ext cx="1587" cy="134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4" name="Freeform 236"/>
          <p:cNvSpPr>
            <a:spLocks/>
          </p:cNvSpPr>
          <p:nvPr/>
        </p:nvSpPr>
        <p:spPr bwMode="auto">
          <a:xfrm>
            <a:off x="6542088" y="2127250"/>
            <a:ext cx="544512" cy="95250"/>
          </a:xfrm>
          <a:custGeom>
            <a:avLst/>
            <a:gdLst>
              <a:gd name="T0" fmla="*/ 0 w 348"/>
              <a:gd name="T1" fmla="*/ 0 h 56"/>
              <a:gd name="T2" fmla="*/ 2147483647 w 348"/>
              <a:gd name="T3" fmla="*/ 0 h 56"/>
              <a:gd name="T4" fmla="*/ 2147483647 w 348"/>
              <a:gd name="T5" fmla="*/ 0 h 56"/>
              <a:gd name="T6" fmla="*/ 2147483647 w 348"/>
              <a:gd name="T7" fmla="*/ 2147483647 h 56"/>
              <a:gd name="T8" fmla="*/ 2147483647 w 348"/>
              <a:gd name="T9" fmla="*/ 2147483647 h 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56">
                <a:moveTo>
                  <a:pt x="0" y="0"/>
                </a:moveTo>
                <a:lnTo>
                  <a:pt x="17" y="0"/>
                </a:lnTo>
                <a:lnTo>
                  <a:pt x="301" y="0"/>
                </a:lnTo>
                <a:lnTo>
                  <a:pt x="301" y="56"/>
                </a:lnTo>
                <a:lnTo>
                  <a:pt x="348" y="5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5" name="Line 237"/>
          <p:cNvSpPr>
            <a:spLocks noChangeShapeType="1"/>
          </p:cNvSpPr>
          <p:nvPr/>
        </p:nvSpPr>
        <p:spPr bwMode="auto">
          <a:xfrm>
            <a:off x="6931025" y="2289175"/>
            <a:ext cx="1555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6" name="Freeform 238"/>
          <p:cNvSpPr>
            <a:spLocks/>
          </p:cNvSpPr>
          <p:nvPr/>
        </p:nvSpPr>
        <p:spPr bwMode="auto">
          <a:xfrm>
            <a:off x="7073900" y="2195513"/>
            <a:ext cx="25400" cy="136525"/>
          </a:xfrm>
          <a:custGeom>
            <a:avLst/>
            <a:gdLst>
              <a:gd name="T0" fmla="*/ 0 w 17"/>
              <a:gd name="T1" fmla="*/ 0 h 81"/>
              <a:gd name="T2" fmla="*/ 2147483647 w 17"/>
              <a:gd name="T3" fmla="*/ 2147483647 h 81"/>
              <a:gd name="T4" fmla="*/ 2147483647 w 17"/>
              <a:gd name="T5" fmla="*/ 2147483647 h 81"/>
              <a:gd name="T6" fmla="*/ 2147483647 w 17"/>
              <a:gd name="T7" fmla="*/ 2147483647 h 81"/>
              <a:gd name="T8" fmla="*/ 2147483647 w 17"/>
              <a:gd name="T9" fmla="*/ 2147483647 h 81"/>
              <a:gd name="T10" fmla="*/ 2147483647 w 17"/>
              <a:gd name="T11" fmla="*/ 2147483647 h 81"/>
              <a:gd name="T12" fmla="*/ 2147483647 w 17"/>
              <a:gd name="T13" fmla="*/ 2147483647 h 81"/>
              <a:gd name="T14" fmla="*/ 2147483647 w 17"/>
              <a:gd name="T15" fmla="*/ 2147483647 h 81"/>
              <a:gd name="T16" fmla="*/ 2147483647 w 17"/>
              <a:gd name="T17" fmla="*/ 2147483647 h 81"/>
              <a:gd name="T18" fmla="*/ 2147483647 w 17"/>
              <a:gd name="T19" fmla="*/ 2147483647 h 81"/>
              <a:gd name="T20" fmla="*/ 2147483647 w 17"/>
              <a:gd name="T21" fmla="*/ 2147483647 h 81"/>
              <a:gd name="T22" fmla="*/ 2147483647 w 17"/>
              <a:gd name="T23" fmla="*/ 2147483647 h 81"/>
              <a:gd name="T24" fmla="*/ 0 w 17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81">
                <a:moveTo>
                  <a:pt x="0" y="0"/>
                </a:moveTo>
                <a:lnTo>
                  <a:pt x="5" y="1"/>
                </a:lnTo>
                <a:lnTo>
                  <a:pt x="9" y="5"/>
                </a:lnTo>
                <a:lnTo>
                  <a:pt x="11" y="11"/>
                </a:lnTo>
                <a:lnTo>
                  <a:pt x="14" y="20"/>
                </a:lnTo>
                <a:lnTo>
                  <a:pt x="16" y="29"/>
                </a:lnTo>
                <a:lnTo>
                  <a:pt x="17" y="40"/>
                </a:lnTo>
                <a:lnTo>
                  <a:pt x="16" y="51"/>
                </a:lnTo>
                <a:lnTo>
                  <a:pt x="14" y="60"/>
                </a:lnTo>
                <a:lnTo>
                  <a:pt x="11" y="69"/>
                </a:lnTo>
                <a:lnTo>
                  <a:pt x="9" y="75"/>
                </a:lnTo>
                <a:lnTo>
                  <a:pt x="5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7" name="Freeform 239"/>
          <p:cNvSpPr>
            <a:spLocks/>
          </p:cNvSpPr>
          <p:nvPr/>
        </p:nvSpPr>
        <p:spPr bwMode="auto">
          <a:xfrm>
            <a:off x="7073900" y="2195513"/>
            <a:ext cx="138113" cy="136525"/>
          </a:xfrm>
          <a:custGeom>
            <a:avLst/>
            <a:gdLst>
              <a:gd name="T0" fmla="*/ 0 w 89"/>
              <a:gd name="T1" fmla="*/ 0 h 81"/>
              <a:gd name="T2" fmla="*/ 2147483647 w 89"/>
              <a:gd name="T3" fmla="*/ 0 h 81"/>
              <a:gd name="T4" fmla="*/ 2147483647 w 89"/>
              <a:gd name="T5" fmla="*/ 2147483647 h 81"/>
              <a:gd name="T6" fmla="*/ 2147483647 w 89"/>
              <a:gd name="T7" fmla="*/ 2147483647 h 81"/>
              <a:gd name="T8" fmla="*/ 2147483647 w 89"/>
              <a:gd name="T9" fmla="*/ 2147483647 h 81"/>
              <a:gd name="T10" fmla="*/ 2147483647 w 89"/>
              <a:gd name="T11" fmla="*/ 2147483647 h 81"/>
              <a:gd name="T12" fmla="*/ 2147483647 w 89"/>
              <a:gd name="T13" fmla="*/ 2147483647 h 81"/>
              <a:gd name="T14" fmla="*/ 2147483647 w 89"/>
              <a:gd name="T15" fmla="*/ 2147483647 h 81"/>
              <a:gd name="T16" fmla="*/ 2147483647 w 89"/>
              <a:gd name="T17" fmla="*/ 2147483647 h 81"/>
              <a:gd name="T18" fmla="*/ 2147483647 w 89"/>
              <a:gd name="T19" fmla="*/ 2147483647 h 81"/>
              <a:gd name="T20" fmla="*/ 2147483647 w 89"/>
              <a:gd name="T21" fmla="*/ 2147483647 h 81"/>
              <a:gd name="T22" fmla="*/ 2147483647 w 89"/>
              <a:gd name="T23" fmla="*/ 2147483647 h 81"/>
              <a:gd name="T24" fmla="*/ 2147483647 w 89"/>
              <a:gd name="T25" fmla="*/ 2147483647 h 81"/>
              <a:gd name="T26" fmla="*/ 2147483647 w 89"/>
              <a:gd name="T27" fmla="*/ 2147483647 h 81"/>
              <a:gd name="T28" fmla="*/ 2147483647 w 89"/>
              <a:gd name="T29" fmla="*/ 2147483647 h 81"/>
              <a:gd name="T30" fmla="*/ 2147483647 w 89"/>
              <a:gd name="T31" fmla="*/ 2147483647 h 81"/>
              <a:gd name="T32" fmla="*/ 2147483647 w 89"/>
              <a:gd name="T33" fmla="*/ 2147483647 h 81"/>
              <a:gd name="T34" fmla="*/ 2147483647 w 89"/>
              <a:gd name="T35" fmla="*/ 2147483647 h 81"/>
              <a:gd name="T36" fmla="*/ 2147483647 w 89"/>
              <a:gd name="T37" fmla="*/ 2147483647 h 81"/>
              <a:gd name="T38" fmla="*/ 2147483647 w 89"/>
              <a:gd name="T39" fmla="*/ 2147483647 h 81"/>
              <a:gd name="T40" fmla="*/ 2147483647 w 89"/>
              <a:gd name="T41" fmla="*/ 2147483647 h 81"/>
              <a:gd name="T42" fmla="*/ 2147483647 w 89"/>
              <a:gd name="T43" fmla="*/ 2147483647 h 81"/>
              <a:gd name="T44" fmla="*/ 2147483647 w 89"/>
              <a:gd name="T45" fmla="*/ 2147483647 h 81"/>
              <a:gd name="T46" fmla="*/ 2147483647 w 89"/>
              <a:gd name="T47" fmla="*/ 2147483647 h 81"/>
              <a:gd name="T48" fmla="*/ 2147483647 w 89"/>
              <a:gd name="T49" fmla="*/ 2147483647 h 81"/>
              <a:gd name="T50" fmla="*/ 0 w 89"/>
              <a:gd name="T51" fmla="*/ 2147483647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9" h="81">
                <a:moveTo>
                  <a:pt x="0" y="0"/>
                </a:moveTo>
                <a:lnTo>
                  <a:pt x="15" y="0"/>
                </a:lnTo>
                <a:lnTo>
                  <a:pt x="29" y="1"/>
                </a:lnTo>
                <a:lnTo>
                  <a:pt x="41" y="2"/>
                </a:lnTo>
                <a:lnTo>
                  <a:pt x="51" y="3"/>
                </a:lnTo>
                <a:lnTo>
                  <a:pt x="59" y="4"/>
                </a:lnTo>
                <a:lnTo>
                  <a:pt x="63" y="6"/>
                </a:lnTo>
                <a:lnTo>
                  <a:pt x="65" y="8"/>
                </a:lnTo>
                <a:lnTo>
                  <a:pt x="72" y="9"/>
                </a:lnTo>
                <a:lnTo>
                  <a:pt x="79" y="14"/>
                </a:lnTo>
                <a:lnTo>
                  <a:pt x="84" y="21"/>
                </a:lnTo>
                <a:lnTo>
                  <a:pt x="87" y="30"/>
                </a:lnTo>
                <a:lnTo>
                  <a:pt x="89" y="40"/>
                </a:lnTo>
                <a:lnTo>
                  <a:pt x="85" y="50"/>
                </a:lnTo>
                <a:lnTo>
                  <a:pt x="81" y="58"/>
                </a:lnTo>
                <a:lnTo>
                  <a:pt x="75" y="65"/>
                </a:lnTo>
                <a:lnTo>
                  <a:pt x="69" y="70"/>
                </a:lnTo>
                <a:lnTo>
                  <a:pt x="63" y="72"/>
                </a:lnTo>
                <a:lnTo>
                  <a:pt x="57" y="72"/>
                </a:lnTo>
                <a:lnTo>
                  <a:pt x="55" y="73"/>
                </a:lnTo>
                <a:lnTo>
                  <a:pt x="51" y="74"/>
                </a:lnTo>
                <a:lnTo>
                  <a:pt x="45" y="76"/>
                </a:lnTo>
                <a:lnTo>
                  <a:pt x="36" y="76"/>
                </a:lnTo>
                <a:lnTo>
                  <a:pt x="25" y="78"/>
                </a:lnTo>
                <a:lnTo>
                  <a:pt x="13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8" name="Line 240"/>
          <p:cNvSpPr>
            <a:spLocks noChangeShapeType="1"/>
          </p:cNvSpPr>
          <p:nvPr/>
        </p:nvSpPr>
        <p:spPr bwMode="auto">
          <a:xfrm>
            <a:off x="7212013" y="2262188"/>
            <a:ext cx="1476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9" name="Freeform 241"/>
          <p:cNvSpPr>
            <a:spLocks/>
          </p:cNvSpPr>
          <p:nvPr/>
        </p:nvSpPr>
        <p:spPr bwMode="auto">
          <a:xfrm>
            <a:off x="6583363" y="2173288"/>
            <a:ext cx="100012" cy="134937"/>
          </a:xfrm>
          <a:custGeom>
            <a:avLst/>
            <a:gdLst>
              <a:gd name="T0" fmla="*/ 0 w 65"/>
              <a:gd name="T1" fmla="*/ 0 h 80"/>
              <a:gd name="T2" fmla="*/ 2147483647 w 65"/>
              <a:gd name="T3" fmla="*/ 2147483647 h 80"/>
              <a:gd name="T4" fmla="*/ 0 w 65"/>
              <a:gd name="T5" fmla="*/ 2147483647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" h="80">
                <a:moveTo>
                  <a:pt x="0" y="0"/>
                </a:moveTo>
                <a:lnTo>
                  <a:pt x="65" y="40"/>
                </a:lnTo>
                <a:lnTo>
                  <a:pt x="0" y="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0" name="Line 242"/>
          <p:cNvSpPr>
            <a:spLocks noChangeShapeType="1"/>
          </p:cNvSpPr>
          <p:nvPr/>
        </p:nvSpPr>
        <p:spPr bwMode="auto">
          <a:xfrm>
            <a:off x="6542088" y="2239963"/>
            <a:ext cx="412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" name="Freeform 243"/>
          <p:cNvSpPr>
            <a:spLocks/>
          </p:cNvSpPr>
          <p:nvPr/>
        </p:nvSpPr>
        <p:spPr bwMode="auto">
          <a:xfrm>
            <a:off x="6683375" y="2216150"/>
            <a:ext cx="50800" cy="50800"/>
          </a:xfrm>
          <a:custGeom>
            <a:avLst/>
            <a:gdLst>
              <a:gd name="T0" fmla="*/ 0 w 32"/>
              <a:gd name="T1" fmla="*/ 2147483647 h 31"/>
              <a:gd name="T2" fmla="*/ 2147483647 w 32"/>
              <a:gd name="T3" fmla="*/ 2147483647 h 31"/>
              <a:gd name="T4" fmla="*/ 2147483647 w 32"/>
              <a:gd name="T5" fmla="*/ 2147483647 h 31"/>
              <a:gd name="T6" fmla="*/ 2147483647 w 32"/>
              <a:gd name="T7" fmla="*/ 0 h 31"/>
              <a:gd name="T8" fmla="*/ 2147483647 w 32"/>
              <a:gd name="T9" fmla="*/ 0 h 31"/>
              <a:gd name="T10" fmla="*/ 2147483647 w 32"/>
              <a:gd name="T11" fmla="*/ 2147483647 h 31"/>
              <a:gd name="T12" fmla="*/ 2147483647 w 32"/>
              <a:gd name="T13" fmla="*/ 2147483647 h 31"/>
              <a:gd name="T14" fmla="*/ 2147483647 w 32"/>
              <a:gd name="T15" fmla="*/ 2147483647 h 31"/>
              <a:gd name="T16" fmla="*/ 2147483647 w 32"/>
              <a:gd name="T17" fmla="*/ 2147483647 h 31"/>
              <a:gd name="T18" fmla="*/ 2147483647 w 32"/>
              <a:gd name="T19" fmla="*/ 2147483647 h 31"/>
              <a:gd name="T20" fmla="*/ 2147483647 w 32"/>
              <a:gd name="T21" fmla="*/ 2147483647 h 31"/>
              <a:gd name="T22" fmla="*/ 2147483647 w 32"/>
              <a:gd name="T23" fmla="*/ 2147483647 h 31"/>
              <a:gd name="T24" fmla="*/ 2147483647 w 32"/>
              <a:gd name="T25" fmla="*/ 2147483647 h 31"/>
              <a:gd name="T26" fmla="*/ 2147483647 w 32"/>
              <a:gd name="T27" fmla="*/ 2147483647 h 31"/>
              <a:gd name="T28" fmla="*/ 0 w 32"/>
              <a:gd name="T29" fmla="*/ 21474836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2" h="31">
                <a:moveTo>
                  <a:pt x="0" y="15"/>
                </a:moveTo>
                <a:lnTo>
                  <a:pt x="1" y="8"/>
                </a:lnTo>
                <a:lnTo>
                  <a:pt x="6" y="2"/>
                </a:lnTo>
                <a:lnTo>
                  <a:pt x="12" y="0"/>
                </a:lnTo>
                <a:lnTo>
                  <a:pt x="19" y="0"/>
                </a:lnTo>
                <a:lnTo>
                  <a:pt x="26" y="2"/>
                </a:lnTo>
                <a:lnTo>
                  <a:pt x="30" y="8"/>
                </a:lnTo>
                <a:lnTo>
                  <a:pt x="32" y="15"/>
                </a:lnTo>
                <a:lnTo>
                  <a:pt x="30" y="22"/>
                </a:lnTo>
                <a:lnTo>
                  <a:pt x="26" y="28"/>
                </a:lnTo>
                <a:lnTo>
                  <a:pt x="19" y="31"/>
                </a:lnTo>
                <a:lnTo>
                  <a:pt x="12" y="31"/>
                </a:lnTo>
                <a:lnTo>
                  <a:pt x="6" y="28"/>
                </a:lnTo>
                <a:lnTo>
                  <a:pt x="1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32" name="Freeform 244"/>
          <p:cNvSpPr>
            <a:spLocks/>
          </p:cNvSpPr>
          <p:nvPr/>
        </p:nvSpPr>
        <p:spPr bwMode="auto">
          <a:xfrm>
            <a:off x="6808788" y="2212975"/>
            <a:ext cx="76200" cy="136525"/>
          </a:xfrm>
          <a:custGeom>
            <a:avLst/>
            <a:gdLst>
              <a:gd name="T0" fmla="*/ 2147483647 w 49"/>
              <a:gd name="T1" fmla="*/ 0 h 81"/>
              <a:gd name="T2" fmla="*/ 0 w 49"/>
              <a:gd name="T3" fmla="*/ 0 h 81"/>
              <a:gd name="T4" fmla="*/ 0 w 49"/>
              <a:gd name="T5" fmla="*/ 2147483647 h 81"/>
              <a:gd name="T6" fmla="*/ 2147483647 w 49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81">
                <a:moveTo>
                  <a:pt x="49" y="0"/>
                </a:moveTo>
                <a:lnTo>
                  <a:pt x="0" y="0"/>
                </a:lnTo>
                <a:lnTo>
                  <a:pt x="0" y="81"/>
                </a:lnTo>
                <a:lnTo>
                  <a:pt x="49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3" name="Freeform 245"/>
          <p:cNvSpPr>
            <a:spLocks/>
          </p:cNvSpPr>
          <p:nvPr/>
        </p:nvSpPr>
        <p:spPr bwMode="auto">
          <a:xfrm>
            <a:off x="6884988" y="2212975"/>
            <a:ext cx="50800" cy="136525"/>
          </a:xfrm>
          <a:custGeom>
            <a:avLst/>
            <a:gdLst>
              <a:gd name="T0" fmla="*/ 0 w 32"/>
              <a:gd name="T1" fmla="*/ 0 h 81"/>
              <a:gd name="T2" fmla="*/ 2147483647 w 32"/>
              <a:gd name="T3" fmla="*/ 2147483647 h 81"/>
              <a:gd name="T4" fmla="*/ 2147483647 w 32"/>
              <a:gd name="T5" fmla="*/ 2147483647 h 81"/>
              <a:gd name="T6" fmla="*/ 2147483647 w 32"/>
              <a:gd name="T7" fmla="*/ 2147483647 h 81"/>
              <a:gd name="T8" fmla="*/ 2147483647 w 32"/>
              <a:gd name="T9" fmla="*/ 2147483647 h 81"/>
              <a:gd name="T10" fmla="*/ 2147483647 w 32"/>
              <a:gd name="T11" fmla="*/ 2147483647 h 81"/>
              <a:gd name="T12" fmla="*/ 2147483647 w 32"/>
              <a:gd name="T13" fmla="*/ 2147483647 h 81"/>
              <a:gd name="T14" fmla="*/ 2147483647 w 32"/>
              <a:gd name="T15" fmla="*/ 2147483647 h 81"/>
              <a:gd name="T16" fmla="*/ 2147483647 w 32"/>
              <a:gd name="T17" fmla="*/ 2147483647 h 81"/>
              <a:gd name="T18" fmla="*/ 2147483647 w 32"/>
              <a:gd name="T19" fmla="*/ 2147483647 h 81"/>
              <a:gd name="T20" fmla="*/ 2147483647 w 32"/>
              <a:gd name="T21" fmla="*/ 2147483647 h 81"/>
              <a:gd name="T22" fmla="*/ 2147483647 w 32"/>
              <a:gd name="T23" fmla="*/ 2147483647 h 81"/>
              <a:gd name="T24" fmla="*/ 0 w 32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81">
                <a:moveTo>
                  <a:pt x="0" y="0"/>
                </a:moveTo>
                <a:lnTo>
                  <a:pt x="8" y="2"/>
                </a:lnTo>
                <a:lnTo>
                  <a:pt x="15" y="6"/>
                </a:lnTo>
                <a:lnTo>
                  <a:pt x="22" y="12"/>
                </a:lnTo>
                <a:lnTo>
                  <a:pt x="27" y="20"/>
                </a:lnTo>
                <a:lnTo>
                  <a:pt x="31" y="30"/>
                </a:lnTo>
                <a:lnTo>
                  <a:pt x="32" y="40"/>
                </a:lnTo>
                <a:lnTo>
                  <a:pt x="31" y="50"/>
                </a:lnTo>
                <a:lnTo>
                  <a:pt x="27" y="61"/>
                </a:lnTo>
                <a:lnTo>
                  <a:pt x="22" y="69"/>
                </a:lnTo>
                <a:lnTo>
                  <a:pt x="15" y="75"/>
                </a:lnTo>
                <a:lnTo>
                  <a:pt x="8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4" name="Line 246"/>
          <p:cNvSpPr>
            <a:spLocks noChangeShapeType="1"/>
          </p:cNvSpPr>
          <p:nvPr/>
        </p:nvSpPr>
        <p:spPr bwMode="auto">
          <a:xfrm>
            <a:off x="6734175" y="2239963"/>
            <a:ext cx="746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5" name="Freeform 247"/>
          <p:cNvSpPr>
            <a:spLocks/>
          </p:cNvSpPr>
          <p:nvPr/>
        </p:nvSpPr>
        <p:spPr bwMode="auto">
          <a:xfrm>
            <a:off x="6542088" y="2308225"/>
            <a:ext cx="266700" cy="201613"/>
          </a:xfrm>
          <a:custGeom>
            <a:avLst/>
            <a:gdLst>
              <a:gd name="T0" fmla="*/ 2147483647 w 170"/>
              <a:gd name="T1" fmla="*/ 0 h 73"/>
              <a:gd name="T2" fmla="*/ 2147483647 w 170"/>
              <a:gd name="T3" fmla="*/ 0 h 73"/>
              <a:gd name="T4" fmla="*/ 2147483647 w 170"/>
              <a:gd name="T5" fmla="*/ 2147483647 h 73"/>
              <a:gd name="T6" fmla="*/ 0 w 170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" h="73">
                <a:moveTo>
                  <a:pt x="170" y="0"/>
                </a:moveTo>
                <a:lnTo>
                  <a:pt x="122" y="0"/>
                </a:lnTo>
                <a:lnTo>
                  <a:pt x="122" y="73"/>
                </a:lnTo>
                <a:lnTo>
                  <a:pt x="0" y="7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6" name="Rectangle 248" descr="Konturierte Raute"/>
          <p:cNvSpPr>
            <a:spLocks noChangeArrowheads="1"/>
          </p:cNvSpPr>
          <p:nvPr/>
        </p:nvSpPr>
        <p:spPr bwMode="auto">
          <a:xfrm>
            <a:off x="6659563" y="2727325"/>
            <a:ext cx="1031875" cy="349250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7" name="Rectangle 249" descr="Gepunktetes Gitternetz"/>
          <p:cNvSpPr>
            <a:spLocks noChangeArrowheads="1"/>
          </p:cNvSpPr>
          <p:nvPr/>
        </p:nvSpPr>
        <p:spPr bwMode="auto">
          <a:xfrm>
            <a:off x="6410325" y="2727325"/>
            <a:ext cx="249238" cy="642938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38" name="Line 250"/>
          <p:cNvSpPr>
            <a:spLocks noChangeShapeType="1"/>
          </p:cNvSpPr>
          <p:nvPr/>
        </p:nvSpPr>
        <p:spPr bwMode="auto">
          <a:xfrm>
            <a:off x="6931025" y="2427288"/>
            <a:ext cx="1588" cy="1349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9" name="Line 251"/>
          <p:cNvSpPr>
            <a:spLocks noChangeShapeType="1"/>
          </p:cNvSpPr>
          <p:nvPr/>
        </p:nvSpPr>
        <p:spPr bwMode="auto">
          <a:xfrm>
            <a:off x="7359650" y="2508250"/>
            <a:ext cx="746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0" name="Freeform 252"/>
          <p:cNvSpPr>
            <a:spLocks/>
          </p:cNvSpPr>
          <p:nvPr/>
        </p:nvSpPr>
        <p:spPr bwMode="auto">
          <a:xfrm>
            <a:off x="7421563" y="2413000"/>
            <a:ext cx="26987" cy="136525"/>
          </a:xfrm>
          <a:custGeom>
            <a:avLst/>
            <a:gdLst>
              <a:gd name="T0" fmla="*/ 0 w 17"/>
              <a:gd name="T1" fmla="*/ 0 h 81"/>
              <a:gd name="T2" fmla="*/ 2147483647 w 17"/>
              <a:gd name="T3" fmla="*/ 2147483647 h 81"/>
              <a:gd name="T4" fmla="*/ 2147483647 w 17"/>
              <a:gd name="T5" fmla="*/ 2147483647 h 81"/>
              <a:gd name="T6" fmla="*/ 2147483647 w 17"/>
              <a:gd name="T7" fmla="*/ 2147483647 h 81"/>
              <a:gd name="T8" fmla="*/ 2147483647 w 17"/>
              <a:gd name="T9" fmla="*/ 2147483647 h 81"/>
              <a:gd name="T10" fmla="*/ 2147483647 w 17"/>
              <a:gd name="T11" fmla="*/ 2147483647 h 81"/>
              <a:gd name="T12" fmla="*/ 2147483647 w 17"/>
              <a:gd name="T13" fmla="*/ 2147483647 h 81"/>
              <a:gd name="T14" fmla="*/ 2147483647 w 17"/>
              <a:gd name="T15" fmla="*/ 2147483647 h 81"/>
              <a:gd name="T16" fmla="*/ 2147483647 w 17"/>
              <a:gd name="T17" fmla="*/ 2147483647 h 81"/>
              <a:gd name="T18" fmla="*/ 2147483647 w 17"/>
              <a:gd name="T19" fmla="*/ 2147483647 h 81"/>
              <a:gd name="T20" fmla="*/ 2147483647 w 17"/>
              <a:gd name="T21" fmla="*/ 2147483647 h 81"/>
              <a:gd name="T22" fmla="*/ 2147483647 w 17"/>
              <a:gd name="T23" fmla="*/ 2147483647 h 81"/>
              <a:gd name="T24" fmla="*/ 0 w 17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81">
                <a:moveTo>
                  <a:pt x="0" y="0"/>
                </a:moveTo>
                <a:lnTo>
                  <a:pt x="5" y="1"/>
                </a:lnTo>
                <a:lnTo>
                  <a:pt x="9" y="5"/>
                </a:lnTo>
                <a:lnTo>
                  <a:pt x="11" y="11"/>
                </a:lnTo>
                <a:lnTo>
                  <a:pt x="14" y="20"/>
                </a:lnTo>
                <a:lnTo>
                  <a:pt x="16" y="29"/>
                </a:lnTo>
                <a:lnTo>
                  <a:pt x="17" y="40"/>
                </a:lnTo>
                <a:lnTo>
                  <a:pt x="16" y="51"/>
                </a:lnTo>
                <a:lnTo>
                  <a:pt x="14" y="60"/>
                </a:lnTo>
                <a:lnTo>
                  <a:pt x="11" y="69"/>
                </a:lnTo>
                <a:lnTo>
                  <a:pt x="9" y="75"/>
                </a:lnTo>
                <a:lnTo>
                  <a:pt x="5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" name="Freeform 253"/>
          <p:cNvSpPr>
            <a:spLocks/>
          </p:cNvSpPr>
          <p:nvPr/>
        </p:nvSpPr>
        <p:spPr bwMode="auto">
          <a:xfrm>
            <a:off x="7421563" y="2413000"/>
            <a:ext cx="138112" cy="136525"/>
          </a:xfrm>
          <a:custGeom>
            <a:avLst/>
            <a:gdLst>
              <a:gd name="T0" fmla="*/ 0 w 89"/>
              <a:gd name="T1" fmla="*/ 0 h 81"/>
              <a:gd name="T2" fmla="*/ 2147483647 w 89"/>
              <a:gd name="T3" fmla="*/ 0 h 81"/>
              <a:gd name="T4" fmla="*/ 2147483647 w 89"/>
              <a:gd name="T5" fmla="*/ 2147483647 h 81"/>
              <a:gd name="T6" fmla="*/ 2147483647 w 89"/>
              <a:gd name="T7" fmla="*/ 2147483647 h 81"/>
              <a:gd name="T8" fmla="*/ 2147483647 w 89"/>
              <a:gd name="T9" fmla="*/ 2147483647 h 81"/>
              <a:gd name="T10" fmla="*/ 2147483647 w 89"/>
              <a:gd name="T11" fmla="*/ 2147483647 h 81"/>
              <a:gd name="T12" fmla="*/ 2147483647 w 89"/>
              <a:gd name="T13" fmla="*/ 2147483647 h 81"/>
              <a:gd name="T14" fmla="*/ 2147483647 w 89"/>
              <a:gd name="T15" fmla="*/ 2147483647 h 81"/>
              <a:gd name="T16" fmla="*/ 2147483647 w 89"/>
              <a:gd name="T17" fmla="*/ 2147483647 h 81"/>
              <a:gd name="T18" fmla="*/ 2147483647 w 89"/>
              <a:gd name="T19" fmla="*/ 2147483647 h 81"/>
              <a:gd name="T20" fmla="*/ 2147483647 w 89"/>
              <a:gd name="T21" fmla="*/ 2147483647 h 81"/>
              <a:gd name="T22" fmla="*/ 2147483647 w 89"/>
              <a:gd name="T23" fmla="*/ 2147483647 h 81"/>
              <a:gd name="T24" fmla="*/ 2147483647 w 89"/>
              <a:gd name="T25" fmla="*/ 2147483647 h 81"/>
              <a:gd name="T26" fmla="*/ 2147483647 w 89"/>
              <a:gd name="T27" fmla="*/ 2147483647 h 81"/>
              <a:gd name="T28" fmla="*/ 2147483647 w 89"/>
              <a:gd name="T29" fmla="*/ 2147483647 h 81"/>
              <a:gd name="T30" fmla="*/ 2147483647 w 89"/>
              <a:gd name="T31" fmla="*/ 2147483647 h 81"/>
              <a:gd name="T32" fmla="*/ 2147483647 w 89"/>
              <a:gd name="T33" fmla="*/ 2147483647 h 81"/>
              <a:gd name="T34" fmla="*/ 2147483647 w 89"/>
              <a:gd name="T35" fmla="*/ 2147483647 h 81"/>
              <a:gd name="T36" fmla="*/ 2147483647 w 89"/>
              <a:gd name="T37" fmla="*/ 2147483647 h 81"/>
              <a:gd name="T38" fmla="*/ 2147483647 w 89"/>
              <a:gd name="T39" fmla="*/ 2147483647 h 81"/>
              <a:gd name="T40" fmla="*/ 2147483647 w 89"/>
              <a:gd name="T41" fmla="*/ 2147483647 h 81"/>
              <a:gd name="T42" fmla="*/ 2147483647 w 89"/>
              <a:gd name="T43" fmla="*/ 2147483647 h 81"/>
              <a:gd name="T44" fmla="*/ 2147483647 w 89"/>
              <a:gd name="T45" fmla="*/ 2147483647 h 81"/>
              <a:gd name="T46" fmla="*/ 2147483647 w 89"/>
              <a:gd name="T47" fmla="*/ 2147483647 h 81"/>
              <a:gd name="T48" fmla="*/ 2147483647 w 89"/>
              <a:gd name="T49" fmla="*/ 2147483647 h 81"/>
              <a:gd name="T50" fmla="*/ 0 w 89"/>
              <a:gd name="T51" fmla="*/ 2147483647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9" h="81">
                <a:moveTo>
                  <a:pt x="0" y="0"/>
                </a:moveTo>
                <a:lnTo>
                  <a:pt x="15" y="0"/>
                </a:lnTo>
                <a:lnTo>
                  <a:pt x="29" y="1"/>
                </a:lnTo>
                <a:lnTo>
                  <a:pt x="41" y="2"/>
                </a:lnTo>
                <a:lnTo>
                  <a:pt x="51" y="3"/>
                </a:lnTo>
                <a:lnTo>
                  <a:pt x="59" y="4"/>
                </a:lnTo>
                <a:lnTo>
                  <a:pt x="63" y="6"/>
                </a:lnTo>
                <a:lnTo>
                  <a:pt x="65" y="8"/>
                </a:lnTo>
                <a:lnTo>
                  <a:pt x="72" y="9"/>
                </a:lnTo>
                <a:lnTo>
                  <a:pt x="79" y="14"/>
                </a:lnTo>
                <a:lnTo>
                  <a:pt x="84" y="21"/>
                </a:lnTo>
                <a:lnTo>
                  <a:pt x="87" y="30"/>
                </a:lnTo>
                <a:lnTo>
                  <a:pt x="89" y="40"/>
                </a:lnTo>
                <a:lnTo>
                  <a:pt x="85" y="50"/>
                </a:lnTo>
                <a:lnTo>
                  <a:pt x="81" y="58"/>
                </a:lnTo>
                <a:lnTo>
                  <a:pt x="75" y="65"/>
                </a:lnTo>
                <a:lnTo>
                  <a:pt x="69" y="70"/>
                </a:lnTo>
                <a:lnTo>
                  <a:pt x="63" y="72"/>
                </a:lnTo>
                <a:lnTo>
                  <a:pt x="57" y="72"/>
                </a:lnTo>
                <a:lnTo>
                  <a:pt x="55" y="73"/>
                </a:lnTo>
                <a:lnTo>
                  <a:pt x="51" y="74"/>
                </a:lnTo>
                <a:lnTo>
                  <a:pt x="45" y="76"/>
                </a:lnTo>
                <a:lnTo>
                  <a:pt x="36" y="76"/>
                </a:lnTo>
                <a:lnTo>
                  <a:pt x="25" y="78"/>
                </a:lnTo>
                <a:lnTo>
                  <a:pt x="13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" name="Line 254"/>
          <p:cNvSpPr>
            <a:spLocks noChangeShapeType="1"/>
          </p:cNvSpPr>
          <p:nvPr/>
        </p:nvSpPr>
        <p:spPr bwMode="auto">
          <a:xfrm>
            <a:off x="7559675" y="2476500"/>
            <a:ext cx="52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3" name="Freeform 255"/>
          <p:cNvSpPr>
            <a:spLocks/>
          </p:cNvSpPr>
          <p:nvPr/>
        </p:nvSpPr>
        <p:spPr bwMode="auto">
          <a:xfrm>
            <a:off x="6931025" y="2427288"/>
            <a:ext cx="100013" cy="134937"/>
          </a:xfrm>
          <a:custGeom>
            <a:avLst/>
            <a:gdLst>
              <a:gd name="T0" fmla="*/ 0 w 65"/>
              <a:gd name="T1" fmla="*/ 0 h 80"/>
              <a:gd name="T2" fmla="*/ 2147483647 w 65"/>
              <a:gd name="T3" fmla="*/ 2147483647 h 80"/>
              <a:gd name="T4" fmla="*/ 0 w 65"/>
              <a:gd name="T5" fmla="*/ 2147483647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5" h="80">
                <a:moveTo>
                  <a:pt x="0" y="0"/>
                </a:moveTo>
                <a:lnTo>
                  <a:pt x="65" y="40"/>
                </a:lnTo>
                <a:lnTo>
                  <a:pt x="0" y="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4" name="Line 256"/>
          <p:cNvSpPr>
            <a:spLocks noChangeShapeType="1"/>
          </p:cNvSpPr>
          <p:nvPr/>
        </p:nvSpPr>
        <p:spPr bwMode="auto">
          <a:xfrm flipV="1">
            <a:off x="6745288" y="2509838"/>
            <a:ext cx="18573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5" name="Freeform 257"/>
          <p:cNvSpPr>
            <a:spLocks/>
          </p:cNvSpPr>
          <p:nvPr/>
        </p:nvSpPr>
        <p:spPr bwMode="auto">
          <a:xfrm>
            <a:off x="7031038" y="2468563"/>
            <a:ext cx="50800" cy="52387"/>
          </a:xfrm>
          <a:custGeom>
            <a:avLst/>
            <a:gdLst>
              <a:gd name="T0" fmla="*/ 0 w 32"/>
              <a:gd name="T1" fmla="*/ 2147483647 h 31"/>
              <a:gd name="T2" fmla="*/ 2147483647 w 32"/>
              <a:gd name="T3" fmla="*/ 2147483647 h 31"/>
              <a:gd name="T4" fmla="*/ 2147483647 w 32"/>
              <a:gd name="T5" fmla="*/ 2147483647 h 31"/>
              <a:gd name="T6" fmla="*/ 2147483647 w 32"/>
              <a:gd name="T7" fmla="*/ 0 h 31"/>
              <a:gd name="T8" fmla="*/ 2147483647 w 32"/>
              <a:gd name="T9" fmla="*/ 0 h 31"/>
              <a:gd name="T10" fmla="*/ 2147483647 w 32"/>
              <a:gd name="T11" fmla="*/ 2147483647 h 31"/>
              <a:gd name="T12" fmla="*/ 2147483647 w 32"/>
              <a:gd name="T13" fmla="*/ 2147483647 h 31"/>
              <a:gd name="T14" fmla="*/ 2147483647 w 32"/>
              <a:gd name="T15" fmla="*/ 2147483647 h 31"/>
              <a:gd name="T16" fmla="*/ 2147483647 w 32"/>
              <a:gd name="T17" fmla="*/ 2147483647 h 31"/>
              <a:gd name="T18" fmla="*/ 2147483647 w 32"/>
              <a:gd name="T19" fmla="*/ 2147483647 h 31"/>
              <a:gd name="T20" fmla="*/ 2147483647 w 32"/>
              <a:gd name="T21" fmla="*/ 2147483647 h 31"/>
              <a:gd name="T22" fmla="*/ 2147483647 w 32"/>
              <a:gd name="T23" fmla="*/ 2147483647 h 31"/>
              <a:gd name="T24" fmla="*/ 2147483647 w 32"/>
              <a:gd name="T25" fmla="*/ 2147483647 h 31"/>
              <a:gd name="T26" fmla="*/ 2147483647 w 32"/>
              <a:gd name="T27" fmla="*/ 2147483647 h 31"/>
              <a:gd name="T28" fmla="*/ 0 w 32"/>
              <a:gd name="T29" fmla="*/ 21474836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2" h="31">
                <a:moveTo>
                  <a:pt x="0" y="15"/>
                </a:moveTo>
                <a:lnTo>
                  <a:pt x="1" y="8"/>
                </a:lnTo>
                <a:lnTo>
                  <a:pt x="6" y="2"/>
                </a:lnTo>
                <a:lnTo>
                  <a:pt x="12" y="0"/>
                </a:lnTo>
                <a:lnTo>
                  <a:pt x="19" y="0"/>
                </a:lnTo>
                <a:lnTo>
                  <a:pt x="26" y="2"/>
                </a:lnTo>
                <a:lnTo>
                  <a:pt x="30" y="8"/>
                </a:lnTo>
                <a:lnTo>
                  <a:pt x="32" y="15"/>
                </a:lnTo>
                <a:lnTo>
                  <a:pt x="30" y="22"/>
                </a:lnTo>
                <a:lnTo>
                  <a:pt x="26" y="28"/>
                </a:lnTo>
                <a:lnTo>
                  <a:pt x="19" y="31"/>
                </a:lnTo>
                <a:lnTo>
                  <a:pt x="12" y="31"/>
                </a:lnTo>
                <a:lnTo>
                  <a:pt x="6" y="28"/>
                </a:lnTo>
                <a:lnTo>
                  <a:pt x="1" y="22"/>
                </a:lnTo>
                <a:lnTo>
                  <a:pt x="0" y="15"/>
                </a:lnTo>
                <a:close/>
              </a:path>
            </a:pathLst>
          </a:custGeom>
          <a:solidFill>
            <a:srgbClr val="FFFF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46" name="Freeform 258"/>
          <p:cNvSpPr>
            <a:spLocks/>
          </p:cNvSpPr>
          <p:nvPr/>
        </p:nvSpPr>
        <p:spPr bwMode="auto">
          <a:xfrm>
            <a:off x="7158038" y="2466975"/>
            <a:ext cx="74612" cy="136525"/>
          </a:xfrm>
          <a:custGeom>
            <a:avLst/>
            <a:gdLst>
              <a:gd name="T0" fmla="*/ 2147483647 w 49"/>
              <a:gd name="T1" fmla="*/ 0 h 81"/>
              <a:gd name="T2" fmla="*/ 0 w 49"/>
              <a:gd name="T3" fmla="*/ 0 h 81"/>
              <a:gd name="T4" fmla="*/ 0 w 49"/>
              <a:gd name="T5" fmla="*/ 2147483647 h 81"/>
              <a:gd name="T6" fmla="*/ 2147483647 w 49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81">
                <a:moveTo>
                  <a:pt x="49" y="0"/>
                </a:moveTo>
                <a:lnTo>
                  <a:pt x="0" y="0"/>
                </a:lnTo>
                <a:lnTo>
                  <a:pt x="0" y="81"/>
                </a:lnTo>
                <a:lnTo>
                  <a:pt x="49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7" name="Freeform 259"/>
          <p:cNvSpPr>
            <a:spLocks/>
          </p:cNvSpPr>
          <p:nvPr/>
        </p:nvSpPr>
        <p:spPr bwMode="auto">
          <a:xfrm>
            <a:off x="7232650" y="2466975"/>
            <a:ext cx="50800" cy="136525"/>
          </a:xfrm>
          <a:custGeom>
            <a:avLst/>
            <a:gdLst>
              <a:gd name="T0" fmla="*/ 0 w 32"/>
              <a:gd name="T1" fmla="*/ 0 h 81"/>
              <a:gd name="T2" fmla="*/ 2147483647 w 32"/>
              <a:gd name="T3" fmla="*/ 2147483647 h 81"/>
              <a:gd name="T4" fmla="*/ 2147483647 w 32"/>
              <a:gd name="T5" fmla="*/ 2147483647 h 81"/>
              <a:gd name="T6" fmla="*/ 2147483647 w 32"/>
              <a:gd name="T7" fmla="*/ 2147483647 h 81"/>
              <a:gd name="T8" fmla="*/ 2147483647 w 32"/>
              <a:gd name="T9" fmla="*/ 2147483647 h 81"/>
              <a:gd name="T10" fmla="*/ 2147483647 w 32"/>
              <a:gd name="T11" fmla="*/ 2147483647 h 81"/>
              <a:gd name="T12" fmla="*/ 2147483647 w 32"/>
              <a:gd name="T13" fmla="*/ 2147483647 h 81"/>
              <a:gd name="T14" fmla="*/ 2147483647 w 32"/>
              <a:gd name="T15" fmla="*/ 2147483647 h 81"/>
              <a:gd name="T16" fmla="*/ 2147483647 w 32"/>
              <a:gd name="T17" fmla="*/ 2147483647 h 81"/>
              <a:gd name="T18" fmla="*/ 2147483647 w 32"/>
              <a:gd name="T19" fmla="*/ 2147483647 h 81"/>
              <a:gd name="T20" fmla="*/ 2147483647 w 32"/>
              <a:gd name="T21" fmla="*/ 2147483647 h 81"/>
              <a:gd name="T22" fmla="*/ 2147483647 w 32"/>
              <a:gd name="T23" fmla="*/ 2147483647 h 81"/>
              <a:gd name="T24" fmla="*/ 0 w 32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" h="81">
                <a:moveTo>
                  <a:pt x="0" y="0"/>
                </a:moveTo>
                <a:lnTo>
                  <a:pt x="8" y="2"/>
                </a:lnTo>
                <a:lnTo>
                  <a:pt x="15" y="6"/>
                </a:lnTo>
                <a:lnTo>
                  <a:pt x="22" y="12"/>
                </a:lnTo>
                <a:lnTo>
                  <a:pt x="27" y="20"/>
                </a:lnTo>
                <a:lnTo>
                  <a:pt x="31" y="30"/>
                </a:lnTo>
                <a:lnTo>
                  <a:pt x="32" y="40"/>
                </a:lnTo>
                <a:lnTo>
                  <a:pt x="31" y="50"/>
                </a:lnTo>
                <a:lnTo>
                  <a:pt x="27" y="61"/>
                </a:lnTo>
                <a:lnTo>
                  <a:pt x="22" y="69"/>
                </a:lnTo>
                <a:lnTo>
                  <a:pt x="15" y="75"/>
                </a:lnTo>
                <a:lnTo>
                  <a:pt x="8" y="79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8" name="Line 260"/>
          <p:cNvSpPr>
            <a:spLocks noChangeShapeType="1"/>
          </p:cNvSpPr>
          <p:nvPr/>
        </p:nvSpPr>
        <p:spPr bwMode="auto">
          <a:xfrm>
            <a:off x="7081838" y="2493963"/>
            <a:ext cx="762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9" name="Freeform 261"/>
          <p:cNvSpPr>
            <a:spLocks/>
          </p:cNvSpPr>
          <p:nvPr/>
        </p:nvSpPr>
        <p:spPr bwMode="auto">
          <a:xfrm>
            <a:off x="7283450" y="2508250"/>
            <a:ext cx="76200" cy="26988"/>
          </a:xfrm>
          <a:custGeom>
            <a:avLst/>
            <a:gdLst>
              <a:gd name="T0" fmla="*/ 2147483647 w 48"/>
              <a:gd name="T1" fmla="*/ 0 h 16"/>
              <a:gd name="T2" fmla="*/ 2147483647 w 48"/>
              <a:gd name="T3" fmla="*/ 2147483647 h 16"/>
              <a:gd name="T4" fmla="*/ 0 w 48"/>
              <a:gd name="T5" fmla="*/ 2147483647 h 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16">
                <a:moveTo>
                  <a:pt x="48" y="0"/>
                </a:moveTo>
                <a:lnTo>
                  <a:pt x="48" y="16"/>
                </a:lnTo>
                <a:lnTo>
                  <a:pt x="0" y="1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0" name="Line 262"/>
          <p:cNvSpPr>
            <a:spLocks noChangeShapeType="1"/>
          </p:cNvSpPr>
          <p:nvPr/>
        </p:nvSpPr>
        <p:spPr bwMode="auto">
          <a:xfrm>
            <a:off x="7359650" y="2466975"/>
            <a:ext cx="90488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1" name="Line 263"/>
          <p:cNvSpPr>
            <a:spLocks noChangeShapeType="1"/>
          </p:cNvSpPr>
          <p:nvPr/>
        </p:nvSpPr>
        <p:spPr bwMode="auto">
          <a:xfrm>
            <a:off x="6542088" y="2573338"/>
            <a:ext cx="6064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" name="Line 264"/>
          <p:cNvSpPr>
            <a:spLocks noChangeShapeType="1"/>
          </p:cNvSpPr>
          <p:nvPr/>
        </p:nvSpPr>
        <p:spPr bwMode="auto">
          <a:xfrm flipH="1">
            <a:off x="7359650" y="2263775"/>
            <a:ext cx="1588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3" name="Line 265"/>
          <p:cNvSpPr>
            <a:spLocks noChangeShapeType="1"/>
          </p:cNvSpPr>
          <p:nvPr/>
        </p:nvSpPr>
        <p:spPr bwMode="auto">
          <a:xfrm flipV="1">
            <a:off x="6405563" y="2384425"/>
            <a:ext cx="1285875" cy="47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54" name="Line 266"/>
          <p:cNvSpPr>
            <a:spLocks noChangeShapeType="1"/>
          </p:cNvSpPr>
          <p:nvPr/>
        </p:nvSpPr>
        <p:spPr bwMode="auto">
          <a:xfrm>
            <a:off x="7108825" y="2389188"/>
            <a:ext cx="0" cy="2762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355" name="Line 267"/>
          <p:cNvSpPr>
            <a:spLocks noChangeShapeType="1"/>
          </p:cNvSpPr>
          <p:nvPr/>
        </p:nvSpPr>
        <p:spPr bwMode="auto">
          <a:xfrm>
            <a:off x="6985000" y="2016125"/>
            <a:ext cx="0" cy="36830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4356" name="Group 268"/>
          <p:cNvGrpSpPr>
            <a:grpSpLocks/>
          </p:cNvGrpSpPr>
          <p:nvPr/>
        </p:nvGrpSpPr>
        <p:grpSpPr bwMode="auto">
          <a:xfrm>
            <a:off x="1049338" y="2778125"/>
            <a:ext cx="982662" cy="650875"/>
            <a:chOff x="-272" y="1672"/>
            <a:chExt cx="831" cy="387"/>
          </a:xfrm>
        </p:grpSpPr>
        <p:sp>
          <p:nvSpPr>
            <p:cNvPr id="4386" name="Rectangle 269"/>
            <p:cNvSpPr>
              <a:spLocks noChangeArrowheads="1"/>
            </p:cNvSpPr>
            <p:nvPr/>
          </p:nvSpPr>
          <p:spPr bwMode="auto">
            <a:xfrm>
              <a:off x="-272" y="1672"/>
              <a:ext cx="83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7" name="Line 270"/>
            <p:cNvSpPr>
              <a:spLocks noChangeShapeType="1"/>
            </p:cNvSpPr>
            <p:nvPr/>
          </p:nvSpPr>
          <p:spPr bwMode="auto">
            <a:xfrm>
              <a:off x="-154" y="1766"/>
              <a:ext cx="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88" name="Freeform 271"/>
            <p:cNvSpPr>
              <a:spLocks/>
            </p:cNvSpPr>
            <p:nvPr/>
          </p:nvSpPr>
          <p:spPr bwMode="auto">
            <a:xfrm>
              <a:off x="-179" y="1739"/>
              <a:ext cx="348" cy="56"/>
            </a:xfrm>
            <a:custGeom>
              <a:avLst/>
              <a:gdLst>
                <a:gd name="T0" fmla="*/ 0 w 348"/>
                <a:gd name="T1" fmla="*/ 0 h 56"/>
                <a:gd name="T2" fmla="*/ 17 w 348"/>
                <a:gd name="T3" fmla="*/ 0 h 56"/>
                <a:gd name="T4" fmla="*/ 301 w 348"/>
                <a:gd name="T5" fmla="*/ 0 h 56"/>
                <a:gd name="T6" fmla="*/ 301 w 348"/>
                <a:gd name="T7" fmla="*/ 56 h 56"/>
                <a:gd name="T8" fmla="*/ 348 w 348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56">
                  <a:moveTo>
                    <a:pt x="0" y="0"/>
                  </a:moveTo>
                  <a:lnTo>
                    <a:pt x="17" y="0"/>
                  </a:lnTo>
                  <a:lnTo>
                    <a:pt x="301" y="0"/>
                  </a:lnTo>
                  <a:lnTo>
                    <a:pt x="301" y="56"/>
                  </a:lnTo>
                  <a:lnTo>
                    <a:pt x="348" y="5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89" name="Line 272"/>
            <p:cNvSpPr>
              <a:spLocks noChangeShapeType="1"/>
            </p:cNvSpPr>
            <p:nvPr/>
          </p:nvSpPr>
          <p:spPr bwMode="auto">
            <a:xfrm>
              <a:off x="69" y="1835"/>
              <a:ext cx="1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0" name="Freeform 273"/>
            <p:cNvSpPr>
              <a:spLocks/>
            </p:cNvSpPr>
            <p:nvPr/>
          </p:nvSpPr>
          <p:spPr bwMode="auto">
            <a:xfrm>
              <a:off x="160" y="1779"/>
              <a:ext cx="17" cy="81"/>
            </a:xfrm>
            <a:custGeom>
              <a:avLst/>
              <a:gdLst>
                <a:gd name="T0" fmla="*/ 0 w 17"/>
                <a:gd name="T1" fmla="*/ 0 h 81"/>
                <a:gd name="T2" fmla="*/ 5 w 17"/>
                <a:gd name="T3" fmla="*/ 1 h 81"/>
                <a:gd name="T4" fmla="*/ 9 w 17"/>
                <a:gd name="T5" fmla="*/ 5 h 81"/>
                <a:gd name="T6" fmla="*/ 11 w 17"/>
                <a:gd name="T7" fmla="*/ 11 h 81"/>
                <a:gd name="T8" fmla="*/ 14 w 17"/>
                <a:gd name="T9" fmla="*/ 20 h 81"/>
                <a:gd name="T10" fmla="*/ 16 w 17"/>
                <a:gd name="T11" fmla="*/ 29 h 81"/>
                <a:gd name="T12" fmla="*/ 17 w 17"/>
                <a:gd name="T13" fmla="*/ 40 h 81"/>
                <a:gd name="T14" fmla="*/ 16 w 17"/>
                <a:gd name="T15" fmla="*/ 51 h 81"/>
                <a:gd name="T16" fmla="*/ 14 w 17"/>
                <a:gd name="T17" fmla="*/ 60 h 81"/>
                <a:gd name="T18" fmla="*/ 11 w 17"/>
                <a:gd name="T19" fmla="*/ 69 h 81"/>
                <a:gd name="T20" fmla="*/ 9 w 17"/>
                <a:gd name="T21" fmla="*/ 75 h 81"/>
                <a:gd name="T22" fmla="*/ 5 w 17"/>
                <a:gd name="T23" fmla="*/ 79 h 81"/>
                <a:gd name="T24" fmla="*/ 0 w 17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81">
                  <a:moveTo>
                    <a:pt x="0" y="0"/>
                  </a:moveTo>
                  <a:lnTo>
                    <a:pt x="5" y="1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4" y="20"/>
                  </a:lnTo>
                  <a:lnTo>
                    <a:pt x="16" y="29"/>
                  </a:lnTo>
                  <a:lnTo>
                    <a:pt x="17" y="40"/>
                  </a:lnTo>
                  <a:lnTo>
                    <a:pt x="16" y="51"/>
                  </a:lnTo>
                  <a:lnTo>
                    <a:pt x="14" y="60"/>
                  </a:lnTo>
                  <a:lnTo>
                    <a:pt x="11" y="69"/>
                  </a:lnTo>
                  <a:lnTo>
                    <a:pt x="9" y="75"/>
                  </a:lnTo>
                  <a:lnTo>
                    <a:pt x="5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1" name="Freeform 274"/>
            <p:cNvSpPr>
              <a:spLocks/>
            </p:cNvSpPr>
            <p:nvPr/>
          </p:nvSpPr>
          <p:spPr bwMode="auto">
            <a:xfrm>
              <a:off x="160" y="1779"/>
              <a:ext cx="89" cy="81"/>
            </a:xfrm>
            <a:custGeom>
              <a:avLst/>
              <a:gdLst>
                <a:gd name="T0" fmla="*/ 0 w 89"/>
                <a:gd name="T1" fmla="*/ 0 h 81"/>
                <a:gd name="T2" fmla="*/ 15 w 89"/>
                <a:gd name="T3" fmla="*/ 0 h 81"/>
                <a:gd name="T4" fmla="*/ 29 w 89"/>
                <a:gd name="T5" fmla="*/ 1 h 81"/>
                <a:gd name="T6" fmla="*/ 41 w 89"/>
                <a:gd name="T7" fmla="*/ 2 h 81"/>
                <a:gd name="T8" fmla="*/ 51 w 89"/>
                <a:gd name="T9" fmla="*/ 3 h 81"/>
                <a:gd name="T10" fmla="*/ 59 w 89"/>
                <a:gd name="T11" fmla="*/ 4 h 81"/>
                <a:gd name="T12" fmla="*/ 63 w 89"/>
                <a:gd name="T13" fmla="*/ 6 h 81"/>
                <a:gd name="T14" fmla="*/ 65 w 89"/>
                <a:gd name="T15" fmla="*/ 8 h 81"/>
                <a:gd name="T16" fmla="*/ 72 w 89"/>
                <a:gd name="T17" fmla="*/ 9 h 81"/>
                <a:gd name="T18" fmla="*/ 79 w 89"/>
                <a:gd name="T19" fmla="*/ 14 h 81"/>
                <a:gd name="T20" fmla="*/ 84 w 89"/>
                <a:gd name="T21" fmla="*/ 21 h 81"/>
                <a:gd name="T22" fmla="*/ 87 w 89"/>
                <a:gd name="T23" fmla="*/ 30 h 81"/>
                <a:gd name="T24" fmla="*/ 89 w 89"/>
                <a:gd name="T25" fmla="*/ 40 h 81"/>
                <a:gd name="T26" fmla="*/ 85 w 89"/>
                <a:gd name="T27" fmla="*/ 50 h 81"/>
                <a:gd name="T28" fmla="*/ 81 w 89"/>
                <a:gd name="T29" fmla="*/ 58 h 81"/>
                <a:gd name="T30" fmla="*/ 75 w 89"/>
                <a:gd name="T31" fmla="*/ 65 h 81"/>
                <a:gd name="T32" fmla="*/ 69 w 89"/>
                <a:gd name="T33" fmla="*/ 70 h 81"/>
                <a:gd name="T34" fmla="*/ 63 w 89"/>
                <a:gd name="T35" fmla="*/ 72 h 81"/>
                <a:gd name="T36" fmla="*/ 57 w 89"/>
                <a:gd name="T37" fmla="*/ 72 h 81"/>
                <a:gd name="T38" fmla="*/ 55 w 89"/>
                <a:gd name="T39" fmla="*/ 73 h 81"/>
                <a:gd name="T40" fmla="*/ 51 w 89"/>
                <a:gd name="T41" fmla="*/ 74 h 81"/>
                <a:gd name="T42" fmla="*/ 45 w 89"/>
                <a:gd name="T43" fmla="*/ 76 h 81"/>
                <a:gd name="T44" fmla="*/ 36 w 89"/>
                <a:gd name="T45" fmla="*/ 76 h 81"/>
                <a:gd name="T46" fmla="*/ 25 w 89"/>
                <a:gd name="T47" fmla="*/ 78 h 81"/>
                <a:gd name="T48" fmla="*/ 13 w 89"/>
                <a:gd name="T49" fmla="*/ 79 h 81"/>
                <a:gd name="T50" fmla="*/ 0 w 89"/>
                <a:gd name="T51" fmla="*/ 81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" h="81">
                  <a:moveTo>
                    <a:pt x="0" y="0"/>
                  </a:moveTo>
                  <a:lnTo>
                    <a:pt x="15" y="0"/>
                  </a:lnTo>
                  <a:lnTo>
                    <a:pt x="29" y="1"/>
                  </a:lnTo>
                  <a:lnTo>
                    <a:pt x="41" y="2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4" y="21"/>
                  </a:lnTo>
                  <a:lnTo>
                    <a:pt x="87" y="30"/>
                  </a:lnTo>
                  <a:lnTo>
                    <a:pt x="89" y="40"/>
                  </a:lnTo>
                  <a:lnTo>
                    <a:pt x="85" y="50"/>
                  </a:lnTo>
                  <a:lnTo>
                    <a:pt x="81" y="58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5" y="73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36" y="76"/>
                  </a:lnTo>
                  <a:lnTo>
                    <a:pt x="25" y="78"/>
                  </a:lnTo>
                  <a:lnTo>
                    <a:pt x="13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2" name="Line 275"/>
            <p:cNvSpPr>
              <a:spLocks noChangeShapeType="1"/>
            </p:cNvSpPr>
            <p:nvPr/>
          </p:nvSpPr>
          <p:spPr bwMode="auto">
            <a:xfrm>
              <a:off x="249" y="1819"/>
              <a:ext cx="9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3" name="Freeform 276"/>
            <p:cNvSpPr>
              <a:spLocks/>
            </p:cNvSpPr>
            <p:nvPr/>
          </p:nvSpPr>
          <p:spPr bwMode="auto">
            <a:xfrm>
              <a:off x="-154" y="1766"/>
              <a:ext cx="65" cy="80"/>
            </a:xfrm>
            <a:custGeom>
              <a:avLst/>
              <a:gdLst>
                <a:gd name="T0" fmla="*/ 0 w 65"/>
                <a:gd name="T1" fmla="*/ 0 h 80"/>
                <a:gd name="T2" fmla="*/ 65 w 65"/>
                <a:gd name="T3" fmla="*/ 40 h 80"/>
                <a:gd name="T4" fmla="*/ 0 w 65"/>
                <a:gd name="T5" fmla="*/ 8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80">
                  <a:moveTo>
                    <a:pt x="0" y="0"/>
                  </a:moveTo>
                  <a:lnTo>
                    <a:pt x="65" y="40"/>
                  </a:lnTo>
                  <a:lnTo>
                    <a:pt x="0" y="8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4" name="Line 277"/>
            <p:cNvSpPr>
              <a:spLocks noChangeShapeType="1"/>
            </p:cNvSpPr>
            <p:nvPr/>
          </p:nvSpPr>
          <p:spPr bwMode="auto">
            <a:xfrm>
              <a:off x="-179" y="1806"/>
              <a:ext cx="2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5" name="Freeform 278"/>
            <p:cNvSpPr>
              <a:spLocks/>
            </p:cNvSpPr>
            <p:nvPr/>
          </p:nvSpPr>
          <p:spPr bwMode="auto">
            <a:xfrm>
              <a:off x="-89" y="1791"/>
              <a:ext cx="32" cy="31"/>
            </a:xfrm>
            <a:custGeom>
              <a:avLst/>
              <a:gdLst>
                <a:gd name="T0" fmla="*/ 0 w 32"/>
                <a:gd name="T1" fmla="*/ 15 h 31"/>
                <a:gd name="T2" fmla="*/ 1 w 32"/>
                <a:gd name="T3" fmla="*/ 8 h 31"/>
                <a:gd name="T4" fmla="*/ 6 w 32"/>
                <a:gd name="T5" fmla="*/ 2 h 31"/>
                <a:gd name="T6" fmla="*/ 12 w 32"/>
                <a:gd name="T7" fmla="*/ 0 h 31"/>
                <a:gd name="T8" fmla="*/ 19 w 32"/>
                <a:gd name="T9" fmla="*/ 0 h 31"/>
                <a:gd name="T10" fmla="*/ 26 w 32"/>
                <a:gd name="T11" fmla="*/ 2 h 31"/>
                <a:gd name="T12" fmla="*/ 30 w 32"/>
                <a:gd name="T13" fmla="*/ 8 h 31"/>
                <a:gd name="T14" fmla="*/ 32 w 32"/>
                <a:gd name="T15" fmla="*/ 15 h 31"/>
                <a:gd name="T16" fmla="*/ 30 w 32"/>
                <a:gd name="T17" fmla="*/ 22 h 31"/>
                <a:gd name="T18" fmla="*/ 26 w 32"/>
                <a:gd name="T19" fmla="*/ 28 h 31"/>
                <a:gd name="T20" fmla="*/ 19 w 32"/>
                <a:gd name="T21" fmla="*/ 31 h 31"/>
                <a:gd name="T22" fmla="*/ 12 w 32"/>
                <a:gd name="T23" fmla="*/ 31 h 31"/>
                <a:gd name="T24" fmla="*/ 6 w 32"/>
                <a:gd name="T25" fmla="*/ 28 h 31"/>
                <a:gd name="T26" fmla="*/ 1 w 32"/>
                <a:gd name="T27" fmla="*/ 22 h 31"/>
                <a:gd name="T28" fmla="*/ 0 w 32"/>
                <a:gd name="T29" fmla="*/ 1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31">
                  <a:moveTo>
                    <a:pt x="0" y="15"/>
                  </a:moveTo>
                  <a:lnTo>
                    <a:pt x="1" y="8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0" y="22"/>
                  </a:lnTo>
                  <a:lnTo>
                    <a:pt x="26" y="28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96" name="Freeform 279"/>
            <p:cNvSpPr>
              <a:spLocks/>
            </p:cNvSpPr>
            <p:nvPr/>
          </p:nvSpPr>
          <p:spPr bwMode="auto">
            <a:xfrm>
              <a:off x="-9" y="1790"/>
              <a:ext cx="49" cy="81"/>
            </a:xfrm>
            <a:custGeom>
              <a:avLst/>
              <a:gdLst>
                <a:gd name="T0" fmla="*/ 49 w 49"/>
                <a:gd name="T1" fmla="*/ 0 h 81"/>
                <a:gd name="T2" fmla="*/ 0 w 49"/>
                <a:gd name="T3" fmla="*/ 0 h 81"/>
                <a:gd name="T4" fmla="*/ 0 w 49"/>
                <a:gd name="T5" fmla="*/ 81 h 81"/>
                <a:gd name="T6" fmla="*/ 49 w 49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81">
                  <a:moveTo>
                    <a:pt x="4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9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7" name="Freeform 280"/>
            <p:cNvSpPr>
              <a:spLocks/>
            </p:cNvSpPr>
            <p:nvPr/>
          </p:nvSpPr>
          <p:spPr bwMode="auto">
            <a:xfrm>
              <a:off x="40" y="1790"/>
              <a:ext cx="32" cy="81"/>
            </a:xfrm>
            <a:custGeom>
              <a:avLst/>
              <a:gdLst>
                <a:gd name="T0" fmla="*/ 0 w 32"/>
                <a:gd name="T1" fmla="*/ 0 h 81"/>
                <a:gd name="T2" fmla="*/ 8 w 32"/>
                <a:gd name="T3" fmla="*/ 2 h 81"/>
                <a:gd name="T4" fmla="*/ 15 w 32"/>
                <a:gd name="T5" fmla="*/ 6 h 81"/>
                <a:gd name="T6" fmla="*/ 22 w 32"/>
                <a:gd name="T7" fmla="*/ 12 h 81"/>
                <a:gd name="T8" fmla="*/ 27 w 32"/>
                <a:gd name="T9" fmla="*/ 20 h 81"/>
                <a:gd name="T10" fmla="*/ 31 w 32"/>
                <a:gd name="T11" fmla="*/ 30 h 81"/>
                <a:gd name="T12" fmla="*/ 32 w 32"/>
                <a:gd name="T13" fmla="*/ 40 h 81"/>
                <a:gd name="T14" fmla="*/ 31 w 32"/>
                <a:gd name="T15" fmla="*/ 50 h 81"/>
                <a:gd name="T16" fmla="*/ 27 w 32"/>
                <a:gd name="T17" fmla="*/ 61 h 81"/>
                <a:gd name="T18" fmla="*/ 22 w 32"/>
                <a:gd name="T19" fmla="*/ 69 h 81"/>
                <a:gd name="T20" fmla="*/ 15 w 32"/>
                <a:gd name="T21" fmla="*/ 75 h 81"/>
                <a:gd name="T22" fmla="*/ 8 w 32"/>
                <a:gd name="T23" fmla="*/ 79 h 81"/>
                <a:gd name="T24" fmla="*/ 0 w 32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81">
                  <a:moveTo>
                    <a:pt x="0" y="0"/>
                  </a:moveTo>
                  <a:lnTo>
                    <a:pt x="8" y="2"/>
                  </a:lnTo>
                  <a:lnTo>
                    <a:pt x="15" y="6"/>
                  </a:lnTo>
                  <a:lnTo>
                    <a:pt x="22" y="12"/>
                  </a:lnTo>
                  <a:lnTo>
                    <a:pt x="27" y="20"/>
                  </a:lnTo>
                  <a:lnTo>
                    <a:pt x="31" y="30"/>
                  </a:lnTo>
                  <a:lnTo>
                    <a:pt x="32" y="40"/>
                  </a:lnTo>
                  <a:lnTo>
                    <a:pt x="31" y="50"/>
                  </a:lnTo>
                  <a:lnTo>
                    <a:pt x="27" y="61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8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8" name="Line 281"/>
            <p:cNvSpPr>
              <a:spLocks noChangeShapeType="1"/>
            </p:cNvSpPr>
            <p:nvPr/>
          </p:nvSpPr>
          <p:spPr bwMode="auto">
            <a:xfrm>
              <a:off x="-57" y="1806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9" name="Freeform 282"/>
            <p:cNvSpPr>
              <a:spLocks/>
            </p:cNvSpPr>
            <p:nvPr/>
          </p:nvSpPr>
          <p:spPr bwMode="auto">
            <a:xfrm>
              <a:off x="-179" y="1846"/>
              <a:ext cx="170" cy="120"/>
            </a:xfrm>
            <a:custGeom>
              <a:avLst/>
              <a:gdLst>
                <a:gd name="T0" fmla="*/ 170 w 170"/>
                <a:gd name="T1" fmla="*/ 0 h 73"/>
                <a:gd name="T2" fmla="*/ 122 w 170"/>
                <a:gd name="T3" fmla="*/ 0 h 73"/>
                <a:gd name="T4" fmla="*/ 122 w 170"/>
                <a:gd name="T5" fmla="*/ 533 h 73"/>
                <a:gd name="T6" fmla="*/ 0 w 170"/>
                <a:gd name="T7" fmla="*/ 533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0" h="73">
                  <a:moveTo>
                    <a:pt x="170" y="0"/>
                  </a:moveTo>
                  <a:lnTo>
                    <a:pt x="122" y="0"/>
                  </a:lnTo>
                  <a:lnTo>
                    <a:pt x="122" y="73"/>
                  </a:lnTo>
                  <a:lnTo>
                    <a:pt x="0" y="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0" name="Line 283"/>
            <p:cNvSpPr>
              <a:spLocks noChangeShapeType="1"/>
            </p:cNvSpPr>
            <p:nvPr/>
          </p:nvSpPr>
          <p:spPr bwMode="auto">
            <a:xfrm>
              <a:off x="69" y="1917"/>
              <a:ext cx="1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1" name="Line 284"/>
            <p:cNvSpPr>
              <a:spLocks noChangeShapeType="1"/>
            </p:cNvSpPr>
            <p:nvPr/>
          </p:nvSpPr>
          <p:spPr bwMode="auto">
            <a:xfrm>
              <a:off x="343" y="1965"/>
              <a:ext cx="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2" name="Freeform 285"/>
            <p:cNvSpPr>
              <a:spLocks/>
            </p:cNvSpPr>
            <p:nvPr/>
          </p:nvSpPr>
          <p:spPr bwMode="auto">
            <a:xfrm>
              <a:off x="383" y="1909"/>
              <a:ext cx="17" cy="81"/>
            </a:xfrm>
            <a:custGeom>
              <a:avLst/>
              <a:gdLst>
                <a:gd name="T0" fmla="*/ 0 w 17"/>
                <a:gd name="T1" fmla="*/ 0 h 81"/>
                <a:gd name="T2" fmla="*/ 5 w 17"/>
                <a:gd name="T3" fmla="*/ 1 h 81"/>
                <a:gd name="T4" fmla="*/ 9 w 17"/>
                <a:gd name="T5" fmla="*/ 5 h 81"/>
                <a:gd name="T6" fmla="*/ 11 w 17"/>
                <a:gd name="T7" fmla="*/ 11 h 81"/>
                <a:gd name="T8" fmla="*/ 14 w 17"/>
                <a:gd name="T9" fmla="*/ 20 h 81"/>
                <a:gd name="T10" fmla="*/ 16 w 17"/>
                <a:gd name="T11" fmla="*/ 29 h 81"/>
                <a:gd name="T12" fmla="*/ 17 w 17"/>
                <a:gd name="T13" fmla="*/ 40 h 81"/>
                <a:gd name="T14" fmla="*/ 16 w 17"/>
                <a:gd name="T15" fmla="*/ 51 h 81"/>
                <a:gd name="T16" fmla="*/ 14 w 17"/>
                <a:gd name="T17" fmla="*/ 60 h 81"/>
                <a:gd name="T18" fmla="*/ 11 w 17"/>
                <a:gd name="T19" fmla="*/ 69 h 81"/>
                <a:gd name="T20" fmla="*/ 9 w 17"/>
                <a:gd name="T21" fmla="*/ 75 h 81"/>
                <a:gd name="T22" fmla="*/ 5 w 17"/>
                <a:gd name="T23" fmla="*/ 79 h 81"/>
                <a:gd name="T24" fmla="*/ 0 w 17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81">
                  <a:moveTo>
                    <a:pt x="0" y="0"/>
                  </a:moveTo>
                  <a:lnTo>
                    <a:pt x="5" y="1"/>
                  </a:lnTo>
                  <a:lnTo>
                    <a:pt x="9" y="5"/>
                  </a:lnTo>
                  <a:lnTo>
                    <a:pt x="11" y="11"/>
                  </a:lnTo>
                  <a:lnTo>
                    <a:pt x="14" y="20"/>
                  </a:lnTo>
                  <a:lnTo>
                    <a:pt x="16" y="29"/>
                  </a:lnTo>
                  <a:lnTo>
                    <a:pt x="17" y="40"/>
                  </a:lnTo>
                  <a:lnTo>
                    <a:pt x="16" y="51"/>
                  </a:lnTo>
                  <a:lnTo>
                    <a:pt x="14" y="60"/>
                  </a:lnTo>
                  <a:lnTo>
                    <a:pt x="11" y="69"/>
                  </a:lnTo>
                  <a:lnTo>
                    <a:pt x="9" y="75"/>
                  </a:lnTo>
                  <a:lnTo>
                    <a:pt x="5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3" name="Freeform 286"/>
            <p:cNvSpPr>
              <a:spLocks/>
            </p:cNvSpPr>
            <p:nvPr/>
          </p:nvSpPr>
          <p:spPr bwMode="auto">
            <a:xfrm>
              <a:off x="383" y="1909"/>
              <a:ext cx="89" cy="81"/>
            </a:xfrm>
            <a:custGeom>
              <a:avLst/>
              <a:gdLst>
                <a:gd name="T0" fmla="*/ 0 w 89"/>
                <a:gd name="T1" fmla="*/ 0 h 81"/>
                <a:gd name="T2" fmla="*/ 15 w 89"/>
                <a:gd name="T3" fmla="*/ 0 h 81"/>
                <a:gd name="T4" fmla="*/ 29 w 89"/>
                <a:gd name="T5" fmla="*/ 1 h 81"/>
                <a:gd name="T6" fmla="*/ 41 w 89"/>
                <a:gd name="T7" fmla="*/ 2 h 81"/>
                <a:gd name="T8" fmla="*/ 51 w 89"/>
                <a:gd name="T9" fmla="*/ 3 h 81"/>
                <a:gd name="T10" fmla="*/ 59 w 89"/>
                <a:gd name="T11" fmla="*/ 4 h 81"/>
                <a:gd name="T12" fmla="*/ 63 w 89"/>
                <a:gd name="T13" fmla="*/ 6 h 81"/>
                <a:gd name="T14" fmla="*/ 65 w 89"/>
                <a:gd name="T15" fmla="*/ 8 h 81"/>
                <a:gd name="T16" fmla="*/ 72 w 89"/>
                <a:gd name="T17" fmla="*/ 9 h 81"/>
                <a:gd name="T18" fmla="*/ 79 w 89"/>
                <a:gd name="T19" fmla="*/ 14 h 81"/>
                <a:gd name="T20" fmla="*/ 84 w 89"/>
                <a:gd name="T21" fmla="*/ 21 h 81"/>
                <a:gd name="T22" fmla="*/ 87 w 89"/>
                <a:gd name="T23" fmla="*/ 30 h 81"/>
                <a:gd name="T24" fmla="*/ 89 w 89"/>
                <a:gd name="T25" fmla="*/ 40 h 81"/>
                <a:gd name="T26" fmla="*/ 85 w 89"/>
                <a:gd name="T27" fmla="*/ 50 h 81"/>
                <a:gd name="T28" fmla="*/ 81 w 89"/>
                <a:gd name="T29" fmla="*/ 58 h 81"/>
                <a:gd name="T30" fmla="*/ 75 w 89"/>
                <a:gd name="T31" fmla="*/ 65 h 81"/>
                <a:gd name="T32" fmla="*/ 69 w 89"/>
                <a:gd name="T33" fmla="*/ 70 h 81"/>
                <a:gd name="T34" fmla="*/ 63 w 89"/>
                <a:gd name="T35" fmla="*/ 72 h 81"/>
                <a:gd name="T36" fmla="*/ 57 w 89"/>
                <a:gd name="T37" fmla="*/ 72 h 81"/>
                <a:gd name="T38" fmla="*/ 55 w 89"/>
                <a:gd name="T39" fmla="*/ 73 h 81"/>
                <a:gd name="T40" fmla="*/ 51 w 89"/>
                <a:gd name="T41" fmla="*/ 74 h 81"/>
                <a:gd name="T42" fmla="*/ 45 w 89"/>
                <a:gd name="T43" fmla="*/ 76 h 81"/>
                <a:gd name="T44" fmla="*/ 36 w 89"/>
                <a:gd name="T45" fmla="*/ 76 h 81"/>
                <a:gd name="T46" fmla="*/ 25 w 89"/>
                <a:gd name="T47" fmla="*/ 78 h 81"/>
                <a:gd name="T48" fmla="*/ 13 w 89"/>
                <a:gd name="T49" fmla="*/ 79 h 81"/>
                <a:gd name="T50" fmla="*/ 0 w 89"/>
                <a:gd name="T51" fmla="*/ 81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9" h="81">
                  <a:moveTo>
                    <a:pt x="0" y="0"/>
                  </a:moveTo>
                  <a:lnTo>
                    <a:pt x="15" y="0"/>
                  </a:lnTo>
                  <a:lnTo>
                    <a:pt x="29" y="1"/>
                  </a:lnTo>
                  <a:lnTo>
                    <a:pt x="41" y="2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4" y="21"/>
                  </a:lnTo>
                  <a:lnTo>
                    <a:pt x="87" y="30"/>
                  </a:lnTo>
                  <a:lnTo>
                    <a:pt x="89" y="40"/>
                  </a:lnTo>
                  <a:lnTo>
                    <a:pt x="85" y="50"/>
                  </a:lnTo>
                  <a:lnTo>
                    <a:pt x="81" y="58"/>
                  </a:lnTo>
                  <a:lnTo>
                    <a:pt x="75" y="65"/>
                  </a:lnTo>
                  <a:lnTo>
                    <a:pt x="69" y="70"/>
                  </a:lnTo>
                  <a:lnTo>
                    <a:pt x="63" y="72"/>
                  </a:lnTo>
                  <a:lnTo>
                    <a:pt x="57" y="72"/>
                  </a:lnTo>
                  <a:lnTo>
                    <a:pt x="55" y="73"/>
                  </a:lnTo>
                  <a:lnTo>
                    <a:pt x="51" y="74"/>
                  </a:lnTo>
                  <a:lnTo>
                    <a:pt x="45" y="76"/>
                  </a:lnTo>
                  <a:lnTo>
                    <a:pt x="36" y="76"/>
                  </a:lnTo>
                  <a:lnTo>
                    <a:pt x="25" y="78"/>
                  </a:lnTo>
                  <a:lnTo>
                    <a:pt x="13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4" name="Line 287"/>
            <p:cNvSpPr>
              <a:spLocks noChangeShapeType="1"/>
            </p:cNvSpPr>
            <p:nvPr/>
          </p:nvSpPr>
          <p:spPr bwMode="auto">
            <a:xfrm>
              <a:off x="472" y="1946"/>
              <a:ext cx="3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5" name="Freeform 288"/>
            <p:cNvSpPr>
              <a:spLocks/>
            </p:cNvSpPr>
            <p:nvPr/>
          </p:nvSpPr>
          <p:spPr bwMode="auto">
            <a:xfrm>
              <a:off x="69" y="1917"/>
              <a:ext cx="65" cy="80"/>
            </a:xfrm>
            <a:custGeom>
              <a:avLst/>
              <a:gdLst>
                <a:gd name="T0" fmla="*/ 0 w 65"/>
                <a:gd name="T1" fmla="*/ 0 h 80"/>
                <a:gd name="T2" fmla="*/ 65 w 65"/>
                <a:gd name="T3" fmla="*/ 40 h 80"/>
                <a:gd name="T4" fmla="*/ 0 w 65"/>
                <a:gd name="T5" fmla="*/ 8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80">
                  <a:moveTo>
                    <a:pt x="0" y="0"/>
                  </a:moveTo>
                  <a:lnTo>
                    <a:pt x="65" y="40"/>
                  </a:lnTo>
                  <a:lnTo>
                    <a:pt x="0" y="8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6" name="Line 289"/>
            <p:cNvSpPr>
              <a:spLocks noChangeShapeType="1"/>
            </p:cNvSpPr>
            <p:nvPr/>
          </p:nvSpPr>
          <p:spPr bwMode="auto">
            <a:xfrm flipV="1">
              <a:off x="-49" y="1966"/>
              <a:ext cx="11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7" name="Freeform 290"/>
            <p:cNvSpPr>
              <a:spLocks/>
            </p:cNvSpPr>
            <p:nvPr/>
          </p:nvSpPr>
          <p:spPr bwMode="auto">
            <a:xfrm>
              <a:off x="134" y="1942"/>
              <a:ext cx="32" cy="31"/>
            </a:xfrm>
            <a:custGeom>
              <a:avLst/>
              <a:gdLst>
                <a:gd name="T0" fmla="*/ 0 w 32"/>
                <a:gd name="T1" fmla="*/ 15 h 31"/>
                <a:gd name="T2" fmla="*/ 1 w 32"/>
                <a:gd name="T3" fmla="*/ 8 h 31"/>
                <a:gd name="T4" fmla="*/ 6 w 32"/>
                <a:gd name="T5" fmla="*/ 2 h 31"/>
                <a:gd name="T6" fmla="*/ 12 w 32"/>
                <a:gd name="T7" fmla="*/ 0 h 31"/>
                <a:gd name="T8" fmla="*/ 19 w 32"/>
                <a:gd name="T9" fmla="*/ 0 h 31"/>
                <a:gd name="T10" fmla="*/ 26 w 32"/>
                <a:gd name="T11" fmla="*/ 2 h 31"/>
                <a:gd name="T12" fmla="*/ 30 w 32"/>
                <a:gd name="T13" fmla="*/ 8 h 31"/>
                <a:gd name="T14" fmla="*/ 32 w 32"/>
                <a:gd name="T15" fmla="*/ 15 h 31"/>
                <a:gd name="T16" fmla="*/ 30 w 32"/>
                <a:gd name="T17" fmla="*/ 22 h 31"/>
                <a:gd name="T18" fmla="*/ 26 w 32"/>
                <a:gd name="T19" fmla="*/ 28 h 31"/>
                <a:gd name="T20" fmla="*/ 19 w 32"/>
                <a:gd name="T21" fmla="*/ 31 h 31"/>
                <a:gd name="T22" fmla="*/ 12 w 32"/>
                <a:gd name="T23" fmla="*/ 31 h 31"/>
                <a:gd name="T24" fmla="*/ 6 w 32"/>
                <a:gd name="T25" fmla="*/ 28 h 31"/>
                <a:gd name="T26" fmla="*/ 1 w 32"/>
                <a:gd name="T27" fmla="*/ 22 h 31"/>
                <a:gd name="T28" fmla="*/ 0 w 32"/>
                <a:gd name="T29" fmla="*/ 15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" h="31">
                  <a:moveTo>
                    <a:pt x="0" y="15"/>
                  </a:moveTo>
                  <a:lnTo>
                    <a:pt x="1" y="8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0" y="22"/>
                  </a:lnTo>
                  <a:lnTo>
                    <a:pt x="26" y="28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6" y="28"/>
                  </a:lnTo>
                  <a:lnTo>
                    <a:pt x="1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8" name="Freeform 291"/>
            <p:cNvSpPr>
              <a:spLocks/>
            </p:cNvSpPr>
            <p:nvPr/>
          </p:nvSpPr>
          <p:spPr bwMode="auto">
            <a:xfrm>
              <a:off x="214" y="1941"/>
              <a:ext cx="49" cy="81"/>
            </a:xfrm>
            <a:custGeom>
              <a:avLst/>
              <a:gdLst>
                <a:gd name="T0" fmla="*/ 49 w 49"/>
                <a:gd name="T1" fmla="*/ 0 h 81"/>
                <a:gd name="T2" fmla="*/ 0 w 49"/>
                <a:gd name="T3" fmla="*/ 0 h 81"/>
                <a:gd name="T4" fmla="*/ 0 w 49"/>
                <a:gd name="T5" fmla="*/ 81 h 81"/>
                <a:gd name="T6" fmla="*/ 49 w 49"/>
                <a:gd name="T7" fmla="*/ 81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81">
                  <a:moveTo>
                    <a:pt x="4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9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9" name="Freeform 292"/>
            <p:cNvSpPr>
              <a:spLocks/>
            </p:cNvSpPr>
            <p:nvPr/>
          </p:nvSpPr>
          <p:spPr bwMode="auto">
            <a:xfrm>
              <a:off x="263" y="1941"/>
              <a:ext cx="32" cy="81"/>
            </a:xfrm>
            <a:custGeom>
              <a:avLst/>
              <a:gdLst>
                <a:gd name="T0" fmla="*/ 0 w 32"/>
                <a:gd name="T1" fmla="*/ 0 h 81"/>
                <a:gd name="T2" fmla="*/ 8 w 32"/>
                <a:gd name="T3" fmla="*/ 2 h 81"/>
                <a:gd name="T4" fmla="*/ 15 w 32"/>
                <a:gd name="T5" fmla="*/ 6 h 81"/>
                <a:gd name="T6" fmla="*/ 22 w 32"/>
                <a:gd name="T7" fmla="*/ 12 h 81"/>
                <a:gd name="T8" fmla="*/ 27 w 32"/>
                <a:gd name="T9" fmla="*/ 20 h 81"/>
                <a:gd name="T10" fmla="*/ 31 w 32"/>
                <a:gd name="T11" fmla="*/ 30 h 81"/>
                <a:gd name="T12" fmla="*/ 32 w 32"/>
                <a:gd name="T13" fmla="*/ 40 h 81"/>
                <a:gd name="T14" fmla="*/ 31 w 32"/>
                <a:gd name="T15" fmla="*/ 50 h 81"/>
                <a:gd name="T16" fmla="*/ 27 w 32"/>
                <a:gd name="T17" fmla="*/ 61 h 81"/>
                <a:gd name="T18" fmla="*/ 22 w 32"/>
                <a:gd name="T19" fmla="*/ 69 h 81"/>
                <a:gd name="T20" fmla="*/ 15 w 32"/>
                <a:gd name="T21" fmla="*/ 75 h 81"/>
                <a:gd name="T22" fmla="*/ 8 w 32"/>
                <a:gd name="T23" fmla="*/ 79 h 81"/>
                <a:gd name="T24" fmla="*/ 0 w 32"/>
                <a:gd name="T25" fmla="*/ 81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81">
                  <a:moveTo>
                    <a:pt x="0" y="0"/>
                  </a:moveTo>
                  <a:lnTo>
                    <a:pt x="8" y="2"/>
                  </a:lnTo>
                  <a:lnTo>
                    <a:pt x="15" y="6"/>
                  </a:lnTo>
                  <a:lnTo>
                    <a:pt x="22" y="12"/>
                  </a:lnTo>
                  <a:lnTo>
                    <a:pt x="27" y="20"/>
                  </a:lnTo>
                  <a:lnTo>
                    <a:pt x="31" y="30"/>
                  </a:lnTo>
                  <a:lnTo>
                    <a:pt x="32" y="40"/>
                  </a:lnTo>
                  <a:lnTo>
                    <a:pt x="31" y="50"/>
                  </a:lnTo>
                  <a:lnTo>
                    <a:pt x="27" y="61"/>
                  </a:lnTo>
                  <a:lnTo>
                    <a:pt x="22" y="69"/>
                  </a:lnTo>
                  <a:lnTo>
                    <a:pt x="15" y="75"/>
                  </a:lnTo>
                  <a:lnTo>
                    <a:pt x="8" y="79"/>
                  </a:lnTo>
                  <a:lnTo>
                    <a:pt x="0" y="8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0" name="Line 293"/>
            <p:cNvSpPr>
              <a:spLocks noChangeShapeType="1"/>
            </p:cNvSpPr>
            <p:nvPr/>
          </p:nvSpPr>
          <p:spPr bwMode="auto">
            <a:xfrm>
              <a:off x="166" y="1957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1" name="Freeform 294"/>
            <p:cNvSpPr>
              <a:spLocks/>
            </p:cNvSpPr>
            <p:nvPr/>
          </p:nvSpPr>
          <p:spPr bwMode="auto">
            <a:xfrm>
              <a:off x="295" y="1965"/>
              <a:ext cx="48" cy="16"/>
            </a:xfrm>
            <a:custGeom>
              <a:avLst/>
              <a:gdLst>
                <a:gd name="T0" fmla="*/ 48 w 48"/>
                <a:gd name="T1" fmla="*/ 0 h 16"/>
                <a:gd name="T2" fmla="*/ 48 w 48"/>
                <a:gd name="T3" fmla="*/ 16 h 16"/>
                <a:gd name="T4" fmla="*/ 0 w 48"/>
                <a:gd name="T5" fmla="*/ 16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16">
                  <a:moveTo>
                    <a:pt x="48" y="0"/>
                  </a:moveTo>
                  <a:lnTo>
                    <a:pt x="48" y="16"/>
                  </a:lnTo>
                  <a:lnTo>
                    <a:pt x="0" y="1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2" name="Line 295"/>
            <p:cNvSpPr>
              <a:spLocks noChangeShapeType="1"/>
            </p:cNvSpPr>
            <p:nvPr/>
          </p:nvSpPr>
          <p:spPr bwMode="auto">
            <a:xfrm>
              <a:off x="343" y="1941"/>
              <a:ext cx="5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3" name="Line 296"/>
            <p:cNvSpPr>
              <a:spLocks noChangeShapeType="1"/>
            </p:cNvSpPr>
            <p:nvPr/>
          </p:nvSpPr>
          <p:spPr bwMode="auto">
            <a:xfrm>
              <a:off x="-179" y="2004"/>
              <a:ext cx="38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14" name="Line 297"/>
            <p:cNvSpPr>
              <a:spLocks noChangeShapeType="1"/>
            </p:cNvSpPr>
            <p:nvPr/>
          </p:nvSpPr>
          <p:spPr bwMode="auto">
            <a:xfrm flipH="1">
              <a:off x="343" y="1820"/>
              <a:ext cx="1" cy="1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57" name="Rectangle 298"/>
          <p:cNvSpPr>
            <a:spLocks noChangeArrowheads="1"/>
          </p:cNvSpPr>
          <p:nvPr/>
        </p:nvSpPr>
        <p:spPr bwMode="auto">
          <a:xfrm>
            <a:off x="1028700" y="1114425"/>
            <a:ext cx="990600" cy="6413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58" name="Rectangle 299"/>
          <p:cNvSpPr>
            <a:spLocks noChangeArrowheads="1"/>
          </p:cNvSpPr>
          <p:nvPr/>
        </p:nvSpPr>
        <p:spPr bwMode="auto">
          <a:xfrm>
            <a:off x="2552700" y="4926013"/>
            <a:ext cx="1300163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59" name="Rectangle 300"/>
          <p:cNvSpPr>
            <a:spLocks noChangeArrowheads="1"/>
          </p:cNvSpPr>
          <p:nvPr/>
        </p:nvSpPr>
        <p:spPr bwMode="auto">
          <a:xfrm>
            <a:off x="2886075" y="4981575"/>
            <a:ext cx="611188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1000">
                <a:solidFill>
                  <a:srgbClr val="000000"/>
                </a:solidFill>
              </a:rPr>
              <a:t>Herstellung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360" name="Line 301"/>
          <p:cNvSpPr>
            <a:spLocks noChangeShapeType="1"/>
          </p:cNvSpPr>
          <p:nvPr/>
        </p:nvSpPr>
        <p:spPr bwMode="auto">
          <a:xfrm>
            <a:off x="3162300" y="1317625"/>
            <a:ext cx="0" cy="2841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4361" name="Group 302"/>
          <p:cNvGrpSpPr>
            <a:grpSpLocks/>
          </p:cNvGrpSpPr>
          <p:nvPr/>
        </p:nvGrpSpPr>
        <p:grpSpPr bwMode="auto">
          <a:xfrm>
            <a:off x="2574925" y="1114425"/>
            <a:ext cx="1300163" cy="252413"/>
            <a:chOff x="3097" y="3222"/>
            <a:chExt cx="774" cy="150"/>
          </a:xfrm>
        </p:grpSpPr>
        <p:sp>
          <p:nvSpPr>
            <p:cNvPr id="4384" name="Rectangle 303"/>
            <p:cNvSpPr>
              <a:spLocks noChangeArrowheads="1"/>
            </p:cNvSpPr>
            <p:nvPr/>
          </p:nvSpPr>
          <p:spPr bwMode="auto">
            <a:xfrm>
              <a:off x="3097" y="3222"/>
              <a:ext cx="774" cy="15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5" name="Rectangle 304"/>
            <p:cNvSpPr>
              <a:spLocks noChangeArrowheads="1"/>
            </p:cNvSpPr>
            <p:nvPr/>
          </p:nvSpPr>
          <p:spPr bwMode="auto">
            <a:xfrm>
              <a:off x="3153" y="3259"/>
              <a:ext cx="636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de-DE" sz="1000">
                  <a:solidFill>
                    <a:srgbClr val="000000"/>
                  </a:solidFill>
                </a:rPr>
                <a:t>Systemspezifikation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grpSp>
        <p:nvGrpSpPr>
          <p:cNvPr id="4362" name="Group 305"/>
          <p:cNvGrpSpPr>
            <a:grpSpLocks/>
          </p:cNvGrpSpPr>
          <p:nvPr/>
        </p:nvGrpSpPr>
        <p:grpSpPr bwMode="auto">
          <a:xfrm>
            <a:off x="2578100" y="1625600"/>
            <a:ext cx="1300163" cy="252413"/>
            <a:chOff x="3097" y="3222"/>
            <a:chExt cx="774" cy="150"/>
          </a:xfrm>
        </p:grpSpPr>
        <p:sp>
          <p:nvSpPr>
            <p:cNvPr id="4382" name="Rectangle 306"/>
            <p:cNvSpPr>
              <a:spLocks noChangeArrowheads="1"/>
            </p:cNvSpPr>
            <p:nvPr/>
          </p:nvSpPr>
          <p:spPr bwMode="auto">
            <a:xfrm>
              <a:off x="3097" y="3222"/>
              <a:ext cx="774" cy="150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3" name="Rectangle 307"/>
            <p:cNvSpPr>
              <a:spLocks noChangeArrowheads="1"/>
            </p:cNvSpPr>
            <p:nvPr/>
          </p:nvSpPr>
          <p:spPr bwMode="auto">
            <a:xfrm>
              <a:off x="3181" y="3259"/>
              <a:ext cx="580" cy="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96837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de-DE" sz="1000">
                  <a:solidFill>
                    <a:srgbClr val="000000"/>
                  </a:solidFill>
                </a:rPr>
                <a:t>Architekturentwurf</a:t>
              </a:r>
              <a:endParaRPr lang="en-US" altLang="de-DE" sz="1900">
                <a:solidFill>
                  <a:srgbClr val="000000"/>
                </a:solidFill>
              </a:endParaRPr>
            </a:p>
          </p:txBody>
        </p:sp>
      </p:grpSp>
      <p:sp>
        <p:nvSpPr>
          <p:cNvPr id="4363" name="Line 308"/>
          <p:cNvSpPr>
            <a:spLocks noChangeShapeType="1"/>
          </p:cNvSpPr>
          <p:nvPr/>
        </p:nvSpPr>
        <p:spPr bwMode="auto">
          <a:xfrm>
            <a:off x="3162300" y="2633663"/>
            <a:ext cx="0" cy="360362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4" name="Rectangle 309"/>
          <p:cNvSpPr>
            <a:spLocks noChangeArrowheads="1"/>
          </p:cNvSpPr>
          <p:nvPr/>
        </p:nvSpPr>
        <p:spPr bwMode="auto">
          <a:xfrm>
            <a:off x="2566988" y="3024188"/>
            <a:ext cx="1300162" cy="301625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65" name="Rectangle 310"/>
          <p:cNvSpPr>
            <a:spLocks noChangeArrowheads="1"/>
          </p:cNvSpPr>
          <p:nvPr/>
        </p:nvSpPr>
        <p:spPr bwMode="auto">
          <a:xfrm>
            <a:off x="2749550" y="3113088"/>
            <a:ext cx="9953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Schaltungsentwurf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366" name="Line 311"/>
          <p:cNvSpPr>
            <a:spLocks noChangeShapeType="1"/>
          </p:cNvSpPr>
          <p:nvPr/>
        </p:nvSpPr>
        <p:spPr bwMode="auto">
          <a:xfrm>
            <a:off x="3162300" y="3956050"/>
            <a:ext cx="0" cy="3603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7" name="Line 312"/>
          <p:cNvSpPr>
            <a:spLocks noChangeShapeType="1"/>
          </p:cNvSpPr>
          <p:nvPr/>
        </p:nvSpPr>
        <p:spPr bwMode="auto">
          <a:xfrm>
            <a:off x="3162300" y="4567238"/>
            <a:ext cx="0" cy="35877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8" name="Line 313"/>
          <p:cNvSpPr>
            <a:spLocks noChangeShapeType="1"/>
          </p:cNvSpPr>
          <p:nvPr/>
        </p:nvSpPr>
        <p:spPr bwMode="auto">
          <a:xfrm>
            <a:off x="3162300" y="5176838"/>
            <a:ext cx="0" cy="360362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69" name="Line 314"/>
          <p:cNvSpPr>
            <a:spLocks noChangeShapeType="1"/>
          </p:cNvSpPr>
          <p:nvPr/>
        </p:nvSpPr>
        <p:spPr bwMode="auto">
          <a:xfrm>
            <a:off x="3162300" y="5765800"/>
            <a:ext cx="0" cy="15240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70" name="Rectangle 315"/>
          <p:cNvSpPr>
            <a:spLocks noChangeArrowheads="1"/>
          </p:cNvSpPr>
          <p:nvPr/>
        </p:nvSpPr>
        <p:spPr bwMode="auto">
          <a:xfrm>
            <a:off x="2566988" y="5537200"/>
            <a:ext cx="1300162" cy="254000"/>
          </a:xfrm>
          <a:prstGeom prst="rect">
            <a:avLst/>
          </a:prstGeom>
          <a:solidFill>
            <a:srgbClr val="FF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71" name="Line 316"/>
          <p:cNvSpPr>
            <a:spLocks noChangeShapeType="1"/>
          </p:cNvSpPr>
          <p:nvPr/>
        </p:nvSpPr>
        <p:spPr bwMode="auto">
          <a:xfrm>
            <a:off x="3162300" y="3346450"/>
            <a:ext cx="0" cy="360363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72" name="Line 317"/>
          <p:cNvSpPr>
            <a:spLocks noChangeShapeType="1"/>
          </p:cNvSpPr>
          <p:nvPr/>
        </p:nvSpPr>
        <p:spPr bwMode="auto">
          <a:xfrm>
            <a:off x="3162300" y="1878013"/>
            <a:ext cx="0" cy="358775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373" name="Rectangle 318"/>
          <p:cNvSpPr>
            <a:spLocks noChangeArrowheads="1"/>
          </p:cNvSpPr>
          <p:nvPr/>
        </p:nvSpPr>
        <p:spPr bwMode="auto">
          <a:xfrm>
            <a:off x="1373188" y="1206500"/>
            <a:ext cx="306387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74" name="Line 319"/>
          <p:cNvSpPr>
            <a:spLocks noChangeShapeType="1"/>
          </p:cNvSpPr>
          <p:nvPr/>
        </p:nvSpPr>
        <p:spPr bwMode="auto">
          <a:xfrm>
            <a:off x="1222375" y="12827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5" name="Line 320"/>
          <p:cNvSpPr>
            <a:spLocks noChangeShapeType="1"/>
          </p:cNvSpPr>
          <p:nvPr/>
        </p:nvSpPr>
        <p:spPr bwMode="auto">
          <a:xfrm>
            <a:off x="1222375" y="14351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6" name="Line 321"/>
          <p:cNvSpPr>
            <a:spLocks noChangeShapeType="1"/>
          </p:cNvSpPr>
          <p:nvPr/>
        </p:nvSpPr>
        <p:spPr bwMode="auto">
          <a:xfrm>
            <a:off x="1222375" y="1587500"/>
            <a:ext cx="150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7" name="Line 322"/>
          <p:cNvSpPr>
            <a:spLocks noChangeShapeType="1"/>
          </p:cNvSpPr>
          <p:nvPr/>
        </p:nvSpPr>
        <p:spPr bwMode="auto">
          <a:xfrm>
            <a:off x="1679575" y="14351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78" name="Rectangle 323"/>
          <p:cNvSpPr>
            <a:spLocks noChangeArrowheads="1"/>
          </p:cNvSpPr>
          <p:nvPr/>
        </p:nvSpPr>
        <p:spPr bwMode="auto">
          <a:xfrm>
            <a:off x="7053263" y="5392738"/>
            <a:ext cx="136525" cy="952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79" name="Rectangle 324"/>
          <p:cNvSpPr>
            <a:spLocks noChangeArrowheads="1"/>
          </p:cNvSpPr>
          <p:nvPr/>
        </p:nvSpPr>
        <p:spPr bwMode="auto">
          <a:xfrm>
            <a:off x="6862763" y="5175250"/>
            <a:ext cx="109537" cy="298450"/>
          </a:xfrm>
          <a:prstGeom prst="rect">
            <a:avLst/>
          </a:prstGeom>
          <a:solidFill>
            <a:srgbClr val="B3B3B3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380" name="Rectangle 325"/>
          <p:cNvSpPr>
            <a:spLocks noChangeArrowheads="1"/>
          </p:cNvSpPr>
          <p:nvPr/>
        </p:nvSpPr>
        <p:spPr bwMode="auto">
          <a:xfrm>
            <a:off x="2686050" y="5592763"/>
            <a:ext cx="1093788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1000">
                <a:solidFill>
                  <a:srgbClr val="000000"/>
                </a:solidFill>
              </a:rPr>
              <a:t>Verpackung/Test</a:t>
            </a:r>
            <a:endParaRPr lang="en-US" altLang="de-DE" sz="1900">
              <a:solidFill>
                <a:srgbClr val="000000"/>
              </a:solidFill>
            </a:endParaRPr>
          </a:p>
        </p:txBody>
      </p:sp>
      <p:sp>
        <p:nvSpPr>
          <p:cNvPr id="4381" name="Oval 326"/>
          <p:cNvSpPr>
            <a:spLocks noChangeArrowheads="1"/>
          </p:cNvSpPr>
          <p:nvPr/>
        </p:nvSpPr>
        <p:spPr bwMode="auto">
          <a:xfrm>
            <a:off x="4500563" y="1968500"/>
            <a:ext cx="1800225" cy="671513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Begriffe</a:t>
            </a:r>
          </a:p>
        </p:txBody>
      </p:sp>
      <p:sp>
        <p:nvSpPr>
          <p:cNvPr id="575491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7132637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Maximaler positiver Gewinn </a:t>
            </a:r>
            <a:r>
              <a:rPr lang="de-DE" altLang="de-DE" i="1">
                <a:solidFill>
                  <a:srgbClr val="CC0000"/>
                </a:solidFill>
              </a:rPr>
              <a:t>G</a:t>
            </a:r>
            <a:r>
              <a:rPr lang="de-DE" altLang="de-DE" i="1" baseline="-25000">
                <a:solidFill>
                  <a:srgbClr val="CC0000"/>
                </a:solidFill>
              </a:rPr>
              <a:t>m</a:t>
            </a:r>
            <a:r>
              <a:rPr lang="de-DE" altLang="de-DE" i="1"/>
              <a:t> </a:t>
            </a:r>
            <a:r>
              <a:rPr lang="de-DE" altLang="de-DE">
                <a:solidFill>
                  <a:srgbClr val="CC0000"/>
                </a:solidFill>
              </a:rPr>
              <a:t>eines Passes </a:t>
            </a:r>
            <a:endParaRPr lang="de-DE" altLang="de-DE" i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Der maximale positive Gewinn </a:t>
            </a:r>
            <a:r>
              <a:rPr lang="de-DE" altLang="de-DE" i="1"/>
              <a:t>G</a:t>
            </a:r>
            <a:r>
              <a:rPr lang="de-DE" altLang="de-DE" i="1" baseline="-25000"/>
              <a:t>m</a:t>
            </a:r>
            <a:r>
              <a:rPr lang="de-DE" altLang="de-DE"/>
              <a:t> gibt die Folge von </a:t>
            </a:r>
            <a:r>
              <a:rPr lang="de-DE" altLang="de-DE" i="1"/>
              <a:t>m </a:t>
            </a:r>
            <a:r>
              <a:rPr lang="de-DE" altLang="de-DE"/>
              <a:t>Vertauschungen innerhalb eines Passes an, die zu einer maximalen Schnittkostenminimierung des Graphen führt.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Konkret ergibt sich </a:t>
            </a:r>
            <a:r>
              <a:rPr lang="de-DE" altLang="de-DE" i="1"/>
              <a:t>G</a:t>
            </a:r>
            <a:r>
              <a:rPr lang="de-DE" altLang="de-DE" i="1" baseline="-25000"/>
              <a:t>m</a:t>
            </a:r>
            <a:r>
              <a:rPr lang="de-DE" altLang="de-DE"/>
              <a:t> aus den aufaddierten Gewinnwerten </a:t>
            </a:r>
            <a:r>
              <a:rPr lang="de-DE" altLang="de-DE" i="1"/>
              <a:t>g</a:t>
            </a:r>
            <a:r>
              <a:rPr lang="de-DE" altLang="de-DE"/>
              <a:t> von </a:t>
            </a:r>
            <a:r>
              <a:rPr lang="de-DE" altLang="de-DE" i="1"/>
              <a:t>m</a:t>
            </a:r>
            <a:r>
              <a:rPr lang="de-DE" altLang="de-DE"/>
              <a:t> hintereinander erfolgten Vertauschungen innerhalb eines Passes.</a:t>
            </a:r>
            <a:r>
              <a:rPr lang="en-US" altLang="de-DE"/>
              <a:t> </a:t>
            </a:r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76728"/>
              </p:ext>
            </p:extLst>
          </p:nvPr>
        </p:nvGraphicFramePr>
        <p:xfrm>
          <a:off x="820738" y="993775"/>
          <a:ext cx="8874125" cy="584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Document" r:id="rId4" imgW="5762520" imgH="3795840" progId="Word.Document.8">
                  <p:embed/>
                </p:oleObj>
              </mc:Choice>
              <mc:Fallback>
                <p:oleObj name="Document" r:id="rId4" imgW="5762520" imgH="37958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4930" r="-2249" b="-10051"/>
                      <a:stretch>
                        <a:fillRect/>
                      </a:stretch>
                    </p:blipFill>
                    <p:spPr bwMode="auto">
                      <a:xfrm>
                        <a:off x="820738" y="993775"/>
                        <a:ext cx="8874125" cy="584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27651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3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4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5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6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7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8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9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0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1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2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3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4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665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27666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667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7668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669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7670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671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27672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673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27674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675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27676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677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7678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7679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7680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9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1,2,3,4,5,6,7,8</a:t>
            </a:r>
            <a:endParaRPr lang="en-US" altLang="de-DE" sz="1300"/>
          </a:p>
        </p:txBody>
      </p:sp>
      <p:sp>
        <p:nvSpPr>
          <p:cNvPr id="27681" name="Line 33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28675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7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8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9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0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1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2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3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4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5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6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7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8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8689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28690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8691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8692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8693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8694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8695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28696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8697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28698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8699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28700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8701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8702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8703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8704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9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1,2,3,4,5,6,7,8</a:t>
            </a:r>
            <a:endParaRPr lang="en-US" altLang="de-DE" sz="1300"/>
          </a:p>
        </p:txBody>
      </p:sp>
      <p:sp>
        <p:nvSpPr>
          <p:cNvPr id="28705" name="Line 33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684213" y="4667250"/>
            <a:ext cx="1684337" cy="971550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(1) = 1	</a:t>
            </a:r>
            <a:r>
              <a:rPr lang="en-US" altLang="de-DE" sz="1300" i="1"/>
              <a:t>D</a:t>
            </a:r>
            <a:r>
              <a:rPr lang="en-US" altLang="de-DE" sz="1300"/>
              <a:t>(5)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1	</a:t>
            </a:r>
            <a:r>
              <a:rPr lang="en-US" altLang="de-DE" sz="1300" i="1"/>
              <a:t>D</a:t>
            </a:r>
            <a:r>
              <a:rPr lang="en-US" altLang="de-DE" sz="1300"/>
              <a:t>(6) = 2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(3) = 2	</a:t>
            </a:r>
            <a:r>
              <a:rPr lang="en-US" altLang="de-DE" sz="1300" i="1"/>
              <a:t>D</a:t>
            </a:r>
            <a:r>
              <a:rPr lang="en-US" altLang="de-DE" sz="1300"/>
              <a:t>(7)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(4) = 1	</a:t>
            </a:r>
            <a:r>
              <a:rPr lang="en-US" altLang="de-DE" sz="1300" i="1"/>
              <a:t>D</a:t>
            </a:r>
            <a:r>
              <a:rPr lang="en-US" altLang="de-DE" sz="1300"/>
              <a:t>(8) = 1</a:t>
            </a:r>
            <a:br>
              <a:rPr lang="en-US" altLang="de-DE" sz="1300"/>
            </a:br>
            <a:r>
              <a:rPr lang="en-US" altLang="de-DE" sz="1300"/>
              <a:t>       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455613" y="4267200"/>
            <a:ext cx="2205037" cy="366713"/>
          </a:xfrm>
          <a:prstGeom prst="rect">
            <a:avLst/>
          </a:prstGeom>
          <a:solidFill>
            <a:srgbClr val="A7CE7C"/>
          </a:solidFill>
          <a:ln w="9525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Kosten </a:t>
            </a:r>
            <a:r>
              <a:rPr lang="de-DE" altLang="de-DE" sz="1300" i="1"/>
              <a:t>D</a:t>
            </a:r>
            <a:r>
              <a:rPr lang="de-DE" altLang="de-DE" sz="1300"/>
              <a:t>(</a:t>
            </a:r>
            <a:r>
              <a:rPr lang="de-DE" altLang="de-DE" sz="1300" i="1"/>
              <a:t>v</a:t>
            </a:r>
            <a:r>
              <a:rPr lang="de-DE" altLang="de-DE" sz="1300"/>
              <a:t>) jedes Knotens:</a:t>
            </a:r>
            <a:endParaRPr lang="en-US" altLang="de-DE" sz="1300"/>
          </a:p>
        </p:txBody>
      </p:sp>
      <p:sp>
        <p:nvSpPr>
          <p:cNvPr id="484391" name="Line 39"/>
          <p:cNvSpPr>
            <a:spLocks noChangeShapeType="1"/>
          </p:cNvSpPr>
          <p:nvPr/>
        </p:nvSpPr>
        <p:spPr bwMode="auto">
          <a:xfrm flipH="1" flipV="1">
            <a:off x="1416050" y="5167313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484392" name="Line 40"/>
          <p:cNvSpPr>
            <a:spLocks noChangeShapeType="1"/>
          </p:cNvSpPr>
          <p:nvPr/>
        </p:nvSpPr>
        <p:spPr bwMode="auto">
          <a:xfrm flipH="1" flipV="1">
            <a:off x="2317750" y="4840288"/>
            <a:ext cx="3095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484393" name="Text Box 41"/>
          <p:cNvSpPr txBox="1">
            <a:spLocks noChangeArrowheads="1"/>
          </p:cNvSpPr>
          <p:nvPr/>
        </p:nvSpPr>
        <p:spPr bwMode="auto">
          <a:xfrm>
            <a:off x="2727325" y="4878388"/>
            <a:ext cx="2205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Auswahl der Knoten für maximalen Gewinnwert</a:t>
            </a:r>
            <a:endParaRPr lang="en-US" altLang="de-DE"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91" grpId="0" animBg="1"/>
      <p:bldP spid="484392" grpId="0" animBg="1"/>
      <p:bldP spid="4843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29699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1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2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3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4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5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6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7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9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0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1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2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9713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29714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9715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9716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9717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9718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9719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29720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9721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29722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9723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29724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9725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9726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29727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29728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9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1,2,3,4,5,6,7,8</a:t>
            </a:r>
            <a:endParaRPr lang="en-US" altLang="de-DE" sz="1300"/>
          </a:p>
        </p:txBody>
      </p:sp>
      <p:sp>
        <p:nvSpPr>
          <p:cNvPr id="29729" name="Line 33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(1) = 1	</a:t>
            </a:r>
            <a:r>
              <a:rPr lang="en-US" altLang="de-DE" sz="1300" b="1" i="1"/>
              <a:t>D</a:t>
            </a:r>
            <a:r>
              <a:rPr lang="en-US" altLang="de-DE" sz="1300" b="1"/>
              <a:t>(5)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1	</a:t>
            </a:r>
            <a:r>
              <a:rPr lang="en-US" altLang="de-DE" sz="1300" i="1"/>
              <a:t>D</a:t>
            </a:r>
            <a:r>
              <a:rPr lang="en-US" altLang="de-DE" sz="1300"/>
              <a:t>(6) = 2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(3) = 2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(7)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(4) = 1	</a:t>
            </a:r>
            <a:r>
              <a:rPr lang="en-US" altLang="de-DE" sz="1300" i="1"/>
              <a:t>D</a:t>
            </a:r>
            <a:r>
              <a:rPr lang="en-US" altLang="de-DE" sz="1300"/>
              <a:t>(8) = 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/>
              <a:t> = 2+1-0 = 3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(3,5)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1</a:t>
            </a:r>
            <a:r>
              <a:rPr lang="en-US" altLang="de-DE" sz="1300"/>
              <a:t> =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 </a:t>
            </a:r>
            <a:r>
              <a:rPr lang="en-US" altLang="de-DE" sz="1300"/>
              <a:t>=3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 flipH="1" flipV="1">
            <a:off x="1416050" y="5167313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 flipH="1" flipV="1">
            <a:off x="2317750" y="4840288"/>
            <a:ext cx="3095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2727325" y="4878388"/>
            <a:ext cx="2205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Auswahl der Knoten für maximalen Gewinnwert</a:t>
            </a:r>
            <a:endParaRPr lang="en-US" altLang="de-DE" sz="1300"/>
          </a:p>
        </p:txBody>
      </p:sp>
      <p:sp>
        <p:nvSpPr>
          <p:cNvPr id="29734" name="Text Box 39"/>
          <p:cNvSpPr txBox="1">
            <a:spLocks noChangeArrowheads="1"/>
          </p:cNvSpPr>
          <p:nvPr/>
        </p:nvSpPr>
        <p:spPr bwMode="auto">
          <a:xfrm>
            <a:off x="2627313" y="5992813"/>
            <a:ext cx="2736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Bisheriger Gewinn des Passes</a:t>
            </a:r>
            <a:endParaRPr lang="en-US" altLang="de-DE" sz="1300"/>
          </a:p>
        </p:txBody>
      </p:sp>
      <p:sp>
        <p:nvSpPr>
          <p:cNvPr id="29735" name="Line 40"/>
          <p:cNvSpPr>
            <a:spLocks noChangeShapeType="1"/>
          </p:cNvSpPr>
          <p:nvPr/>
        </p:nvSpPr>
        <p:spPr bwMode="auto">
          <a:xfrm flipH="1">
            <a:off x="2006600" y="5753100"/>
            <a:ext cx="590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29736" name="Line 41"/>
          <p:cNvSpPr>
            <a:spLocks noChangeShapeType="1"/>
          </p:cNvSpPr>
          <p:nvPr/>
        </p:nvSpPr>
        <p:spPr bwMode="auto">
          <a:xfrm flipH="1">
            <a:off x="1793875" y="6135688"/>
            <a:ext cx="803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29737" name="Text Box 42"/>
          <p:cNvSpPr txBox="1">
            <a:spLocks noChangeArrowheads="1"/>
          </p:cNvSpPr>
          <p:nvPr/>
        </p:nvSpPr>
        <p:spPr bwMode="auto">
          <a:xfrm>
            <a:off x="455613" y="4267200"/>
            <a:ext cx="2205037" cy="366713"/>
          </a:xfrm>
          <a:prstGeom prst="rect">
            <a:avLst/>
          </a:prstGeom>
          <a:solidFill>
            <a:srgbClr val="A7CE7C"/>
          </a:solidFill>
          <a:ln w="9525" algn="ctr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 dirty="0"/>
              <a:t>Kosten </a:t>
            </a:r>
            <a:r>
              <a:rPr lang="de-DE" altLang="de-DE" sz="1300" i="1" dirty="0"/>
              <a:t>D</a:t>
            </a:r>
            <a:r>
              <a:rPr lang="de-DE" altLang="de-DE" sz="1300" dirty="0"/>
              <a:t>(</a:t>
            </a:r>
            <a:r>
              <a:rPr lang="de-DE" altLang="de-DE" sz="1300" i="1" dirty="0"/>
              <a:t>v</a:t>
            </a:r>
            <a:r>
              <a:rPr lang="de-DE" altLang="de-DE" sz="1300" dirty="0"/>
              <a:t>) jedes Knotens:</a:t>
            </a:r>
            <a:endParaRPr lang="en-US" altLang="de-DE" sz="1300" dirty="0"/>
          </a:p>
        </p:txBody>
      </p:sp>
      <p:sp>
        <p:nvSpPr>
          <p:cNvPr id="29738" name="Text Box 38"/>
          <p:cNvSpPr txBox="1">
            <a:spLocks noChangeArrowheads="1"/>
          </p:cNvSpPr>
          <p:nvPr/>
        </p:nvSpPr>
        <p:spPr bwMode="auto">
          <a:xfrm>
            <a:off x="2619375" y="5616575"/>
            <a:ext cx="27447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Gewinnwert bei Knotentausch</a:t>
            </a:r>
            <a:endParaRPr lang="en-US" altLang="de-DE"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30723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5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6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7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8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9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0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1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2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3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4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5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6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37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0738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39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0740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41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0742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43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30744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45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0746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47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0748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49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0750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51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0752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 dirty="0"/>
              <a:t>Schnittkosten: 9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 dirty="0"/>
              <a:t>Nicht fixiert: </a:t>
            </a:r>
            <a:br>
              <a:rPr lang="de-DE" altLang="de-DE" sz="1300" dirty="0"/>
            </a:br>
            <a:r>
              <a:rPr lang="de-DE" altLang="de-DE" sz="1300" dirty="0"/>
              <a:t>1,2,3,4,5,6,7,8</a:t>
            </a:r>
            <a:endParaRPr lang="en-US" altLang="de-DE" sz="1300" dirty="0"/>
          </a:p>
        </p:txBody>
      </p:sp>
      <p:sp>
        <p:nvSpPr>
          <p:cNvPr id="30753" name="Line 33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4" name="Line 34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5" name="Line 35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6" name="Line 36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7" name="Line 37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8" name="Line 38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59" name="Line 39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0" name="Line 40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1" name="Line 41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2" name="Line 42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3" name="Line 43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4" name="Line 44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5" name="Line 45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66" name="Oval 46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67" name="Rectangle 47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0768" name="Oval 48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30769" name="Rectangle 49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30770" name="Oval 50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71" name="Rectangle 51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0772" name="Oval 52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73" name="Rectangle 53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0774" name="Oval 54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75" name="Rectangle 55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0776" name="Oval 56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77" name="Rectangle 57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0778" name="Oval 58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79" name="Rectangle 59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0780" name="Oval 60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81" name="Rectangle 61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0782" name="Line 62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83" name="Freeform 63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2147483647 w 1304"/>
              <a:gd name="T1" fmla="*/ 2147483647 h 1644"/>
              <a:gd name="T2" fmla="*/ 2147483647 w 1304"/>
              <a:gd name="T3" fmla="*/ 2147483647 h 1644"/>
              <a:gd name="T4" fmla="*/ 2147483647 w 1304"/>
              <a:gd name="T5" fmla="*/ 2147483647 h 1644"/>
              <a:gd name="T6" fmla="*/ 2147483647 w 1304"/>
              <a:gd name="T7" fmla="*/ 2147483647 h 1644"/>
              <a:gd name="T8" fmla="*/ 2147483647 w 1304"/>
              <a:gd name="T9" fmla="*/ 2147483647 h 1644"/>
              <a:gd name="T10" fmla="*/ 2147483647 w 1304"/>
              <a:gd name="T11" fmla="*/ 2147483647 h 1644"/>
              <a:gd name="T12" fmla="*/ 2147483647 w 1304"/>
              <a:gd name="T13" fmla="*/ 2147483647 h 1644"/>
              <a:gd name="T14" fmla="*/ 2147483647 w 1304"/>
              <a:gd name="T15" fmla="*/ 2147483647 h 16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84" name="AutoShape 64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(1) = 1	</a:t>
            </a:r>
            <a:r>
              <a:rPr lang="en-US" altLang="de-DE" sz="1300" b="1" i="1"/>
              <a:t>D</a:t>
            </a:r>
            <a:r>
              <a:rPr lang="en-US" altLang="de-DE" sz="1300" b="1"/>
              <a:t>(5)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1	</a:t>
            </a:r>
            <a:r>
              <a:rPr lang="en-US" altLang="de-DE" sz="1300" i="1"/>
              <a:t>D</a:t>
            </a:r>
            <a:r>
              <a:rPr lang="en-US" altLang="de-DE" sz="1300"/>
              <a:t>(6) = 2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(3) = 2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(7)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(4) = 1	</a:t>
            </a:r>
            <a:r>
              <a:rPr lang="en-US" altLang="de-DE" sz="1300" i="1"/>
              <a:t>D</a:t>
            </a:r>
            <a:r>
              <a:rPr lang="en-US" altLang="de-DE" sz="1300"/>
              <a:t>(8) = 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/>
              <a:t> = 2+1-0 = 3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(3,5)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1</a:t>
            </a:r>
            <a:r>
              <a:rPr lang="en-US" altLang="de-DE" sz="1300"/>
              <a:t> =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 </a:t>
            </a:r>
            <a:r>
              <a:rPr lang="en-US" altLang="de-DE" sz="1300"/>
              <a:t>=3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</p:txBody>
      </p:sp>
      <p:sp>
        <p:nvSpPr>
          <p:cNvPr id="30786" name="Line 75"/>
          <p:cNvSpPr>
            <a:spLocks noChangeShapeType="1"/>
          </p:cNvSpPr>
          <p:nvPr/>
        </p:nvSpPr>
        <p:spPr bwMode="auto">
          <a:xfrm flipH="1" flipV="1">
            <a:off x="1416050" y="5167313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30787" name="Line 76"/>
          <p:cNvSpPr>
            <a:spLocks noChangeShapeType="1"/>
          </p:cNvSpPr>
          <p:nvPr/>
        </p:nvSpPr>
        <p:spPr bwMode="auto">
          <a:xfrm flipH="1" flipV="1">
            <a:off x="2317750" y="4840288"/>
            <a:ext cx="3095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30788" name="Text Box 77"/>
          <p:cNvSpPr txBox="1">
            <a:spLocks noChangeArrowheads="1"/>
          </p:cNvSpPr>
          <p:nvPr/>
        </p:nvSpPr>
        <p:spPr bwMode="auto">
          <a:xfrm>
            <a:off x="2727325" y="4878388"/>
            <a:ext cx="22050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Auswahl der Knoten für maximalen Gewinnwert</a:t>
            </a:r>
            <a:endParaRPr lang="en-US" altLang="de-DE" sz="1300"/>
          </a:p>
        </p:txBody>
      </p:sp>
      <p:sp>
        <p:nvSpPr>
          <p:cNvPr id="30789" name="Text Box 78"/>
          <p:cNvSpPr txBox="1">
            <a:spLocks noChangeArrowheads="1"/>
          </p:cNvSpPr>
          <p:nvPr/>
        </p:nvSpPr>
        <p:spPr bwMode="auto">
          <a:xfrm>
            <a:off x="2627313" y="5992813"/>
            <a:ext cx="2736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Bisheriger Gewinn des Passes</a:t>
            </a:r>
            <a:endParaRPr lang="en-US" altLang="de-DE" sz="1300"/>
          </a:p>
        </p:txBody>
      </p:sp>
      <p:sp>
        <p:nvSpPr>
          <p:cNvPr id="30790" name="Line 79"/>
          <p:cNvSpPr>
            <a:spLocks noChangeShapeType="1"/>
          </p:cNvSpPr>
          <p:nvPr/>
        </p:nvSpPr>
        <p:spPr bwMode="auto">
          <a:xfrm flipH="1">
            <a:off x="2006600" y="5753100"/>
            <a:ext cx="590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30791" name="Line 80"/>
          <p:cNvSpPr>
            <a:spLocks noChangeShapeType="1"/>
          </p:cNvSpPr>
          <p:nvPr/>
        </p:nvSpPr>
        <p:spPr bwMode="auto">
          <a:xfrm flipH="1">
            <a:off x="1793875" y="6135688"/>
            <a:ext cx="803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30792" name="Text Box 81"/>
          <p:cNvSpPr txBox="1">
            <a:spLocks noChangeArrowheads="1"/>
          </p:cNvSpPr>
          <p:nvPr/>
        </p:nvSpPr>
        <p:spPr bwMode="auto">
          <a:xfrm>
            <a:off x="2619375" y="5616575"/>
            <a:ext cx="27447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Gewinnwert bei Knotentausch</a:t>
            </a:r>
            <a:endParaRPr lang="en-US" altLang="de-DE"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31747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9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0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1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2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3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4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5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6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7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8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9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0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61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1762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63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1764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65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1766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67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31768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69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1770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71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1772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73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1774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75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1776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9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1,2,3,4,5,6,7,8</a:t>
            </a:r>
            <a:endParaRPr lang="en-US" altLang="de-DE" sz="1300"/>
          </a:p>
        </p:txBody>
      </p:sp>
      <p:sp>
        <p:nvSpPr>
          <p:cNvPr id="31777" name="Line 33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8" name="Line 34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79" name="Line 35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0" name="Line 36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1" name="Line 37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2" name="Line 38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3" name="Line 39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4" name="Line 40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5" name="Line 41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6" name="Line 42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7" name="Line 43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8" name="Line 44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89" name="Line 45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90" name="Oval 46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91" name="Rectangle 47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1792" name="Oval 48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31793" name="Rectangle 49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31794" name="Oval 50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95" name="Rectangle 51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1796" name="Oval 52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97" name="Rectangle 53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1798" name="Oval 54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799" name="Rectangle 55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1800" name="Oval 56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801" name="Rectangle 57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1802" name="Oval 58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803" name="Rectangle 59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1804" name="Oval 60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805" name="Rectangle 61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1806" name="Text Box 62"/>
          <p:cNvSpPr txBox="1">
            <a:spLocks noChangeAspect="1" noChangeArrowheads="1"/>
          </p:cNvSpPr>
          <p:nvPr/>
        </p:nvSpPr>
        <p:spPr bwMode="auto">
          <a:xfrm>
            <a:off x="21828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6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1,2,4,6,7,8</a:t>
            </a:r>
            <a:endParaRPr lang="en-US" altLang="de-DE" sz="1300"/>
          </a:p>
        </p:txBody>
      </p:sp>
      <p:sp>
        <p:nvSpPr>
          <p:cNvPr id="31807" name="Line 63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8" name="Freeform 64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2147483647 w 1304"/>
              <a:gd name="T1" fmla="*/ 2147483647 h 1644"/>
              <a:gd name="T2" fmla="*/ 2147483647 w 1304"/>
              <a:gd name="T3" fmla="*/ 2147483647 h 1644"/>
              <a:gd name="T4" fmla="*/ 2147483647 w 1304"/>
              <a:gd name="T5" fmla="*/ 2147483647 h 1644"/>
              <a:gd name="T6" fmla="*/ 2147483647 w 1304"/>
              <a:gd name="T7" fmla="*/ 2147483647 h 1644"/>
              <a:gd name="T8" fmla="*/ 2147483647 w 1304"/>
              <a:gd name="T9" fmla="*/ 2147483647 h 1644"/>
              <a:gd name="T10" fmla="*/ 2147483647 w 1304"/>
              <a:gd name="T11" fmla="*/ 2147483647 h 1644"/>
              <a:gd name="T12" fmla="*/ 2147483647 w 1304"/>
              <a:gd name="T13" fmla="*/ 2147483647 h 1644"/>
              <a:gd name="T14" fmla="*/ 2147483647 w 1304"/>
              <a:gd name="T15" fmla="*/ 2147483647 h 16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809" name="AutoShape 65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1810" name="Text Box 66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(1) = 1	</a:t>
            </a:r>
            <a:r>
              <a:rPr lang="en-US" altLang="de-DE" sz="1300" b="1" i="1"/>
              <a:t>D</a:t>
            </a:r>
            <a:r>
              <a:rPr lang="en-US" altLang="de-DE" sz="1300" b="1"/>
              <a:t>(5)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1	</a:t>
            </a:r>
            <a:r>
              <a:rPr lang="en-US" altLang="de-DE" sz="1300" i="1"/>
              <a:t>D</a:t>
            </a:r>
            <a:r>
              <a:rPr lang="en-US" altLang="de-DE" sz="1300"/>
              <a:t>(6) = 2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(3) = 2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(7)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(4) = 1	</a:t>
            </a:r>
            <a:r>
              <a:rPr lang="en-US" altLang="de-DE" sz="1300" i="1"/>
              <a:t>D</a:t>
            </a:r>
            <a:r>
              <a:rPr lang="en-US" altLang="de-DE" sz="1300"/>
              <a:t>(8) = 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/>
              <a:t> = 2+1-0 = 3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(3,5)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1</a:t>
            </a:r>
            <a:r>
              <a:rPr lang="en-US" altLang="de-DE" sz="1300"/>
              <a:t> =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 </a:t>
            </a:r>
            <a:r>
              <a:rPr lang="en-US" altLang="de-DE" sz="1300"/>
              <a:t>=3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32771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3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4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7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8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9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0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1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2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3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785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2786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787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2788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789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2790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791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32792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793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2794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795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2796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797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2798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799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2800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9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1,2,3,4,5,6,7,8</a:t>
            </a:r>
            <a:endParaRPr lang="en-US" altLang="de-DE" sz="1300"/>
          </a:p>
        </p:txBody>
      </p:sp>
      <p:sp>
        <p:nvSpPr>
          <p:cNvPr id="32801" name="Line 33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2" name="Line 34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3" name="Line 35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4" name="Line 36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5" name="Line 37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6" name="Line 38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7" name="Line 39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8" name="Line 40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09" name="Line 41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0" name="Line 42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1" name="Line 43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2" name="Line 44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3" name="Line 45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14" name="Oval 46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815" name="Rectangle 47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2816" name="Oval 48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32817" name="Rectangle 49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32818" name="Oval 50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819" name="Rectangle 51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2820" name="Oval 52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821" name="Rectangle 53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2822" name="Oval 54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823" name="Rectangle 55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2824" name="Oval 56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825" name="Rectangle 57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2826" name="Oval 58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827" name="Rectangle 59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2828" name="Oval 60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829" name="Rectangle 61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2830" name="Text Box 62"/>
          <p:cNvSpPr txBox="1">
            <a:spLocks noChangeAspect="1" noChangeArrowheads="1"/>
          </p:cNvSpPr>
          <p:nvPr/>
        </p:nvSpPr>
        <p:spPr bwMode="auto">
          <a:xfrm>
            <a:off x="21828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6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1,2,4,6,7,8</a:t>
            </a:r>
            <a:endParaRPr lang="en-US" altLang="de-DE" sz="1300"/>
          </a:p>
        </p:txBody>
      </p:sp>
      <p:sp>
        <p:nvSpPr>
          <p:cNvPr id="32831" name="Line 92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2" name="Freeform 93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2147483647 w 1304"/>
              <a:gd name="T1" fmla="*/ 2147483647 h 1644"/>
              <a:gd name="T2" fmla="*/ 2147483647 w 1304"/>
              <a:gd name="T3" fmla="*/ 2147483647 h 1644"/>
              <a:gd name="T4" fmla="*/ 2147483647 w 1304"/>
              <a:gd name="T5" fmla="*/ 2147483647 h 1644"/>
              <a:gd name="T6" fmla="*/ 2147483647 w 1304"/>
              <a:gd name="T7" fmla="*/ 2147483647 h 1644"/>
              <a:gd name="T8" fmla="*/ 2147483647 w 1304"/>
              <a:gd name="T9" fmla="*/ 2147483647 h 1644"/>
              <a:gd name="T10" fmla="*/ 2147483647 w 1304"/>
              <a:gd name="T11" fmla="*/ 2147483647 h 1644"/>
              <a:gd name="T12" fmla="*/ 2147483647 w 1304"/>
              <a:gd name="T13" fmla="*/ 2147483647 h 1644"/>
              <a:gd name="T14" fmla="*/ 2147483647 w 1304"/>
              <a:gd name="T15" fmla="*/ 2147483647 h 16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833" name="AutoShape 95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834" name="Text Box 97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(1) = 1	</a:t>
            </a:r>
            <a:r>
              <a:rPr lang="en-US" altLang="de-DE" sz="1300" b="1" i="1"/>
              <a:t>D</a:t>
            </a:r>
            <a:r>
              <a:rPr lang="en-US" altLang="de-DE" sz="1300" b="1"/>
              <a:t>(5)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1	</a:t>
            </a:r>
            <a:r>
              <a:rPr lang="en-US" altLang="de-DE" sz="1300" i="1"/>
              <a:t>D</a:t>
            </a:r>
            <a:r>
              <a:rPr lang="en-US" altLang="de-DE" sz="1300"/>
              <a:t>(6) = 2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(3) = 2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(7)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(4) = 1	</a:t>
            </a:r>
            <a:r>
              <a:rPr lang="en-US" altLang="de-DE" sz="1300" i="1"/>
              <a:t>D</a:t>
            </a:r>
            <a:r>
              <a:rPr lang="en-US" altLang="de-DE" sz="1300"/>
              <a:t>(8) = 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/>
              <a:t> = 2+1-0 = 3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(3,5)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1</a:t>
            </a:r>
            <a:r>
              <a:rPr lang="en-US" altLang="de-DE" sz="1300"/>
              <a:t> =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 </a:t>
            </a:r>
            <a:r>
              <a:rPr lang="en-US" altLang="de-DE" sz="1300"/>
              <a:t>=3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</p:txBody>
      </p:sp>
      <p:sp>
        <p:nvSpPr>
          <p:cNvPr id="32835" name="Text Box 98"/>
          <p:cNvSpPr txBox="1">
            <a:spLocks noChangeArrowheads="1"/>
          </p:cNvSpPr>
          <p:nvPr/>
        </p:nvSpPr>
        <p:spPr bwMode="auto">
          <a:xfrm>
            <a:off x="2589213" y="4667250"/>
            <a:ext cx="1700212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(1) = -1	</a:t>
            </a:r>
            <a:r>
              <a:rPr lang="en-US" altLang="de-DE" sz="1300" b="1" i="1"/>
              <a:t>D</a:t>
            </a:r>
            <a:r>
              <a:rPr lang="en-US" altLang="de-DE" sz="1300" b="1"/>
              <a:t>(6) = 2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(2) = -1	</a:t>
            </a:r>
            <a:r>
              <a:rPr lang="en-US" altLang="de-DE" sz="1300" i="1"/>
              <a:t>D</a:t>
            </a:r>
            <a:r>
              <a:rPr lang="en-US" altLang="de-DE" sz="1300"/>
              <a:t>(7)=-1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b="1" i="1"/>
              <a:t>D</a:t>
            </a:r>
            <a:r>
              <a:rPr lang="en-US" altLang="de-DE" sz="1300" b="1"/>
              <a:t>(4) = 3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(8)=-1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endParaRPr lang="en-US" altLang="de-DE"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33795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0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1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2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4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6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7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8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09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3810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11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3812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13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3814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15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33816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17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3818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19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3820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21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3822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23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3824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9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1,2,3,4,5,6,7,8</a:t>
            </a:r>
            <a:endParaRPr lang="en-US" altLang="de-DE" sz="1300"/>
          </a:p>
        </p:txBody>
      </p:sp>
      <p:sp>
        <p:nvSpPr>
          <p:cNvPr id="33825" name="Line 33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6" name="Line 34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7" name="Line 35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8" name="Line 36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29" name="Line 37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30" name="Line 38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31" name="Line 39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32" name="Line 40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33" name="Line 41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34" name="Line 42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35" name="Line 43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36" name="Line 44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37" name="Line 45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38" name="Oval 46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39" name="Rectangle 47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3840" name="Oval 48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33841" name="Rectangle 49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33842" name="Oval 50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43" name="Rectangle 51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3844" name="Oval 52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45" name="Rectangle 53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3846" name="Oval 54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47" name="Rectangle 55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3848" name="Oval 56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49" name="Rectangle 57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3850" name="Oval 58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51" name="Rectangle 59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3852" name="Oval 60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53" name="Rectangle 61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3854" name="Text Box 62"/>
          <p:cNvSpPr txBox="1">
            <a:spLocks noChangeAspect="1" noChangeArrowheads="1"/>
          </p:cNvSpPr>
          <p:nvPr/>
        </p:nvSpPr>
        <p:spPr bwMode="auto">
          <a:xfrm>
            <a:off x="21828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6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1,2,4,6,7,8</a:t>
            </a:r>
            <a:endParaRPr lang="en-US" altLang="de-DE" sz="1300"/>
          </a:p>
        </p:txBody>
      </p:sp>
      <p:sp>
        <p:nvSpPr>
          <p:cNvPr id="630847" name="Line 63"/>
          <p:cNvSpPr>
            <a:spLocks noChangeAspect="1" noChangeShapeType="1"/>
          </p:cNvSpPr>
          <p:nvPr/>
        </p:nvSpPr>
        <p:spPr bwMode="auto">
          <a:xfrm>
            <a:off x="47371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48" name="Line 64"/>
          <p:cNvSpPr>
            <a:spLocks noChangeAspect="1" noChangeShapeType="1"/>
          </p:cNvSpPr>
          <p:nvPr/>
        </p:nvSpPr>
        <p:spPr bwMode="auto">
          <a:xfrm>
            <a:off x="47418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49" name="Line 65"/>
          <p:cNvSpPr>
            <a:spLocks noChangeAspect="1" noChangeShapeType="1"/>
          </p:cNvSpPr>
          <p:nvPr/>
        </p:nvSpPr>
        <p:spPr bwMode="auto">
          <a:xfrm>
            <a:off x="41068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50" name="Line 66"/>
          <p:cNvSpPr>
            <a:spLocks noChangeAspect="1" noChangeShapeType="1"/>
          </p:cNvSpPr>
          <p:nvPr/>
        </p:nvSpPr>
        <p:spPr bwMode="auto">
          <a:xfrm>
            <a:off x="41068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51" name="Line 67"/>
          <p:cNvSpPr>
            <a:spLocks noChangeAspect="1" noChangeShapeType="1"/>
          </p:cNvSpPr>
          <p:nvPr/>
        </p:nvSpPr>
        <p:spPr bwMode="auto">
          <a:xfrm flipH="1">
            <a:off x="4154488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52" name="Line 68"/>
          <p:cNvSpPr>
            <a:spLocks noChangeAspect="1" noChangeShapeType="1"/>
          </p:cNvSpPr>
          <p:nvPr/>
        </p:nvSpPr>
        <p:spPr bwMode="auto">
          <a:xfrm flipH="1">
            <a:off x="4138613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53" name="Line 69"/>
          <p:cNvSpPr>
            <a:spLocks noChangeAspect="1" noChangeShapeType="1"/>
          </p:cNvSpPr>
          <p:nvPr/>
        </p:nvSpPr>
        <p:spPr bwMode="auto">
          <a:xfrm flipH="1">
            <a:off x="41290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54" name="Line 70"/>
          <p:cNvSpPr>
            <a:spLocks noChangeAspect="1" noChangeShapeType="1"/>
          </p:cNvSpPr>
          <p:nvPr/>
        </p:nvSpPr>
        <p:spPr bwMode="auto">
          <a:xfrm>
            <a:off x="4044950" y="2203450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55" name="Line 71"/>
          <p:cNvSpPr>
            <a:spLocks noChangeAspect="1" noChangeShapeType="1"/>
          </p:cNvSpPr>
          <p:nvPr/>
        </p:nvSpPr>
        <p:spPr bwMode="auto">
          <a:xfrm>
            <a:off x="4111625" y="1152525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56" name="Line 72"/>
          <p:cNvSpPr>
            <a:spLocks noChangeAspect="1" noChangeShapeType="1"/>
          </p:cNvSpPr>
          <p:nvPr/>
        </p:nvSpPr>
        <p:spPr bwMode="auto">
          <a:xfrm>
            <a:off x="4168775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57" name="Line 73"/>
          <p:cNvSpPr>
            <a:spLocks noChangeAspect="1" noChangeShapeType="1"/>
          </p:cNvSpPr>
          <p:nvPr/>
        </p:nvSpPr>
        <p:spPr bwMode="auto">
          <a:xfrm>
            <a:off x="4140200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58" name="Line 74"/>
          <p:cNvSpPr>
            <a:spLocks noChangeAspect="1" noChangeShapeType="1"/>
          </p:cNvSpPr>
          <p:nvPr/>
        </p:nvSpPr>
        <p:spPr bwMode="auto">
          <a:xfrm>
            <a:off x="41449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59" name="Line 75"/>
          <p:cNvSpPr>
            <a:spLocks noChangeAspect="1" noChangeShapeType="1"/>
          </p:cNvSpPr>
          <p:nvPr/>
        </p:nvSpPr>
        <p:spPr bwMode="auto">
          <a:xfrm>
            <a:off x="4154488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60" name="Oval 76"/>
          <p:cNvSpPr>
            <a:spLocks noChangeAspect="1" noChangeArrowheads="1"/>
          </p:cNvSpPr>
          <p:nvPr/>
        </p:nvSpPr>
        <p:spPr bwMode="auto">
          <a:xfrm>
            <a:off x="39354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0861" name="Rectangle 77"/>
          <p:cNvSpPr>
            <a:spLocks noChangeAspect="1" noChangeArrowheads="1"/>
          </p:cNvSpPr>
          <p:nvPr/>
        </p:nvSpPr>
        <p:spPr bwMode="auto">
          <a:xfrm>
            <a:off x="3965575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630862" name="Oval 78"/>
          <p:cNvSpPr>
            <a:spLocks noChangeAspect="1" noChangeArrowheads="1"/>
          </p:cNvSpPr>
          <p:nvPr/>
        </p:nvSpPr>
        <p:spPr bwMode="auto">
          <a:xfrm>
            <a:off x="4573588" y="1000125"/>
            <a:ext cx="325437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0863" name="Rectangle 79"/>
          <p:cNvSpPr>
            <a:spLocks noChangeAspect="1" noChangeArrowheads="1"/>
          </p:cNvSpPr>
          <p:nvPr/>
        </p:nvSpPr>
        <p:spPr bwMode="auto">
          <a:xfrm>
            <a:off x="4605338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630864" name="Oval 80"/>
          <p:cNvSpPr>
            <a:spLocks noChangeAspect="1" noChangeArrowheads="1"/>
          </p:cNvSpPr>
          <p:nvPr/>
        </p:nvSpPr>
        <p:spPr bwMode="auto">
          <a:xfrm>
            <a:off x="4587875" y="1544638"/>
            <a:ext cx="325438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0865" name="Rectangle 81"/>
          <p:cNvSpPr>
            <a:spLocks noChangeAspect="1" noChangeArrowheads="1"/>
          </p:cNvSpPr>
          <p:nvPr/>
        </p:nvSpPr>
        <p:spPr bwMode="auto">
          <a:xfrm>
            <a:off x="46053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6</a:t>
            </a:r>
            <a:endParaRPr lang="en-US" altLang="de-DE" sz="1500" b="1"/>
          </a:p>
        </p:txBody>
      </p:sp>
      <p:sp>
        <p:nvSpPr>
          <p:cNvPr id="630866" name="Oval 82"/>
          <p:cNvSpPr>
            <a:spLocks noChangeAspect="1" noChangeArrowheads="1"/>
          </p:cNvSpPr>
          <p:nvPr/>
        </p:nvSpPr>
        <p:spPr bwMode="auto">
          <a:xfrm>
            <a:off x="3935413" y="2087563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0867" name="Rectangle 83"/>
          <p:cNvSpPr>
            <a:spLocks noChangeAspect="1" noChangeArrowheads="1"/>
          </p:cNvSpPr>
          <p:nvPr/>
        </p:nvSpPr>
        <p:spPr bwMode="auto">
          <a:xfrm>
            <a:off x="39735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630868" name="Oval 84"/>
          <p:cNvSpPr>
            <a:spLocks noChangeAspect="1" noChangeArrowheads="1"/>
          </p:cNvSpPr>
          <p:nvPr/>
        </p:nvSpPr>
        <p:spPr bwMode="auto">
          <a:xfrm>
            <a:off x="3951288" y="1000125"/>
            <a:ext cx="325437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0869" name="Rectangle 85"/>
          <p:cNvSpPr>
            <a:spLocks noChangeAspect="1" noChangeArrowheads="1"/>
          </p:cNvSpPr>
          <p:nvPr/>
        </p:nvSpPr>
        <p:spPr bwMode="auto">
          <a:xfrm>
            <a:off x="3979863" y="10366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630870" name="Oval 86"/>
          <p:cNvSpPr>
            <a:spLocks noChangeAspect="1" noChangeArrowheads="1"/>
          </p:cNvSpPr>
          <p:nvPr/>
        </p:nvSpPr>
        <p:spPr bwMode="auto">
          <a:xfrm>
            <a:off x="393541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0871" name="Rectangle 87"/>
          <p:cNvSpPr>
            <a:spLocks noChangeAspect="1" noChangeArrowheads="1"/>
          </p:cNvSpPr>
          <p:nvPr/>
        </p:nvSpPr>
        <p:spPr bwMode="auto">
          <a:xfrm>
            <a:off x="39671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630872" name="Oval 88"/>
          <p:cNvSpPr>
            <a:spLocks noChangeAspect="1" noChangeArrowheads="1"/>
          </p:cNvSpPr>
          <p:nvPr/>
        </p:nvSpPr>
        <p:spPr bwMode="auto">
          <a:xfrm>
            <a:off x="45735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0873" name="Rectangle 89"/>
          <p:cNvSpPr>
            <a:spLocks noChangeAspect="1" noChangeArrowheads="1"/>
          </p:cNvSpPr>
          <p:nvPr/>
        </p:nvSpPr>
        <p:spPr bwMode="auto">
          <a:xfrm>
            <a:off x="46053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630874" name="Oval 90"/>
          <p:cNvSpPr>
            <a:spLocks noChangeAspect="1" noChangeArrowheads="1"/>
          </p:cNvSpPr>
          <p:nvPr/>
        </p:nvSpPr>
        <p:spPr bwMode="auto">
          <a:xfrm>
            <a:off x="45878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0875" name="Rectangle 91"/>
          <p:cNvSpPr>
            <a:spLocks noChangeAspect="1" noChangeArrowheads="1"/>
          </p:cNvSpPr>
          <p:nvPr/>
        </p:nvSpPr>
        <p:spPr bwMode="auto">
          <a:xfrm>
            <a:off x="46212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3884" name="Line 92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85" name="Freeform 93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2147483647 w 1304"/>
              <a:gd name="T1" fmla="*/ 2147483647 h 1644"/>
              <a:gd name="T2" fmla="*/ 2147483647 w 1304"/>
              <a:gd name="T3" fmla="*/ 2147483647 h 1644"/>
              <a:gd name="T4" fmla="*/ 2147483647 w 1304"/>
              <a:gd name="T5" fmla="*/ 2147483647 h 1644"/>
              <a:gd name="T6" fmla="*/ 2147483647 w 1304"/>
              <a:gd name="T7" fmla="*/ 2147483647 h 1644"/>
              <a:gd name="T8" fmla="*/ 2147483647 w 1304"/>
              <a:gd name="T9" fmla="*/ 2147483647 h 1644"/>
              <a:gd name="T10" fmla="*/ 2147483647 w 1304"/>
              <a:gd name="T11" fmla="*/ 2147483647 h 1644"/>
              <a:gd name="T12" fmla="*/ 2147483647 w 1304"/>
              <a:gd name="T13" fmla="*/ 2147483647 h 1644"/>
              <a:gd name="T14" fmla="*/ 2147483647 w 1304"/>
              <a:gd name="T15" fmla="*/ 2147483647 h 16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0878" name="Line 94"/>
          <p:cNvSpPr>
            <a:spLocks noChangeAspect="1" noChangeShapeType="1"/>
          </p:cNvSpPr>
          <p:nvPr/>
        </p:nvSpPr>
        <p:spPr bwMode="auto">
          <a:xfrm>
            <a:off x="3836988" y="1978025"/>
            <a:ext cx="11953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87" name="AutoShape 95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30880" name="AutoShape 96"/>
          <p:cNvSpPr>
            <a:spLocks noChangeAspect="1" noChangeArrowheads="1"/>
          </p:cNvSpPr>
          <p:nvPr/>
        </p:nvSpPr>
        <p:spPr bwMode="auto">
          <a:xfrm>
            <a:off x="2589213" y="4151313"/>
            <a:ext cx="1630362" cy="327025"/>
          </a:xfrm>
          <a:prstGeom prst="curvedUpArrow">
            <a:avLst>
              <a:gd name="adj1" fmla="val 99709"/>
              <a:gd name="adj2" fmla="val 199417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(1) = 1	</a:t>
            </a:r>
            <a:r>
              <a:rPr lang="en-US" altLang="de-DE" sz="1300" b="1" i="1"/>
              <a:t>D</a:t>
            </a:r>
            <a:r>
              <a:rPr lang="en-US" altLang="de-DE" sz="1300" b="1"/>
              <a:t>(5)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1	</a:t>
            </a:r>
            <a:r>
              <a:rPr lang="en-US" altLang="de-DE" sz="1300" i="1"/>
              <a:t>D</a:t>
            </a:r>
            <a:r>
              <a:rPr lang="en-US" altLang="de-DE" sz="1300"/>
              <a:t>(6) = 2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(3) = 2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(7)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(4) = 1	</a:t>
            </a:r>
            <a:r>
              <a:rPr lang="en-US" altLang="de-DE" sz="1300" i="1"/>
              <a:t>D</a:t>
            </a:r>
            <a:r>
              <a:rPr lang="en-US" altLang="de-DE" sz="1300"/>
              <a:t>(8) = 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/>
              <a:t> = 2+1-0 = 3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(3,5)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1</a:t>
            </a:r>
            <a:r>
              <a:rPr lang="en-US" altLang="de-DE" sz="1300"/>
              <a:t> =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 </a:t>
            </a:r>
            <a:r>
              <a:rPr lang="en-US" altLang="de-DE" sz="1300"/>
              <a:t>=3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2589213" y="4667250"/>
            <a:ext cx="1700212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 dirty="0"/>
              <a:t>  </a:t>
            </a:r>
            <a:r>
              <a:rPr lang="en-US" altLang="de-DE" sz="1300" i="1" dirty="0"/>
              <a:t>D</a:t>
            </a:r>
            <a:r>
              <a:rPr lang="en-US" altLang="de-DE" sz="1300" dirty="0"/>
              <a:t>(1) = -1	</a:t>
            </a:r>
            <a:r>
              <a:rPr lang="en-US" altLang="de-DE" sz="1300" b="1" i="1" dirty="0"/>
              <a:t>D</a:t>
            </a:r>
            <a:r>
              <a:rPr lang="en-US" altLang="de-DE" sz="1300" b="1" dirty="0"/>
              <a:t>(6) = 2</a:t>
            </a:r>
            <a:br>
              <a:rPr lang="en-US" altLang="de-DE" sz="1300" dirty="0"/>
            </a:br>
            <a:r>
              <a:rPr lang="en-US" altLang="de-DE" sz="1300" dirty="0"/>
              <a:t>  </a:t>
            </a:r>
            <a:r>
              <a:rPr lang="en-US" altLang="de-DE" sz="1300" i="1" dirty="0"/>
              <a:t>D</a:t>
            </a:r>
            <a:r>
              <a:rPr lang="en-US" altLang="de-DE" sz="1300" dirty="0"/>
              <a:t>(2) = -1	</a:t>
            </a:r>
            <a:r>
              <a:rPr lang="en-US" altLang="de-DE" sz="1300" i="1" dirty="0"/>
              <a:t>D</a:t>
            </a:r>
            <a:r>
              <a:rPr lang="en-US" altLang="de-DE" sz="1300" dirty="0"/>
              <a:t>(7)=-1</a:t>
            </a:r>
            <a:br>
              <a:rPr lang="en-US" altLang="de-DE" sz="1300" dirty="0"/>
            </a:br>
            <a:r>
              <a:rPr lang="en-US" altLang="de-DE" sz="1300" dirty="0"/>
              <a:t>  </a:t>
            </a:r>
            <a:r>
              <a:rPr lang="en-US" altLang="de-DE" sz="1300" b="1" i="1" dirty="0"/>
              <a:t>D</a:t>
            </a:r>
            <a:r>
              <a:rPr lang="en-US" altLang="de-DE" sz="1300" b="1" dirty="0"/>
              <a:t>(4) = 3</a:t>
            </a:r>
            <a:r>
              <a:rPr lang="en-US" altLang="de-DE" sz="1300" dirty="0"/>
              <a:t>	</a:t>
            </a:r>
            <a:r>
              <a:rPr lang="en-US" altLang="de-DE" sz="1300" i="1" dirty="0"/>
              <a:t>D</a:t>
            </a:r>
            <a:r>
              <a:rPr lang="en-US" altLang="de-DE" sz="1300" dirty="0"/>
              <a:t>(8)=-1</a:t>
            </a:r>
            <a:br>
              <a:rPr lang="en-US" altLang="de-DE" sz="1300" dirty="0"/>
            </a:br>
            <a:r>
              <a:rPr lang="en-US" altLang="de-DE" sz="1300" dirty="0"/>
              <a:t>       </a:t>
            </a:r>
            <a:br>
              <a:rPr lang="en-US" altLang="de-DE" sz="1300" dirty="0"/>
            </a:br>
            <a:r>
              <a:rPr lang="en-US" altLang="de-DE" sz="1300" dirty="0"/>
              <a:t>       </a:t>
            </a:r>
            <a:br>
              <a:rPr lang="en-US" altLang="de-DE" sz="1300" dirty="0"/>
            </a:br>
            <a:r>
              <a:rPr lang="en-US" altLang="de-DE" sz="1300" dirty="0"/>
              <a:t>  </a:t>
            </a:r>
            <a:r>
              <a:rPr lang="en-US" altLang="de-DE" sz="1300" dirty="0">
                <a:sym typeface="Symbol" pitchFamily="18" charset="2"/>
              </a:rPr>
              <a:t></a:t>
            </a:r>
            <a:r>
              <a:rPr lang="en-US" altLang="de-DE" sz="1300" i="1" dirty="0"/>
              <a:t>g</a:t>
            </a:r>
            <a:r>
              <a:rPr lang="en-US" altLang="de-DE" sz="1300" baseline="-25000" dirty="0"/>
              <a:t>2</a:t>
            </a:r>
            <a:r>
              <a:rPr lang="en-US" altLang="de-DE" sz="1300" dirty="0"/>
              <a:t> = 3+2-0 = 5</a:t>
            </a:r>
            <a:endParaRPr lang="en-US" altLang="de-DE" sz="1300" i="1" dirty="0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dirty="0"/>
              <a:t>  </a:t>
            </a:r>
            <a:r>
              <a:rPr lang="en-US" altLang="de-DE" sz="1300" b="1" dirty="0" err="1"/>
              <a:t>Austausch</a:t>
            </a:r>
            <a:r>
              <a:rPr lang="en-US" altLang="de-DE" sz="1300" b="1" dirty="0"/>
              <a:t> (4,6)</a:t>
            </a:r>
            <a:r>
              <a:rPr lang="en-US" altLang="de-DE" sz="1300" dirty="0"/>
              <a:t> </a:t>
            </a:r>
            <a:endParaRPr lang="en-US" altLang="de-DE" sz="1300" b="1" i="1" dirty="0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 dirty="0"/>
              <a:t>  G</a:t>
            </a:r>
            <a:r>
              <a:rPr lang="en-US" altLang="de-DE" sz="1300" baseline="-25000" dirty="0"/>
              <a:t>2</a:t>
            </a:r>
            <a:r>
              <a:rPr lang="en-US" altLang="de-DE" sz="1300" dirty="0"/>
              <a:t> = </a:t>
            </a:r>
            <a:r>
              <a:rPr lang="en-US" altLang="de-DE" sz="1300" i="1" dirty="0"/>
              <a:t>G</a:t>
            </a:r>
            <a:r>
              <a:rPr lang="en-US" altLang="de-DE" sz="1300" baseline="-25000" dirty="0"/>
              <a:t>1</a:t>
            </a:r>
            <a:r>
              <a:rPr lang="en-US" altLang="de-DE" sz="1300" i="1" dirty="0"/>
              <a:t>+</a:t>
            </a:r>
            <a:r>
              <a:rPr lang="en-US" altLang="de-DE" sz="1300" dirty="0">
                <a:sym typeface="Symbol" pitchFamily="18" charset="2"/>
              </a:rPr>
              <a:t></a:t>
            </a:r>
            <a:r>
              <a:rPr lang="en-US" altLang="de-DE" sz="1300" i="1" dirty="0"/>
              <a:t>g</a:t>
            </a:r>
            <a:r>
              <a:rPr lang="en-US" altLang="de-DE" sz="1300" baseline="-25000" dirty="0"/>
              <a:t>2</a:t>
            </a:r>
            <a:r>
              <a:rPr lang="en-US" altLang="de-DE" sz="1300" i="1" baseline="-25000" dirty="0"/>
              <a:t> </a:t>
            </a:r>
            <a:r>
              <a:rPr lang="en-US" altLang="de-DE" sz="1300" dirty="0"/>
              <a:t>=8</a:t>
            </a:r>
          </a:p>
        </p:txBody>
      </p:sp>
      <p:sp>
        <p:nvSpPr>
          <p:cNvPr id="33891" name="Line 99"/>
          <p:cNvSpPr>
            <a:spLocks noChangeShapeType="1"/>
          </p:cNvSpPr>
          <p:nvPr/>
        </p:nvSpPr>
        <p:spPr bwMode="auto">
          <a:xfrm flipH="1" flipV="1">
            <a:off x="3348038" y="5167313"/>
            <a:ext cx="1181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33892" name="Line 100"/>
          <p:cNvSpPr>
            <a:spLocks noChangeShapeType="1"/>
          </p:cNvSpPr>
          <p:nvPr/>
        </p:nvSpPr>
        <p:spPr bwMode="auto">
          <a:xfrm flipH="1" flipV="1">
            <a:off x="4249738" y="4840288"/>
            <a:ext cx="309562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33893" name="Text Box 101"/>
          <p:cNvSpPr txBox="1">
            <a:spLocks noChangeArrowheads="1"/>
          </p:cNvSpPr>
          <p:nvPr/>
        </p:nvSpPr>
        <p:spPr bwMode="auto">
          <a:xfrm>
            <a:off x="4659313" y="4878388"/>
            <a:ext cx="2205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Auswahl der Knoten für maximalen Gewinnwert</a:t>
            </a:r>
            <a:endParaRPr lang="en-US" altLang="de-DE" sz="1300"/>
          </a:p>
        </p:txBody>
      </p:sp>
      <p:sp>
        <p:nvSpPr>
          <p:cNvPr id="33894" name="Text Box 102"/>
          <p:cNvSpPr txBox="1">
            <a:spLocks noChangeArrowheads="1"/>
          </p:cNvSpPr>
          <p:nvPr/>
        </p:nvSpPr>
        <p:spPr bwMode="auto">
          <a:xfrm>
            <a:off x="4559300" y="5992813"/>
            <a:ext cx="2736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Bisheriger Gewinn des Passes</a:t>
            </a:r>
            <a:endParaRPr lang="en-US" altLang="de-DE" sz="1300"/>
          </a:p>
        </p:txBody>
      </p:sp>
      <p:sp>
        <p:nvSpPr>
          <p:cNvPr id="33895" name="Line 103"/>
          <p:cNvSpPr>
            <a:spLocks noChangeShapeType="1"/>
          </p:cNvSpPr>
          <p:nvPr/>
        </p:nvSpPr>
        <p:spPr bwMode="auto">
          <a:xfrm flipH="1">
            <a:off x="3938588" y="5753100"/>
            <a:ext cx="590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33896" name="Line 104"/>
          <p:cNvSpPr>
            <a:spLocks noChangeShapeType="1"/>
          </p:cNvSpPr>
          <p:nvPr/>
        </p:nvSpPr>
        <p:spPr bwMode="auto">
          <a:xfrm flipH="1">
            <a:off x="3951288" y="6135688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33897" name="Text Box 105"/>
          <p:cNvSpPr txBox="1">
            <a:spLocks noChangeArrowheads="1"/>
          </p:cNvSpPr>
          <p:nvPr/>
        </p:nvSpPr>
        <p:spPr bwMode="auto">
          <a:xfrm>
            <a:off x="4551363" y="5616575"/>
            <a:ext cx="27447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Gewinnwert bei Knotentausch</a:t>
            </a:r>
            <a:endParaRPr lang="en-US" altLang="de-DE"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3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3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3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3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3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3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3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3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3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3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3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847" grpId="0" animBg="1"/>
      <p:bldP spid="630848" grpId="0" animBg="1"/>
      <p:bldP spid="630849" grpId="0" animBg="1"/>
      <p:bldP spid="630850" grpId="0" animBg="1"/>
      <p:bldP spid="630851" grpId="0" animBg="1"/>
      <p:bldP spid="630852" grpId="0" animBg="1"/>
      <p:bldP spid="630853" grpId="0" animBg="1"/>
      <p:bldP spid="630854" grpId="0" animBg="1"/>
      <p:bldP spid="630855" grpId="0" animBg="1"/>
      <p:bldP spid="630856" grpId="0" animBg="1"/>
      <p:bldP spid="630857" grpId="0" animBg="1"/>
      <p:bldP spid="630858" grpId="0" animBg="1"/>
      <p:bldP spid="630859" grpId="0" animBg="1"/>
      <p:bldP spid="630860" grpId="0" animBg="1"/>
      <p:bldP spid="630861" grpId="0"/>
      <p:bldP spid="630862" grpId="0" animBg="1"/>
      <p:bldP spid="630863" grpId="0"/>
      <p:bldP spid="630864" grpId="0" animBg="1"/>
      <p:bldP spid="630865" grpId="0"/>
      <p:bldP spid="630866" grpId="0" animBg="1"/>
      <p:bldP spid="630867" grpId="0"/>
      <p:bldP spid="630868" grpId="0" animBg="1"/>
      <p:bldP spid="630869" grpId="0"/>
      <p:bldP spid="630870" grpId="0" animBg="1"/>
      <p:bldP spid="630871" grpId="0"/>
      <p:bldP spid="630872" grpId="0" animBg="1"/>
      <p:bldP spid="630873" grpId="0"/>
      <p:bldP spid="630874" grpId="0" animBg="1"/>
      <p:bldP spid="630875" grpId="0"/>
      <p:bldP spid="630878" grpId="0" animBg="1"/>
      <p:bldP spid="6308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34819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0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1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2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3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4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5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6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7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8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9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0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1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2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3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4834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5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4836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7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4838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39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34840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1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4842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3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4844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5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4846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47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4848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9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1,2,3,4,5,6,7,8</a:t>
            </a:r>
            <a:endParaRPr lang="en-US" altLang="de-DE" sz="1300"/>
          </a:p>
        </p:txBody>
      </p:sp>
      <p:sp>
        <p:nvSpPr>
          <p:cNvPr id="34849" name="Line 33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0" name="Line 34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1" name="Line 35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2" name="Line 36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3" name="Line 37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4" name="Line 38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5" name="Line 39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6" name="Line 40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7" name="Line 41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8" name="Line 42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9" name="Line 43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0" name="Line 44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1" name="Line 45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2" name="Oval 46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3" name="Rectangle 47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4864" name="Oval 48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34865" name="Rectangle 49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34866" name="Oval 50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7" name="Rectangle 51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4868" name="Oval 52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69" name="Rectangle 53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4870" name="Oval 54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1" name="Rectangle 55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4872" name="Oval 56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3" name="Rectangle 57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4874" name="Oval 58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5" name="Rectangle 59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4876" name="Oval 60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77" name="Rectangle 61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4878" name="Text Box 62"/>
          <p:cNvSpPr txBox="1">
            <a:spLocks noChangeAspect="1" noChangeArrowheads="1"/>
          </p:cNvSpPr>
          <p:nvPr/>
        </p:nvSpPr>
        <p:spPr bwMode="auto">
          <a:xfrm>
            <a:off x="21828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6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1,2,4,6,7,8</a:t>
            </a:r>
            <a:endParaRPr lang="en-US" altLang="de-DE" sz="1300"/>
          </a:p>
        </p:txBody>
      </p:sp>
      <p:sp>
        <p:nvSpPr>
          <p:cNvPr id="34879" name="Line 63"/>
          <p:cNvSpPr>
            <a:spLocks noChangeAspect="1" noChangeShapeType="1"/>
          </p:cNvSpPr>
          <p:nvPr/>
        </p:nvSpPr>
        <p:spPr bwMode="auto">
          <a:xfrm>
            <a:off x="47371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0" name="Line 64"/>
          <p:cNvSpPr>
            <a:spLocks noChangeAspect="1" noChangeShapeType="1"/>
          </p:cNvSpPr>
          <p:nvPr/>
        </p:nvSpPr>
        <p:spPr bwMode="auto">
          <a:xfrm>
            <a:off x="47418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1" name="Line 65"/>
          <p:cNvSpPr>
            <a:spLocks noChangeAspect="1" noChangeShapeType="1"/>
          </p:cNvSpPr>
          <p:nvPr/>
        </p:nvSpPr>
        <p:spPr bwMode="auto">
          <a:xfrm>
            <a:off x="41068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2" name="Line 66"/>
          <p:cNvSpPr>
            <a:spLocks noChangeAspect="1" noChangeShapeType="1"/>
          </p:cNvSpPr>
          <p:nvPr/>
        </p:nvSpPr>
        <p:spPr bwMode="auto">
          <a:xfrm>
            <a:off x="41068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3" name="Line 67"/>
          <p:cNvSpPr>
            <a:spLocks noChangeAspect="1" noChangeShapeType="1"/>
          </p:cNvSpPr>
          <p:nvPr/>
        </p:nvSpPr>
        <p:spPr bwMode="auto">
          <a:xfrm flipH="1">
            <a:off x="4154488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8"/>
          <p:cNvSpPr>
            <a:spLocks noChangeAspect="1" noChangeShapeType="1"/>
          </p:cNvSpPr>
          <p:nvPr/>
        </p:nvSpPr>
        <p:spPr bwMode="auto">
          <a:xfrm flipH="1">
            <a:off x="4138613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9"/>
          <p:cNvSpPr>
            <a:spLocks noChangeAspect="1" noChangeShapeType="1"/>
          </p:cNvSpPr>
          <p:nvPr/>
        </p:nvSpPr>
        <p:spPr bwMode="auto">
          <a:xfrm flipH="1">
            <a:off x="41290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70"/>
          <p:cNvSpPr>
            <a:spLocks noChangeAspect="1" noChangeShapeType="1"/>
          </p:cNvSpPr>
          <p:nvPr/>
        </p:nvSpPr>
        <p:spPr bwMode="auto">
          <a:xfrm>
            <a:off x="4044950" y="2203450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1"/>
          <p:cNvSpPr>
            <a:spLocks noChangeAspect="1" noChangeShapeType="1"/>
          </p:cNvSpPr>
          <p:nvPr/>
        </p:nvSpPr>
        <p:spPr bwMode="auto">
          <a:xfrm>
            <a:off x="4111625" y="1152525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2"/>
          <p:cNvSpPr>
            <a:spLocks noChangeAspect="1" noChangeShapeType="1"/>
          </p:cNvSpPr>
          <p:nvPr/>
        </p:nvSpPr>
        <p:spPr bwMode="auto">
          <a:xfrm>
            <a:off x="4168775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9" name="Line 73"/>
          <p:cNvSpPr>
            <a:spLocks noChangeAspect="1" noChangeShapeType="1"/>
          </p:cNvSpPr>
          <p:nvPr/>
        </p:nvSpPr>
        <p:spPr bwMode="auto">
          <a:xfrm>
            <a:off x="4140200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90" name="Line 74"/>
          <p:cNvSpPr>
            <a:spLocks noChangeAspect="1" noChangeShapeType="1"/>
          </p:cNvSpPr>
          <p:nvPr/>
        </p:nvSpPr>
        <p:spPr bwMode="auto">
          <a:xfrm>
            <a:off x="41449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91" name="Line 75"/>
          <p:cNvSpPr>
            <a:spLocks noChangeAspect="1" noChangeShapeType="1"/>
          </p:cNvSpPr>
          <p:nvPr/>
        </p:nvSpPr>
        <p:spPr bwMode="auto">
          <a:xfrm>
            <a:off x="4154488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92" name="Oval 76"/>
          <p:cNvSpPr>
            <a:spLocks noChangeAspect="1" noChangeArrowheads="1"/>
          </p:cNvSpPr>
          <p:nvPr/>
        </p:nvSpPr>
        <p:spPr bwMode="auto">
          <a:xfrm>
            <a:off x="39354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3" name="Rectangle 77"/>
          <p:cNvSpPr>
            <a:spLocks noChangeAspect="1" noChangeArrowheads="1"/>
          </p:cNvSpPr>
          <p:nvPr/>
        </p:nvSpPr>
        <p:spPr bwMode="auto">
          <a:xfrm>
            <a:off x="3965575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4894" name="Oval 78"/>
          <p:cNvSpPr>
            <a:spLocks noChangeAspect="1" noChangeArrowheads="1"/>
          </p:cNvSpPr>
          <p:nvPr/>
        </p:nvSpPr>
        <p:spPr bwMode="auto">
          <a:xfrm>
            <a:off x="4573588" y="1000125"/>
            <a:ext cx="325437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5" name="Rectangle 79"/>
          <p:cNvSpPr>
            <a:spLocks noChangeAspect="1" noChangeArrowheads="1"/>
          </p:cNvSpPr>
          <p:nvPr/>
        </p:nvSpPr>
        <p:spPr bwMode="auto">
          <a:xfrm>
            <a:off x="4605338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34896" name="Oval 80"/>
          <p:cNvSpPr>
            <a:spLocks noChangeAspect="1" noChangeArrowheads="1"/>
          </p:cNvSpPr>
          <p:nvPr/>
        </p:nvSpPr>
        <p:spPr bwMode="auto">
          <a:xfrm>
            <a:off x="4587875" y="1544638"/>
            <a:ext cx="325438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7" name="Rectangle 81"/>
          <p:cNvSpPr>
            <a:spLocks noChangeAspect="1" noChangeArrowheads="1"/>
          </p:cNvSpPr>
          <p:nvPr/>
        </p:nvSpPr>
        <p:spPr bwMode="auto">
          <a:xfrm>
            <a:off x="46053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6</a:t>
            </a:r>
            <a:endParaRPr lang="en-US" altLang="de-DE" sz="1500" b="1"/>
          </a:p>
        </p:txBody>
      </p:sp>
      <p:sp>
        <p:nvSpPr>
          <p:cNvPr id="34898" name="Oval 82"/>
          <p:cNvSpPr>
            <a:spLocks noChangeAspect="1" noChangeArrowheads="1"/>
          </p:cNvSpPr>
          <p:nvPr/>
        </p:nvSpPr>
        <p:spPr bwMode="auto">
          <a:xfrm>
            <a:off x="3935413" y="2087563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899" name="Rectangle 83"/>
          <p:cNvSpPr>
            <a:spLocks noChangeAspect="1" noChangeArrowheads="1"/>
          </p:cNvSpPr>
          <p:nvPr/>
        </p:nvSpPr>
        <p:spPr bwMode="auto">
          <a:xfrm>
            <a:off x="39735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4900" name="Oval 84"/>
          <p:cNvSpPr>
            <a:spLocks noChangeAspect="1" noChangeArrowheads="1"/>
          </p:cNvSpPr>
          <p:nvPr/>
        </p:nvSpPr>
        <p:spPr bwMode="auto">
          <a:xfrm>
            <a:off x="3951288" y="1000125"/>
            <a:ext cx="325437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01" name="Rectangle 85"/>
          <p:cNvSpPr>
            <a:spLocks noChangeAspect="1" noChangeArrowheads="1"/>
          </p:cNvSpPr>
          <p:nvPr/>
        </p:nvSpPr>
        <p:spPr bwMode="auto">
          <a:xfrm>
            <a:off x="3979863" y="10366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4902" name="Oval 86"/>
          <p:cNvSpPr>
            <a:spLocks noChangeAspect="1" noChangeArrowheads="1"/>
          </p:cNvSpPr>
          <p:nvPr/>
        </p:nvSpPr>
        <p:spPr bwMode="auto">
          <a:xfrm>
            <a:off x="393541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03" name="Rectangle 87"/>
          <p:cNvSpPr>
            <a:spLocks noChangeAspect="1" noChangeArrowheads="1"/>
          </p:cNvSpPr>
          <p:nvPr/>
        </p:nvSpPr>
        <p:spPr bwMode="auto">
          <a:xfrm>
            <a:off x="39671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4904" name="Oval 88"/>
          <p:cNvSpPr>
            <a:spLocks noChangeAspect="1" noChangeArrowheads="1"/>
          </p:cNvSpPr>
          <p:nvPr/>
        </p:nvSpPr>
        <p:spPr bwMode="auto">
          <a:xfrm>
            <a:off x="45735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05" name="Rectangle 89"/>
          <p:cNvSpPr>
            <a:spLocks noChangeAspect="1" noChangeArrowheads="1"/>
          </p:cNvSpPr>
          <p:nvPr/>
        </p:nvSpPr>
        <p:spPr bwMode="auto">
          <a:xfrm>
            <a:off x="46053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4906" name="Oval 90"/>
          <p:cNvSpPr>
            <a:spLocks noChangeAspect="1" noChangeArrowheads="1"/>
          </p:cNvSpPr>
          <p:nvPr/>
        </p:nvSpPr>
        <p:spPr bwMode="auto">
          <a:xfrm>
            <a:off x="45878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07" name="Rectangle 91"/>
          <p:cNvSpPr>
            <a:spLocks noChangeAspect="1" noChangeArrowheads="1"/>
          </p:cNvSpPr>
          <p:nvPr/>
        </p:nvSpPr>
        <p:spPr bwMode="auto">
          <a:xfrm>
            <a:off x="46212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94684" name="Text Box 92"/>
          <p:cNvSpPr txBox="1">
            <a:spLocks noChangeAspect="1" noChangeArrowheads="1"/>
          </p:cNvSpPr>
          <p:nvPr/>
        </p:nvSpPr>
        <p:spPr bwMode="auto">
          <a:xfrm>
            <a:off x="39227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1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1,2,7,8</a:t>
            </a:r>
            <a:endParaRPr lang="en-US" altLang="de-DE" sz="1300"/>
          </a:p>
        </p:txBody>
      </p:sp>
      <p:sp>
        <p:nvSpPr>
          <p:cNvPr id="494685" name="Line 93"/>
          <p:cNvSpPr>
            <a:spLocks noChangeAspect="1" noChangeShapeType="1"/>
          </p:cNvSpPr>
          <p:nvPr/>
        </p:nvSpPr>
        <p:spPr bwMode="auto">
          <a:xfrm>
            <a:off x="6477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86" name="Line 94"/>
          <p:cNvSpPr>
            <a:spLocks noChangeAspect="1" noChangeShapeType="1"/>
          </p:cNvSpPr>
          <p:nvPr/>
        </p:nvSpPr>
        <p:spPr bwMode="auto">
          <a:xfrm>
            <a:off x="6481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87" name="Line 95"/>
          <p:cNvSpPr>
            <a:spLocks noChangeAspect="1" noChangeShapeType="1"/>
          </p:cNvSpPr>
          <p:nvPr/>
        </p:nvSpPr>
        <p:spPr bwMode="auto">
          <a:xfrm>
            <a:off x="5846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88" name="Line 96"/>
          <p:cNvSpPr>
            <a:spLocks noChangeAspect="1" noChangeShapeType="1"/>
          </p:cNvSpPr>
          <p:nvPr/>
        </p:nvSpPr>
        <p:spPr bwMode="auto">
          <a:xfrm>
            <a:off x="5846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89" name="Line 97"/>
          <p:cNvSpPr>
            <a:spLocks noChangeAspect="1" noChangeShapeType="1"/>
          </p:cNvSpPr>
          <p:nvPr/>
        </p:nvSpPr>
        <p:spPr bwMode="auto">
          <a:xfrm flipH="1">
            <a:off x="5892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90" name="Line 98"/>
          <p:cNvSpPr>
            <a:spLocks noChangeAspect="1" noChangeShapeType="1"/>
          </p:cNvSpPr>
          <p:nvPr/>
        </p:nvSpPr>
        <p:spPr bwMode="auto">
          <a:xfrm flipH="1">
            <a:off x="5878513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91" name="Line 99"/>
          <p:cNvSpPr>
            <a:spLocks noChangeAspect="1" noChangeShapeType="1"/>
          </p:cNvSpPr>
          <p:nvPr/>
        </p:nvSpPr>
        <p:spPr bwMode="auto">
          <a:xfrm flipH="1">
            <a:off x="5868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92" name="Line 100"/>
          <p:cNvSpPr>
            <a:spLocks noChangeAspect="1" noChangeShapeType="1"/>
          </p:cNvSpPr>
          <p:nvPr/>
        </p:nvSpPr>
        <p:spPr bwMode="auto">
          <a:xfrm>
            <a:off x="5783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93" name="Line 101"/>
          <p:cNvSpPr>
            <a:spLocks noChangeAspect="1" noChangeShapeType="1"/>
          </p:cNvSpPr>
          <p:nvPr/>
        </p:nvSpPr>
        <p:spPr bwMode="auto">
          <a:xfrm>
            <a:off x="5849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94" name="Line 102"/>
          <p:cNvSpPr>
            <a:spLocks noChangeAspect="1" noChangeShapeType="1"/>
          </p:cNvSpPr>
          <p:nvPr/>
        </p:nvSpPr>
        <p:spPr bwMode="auto">
          <a:xfrm>
            <a:off x="5908675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95" name="Line 103"/>
          <p:cNvSpPr>
            <a:spLocks noChangeAspect="1" noChangeShapeType="1"/>
          </p:cNvSpPr>
          <p:nvPr/>
        </p:nvSpPr>
        <p:spPr bwMode="auto">
          <a:xfrm>
            <a:off x="5878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96" name="Line 104"/>
          <p:cNvSpPr>
            <a:spLocks noChangeAspect="1" noChangeShapeType="1"/>
          </p:cNvSpPr>
          <p:nvPr/>
        </p:nvSpPr>
        <p:spPr bwMode="auto">
          <a:xfrm>
            <a:off x="5883275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97" name="Line 105"/>
          <p:cNvSpPr>
            <a:spLocks noChangeAspect="1" noChangeShapeType="1"/>
          </p:cNvSpPr>
          <p:nvPr/>
        </p:nvSpPr>
        <p:spPr bwMode="auto">
          <a:xfrm>
            <a:off x="5892800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698" name="Oval 106"/>
          <p:cNvSpPr>
            <a:spLocks noChangeAspect="1" noChangeArrowheads="1"/>
          </p:cNvSpPr>
          <p:nvPr/>
        </p:nvSpPr>
        <p:spPr bwMode="auto">
          <a:xfrm>
            <a:off x="5675313" y="1544638"/>
            <a:ext cx="325437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4699" name="Rectangle 107"/>
          <p:cNvSpPr>
            <a:spLocks noChangeAspect="1" noChangeArrowheads="1"/>
          </p:cNvSpPr>
          <p:nvPr/>
        </p:nvSpPr>
        <p:spPr bwMode="auto">
          <a:xfrm>
            <a:off x="5705475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494700" name="Oval 108"/>
          <p:cNvSpPr>
            <a:spLocks noChangeAspect="1" noChangeArrowheads="1"/>
          </p:cNvSpPr>
          <p:nvPr/>
        </p:nvSpPr>
        <p:spPr bwMode="auto">
          <a:xfrm>
            <a:off x="6311900" y="1000125"/>
            <a:ext cx="327025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4701" name="Rectangle 109"/>
          <p:cNvSpPr>
            <a:spLocks noChangeAspect="1" noChangeArrowheads="1"/>
          </p:cNvSpPr>
          <p:nvPr/>
        </p:nvSpPr>
        <p:spPr bwMode="auto">
          <a:xfrm>
            <a:off x="6343650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494702" name="Oval 110"/>
          <p:cNvSpPr>
            <a:spLocks noChangeAspect="1" noChangeArrowheads="1"/>
          </p:cNvSpPr>
          <p:nvPr/>
        </p:nvSpPr>
        <p:spPr bwMode="auto">
          <a:xfrm>
            <a:off x="6327775" y="1544638"/>
            <a:ext cx="325438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4703" name="Rectangle 111"/>
          <p:cNvSpPr>
            <a:spLocks noChangeAspect="1" noChangeArrowheads="1"/>
          </p:cNvSpPr>
          <p:nvPr/>
        </p:nvSpPr>
        <p:spPr bwMode="auto">
          <a:xfrm>
            <a:off x="6343650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6</a:t>
            </a:r>
            <a:endParaRPr lang="en-US" altLang="de-DE" sz="1500" b="1"/>
          </a:p>
        </p:txBody>
      </p:sp>
      <p:sp>
        <p:nvSpPr>
          <p:cNvPr id="494704" name="Oval 112"/>
          <p:cNvSpPr>
            <a:spLocks noChangeAspect="1" noChangeArrowheads="1"/>
          </p:cNvSpPr>
          <p:nvPr/>
        </p:nvSpPr>
        <p:spPr bwMode="auto">
          <a:xfrm>
            <a:off x="5675313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4705" name="Rectangle 113"/>
          <p:cNvSpPr>
            <a:spLocks noChangeAspect="1" noChangeArrowheads="1"/>
          </p:cNvSpPr>
          <p:nvPr/>
        </p:nvSpPr>
        <p:spPr bwMode="auto">
          <a:xfrm>
            <a:off x="5711825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94706" name="Oval 114"/>
          <p:cNvSpPr>
            <a:spLocks noChangeAspect="1" noChangeArrowheads="1"/>
          </p:cNvSpPr>
          <p:nvPr/>
        </p:nvSpPr>
        <p:spPr bwMode="auto">
          <a:xfrm>
            <a:off x="5688013" y="1000125"/>
            <a:ext cx="327025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4707" name="Rectangle 115"/>
          <p:cNvSpPr>
            <a:spLocks noChangeAspect="1" noChangeArrowheads="1"/>
          </p:cNvSpPr>
          <p:nvPr/>
        </p:nvSpPr>
        <p:spPr bwMode="auto">
          <a:xfrm>
            <a:off x="5719763" y="10382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1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94708" name="Oval 116"/>
          <p:cNvSpPr>
            <a:spLocks noChangeAspect="1" noChangeArrowheads="1"/>
          </p:cNvSpPr>
          <p:nvPr/>
        </p:nvSpPr>
        <p:spPr bwMode="auto">
          <a:xfrm>
            <a:off x="5675313" y="263048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4709" name="Rectangle 117"/>
          <p:cNvSpPr>
            <a:spLocks noChangeAspect="1" noChangeArrowheads="1"/>
          </p:cNvSpPr>
          <p:nvPr/>
        </p:nvSpPr>
        <p:spPr bwMode="auto">
          <a:xfrm>
            <a:off x="5707063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94710" name="Oval 118"/>
          <p:cNvSpPr>
            <a:spLocks noChangeAspect="1" noChangeArrowheads="1"/>
          </p:cNvSpPr>
          <p:nvPr/>
        </p:nvSpPr>
        <p:spPr bwMode="auto">
          <a:xfrm>
            <a:off x="6311900" y="20875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4711" name="Rectangle 119"/>
          <p:cNvSpPr>
            <a:spLocks noChangeAspect="1" noChangeArrowheads="1"/>
          </p:cNvSpPr>
          <p:nvPr/>
        </p:nvSpPr>
        <p:spPr bwMode="auto">
          <a:xfrm>
            <a:off x="634365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7</a:t>
            </a:r>
            <a:endParaRPr lang="en-US" altLang="de-DE" sz="1500" b="1"/>
          </a:p>
        </p:txBody>
      </p:sp>
      <p:sp>
        <p:nvSpPr>
          <p:cNvPr id="494712" name="Oval 120"/>
          <p:cNvSpPr>
            <a:spLocks noChangeAspect="1" noChangeArrowheads="1"/>
          </p:cNvSpPr>
          <p:nvPr/>
        </p:nvSpPr>
        <p:spPr bwMode="auto">
          <a:xfrm>
            <a:off x="6327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4713" name="Rectangle 121"/>
          <p:cNvSpPr>
            <a:spLocks noChangeAspect="1" noChangeArrowheads="1"/>
          </p:cNvSpPr>
          <p:nvPr/>
        </p:nvSpPr>
        <p:spPr bwMode="auto">
          <a:xfrm>
            <a:off x="6361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94714" name="Text Box 122"/>
          <p:cNvSpPr txBox="1">
            <a:spLocks noChangeAspect="1" noChangeArrowheads="1"/>
          </p:cNvSpPr>
          <p:nvPr/>
        </p:nvSpPr>
        <p:spPr bwMode="auto">
          <a:xfrm>
            <a:off x="568166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7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2,8</a:t>
            </a:r>
            <a:endParaRPr lang="en-US" altLang="de-DE" sz="1300"/>
          </a:p>
        </p:txBody>
      </p:sp>
      <p:sp>
        <p:nvSpPr>
          <p:cNvPr id="34939" name="Line 123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40" name="Freeform 124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2147483647 w 1304"/>
              <a:gd name="T1" fmla="*/ 2147483647 h 1644"/>
              <a:gd name="T2" fmla="*/ 2147483647 w 1304"/>
              <a:gd name="T3" fmla="*/ 2147483647 h 1644"/>
              <a:gd name="T4" fmla="*/ 2147483647 w 1304"/>
              <a:gd name="T5" fmla="*/ 2147483647 h 1644"/>
              <a:gd name="T6" fmla="*/ 2147483647 w 1304"/>
              <a:gd name="T7" fmla="*/ 2147483647 h 1644"/>
              <a:gd name="T8" fmla="*/ 2147483647 w 1304"/>
              <a:gd name="T9" fmla="*/ 2147483647 h 1644"/>
              <a:gd name="T10" fmla="*/ 2147483647 w 1304"/>
              <a:gd name="T11" fmla="*/ 2147483647 h 1644"/>
              <a:gd name="T12" fmla="*/ 2147483647 w 1304"/>
              <a:gd name="T13" fmla="*/ 2147483647 h 1644"/>
              <a:gd name="T14" fmla="*/ 2147483647 w 1304"/>
              <a:gd name="T15" fmla="*/ 2147483647 h 16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41" name="Line 125"/>
          <p:cNvSpPr>
            <a:spLocks noChangeAspect="1" noChangeShapeType="1"/>
          </p:cNvSpPr>
          <p:nvPr/>
        </p:nvSpPr>
        <p:spPr bwMode="auto">
          <a:xfrm>
            <a:off x="3836988" y="1978025"/>
            <a:ext cx="11953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4718" name="Freeform 126"/>
          <p:cNvSpPr>
            <a:spLocks noChangeAspect="1"/>
          </p:cNvSpPr>
          <p:nvPr/>
        </p:nvSpPr>
        <p:spPr bwMode="auto">
          <a:xfrm>
            <a:off x="5521325" y="892175"/>
            <a:ext cx="1139825" cy="1720850"/>
          </a:xfrm>
          <a:custGeom>
            <a:avLst/>
            <a:gdLst>
              <a:gd name="T0" fmla="*/ 2147483647 w 1191"/>
              <a:gd name="T1" fmla="*/ 0 h 1796"/>
              <a:gd name="T2" fmla="*/ 2147483647 w 1191"/>
              <a:gd name="T3" fmla="*/ 2147483647 h 1796"/>
              <a:gd name="T4" fmla="*/ 2147483647 w 1191"/>
              <a:gd name="T5" fmla="*/ 2147483647 h 1796"/>
              <a:gd name="T6" fmla="*/ 2147483647 w 1191"/>
              <a:gd name="T7" fmla="*/ 2147483647 h 1796"/>
              <a:gd name="T8" fmla="*/ 2147483647 w 1191"/>
              <a:gd name="T9" fmla="*/ 2147483647 h 1796"/>
              <a:gd name="T10" fmla="*/ 2147483647 w 1191"/>
              <a:gd name="T11" fmla="*/ 2147483647 h 1796"/>
              <a:gd name="T12" fmla="*/ 2147483647 w 1191"/>
              <a:gd name="T13" fmla="*/ 2147483647 h 1796"/>
              <a:gd name="T14" fmla="*/ 2147483647 w 1191"/>
              <a:gd name="T15" fmla="*/ 2147483647 h 17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1" h="1796">
                <a:moveTo>
                  <a:pt x="737" y="0"/>
                </a:moveTo>
                <a:cubicBezTo>
                  <a:pt x="709" y="123"/>
                  <a:pt x="681" y="246"/>
                  <a:pt x="624" y="340"/>
                </a:cubicBezTo>
                <a:cubicBezTo>
                  <a:pt x="567" y="434"/>
                  <a:pt x="491" y="510"/>
                  <a:pt x="397" y="567"/>
                </a:cubicBezTo>
                <a:cubicBezTo>
                  <a:pt x="303" y="624"/>
                  <a:pt x="114" y="586"/>
                  <a:pt x="57" y="680"/>
                </a:cubicBezTo>
                <a:cubicBezTo>
                  <a:pt x="0" y="774"/>
                  <a:pt x="0" y="1059"/>
                  <a:pt x="57" y="1134"/>
                </a:cubicBezTo>
                <a:cubicBezTo>
                  <a:pt x="114" y="1209"/>
                  <a:pt x="265" y="1040"/>
                  <a:pt x="397" y="1134"/>
                </a:cubicBezTo>
                <a:cubicBezTo>
                  <a:pt x="529" y="1228"/>
                  <a:pt x="719" y="1606"/>
                  <a:pt x="851" y="1701"/>
                </a:cubicBezTo>
                <a:cubicBezTo>
                  <a:pt x="983" y="1796"/>
                  <a:pt x="1087" y="1748"/>
                  <a:pt x="1191" y="170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43" name="AutoShape 127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44" name="AutoShape 128"/>
          <p:cNvSpPr>
            <a:spLocks noChangeAspect="1" noChangeArrowheads="1"/>
          </p:cNvSpPr>
          <p:nvPr/>
        </p:nvSpPr>
        <p:spPr bwMode="auto">
          <a:xfrm>
            <a:off x="2589213" y="4151313"/>
            <a:ext cx="1630362" cy="327025"/>
          </a:xfrm>
          <a:prstGeom prst="curvedUpArrow">
            <a:avLst>
              <a:gd name="adj1" fmla="val 99709"/>
              <a:gd name="adj2" fmla="val 199417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4721" name="AutoShape 129"/>
          <p:cNvSpPr>
            <a:spLocks noChangeAspect="1" noChangeArrowheads="1"/>
          </p:cNvSpPr>
          <p:nvPr/>
        </p:nvSpPr>
        <p:spPr bwMode="auto">
          <a:xfrm>
            <a:off x="449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4946" name="Text Box 130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(1) = 1	</a:t>
            </a:r>
            <a:r>
              <a:rPr lang="en-US" altLang="de-DE" sz="1300" b="1" i="1"/>
              <a:t>D</a:t>
            </a:r>
            <a:r>
              <a:rPr lang="en-US" altLang="de-DE" sz="1300" b="1"/>
              <a:t>(5)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1	</a:t>
            </a:r>
            <a:r>
              <a:rPr lang="en-US" altLang="de-DE" sz="1300" i="1"/>
              <a:t>D</a:t>
            </a:r>
            <a:r>
              <a:rPr lang="en-US" altLang="de-DE" sz="1300"/>
              <a:t>(6) = 2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(3) = 2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(7)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(4) = 1	</a:t>
            </a:r>
            <a:r>
              <a:rPr lang="en-US" altLang="de-DE" sz="1300" i="1"/>
              <a:t>D</a:t>
            </a:r>
            <a:r>
              <a:rPr lang="en-US" altLang="de-DE" sz="1300"/>
              <a:t>(8) = 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/>
              <a:t> = 2+1-0 = 3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(3,5)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1</a:t>
            </a:r>
            <a:r>
              <a:rPr lang="en-US" altLang="de-DE" sz="1300"/>
              <a:t> =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 </a:t>
            </a:r>
            <a:r>
              <a:rPr lang="en-US" altLang="de-DE" sz="1300"/>
              <a:t>=3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</p:txBody>
      </p:sp>
      <p:sp>
        <p:nvSpPr>
          <p:cNvPr id="34947" name="Text Box 131"/>
          <p:cNvSpPr txBox="1">
            <a:spLocks noChangeArrowheads="1"/>
          </p:cNvSpPr>
          <p:nvPr/>
        </p:nvSpPr>
        <p:spPr bwMode="auto">
          <a:xfrm>
            <a:off x="2589213" y="4667250"/>
            <a:ext cx="1700212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(1) = -1	</a:t>
            </a:r>
            <a:r>
              <a:rPr lang="en-US" altLang="de-DE" sz="1300" b="1" i="1"/>
              <a:t>D</a:t>
            </a:r>
            <a:r>
              <a:rPr lang="en-US" altLang="de-DE" sz="1300" b="1"/>
              <a:t>(6) = 2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(2) = -1	</a:t>
            </a:r>
            <a:r>
              <a:rPr lang="en-US" altLang="de-DE" sz="1300" i="1"/>
              <a:t>D</a:t>
            </a:r>
            <a:r>
              <a:rPr lang="en-US" altLang="de-DE" sz="1300"/>
              <a:t>(7)=-1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b="1" i="1"/>
              <a:t>D</a:t>
            </a:r>
            <a:r>
              <a:rPr lang="en-US" altLang="de-DE" sz="1300" b="1"/>
              <a:t>(4) = 3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(8)=-1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/>
              <a:t> = 3+2-0 = 5</a:t>
            </a:r>
            <a:endParaRPr lang="en-US" altLang="de-DE" sz="1300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b="1"/>
              <a:t>Austausch (4,6)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2</a:t>
            </a:r>
            <a:r>
              <a:rPr lang="en-US" altLang="de-DE" sz="1300"/>
              <a:t> = 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 i="1" baseline="-25000"/>
              <a:t> </a:t>
            </a:r>
            <a:r>
              <a:rPr lang="en-US" altLang="de-DE" sz="1300"/>
              <a:t>=8</a:t>
            </a:r>
          </a:p>
        </p:txBody>
      </p:sp>
      <p:sp>
        <p:nvSpPr>
          <p:cNvPr id="494724" name="Text Box 132"/>
          <p:cNvSpPr txBox="1">
            <a:spLocks noChangeArrowheads="1"/>
          </p:cNvSpPr>
          <p:nvPr/>
        </p:nvSpPr>
        <p:spPr bwMode="auto">
          <a:xfrm>
            <a:off x="4495800" y="4667250"/>
            <a:ext cx="1658938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(1) = -3</a:t>
            </a:r>
            <a:r>
              <a:rPr lang="en-US" altLang="de-DE" sz="1300"/>
              <a:t>	</a:t>
            </a:r>
            <a:r>
              <a:rPr lang="en-US" altLang="de-DE" sz="1300" b="1" i="1"/>
              <a:t>D</a:t>
            </a:r>
            <a:r>
              <a:rPr lang="en-US" altLang="de-DE" sz="1300" b="1"/>
              <a:t>(7)=-3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-3	</a:t>
            </a:r>
            <a:r>
              <a:rPr lang="en-US" altLang="de-DE" sz="1300" i="1"/>
              <a:t>D</a:t>
            </a:r>
            <a:r>
              <a:rPr lang="en-US" altLang="de-DE" sz="1300"/>
              <a:t>(8)=-3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 b="1"/>
            </a:b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/>
              <a:t> = -3-3-0 = -6</a:t>
            </a:r>
            <a:endParaRPr lang="en-US" altLang="de-DE" sz="1300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(1,7)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G</a:t>
            </a:r>
            <a:r>
              <a:rPr lang="en-US" altLang="de-DE" sz="1300" baseline="-25000"/>
              <a:t>3</a:t>
            </a:r>
            <a:r>
              <a:rPr lang="en-US" altLang="de-DE" sz="1300"/>
              <a:t>= 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/>
              <a:t> 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 i="1"/>
              <a:t> </a:t>
            </a:r>
            <a:r>
              <a:rPr lang="en-US" altLang="de-DE" sz="1300"/>
              <a:t>= 2</a:t>
            </a:r>
          </a:p>
        </p:txBody>
      </p:sp>
      <p:sp>
        <p:nvSpPr>
          <p:cNvPr id="494728" name="Text Box 136"/>
          <p:cNvSpPr txBox="1">
            <a:spLocks noChangeArrowheads="1"/>
          </p:cNvSpPr>
          <p:nvPr/>
        </p:nvSpPr>
        <p:spPr bwMode="auto">
          <a:xfrm>
            <a:off x="6430963" y="5992813"/>
            <a:ext cx="2736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Bisheriger Gewinn des Passes</a:t>
            </a:r>
            <a:endParaRPr lang="en-US" altLang="de-DE" sz="1300"/>
          </a:p>
        </p:txBody>
      </p:sp>
      <p:grpSp>
        <p:nvGrpSpPr>
          <p:cNvPr id="494732" name="Group 140"/>
          <p:cNvGrpSpPr>
            <a:grpSpLocks/>
          </p:cNvGrpSpPr>
          <p:nvPr/>
        </p:nvGrpSpPr>
        <p:grpSpPr bwMode="auto">
          <a:xfrm>
            <a:off x="5264150" y="4840288"/>
            <a:ext cx="3471863" cy="1295400"/>
            <a:chOff x="3316" y="3049"/>
            <a:chExt cx="2187" cy="816"/>
          </a:xfrm>
        </p:grpSpPr>
        <p:sp>
          <p:nvSpPr>
            <p:cNvPr id="34952" name="Line 133"/>
            <p:cNvSpPr>
              <a:spLocks noChangeShapeType="1"/>
            </p:cNvSpPr>
            <p:nvPr/>
          </p:nvSpPr>
          <p:spPr bwMode="auto">
            <a:xfrm flipH="1" flipV="1">
              <a:off x="3316" y="3049"/>
              <a:ext cx="716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500" tIns="42449" rIns="84899" bIns="64178">
              <a:spAutoFit/>
            </a:bodyPr>
            <a:lstStyle/>
            <a:p>
              <a:endParaRPr lang="de-DE"/>
            </a:p>
          </p:txBody>
        </p:sp>
        <p:sp>
          <p:nvSpPr>
            <p:cNvPr id="34953" name="Line 134"/>
            <p:cNvSpPr>
              <a:spLocks noChangeShapeType="1"/>
            </p:cNvSpPr>
            <p:nvPr/>
          </p:nvSpPr>
          <p:spPr bwMode="auto">
            <a:xfrm flipH="1" flipV="1">
              <a:off x="3856" y="3049"/>
              <a:ext cx="195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500" tIns="42449" rIns="84899" bIns="64178">
              <a:spAutoFit/>
            </a:bodyPr>
            <a:lstStyle/>
            <a:p>
              <a:endParaRPr lang="de-DE"/>
            </a:p>
          </p:txBody>
        </p:sp>
        <p:sp>
          <p:nvSpPr>
            <p:cNvPr id="34954" name="Text Box 135"/>
            <p:cNvSpPr txBox="1">
              <a:spLocks noChangeArrowheads="1"/>
            </p:cNvSpPr>
            <p:nvPr/>
          </p:nvSpPr>
          <p:spPr bwMode="auto">
            <a:xfrm>
              <a:off x="4114" y="3073"/>
              <a:ext cx="138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CC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226" tIns="19057" rIns="76226" bIns="38113" anchor="ctr">
              <a:spAutoFit/>
            </a:bodyPr>
            <a:lstStyle>
              <a:lvl1pPr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·"/>
                <a:defRPr sz="17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algn="l" defTabSz="898525">
                <a:lnSpc>
                  <a:spcPct val="102000"/>
                </a:lnSpc>
                <a:spcBef>
                  <a:spcPct val="50000"/>
                </a:spcBef>
                <a:buClr>
                  <a:srgbClr val="CC0000"/>
                </a:buClr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algn="l" defTabSz="898525"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algn="l" defTabSz="898525"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algn="l" defTabSz="898525"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defTabSz="898525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300"/>
                <a:t>Auswahl der Knoten für maximalen Gewinnwert</a:t>
              </a:r>
              <a:endParaRPr lang="en-US" altLang="de-DE" sz="1300"/>
            </a:p>
          </p:txBody>
        </p:sp>
        <p:sp>
          <p:nvSpPr>
            <p:cNvPr id="34955" name="Line 137"/>
            <p:cNvSpPr>
              <a:spLocks noChangeShapeType="1"/>
            </p:cNvSpPr>
            <p:nvPr/>
          </p:nvSpPr>
          <p:spPr bwMode="auto">
            <a:xfrm flipH="1">
              <a:off x="3762" y="3624"/>
              <a:ext cx="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500" tIns="42449" rIns="84899" bIns="64178">
              <a:spAutoFit/>
            </a:bodyPr>
            <a:lstStyle/>
            <a:p>
              <a:endParaRPr lang="de-DE"/>
            </a:p>
          </p:txBody>
        </p:sp>
        <p:sp>
          <p:nvSpPr>
            <p:cNvPr id="34956" name="Line 138"/>
            <p:cNvSpPr>
              <a:spLocks noChangeShapeType="1"/>
            </p:cNvSpPr>
            <p:nvPr/>
          </p:nvSpPr>
          <p:spPr bwMode="auto">
            <a:xfrm flipH="1">
              <a:off x="3758" y="3865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500" tIns="42449" rIns="84899" bIns="64178">
              <a:spAutoFit/>
            </a:bodyPr>
            <a:lstStyle/>
            <a:p>
              <a:endParaRPr lang="de-DE"/>
            </a:p>
          </p:txBody>
        </p:sp>
      </p:grpSp>
      <p:sp>
        <p:nvSpPr>
          <p:cNvPr id="494731" name="Text Box 139"/>
          <p:cNvSpPr txBox="1">
            <a:spLocks noChangeArrowheads="1"/>
          </p:cNvSpPr>
          <p:nvPr/>
        </p:nvSpPr>
        <p:spPr bwMode="auto">
          <a:xfrm>
            <a:off x="6423025" y="5616575"/>
            <a:ext cx="27447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26" tIns="19057" rIns="76226" bIns="38113" anchor="ctr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300"/>
              <a:t>Gewinnwert bei Knotentausch</a:t>
            </a:r>
            <a:endParaRPr lang="en-US" altLang="de-DE"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9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9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9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9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9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9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9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9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9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9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9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9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9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9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9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9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9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9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84" grpId="0" animBg="1"/>
      <p:bldP spid="494685" grpId="0" animBg="1"/>
      <p:bldP spid="494686" grpId="0" animBg="1"/>
      <p:bldP spid="494687" grpId="0" animBg="1"/>
      <p:bldP spid="494688" grpId="0" animBg="1"/>
      <p:bldP spid="494689" grpId="0" animBg="1"/>
      <p:bldP spid="494690" grpId="0" animBg="1"/>
      <p:bldP spid="494691" grpId="0" animBg="1"/>
      <p:bldP spid="494692" grpId="0" animBg="1"/>
      <p:bldP spid="494693" grpId="0" animBg="1"/>
      <p:bldP spid="494694" grpId="0" animBg="1"/>
      <p:bldP spid="494695" grpId="0" animBg="1"/>
      <p:bldP spid="494696" grpId="0" animBg="1"/>
      <p:bldP spid="494697" grpId="0" animBg="1"/>
      <p:bldP spid="494698" grpId="0" animBg="1"/>
      <p:bldP spid="494699" grpId="0"/>
      <p:bldP spid="494700" grpId="0" animBg="1"/>
      <p:bldP spid="494701" grpId="0"/>
      <p:bldP spid="494702" grpId="0" animBg="1"/>
      <p:bldP spid="494703" grpId="0"/>
      <p:bldP spid="494704" grpId="0" animBg="1"/>
      <p:bldP spid="494705" grpId="0"/>
      <p:bldP spid="494706" grpId="0" animBg="1"/>
      <p:bldP spid="494707" grpId="0"/>
      <p:bldP spid="494708" grpId="0" animBg="1"/>
      <p:bldP spid="494709" grpId="0"/>
      <p:bldP spid="494710" grpId="0" animBg="1"/>
      <p:bldP spid="494711" grpId="0"/>
      <p:bldP spid="494712" grpId="0" animBg="1"/>
      <p:bldP spid="494713" grpId="0"/>
      <p:bldP spid="494714" grpId="0" animBg="1"/>
      <p:bldP spid="494718" grpId="0" animBg="1"/>
      <p:bldP spid="494721" grpId="0" animBg="1"/>
      <p:bldP spid="494724" grpId="0" animBg="1"/>
      <p:bldP spid="494728" grpId="0"/>
      <p:bldP spid="4947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 dirty="0"/>
              <a:t>2.1 	Einführung: Partitionierung auf Hierarchieebenen</a:t>
            </a:r>
          </a:p>
        </p:txBody>
      </p:sp>
      <p:sp>
        <p:nvSpPr>
          <p:cNvPr id="593" name="Text Box 6">
            <a:extLst>
              <a:ext uri="{FF2B5EF4-FFF2-40B4-BE49-F238E27FC236}">
                <a16:creationId xmlns:a16="http://schemas.microsoft.com/office/drawing/2014/main" id="{F21D74CC-A361-4FEB-AE21-CFE70D6E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065213"/>
            <a:ext cx="18399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900" b="1"/>
              <a:t>Systemebene</a:t>
            </a:r>
            <a:endParaRPr lang="en-US" altLang="de-DE" sz="1900" b="1"/>
          </a:p>
        </p:txBody>
      </p:sp>
      <p:sp>
        <p:nvSpPr>
          <p:cNvPr id="594" name="Text Box 7">
            <a:extLst>
              <a:ext uri="{FF2B5EF4-FFF2-40B4-BE49-F238E27FC236}">
                <a16:creationId xmlns:a16="http://schemas.microsoft.com/office/drawing/2014/main" id="{9A58DF81-74B5-4617-9B98-043D3DC1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1065213"/>
            <a:ext cx="24320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900" b="1" dirty="0"/>
              <a:t>Leiterplattenebene</a:t>
            </a:r>
            <a:endParaRPr lang="en-US" altLang="de-DE" sz="1900" b="1" dirty="0"/>
          </a:p>
        </p:txBody>
      </p:sp>
      <p:sp>
        <p:nvSpPr>
          <p:cNvPr id="595" name="Text Box 8">
            <a:extLst>
              <a:ext uri="{FF2B5EF4-FFF2-40B4-BE49-F238E27FC236}">
                <a16:creationId xmlns:a16="http://schemas.microsoft.com/office/drawing/2014/main" id="{A6D01FE3-90E8-4B3D-B71B-FF94F26E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065213"/>
            <a:ext cx="13287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900" b="1"/>
              <a:t>IC-Ebene</a:t>
            </a:r>
            <a:endParaRPr lang="en-US" altLang="de-DE" sz="1900" b="1"/>
          </a:p>
        </p:txBody>
      </p:sp>
      <p:sp>
        <p:nvSpPr>
          <p:cNvPr id="596" name="Text Box 9">
            <a:extLst>
              <a:ext uri="{FF2B5EF4-FFF2-40B4-BE49-F238E27FC236}">
                <a16:creationId xmlns:a16="http://schemas.microsoft.com/office/drawing/2014/main" id="{5AFC1E59-CBD2-4A67-A38D-A53E2E88A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427163"/>
            <a:ext cx="2744787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Jedes Subsystem (Leiterplatte) </a:t>
            </a:r>
            <a:br>
              <a:rPr lang="de-DE" altLang="de-DE" dirty="0"/>
            </a:br>
            <a:r>
              <a:rPr lang="de-DE" altLang="de-DE" dirty="0"/>
              <a:t>kann unabhängig entworfen und </a:t>
            </a:r>
            <a:br>
              <a:rPr lang="de-DE" altLang="de-DE" dirty="0"/>
            </a:br>
            <a:r>
              <a:rPr lang="de-DE" altLang="de-DE" dirty="0"/>
              <a:t>gefertigt werden.</a:t>
            </a:r>
            <a:endParaRPr lang="en-US" altLang="de-DE" dirty="0"/>
          </a:p>
        </p:txBody>
      </p:sp>
      <p:sp>
        <p:nvSpPr>
          <p:cNvPr id="597" name="Text Box 10">
            <a:extLst>
              <a:ext uri="{FF2B5EF4-FFF2-40B4-BE49-F238E27FC236}">
                <a16:creationId xmlns:a16="http://schemas.microsoft.com/office/drawing/2014/main" id="{7AC6B1EE-7773-46C4-890C-BF5EBBDA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1447800"/>
            <a:ext cx="31242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Ermittlung von Teilschaltungen auf einer Leiterplatte, die als IC/MCM realisierbar sind.</a:t>
            </a:r>
            <a:endParaRPr lang="en-US" altLang="de-DE" dirty="0"/>
          </a:p>
        </p:txBody>
      </p:sp>
      <p:sp>
        <p:nvSpPr>
          <p:cNvPr id="598" name="Text Box 11">
            <a:extLst>
              <a:ext uri="{FF2B5EF4-FFF2-40B4-BE49-F238E27FC236}">
                <a16:creationId xmlns:a16="http://schemas.microsoft.com/office/drawing/2014/main" id="{B7F42B53-C519-4B1A-92D5-94200F4E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447800"/>
            <a:ext cx="297180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IC-Schaltungen werden aus Komplexitätsgründen oft in Blöcke aufgeteilt, die sich unabhängig voneinander entwerfen lassen.</a:t>
            </a:r>
            <a:endParaRPr lang="en-US" altLang="de-DE" dirty="0"/>
          </a:p>
        </p:txBody>
      </p:sp>
      <p:sp>
        <p:nvSpPr>
          <p:cNvPr id="599" name="Line 13">
            <a:extLst>
              <a:ext uri="{FF2B5EF4-FFF2-40B4-BE49-F238E27FC236}">
                <a16:creationId xmlns:a16="http://schemas.microsoft.com/office/drawing/2014/main" id="{66A9DA8F-C06E-4B40-AEA0-6C57A07536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9425" y="4772758"/>
            <a:ext cx="4625" cy="3225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500" tIns="42449" rIns="84899" bIns="64178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600" name="Group 29">
            <a:extLst>
              <a:ext uri="{FF2B5EF4-FFF2-40B4-BE49-F238E27FC236}">
                <a16:creationId xmlns:a16="http://schemas.microsoft.com/office/drawing/2014/main" id="{59401066-7613-46A1-8BF6-B5B4B31A12D0}"/>
              </a:ext>
            </a:extLst>
          </p:cNvPr>
          <p:cNvGrpSpPr>
            <a:grpSpLocks noChangeAspect="1"/>
          </p:cNvGrpSpPr>
          <p:nvPr/>
        </p:nvGrpSpPr>
        <p:grpSpPr>
          <a:xfrm>
            <a:off x="1007821" y="3536694"/>
            <a:ext cx="1636645" cy="1305723"/>
            <a:chOff x="303746" y="1075518"/>
            <a:chExt cx="5823432" cy="5012913"/>
          </a:xfrm>
        </p:grpSpPr>
        <p:sp>
          <p:nvSpPr>
            <p:cNvPr id="601" name="Line 15">
              <a:extLst>
                <a:ext uri="{FF2B5EF4-FFF2-40B4-BE49-F238E27FC236}">
                  <a16:creationId xmlns:a16="http://schemas.microsoft.com/office/drawing/2014/main" id="{3F27DC1E-A941-4276-B4A8-46A3B79A440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03746" y="4235818"/>
              <a:ext cx="2135188" cy="1087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2" name="Line 16">
              <a:extLst>
                <a:ext uri="{FF2B5EF4-FFF2-40B4-BE49-F238E27FC236}">
                  <a16:creationId xmlns:a16="http://schemas.microsoft.com/office/drawing/2014/main" id="{B9E85B61-0593-40D4-AE7B-0A1198E532B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08509" y="3948481"/>
              <a:ext cx="0" cy="287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3" name="Line 18">
              <a:extLst>
                <a:ext uri="{FF2B5EF4-FFF2-40B4-BE49-F238E27FC236}">
                  <a16:creationId xmlns:a16="http://schemas.microsoft.com/office/drawing/2014/main" id="{C651B45E-AE44-45D2-B540-E0841538568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8508" y="3948481"/>
              <a:ext cx="3644899" cy="1797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" name="Line 20">
              <a:extLst>
                <a:ext uri="{FF2B5EF4-FFF2-40B4-BE49-F238E27FC236}">
                  <a16:creationId xmlns:a16="http://schemas.microsoft.com/office/drawing/2014/main" id="{3688EE8D-6B00-4A6D-A6BB-42026752031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31184" y="4923206"/>
              <a:ext cx="2189162" cy="844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" name="Line 21">
              <a:extLst>
                <a:ext uri="{FF2B5EF4-FFF2-40B4-BE49-F238E27FC236}">
                  <a16:creationId xmlns:a16="http://schemas.microsoft.com/office/drawing/2014/main" id="{087498A0-830E-4CBB-A209-2DABF1E3DD4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34359" y="5229594"/>
              <a:ext cx="2182812" cy="852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" name="Line 22">
              <a:extLst>
                <a:ext uri="{FF2B5EF4-FFF2-40B4-BE49-F238E27FC236}">
                  <a16:creationId xmlns:a16="http://schemas.microsoft.com/office/drawing/2014/main" id="{A1F652BA-262D-451D-BAD2-19B7E27C0C9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34359" y="5764581"/>
              <a:ext cx="0" cy="323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7" name="Line 23">
              <a:extLst>
                <a:ext uri="{FF2B5EF4-FFF2-40B4-BE49-F238E27FC236}">
                  <a16:creationId xmlns:a16="http://schemas.microsoft.com/office/drawing/2014/main" id="{4D291304-6008-4C2D-8F7F-1301014BA42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118759" y="4921619"/>
              <a:ext cx="4762" cy="311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8" name="Line 15">
              <a:extLst>
                <a:ext uri="{FF2B5EF4-FFF2-40B4-BE49-F238E27FC236}">
                  <a16:creationId xmlns:a16="http://schemas.microsoft.com/office/drawing/2014/main" id="{01F2F62D-5630-4EBE-977D-BE960AA6F0C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350034" y="5277219"/>
              <a:ext cx="1577975" cy="804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9" name="Line 15">
              <a:extLst>
                <a:ext uri="{FF2B5EF4-FFF2-40B4-BE49-F238E27FC236}">
                  <a16:creationId xmlns:a16="http://schemas.microsoft.com/office/drawing/2014/main" id="{6F46C52B-0D63-4900-B793-F2DB48EB5A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307403" y="2186436"/>
              <a:ext cx="2135188" cy="1087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0" name="Line 16">
              <a:extLst>
                <a:ext uri="{FF2B5EF4-FFF2-40B4-BE49-F238E27FC236}">
                  <a16:creationId xmlns:a16="http://schemas.microsoft.com/office/drawing/2014/main" id="{8378C302-4F8E-479E-9359-9DDE319601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12166" y="1899099"/>
              <a:ext cx="0" cy="287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1" name="Line 17">
              <a:extLst>
                <a:ext uri="{FF2B5EF4-FFF2-40B4-BE49-F238E27FC236}">
                  <a16:creationId xmlns:a16="http://schemas.microsoft.com/office/drawing/2014/main" id="{5A609459-C0D6-4FF9-80A6-F2F279B3C88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12165" y="1091648"/>
              <a:ext cx="2125795" cy="8074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2" name="Line 18">
              <a:extLst>
                <a:ext uri="{FF2B5EF4-FFF2-40B4-BE49-F238E27FC236}">
                  <a16:creationId xmlns:a16="http://schemas.microsoft.com/office/drawing/2014/main" id="{7A6AA311-9306-4A10-BA13-77160C6CDCF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12165" y="1899099"/>
              <a:ext cx="3644899" cy="1797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3" name="Line 20">
              <a:extLst>
                <a:ext uri="{FF2B5EF4-FFF2-40B4-BE49-F238E27FC236}">
                  <a16:creationId xmlns:a16="http://schemas.microsoft.com/office/drawing/2014/main" id="{E429F401-B70D-4854-98FC-7ECAF4F4C3F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34841" y="2873824"/>
              <a:ext cx="2189162" cy="844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4" name="Line 21">
              <a:extLst>
                <a:ext uri="{FF2B5EF4-FFF2-40B4-BE49-F238E27FC236}">
                  <a16:creationId xmlns:a16="http://schemas.microsoft.com/office/drawing/2014/main" id="{F7B28213-3094-400F-8929-099005A56AA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38016" y="3180212"/>
              <a:ext cx="2182812" cy="852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" name="Line 22">
              <a:extLst>
                <a:ext uri="{FF2B5EF4-FFF2-40B4-BE49-F238E27FC236}">
                  <a16:creationId xmlns:a16="http://schemas.microsoft.com/office/drawing/2014/main" id="{B9E7C9A4-6A3E-4B6C-A9C3-7F095ED078A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938016" y="3715199"/>
              <a:ext cx="0" cy="323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" name="Line 23">
              <a:extLst>
                <a:ext uri="{FF2B5EF4-FFF2-40B4-BE49-F238E27FC236}">
                  <a16:creationId xmlns:a16="http://schemas.microsoft.com/office/drawing/2014/main" id="{3B7F49FD-130E-4B58-83D5-2F52B599C69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122416" y="2872237"/>
              <a:ext cx="4762" cy="311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7" name="Line 24">
              <a:extLst>
                <a:ext uri="{FF2B5EF4-FFF2-40B4-BE49-F238E27FC236}">
                  <a16:creationId xmlns:a16="http://schemas.microsoft.com/office/drawing/2014/main" id="{6EC04B3C-6AF3-487A-A361-151F347FAA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37963" y="1075518"/>
              <a:ext cx="3681279" cy="1796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" name="Line 15">
              <a:extLst>
                <a:ext uri="{FF2B5EF4-FFF2-40B4-BE49-F238E27FC236}">
                  <a16:creationId xmlns:a16="http://schemas.microsoft.com/office/drawing/2014/main" id="{BBDE6BAC-24DD-4C03-B3F2-4DC4D19A1CC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353691" y="3227837"/>
              <a:ext cx="1577975" cy="804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619" name="Straight Connector 48">
              <a:extLst>
                <a:ext uri="{FF2B5EF4-FFF2-40B4-BE49-F238E27FC236}">
                  <a16:creationId xmlns:a16="http://schemas.microsoft.com/office/drawing/2014/main" id="{31D4FF19-FF2D-4B6F-95D2-2A189B8A5D02}"/>
                </a:ext>
              </a:extLst>
            </p:cNvPr>
            <p:cNvCxnSpPr>
              <a:stCxn id="610" idx="0"/>
              <a:endCxn id="603" idx="0"/>
            </p:cNvCxnSpPr>
            <p:nvPr/>
          </p:nvCxnSpPr>
          <p:spPr>
            <a:xfrm flipH="1">
              <a:off x="308508" y="2186437"/>
              <a:ext cx="3658" cy="17620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49">
              <a:extLst>
                <a:ext uri="{FF2B5EF4-FFF2-40B4-BE49-F238E27FC236}">
                  <a16:creationId xmlns:a16="http://schemas.microsoft.com/office/drawing/2014/main" id="{A3252122-BE87-4632-AC39-AB46C85098FF}"/>
                </a:ext>
              </a:extLst>
            </p:cNvPr>
            <p:cNvCxnSpPr/>
            <p:nvPr/>
          </p:nvCxnSpPr>
          <p:spPr>
            <a:xfrm flipH="1">
              <a:off x="3934755" y="3996899"/>
              <a:ext cx="3658" cy="17620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50">
              <a:extLst>
                <a:ext uri="{FF2B5EF4-FFF2-40B4-BE49-F238E27FC236}">
                  <a16:creationId xmlns:a16="http://schemas.microsoft.com/office/drawing/2014/main" id="{FB4259E3-F494-4BEE-BEA2-216882BBE1C7}"/>
                </a:ext>
              </a:extLst>
            </p:cNvPr>
            <p:cNvCxnSpPr/>
            <p:nvPr/>
          </p:nvCxnSpPr>
          <p:spPr>
            <a:xfrm flipH="1">
              <a:off x="6110822" y="3145287"/>
              <a:ext cx="3658" cy="17620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2" name="Group 51">
            <a:extLst>
              <a:ext uri="{FF2B5EF4-FFF2-40B4-BE49-F238E27FC236}">
                <a16:creationId xmlns:a16="http://schemas.microsoft.com/office/drawing/2014/main" id="{72CB7A3A-4BB2-4C89-B55F-47F2EF877947}"/>
              </a:ext>
            </a:extLst>
          </p:cNvPr>
          <p:cNvGrpSpPr>
            <a:grpSpLocks noChangeAspect="1"/>
          </p:cNvGrpSpPr>
          <p:nvPr/>
        </p:nvGrpSpPr>
        <p:grpSpPr>
          <a:xfrm>
            <a:off x="827584" y="5246116"/>
            <a:ext cx="1934629" cy="1051547"/>
            <a:chOff x="2446455" y="2355687"/>
            <a:chExt cx="5819775" cy="3413125"/>
          </a:xfrm>
        </p:grpSpPr>
        <p:sp>
          <p:nvSpPr>
            <p:cNvPr id="623" name="Line 15">
              <a:extLst>
                <a:ext uri="{FF2B5EF4-FFF2-40B4-BE49-F238E27FC236}">
                  <a16:creationId xmlns:a16="http://schemas.microsoft.com/office/drawing/2014/main" id="{6498F189-0368-4566-8FD4-5341547D29C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446455" y="3916199"/>
              <a:ext cx="2135188" cy="1087147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Line 16">
              <a:extLst>
                <a:ext uri="{FF2B5EF4-FFF2-40B4-BE49-F238E27FC236}">
                  <a16:creationId xmlns:a16="http://schemas.microsoft.com/office/drawing/2014/main" id="{674230E2-AE2B-4CAB-8C67-9E75E2D44F7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451218" y="3628862"/>
              <a:ext cx="0" cy="287338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Line 17">
              <a:extLst>
                <a:ext uri="{FF2B5EF4-FFF2-40B4-BE49-F238E27FC236}">
                  <a16:creationId xmlns:a16="http://schemas.microsoft.com/office/drawing/2014/main" id="{E49767F3-668C-48C1-BAD1-A5ED3D82DF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451218" y="3192300"/>
              <a:ext cx="1149350" cy="436562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Line 18">
              <a:extLst>
                <a:ext uri="{FF2B5EF4-FFF2-40B4-BE49-F238E27FC236}">
                  <a16:creationId xmlns:a16="http://schemas.microsoft.com/office/drawing/2014/main" id="{7276BB17-5B65-4ADF-8EFE-E5B5D754608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51217" y="3628862"/>
              <a:ext cx="3644899" cy="1797216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Line 20">
              <a:extLst>
                <a:ext uri="{FF2B5EF4-FFF2-40B4-BE49-F238E27FC236}">
                  <a16:creationId xmlns:a16="http://schemas.microsoft.com/office/drawing/2014/main" id="{E109BC43-0A97-4D84-B7EE-DEBB08B37E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073893" y="4603587"/>
              <a:ext cx="2189162" cy="84455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Line 21">
              <a:extLst>
                <a:ext uri="{FF2B5EF4-FFF2-40B4-BE49-F238E27FC236}">
                  <a16:creationId xmlns:a16="http://schemas.microsoft.com/office/drawing/2014/main" id="{2B32DA60-5498-4F28-BB69-3C1166C0F3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077068" y="4909975"/>
              <a:ext cx="2182812" cy="852487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Line 22">
              <a:extLst>
                <a:ext uri="{FF2B5EF4-FFF2-40B4-BE49-F238E27FC236}">
                  <a16:creationId xmlns:a16="http://schemas.microsoft.com/office/drawing/2014/main" id="{8D145594-BFBB-424B-8ADB-3B5720F0BE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077068" y="5444962"/>
              <a:ext cx="0" cy="3238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Line 23">
              <a:extLst>
                <a:ext uri="{FF2B5EF4-FFF2-40B4-BE49-F238E27FC236}">
                  <a16:creationId xmlns:a16="http://schemas.microsoft.com/office/drawing/2014/main" id="{67AE4F99-CA1C-453E-AFCE-7AD3CD2F4D3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8261468" y="4602000"/>
              <a:ext cx="4762" cy="3111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Line 24">
              <a:extLst>
                <a:ext uri="{FF2B5EF4-FFF2-40B4-BE49-F238E27FC236}">
                  <a16:creationId xmlns:a16="http://schemas.microsoft.com/office/drawing/2014/main" id="{0D306DF4-218D-4F67-8395-517EE5F005A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94618" y="3887625"/>
              <a:ext cx="1463675" cy="714375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Line 25">
              <a:extLst>
                <a:ext uri="{FF2B5EF4-FFF2-40B4-BE49-F238E27FC236}">
                  <a16:creationId xmlns:a16="http://schemas.microsoft.com/office/drawing/2014/main" id="{BB31CDC1-65BF-4CE1-A6A1-DB1CB486A16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469055" y="5067137"/>
              <a:ext cx="377825" cy="2000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Line 26">
              <a:extLst>
                <a:ext uri="{FF2B5EF4-FFF2-40B4-BE49-F238E27FC236}">
                  <a16:creationId xmlns:a16="http://schemas.microsoft.com/office/drawing/2014/main" id="{EDE3CA85-A585-484B-85F8-EFE7A504281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708768" y="4984587"/>
              <a:ext cx="388937" cy="1936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Line 27">
              <a:extLst>
                <a:ext uri="{FF2B5EF4-FFF2-40B4-BE49-F238E27FC236}">
                  <a16:creationId xmlns:a16="http://schemas.microsoft.com/office/drawing/2014/main" id="{A09A8F70-8ED7-401A-9CF3-908483A8677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834180" y="5175087"/>
              <a:ext cx="263525" cy="920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Line 28">
              <a:extLst>
                <a:ext uri="{FF2B5EF4-FFF2-40B4-BE49-F238E27FC236}">
                  <a16:creationId xmlns:a16="http://schemas.microsoft.com/office/drawing/2014/main" id="{28F639E1-9BA4-43AB-98BE-51B8AB8FD68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472230" y="4984587"/>
              <a:ext cx="249238" cy="762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Line 29">
              <a:extLst>
                <a:ext uri="{FF2B5EF4-FFF2-40B4-BE49-F238E27FC236}">
                  <a16:creationId xmlns:a16="http://schemas.microsoft.com/office/drawing/2014/main" id="{39D1FD87-D1DD-4C92-8BDD-CB92B540BA3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915018" y="4789325"/>
              <a:ext cx="379412" cy="19843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Line 30">
              <a:extLst>
                <a:ext uri="{FF2B5EF4-FFF2-40B4-BE49-F238E27FC236}">
                  <a16:creationId xmlns:a16="http://schemas.microsoft.com/office/drawing/2014/main" id="{2ADA8E3A-1466-4132-B735-7144FA91130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154730" y="4706775"/>
              <a:ext cx="388938" cy="1952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Line 31">
              <a:extLst>
                <a:ext uri="{FF2B5EF4-FFF2-40B4-BE49-F238E27FC236}">
                  <a16:creationId xmlns:a16="http://schemas.microsoft.com/office/drawing/2014/main" id="{6F70C346-3F81-4471-8792-A36D7491D8C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280143" y="4897275"/>
              <a:ext cx="263525" cy="889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Line 32">
              <a:extLst>
                <a:ext uri="{FF2B5EF4-FFF2-40B4-BE49-F238E27FC236}">
                  <a16:creationId xmlns:a16="http://schemas.microsoft.com/office/drawing/2014/main" id="{E936812D-986F-4939-9C63-DEC560C9FD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915018" y="4706775"/>
              <a:ext cx="252412" cy="889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Line 37">
              <a:extLst>
                <a:ext uri="{FF2B5EF4-FFF2-40B4-BE49-F238E27FC236}">
                  <a16:creationId xmlns:a16="http://schemas.microsoft.com/office/drawing/2014/main" id="{6C38BB99-96A2-41B8-B4CF-A1F158A3AF7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13293" y="4230525"/>
              <a:ext cx="388937" cy="1952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Line 38">
              <a:extLst>
                <a:ext uri="{FF2B5EF4-FFF2-40B4-BE49-F238E27FC236}">
                  <a16:creationId xmlns:a16="http://schemas.microsoft.com/office/drawing/2014/main" id="{C888A3F8-A334-4CB0-AC12-55BE89E7DF8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53005" y="4147975"/>
              <a:ext cx="388938" cy="18891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Line 39">
              <a:extLst>
                <a:ext uri="{FF2B5EF4-FFF2-40B4-BE49-F238E27FC236}">
                  <a16:creationId xmlns:a16="http://schemas.microsoft.com/office/drawing/2014/main" id="{A3DB5D27-6C05-421F-9452-A69EC37BD2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187943" y="4344825"/>
              <a:ext cx="258762" cy="889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Line 40">
              <a:extLst>
                <a:ext uri="{FF2B5EF4-FFF2-40B4-BE49-F238E27FC236}">
                  <a16:creationId xmlns:a16="http://schemas.microsoft.com/office/drawing/2014/main" id="{985175C6-219E-448E-9E3E-07408F6C0D8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813293" y="4147975"/>
              <a:ext cx="252412" cy="825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Line 41">
              <a:extLst>
                <a:ext uri="{FF2B5EF4-FFF2-40B4-BE49-F238E27FC236}">
                  <a16:creationId xmlns:a16="http://schemas.microsoft.com/office/drawing/2014/main" id="{5D4A98E0-3481-47D2-A83B-781B4D9C4E6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60780" y="3713000"/>
              <a:ext cx="374650" cy="2000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Line 42">
              <a:extLst>
                <a:ext uri="{FF2B5EF4-FFF2-40B4-BE49-F238E27FC236}">
                  <a16:creationId xmlns:a16="http://schemas.microsoft.com/office/drawing/2014/main" id="{679F1AE1-4C81-430A-8435-9FBE570B70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00493" y="3628862"/>
              <a:ext cx="395287" cy="18573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Line 43">
              <a:extLst>
                <a:ext uri="{FF2B5EF4-FFF2-40B4-BE49-F238E27FC236}">
                  <a16:creationId xmlns:a16="http://schemas.microsoft.com/office/drawing/2014/main" id="{0E7C3334-E335-47E5-9AB1-5D192BAA2C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125905" y="3816187"/>
              <a:ext cx="273050" cy="9683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Line 44">
              <a:extLst>
                <a:ext uri="{FF2B5EF4-FFF2-40B4-BE49-F238E27FC236}">
                  <a16:creationId xmlns:a16="http://schemas.microsoft.com/office/drawing/2014/main" id="{84238996-2FCC-4CD0-99FD-8C939E4B774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757605" y="3628862"/>
              <a:ext cx="255588" cy="8413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Line 45">
              <a:extLst>
                <a:ext uri="{FF2B5EF4-FFF2-40B4-BE49-F238E27FC236}">
                  <a16:creationId xmlns:a16="http://schemas.microsoft.com/office/drawing/2014/main" id="{95044A55-C837-48C6-9BF1-E20E646C774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154980" y="4373400"/>
              <a:ext cx="373063" cy="1809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Line 46">
              <a:extLst>
                <a:ext uri="{FF2B5EF4-FFF2-40B4-BE49-F238E27FC236}">
                  <a16:creationId xmlns:a16="http://schemas.microsoft.com/office/drawing/2014/main" id="{070B1129-07AB-49AE-B47E-C93F2363F91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378818" y="4276562"/>
              <a:ext cx="388937" cy="19526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Line 47">
              <a:extLst>
                <a:ext uri="{FF2B5EF4-FFF2-40B4-BE49-F238E27FC236}">
                  <a16:creationId xmlns:a16="http://schemas.microsoft.com/office/drawing/2014/main" id="{CF4BC9FF-86B0-43BD-B8C0-E1F3A50E7A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508993" y="4467062"/>
              <a:ext cx="249237" cy="8731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Line 48">
              <a:extLst>
                <a:ext uri="{FF2B5EF4-FFF2-40B4-BE49-F238E27FC236}">
                  <a16:creationId xmlns:a16="http://schemas.microsoft.com/office/drawing/2014/main" id="{E5F1B48F-6376-42EF-AEFB-DF759809DEA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154980" y="4276562"/>
              <a:ext cx="236538" cy="825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Line 49">
              <a:extLst>
                <a:ext uri="{FF2B5EF4-FFF2-40B4-BE49-F238E27FC236}">
                  <a16:creationId xmlns:a16="http://schemas.microsoft.com/office/drawing/2014/main" id="{0E83427A-E82F-42B2-B0B0-1AF80EB24E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94618" y="4198775"/>
              <a:ext cx="193675" cy="9683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Line 50">
              <a:extLst>
                <a:ext uri="{FF2B5EF4-FFF2-40B4-BE49-F238E27FC236}">
                  <a16:creationId xmlns:a16="http://schemas.microsoft.com/office/drawing/2014/main" id="{A63B2A00-3B57-494C-AC1A-150015985C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99380" y="4000337"/>
              <a:ext cx="414338" cy="1968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Line 51">
              <a:extLst>
                <a:ext uri="{FF2B5EF4-FFF2-40B4-BE49-F238E27FC236}">
                  <a16:creationId xmlns:a16="http://schemas.microsoft.com/office/drawing/2014/main" id="{3535F0AC-ECAC-4F34-85BE-CE9438E5BFA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986705" y="4197187"/>
              <a:ext cx="236538" cy="952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Line 54">
              <a:extLst>
                <a:ext uri="{FF2B5EF4-FFF2-40B4-BE49-F238E27FC236}">
                  <a16:creationId xmlns:a16="http://schemas.microsoft.com/office/drawing/2014/main" id="{86B200AD-32C1-4DFE-A498-ACFBD675D08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279893" y="3887625"/>
              <a:ext cx="244475" cy="857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Line 55">
              <a:extLst>
                <a:ext uri="{FF2B5EF4-FFF2-40B4-BE49-F238E27FC236}">
                  <a16:creationId xmlns:a16="http://schemas.microsoft.com/office/drawing/2014/main" id="{10370AC3-0E05-4989-9FC4-7181DC3E72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907205" y="4455950"/>
              <a:ext cx="1223963" cy="4984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Line 56">
              <a:extLst>
                <a:ext uri="{FF2B5EF4-FFF2-40B4-BE49-F238E27FC236}">
                  <a16:creationId xmlns:a16="http://schemas.microsoft.com/office/drawing/2014/main" id="{50622CC9-A392-45CE-B04C-39EBB9F057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026268" y="4514687"/>
              <a:ext cx="1208087" cy="5080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Line 57">
              <a:extLst>
                <a:ext uri="{FF2B5EF4-FFF2-40B4-BE49-F238E27FC236}">
                  <a16:creationId xmlns:a16="http://schemas.microsoft.com/office/drawing/2014/main" id="{889C6F47-1E97-4EDB-99BB-7632D0579D6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905618" y="4956012"/>
              <a:ext cx="130175" cy="650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Line 58">
              <a:extLst>
                <a:ext uri="{FF2B5EF4-FFF2-40B4-BE49-F238E27FC236}">
                  <a16:creationId xmlns:a16="http://schemas.microsoft.com/office/drawing/2014/main" id="{79977BAD-FCE8-47A1-9FE1-09B75CE735C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077068" y="4546437"/>
              <a:ext cx="1195387" cy="50641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Line 59">
              <a:extLst>
                <a:ext uri="{FF2B5EF4-FFF2-40B4-BE49-F238E27FC236}">
                  <a16:creationId xmlns:a16="http://schemas.microsoft.com/office/drawing/2014/main" id="{652E4A80-9313-4F4D-9A11-90748FE1E72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199305" y="4605175"/>
              <a:ext cx="1209675" cy="51593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Line 60">
              <a:extLst>
                <a:ext uri="{FF2B5EF4-FFF2-40B4-BE49-F238E27FC236}">
                  <a16:creationId xmlns:a16="http://schemas.microsoft.com/office/drawing/2014/main" id="{F27129A2-3205-437D-BE62-2D8E228367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075480" y="5054437"/>
              <a:ext cx="130175" cy="650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Line 61">
              <a:extLst>
                <a:ext uri="{FF2B5EF4-FFF2-40B4-BE49-F238E27FC236}">
                  <a16:creationId xmlns:a16="http://schemas.microsoft.com/office/drawing/2014/main" id="{C6ADF554-5FA6-4218-B1AA-2E805FA2B36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503730" y="3713000"/>
              <a:ext cx="95250" cy="428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Line 62">
              <a:extLst>
                <a:ext uri="{FF2B5EF4-FFF2-40B4-BE49-F238E27FC236}">
                  <a16:creationId xmlns:a16="http://schemas.microsoft.com/office/drawing/2014/main" id="{3A0420C1-50BA-4720-BB94-5EAFDF34125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624380" y="3752687"/>
              <a:ext cx="161925" cy="7461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Line 63">
              <a:extLst>
                <a:ext uri="{FF2B5EF4-FFF2-40B4-BE49-F238E27FC236}">
                  <a16:creationId xmlns:a16="http://schemas.microsoft.com/office/drawing/2014/main" id="{1B5E37DB-CFE1-4D1D-BA34-61A7ACEDB2B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02143" y="3757450"/>
              <a:ext cx="130175" cy="666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Line 64">
              <a:extLst>
                <a:ext uri="{FF2B5EF4-FFF2-40B4-BE49-F238E27FC236}">
                  <a16:creationId xmlns:a16="http://schemas.microsoft.com/office/drawing/2014/main" id="{BADC9FF9-78A9-43FD-9DE0-79061865411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068880" y="3986050"/>
              <a:ext cx="88900" cy="4603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Line 65">
              <a:extLst>
                <a:ext uri="{FF2B5EF4-FFF2-40B4-BE49-F238E27FC236}">
                  <a16:creationId xmlns:a16="http://schemas.microsoft.com/office/drawing/2014/main" id="{EDD98A46-B726-472F-B9F4-3FEE8F8F87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94293" y="4033675"/>
              <a:ext cx="150812" cy="666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Line 66">
              <a:extLst>
                <a:ext uri="{FF2B5EF4-FFF2-40B4-BE49-F238E27FC236}">
                  <a16:creationId xmlns:a16="http://schemas.microsoft.com/office/drawing/2014/main" id="{339DFB58-416A-4EF7-8996-6EEF45D5222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67293" y="4033675"/>
              <a:ext cx="130175" cy="666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Line 67">
              <a:extLst>
                <a:ext uri="{FF2B5EF4-FFF2-40B4-BE49-F238E27FC236}">
                  <a16:creationId xmlns:a16="http://schemas.microsoft.com/office/drawing/2014/main" id="{748A1A08-BA84-4A3D-A3CF-F3D92A316F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254618" y="4076537"/>
              <a:ext cx="77787" cy="4603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Line 68">
              <a:extLst>
                <a:ext uri="{FF2B5EF4-FFF2-40B4-BE49-F238E27FC236}">
                  <a16:creationId xmlns:a16="http://schemas.microsoft.com/office/drawing/2014/main" id="{928B0BE2-7DC7-45CD-860F-78D193E041B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380030" y="4128925"/>
              <a:ext cx="139700" cy="6191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Line 69">
              <a:extLst>
                <a:ext uri="{FF2B5EF4-FFF2-40B4-BE49-F238E27FC236}">
                  <a16:creationId xmlns:a16="http://schemas.microsoft.com/office/drawing/2014/main" id="{7E4E96DF-E486-4E39-B65E-8C0472E5421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53030" y="4124162"/>
              <a:ext cx="130175" cy="650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Line 70">
              <a:extLst>
                <a:ext uri="{FF2B5EF4-FFF2-40B4-BE49-F238E27FC236}">
                  <a16:creationId xmlns:a16="http://schemas.microsoft.com/office/drawing/2014/main" id="{AACB0A1A-3C1B-4B54-9DE5-04092C47DCC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443530" y="4181312"/>
              <a:ext cx="77788" cy="4603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Line 71">
              <a:extLst>
                <a:ext uri="{FF2B5EF4-FFF2-40B4-BE49-F238E27FC236}">
                  <a16:creationId xmlns:a16="http://schemas.microsoft.com/office/drawing/2014/main" id="{CF40163A-453A-4BF9-81D5-DA2DAE0D762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567355" y="4233700"/>
              <a:ext cx="144463" cy="6191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Line 72">
              <a:extLst>
                <a:ext uri="{FF2B5EF4-FFF2-40B4-BE49-F238E27FC236}">
                  <a16:creationId xmlns:a16="http://schemas.microsoft.com/office/drawing/2014/main" id="{E240B9D3-3925-4A3D-A735-F80ABBE716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441943" y="4228937"/>
              <a:ext cx="130175" cy="650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Line 74">
              <a:extLst>
                <a:ext uri="{FF2B5EF4-FFF2-40B4-BE49-F238E27FC236}">
                  <a16:creationId xmlns:a16="http://schemas.microsoft.com/office/drawing/2014/main" id="{E4A8D097-AC98-4B81-B2A1-B8101A23AF0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61030" y="4317837"/>
              <a:ext cx="136525" cy="5873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Line 75">
              <a:extLst>
                <a:ext uri="{FF2B5EF4-FFF2-40B4-BE49-F238E27FC236}">
                  <a16:creationId xmlns:a16="http://schemas.microsoft.com/office/drawing/2014/main" id="{629FE009-6D2A-49D8-B804-4467898A833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30855" y="4313075"/>
              <a:ext cx="130175" cy="6508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Line 76">
              <a:extLst>
                <a:ext uri="{FF2B5EF4-FFF2-40B4-BE49-F238E27FC236}">
                  <a16:creationId xmlns:a16="http://schemas.microsoft.com/office/drawing/2014/main" id="{7C395E02-FA57-4257-84FA-EAC013070DD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792780" y="4355937"/>
              <a:ext cx="100013" cy="381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Line 77">
              <a:extLst>
                <a:ext uri="{FF2B5EF4-FFF2-40B4-BE49-F238E27FC236}">
                  <a16:creationId xmlns:a16="http://schemas.microsoft.com/office/drawing/2014/main" id="{B3A41785-32A8-467B-98E2-5C04D82FE74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946768" y="4406737"/>
              <a:ext cx="134937" cy="650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Line 78">
              <a:extLst>
                <a:ext uri="{FF2B5EF4-FFF2-40B4-BE49-F238E27FC236}">
                  <a16:creationId xmlns:a16="http://schemas.microsoft.com/office/drawing/2014/main" id="{8A822F9D-2794-4F03-8765-3F09E4028E3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791193" y="4395625"/>
              <a:ext cx="157162" cy="762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Line 79">
              <a:extLst>
                <a:ext uri="{FF2B5EF4-FFF2-40B4-BE49-F238E27FC236}">
                  <a16:creationId xmlns:a16="http://schemas.microsoft.com/office/drawing/2014/main" id="{FC4BB686-EF69-4402-AA4A-0EF0A578905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994393" y="4459125"/>
              <a:ext cx="82550" cy="412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Line 80">
              <a:extLst>
                <a:ext uri="{FF2B5EF4-FFF2-40B4-BE49-F238E27FC236}">
                  <a16:creationId xmlns:a16="http://schemas.microsoft.com/office/drawing/2014/main" id="{3CA47DE9-2C12-451A-87E6-EBEBD2E3C5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118218" y="4497225"/>
              <a:ext cx="149225" cy="682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Line 81">
              <a:extLst>
                <a:ext uri="{FF2B5EF4-FFF2-40B4-BE49-F238E27FC236}">
                  <a16:creationId xmlns:a16="http://schemas.microsoft.com/office/drawing/2014/main" id="{6C70E299-9082-4819-8FD4-39AB563817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992805" y="4500400"/>
              <a:ext cx="130175" cy="666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Line 82">
              <a:extLst>
                <a:ext uri="{FF2B5EF4-FFF2-40B4-BE49-F238E27FC236}">
                  <a16:creationId xmlns:a16="http://schemas.microsoft.com/office/drawing/2014/main" id="{37E64B20-5329-421A-9DB5-6D577FB82E6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178543" y="4548025"/>
              <a:ext cx="84137" cy="444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Line 83">
              <a:extLst>
                <a:ext uri="{FF2B5EF4-FFF2-40B4-BE49-F238E27FC236}">
                  <a16:creationId xmlns:a16="http://schemas.microsoft.com/office/drawing/2014/main" id="{9826B02E-3D20-4A71-9E41-A447B98FE2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299193" y="4594062"/>
              <a:ext cx="161925" cy="698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Line 84">
              <a:extLst>
                <a:ext uri="{FF2B5EF4-FFF2-40B4-BE49-F238E27FC236}">
                  <a16:creationId xmlns:a16="http://schemas.microsoft.com/office/drawing/2014/main" id="{82822BEF-69A5-4C53-8DD3-1F1820FAC84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176955" y="4594062"/>
              <a:ext cx="130175" cy="650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Line 85">
              <a:extLst>
                <a:ext uri="{FF2B5EF4-FFF2-40B4-BE49-F238E27FC236}">
                  <a16:creationId xmlns:a16="http://schemas.microsoft.com/office/drawing/2014/main" id="{400D3F55-A927-4655-AC0C-6722E52DC67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369043" y="4651212"/>
              <a:ext cx="87312" cy="3651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Line 87">
              <a:extLst>
                <a:ext uri="{FF2B5EF4-FFF2-40B4-BE49-F238E27FC236}">
                  <a16:creationId xmlns:a16="http://schemas.microsoft.com/office/drawing/2014/main" id="{9ED11180-2D1D-45BC-A20F-066EB30488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367455" y="4687725"/>
              <a:ext cx="130175" cy="666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Line 90">
              <a:extLst>
                <a:ext uri="{FF2B5EF4-FFF2-40B4-BE49-F238E27FC236}">
                  <a16:creationId xmlns:a16="http://schemas.microsoft.com/office/drawing/2014/main" id="{7F8149F5-06DC-44CD-91BC-69F20B7F446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550018" y="4767100"/>
              <a:ext cx="128587" cy="6508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Line 91">
              <a:extLst>
                <a:ext uri="{FF2B5EF4-FFF2-40B4-BE49-F238E27FC236}">
                  <a16:creationId xmlns:a16="http://schemas.microsoft.com/office/drawing/2014/main" id="{359B3B46-2984-4037-839F-0BDFFF45E4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724643" y="4362287"/>
              <a:ext cx="1212850" cy="4968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Line 92">
              <a:extLst>
                <a:ext uri="{FF2B5EF4-FFF2-40B4-BE49-F238E27FC236}">
                  <a16:creationId xmlns:a16="http://schemas.microsoft.com/office/drawing/2014/main" id="{A3B54116-CDA9-4F92-A2DA-795F88C92AE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851643" y="4422612"/>
              <a:ext cx="1201737" cy="5080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Line 93">
              <a:extLst>
                <a:ext uri="{FF2B5EF4-FFF2-40B4-BE49-F238E27FC236}">
                  <a16:creationId xmlns:a16="http://schemas.microsoft.com/office/drawing/2014/main" id="{3FF6A1F7-2A21-4932-A523-90B88E2917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723055" y="4859175"/>
              <a:ext cx="130175" cy="666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Line 95">
              <a:extLst>
                <a:ext uri="{FF2B5EF4-FFF2-40B4-BE49-F238E27FC236}">
                  <a16:creationId xmlns:a16="http://schemas.microsoft.com/office/drawing/2014/main" id="{FD127A0A-387F-4E5F-8E3B-785749884F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924793" y="4359112"/>
              <a:ext cx="130175" cy="666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Line 98">
              <a:extLst>
                <a:ext uri="{FF2B5EF4-FFF2-40B4-BE49-F238E27FC236}">
                  <a16:creationId xmlns:a16="http://schemas.microsoft.com/office/drawing/2014/main" id="{1DB70B9F-3411-4B53-AB24-474BB726180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02155" y="2700175"/>
              <a:ext cx="0" cy="10445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Line 99">
              <a:extLst>
                <a:ext uri="{FF2B5EF4-FFF2-40B4-BE49-F238E27FC236}">
                  <a16:creationId xmlns:a16="http://schemas.microsoft.com/office/drawing/2014/main" id="{CC3B11C4-4AD2-4788-94FC-E21298BEAF4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48193" y="2741450"/>
              <a:ext cx="0" cy="10207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Line 106">
              <a:extLst>
                <a:ext uri="{FF2B5EF4-FFF2-40B4-BE49-F238E27FC236}">
                  <a16:creationId xmlns:a16="http://schemas.microsoft.com/office/drawing/2014/main" id="{5C211D4F-CCDD-4B7A-9B6A-F6D58F2376C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076943" y="3446300"/>
              <a:ext cx="0" cy="10445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Line 107">
              <a:extLst>
                <a:ext uri="{FF2B5EF4-FFF2-40B4-BE49-F238E27FC236}">
                  <a16:creationId xmlns:a16="http://schemas.microsoft.com/office/drawing/2014/main" id="{84058AFD-DA68-4C18-A57B-65765B130D1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122980" y="3487575"/>
              <a:ext cx="0" cy="10445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Line 108">
              <a:extLst>
                <a:ext uri="{FF2B5EF4-FFF2-40B4-BE49-F238E27FC236}">
                  <a16:creationId xmlns:a16="http://schemas.microsoft.com/office/drawing/2014/main" id="{96A1F403-76A6-4E07-80DC-95D7279E080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119805" y="4455950"/>
              <a:ext cx="144463" cy="730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Line 109">
              <a:extLst>
                <a:ext uri="{FF2B5EF4-FFF2-40B4-BE49-F238E27FC236}">
                  <a16:creationId xmlns:a16="http://schemas.microsoft.com/office/drawing/2014/main" id="{978F9586-2D09-46C1-9A1A-C21F6414E1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073768" y="4470237"/>
              <a:ext cx="46037" cy="158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Line 110">
              <a:extLst>
                <a:ext uri="{FF2B5EF4-FFF2-40B4-BE49-F238E27FC236}">
                  <a16:creationId xmlns:a16="http://schemas.microsoft.com/office/drawing/2014/main" id="{65D61319-C1CE-4AE3-892F-2A0BA52DE9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022843" y="2584287"/>
              <a:ext cx="1112837" cy="33496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Line 111">
              <a:extLst>
                <a:ext uri="{FF2B5EF4-FFF2-40B4-BE49-F238E27FC236}">
                  <a16:creationId xmlns:a16="http://schemas.microsoft.com/office/drawing/2014/main" id="{65C80A31-9162-4489-83AB-A110F54279C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62518" y="2552537"/>
              <a:ext cx="1128712" cy="3444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Line 112">
              <a:extLst>
                <a:ext uri="{FF2B5EF4-FFF2-40B4-BE49-F238E27FC236}">
                  <a16:creationId xmlns:a16="http://schemas.microsoft.com/office/drawing/2014/main" id="{776CB7A0-B1DA-4181-BF55-9260C919558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968868" y="2897025"/>
              <a:ext cx="0" cy="104933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Line 113">
              <a:extLst>
                <a:ext uri="{FF2B5EF4-FFF2-40B4-BE49-F238E27FC236}">
                  <a16:creationId xmlns:a16="http://schemas.microsoft.com/office/drawing/2014/main" id="{5B646992-8D6A-4C83-891C-5FF9D8E102D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014905" y="2917662"/>
              <a:ext cx="0" cy="10509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Line 116">
              <a:extLst>
                <a:ext uri="{FF2B5EF4-FFF2-40B4-BE49-F238E27FC236}">
                  <a16:creationId xmlns:a16="http://schemas.microsoft.com/office/drawing/2014/main" id="{64899563-D613-45C0-A78A-A6BB47E865C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211755" y="2679537"/>
              <a:ext cx="1114425" cy="34131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Line 117">
              <a:extLst>
                <a:ext uri="{FF2B5EF4-FFF2-40B4-BE49-F238E27FC236}">
                  <a16:creationId xmlns:a16="http://schemas.microsoft.com/office/drawing/2014/main" id="{1BF837B0-241C-4BD9-8A07-1DC6EBC863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145080" y="2641437"/>
              <a:ext cx="1114425" cy="33813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Line 120">
              <a:extLst>
                <a:ext uri="{FF2B5EF4-FFF2-40B4-BE49-F238E27FC236}">
                  <a16:creationId xmlns:a16="http://schemas.microsoft.com/office/drawing/2014/main" id="{554DAA7E-31A9-4163-875E-573304A3057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213343" y="3990812"/>
              <a:ext cx="127000" cy="5556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Line 123">
              <a:extLst>
                <a:ext uri="{FF2B5EF4-FFF2-40B4-BE49-F238E27FC236}">
                  <a16:creationId xmlns:a16="http://schemas.microsoft.com/office/drawing/2014/main" id="{74831EDD-1A3D-4BF5-9284-A0D0D8BAF2A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94318" y="2770025"/>
              <a:ext cx="1123950" cy="34131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Line 127">
              <a:extLst>
                <a:ext uri="{FF2B5EF4-FFF2-40B4-BE49-F238E27FC236}">
                  <a16:creationId xmlns:a16="http://schemas.microsoft.com/office/drawing/2014/main" id="{74D6F45F-8067-4B80-BF93-EFA825C54DA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402255" y="4084475"/>
              <a:ext cx="117475" cy="4921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Line 129">
              <a:extLst>
                <a:ext uri="{FF2B5EF4-FFF2-40B4-BE49-F238E27FC236}">
                  <a16:creationId xmlns:a16="http://schemas.microsoft.com/office/drawing/2014/main" id="{81ECDCAF-A24F-4D2F-8C4B-784F90C51AD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81643" y="2863687"/>
              <a:ext cx="1109662" cy="35083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Line 130">
              <a:extLst>
                <a:ext uri="{FF2B5EF4-FFF2-40B4-BE49-F238E27FC236}">
                  <a16:creationId xmlns:a16="http://schemas.microsoft.com/office/drawing/2014/main" id="{3ABEA0A5-4055-4157-9F2B-27DA74EE072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16555" y="2831937"/>
              <a:ext cx="1112838" cy="3444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Line 133">
              <a:extLst>
                <a:ext uri="{FF2B5EF4-FFF2-40B4-BE49-F238E27FC236}">
                  <a16:creationId xmlns:a16="http://schemas.microsoft.com/office/drawing/2014/main" id="{43A381F9-15DC-4DFE-A382-1A9282FD0F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84818" y="4198775"/>
              <a:ext cx="122237" cy="476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Line 136">
              <a:extLst>
                <a:ext uri="{FF2B5EF4-FFF2-40B4-BE49-F238E27FC236}">
                  <a16:creationId xmlns:a16="http://schemas.microsoft.com/office/drawing/2014/main" id="{0F296281-A7CD-4D7C-968A-2E13C732740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833930" y="2489037"/>
              <a:ext cx="1135063" cy="3444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Line 137">
              <a:extLst>
                <a:ext uri="{FF2B5EF4-FFF2-40B4-BE49-F238E27FC236}">
                  <a16:creationId xmlns:a16="http://schemas.microsoft.com/office/drawing/2014/main" id="{CD3F788C-D265-49D7-A45C-E8487D0BFB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786305" y="2455700"/>
              <a:ext cx="1104900" cy="34131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Line 138">
              <a:extLst>
                <a:ext uri="{FF2B5EF4-FFF2-40B4-BE49-F238E27FC236}">
                  <a16:creationId xmlns:a16="http://schemas.microsoft.com/office/drawing/2014/main" id="{22CBA84C-9B6A-4111-9E6A-A2D0742D9D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91068" y="2792250"/>
              <a:ext cx="0" cy="10668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Line 139">
              <a:extLst>
                <a:ext uri="{FF2B5EF4-FFF2-40B4-BE49-F238E27FC236}">
                  <a16:creationId xmlns:a16="http://schemas.microsoft.com/office/drawing/2014/main" id="{BEA0551C-FAC9-43E9-A5CC-44B26E84F4D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37105" y="2833525"/>
              <a:ext cx="0" cy="10541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Line 142">
              <a:extLst>
                <a:ext uri="{FF2B5EF4-FFF2-40B4-BE49-F238E27FC236}">
                  <a16:creationId xmlns:a16="http://schemas.microsoft.com/office/drawing/2014/main" id="{2E5365B8-EC84-4955-BD5D-FB3C78CFFAA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970580" y="2490625"/>
              <a:ext cx="0" cy="10001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Line 145">
              <a:extLst>
                <a:ext uri="{FF2B5EF4-FFF2-40B4-BE49-F238E27FC236}">
                  <a16:creationId xmlns:a16="http://schemas.microsoft.com/office/drawing/2014/main" id="{F98FC364-9DB4-48CC-8A0A-6F770D707A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99143" y="3368512"/>
              <a:ext cx="0" cy="10445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Line 146">
              <a:extLst>
                <a:ext uri="{FF2B5EF4-FFF2-40B4-BE49-F238E27FC236}">
                  <a16:creationId xmlns:a16="http://schemas.microsoft.com/office/drawing/2014/main" id="{D301D650-D0F0-4FF9-95E3-EADB698E6F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945180" y="3409787"/>
              <a:ext cx="0" cy="10445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Line 147">
              <a:extLst>
                <a:ext uri="{FF2B5EF4-FFF2-40B4-BE49-F238E27FC236}">
                  <a16:creationId xmlns:a16="http://schemas.microsoft.com/office/drawing/2014/main" id="{7582A266-FE57-4225-8668-B408E41F24F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942005" y="4389275"/>
              <a:ext cx="131763" cy="603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Line 153">
              <a:extLst>
                <a:ext uri="{FF2B5EF4-FFF2-40B4-BE49-F238E27FC236}">
                  <a16:creationId xmlns:a16="http://schemas.microsoft.com/office/drawing/2014/main" id="{3948828C-D7DD-45AC-A20B-9DF229C0ADA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770555" y="4289262"/>
              <a:ext cx="128588" cy="5873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Line 157">
              <a:extLst>
                <a:ext uri="{FF2B5EF4-FFF2-40B4-BE49-F238E27FC236}">
                  <a16:creationId xmlns:a16="http://schemas.microsoft.com/office/drawing/2014/main" id="{9E12A850-8385-4D09-9687-B52F1E3E165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265855" y="3544725"/>
              <a:ext cx="0" cy="10445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Line 158">
              <a:extLst>
                <a:ext uri="{FF2B5EF4-FFF2-40B4-BE49-F238E27FC236}">
                  <a16:creationId xmlns:a16="http://schemas.microsoft.com/office/drawing/2014/main" id="{510A774D-36CD-4DC3-AD14-72E988AABE9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311893" y="3586000"/>
              <a:ext cx="0" cy="10445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Line 159">
              <a:extLst>
                <a:ext uri="{FF2B5EF4-FFF2-40B4-BE49-F238E27FC236}">
                  <a16:creationId xmlns:a16="http://schemas.microsoft.com/office/drawing/2014/main" id="{1CA6AFEF-5E7C-4333-838E-E6A9C87039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308718" y="4562312"/>
              <a:ext cx="157162" cy="650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Line 160">
              <a:extLst>
                <a:ext uri="{FF2B5EF4-FFF2-40B4-BE49-F238E27FC236}">
                  <a16:creationId xmlns:a16="http://schemas.microsoft.com/office/drawing/2014/main" id="{0545997B-DDE8-4649-A448-38B413930FB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259505" y="4568662"/>
              <a:ext cx="49213" cy="2063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Line 163">
              <a:extLst>
                <a:ext uri="{FF2B5EF4-FFF2-40B4-BE49-F238E27FC236}">
                  <a16:creationId xmlns:a16="http://schemas.microsoft.com/office/drawing/2014/main" id="{53838584-52E4-459E-AD27-DAB01072ACD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462705" y="3646325"/>
              <a:ext cx="0" cy="102711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Line 164">
              <a:extLst>
                <a:ext uri="{FF2B5EF4-FFF2-40B4-BE49-F238E27FC236}">
                  <a16:creationId xmlns:a16="http://schemas.microsoft.com/office/drawing/2014/main" id="{EFB5CD38-7C77-4F94-AC52-5E424DC8D58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507155" y="3670137"/>
              <a:ext cx="0" cy="10445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Line 165">
              <a:extLst>
                <a:ext uri="{FF2B5EF4-FFF2-40B4-BE49-F238E27FC236}">
                  <a16:creationId xmlns:a16="http://schemas.microsoft.com/office/drawing/2014/main" id="{5A12C51F-EE7A-4521-8647-F208FDB58AC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505568" y="4667087"/>
              <a:ext cx="104775" cy="4286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Line 166">
              <a:extLst>
                <a:ext uri="{FF2B5EF4-FFF2-40B4-BE49-F238E27FC236}">
                  <a16:creationId xmlns:a16="http://schemas.microsoft.com/office/drawing/2014/main" id="{9A7FD6DD-E895-4630-A41B-90B79C2CDB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465880" y="4651212"/>
              <a:ext cx="39688" cy="158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Line 181">
              <a:extLst>
                <a:ext uri="{FF2B5EF4-FFF2-40B4-BE49-F238E27FC236}">
                  <a16:creationId xmlns:a16="http://schemas.microsoft.com/office/drawing/2014/main" id="{57D44EA7-8920-4821-8ADE-B8723D53B5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153018" y="2981162"/>
              <a:ext cx="0" cy="10382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Line 182">
              <a:extLst>
                <a:ext uri="{FF2B5EF4-FFF2-40B4-BE49-F238E27FC236}">
                  <a16:creationId xmlns:a16="http://schemas.microsoft.com/office/drawing/2014/main" id="{191E7F0D-4E5C-497C-8E36-633F314AC57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218105" y="3022437"/>
              <a:ext cx="0" cy="102393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Line 183">
              <a:extLst>
                <a:ext uri="{FF2B5EF4-FFF2-40B4-BE49-F238E27FC236}">
                  <a16:creationId xmlns:a16="http://schemas.microsoft.com/office/drawing/2014/main" id="{C46EF2C6-F885-4A06-9EC0-609F9E92C4C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338755" y="3068475"/>
              <a:ext cx="0" cy="10509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Line 184">
              <a:extLst>
                <a:ext uri="{FF2B5EF4-FFF2-40B4-BE49-F238E27FC236}">
                  <a16:creationId xmlns:a16="http://schemas.microsoft.com/office/drawing/2014/main" id="{B0311F17-7E25-4533-A280-3DD7AEE2D5A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402255" y="3111337"/>
              <a:ext cx="0" cy="10255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Line 186">
              <a:extLst>
                <a:ext uri="{FF2B5EF4-FFF2-40B4-BE49-F238E27FC236}">
                  <a16:creationId xmlns:a16="http://schemas.microsoft.com/office/drawing/2014/main" id="{86A6397B-CF18-4E97-95EA-404FDC4998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84818" y="3203412"/>
              <a:ext cx="0" cy="105251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Line 187">
              <a:extLst>
                <a:ext uri="{FF2B5EF4-FFF2-40B4-BE49-F238E27FC236}">
                  <a16:creationId xmlns:a16="http://schemas.microsoft.com/office/drawing/2014/main" id="{DEC65B1E-4667-45BD-A547-695EE3CBE34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764205" y="3292312"/>
              <a:ext cx="0" cy="105251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Line 188">
              <a:extLst>
                <a:ext uri="{FF2B5EF4-FFF2-40B4-BE49-F238E27FC236}">
                  <a16:creationId xmlns:a16="http://schemas.microsoft.com/office/drawing/2014/main" id="{BF520D70-7B8A-469C-9A6F-6956507AB17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714993" y="3266912"/>
              <a:ext cx="0" cy="10477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Line 506">
              <a:extLst>
                <a:ext uri="{FF2B5EF4-FFF2-40B4-BE49-F238E27FC236}">
                  <a16:creationId xmlns:a16="http://schemas.microsoft.com/office/drawing/2014/main" id="{B4055F1D-D207-49EF-82B0-8315B58092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7274043" y="4538500"/>
              <a:ext cx="136525" cy="6667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Line 506">
              <a:extLst>
                <a:ext uri="{FF2B5EF4-FFF2-40B4-BE49-F238E27FC236}">
                  <a16:creationId xmlns:a16="http://schemas.microsoft.com/office/drawing/2014/main" id="{3915A84E-3B16-4D25-8AA2-4BDD0C499D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7131168" y="4459125"/>
              <a:ext cx="117475" cy="5715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Line 15">
              <a:extLst>
                <a:ext uri="{FF2B5EF4-FFF2-40B4-BE49-F238E27FC236}">
                  <a16:creationId xmlns:a16="http://schemas.microsoft.com/office/drawing/2014/main" id="{268FFC60-AF7F-46E5-BFAB-8ACE3125519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492743" y="4957600"/>
              <a:ext cx="1577975" cy="804862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Line 37">
              <a:extLst>
                <a:ext uri="{FF2B5EF4-FFF2-40B4-BE49-F238E27FC236}">
                  <a16:creationId xmlns:a16="http://schemas.microsoft.com/office/drawing/2014/main" id="{C68CFD75-B6EF-45EA-AF2B-A395160082E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68780" y="3970175"/>
              <a:ext cx="388938" cy="1952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Line 38">
              <a:extLst>
                <a:ext uri="{FF2B5EF4-FFF2-40B4-BE49-F238E27FC236}">
                  <a16:creationId xmlns:a16="http://schemas.microsoft.com/office/drawing/2014/main" id="{5C6332B3-8AC2-418D-BEAD-902CD9B6152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08493" y="3887625"/>
              <a:ext cx="388937" cy="18891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Line 39">
              <a:extLst>
                <a:ext uri="{FF2B5EF4-FFF2-40B4-BE49-F238E27FC236}">
                  <a16:creationId xmlns:a16="http://schemas.microsoft.com/office/drawing/2014/main" id="{8D24A433-5DA7-4EA2-8201-B6E72518783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643430" y="4074950"/>
              <a:ext cx="258763" cy="9048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Line 188">
              <a:extLst>
                <a:ext uri="{FF2B5EF4-FFF2-40B4-BE49-F238E27FC236}">
                  <a16:creationId xmlns:a16="http://schemas.microsoft.com/office/drawing/2014/main" id="{F7348B1F-3CB5-43CC-AB19-4DC723F360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24493" y="3179600"/>
              <a:ext cx="0" cy="10334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Line 61">
              <a:extLst>
                <a:ext uri="{FF2B5EF4-FFF2-40B4-BE49-F238E27FC236}">
                  <a16:creationId xmlns:a16="http://schemas.microsoft.com/office/drawing/2014/main" id="{76FC6B5A-C36A-4F70-BD61-FEC0E2740CE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716455" y="3825712"/>
              <a:ext cx="71438" cy="317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Line 62">
              <a:extLst>
                <a:ext uri="{FF2B5EF4-FFF2-40B4-BE49-F238E27FC236}">
                  <a16:creationId xmlns:a16="http://schemas.microsoft.com/office/drawing/2014/main" id="{BD3ED3DC-5BB0-4C3F-9F9C-333A9203326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837105" y="3868575"/>
              <a:ext cx="131763" cy="603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Line 63">
              <a:extLst>
                <a:ext uri="{FF2B5EF4-FFF2-40B4-BE49-F238E27FC236}">
                  <a16:creationId xmlns:a16="http://schemas.microsoft.com/office/drawing/2014/main" id="{B1C3A898-3CC8-412B-83C0-9CA25FB7A48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714868" y="3859050"/>
              <a:ext cx="130175" cy="666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Line 61">
              <a:extLst>
                <a:ext uri="{FF2B5EF4-FFF2-40B4-BE49-F238E27FC236}">
                  <a16:creationId xmlns:a16="http://schemas.microsoft.com/office/drawing/2014/main" id="{3BBDABBA-5420-4CCD-B981-A45277481D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899018" y="3916200"/>
              <a:ext cx="69850" cy="301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Line 62">
              <a:extLst>
                <a:ext uri="{FF2B5EF4-FFF2-40B4-BE49-F238E27FC236}">
                  <a16:creationId xmlns:a16="http://schemas.microsoft.com/office/drawing/2014/main" id="{458BFB3C-133C-4B33-9357-58487B2A8C2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019668" y="3954300"/>
              <a:ext cx="139700" cy="635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Line 63">
              <a:extLst>
                <a:ext uri="{FF2B5EF4-FFF2-40B4-BE49-F238E27FC236}">
                  <a16:creationId xmlns:a16="http://schemas.microsoft.com/office/drawing/2014/main" id="{4B569307-2294-4C3A-82D2-DF9F3038E8A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897430" y="3947950"/>
              <a:ext cx="130175" cy="666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Line 100">
              <a:extLst>
                <a:ext uri="{FF2B5EF4-FFF2-40B4-BE49-F238E27FC236}">
                  <a16:creationId xmlns:a16="http://schemas.microsoft.com/office/drawing/2014/main" id="{A8FC8BD3-972E-40E0-9BCF-40B8709056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837105" y="3827300"/>
              <a:ext cx="130175" cy="6508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Line 100">
              <a:extLst>
                <a:ext uri="{FF2B5EF4-FFF2-40B4-BE49-F238E27FC236}">
                  <a16:creationId xmlns:a16="http://schemas.microsoft.com/office/drawing/2014/main" id="{99D3154E-A615-49C8-8825-AAE37E377C0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022843" y="3901912"/>
              <a:ext cx="130175" cy="650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Line 70">
              <a:extLst>
                <a:ext uri="{FF2B5EF4-FFF2-40B4-BE49-F238E27FC236}">
                  <a16:creationId xmlns:a16="http://schemas.microsoft.com/office/drawing/2014/main" id="{D3710F29-C1F5-4969-8E9D-029F4B40A17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634030" y="4268625"/>
              <a:ext cx="77788" cy="476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0" name="Line 142">
              <a:extLst>
                <a:ext uri="{FF2B5EF4-FFF2-40B4-BE49-F238E27FC236}">
                  <a16:creationId xmlns:a16="http://schemas.microsoft.com/office/drawing/2014/main" id="{6CACA106-4707-47D9-8B7A-B3F4142B96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326180" y="2671600"/>
              <a:ext cx="0" cy="936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1" name="Line 142">
              <a:extLst>
                <a:ext uri="{FF2B5EF4-FFF2-40B4-BE49-F238E27FC236}">
                  <a16:creationId xmlns:a16="http://schemas.microsoft.com/office/drawing/2014/main" id="{F2FC89B2-3BFA-4234-B47F-1DD52FC5D01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508743" y="2768437"/>
              <a:ext cx="0" cy="952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Line 114">
              <a:extLst>
                <a:ext uri="{FF2B5EF4-FFF2-40B4-BE49-F238E27FC236}">
                  <a16:creationId xmlns:a16="http://schemas.microsoft.com/office/drawing/2014/main" id="{9C4001C2-794E-4B41-A70F-F6E9DEC0B1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154730" y="2584287"/>
              <a:ext cx="0" cy="9525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753" name="Gerade Verbindung 493">
              <a:extLst>
                <a:ext uri="{FF2B5EF4-FFF2-40B4-BE49-F238E27FC236}">
                  <a16:creationId xmlns:a16="http://schemas.microsoft.com/office/drawing/2014/main" id="{8FF49C83-4DB9-4C6C-B823-813DA197308B}"/>
                </a:ext>
              </a:extLst>
            </p:cNvPr>
            <p:cNvCxnSpPr>
              <a:cxnSpLocks/>
              <a:endCxn id="752" idx="0"/>
            </p:cNvCxnSpPr>
            <p:nvPr/>
          </p:nvCxnSpPr>
          <p:spPr>
            <a:xfrm>
              <a:off x="5084880" y="2550950"/>
              <a:ext cx="69850" cy="333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54" name="Gerade Verbindung 496">
              <a:extLst>
                <a:ext uri="{FF2B5EF4-FFF2-40B4-BE49-F238E27FC236}">
                  <a16:creationId xmlns:a16="http://schemas.microsoft.com/office/drawing/2014/main" id="{F3C2AFC0-7872-4FA1-83C2-FC7989E45337}"/>
                </a:ext>
              </a:extLst>
            </p:cNvPr>
            <p:cNvCxnSpPr/>
            <p:nvPr/>
          </p:nvCxnSpPr>
          <p:spPr>
            <a:xfrm>
              <a:off x="4897555" y="2455700"/>
              <a:ext cx="69850" cy="3333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55" name="Gerade Verbindung 497">
              <a:extLst>
                <a:ext uri="{FF2B5EF4-FFF2-40B4-BE49-F238E27FC236}">
                  <a16:creationId xmlns:a16="http://schemas.microsoft.com/office/drawing/2014/main" id="{3FDAE82E-AA09-455A-B6B7-44C22EFA4053}"/>
                </a:ext>
              </a:extLst>
            </p:cNvPr>
            <p:cNvCxnSpPr/>
            <p:nvPr/>
          </p:nvCxnSpPr>
          <p:spPr>
            <a:xfrm>
              <a:off x="5259505" y="2641437"/>
              <a:ext cx="71438" cy="3333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56" name="Gerade Verbindung 498">
              <a:extLst>
                <a:ext uri="{FF2B5EF4-FFF2-40B4-BE49-F238E27FC236}">
                  <a16:creationId xmlns:a16="http://schemas.microsoft.com/office/drawing/2014/main" id="{ECC33AF2-226F-4890-81F5-C79D61D6E64A}"/>
                </a:ext>
              </a:extLst>
            </p:cNvPr>
            <p:cNvCxnSpPr/>
            <p:nvPr/>
          </p:nvCxnSpPr>
          <p:spPr>
            <a:xfrm>
              <a:off x="5445243" y="2743037"/>
              <a:ext cx="69850" cy="3333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57" name="Gerade Verbindung 500">
              <a:extLst>
                <a:ext uri="{FF2B5EF4-FFF2-40B4-BE49-F238E27FC236}">
                  <a16:creationId xmlns:a16="http://schemas.microsoft.com/office/drawing/2014/main" id="{00F8CAE1-3779-4467-A50C-F7A17D5275FE}"/>
                </a:ext>
              </a:extLst>
            </p:cNvPr>
            <p:cNvCxnSpPr/>
            <p:nvPr/>
          </p:nvCxnSpPr>
          <p:spPr>
            <a:xfrm>
              <a:off x="5623043" y="2828762"/>
              <a:ext cx="69850" cy="3333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58" name="Gerade Verbindung 501">
              <a:extLst>
                <a:ext uri="{FF2B5EF4-FFF2-40B4-BE49-F238E27FC236}">
                  <a16:creationId xmlns:a16="http://schemas.microsoft.com/office/drawing/2014/main" id="{A71A07C0-A509-4AAD-A4BE-A58B61FE960A}"/>
                </a:ext>
              </a:extLst>
            </p:cNvPr>
            <p:cNvCxnSpPr/>
            <p:nvPr/>
          </p:nvCxnSpPr>
          <p:spPr>
            <a:xfrm>
              <a:off x="4711818" y="3270087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59" name="Line 123">
              <a:extLst>
                <a:ext uri="{FF2B5EF4-FFF2-40B4-BE49-F238E27FC236}">
                  <a16:creationId xmlns:a16="http://schemas.microsoft.com/office/drawing/2014/main" id="{661D48C8-7282-49DF-928F-B14A4AA88E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40343" y="2741450"/>
              <a:ext cx="1101725" cy="3349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760" name="Gerade Verbindung 511">
              <a:extLst>
                <a:ext uri="{FF2B5EF4-FFF2-40B4-BE49-F238E27FC236}">
                  <a16:creationId xmlns:a16="http://schemas.microsoft.com/office/drawing/2014/main" id="{8260EE15-CDFC-4DDB-A106-E777F25F7991}"/>
                </a:ext>
              </a:extLst>
            </p:cNvPr>
            <p:cNvCxnSpPr/>
            <p:nvPr/>
          </p:nvCxnSpPr>
          <p:spPr>
            <a:xfrm>
              <a:off x="3967280" y="2893850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61" name="Gerade Verbindung 512">
              <a:extLst>
                <a:ext uri="{FF2B5EF4-FFF2-40B4-BE49-F238E27FC236}">
                  <a16:creationId xmlns:a16="http://schemas.microsoft.com/office/drawing/2014/main" id="{19A39DD1-11F2-4CD8-99CD-791619394C41}"/>
                </a:ext>
              </a:extLst>
            </p:cNvPr>
            <p:cNvCxnSpPr/>
            <p:nvPr/>
          </p:nvCxnSpPr>
          <p:spPr>
            <a:xfrm>
              <a:off x="3786305" y="2803362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762" name="Group 191">
              <a:extLst>
                <a:ext uri="{FF2B5EF4-FFF2-40B4-BE49-F238E27FC236}">
                  <a16:creationId xmlns:a16="http://schemas.microsoft.com/office/drawing/2014/main" id="{096AEB65-D58D-44C1-B116-61C9AD93B9E9}"/>
                </a:ext>
              </a:extLst>
            </p:cNvPr>
            <p:cNvGrpSpPr/>
            <p:nvPr/>
          </p:nvGrpSpPr>
          <p:grpSpPr>
            <a:xfrm>
              <a:off x="3591043" y="2355687"/>
              <a:ext cx="1200150" cy="385763"/>
              <a:chOff x="4262438" y="2476500"/>
              <a:chExt cx="1200150" cy="385763"/>
            </a:xfrm>
          </p:grpSpPr>
          <p:sp>
            <p:nvSpPr>
              <p:cNvPr id="928" name="Line 96">
                <a:extLst>
                  <a:ext uri="{FF2B5EF4-FFF2-40B4-BE49-F238E27FC236}">
                    <a16:creationId xmlns:a16="http://schemas.microsoft.com/office/drawing/2014/main" id="{C9508658-0F31-4FFF-92E5-ED857B6B82C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311650" y="2517775"/>
                <a:ext cx="1139825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9" name="Line 97">
                <a:extLst>
                  <a:ext uri="{FF2B5EF4-FFF2-40B4-BE49-F238E27FC236}">
                    <a16:creationId xmlns:a16="http://schemas.microsoft.com/office/drawing/2014/main" id="{5D6E3A9D-9EDD-45B2-AA39-CB8B4E5EE84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262438" y="2476500"/>
                <a:ext cx="1135062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0" name="Line 103">
                <a:extLst>
                  <a:ext uri="{FF2B5EF4-FFF2-40B4-BE49-F238E27FC236}">
                    <a16:creationId xmlns:a16="http://schemas.microsoft.com/office/drawing/2014/main" id="{9F5754C9-1AD8-4E6C-AB7F-69331D81BA8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453063" y="2519363"/>
                <a:ext cx="0" cy="8731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31" name="Gerade Verbindung 9">
                <a:extLst>
                  <a:ext uri="{FF2B5EF4-FFF2-40B4-BE49-F238E27FC236}">
                    <a16:creationId xmlns:a16="http://schemas.microsoft.com/office/drawing/2014/main" id="{6BD8C8AF-19EB-477F-A3F8-3AF43FF0C8E2}"/>
                  </a:ext>
                </a:extLst>
              </p:cNvPr>
              <p:cNvCxnSpPr/>
              <p:nvPr/>
            </p:nvCxnSpPr>
            <p:spPr>
              <a:xfrm>
                <a:off x="5395913" y="2479675"/>
                <a:ext cx="66675" cy="4127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2" name="Gerade Verbindung 513">
                <a:extLst>
                  <a:ext uri="{FF2B5EF4-FFF2-40B4-BE49-F238E27FC236}">
                    <a16:creationId xmlns:a16="http://schemas.microsoft.com/office/drawing/2014/main" id="{3EFE015B-9872-4955-AC59-159F79F9B1A9}"/>
                  </a:ext>
                </a:extLst>
              </p:cNvPr>
              <p:cNvCxnSpPr/>
              <p:nvPr/>
            </p:nvCxnSpPr>
            <p:spPr>
              <a:xfrm>
                <a:off x="4262438" y="2820988"/>
                <a:ext cx="60325" cy="317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763" name="Gerade Verbindung 514">
              <a:extLst>
                <a:ext uri="{FF2B5EF4-FFF2-40B4-BE49-F238E27FC236}">
                  <a16:creationId xmlns:a16="http://schemas.microsoft.com/office/drawing/2014/main" id="{B456F42C-9C5B-49F0-8F8F-B1383191667B}"/>
                </a:ext>
              </a:extLst>
            </p:cNvPr>
            <p:cNvCxnSpPr/>
            <p:nvPr/>
          </p:nvCxnSpPr>
          <p:spPr>
            <a:xfrm>
              <a:off x="4335580" y="3078000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64" name="Gerade Verbindung 515">
              <a:extLst>
                <a:ext uri="{FF2B5EF4-FFF2-40B4-BE49-F238E27FC236}">
                  <a16:creationId xmlns:a16="http://schemas.microsoft.com/office/drawing/2014/main" id="{53BF7755-BF6E-475B-B9E1-FA8CAE8A2318}"/>
                </a:ext>
              </a:extLst>
            </p:cNvPr>
            <p:cNvCxnSpPr/>
            <p:nvPr/>
          </p:nvCxnSpPr>
          <p:spPr>
            <a:xfrm>
              <a:off x="4151430" y="2984337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65" name="Gerade Verbindung 516">
              <a:extLst>
                <a:ext uri="{FF2B5EF4-FFF2-40B4-BE49-F238E27FC236}">
                  <a16:creationId xmlns:a16="http://schemas.microsoft.com/office/drawing/2014/main" id="{ED41EFFE-2882-4881-A879-6571C645E980}"/>
                </a:ext>
              </a:extLst>
            </p:cNvPr>
            <p:cNvCxnSpPr/>
            <p:nvPr/>
          </p:nvCxnSpPr>
          <p:spPr>
            <a:xfrm>
              <a:off x="4516555" y="3171662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66" name="Gerade Verbindung 517">
              <a:extLst>
                <a:ext uri="{FF2B5EF4-FFF2-40B4-BE49-F238E27FC236}">
                  <a16:creationId xmlns:a16="http://schemas.microsoft.com/office/drawing/2014/main" id="{5D381F87-F94F-4525-B56E-CC5508B06A40}"/>
                </a:ext>
              </a:extLst>
            </p:cNvPr>
            <p:cNvCxnSpPr/>
            <p:nvPr/>
          </p:nvCxnSpPr>
          <p:spPr>
            <a:xfrm>
              <a:off x="3594218" y="3730462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67" name="Line 62">
              <a:extLst>
                <a:ext uri="{FF2B5EF4-FFF2-40B4-BE49-F238E27FC236}">
                  <a16:creationId xmlns:a16="http://schemas.microsoft.com/office/drawing/2014/main" id="{9C4290AA-6FA8-4C5B-82F4-F4EF65D4B4E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652955" y="3700300"/>
              <a:ext cx="138113" cy="635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768" name="Gerade Verbindung 519">
              <a:extLst>
                <a:ext uri="{FF2B5EF4-FFF2-40B4-BE49-F238E27FC236}">
                  <a16:creationId xmlns:a16="http://schemas.microsoft.com/office/drawing/2014/main" id="{2C54EB0C-D14D-4A0E-BF41-4CBE874CE0A3}"/>
                </a:ext>
              </a:extLst>
            </p:cNvPr>
            <p:cNvCxnSpPr/>
            <p:nvPr/>
          </p:nvCxnSpPr>
          <p:spPr>
            <a:xfrm>
              <a:off x="3791068" y="3852700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69" name="Gerade Verbindung 520">
              <a:extLst>
                <a:ext uri="{FF2B5EF4-FFF2-40B4-BE49-F238E27FC236}">
                  <a16:creationId xmlns:a16="http://schemas.microsoft.com/office/drawing/2014/main" id="{CAD5671C-46FD-4690-90BF-93E79FC6A22A}"/>
                </a:ext>
              </a:extLst>
            </p:cNvPr>
            <p:cNvCxnSpPr/>
            <p:nvPr/>
          </p:nvCxnSpPr>
          <p:spPr>
            <a:xfrm>
              <a:off x="3970455" y="3938425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0" name="Gerade Verbindung 521">
              <a:extLst>
                <a:ext uri="{FF2B5EF4-FFF2-40B4-BE49-F238E27FC236}">
                  <a16:creationId xmlns:a16="http://schemas.microsoft.com/office/drawing/2014/main" id="{5CD57B86-DA2B-498E-ABDA-9863B98D6220}"/>
                </a:ext>
              </a:extLst>
            </p:cNvPr>
            <p:cNvCxnSpPr/>
            <p:nvPr/>
          </p:nvCxnSpPr>
          <p:spPr>
            <a:xfrm>
              <a:off x="4151430" y="4014625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1" name="Gerade Verbindung 522">
              <a:extLst>
                <a:ext uri="{FF2B5EF4-FFF2-40B4-BE49-F238E27FC236}">
                  <a16:creationId xmlns:a16="http://schemas.microsoft.com/office/drawing/2014/main" id="{C99DE488-DD6A-4A66-826F-6FCA292ED16F}"/>
                </a:ext>
              </a:extLst>
            </p:cNvPr>
            <p:cNvCxnSpPr/>
            <p:nvPr/>
          </p:nvCxnSpPr>
          <p:spPr>
            <a:xfrm>
              <a:off x="4343518" y="4109875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2" name="Gerade Verbindung 523">
              <a:extLst>
                <a:ext uri="{FF2B5EF4-FFF2-40B4-BE49-F238E27FC236}">
                  <a16:creationId xmlns:a16="http://schemas.microsoft.com/office/drawing/2014/main" id="{71782D8F-6109-47C0-815D-E7FF9FF3F4C6}"/>
                </a:ext>
              </a:extLst>
            </p:cNvPr>
            <p:cNvCxnSpPr/>
            <p:nvPr/>
          </p:nvCxnSpPr>
          <p:spPr>
            <a:xfrm>
              <a:off x="4524493" y="4214650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3" name="Gerade Verbindung 524">
              <a:extLst>
                <a:ext uri="{FF2B5EF4-FFF2-40B4-BE49-F238E27FC236}">
                  <a16:creationId xmlns:a16="http://schemas.microsoft.com/office/drawing/2014/main" id="{77A659CB-DA2A-49B3-A098-EDCB1718FEE7}"/>
                </a:ext>
              </a:extLst>
            </p:cNvPr>
            <p:cNvCxnSpPr/>
            <p:nvPr/>
          </p:nvCxnSpPr>
          <p:spPr>
            <a:xfrm>
              <a:off x="4713405" y="4316250"/>
              <a:ext cx="61913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74" name="Gerade Verbindung 525">
              <a:extLst>
                <a:ext uri="{FF2B5EF4-FFF2-40B4-BE49-F238E27FC236}">
                  <a16:creationId xmlns:a16="http://schemas.microsoft.com/office/drawing/2014/main" id="{8F9E882E-1D61-4223-8E88-B610A5095142}"/>
                </a:ext>
              </a:extLst>
            </p:cNvPr>
            <p:cNvCxnSpPr/>
            <p:nvPr/>
          </p:nvCxnSpPr>
          <p:spPr>
            <a:xfrm>
              <a:off x="4895968" y="4409912"/>
              <a:ext cx="60325" cy="317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775" name="Group 204">
              <a:extLst>
                <a:ext uri="{FF2B5EF4-FFF2-40B4-BE49-F238E27FC236}">
                  <a16:creationId xmlns:a16="http://schemas.microsoft.com/office/drawing/2014/main" id="{4997460E-1C76-4B1C-A07C-1EA416B096C5}"/>
                </a:ext>
              </a:extLst>
            </p:cNvPr>
            <p:cNvGrpSpPr/>
            <p:nvPr/>
          </p:nvGrpSpPr>
          <p:grpSpPr>
            <a:xfrm>
              <a:off x="4889618" y="3027993"/>
              <a:ext cx="1200150" cy="385763"/>
              <a:chOff x="4262438" y="2476500"/>
              <a:chExt cx="1200150" cy="385763"/>
            </a:xfrm>
          </p:grpSpPr>
          <p:sp>
            <p:nvSpPr>
              <p:cNvPr id="923" name="Line 96">
                <a:extLst>
                  <a:ext uri="{FF2B5EF4-FFF2-40B4-BE49-F238E27FC236}">
                    <a16:creationId xmlns:a16="http://schemas.microsoft.com/office/drawing/2014/main" id="{2C9F5EA4-041F-46D9-869F-83FD3A361E7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311650" y="2517775"/>
                <a:ext cx="1139825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4" name="Line 97">
                <a:extLst>
                  <a:ext uri="{FF2B5EF4-FFF2-40B4-BE49-F238E27FC236}">
                    <a16:creationId xmlns:a16="http://schemas.microsoft.com/office/drawing/2014/main" id="{57BF0706-4914-447E-A135-73EC78F87E9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262438" y="2476500"/>
                <a:ext cx="1135062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5" name="Line 103">
                <a:extLst>
                  <a:ext uri="{FF2B5EF4-FFF2-40B4-BE49-F238E27FC236}">
                    <a16:creationId xmlns:a16="http://schemas.microsoft.com/office/drawing/2014/main" id="{4A3EFBBD-CA5C-4B19-A139-1DEAA0EA5C3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453063" y="2519363"/>
                <a:ext cx="0" cy="8731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26" name="Gerade Verbindung 9">
                <a:extLst>
                  <a:ext uri="{FF2B5EF4-FFF2-40B4-BE49-F238E27FC236}">
                    <a16:creationId xmlns:a16="http://schemas.microsoft.com/office/drawing/2014/main" id="{8E9BA8F5-8881-45B5-B093-787A81AFBF50}"/>
                  </a:ext>
                </a:extLst>
              </p:cNvPr>
              <p:cNvCxnSpPr/>
              <p:nvPr/>
            </p:nvCxnSpPr>
            <p:spPr>
              <a:xfrm>
                <a:off x="5395913" y="2479675"/>
                <a:ext cx="66675" cy="4127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7" name="Gerade Verbindung 513">
                <a:extLst>
                  <a:ext uri="{FF2B5EF4-FFF2-40B4-BE49-F238E27FC236}">
                    <a16:creationId xmlns:a16="http://schemas.microsoft.com/office/drawing/2014/main" id="{029A040F-1FFC-4755-8C7A-51CC20C78DD5}"/>
                  </a:ext>
                </a:extLst>
              </p:cNvPr>
              <p:cNvCxnSpPr/>
              <p:nvPr/>
            </p:nvCxnSpPr>
            <p:spPr>
              <a:xfrm>
                <a:off x="4262438" y="2820988"/>
                <a:ext cx="60325" cy="317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76" name="Group 205">
              <a:extLst>
                <a:ext uri="{FF2B5EF4-FFF2-40B4-BE49-F238E27FC236}">
                  <a16:creationId xmlns:a16="http://schemas.microsoft.com/office/drawing/2014/main" id="{4D052AB1-778F-4487-9255-D5D8E76BB124}"/>
                </a:ext>
              </a:extLst>
            </p:cNvPr>
            <p:cNvGrpSpPr/>
            <p:nvPr/>
          </p:nvGrpSpPr>
          <p:grpSpPr>
            <a:xfrm>
              <a:off x="5066624" y="3097049"/>
              <a:ext cx="1200150" cy="385763"/>
              <a:chOff x="4262438" y="2476500"/>
              <a:chExt cx="1200150" cy="385763"/>
            </a:xfrm>
          </p:grpSpPr>
          <p:sp>
            <p:nvSpPr>
              <p:cNvPr id="918" name="Line 96">
                <a:extLst>
                  <a:ext uri="{FF2B5EF4-FFF2-40B4-BE49-F238E27FC236}">
                    <a16:creationId xmlns:a16="http://schemas.microsoft.com/office/drawing/2014/main" id="{E6D4910C-FFAE-44FE-B54E-D831269401C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311650" y="2517775"/>
                <a:ext cx="1139825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9" name="Line 97">
                <a:extLst>
                  <a:ext uri="{FF2B5EF4-FFF2-40B4-BE49-F238E27FC236}">
                    <a16:creationId xmlns:a16="http://schemas.microsoft.com/office/drawing/2014/main" id="{62255FFC-0949-4C8B-A5C3-A3168FA597E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262438" y="2476500"/>
                <a:ext cx="1135062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0" name="Line 103">
                <a:extLst>
                  <a:ext uri="{FF2B5EF4-FFF2-40B4-BE49-F238E27FC236}">
                    <a16:creationId xmlns:a16="http://schemas.microsoft.com/office/drawing/2014/main" id="{C0C16D47-D136-482D-ACA6-90D3F73B7A1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453063" y="2519363"/>
                <a:ext cx="0" cy="8731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21" name="Gerade Verbindung 9">
                <a:extLst>
                  <a:ext uri="{FF2B5EF4-FFF2-40B4-BE49-F238E27FC236}">
                    <a16:creationId xmlns:a16="http://schemas.microsoft.com/office/drawing/2014/main" id="{FC70D4EC-E098-4576-9B84-F7B96819E164}"/>
                  </a:ext>
                </a:extLst>
              </p:cNvPr>
              <p:cNvCxnSpPr/>
              <p:nvPr/>
            </p:nvCxnSpPr>
            <p:spPr>
              <a:xfrm>
                <a:off x="5395913" y="2479675"/>
                <a:ext cx="66675" cy="4127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2" name="Gerade Verbindung 513">
                <a:extLst>
                  <a:ext uri="{FF2B5EF4-FFF2-40B4-BE49-F238E27FC236}">
                    <a16:creationId xmlns:a16="http://schemas.microsoft.com/office/drawing/2014/main" id="{08B65F02-EDD5-4CA7-8169-9B7B5CE53F6C}"/>
                  </a:ext>
                </a:extLst>
              </p:cNvPr>
              <p:cNvCxnSpPr/>
              <p:nvPr/>
            </p:nvCxnSpPr>
            <p:spPr>
              <a:xfrm>
                <a:off x="4262438" y="2820988"/>
                <a:ext cx="60325" cy="317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77" name="Group 206">
              <a:extLst>
                <a:ext uri="{FF2B5EF4-FFF2-40B4-BE49-F238E27FC236}">
                  <a16:creationId xmlns:a16="http://schemas.microsoft.com/office/drawing/2014/main" id="{4378B993-549A-413C-91DF-DB40F1573D96}"/>
                </a:ext>
              </a:extLst>
            </p:cNvPr>
            <p:cNvGrpSpPr/>
            <p:nvPr/>
          </p:nvGrpSpPr>
          <p:grpSpPr>
            <a:xfrm>
              <a:off x="5257919" y="3200237"/>
              <a:ext cx="1200150" cy="385763"/>
              <a:chOff x="4262438" y="2476500"/>
              <a:chExt cx="1200150" cy="385763"/>
            </a:xfrm>
          </p:grpSpPr>
          <p:sp>
            <p:nvSpPr>
              <p:cNvPr id="913" name="Line 96">
                <a:extLst>
                  <a:ext uri="{FF2B5EF4-FFF2-40B4-BE49-F238E27FC236}">
                    <a16:creationId xmlns:a16="http://schemas.microsoft.com/office/drawing/2014/main" id="{22965802-6440-4E56-9B20-D51280655B3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311650" y="2517775"/>
                <a:ext cx="1139825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4" name="Line 97">
                <a:extLst>
                  <a:ext uri="{FF2B5EF4-FFF2-40B4-BE49-F238E27FC236}">
                    <a16:creationId xmlns:a16="http://schemas.microsoft.com/office/drawing/2014/main" id="{2B85DD7B-5C50-459F-BCA7-2BF3F95B876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262438" y="2476500"/>
                <a:ext cx="1135062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5" name="Line 103">
                <a:extLst>
                  <a:ext uri="{FF2B5EF4-FFF2-40B4-BE49-F238E27FC236}">
                    <a16:creationId xmlns:a16="http://schemas.microsoft.com/office/drawing/2014/main" id="{7F3A4BB6-CC99-4DE6-8A22-0CEB90DDFA0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453063" y="2519363"/>
                <a:ext cx="0" cy="8731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16" name="Gerade Verbindung 9">
                <a:extLst>
                  <a:ext uri="{FF2B5EF4-FFF2-40B4-BE49-F238E27FC236}">
                    <a16:creationId xmlns:a16="http://schemas.microsoft.com/office/drawing/2014/main" id="{AEC4029B-E484-466B-BED3-1ADFECB11A1D}"/>
                  </a:ext>
                </a:extLst>
              </p:cNvPr>
              <p:cNvCxnSpPr/>
              <p:nvPr/>
            </p:nvCxnSpPr>
            <p:spPr>
              <a:xfrm>
                <a:off x="5395913" y="2479675"/>
                <a:ext cx="66675" cy="4127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7" name="Gerade Verbindung 513">
                <a:extLst>
                  <a:ext uri="{FF2B5EF4-FFF2-40B4-BE49-F238E27FC236}">
                    <a16:creationId xmlns:a16="http://schemas.microsoft.com/office/drawing/2014/main" id="{E16C859A-5D0E-4074-9DE8-58769FECE776}"/>
                  </a:ext>
                </a:extLst>
              </p:cNvPr>
              <p:cNvCxnSpPr/>
              <p:nvPr/>
            </p:nvCxnSpPr>
            <p:spPr>
              <a:xfrm>
                <a:off x="4262438" y="2820988"/>
                <a:ext cx="60325" cy="317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78" name="Group 207">
              <a:extLst>
                <a:ext uri="{FF2B5EF4-FFF2-40B4-BE49-F238E27FC236}">
                  <a16:creationId xmlns:a16="http://schemas.microsoft.com/office/drawing/2014/main" id="{4C7C5003-338C-4B5D-80B1-98D08674C5D3}"/>
                </a:ext>
              </a:extLst>
            </p:cNvPr>
            <p:cNvGrpSpPr/>
            <p:nvPr/>
          </p:nvGrpSpPr>
          <p:grpSpPr>
            <a:xfrm>
              <a:off x="5456357" y="3292312"/>
              <a:ext cx="1200150" cy="385763"/>
              <a:chOff x="4262438" y="2476500"/>
              <a:chExt cx="1200150" cy="385763"/>
            </a:xfrm>
          </p:grpSpPr>
          <p:sp>
            <p:nvSpPr>
              <p:cNvPr id="908" name="Line 96">
                <a:extLst>
                  <a:ext uri="{FF2B5EF4-FFF2-40B4-BE49-F238E27FC236}">
                    <a16:creationId xmlns:a16="http://schemas.microsoft.com/office/drawing/2014/main" id="{A2A80EDA-D239-42BD-93AC-9F1CC3867E9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311650" y="2517775"/>
                <a:ext cx="1139825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9" name="Line 97">
                <a:extLst>
                  <a:ext uri="{FF2B5EF4-FFF2-40B4-BE49-F238E27FC236}">
                    <a16:creationId xmlns:a16="http://schemas.microsoft.com/office/drawing/2014/main" id="{32F4CF47-2E2F-48BD-9C68-FC6A34F5730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262438" y="2476500"/>
                <a:ext cx="1135062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0" name="Line 103">
                <a:extLst>
                  <a:ext uri="{FF2B5EF4-FFF2-40B4-BE49-F238E27FC236}">
                    <a16:creationId xmlns:a16="http://schemas.microsoft.com/office/drawing/2014/main" id="{2B822088-8FE8-4967-BA3C-734EF86ED86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453063" y="2519363"/>
                <a:ext cx="0" cy="8731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11" name="Gerade Verbindung 9">
                <a:extLst>
                  <a:ext uri="{FF2B5EF4-FFF2-40B4-BE49-F238E27FC236}">
                    <a16:creationId xmlns:a16="http://schemas.microsoft.com/office/drawing/2014/main" id="{3CB403E6-DD4F-4CF4-BEEC-BBA0622CD39D}"/>
                  </a:ext>
                </a:extLst>
              </p:cNvPr>
              <p:cNvCxnSpPr/>
              <p:nvPr/>
            </p:nvCxnSpPr>
            <p:spPr>
              <a:xfrm>
                <a:off x="5395913" y="2479675"/>
                <a:ext cx="66675" cy="4127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2" name="Gerade Verbindung 513">
                <a:extLst>
                  <a:ext uri="{FF2B5EF4-FFF2-40B4-BE49-F238E27FC236}">
                    <a16:creationId xmlns:a16="http://schemas.microsoft.com/office/drawing/2014/main" id="{3426E853-356F-4165-8C97-37F57606D97F}"/>
                  </a:ext>
                </a:extLst>
              </p:cNvPr>
              <p:cNvCxnSpPr/>
              <p:nvPr/>
            </p:nvCxnSpPr>
            <p:spPr>
              <a:xfrm>
                <a:off x="4262438" y="2820988"/>
                <a:ext cx="60325" cy="317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79" name="Group 208">
              <a:extLst>
                <a:ext uri="{FF2B5EF4-FFF2-40B4-BE49-F238E27FC236}">
                  <a16:creationId xmlns:a16="http://schemas.microsoft.com/office/drawing/2014/main" id="{F9167955-E2ED-4A33-8F96-BC4268086092}"/>
                </a:ext>
              </a:extLst>
            </p:cNvPr>
            <p:cNvGrpSpPr/>
            <p:nvPr/>
          </p:nvGrpSpPr>
          <p:grpSpPr>
            <a:xfrm>
              <a:off x="4707055" y="2925599"/>
              <a:ext cx="1200150" cy="385763"/>
              <a:chOff x="4262438" y="2476500"/>
              <a:chExt cx="1200150" cy="385763"/>
            </a:xfrm>
          </p:grpSpPr>
          <p:sp>
            <p:nvSpPr>
              <p:cNvPr id="903" name="Line 96">
                <a:extLst>
                  <a:ext uri="{FF2B5EF4-FFF2-40B4-BE49-F238E27FC236}">
                    <a16:creationId xmlns:a16="http://schemas.microsoft.com/office/drawing/2014/main" id="{D58E564C-77A3-494D-9BDB-015679DA67C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311650" y="2517775"/>
                <a:ext cx="1139825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4" name="Line 97">
                <a:extLst>
                  <a:ext uri="{FF2B5EF4-FFF2-40B4-BE49-F238E27FC236}">
                    <a16:creationId xmlns:a16="http://schemas.microsoft.com/office/drawing/2014/main" id="{87D3FD48-A367-404D-A239-D22E8F2891F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4262438" y="2476500"/>
                <a:ext cx="1135062" cy="344488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5" name="Line 103">
                <a:extLst>
                  <a:ext uri="{FF2B5EF4-FFF2-40B4-BE49-F238E27FC236}">
                    <a16:creationId xmlns:a16="http://schemas.microsoft.com/office/drawing/2014/main" id="{0648E7C7-F3AC-4253-BB01-2C5C8913B28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5453063" y="2519363"/>
                <a:ext cx="0" cy="87312"/>
              </a:xfrm>
              <a:prstGeom prst="line">
                <a:avLst/>
              </a:prstGeom>
              <a:no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06" name="Gerade Verbindung 9">
                <a:extLst>
                  <a:ext uri="{FF2B5EF4-FFF2-40B4-BE49-F238E27FC236}">
                    <a16:creationId xmlns:a16="http://schemas.microsoft.com/office/drawing/2014/main" id="{8C1D4461-CC49-48C0-B458-48409FCF56E6}"/>
                  </a:ext>
                </a:extLst>
              </p:cNvPr>
              <p:cNvCxnSpPr/>
              <p:nvPr/>
            </p:nvCxnSpPr>
            <p:spPr>
              <a:xfrm>
                <a:off x="5395913" y="2479675"/>
                <a:ext cx="66675" cy="4127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7" name="Gerade Verbindung 513">
                <a:extLst>
                  <a:ext uri="{FF2B5EF4-FFF2-40B4-BE49-F238E27FC236}">
                    <a16:creationId xmlns:a16="http://schemas.microsoft.com/office/drawing/2014/main" id="{083995C5-8890-431C-BE21-EF7647A326E8}"/>
                  </a:ext>
                </a:extLst>
              </p:cNvPr>
              <p:cNvCxnSpPr/>
              <p:nvPr/>
            </p:nvCxnSpPr>
            <p:spPr>
              <a:xfrm>
                <a:off x="4262438" y="2820988"/>
                <a:ext cx="60325" cy="317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80" name="Group 209">
              <a:extLst>
                <a:ext uri="{FF2B5EF4-FFF2-40B4-BE49-F238E27FC236}">
                  <a16:creationId xmlns:a16="http://schemas.microsoft.com/office/drawing/2014/main" id="{181BA62D-94E9-48BC-BCA1-DCA11E0A980F}"/>
                </a:ext>
              </a:extLst>
            </p:cNvPr>
            <p:cNvGrpSpPr/>
            <p:nvPr/>
          </p:nvGrpSpPr>
          <p:grpSpPr>
            <a:xfrm>
              <a:off x="5546843" y="3352637"/>
              <a:ext cx="1358900" cy="1479550"/>
              <a:chOff x="8401049" y="2574926"/>
              <a:chExt cx="1358900" cy="1479550"/>
            </a:xfrm>
          </p:grpSpPr>
          <p:sp>
            <p:nvSpPr>
              <p:cNvPr id="785" name="Line 207">
                <a:extLst>
                  <a:ext uri="{FF2B5EF4-FFF2-40B4-BE49-F238E27FC236}">
                    <a16:creationId xmlns:a16="http://schemas.microsoft.com/office/drawing/2014/main" id="{E878110A-A58F-4062-BF0F-DAD818D26E7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521699" y="3570288"/>
                <a:ext cx="1238250" cy="484188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6" name="Line 211">
                <a:extLst>
                  <a:ext uri="{FF2B5EF4-FFF2-40B4-BE49-F238E27FC236}">
                    <a16:creationId xmlns:a16="http://schemas.microsoft.com/office/drawing/2014/main" id="{9944AD7A-7FD8-4790-A58B-236005DD8FC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401049" y="3997326"/>
                <a:ext cx="128587" cy="55562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7" name="Line 229">
                <a:extLst>
                  <a:ext uri="{FF2B5EF4-FFF2-40B4-BE49-F238E27FC236}">
                    <a16:creationId xmlns:a16="http://schemas.microsoft.com/office/drawing/2014/main" id="{CEA78F7B-1464-44F7-B27A-D6051A421D2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483599" y="2922588"/>
                <a:ext cx="0" cy="106045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8" name="Line 230">
                <a:extLst>
                  <a:ext uri="{FF2B5EF4-FFF2-40B4-BE49-F238E27FC236}">
                    <a16:creationId xmlns:a16="http://schemas.microsoft.com/office/drawing/2014/main" id="{DB32A09C-1398-458C-9A60-A5E45BADE6E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478836" y="2578101"/>
                <a:ext cx="1139825" cy="347662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9" name="Line 231">
                <a:extLst>
                  <a:ext uri="{FF2B5EF4-FFF2-40B4-BE49-F238E27FC236}">
                    <a16:creationId xmlns:a16="http://schemas.microsoft.com/office/drawing/2014/main" id="{9991D37C-E6E3-43CD-817D-82122EFA9C5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532811" y="2601913"/>
                <a:ext cx="1143000" cy="357188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0" name="Line 232">
                <a:extLst>
                  <a:ext uri="{FF2B5EF4-FFF2-40B4-BE49-F238E27FC236}">
                    <a16:creationId xmlns:a16="http://schemas.microsoft.com/office/drawing/2014/main" id="{5ABC4D0A-7AA7-4887-B5D8-64E19861A02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539161" y="2955926"/>
                <a:ext cx="0" cy="1057275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1" name="Line 233">
                <a:extLst>
                  <a:ext uri="{FF2B5EF4-FFF2-40B4-BE49-F238E27FC236}">
                    <a16:creationId xmlns:a16="http://schemas.microsoft.com/office/drawing/2014/main" id="{54BF0565-2258-464D-B28B-295F0ACDC89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539161" y="3562351"/>
                <a:ext cx="1128713" cy="44450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2" name="Line 235">
                <a:extLst>
                  <a:ext uri="{FF2B5EF4-FFF2-40B4-BE49-F238E27FC236}">
                    <a16:creationId xmlns:a16="http://schemas.microsoft.com/office/drawing/2014/main" id="{16C941BE-10AB-423C-99BF-AA4B95AB6EC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9669461" y="2603501"/>
                <a:ext cx="4763" cy="960437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3" name="Line 237">
                <a:extLst>
                  <a:ext uri="{FF2B5EF4-FFF2-40B4-BE49-F238E27FC236}">
                    <a16:creationId xmlns:a16="http://schemas.microsoft.com/office/drawing/2014/main" id="{1DE909F9-9BDB-45AD-9662-68457F40806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9669461" y="3538538"/>
                <a:ext cx="82550" cy="2540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94" name="Group 374">
                <a:extLst>
                  <a:ext uri="{FF2B5EF4-FFF2-40B4-BE49-F238E27FC236}">
                    <a16:creationId xmlns:a16="http://schemas.microsoft.com/office/drawing/2014/main" id="{6D9767DE-93AA-4FB2-8780-5BA9FE00595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824911" y="3189288"/>
                <a:ext cx="111125" cy="115888"/>
                <a:chOff x="3198" y="1716"/>
                <a:chExt cx="78" cy="81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899" name="Line 375">
                  <a:extLst>
                    <a:ext uri="{FF2B5EF4-FFF2-40B4-BE49-F238E27FC236}">
                      <a16:creationId xmlns:a16="http://schemas.microsoft.com/office/drawing/2014/main" id="{5C95230A-4DD1-43D8-871A-CC815341733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98" y="1773"/>
                  <a:ext cx="74" cy="24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0" name="Line 376">
                  <a:extLst>
                    <a:ext uri="{FF2B5EF4-FFF2-40B4-BE49-F238E27FC236}">
                      <a16:creationId xmlns:a16="http://schemas.microsoft.com/office/drawing/2014/main" id="{8C0998E3-7911-4878-B4A6-D68E5C47E9E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98" y="1716"/>
                  <a:ext cx="74" cy="24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1" name="Line 377">
                  <a:extLst>
                    <a:ext uri="{FF2B5EF4-FFF2-40B4-BE49-F238E27FC236}">
                      <a16:creationId xmlns:a16="http://schemas.microsoft.com/office/drawing/2014/main" id="{7B492BB6-EFDD-4895-BDA4-1A3AD06A03C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3198" y="1740"/>
                  <a:ext cx="0" cy="57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2" name="Line 378">
                  <a:extLst>
                    <a:ext uri="{FF2B5EF4-FFF2-40B4-BE49-F238E27FC236}">
                      <a16:creationId xmlns:a16="http://schemas.microsoft.com/office/drawing/2014/main" id="{C9D224CD-11EB-47F1-9465-7EB75A8CEFD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3276" y="1716"/>
                  <a:ext cx="0" cy="57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5" name="Group 384">
                <a:extLst>
                  <a:ext uri="{FF2B5EF4-FFF2-40B4-BE49-F238E27FC236}">
                    <a16:creationId xmlns:a16="http://schemas.microsoft.com/office/drawing/2014/main" id="{099A80CA-9E3F-430A-878C-92CDE31A3BC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532936" y="3046413"/>
                <a:ext cx="111125" cy="115888"/>
                <a:chOff x="3198" y="1716"/>
                <a:chExt cx="78" cy="81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895" name="Line 385">
                  <a:extLst>
                    <a:ext uri="{FF2B5EF4-FFF2-40B4-BE49-F238E27FC236}">
                      <a16:creationId xmlns:a16="http://schemas.microsoft.com/office/drawing/2014/main" id="{D9789AAF-742F-4E52-83A1-5E35B345028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98" y="1773"/>
                  <a:ext cx="74" cy="24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6" name="Line 386">
                  <a:extLst>
                    <a:ext uri="{FF2B5EF4-FFF2-40B4-BE49-F238E27FC236}">
                      <a16:creationId xmlns:a16="http://schemas.microsoft.com/office/drawing/2014/main" id="{15BF0E4D-6792-45C8-AC7E-D4CD79EB410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98" y="1716"/>
                  <a:ext cx="74" cy="24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7" name="Line 387">
                  <a:extLst>
                    <a:ext uri="{FF2B5EF4-FFF2-40B4-BE49-F238E27FC236}">
                      <a16:creationId xmlns:a16="http://schemas.microsoft.com/office/drawing/2014/main" id="{6BF644C5-DA77-46F0-9E0E-B7C2E712ADB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3198" y="1740"/>
                  <a:ext cx="0" cy="57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8" name="Line 388">
                  <a:extLst>
                    <a:ext uri="{FF2B5EF4-FFF2-40B4-BE49-F238E27FC236}">
                      <a16:creationId xmlns:a16="http://schemas.microsoft.com/office/drawing/2014/main" id="{C8DE4051-30FA-4E1B-895E-763BF81D4F8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3276" y="1716"/>
                  <a:ext cx="0" cy="57"/>
                </a:xfrm>
                <a:prstGeom prst="line">
                  <a:avLst/>
                </a:prstGeom>
                <a:grpFill/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6" name="Group 394">
                <a:extLst>
                  <a:ext uri="{FF2B5EF4-FFF2-40B4-BE49-F238E27FC236}">
                    <a16:creationId xmlns:a16="http://schemas.microsoft.com/office/drawing/2014/main" id="{3C0B99CD-B9B1-4016-ADD1-8DE1EF8ECAB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791574" y="3525838"/>
                <a:ext cx="76200" cy="246063"/>
                <a:chOff x="3225" y="1952"/>
                <a:chExt cx="53" cy="172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891" name="Line 395">
                  <a:extLst>
                    <a:ext uri="{FF2B5EF4-FFF2-40B4-BE49-F238E27FC236}">
                      <a16:creationId xmlns:a16="http://schemas.microsoft.com/office/drawing/2014/main" id="{A03FF380-C5CD-4492-907D-9A4A65522E0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25" y="2103"/>
                  <a:ext cx="53" cy="21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2" name="Line 396">
                  <a:extLst>
                    <a:ext uri="{FF2B5EF4-FFF2-40B4-BE49-F238E27FC236}">
                      <a16:creationId xmlns:a16="http://schemas.microsoft.com/office/drawing/2014/main" id="{F15EE232-1DC7-435D-B1C3-7333C879169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25" y="1952"/>
                  <a:ext cx="52" cy="22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3" name="Line 397">
                  <a:extLst>
                    <a:ext uri="{FF2B5EF4-FFF2-40B4-BE49-F238E27FC236}">
                      <a16:creationId xmlns:a16="http://schemas.microsoft.com/office/drawing/2014/main" id="{3F0BB39A-4FB2-47F9-B2D4-B9F7D0618B1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3225" y="1976"/>
                  <a:ext cx="0" cy="148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4" name="Line 398">
                  <a:extLst>
                    <a:ext uri="{FF2B5EF4-FFF2-40B4-BE49-F238E27FC236}">
                      <a16:creationId xmlns:a16="http://schemas.microsoft.com/office/drawing/2014/main" id="{86E5D543-5AF5-440F-AE6A-7B52A5BE609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78" y="1952"/>
                  <a:ext cx="0" cy="150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97" name="Line 399">
                <a:extLst>
                  <a:ext uri="{FF2B5EF4-FFF2-40B4-BE49-F238E27FC236}">
                    <a16:creationId xmlns:a16="http://schemas.microsoft.com/office/drawing/2014/main" id="{FD522EE2-97E0-4435-81B7-EBB34EEF867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675686" y="3646488"/>
                <a:ext cx="74613" cy="2540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8" name="Line 400">
                <a:extLst>
                  <a:ext uri="{FF2B5EF4-FFF2-40B4-BE49-F238E27FC236}">
                    <a16:creationId xmlns:a16="http://schemas.microsoft.com/office/drawing/2014/main" id="{1AA576C7-1767-458D-B13D-CAEFE3159AD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664574" y="3316288"/>
                <a:ext cx="85725" cy="26988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9" name="Line 402">
                <a:extLst>
                  <a:ext uri="{FF2B5EF4-FFF2-40B4-BE49-F238E27FC236}">
                    <a16:creationId xmlns:a16="http://schemas.microsoft.com/office/drawing/2014/main" id="{A96B9D47-7569-4A9B-8144-1515F6B416B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750299" y="3316288"/>
                <a:ext cx="0" cy="327025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0" name="Line 403">
                <a:extLst>
                  <a:ext uri="{FF2B5EF4-FFF2-40B4-BE49-F238E27FC236}">
                    <a16:creationId xmlns:a16="http://schemas.microsoft.com/office/drawing/2014/main" id="{B5DF9A1B-723A-4E9E-8B80-8B43118C66D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662986" y="3395663"/>
                <a:ext cx="80963" cy="28575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1" name="Line 404">
                <a:extLst>
                  <a:ext uri="{FF2B5EF4-FFF2-40B4-BE49-F238E27FC236}">
                    <a16:creationId xmlns:a16="http://schemas.microsoft.com/office/drawing/2014/main" id="{5BFC6282-597D-4F9F-A1EE-14E7FA5423E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669336" y="3573463"/>
                <a:ext cx="80963" cy="28575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2" name="Oval 405">
                <a:extLst>
                  <a:ext uri="{FF2B5EF4-FFF2-40B4-BE49-F238E27FC236}">
                    <a16:creationId xmlns:a16="http://schemas.microsoft.com/office/drawing/2014/main" id="{3A4253ED-9B2F-4EFA-A0DA-085FA0D282E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8783636" y="3825876"/>
                <a:ext cx="33338" cy="33337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03" name="Line 413">
                <a:extLst>
                  <a:ext uri="{FF2B5EF4-FFF2-40B4-BE49-F238E27FC236}">
                    <a16:creationId xmlns:a16="http://schemas.microsoft.com/office/drawing/2014/main" id="{A8D1368D-7FEF-4E57-A6DD-20D10C16389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937624" y="3184526"/>
                <a:ext cx="461962" cy="17145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4" name="Line 414">
                <a:extLst>
                  <a:ext uri="{FF2B5EF4-FFF2-40B4-BE49-F238E27FC236}">
                    <a16:creationId xmlns:a16="http://schemas.microsoft.com/office/drawing/2014/main" id="{F1E02AFA-0096-415B-88A3-81DF851B33D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912224" y="3146426"/>
                <a:ext cx="454025" cy="168275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5" name="Line 415">
                <a:extLst>
                  <a:ext uri="{FF2B5EF4-FFF2-40B4-BE49-F238E27FC236}">
                    <a16:creationId xmlns:a16="http://schemas.microsoft.com/office/drawing/2014/main" id="{7D39FBDF-2D92-4E28-BD54-D0FCDF8112A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942386" y="3524251"/>
                <a:ext cx="446088" cy="168275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6" name="Line 416">
                <a:extLst>
                  <a:ext uri="{FF2B5EF4-FFF2-40B4-BE49-F238E27FC236}">
                    <a16:creationId xmlns:a16="http://schemas.microsoft.com/office/drawing/2014/main" id="{D993ECE5-472A-47EC-A876-1A6B7868EE2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943974" y="3351213"/>
                <a:ext cx="3175" cy="339725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7" name="Line 417">
                <a:extLst>
                  <a:ext uri="{FF2B5EF4-FFF2-40B4-BE49-F238E27FC236}">
                    <a16:creationId xmlns:a16="http://schemas.microsoft.com/office/drawing/2014/main" id="{A4EF715C-F64A-4F25-9C9A-2BF3E44FDD0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910636" y="3322638"/>
                <a:ext cx="3175" cy="339725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8" name="Line 418">
                <a:extLst>
                  <a:ext uri="{FF2B5EF4-FFF2-40B4-BE49-F238E27FC236}">
                    <a16:creationId xmlns:a16="http://schemas.microsoft.com/office/drawing/2014/main" id="{731A99E3-BBC4-495B-8C79-5FE85E6967C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9393236" y="3181351"/>
                <a:ext cx="0" cy="34925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9" name="Line 420">
                <a:extLst>
                  <a:ext uri="{FF2B5EF4-FFF2-40B4-BE49-F238E27FC236}">
                    <a16:creationId xmlns:a16="http://schemas.microsoft.com/office/drawing/2014/main" id="{5D82B327-04B8-4726-8A3C-D7C1C4F37F6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8915399" y="3313113"/>
                <a:ext cx="28575" cy="34925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0" name="Line 421">
                <a:extLst>
                  <a:ext uri="{FF2B5EF4-FFF2-40B4-BE49-F238E27FC236}">
                    <a16:creationId xmlns:a16="http://schemas.microsoft.com/office/drawing/2014/main" id="{37B9E3B1-B9B1-4D74-B72C-5A3906B5443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8913811" y="3659188"/>
                <a:ext cx="30163" cy="33338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1" name="AutoShape 434">
                <a:extLst>
                  <a:ext uri="{FF2B5EF4-FFF2-40B4-BE49-F238E27FC236}">
                    <a16:creationId xmlns:a16="http://schemas.microsoft.com/office/drawing/2014/main" id="{7921A602-427B-4E06-9D64-062B0C38164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282736">
                <a:off x="8621711" y="3868738"/>
                <a:ext cx="128588" cy="33338"/>
              </a:xfrm>
              <a:prstGeom prst="flowChartTerminator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12" name="AutoShape 435">
                <a:extLst>
                  <a:ext uri="{FF2B5EF4-FFF2-40B4-BE49-F238E27FC236}">
                    <a16:creationId xmlns:a16="http://schemas.microsoft.com/office/drawing/2014/main" id="{CBB0EC0D-1F4E-478F-B2F4-B1DD91B5DA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282736">
                <a:off x="8840786" y="3783013"/>
                <a:ext cx="130175" cy="33338"/>
              </a:xfrm>
              <a:prstGeom prst="flowChartTerminator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13" name="AutoShape 436">
                <a:extLst>
                  <a:ext uri="{FF2B5EF4-FFF2-40B4-BE49-F238E27FC236}">
                    <a16:creationId xmlns:a16="http://schemas.microsoft.com/office/drawing/2014/main" id="{C9C9ED4D-3758-4FB7-84C7-9357DB47FA0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282736">
                <a:off x="9251949" y="3089276"/>
                <a:ext cx="130175" cy="33337"/>
              </a:xfrm>
              <a:prstGeom prst="flowChartTerminator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14" name="AutoShape 437">
                <a:extLst>
                  <a:ext uri="{FF2B5EF4-FFF2-40B4-BE49-F238E27FC236}">
                    <a16:creationId xmlns:a16="http://schemas.microsoft.com/office/drawing/2014/main" id="{44ED2297-A1FC-4440-B792-230977611A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282736">
                <a:off x="9156699" y="2978151"/>
                <a:ext cx="63500" cy="33337"/>
              </a:xfrm>
              <a:prstGeom prst="flowChartTerminator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15" name="AutoShape 440">
                <a:extLst>
                  <a:ext uri="{FF2B5EF4-FFF2-40B4-BE49-F238E27FC236}">
                    <a16:creationId xmlns:a16="http://schemas.microsoft.com/office/drawing/2014/main" id="{77AFC3E1-FE85-4A1F-987C-319F5A415A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0282736">
                <a:off x="9366249" y="3541713"/>
                <a:ext cx="258762" cy="33338"/>
              </a:xfrm>
              <a:prstGeom prst="flowChartTerminator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16" name="Line 428">
                <a:extLst>
                  <a:ext uri="{FF2B5EF4-FFF2-40B4-BE49-F238E27FC236}">
                    <a16:creationId xmlns:a16="http://schemas.microsoft.com/office/drawing/2014/main" id="{DF17E2B8-1CE3-4196-B0B8-F01457474C6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9288461" y="2806701"/>
                <a:ext cx="74613" cy="2540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7" name="Line 429">
                <a:extLst>
                  <a:ext uri="{FF2B5EF4-FFF2-40B4-BE49-F238E27FC236}">
                    <a16:creationId xmlns:a16="http://schemas.microsoft.com/office/drawing/2014/main" id="{A34D08FD-AF6F-46F8-8A93-F1EB5C25707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9291636" y="3001963"/>
                <a:ext cx="74613" cy="2540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8" name="Line 430">
                <a:extLst>
                  <a:ext uri="{FF2B5EF4-FFF2-40B4-BE49-F238E27FC236}">
                    <a16:creationId xmlns:a16="http://schemas.microsoft.com/office/drawing/2014/main" id="{D471F416-22C6-48B6-99DE-F435495BC48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9291636" y="2832101"/>
                <a:ext cx="0" cy="198437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9" name="Line 431">
                <a:extLst>
                  <a:ext uri="{FF2B5EF4-FFF2-40B4-BE49-F238E27FC236}">
                    <a16:creationId xmlns:a16="http://schemas.microsoft.com/office/drawing/2014/main" id="{6BC9B068-22E8-4BB3-A888-4F9EDD6EC47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9363074" y="2808288"/>
                <a:ext cx="0" cy="19685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0" name="Line 402">
                <a:extLst>
                  <a:ext uri="{FF2B5EF4-FFF2-40B4-BE49-F238E27FC236}">
                    <a16:creationId xmlns:a16="http://schemas.microsoft.com/office/drawing/2014/main" id="{ACA92D08-ECC1-49D3-8187-14AADF424CD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8664574" y="3346451"/>
                <a:ext cx="0" cy="327025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1" name="Line 420">
                <a:extLst>
                  <a:ext uri="{FF2B5EF4-FFF2-40B4-BE49-F238E27FC236}">
                    <a16:creationId xmlns:a16="http://schemas.microsoft.com/office/drawing/2014/main" id="{8DF8F7F5-8FBB-461A-BAE7-3A62ABF7675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9361486" y="3148013"/>
                <a:ext cx="28575" cy="34925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22" name="Gerade Verbindung 527">
                <a:extLst>
                  <a:ext uri="{FF2B5EF4-FFF2-40B4-BE49-F238E27FC236}">
                    <a16:creationId xmlns:a16="http://schemas.microsoft.com/office/drawing/2014/main" id="{3A3F4A8D-DBE4-4527-B2C1-A24F91B361CD}"/>
                  </a:ext>
                </a:extLst>
              </p:cNvPr>
              <p:cNvCxnSpPr/>
              <p:nvPr/>
            </p:nvCxnSpPr>
            <p:spPr>
              <a:xfrm>
                <a:off x="8480424" y="3978276"/>
                <a:ext cx="60325" cy="3175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3" name="Gerade Verbindung 528">
                <a:extLst>
                  <a:ext uri="{FF2B5EF4-FFF2-40B4-BE49-F238E27FC236}">
                    <a16:creationId xmlns:a16="http://schemas.microsoft.com/office/drawing/2014/main" id="{CDA5E307-7C29-4F6B-9ED1-F6BF61D364B6}"/>
                  </a:ext>
                </a:extLst>
              </p:cNvPr>
              <p:cNvCxnSpPr/>
              <p:nvPr/>
            </p:nvCxnSpPr>
            <p:spPr>
              <a:xfrm>
                <a:off x="8477249" y="2922588"/>
                <a:ext cx="60325" cy="3175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4" name="Gerade Verbindung 529">
                <a:extLst>
                  <a:ext uri="{FF2B5EF4-FFF2-40B4-BE49-F238E27FC236}">
                    <a16:creationId xmlns:a16="http://schemas.microsoft.com/office/drawing/2014/main" id="{8FB39336-4CA2-42A6-8EC5-33EC784A3AB5}"/>
                  </a:ext>
                </a:extLst>
              </p:cNvPr>
              <p:cNvCxnSpPr/>
              <p:nvPr/>
            </p:nvCxnSpPr>
            <p:spPr>
              <a:xfrm>
                <a:off x="9615486" y="2574926"/>
                <a:ext cx="61913" cy="3175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25" name="Gruppieren 491">
                <a:extLst>
                  <a:ext uri="{FF2B5EF4-FFF2-40B4-BE49-F238E27FC236}">
                    <a16:creationId xmlns:a16="http://schemas.microsoft.com/office/drawing/2014/main" id="{93CD2A92-D183-4588-9975-D93B506406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44036" y="3206751"/>
                <a:ext cx="196850" cy="277812"/>
                <a:chOff x="6600825" y="2823706"/>
                <a:chExt cx="195739" cy="278422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882" name="Line 241">
                  <a:extLst>
                    <a:ext uri="{FF2B5EF4-FFF2-40B4-BE49-F238E27FC236}">
                      <a16:creationId xmlns:a16="http://schemas.microsoft.com/office/drawing/2014/main" id="{CDA54289-CCEC-45EC-BDC6-32501358D94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622257" y="2906945"/>
                  <a:ext cx="0" cy="1951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3" name="Line 242">
                  <a:extLst>
                    <a:ext uri="{FF2B5EF4-FFF2-40B4-BE49-F238E27FC236}">
                      <a16:creationId xmlns:a16="http://schemas.microsoft.com/office/drawing/2014/main" id="{02C18380-26A0-46F5-BA2E-993B264FF0D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22257" y="3037545"/>
                  <a:ext cx="174307" cy="645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4" name="Line 243">
                  <a:extLst>
                    <a:ext uri="{FF2B5EF4-FFF2-40B4-BE49-F238E27FC236}">
                      <a16:creationId xmlns:a16="http://schemas.microsoft.com/office/drawing/2014/main" id="{EF98509E-E5DF-4CF5-B303-0E0F81B3403C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22257" y="2842363"/>
                  <a:ext cx="174307" cy="645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5" name="Line 244">
                  <a:extLst>
                    <a:ext uri="{FF2B5EF4-FFF2-40B4-BE49-F238E27FC236}">
                      <a16:creationId xmlns:a16="http://schemas.microsoft.com/office/drawing/2014/main" id="{A5DDB7B9-7766-4451-9D2E-F4F1F990B18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795135" y="2846668"/>
                  <a:ext cx="0" cy="1951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6" name="Line 245">
                  <a:extLst>
                    <a:ext uri="{FF2B5EF4-FFF2-40B4-BE49-F238E27FC236}">
                      <a16:creationId xmlns:a16="http://schemas.microsoft.com/office/drawing/2014/main" id="{66A3B891-7AEF-4940-A9D8-2F43DD5C992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600825" y="2885418"/>
                  <a:ext cx="0" cy="198437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7" name="Line 246">
                  <a:extLst>
                    <a:ext uri="{FF2B5EF4-FFF2-40B4-BE49-F238E27FC236}">
                      <a16:creationId xmlns:a16="http://schemas.microsoft.com/office/drawing/2014/main" id="{3A5AAF8A-271D-45CB-83F0-E59702A1D60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00825" y="2823706"/>
                  <a:ext cx="174307" cy="645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8" name="Line 247">
                  <a:extLst>
                    <a:ext uri="{FF2B5EF4-FFF2-40B4-BE49-F238E27FC236}">
                      <a16:creationId xmlns:a16="http://schemas.microsoft.com/office/drawing/2014/main" id="{0129F10F-AFE5-4331-B6F1-ECA0A442D84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600825" y="3086341"/>
                  <a:ext cx="22860" cy="14352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9" name="Line 248">
                  <a:extLst>
                    <a:ext uri="{FF2B5EF4-FFF2-40B4-BE49-F238E27FC236}">
                      <a16:creationId xmlns:a16="http://schemas.microsoft.com/office/drawing/2014/main" id="{2E3F8CFA-FC3D-42F2-B330-ADC65F861AD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773228" y="2828011"/>
                  <a:ext cx="22860" cy="14352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0" name="Line 248">
                  <a:extLst>
                    <a:ext uri="{FF2B5EF4-FFF2-40B4-BE49-F238E27FC236}">
                      <a16:creationId xmlns:a16="http://schemas.microsoft.com/office/drawing/2014/main" id="{8FE284E3-BFC5-415D-99B3-5E4F600664E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607329" y="2891600"/>
                  <a:ext cx="22860" cy="14352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26" name="Gruppieren 474">
                <a:extLst>
                  <a:ext uri="{FF2B5EF4-FFF2-40B4-BE49-F238E27FC236}">
                    <a16:creationId xmlns:a16="http://schemas.microsoft.com/office/drawing/2014/main" id="{1E69CE04-267B-4D44-9085-42976CE0620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7230112">
                <a:off x="9436830" y="2793588"/>
                <a:ext cx="226874" cy="182827"/>
                <a:chOff x="3611157" y="5784056"/>
                <a:chExt cx="758825" cy="472281"/>
              </a:xfrm>
              <a:solidFill>
                <a:sysClr val="window" lastClr="FFFFFF">
                  <a:lumMod val="75000"/>
                </a:sysClr>
              </a:solidFill>
              <a:scene3d>
                <a:camera prst="orthographicFront">
                  <a:rot lat="0" lon="19200000" rev="9300000"/>
                </a:camera>
                <a:lightRig rig="threePt" dir="t"/>
              </a:scene3d>
            </p:grpSpPr>
            <p:sp>
              <p:nvSpPr>
                <p:cNvPr id="865" name="Line 146">
                  <a:extLst>
                    <a:ext uri="{FF2B5EF4-FFF2-40B4-BE49-F238E27FC236}">
                      <a16:creationId xmlns:a16="http://schemas.microsoft.com/office/drawing/2014/main" id="{C62DDC49-3AE2-4CD8-88F6-A04547A77E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11157" y="5871369"/>
                  <a:ext cx="474663" cy="246062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66" name="Line 147">
                  <a:extLst>
                    <a:ext uri="{FF2B5EF4-FFF2-40B4-BE49-F238E27FC236}">
                      <a16:creationId xmlns:a16="http://schemas.microsoft.com/office/drawing/2014/main" id="{8028C5B4-4947-4A24-82BD-F837645D02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6907" y="5941219"/>
                  <a:ext cx="473075" cy="242887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67" name="Line 148">
                  <a:extLst>
                    <a:ext uri="{FF2B5EF4-FFF2-40B4-BE49-F238E27FC236}">
                      <a16:creationId xmlns:a16="http://schemas.microsoft.com/office/drawing/2014/main" id="{788FD634-45EE-4B2A-BA2F-AD58F8B535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5820" y="5871369"/>
                  <a:ext cx="284162" cy="69850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68" name="Line 149">
                  <a:extLst>
                    <a:ext uri="{FF2B5EF4-FFF2-40B4-BE49-F238E27FC236}">
                      <a16:creationId xmlns:a16="http://schemas.microsoft.com/office/drawing/2014/main" id="{2ED6B191-9148-4C0F-8B2E-EDA2165E4A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1157" y="6117431"/>
                  <a:ext cx="285750" cy="66675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69" name="Line 150">
                  <a:extLst>
                    <a:ext uri="{FF2B5EF4-FFF2-40B4-BE49-F238E27FC236}">
                      <a16:creationId xmlns:a16="http://schemas.microsoft.com/office/drawing/2014/main" id="{C0020577-B4F7-41EE-8F8D-D92A1F5A4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11157" y="5784056"/>
                  <a:ext cx="474663" cy="244475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0" name="Line 151">
                  <a:extLst>
                    <a:ext uri="{FF2B5EF4-FFF2-40B4-BE49-F238E27FC236}">
                      <a16:creationId xmlns:a16="http://schemas.microsoft.com/office/drawing/2014/main" id="{FB9149C9-9392-421A-B4E5-0DEEDA1B52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6907" y="5852319"/>
                  <a:ext cx="473075" cy="244475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1" name="Line 152">
                  <a:extLst>
                    <a:ext uri="{FF2B5EF4-FFF2-40B4-BE49-F238E27FC236}">
                      <a16:creationId xmlns:a16="http://schemas.microsoft.com/office/drawing/2014/main" id="{A8788C55-6CDE-41C1-AA5E-AC3F87EC9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5820" y="5784056"/>
                  <a:ext cx="284162" cy="68263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2" name="Line 153">
                  <a:extLst>
                    <a:ext uri="{FF2B5EF4-FFF2-40B4-BE49-F238E27FC236}">
                      <a16:creationId xmlns:a16="http://schemas.microsoft.com/office/drawing/2014/main" id="{3B358DBB-67E7-4753-95AE-DA76D837A7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1157" y="6028531"/>
                  <a:ext cx="285750" cy="68263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3" name="Freeform 154">
                  <a:extLst>
                    <a:ext uri="{FF2B5EF4-FFF2-40B4-BE49-F238E27FC236}">
                      <a16:creationId xmlns:a16="http://schemas.microsoft.com/office/drawing/2014/main" id="{143EB9B9-02E1-459B-9F3D-055DA7FFB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1157" y="5784056"/>
                  <a:ext cx="758825" cy="312738"/>
                </a:xfrm>
                <a:custGeom>
                  <a:avLst/>
                  <a:gdLst>
                    <a:gd name="T0" fmla="*/ 0 w 452"/>
                    <a:gd name="T1" fmla="*/ 2147483647 h 186"/>
                    <a:gd name="T2" fmla="*/ 2147483647 w 452"/>
                    <a:gd name="T3" fmla="*/ 0 h 186"/>
                    <a:gd name="T4" fmla="*/ 2147483647 w 452"/>
                    <a:gd name="T5" fmla="*/ 2147483647 h 186"/>
                    <a:gd name="T6" fmla="*/ 2147483647 w 452"/>
                    <a:gd name="T7" fmla="*/ 2147483647 h 186"/>
                    <a:gd name="T8" fmla="*/ 0 w 452"/>
                    <a:gd name="T9" fmla="*/ 2147483647 h 1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2" h="186">
                      <a:moveTo>
                        <a:pt x="0" y="145"/>
                      </a:moveTo>
                      <a:lnTo>
                        <a:pt x="283" y="0"/>
                      </a:lnTo>
                      <a:lnTo>
                        <a:pt x="452" y="40"/>
                      </a:lnTo>
                      <a:lnTo>
                        <a:pt x="170" y="186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4" name="Freeform 155">
                  <a:extLst>
                    <a:ext uri="{FF2B5EF4-FFF2-40B4-BE49-F238E27FC236}">
                      <a16:creationId xmlns:a16="http://schemas.microsoft.com/office/drawing/2014/main" id="{178706B5-CE8E-4FF4-B946-87BB85123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1157" y="5852319"/>
                  <a:ext cx="758825" cy="338137"/>
                </a:xfrm>
                <a:custGeom>
                  <a:avLst/>
                  <a:gdLst>
                    <a:gd name="T0" fmla="*/ 0 w 452"/>
                    <a:gd name="T1" fmla="*/ 2147483647 h 202"/>
                    <a:gd name="T2" fmla="*/ 0 w 452"/>
                    <a:gd name="T3" fmla="*/ 2147483647 h 202"/>
                    <a:gd name="T4" fmla="*/ 2147483647 w 452"/>
                    <a:gd name="T5" fmla="*/ 2147483647 h 202"/>
                    <a:gd name="T6" fmla="*/ 2147483647 w 452"/>
                    <a:gd name="T7" fmla="*/ 2147483647 h 202"/>
                    <a:gd name="T8" fmla="*/ 2147483647 w 452"/>
                    <a:gd name="T9" fmla="*/ 0 h 202"/>
                    <a:gd name="T10" fmla="*/ 2147483647 w 452"/>
                    <a:gd name="T11" fmla="*/ 2147483647 h 202"/>
                    <a:gd name="T12" fmla="*/ 0 w 452"/>
                    <a:gd name="T13" fmla="*/ 2147483647 h 2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52" h="202">
                      <a:moveTo>
                        <a:pt x="0" y="105"/>
                      </a:moveTo>
                      <a:lnTo>
                        <a:pt x="0" y="162"/>
                      </a:lnTo>
                      <a:lnTo>
                        <a:pt x="170" y="202"/>
                      </a:lnTo>
                      <a:lnTo>
                        <a:pt x="452" y="57"/>
                      </a:lnTo>
                      <a:lnTo>
                        <a:pt x="452" y="0"/>
                      </a:lnTo>
                      <a:lnTo>
                        <a:pt x="170" y="146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5" name="Freeform 156">
                  <a:extLst>
                    <a:ext uri="{FF2B5EF4-FFF2-40B4-BE49-F238E27FC236}">
                      <a16:creationId xmlns:a16="http://schemas.microsoft.com/office/drawing/2014/main" id="{155ECBEE-E505-4D1F-9C76-2FF0A0E50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832" y="6068219"/>
                  <a:ext cx="41275" cy="122237"/>
                </a:xfrm>
                <a:custGeom>
                  <a:avLst/>
                  <a:gdLst>
                    <a:gd name="T0" fmla="*/ 0 w 25"/>
                    <a:gd name="T1" fmla="*/ 2147483647 h 73"/>
                    <a:gd name="T2" fmla="*/ 2147483647 w 25"/>
                    <a:gd name="T3" fmla="*/ 0 h 73"/>
                    <a:gd name="T4" fmla="*/ 2147483647 w 25"/>
                    <a:gd name="T5" fmla="*/ 2147483647 h 73"/>
                    <a:gd name="T6" fmla="*/ 2147483647 w 25"/>
                    <a:gd name="T7" fmla="*/ 2147483647 h 73"/>
                    <a:gd name="T8" fmla="*/ 2147483647 w 25"/>
                    <a:gd name="T9" fmla="*/ 2147483647 h 73"/>
                    <a:gd name="T10" fmla="*/ 2147483647 w 25"/>
                    <a:gd name="T11" fmla="*/ 2147483647 h 73"/>
                    <a:gd name="T12" fmla="*/ 2147483647 w 25"/>
                    <a:gd name="T13" fmla="*/ 2147483647 h 73"/>
                    <a:gd name="T14" fmla="*/ 0 w 25"/>
                    <a:gd name="T15" fmla="*/ 2147483647 h 73"/>
                    <a:gd name="T16" fmla="*/ 0 w 25"/>
                    <a:gd name="T17" fmla="*/ 2147483647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" h="73">
                      <a:moveTo>
                        <a:pt x="0" y="17"/>
                      </a:moveTo>
                      <a:lnTo>
                        <a:pt x="25" y="0"/>
                      </a:lnTo>
                      <a:lnTo>
                        <a:pt x="25" y="24"/>
                      </a:lnTo>
                      <a:lnTo>
                        <a:pt x="19" y="33"/>
                      </a:lnTo>
                      <a:lnTo>
                        <a:pt x="19" y="65"/>
                      </a:lnTo>
                      <a:lnTo>
                        <a:pt x="13" y="73"/>
                      </a:lnTo>
                      <a:lnTo>
                        <a:pt x="13" y="41"/>
                      </a:lnTo>
                      <a:lnTo>
                        <a:pt x="0" y="4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6" name="Freeform 157">
                  <a:extLst>
                    <a:ext uri="{FF2B5EF4-FFF2-40B4-BE49-F238E27FC236}">
                      <a16:creationId xmlns:a16="http://schemas.microsoft.com/office/drawing/2014/main" id="{C7ACE4B4-1857-4B06-A2F3-F7C441467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6007" y="5940425"/>
                  <a:ext cx="41275" cy="123825"/>
                </a:xfrm>
                <a:custGeom>
                  <a:avLst/>
                  <a:gdLst>
                    <a:gd name="T0" fmla="*/ 0 w 24"/>
                    <a:gd name="T1" fmla="*/ 2147483647 h 73"/>
                    <a:gd name="T2" fmla="*/ 2147483647 w 24"/>
                    <a:gd name="T3" fmla="*/ 0 h 73"/>
                    <a:gd name="T4" fmla="*/ 2147483647 w 24"/>
                    <a:gd name="T5" fmla="*/ 2147483647 h 73"/>
                    <a:gd name="T6" fmla="*/ 2147483647 w 24"/>
                    <a:gd name="T7" fmla="*/ 2147483647 h 73"/>
                    <a:gd name="T8" fmla="*/ 2147483647 w 24"/>
                    <a:gd name="T9" fmla="*/ 2147483647 h 73"/>
                    <a:gd name="T10" fmla="*/ 2147483647 w 24"/>
                    <a:gd name="T11" fmla="*/ 2147483647 h 73"/>
                    <a:gd name="T12" fmla="*/ 2147483647 w 24"/>
                    <a:gd name="T13" fmla="*/ 2147483647 h 73"/>
                    <a:gd name="T14" fmla="*/ 0 w 24"/>
                    <a:gd name="T15" fmla="*/ 2147483647 h 73"/>
                    <a:gd name="T16" fmla="*/ 0 w 24"/>
                    <a:gd name="T17" fmla="*/ 2147483647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73">
                      <a:moveTo>
                        <a:pt x="0" y="16"/>
                      </a:moveTo>
                      <a:lnTo>
                        <a:pt x="24" y="0"/>
                      </a:lnTo>
                      <a:lnTo>
                        <a:pt x="24" y="24"/>
                      </a:lnTo>
                      <a:lnTo>
                        <a:pt x="18" y="32"/>
                      </a:lnTo>
                      <a:lnTo>
                        <a:pt x="18" y="64"/>
                      </a:lnTo>
                      <a:lnTo>
                        <a:pt x="12" y="73"/>
                      </a:lnTo>
                      <a:lnTo>
                        <a:pt x="12" y="40"/>
                      </a:lnTo>
                      <a:lnTo>
                        <a:pt x="0" y="4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7" name="Freeform 158">
                  <a:extLst>
                    <a:ext uri="{FF2B5EF4-FFF2-40B4-BE49-F238E27FC236}">
                      <a16:creationId xmlns:a16="http://schemas.microsoft.com/office/drawing/2014/main" id="{C83D46ED-EFDA-41ED-9608-AA75186528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4975" y="5985669"/>
                  <a:ext cx="41275" cy="122237"/>
                </a:xfrm>
                <a:custGeom>
                  <a:avLst/>
                  <a:gdLst>
                    <a:gd name="T0" fmla="*/ 0 w 25"/>
                    <a:gd name="T1" fmla="*/ 2147483647 h 73"/>
                    <a:gd name="T2" fmla="*/ 2147483647 w 25"/>
                    <a:gd name="T3" fmla="*/ 0 h 73"/>
                    <a:gd name="T4" fmla="*/ 2147483647 w 25"/>
                    <a:gd name="T5" fmla="*/ 2147483647 h 73"/>
                    <a:gd name="T6" fmla="*/ 2147483647 w 25"/>
                    <a:gd name="T7" fmla="*/ 2147483647 h 73"/>
                    <a:gd name="T8" fmla="*/ 2147483647 w 25"/>
                    <a:gd name="T9" fmla="*/ 2147483647 h 73"/>
                    <a:gd name="T10" fmla="*/ 2147483647 w 25"/>
                    <a:gd name="T11" fmla="*/ 2147483647 h 73"/>
                    <a:gd name="T12" fmla="*/ 2147483647 w 25"/>
                    <a:gd name="T13" fmla="*/ 2147483647 h 73"/>
                    <a:gd name="T14" fmla="*/ 0 w 25"/>
                    <a:gd name="T15" fmla="*/ 2147483647 h 73"/>
                    <a:gd name="T16" fmla="*/ 0 w 25"/>
                    <a:gd name="T17" fmla="*/ 2147483647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" h="73">
                      <a:moveTo>
                        <a:pt x="0" y="16"/>
                      </a:moveTo>
                      <a:lnTo>
                        <a:pt x="25" y="0"/>
                      </a:lnTo>
                      <a:lnTo>
                        <a:pt x="25" y="25"/>
                      </a:lnTo>
                      <a:lnTo>
                        <a:pt x="19" y="33"/>
                      </a:lnTo>
                      <a:lnTo>
                        <a:pt x="19" y="65"/>
                      </a:lnTo>
                      <a:lnTo>
                        <a:pt x="13" y="73"/>
                      </a:lnTo>
                      <a:lnTo>
                        <a:pt x="13" y="41"/>
                      </a:lnTo>
                      <a:lnTo>
                        <a:pt x="0" y="4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8" name="Freeform 159">
                  <a:extLst>
                    <a:ext uri="{FF2B5EF4-FFF2-40B4-BE49-F238E27FC236}">
                      <a16:creationId xmlns:a16="http://schemas.microsoft.com/office/drawing/2014/main" id="{140463F6-AA89-4D5A-98E2-5D6A4B757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195" y="6021387"/>
                  <a:ext cx="39687" cy="120650"/>
                </a:xfrm>
                <a:custGeom>
                  <a:avLst/>
                  <a:gdLst>
                    <a:gd name="T0" fmla="*/ 0 w 24"/>
                    <a:gd name="T1" fmla="*/ 2147483647 h 72"/>
                    <a:gd name="T2" fmla="*/ 2147483647 w 24"/>
                    <a:gd name="T3" fmla="*/ 0 h 72"/>
                    <a:gd name="T4" fmla="*/ 2147483647 w 24"/>
                    <a:gd name="T5" fmla="*/ 2147483647 h 72"/>
                    <a:gd name="T6" fmla="*/ 2147483647 w 24"/>
                    <a:gd name="T7" fmla="*/ 2147483647 h 72"/>
                    <a:gd name="T8" fmla="*/ 2147483647 w 24"/>
                    <a:gd name="T9" fmla="*/ 2147483647 h 72"/>
                    <a:gd name="T10" fmla="*/ 2147483647 w 24"/>
                    <a:gd name="T11" fmla="*/ 2147483647 h 72"/>
                    <a:gd name="T12" fmla="*/ 2147483647 w 24"/>
                    <a:gd name="T13" fmla="*/ 2147483647 h 72"/>
                    <a:gd name="T14" fmla="*/ 0 w 24"/>
                    <a:gd name="T15" fmla="*/ 2147483647 h 72"/>
                    <a:gd name="T16" fmla="*/ 0 w 24"/>
                    <a:gd name="T17" fmla="*/ 2147483647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72">
                      <a:moveTo>
                        <a:pt x="0" y="16"/>
                      </a:moveTo>
                      <a:lnTo>
                        <a:pt x="24" y="0"/>
                      </a:lnTo>
                      <a:lnTo>
                        <a:pt x="24" y="24"/>
                      </a:lnTo>
                      <a:lnTo>
                        <a:pt x="18" y="32"/>
                      </a:lnTo>
                      <a:lnTo>
                        <a:pt x="18" y="65"/>
                      </a:lnTo>
                      <a:lnTo>
                        <a:pt x="12" y="72"/>
                      </a:lnTo>
                      <a:lnTo>
                        <a:pt x="12" y="41"/>
                      </a:lnTo>
                      <a:lnTo>
                        <a:pt x="0" y="4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9" name="Freeform 160">
                  <a:extLst>
                    <a:ext uri="{FF2B5EF4-FFF2-40B4-BE49-F238E27FC236}">
                      <a16:creationId xmlns:a16="http://schemas.microsoft.com/office/drawing/2014/main" id="{2CB8A172-B22C-473C-80AA-90A0A424E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7407" y="6061869"/>
                  <a:ext cx="42863" cy="122237"/>
                </a:xfrm>
                <a:custGeom>
                  <a:avLst/>
                  <a:gdLst>
                    <a:gd name="T0" fmla="*/ 0 w 25"/>
                    <a:gd name="T1" fmla="*/ 2147483647 h 72"/>
                    <a:gd name="T2" fmla="*/ 2147483647 w 25"/>
                    <a:gd name="T3" fmla="*/ 0 h 72"/>
                    <a:gd name="T4" fmla="*/ 2147483647 w 25"/>
                    <a:gd name="T5" fmla="*/ 2147483647 h 72"/>
                    <a:gd name="T6" fmla="*/ 2147483647 w 25"/>
                    <a:gd name="T7" fmla="*/ 2147483647 h 72"/>
                    <a:gd name="T8" fmla="*/ 2147483647 w 25"/>
                    <a:gd name="T9" fmla="*/ 2147483647 h 72"/>
                    <a:gd name="T10" fmla="*/ 2147483647 w 25"/>
                    <a:gd name="T11" fmla="*/ 2147483647 h 72"/>
                    <a:gd name="T12" fmla="*/ 2147483647 w 25"/>
                    <a:gd name="T13" fmla="*/ 2147483647 h 72"/>
                    <a:gd name="T14" fmla="*/ 0 w 25"/>
                    <a:gd name="T15" fmla="*/ 2147483647 h 72"/>
                    <a:gd name="T16" fmla="*/ 0 w 25"/>
                    <a:gd name="T17" fmla="*/ 2147483647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" h="72">
                      <a:moveTo>
                        <a:pt x="0" y="16"/>
                      </a:moveTo>
                      <a:lnTo>
                        <a:pt x="25" y="0"/>
                      </a:lnTo>
                      <a:lnTo>
                        <a:pt x="25" y="24"/>
                      </a:lnTo>
                      <a:lnTo>
                        <a:pt x="19" y="31"/>
                      </a:lnTo>
                      <a:lnTo>
                        <a:pt x="19" y="64"/>
                      </a:lnTo>
                      <a:lnTo>
                        <a:pt x="13" y="72"/>
                      </a:lnTo>
                      <a:lnTo>
                        <a:pt x="13" y="40"/>
                      </a:lnTo>
                      <a:lnTo>
                        <a:pt x="0" y="4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80" name="Freeform 161">
                  <a:extLst>
                    <a:ext uri="{FF2B5EF4-FFF2-40B4-BE49-F238E27FC236}">
                      <a16:creationId xmlns:a16="http://schemas.microsoft.com/office/drawing/2014/main" id="{60FBCB05-18EE-45C2-9496-F133ACA8E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6595" y="6134099"/>
                  <a:ext cx="41275" cy="122238"/>
                </a:xfrm>
                <a:custGeom>
                  <a:avLst/>
                  <a:gdLst>
                    <a:gd name="T0" fmla="*/ 0 w 25"/>
                    <a:gd name="T1" fmla="*/ 2147483647 h 73"/>
                    <a:gd name="T2" fmla="*/ 2147483647 w 25"/>
                    <a:gd name="T3" fmla="*/ 0 h 73"/>
                    <a:gd name="T4" fmla="*/ 2147483647 w 25"/>
                    <a:gd name="T5" fmla="*/ 2147483647 h 73"/>
                    <a:gd name="T6" fmla="*/ 2147483647 w 25"/>
                    <a:gd name="T7" fmla="*/ 2147483647 h 73"/>
                    <a:gd name="T8" fmla="*/ 2147483647 w 25"/>
                    <a:gd name="T9" fmla="*/ 2147483647 h 73"/>
                    <a:gd name="T10" fmla="*/ 2147483647 w 25"/>
                    <a:gd name="T11" fmla="*/ 2147483647 h 73"/>
                    <a:gd name="T12" fmla="*/ 2147483647 w 25"/>
                    <a:gd name="T13" fmla="*/ 2147483647 h 73"/>
                    <a:gd name="T14" fmla="*/ 0 w 25"/>
                    <a:gd name="T15" fmla="*/ 2147483647 h 73"/>
                    <a:gd name="T16" fmla="*/ 0 w 25"/>
                    <a:gd name="T17" fmla="*/ 2147483647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" h="73">
                      <a:moveTo>
                        <a:pt x="0" y="17"/>
                      </a:moveTo>
                      <a:lnTo>
                        <a:pt x="25" y="0"/>
                      </a:lnTo>
                      <a:lnTo>
                        <a:pt x="25" y="25"/>
                      </a:lnTo>
                      <a:lnTo>
                        <a:pt x="19" y="33"/>
                      </a:lnTo>
                      <a:lnTo>
                        <a:pt x="19" y="65"/>
                      </a:lnTo>
                      <a:lnTo>
                        <a:pt x="13" y="73"/>
                      </a:lnTo>
                      <a:lnTo>
                        <a:pt x="13" y="41"/>
                      </a:lnTo>
                      <a:lnTo>
                        <a:pt x="0" y="4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81" name="Freeform 162">
                  <a:extLst>
                    <a:ext uri="{FF2B5EF4-FFF2-40B4-BE49-F238E27FC236}">
                      <a16:creationId xmlns:a16="http://schemas.microsoft.com/office/drawing/2014/main" id="{9A9AA7EF-5380-4510-8A3C-E7E11F575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2795" y="6102349"/>
                  <a:ext cx="39687" cy="122237"/>
                </a:xfrm>
                <a:custGeom>
                  <a:avLst/>
                  <a:gdLst>
                    <a:gd name="T0" fmla="*/ 0 w 24"/>
                    <a:gd name="T1" fmla="*/ 2147483647 h 73"/>
                    <a:gd name="T2" fmla="*/ 2147483647 w 24"/>
                    <a:gd name="T3" fmla="*/ 0 h 73"/>
                    <a:gd name="T4" fmla="*/ 2147483647 w 24"/>
                    <a:gd name="T5" fmla="*/ 2147483647 h 73"/>
                    <a:gd name="T6" fmla="*/ 2147483647 w 24"/>
                    <a:gd name="T7" fmla="*/ 2147483647 h 73"/>
                    <a:gd name="T8" fmla="*/ 2147483647 w 24"/>
                    <a:gd name="T9" fmla="*/ 2147483647 h 73"/>
                    <a:gd name="T10" fmla="*/ 2147483647 w 24"/>
                    <a:gd name="T11" fmla="*/ 2147483647 h 73"/>
                    <a:gd name="T12" fmla="*/ 2147483647 w 24"/>
                    <a:gd name="T13" fmla="*/ 2147483647 h 73"/>
                    <a:gd name="T14" fmla="*/ 0 w 24"/>
                    <a:gd name="T15" fmla="*/ 2147483647 h 73"/>
                    <a:gd name="T16" fmla="*/ 0 w 24"/>
                    <a:gd name="T17" fmla="*/ 2147483647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73">
                      <a:moveTo>
                        <a:pt x="0" y="16"/>
                      </a:moveTo>
                      <a:lnTo>
                        <a:pt x="24" y="0"/>
                      </a:lnTo>
                      <a:lnTo>
                        <a:pt x="24" y="24"/>
                      </a:lnTo>
                      <a:lnTo>
                        <a:pt x="18" y="33"/>
                      </a:lnTo>
                      <a:lnTo>
                        <a:pt x="18" y="64"/>
                      </a:lnTo>
                      <a:lnTo>
                        <a:pt x="12" y="73"/>
                      </a:lnTo>
                      <a:lnTo>
                        <a:pt x="12" y="40"/>
                      </a:lnTo>
                      <a:lnTo>
                        <a:pt x="0" y="4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grpSp>
            <p:nvGrpSpPr>
              <p:cNvPr id="827" name="Gruppieren 481">
                <a:extLst>
                  <a:ext uri="{FF2B5EF4-FFF2-40B4-BE49-F238E27FC236}">
                    <a16:creationId xmlns:a16="http://schemas.microsoft.com/office/drawing/2014/main" id="{E5D803CB-E7E3-4449-A6B7-ACF1DED06D5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221786" y="3295651"/>
                <a:ext cx="133350" cy="187325"/>
                <a:chOff x="6600825" y="2823706"/>
                <a:chExt cx="195739" cy="278422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856" name="Line 241">
                  <a:extLst>
                    <a:ext uri="{FF2B5EF4-FFF2-40B4-BE49-F238E27FC236}">
                      <a16:creationId xmlns:a16="http://schemas.microsoft.com/office/drawing/2014/main" id="{06DE6608-CB3A-4209-A0E3-2951DED67B2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622257" y="2906945"/>
                  <a:ext cx="0" cy="1951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7" name="Line 242">
                  <a:extLst>
                    <a:ext uri="{FF2B5EF4-FFF2-40B4-BE49-F238E27FC236}">
                      <a16:creationId xmlns:a16="http://schemas.microsoft.com/office/drawing/2014/main" id="{54EA97D1-0B5D-4171-8497-276BF0B19FFC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22257" y="3037545"/>
                  <a:ext cx="174307" cy="645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8" name="Line 243">
                  <a:extLst>
                    <a:ext uri="{FF2B5EF4-FFF2-40B4-BE49-F238E27FC236}">
                      <a16:creationId xmlns:a16="http://schemas.microsoft.com/office/drawing/2014/main" id="{5D12F6AC-2313-4A7F-803C-708E479406F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22257" y="2842363"/>
                  <a:ext cx="174307" cy="645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9" name="Line 244">
                  <a:extLst>
                    <a:ext uri="{FF2B5EF4-FFF2-40B4-BE49-F238E27FC236}">
                      <a16:creationId xmlns:a16="http://schemas.microsoft.com/office/drawing/2014/main" id="{ACDC969F-E831-422D-A709-C9DF95F57CE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795135" y="2846668"/>
                  <a:ext cx="0" cy="1951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0" name="Line 245">
                  <a:extLst>
                    <a:ext uri="{FF2B5EF4-FFF2-40B4-BE49-F238E27FC236}">
                      <a16:creationId xmlns:a16="http://schemas.microsoft.com/office/drawing/2014/main" id="{E692FDB7-1DBB-4D0C-BBDA-E5EDCE7FFC1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600825" y="2885418"/>
                  <a:ext cx="0" cy="198437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1" name="Line 246">
                  <a:extLst>
                    <a:ext uri="{FF2B5EF4-FFF2-40B4-BE49-F238E27FC236}">
                      <a16:creationId xmlns:a16="http://schemas.microsoft.com/office/drawing/2014/main" id="{0841B636-1113-437D-8E95-F0634170345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00825" y="2823706"/>
                  <a:ext cx="174307" cy="645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2" name="Line 247">
                  <a:extLst>
                    <a:ext uri="{FF2B5EF4-FFF2-40B4-BE49-F238E27FC236}">
                      <a16:creationId xmlns:a16="http://schemas.microsoft.com/office/drawing/2014/main" id="{D661EC70-F43C-4E12-ACD8-13CA4551C41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600825" y="3086341"/>
                  <a:ext cx="22860" cy="14352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3" name="Line 248">
                  <a:extLst>
                    <a:ext uri="{FF2B5EF4-FFF2-40B4-BE49-F238E27FC236}">
                      <a16:creationId xmlns:a16="http://schemas.microsoft.com/office/drawing/2014/main" id="{D090252C-B694-4C85-B089-E3247485C0C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773228" y="2828011"/>
                  <a:ext cx="22860" cy="14352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4" name="Line 248">
                  <a:extLst>
                    <a:ext uri="{FF2B5EF4-FFF2-40B4-BE49-F238E27FC236}">
                      <a16:creationId xmlns:a16="http://schemas.microsoft.com/office/drawing/2014/main" id="{0F9A9291-A7B4-4A33-9ABC-D08AD4FBF56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607329" y="2891600"/>
                  <a:ext cx="22860" cy="14352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28" name="Gruppieren 474">
                <a:extLst>
                  <a:ext uri="{FF2B5EF4-FFF2-40B4-BE49-F238E27FC236}">
                    <a16:creationId xmlns:a16="http://schemas.microsoft.com/office/drawing/2014/main" id="{FC789BCD-EAF2-4E4B-95A2-B07656D5E3C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7230112">
                <a:off x="8603363" y="3018704"/>
                <a:ext cx="226874" cy="182827"/>
                <a:chOff x="3611157" y="5784056"/>
                <a:chExt cx="758825" cy="472281"/>
              </a:xfrm>
              <a:solidFill>
                <a:sysClr val="window" lastClr="FFFFFF">
                  <a:lumMod val="75000"/>
                </a:sysClr>
              </a:solidFill>
              <a:scene3d>
                <a:camera prst="orthographicFront">
                  <a:rot lat="0" lon="19200000" rev="9300000"/>
                </a:camera>
                <a:lightRig rig="threePt" dir="t"/>
              </a:scene3d>
            </p:grpSpPr>
            <p:sp>
              <p:nvSpPr>
                <p:cNvPr id="839" name="Line 146">
                  <a:extLst>
                    <a:ext uri="{FF2B5EF4-FFF2-40B4-BE49-F238E27FC236}">
                      <a16:creationId xmlns:a16="http://schemas.microsoft.com/office/drawing/2014/main" id="{DEE61159-86C1-4CB4-AF5E-6535BAA43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11157" y="5871369"/>
                  <a:ext cx="474663" cy="246062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0" name="Line 147">
                  <a:extLst>
                    <a:ext uri="{FF2B5EF4-FFF2-40B4-BE49-F238E27FC236}">
                      <a16:creationId xmlns:a16="http://schemas.microsoft.com/office/drawing/2014/main" id="{CF1DE14E-A16A-40BA-96D3-3E8306FC2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6907" y="5941219"/>
                  <a:ext cx="473075" cy="242887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1" name="Line 148">
                  <a:extLst>
                    <a:ext uri="{FF2B5EF4-FFF2-40B4-BE49-F238E27FC236}">
                      <a16:creationId xmlns:a16="http://schemas.microsoft.com/office/drawing/2014/main" id="{520E5ECD-5454-4602-8C17-28D2A232A9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5820" y="5871369"/>
                  <a:ext cx="284162" cy="69850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2" name="Line 149">
                  <a:extLst>
                    <a:ext uri="{FF2B5EF4-FFF2-40B4-BE49-F238E27FC236}">
                      <a16:creationId xmlns:a16="http://schemas.microsoft.com/office/drawing/2014/main" id="{1E517691-5244-4635-B83A-31280BCF68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1157" y="6117431"/>
                  <a:ext cx="285750" cy="66675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3" name="Line 150">
                  <a:extLst>
                    <a:ext uri="{FF2B5EF4-FFF2-40B4-BE49-F238E27FC236}">
                      <a16:creationId xmlns:a16="http://schemas.microsoft.com/office/drawing/2014/main" id="{541C56D4-F279-4AA8-8EA9-73FA087FF4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11157" y="5784056"/>
                  <a:ext cx="474663" cy="244475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4" name="Line 151">
                  <a:extLst>
                    <a:ext uri="{FF2B5EF4-FFF2-40B4-BE49-F238E27FC236}">
                      <a16:creationId xmlns:a16="http://schemas.microsoft.com/office/drawing/2014/main" id="{611CFC5F-AF1B-4E9D-BF65-A51F4AD34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6907" y="5852319"/>
                  <a:ext cx="473075" cy="244475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5" name="Line 152">
                  <a:extLst>
                    <a:ext uri="{FF2B5EF4-FFF2-40B4-BE49-F238E27FC236}">
                      <a16:creationId xmlns:a16="http://schemas.microsoft.com/office/drawing/2014/main" id="{BDA0455D-4BF0-40FE-BAE8-06F2D2ABE3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5820" y="5784056"/>
                  <a:ext cx="284162" cy="68263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6" name="Line 153">
                  <a:extLst>
                    <a:ext uri="{FF2B5EF4-FFF2-40B4-BE49-F238E27FC236}">
                      <a16:creationId xmlns:a16="http://schemas.microsoft.com/office/drawing/2014/main" id="{BC2DF25A-37B0-4837-B471-B29EFECF65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1157" y="6028531"/>
                  <a:ext cx="285750" cy="68263"/>
                </a:xfrm>
                <a:prstGeom prst="line">
                  <a:avLst/>
                </a:prstGeom>
                <a:grp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7" name="Freeform 154">
                  <a:extLst>
                    <a:ext uri="{FF2B5EF4-FFF2-40B4-BE49-F238E27FC236}">
                      <a16:creationId xmlns:a16="http://schemas.microsoft.com/office/drawing/2014/main" id="{94CD33CA-7271-40BD-81FC-853B740D4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1157" y="5784056"/>
                  <a:ext cx="758825" cy="312738"/>
                </a:xfrm>
                <a:custGeom>
                  <a:avLst/>
                  <a:gdLst>
                    <a:gd name="T0" fmla="*/ 0 w 452"/>
                    <a:gd name="T1" fmla="*/ 2147483647 h 186"/>
                    <a:gd name="T2" fmla="*/ 2147483647 w 452"/>
                    <a:gd name="T3" fmla="*/ 0 h 186"/>
                    <a:gd name="T4" fmla="*/ 2147483647 w 452"/>
                    <a:gd name="T5" fmla="*/ 2147483647 h 186"/>
                    <a:gd name="T6" fmla="*/ 2147483647 w 452"/>
                    <a:gd name="T7" fmla="*/ 2147483647 h 186"/>
                    <a:gd name="T8" fmla="*/ 0 w 452"/>
                    <a:gd name="T9" fmla="*/ 2147483647 h 1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2" h="186">
                      <a:moveTo>
                        <a:pt x="0" y="145"/>
                      </a:moveTo>
                      <a:lnTo>
                        <a:pt x="283" y="0"/>
                      </a:lnTo>
                      <a:lnTo>
                        <a:pt x="452" y="40"/>
                      </a:lnTo>
                      <a:lnTo>
                        <a:pt x="170" y="186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8" name="Freeform 155">
                  <a:extLst>
                    <a:ext uri="{FF2B5EF4-FFF2-40B4-BE49-F238E27FC236}">
                      <a16:creationId xmlns:a16="http://schemas.microsoft.com/office/drawing/2014/main" id="{7D68811B-13F6-402E-AB21-D34C3BD8F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1157" y="5852319"/>
                  <a:ext cx="758825" cy="338137"/>
                </a:xfrm>
                <a:custGeom>
                  <a:avLst/>
                  <a:gdLst>
                    <a:gd name="T0" fmla="*/ 0 w 452"/>
                    <a:gd name="T1" fmla="*/ 2147483647 h 202"/>
                    <a:gd name="T2" fmla="*/ 0 w 452"/>
                    <a:gd name="T3" fmla="*/ 2147483647 h 202"/>
                    <a:gd name="T4" fmla="*/ 2147483647 w 452"/>
                    <a:gd name="T5" fmla="*/ 2147483647 h 202"/>
                    <a:gd name="T6" fmla="*/ 2147483647 w 452"/>
                    <a:gd name="T7" fmla="*/ 2147483647 h 202"/>
                    <a:gd name="T8" fmla="*/ 2147483647 w 452"/>
                    <a:gd name="T9" fmla="*/ 0 h 202"/>
                    <a:gd name="T10" fmla="*/ 2147483647 w 452"/>
                    <a:gd name="T11" fmla="*/ 2147483647 h 202"/>
                    <a:gd name="T12" fmla="*/ 0 w 452"/>
                    <a:gd name="T13" fmla="*/ 2147483647 h 2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52" h="202">
                      <a:moveTo>
                        <a:pt x="0" y="105"/>
                      </a:moveTo>
                      <a:lnTo>
                        <a:pt x="0" y="162"/>
                      </a:lnTo>
                      <a:lnTo>
                        <a:pt x="170" y="202"/>
                      </a:lnTo>
                      <a:lnTo>
                        <a:pt x="452" y="57"/>
                      </a:lnTo>
                      <a:lnTo>
                        <a:pt x="452" y="0"/>
                      </a:lnTo>
                      <a:lnTo>
                        <a:pt x="170" y="146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9" name="Freeform 156">
                  <a:extLst>
                    <a:ext uri="{FF2B5EF4-FFF2-40B4-BE49-F238E27FC236}">
                      <a16:creationId xmlns:a16="http://schemas.microsoft.com/office/drawing/2014/main" id="{7CE43A38-4068-4DC2-9BA5-2B0E849CC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7832" y="6068219"/>
                  <a:ext cx="41275" cy="122237"/>
                </a:xfrm>
                <a:custGeom>
                  <a:avLst/>
                  <a:gdLst>
                    <a:gd name="T0" fmla="*/ 0 w 25"/>
                    <a:gd name="T1" fmla="*/ 2147483647 h 73"/>
                    <a:gd name="T2" fmla="*/ 2147483647 w 25"/>
                    <a:gd name="T3" fmla="*/ 0 h 73"/>
                    <a:gd name="T4" fmla="*/ 2147483647 w 25"/>
                    <a:gd name="T5" fmla="*/ 2147483647 h 73"/>
                    <a:gd name="T6" fmla="*/ 2147483647 w 25"/>
                    <a:gd name="T7" fmla="*/ 2147483647 h 73"/>
                    <a:gd name="T8" fmla="*/ 2147483647 w 25"/>
                    <a:gd name="T9" fmla="*/ 2147483647 h 73"/>
                    <a:gd name="T10" fmla="*/ 2147483647 w 25"/>
                    <a:gd name="T11" fmla="*/ 2147483647 h 73"/>
                    <a:gd name="T12" fmla="*/ 2147483647 w 25"/>
                    <a:gd name="T13" fmla="*/ 2147483647 h 73"/>
                    <a:gd name="T14" fmla="*/ 0 w 25"/>
                    <a:gd name="T15" fmla="*/ 2147483647 h 73"/>
                    <a:gd name="T16" fmla="*/ 0 w 25"/>
                    <a:gd name="T17" fmla="*/ 2147483647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" h="73">
                      <a:moveTo>
                        <a:pt x="0" y="17"/>
                      </a:moveTo>
                      <a:lnTo>
                        <a:pt x="25" y="0"/>
                      </a:lnTo>
                      <a:lnTo>
                        <a:pt x="25" y="24"/>
                      </a:lnTo>
                      <a:lnTo>
                        <a:pt x="19" y="33"/>
                      </a:lnTo>
                      <a:lnTo>
                        <a:pt x="19" y="65"/>
                      </a:lnTo>
                      <a:lnTo>
                        <a:pt x="13" y="73"/>
                      </a:lnTo>
                      <a:lnTo>
                        <a:pt x="13" y="41"/>
                      </a:lnTo>
                      <a:lnTo>
                        <a:pt x="0" y="4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50" name="Freeform 157">
                  <a:extLst>
                    <a:ext uri="{FF2B5EF4-FFF2-40B4-BE49-F238E27FC236}">
                      <a16:creationId xmlns:a16="http://schemas.microsoft.com/office/drawing/2014/main" id="{C39D147D-9AEF-42F0-B267-02FD73186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6007" y="5940425"/>
                  <a:ext cx="41275" cy="123825"/>
                </a:xfrm>
                <a:custGeom>
                  <a:avLst/>
                  <a:gdLst>
                    <a:gd name="T0" fmla="*/ 0 w 24"/>
                    <a:gd name="T1" fmla="*/ 2147483647 h 73"/>
                    <a:gd name="T2" fmla="*/ 2147483647 w 24"/>
                    <a:gd name="T3" fmla="*/ 0 h 73"/>
                    <a:gd name="T4" fmla="*/ 2147483647 w 24"/>
                    <a:gd name="T5" fmla="*/ 2147483647 h 73"/>
                    <a:gd name="T6" fmla="*/ 2147483647 w 24"/>
                    <a:gd name="T7" fmla="*/ 2147483647 h 73"/>
                    <a:gd name="T8" fmla="*/ 2147483647 w 24"/>
                    <a:gd name="T9" fmla="*/ 2147483647 h 73"/>
                    <a:gd name="T10" fmla="*/ 2147483647 w 24"/>
                    <a:gd name="T11" fmla="*/ 2147483647 h 73"/>
                    <a:gd name="T12" fmla="*/ 2147483647 w 24"/>
                    <a:gd name="T13" fmla="*/ 2147483647 h 73"/>
                    <a:gd name="T14" fmla="*/ 0 w 24"/>
                    <a:gd name="T15" fmla="*/ 2147483647 h 73"/>
                    <a:gd name="T16" fmla="*/ 0 w 24"/>
                    <a:gd name="T17" fmla="*/ 2147483647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73">
                      <a:moveTo>
                        <a:pt x="0" y="16"/>
                      </a:moveTo>
                      <a:lnTo>
                        <a:pt x="24" y="0"/>
                      </a:lnTo>
                      <a:lnTo>
                        <a:pt x="24" y="24"/>
                      </a:lnTo>
                      <a:lnTo>
                        <a:pt x="18" y="32"/>
                      </a:lnTo>
                      <a:lnTo>
                        <a:pt x="18" y="64"/>
                      </a:lnTo>
                      <a:lnTo>
                        <a:pt x="12" y="73"/>
                      </a:lnTo>
                      <a:lnTo>
                        <a:pt x="12" y="40"/>
                      </a:lnTo>
                      <a:lnTo>
                        <a:pt x="0" y="4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51" name="Freeform 158">
                  <a:extLst>
                    <a:ext uri="{FF2B5EF4-FFF2-40B4-BE49-F238E27FC236}">
                      <a16:creationId xmlns:a16="http://schemas.microsoft.com/office/drawing/2014/main" id="{B848C6FB-9DB7-4F86-9AC3-4FE986E4A4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4975" y="5985669"/>
                  <a:ext cx="41275" cy="122237"/>
                </a:xfrm>
                <a:custGeom>
                  <a:avLst/>
                  <a:gdLst>
                    <a:gd name="T0" fmla="*/ 0 w 25"/>
                    <a:gd name="T1" fmla="*/ 2147483647 h 73"/>
                    <a:gd name="T2" fmla="*/ 2147483647 w 25"/>
                    <a:gd name="T3" fmla="*/ 0 h 73"/>
                    <a:gd name="T4" fmla="*/ 2147483647 w 25"/>
                    <a:gd name="T5" fmla="*/ 2147483647 h 73"/>
                    <a:gd name="T6" fmla="*/ 2147483647 w 25"/>
                    <a:gd name="T7" fmla="*/ 2147483647 h 73"/>
                    <a:gd name="T8" fmla="*/ 2147483647 w 25"/>
                    <a:gd name="T9" fmla="*/ 2147483647 h 73"/>
                    <a:gd name="T10" fmla="*/ 2147483647 w 25"/>
                    <a:gd name="T11" fmla="*/ 2147483647 h 73"/>
                    <a:gd name="T12" fmla="*/ 2147483647 w 25"/>
                    <a:gd name="T13" fmla="*/ 2147483647 h 73"/>
                    <a:gd name="T14" fmla="*/ 0 w 25"/>
                    <a:gd name="T15" fmla="*/ 2147483647 h 73"/>
                    <a:gd name="T16" fmla="*/ 0 w 25"/>
                    <a:gd name="T17" fmla="*/ 2147483647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" h="73">
                      <a:moveTo>
                        <a:pt x="0" y="16"/>
                      </a:moveTo>
                      <a:lnTo>
                        <a:pt x="25" y="0"/>
                      </a:lnTo>
                      <a:lnTo>
                        <a:pt x="25" y="25"/>
                      </a:lnTo>
                      <a:lnTo>
                        <a:pt x="19" y="33"/>
                      </a:lnTo>
                      <a:lnTo>
                        <a:pt x="19" y="65"/>
                      </a:lnTo>
                      <a:lnTo>
                        <a:pt x="13" y="73"/>
                      </a:lnTo>
                      <a:lnTo>
                        <a:pt x="13" y="41"/>
                      </a:lnTo>
                      <a:lnTo>
                        <a:pt x="0" y="4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52" name="Freeform 159">
                  <a:extLst>
                    <a:ext uri="{FF2B5EF4-FFF2-40B4-BE49-F238E27FC236}">
                      <a16:creationId xmlns:a16="http://schemas.microsoft.com/office/drawing/2014/main" id="{15B3C3CB-4585-441D-B8A6-B7EE6EFE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5195" y="6021387"/>
                  <a:ext cx="39687" cy="120650"/>
                </a:xfrm>
                <a:custGeom>
                  <a:avLst/>
                  <a:gdLst>
                    <a:gd name="T0" fmla="*/ 0 w 24"/>
                    <a:gd name="T1" fmla="*/ 2147483647 h 72"/>
                    <a:gd name="T2" fmla="*/ 2147483647 w 24"/>
                    <a:gd name="T3" fmla="*/ 0 h 72"/>
                    <a:gd name="T4" fmla="*/ 2147483647 w 24"/>
                    <a:gd name="T5" fmla="*/ 2147483647 h 72"/>
                    <a:gd name="T6" fmla="*/ 2147483647 w 24"/>
                    <a:gd name="T7" fmla="*/ 2147483647 h 72"/>
                    <a:gd name="T8" fmla="*/ 2147483647 w 24"/>
                    <a:gd name="T9" fmla="*/ 2147483647 h 72"/>
                    <a:gd name="T10" fmla="*/ 2147483647 w 24"/>
                    <a:gd name="T11" fmla="*/ 2147483647 h 72"/>
                    <a:gd name="T12" fmla="*/ 2147483647 w 24"/>
                    <a:gd name="T13" fmla="*/ 2147483647 h 72"/>
                    <a:gd name="T14" fmla="*/ 0 w 24"/>
                    <a:gd name="T15" fmla="*/ 2147483647 h 72"/>
                    <a:gd name="T16" fmla="*/ 0 w 24"/>
                    <a:gd name="T17" fmla="*/ 2147483647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72">
                      <a:moveTo>
                        <a:pt x="0" y="16"/>
                      </a:moveTo>
                      <a:lnTo>
                        <a:pt x="24" y="0"/>
                      </a:lnTo>
                      <a:lnTo>
                        <a:pt x="24" y="24"/>
                      </a:lnTo>
                      <a:lnTo>
                        <a:pt x="18" y="32"/>
                      </a:lnTo>
                      <a:lnTo>
                        <a:pt x="18" y="65"/>
                      </a:lnTo>
                      <a:lnTo>
                        <a:pt x="12" y="72"/>
                      </a:lnTo>
                      <a:lnTo>
                        <a:pt x="12" y="41"/>
                      </a:lnTo>
                      <a:lnTo>
                        <a:pt x="0" y="4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53" name="Freeform 160">
                  <a:extLst>
                    <a:ext uri="{FF2B5EF4-FFF2-40B4-BE49-F238E27FC236}">
                      <a16:creationId xmlns:a16="http://schemas.microsoft.com/office/drawing/2014/main" id="{63800C15-84CB-4993-BDED-63721F2708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7407" y="6061869"/>
                  <a:ext cx="42863" cy="122237"/>
                </a:xfrm>
                <a:custGeom>
                  <a:avLst/>
                  <a:gdLst>
                    <a:gd name="T0" fmla="*/ 0 w 25"/>
                    <a:gd name="T1" fmla="*/ 2147483647 h 72"/>
                    <a:gd name="T2" fmla="*/ 2147483647 w 25"/>
                    <a:gd name="T3" fmla="*/ 0 h 72"/>
                    <a:gd name="T4" fmla="*/ 2147483647 w 25"/>
                    <a:gd name="T5" fmla="*/ 2147483647 h 72"/>
                    <a:gd name="T6" fmla="*/ 2147483647 w 25"/>
                    <a:gd name="T7" fmla="*/ 2147483647 h 72"/>
                    <a:gd name="T8" fmla="*/ 2147483647 w 25"/>
                    <a:gd name="T9" fmla="*/ 2147483647 h 72"/>
                    <a:gd name="T10" fmla="*/ 2147483647 w 25"/>
                    <a:gd name="T11" fmla="*/ 2147483647 h 72"/>
                    <a:gd name="T12" fmla="*/ 2147483647 w 25"/>
                    <a:gd name="T13" fmla="*/ 2147483647 h 72"/>
                    <a:gd name="T14" fmla="*/ 0 w 25"/>
                    <a:gd name="T15" fmla="*/ 2147483647 h 72"/>
                    <a:gd name="T16" fmla="*/ 0 w 25"/>
                    <a:gd name="T17" fmla="*/ 2147483647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" h="72">
                      <a:moveTo>
                        <a:pt x="0" y="16"/>
                      </a:moveTo>
                      <a:lnTo>
                        <a:pt x="25" y="0"/>
                      </a:lnTo>
                      <a:lnTo>
                        <a:pt x="25" y="24"/>
                      </a:lnTo>
                      <a:lnTo>
                        <a:pt x="19" y="31"/>
                      </a:lnTo>
                      <a:lnTo>
                        <a:pt x="19" y="64"/>
                      </a:lnTo>
                      <a:lnTo>
                        <a:pt x="13" y="72"/>
                      </a:lnTo>
                      <a:lnTo>
                        <a:pt x="13" y="40"/>
                      </a:lnTo>
                      <a:lnTo>
                        <a:pt x="0" y="4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54" name="Freeform 161">
                  <a:extLst>
                    <a:ext uri="{FF2B5EF4-FFF2-40B4-BE49-F238E27FC236}">
                      <a16:creationId xmlns:a16="http://schemas.microsoft.com/office/drawing/2014/main" id="{DBFBDA04-018C-44AF-B31E-85FA5886F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6595" y="6134099"/>
                  <a:ext cx="41275" cy="122238"/>
                </a:xfrm>
                <a:custGeom>
                  <a:avLst/>
                  <a:gdLst>
                    <a:gd name="T0" fmla="*/ 0 w 25"/>
                    <a:gd name="T1" fmla="*/ 2147483647 h 73"/>
                    <a:gd name="T2" fmla="*/ 2147483647 w 25"/>
                    <a:gd name="T3" fmla="*/ 0 h 73"/>
                    <a:gd name="T4" fmla="*/ 2147483647 w 25"/>
                    <a:gd name="T5" fmla="*/ 2147483647 h 73"/>
                    <a:gd name="T6" fmla="*/ 2147483647 w 25"/>
                    <a:gd name="T7" fmla="*/ 2147483647 h 73"/>
                    <a:gd name="T8" fmla="*/ 2147483647 w 25"/>
                    <a:gd name="T9" fmla="*/ 2147483647 h 73"/>
                    <a:gd name="T10" fmla="*/ 2147483647 w 25"/>
                    <a:gd name="T11" fmla="*/ 2147483647 h 73"/>
                    <a:gd name="T12" fmla="*/ 2147483647 w 25"/>
                    <a:gd name="T13" fmla="*/ 2147483647 h 73"/>
                    <a:gd name="T14" fmla="*/ 0 w 25"/>
                    <a:gd name="T15" fmla="*/ 2147483647 h 73"/>
                    <a:gd name="T16" fmla="*/ 0 w 25"/>
                    <a:gd name="T17" fmla="*/ 2147483647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" h="73">
                      <a:moveTo>
                        <a:pt x="0" y="17"/>
                      </a:moveTo>
                      <a:lnTo>
                        <a:pt x="25" y="0"/>
                      </a:lnTo>
                      <a:lnTo>
                        <a:pt x="25" y="25"/>
                      </a:lnTo>
                      <a:lnTo>
                        <a:pt x="19" y="33"/>
                      </a:lnTo>
                      <a:lnTo>
                        <a:pt x="19" y="65"/>
                      </a:lnTo>
                      <a:lnTo>
                        <a:pt x="13" y="73"/>
                      </a:lnTo>
                      <a:lnTo>
                        <a:pt x="13" y="41"/>
                      </a:lnTo>
                      <a:lnTo>
                        <a:pt x="0" y="4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55" name="Freeform 162">
                  <a:extLst>
                    <a:ext uri="{FF2B5EF4-FFF2-40B4-BE49-F238E27FC236}">
                      <a16:creationId xmlns:a16="http://schemas.microsoft.com/office/drawing/2014/main" id="{19EBFBDC-0C34-48F2-AEF2-C776A3EB4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2795" y="6102349"/>
                  <a:ext cx="39687" cy="122237"/>
                </a:xfrm>
                <a:custGeom>
                  <a:avLst/>
                  <a:gdLst>
                    <a:gd name="T0" fmla="*/ 0 w 24"/>
                    <a:gd name="T1" fmla="*/ 2147483647 h 73"/>
                    <a:gd name="T2" fmla="*/ 2147483647 w 24"/>
                    <a:gd name="T3" fmla="*/ 0 h 73"/>
                    <a:gd name="T4" fmla="*/ 2147483647 w 24"/>
                    <a:gd name="T5" fmla="*/ 2147483647 h 73"/>
                    <a:gd name="T6" fmla="*/ 2147483647 w 24"/>
                    <a:gd name="T7" fmla="*/ 2147483647 h 73"/>
                    <a:gd name="T8" fmla="*/ 2147483647 w 24"/>
                    <a:gd name="T9" fmla="*/ 2147483647 h 73"/>
                    <a:gd name="T10" fmla="*/ 2147483647 w 24"/>
                    <a:gd name="T11" fmla="*/ 2147483647 h 73"/>
                    <a:gd name="T12" fmla="*/ 2147483647 w 24"/>
                    <a:gd name="T13" fmla="*/ 2147483647 h 73"/>
                    <a:gd name="T14" fmla="*/ 0 w 24"/>
                    <a:gd name="T15" fmla="*/ 2147483647 h 73"/>
                    <a:gd name="T16" fmla="*/ 0 w 24"/>
                    <a:gd name="T17" fmla="*/ 2147483647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73">
                      <a:moveTo>
                        <a:pt x="0" y="16"/>
                      </a:moveTo>
                      <a:lnTo>
                        <a:pt x="24" y="0"/>
                      </a:lnTo>
                      <a:lnTo>
                        <a:pt x="24" y="24"/>
                      </a:lnTo>
                      <a:lnTo>
                        <a:pt x="18" y="33"/>
                      </a:lnTo>
                      <a:lnTo>
                        <a:pt x="18" y="64"/>
                      </a:lnTo>
                      <a:lnTo>
                        <a:pt x="12" y="73"/>
                      </a:lnTo>
                      <a:lnTo>
                        <a:pt x="12" y="40"/>
                      </a:lnTo>
                      <a:lnTo>
                        <a:pt x="0" y="4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grpSp>
            <p:nvGrpSpPr>
              <p:cNvPr id="829" name="Gruppieren 481">
                <a:extLst>
                  <a:ext uri="{FF2B5EF4-FFF2-40B4-BE49-F238E27FC236}">
                    <a16:creationId xmlns:a16="http://schemas.microsoft.com/office/drawing/2014/main" id="{2F679E02-8AFA-4D79-9979-BDE0A91A5D4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009061" y="3371851"/>
                <a:ext cx="131763" cy="187325"/>
                <a:chOff x="6600825" y="2823706"/>
                <a:chExt cx="195739" cy="278422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830" name="Line 241">
                  <a:extLst>
                    <a:ext uri="{FF2B5EF4-FFF2-40B4-BE49-F238E27FC236}">
                      <a16:creationId xmlns:a16="http://schemas.microsoft.com/office/drawing/2014/main" id="{8271BF20-FD57-47B0-BDA5-2995A3C14E7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622257" y="2906945"/>
                  <a:ext cx="0" cy="1951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1" name="Line 242">
                  <a:extLst>
                    <a:ext uri="{FF2B5EF4-FFF2-40B4-BE49-F238E27FC236}">
                      <a16:creationId xmlns:a16="http://schemas.microsoft.com/office/drawing/2014/main" id="{AFBF8E9E-47E5-4EA8-B43A-01E127AEB34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22257" y="3037545"/>
                  <a:ext cx="174307" cy="645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2" name="Line 243">
                  <a:extLst>
                    <a:ext uri="{FF2B5EF4-FFF2-40B4-BE49-F238E27FC236}">
                      <a16:creationId xmlns:a16="http://schemas.microsoft.com/office/drawing/2014/main" id="{EE355452-F3EF-4C32-8DF6-E470474ADA2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22257" y="2842363"/>
                  <a:ext cx="174307" cy="645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3" name="Line 244">
                  <a:extLst>
                    <a:ext uri="{FF2B5EF4-FFF2-40B4-BE49-F238E27FC236}">
                      <a16:creationId xmlns:a16="http://schemas.microsoft.com/office/drawing/2014/main" id="{FFAA202E-0D84-47E5-BFE2-8EFA461E8FE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795135" y="2846668"/>
                  <a:ext cx="0" cy="1951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4" name="Line 245">
                  <a:extLst>
                    <a:ext uri="{FF2B5EF4-FFF2-40B4-BE49-F238E27FC236}">
                      <a16:creationId xmlns:a16="http://schemas.microsoft.com/office/drawing/2014/main" id="{B2B43A81-E7EA-47D7-A9BA-6B0F78A66A8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6600825" y="2885418"/>
                  <a:ext cx="0" cy="198437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5" name="Line 246">
                  <a:extLst>
                    <a:ext uri="{FF2B5EF4-FFF2-40B4-BE49-F238E27FC236}">
                      <a16:creationId xmlns:a16="http://schemas.microsoft.com/office/drawing/2014/main" id="{9143C393-507D-4644-8537-3DE6BF986D5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00825" y="2823706"/>
                  <a:ext cx="174307" cy="64583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6" name="Line 247">
                  <a:extLst>
                    <a:ext uri="{FF2B5EF4-FFF2-40B4-BE49-F238E27FC236}">
                      <a16:creationId xmlns:a16="http://schemas.microsoft.com/office/drawing/2014/main" id="{A05FC1F8-0228-429F-A21D-1AB6BD303EC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600825" y="3086341"/>
                  <a:ext cx="22860" cy="14352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7" name="Line 248">
                  <a:extLst>
                    <a:ext uri="{FF2B5EF4-FFF2-40B4-BE49-F238E27FC236}">
                      <a16:creationId xmlns:a16="http://schemas.microsoft.com/office/drawing/2014/main" id="{44CAEB02-2E66-4C5C-A413-5F55E0A79CA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773228" y="2828011"/>
                  <a:ext cx="22860" cy="14352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8" name="Line 248">
                  <a:extLst>
                    <a:ext uri="{FF2B5EF4-FFF2-40B4-BE49-F238E27FC236}">
                      <a16:creationId xmlns:a16="http://schemas.microsoft.com/office/drawing/2014/main" id="{6949B2FF-3B83-4E4F-BDD0-967A352F615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607329" y="2891600"/>
                  <a:ext cx="22860" cy="14352"/>
                </a:xfrm>
                <a:prstGeom prst="line">
                  <a:avLst/>
                </a:prstGeom>
                <a:grpFill/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781" name="Line 25">
              <a:extLst>
                <a:ext uri="{FF2B5EF4-FFF2-40B4-BE49-F238E27FC236}">
                  <a16:creationId xmlns:a16="http://schemas.microsoft.com/office/drawing/2014/main" id="{17092451-D94B-4AEA-A82C-4F1996D89A4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383206" y="4514687"/>
              <a:ext cx="377825" cy="2000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Line 26">
              <a:extLst>
                <a:ext uri="{FF2B5EF4-FFF2-40B4-BE49-F238E27FC236}">
                  <a16:creationId xmlns:a16="http://schemas.microsoft.com/office/drawing/2014/main" id="{610B039B-FFC0-474E-BA96-E12F8E90868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622919" y="4432137"/>
              <a:ext cx="388937" cy="1936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Line 27">
              <a:extLst>
                <a:ext uri="{FF2B5EF4-FFF2-40B4-BE49-F238E27FC236}">
                  <a16:creationId xmlns:a16="http://schemas.microsoft.com/office/drawing/2014/main" id="{E5BFD6CF-89BB-48FD-8282-04D2DDEC458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748331" y="4622637"/>
              <a:ext cx="263525" cy="920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Line 28">
              <a:extLst>
                <a:ext uri="{FF2B5EF4-FFF2-40B4-BE49-F238E27FC236}">
                  <a16:creationId xmlns:a16="http://schemas.microsoft.com/office/drawing/2014/main" id="{0C96B9EE-F8A5-4EF6-AEA7-873EF5A7AD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386381" y="4432137"/>
              <a:ext cx="249238" cy="762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3" name="Group 362">
            <a:extLst>
              <a:ext uri="{FF2B5EF4-FFF2-40B4-BE49-F238E27FC236}">
                <a16:creationId xmlns:a16="http://schemas.microsoft.com/office/drawing/2014/main" id="{7C2B8F58-013C-4BD8-8764-7E1159A380AE}"/>
              </a:ext>
            </a:extLst>
          </p:cNvPr>
          <p:cNvGrpSpPr>
            <a:grpSpLocks noChangeAspect="1"/>
          </p:cNvGrpSpPr>
          <p:nvPr/>
        </p:nvGrpSpPr>
        <p:grpSpPr>
          <a:xfrm>
            <a:off x="3628862" y="3549655"/>
            <a:ext cx="1122921" cy="1199618"/>
            <a:chOff x="1000739" y="732537"/>
            <a:chExt cx="1362075" cy="1570037"/>
          </a:xfrm>
          <a:solidFill>
            <a:sysClr val="window" lastClr="FFFFFF">
              <a:lumMod val="75000"/>
            </a:sysClr>
          </a:solidFill>
        </p:grpSpPr>
        <p:sp>
          <p:nvSpPr>
            <p:cNvPr id="934" name="Line 206">
              <a:extLst>
                <a:ext uri="{FF2B5EF4-FFF2-40B4-BE49-F238E27FC236}">
                  <a16:creationId xmlns:a16="http://schemas.microsoft.com/office/drawing/2014/main" id="{B11C05EF-19CC-47DE-B509-E81F9B12863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134089" y="1821562"/>
              <a:ext cx="1228725" cy="481012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5" name="Line 207">
              <a:extLst>
                <a:ext uri="{FF2B5EF4-FFF2-40B4-BE49-F238E27FC236}">
                  <a16:creationId xmlns:a16="http://schemas.microsoft.com/office/drawing/2014/main" id="{3B0B3C10-0A0B-43DD-AA4B-A9A3AF4A340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124564" y="1727899"/>
              <a:ext cx="1238250" cy="484188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6" name="Line 208">
              <a:extLst>
                <a:ext uri="{FF2B5EF4-FFF2-40B4-BE49-F238E27FC236}">
                  <a16:creationId xmlns:a16="http://schemas.microsoft.com/office/drawing/2014/main" id="{6145D066-DC2D-4656-A08E-06FC92DF043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358051" y="1729487"/>
              <a:ext cx="3175" cy="84137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7" name="Line 209">
              <a:extLst>
                <a:ext uri="{FF2B5EF4-FFF2-40B4-BE49-F238E27FC236}">
                  <a16:creationId xmlns:a16="http://schemas.microsoft.com/office/drawing/2014/main" id="{A6701683-EF60-4748-B1EA-E27CF300125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130914" y="2210499"/>
              <a:ext cx="3175" cy="84138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8" name="Line 210">
              <a:extLst>
                <a:ext uri="{FF2B5EF4-FFF2-40B4-BE49-F238E27FC236}">
                  <a16:creationId xmlns:a16="http://schemas.microsoft.com/office/drawing/2014/main" id="{7503EF56-B37E-4666-92AB-CD7CE101F3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003914" y="2159699"/>
              <a:ext cx="3175" cy="84138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9" name="Line 211">
              <a:extLst>
                <a:ext uri="{FF2B5EF4-FFF2-40B4-BE49-F238E27FC236}">
                  <a16:creationId xmlns:a16="http://schemas.microsoft.com/office/drawing/2014/main" id="{E460701C-606B-4451-A586-C725EE76F88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03914" y="2154937"/>
              <a:ext cx="128587" cy="55562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0" name="Line 212">
              <a:extLst>
                <a:ext uri="{FF2B5EF4-FFF2-40B4-BE49-F238E27FC236}">
                  <a16:creationId xmlns:a16="http://schemas.microsoft.com/office/drawing/2014/main" id="{04DF28A6-129F-49DC-ABAE-BD1C36A2C0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05501" y="2247012"/>
              <a:ext cx="128588" cy="55562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1" name="Line 229">
              <a:extLst>
                <a:ext uri="{FF2B5EF4-FFF2-40B4-BE49-F238E27FC236}">
                  <a16:creationId xmlns:a16="http://schemas.microsoft.com/office/drawing/2014/main" id="{BC6A77DF-CDEE-4285-BCE6-9856F25E3AF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086464" y="1080199"/>
              <a:ext cx="0" cy="1060450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2" name="Line 230">
              <a:extLst>
                <a:ext uri="{FF2B5EF4-FFF2-40B4-BE49-F238E27FC236}">
                  <a16:creationId xmlns:a16="http://schemas.microsoft.com/office/drawing/2014/main" id="{772547CA-91A4-4518-BA96-E4200BC90B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081701" y="735712"/>
              <a:ext cx="1139825" cy="347662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3" name="Line 231">
              <a:extLst>
                <a:ext uri="{FF2B5EF4-FFF2-40B4-BE49-F238E27FC236}">
                  <a16:creationId xmlns:a16="http://schemas.microsoft.com/office/drawing/2014/main" id="{E5DA564D-DEF9-4404-8513-BE7A7A4F585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135676" y="759524"/>
              <a:ext cx="1143000" cy="357188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4" name="Line 232">
              <a:extLst>
                <a:ext uri="{FF2B5EF4-FFF2-40B4-BE49-F238E27FC236}">
                  <a16:creationId xmlns:a16="http://schemas.microsoft.com/office/drawing/2014/main" id="{1CB24F60-D41F-445B-AC0D-46CA73712BD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142026" y="1113537"/>
              <a:ext cx="0" cy="1057275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5" name="Line 233">
              <a:extLst>
                <a:ext uri="{FF2B5EF4-FFF2-40B4-BE49-F238E27FC236}">
                  <a16:creationId xmlns:a16="http://schemas.microsoft.com/office/drawing/2014/main" id="{EF658F3F-0AFB-47CF-81A7-B90C72F8C86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142026" y="1719962"/>
              <a:ext cx="1128713" cy="444500"/>
            </a:xfrm>
            <a:prstGeom prst="line">
              <a:avLst/>
            </a:prstGeom>
            <a:grpFill/>
            <a:ln w="127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6" name="Line 235">
              <a:extLst>
                <a:ext uri="{FF2B5EF4-FFF2-40B4-BE49-F238E27FC236}">
                  <a16:creationId xmlns:a16="http://schemas.microsoft.com/office/drawing/2014/main" id="{2448686D-8FBA-412B-89B0-491A5726E53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272326" y="761112"/>
              <a:ext cx="4763" cy="960437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7" name="Line 236">
              <a:extLst>
                <a:ext uri="{FF2B5EF4-FFF2-40B4-BE49-F238E27FC236}">
                  <a16:creationId xmlns:a16="http://schemas.microsoft.com/office/drawing/2014/main" id="{955072D8-3BC6-4E58-A96C-4FEA7C579A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000739" y="2123187"/>
              <a:ext cx="82550" cy="3175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8" name="Line 237">
              <a:extLst>
                <a:ext uri="{FF2B5EF4-FFF2-40B4-BE49-F238E27FC236}">
                  <a16:creationId xmlns:a16="http://schemas.microsoft.com/office/drawing/2014/main" id="{036D2C56-1CFC-45BB-BA00-65F215282FC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272326" y="1696149"/>
              <a:ext cx="82550" cy="2540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949" name="Group 374">
              <a:extLst>
                <a:ext uri="{FF2B5EF4-FFF2-40B4-BE49-F238E27FC236}">
                  <a16:creationId xmlns:a16="http://schemas.microsoft.com/office/drawing/2014/main" id="{35559AA8-DAC8-4A72-B1DE-BD284B0F88C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27776" y="1346899"/>
              <a:ext cx="111125" cy="115888"/>
              <a:chOff x="3198" y="1716"/>
              <a:chExt cx="78" cy="81"/>
            </a:xfrm>
            <a:grpFill/>
          </p:grpSpPr>
          <p:sp>
            <p:nvSpPr>
              <p:cNvPr id="1054" name="Line 375">
                <a:extLst>
                  <a:ext uri="{FF2B5EF4-FFF2-40B4-BE49-F238E27FC236}">
                    <a16:creationId xmlns:a16="http://schemas.microsoft.com/office/drawing/2014/main" id="{1EB6AF54-ACC0-47BA-BC5B-66EECA5922A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198" y="1773"/>
                <a:ext cx="74" cy="24"/>
              </a:xfrm>
              <a:prstGeom prst="line">
                <a:avLst/>
              </a:prstGeom>
              <a:grp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5" name="Line 376">
                <a:extLst>
                  <a:ext uri="{FF2B5EF4-FFF2-40B4-BE49-F238E27FC236}">
                    <a16:creationId xmlns:a16="http://schemas.microsoft.com/office/drawing/2014/main" id="{24EACACA-F193-43E5-9D6C-F211DBA6520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198" y="1716"/>
                <a:ext cx="74" cy="24"/>
              </a:xfrm>
              <a:prstGeom prst="line">
                <a:avLst/>
              </a:prstGeom>
              <a:grp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6" name="Line 377">
                <a:extLst>
                  <a:ext uri="{FF2B5EF4-FFF2-40B4-BE49-F238E27FC236}">
                    <a16:creationId xmlns:a16="http://schemas.microsoft.com/office/drawing/2014/main" id="{C7CAD051-84B7-4264-A9B1-4472B007354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198" y="1740"/>
                <a:ext cx="0" cy="57"/>
              </a:xfrm>
              <a:prstGeom prst="line">
                <a:avLst/>
              </a:prstGeom>
              <a:grp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7" name="Line 378">
                <a:extLst>
                  <a:ext uri="{FF2B5EF4-FFF2-40B4-BE49-F238E27FC236}">
                    <a16:creationId xmlns:a16="http://schemas.microsoft.com/office/drawing/2014/main" id="{0508C0F5-3F33-4CEA-993E-D7067C71F30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276" y="1716"/>
                <a:ext cx="0" cy="57"/>
              </a:xfrm>
              <a:prstGeom prst="line">
                <a:avLst/>
              </a:prstGeom>
              <a:grp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50" name="Group 384">
              <a:extLst>
                <a:ext uri="{FF2B5EF4-FFF2-40B4-BE49-F238E27FC236}">
                  <a16:creationId xmlns:a16="http://schemas.microsoft.com/office/drawing/2014/main" id="{E1EA8587-F720-4259-B43C-B545469E194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35801" y="1204024"/>
              <a:ext cx="111125" cy="115888"/>
              <a:chOff x="3198" y="1716"/>
              <a:chExt cx="78" cy="81"/>
            </a:xfrm>
            <a:grpFill/>
          </p:grpSpPr>
          <p:sp>
            <p:nvSpPr>
              <p:cNvPr id="1050" name="Line 385">
                <a:extLst>
                  <a:ext uri="{FF2B5EF4-FFF2-40B4-BE49-F238E27FC236}">
                    <a16:creationId xmlns:a16="http://schemas.microsoft.com/office/drawing/2014/main" id="{3BCD483F-1DFA-4FF6-916A-FF5EBDD37C9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198" y="1773"/>
                <a:ext cx="74" cy="24"/>
              </a:xfrm>
              <a:prstGeom prst="line">
                <a:avLst/>
              </a:prstGeom>
              <a:grp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1" name="Line 386">
                <a:extLst>
                  <a:ext uri="{FF2B5EF4-FFF2-40B4-BE49-F238E27FC236}">
                    <a16:creationId xmlns:a16="http://schemas.microsoft.com/office/drawing/2014/main" id="{8CE2B274-EBC8-4857-AD74-D7D496A46DA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198" y="1716"/>
                <a:ext cx="74" cy="24"/>
              </a:xfrm>
              <a:prstGeom prst="line">
                <a:avLst/>
              </a:prstGeom>
              <a:grp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2" name="Line 387">
                <a:extLst>
                  <a:ext uri="{FF2B5EF4-FFF2-40B4-BE49-F238E27FC236}">
                    <a16:creationId xmlns:a16="http://schemas.microsoft.com/office/drawing/2014/main" id="{05FB678F-6318-44D9-901F-9AADF82857A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198" y="1740"/>
                <a:ext cx="0" cy="57"/>
              </a:xfrm>
              <a:prstGeom prst="line">
                <a:avLst/>
              </a:prstGeom>
              <a:grp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3" name="Line 388">
                <a:extLst>
                  <a:ext uri="{FF2B5EF4-FFF2-40B4-BE49-F238E27FC236}">
                    <a16:creationId xmlns:a16="http://schemas.microsoft.com/office/drawing/2014/main" id="{8C54676B-E1E7-4DB8-ADA2-1379AB40901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276" y="1716"/>
                <a:ext cx="0" cy="57"/>
              </a:xfrm>
              <a:prstGeom prst="line">
                <a:avLst/>
              </a:prstGeom>
              <a:grpFill/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51" name="Group 394">
              <a:extLst>
                <a:ext uri="{FF2B5EF4-FFF2-40B4-BE49-F238E27FC236}">
                  <a16:creationId xmlns:a16="http://schemas.microsoft.com/office/drawing/2014/main" id="{4BE0CDCE-4501-4DEC-BB98-7C68A0514CA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94439" y="1683449"/>
              <a:ext cx="76200" cy="246063"/>
              <a:chOff x="3225" y="1952"/>
              <a:chExt cx="53" cy="172"/>
            </a:xfrm>
            <a:grpFill/>
          </p:grpSpPr>
          <p:sp>
            <p:nvSpPr>
              <p:cNvPr id="1046" name="Line 395">
                <a:extLst>
                  <a:ext uri="{FF2B5EF4-FFF2-40B4-BE49-F238E27FC236}">
                    <a16:creationId xmlns:a16="http://schemas.microsoft.com/office/drawing/2014/main" id="{A92C49C1-3097-40F1-BCF7-9B33B17FCE8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225" y="2103"/>
                <a:ext cx="53" cy="21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7" name="Line 396">
                <a:extLst>
                  <a:ext uri="{FF2B5EF4-FFF2-40B4-BE49-F238E27FC236}">
                    <a16:creationId xmlns:a16="http://schemas.microsoft.com/office/drawing/2014/main" id="{35FCF602-7CC2-4E53-8AAB-0B6CED0784C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225" y="1952"/>
                <a:ext cx="52" cy="22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8" name="Line 397">
                <a:extLst>
                  <a:ext uri="{FF2B5EF4-FFF2-40B4-BE49-F238E27FC236}">
                    <a16:creationId xmlns:a16="http://schemas.microsoft.com/office/drawing/2014/main" id="{D437E182-8868-4807-9EE4-211FF090BB3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225" y="1976"/>
                <a:ext cx="0" cy="148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9" name="Line 398">
                <a:extLst>
                  <a:ext uri="{FF2B5EF4-FFF2-40B4-BE49-F238E27FC236}">
                    <a16:creationId xmlns:a16="http://schemas.microsoft.com/office/drawing/2014/main" id="{B64F0B93-B641-456C-AE4D-B620F086CDE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3278" y="1952"/>
                <a:ext cx="0" cy="150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52" name="Line 399">
              <a:extLst>
                <a:ext uri="{FF2B5EF4-FFF2-40B4-BE49-F238E27FC236}">
                  <a16:creationId xmlns:a16="http://schemas.microsoft.com/office/drawing/2014/main" id="{20DBD192-A554-42A5-A319-FCBDB5D0D2B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278551" y="1804099"/>
              <a:ext cx="74613" cy="2540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3" name="Line 400">
              <a:extLst>
                <a:ext uri="{FF2B5EF4-FFF2-40B4-BE49-F238E27FC236}">
                  <a16:creationId xmlns:a16="http://schemas.microsoft.com/office/drawing/2014/main" id="{FA88C7C0-5C2F-4219-9332-4CA9A05E289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267439" y="1473899"/>
              <a:ext cx="85725" cy="26988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4" name="Line 402">
              <a:extLst>
                <a:ext uri="{FF2B5EF4-FFF2-40B4-BE49-F238E27FC236}">
                  <a16:creationId xmlns:a16="http://schemas.microsoft.com/office/drawing/2014/main" id="{6553C2AD-D458-49C1-B1C9-523150C53D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353164" y="1473899"/>
              <a:ext cx="0" cy="327025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5" name="Line 403">
              <a:extLst>
                <a:ext uri="{FF2B5EF4-FFF2-40B4-BE49-F238E27FC236}">
                  <a16:creationId xmlns:a16="http://schemas.microsoft.com/office/drawing/2014/main" id="{218267D8-45CE-47D2-913C-9A457D8BFEF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265851" y="1553274"/>
              <a:ext cx="80963" cy="28575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6" name="Line 404">
              <a:extLst>
                <a:ext uri="{FF2B5EF4-FFF2-40B4-BE49-F238E27FC236}">
                  <a16:creationId xmlns:a16="http://schemas.microsoft.com/office/drawing/2014/main" id="{954AEDE3-B5F6-4162-A4BE-C74904F27FB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272201" y="1731074"/>
              <a:ext cx="80963" cy="28575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7" name="Oval 405">
              <a:extLst>
                <a:ext uri="{FF2B5EF4-FFF2-40B4-BE49-F238E27FC236}">
                  <a16:creationId xmlns:a16="http://schemas.microsoft.com/office/drawing/2014/main" id="{D9B11C7B-4291-4630-93DE-A6001351B5E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V="1">
              <a:off x="1386501" y="1983487"/>
              <a:ext cx="33338" cy="33337"/>
            </a:xfrm>
            <a:prstGeom prst="ellipse">
              <a:avLst/>
            </a:prstGeom>
            <a:grpFill/>
            <a:ln w="1905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58" name="Line 413">
              <a:extLst>
                <a:ext uri="{FF2B5EF4-FFF2-40B4-BE49-F238E27FC236}">
                  <a16:creationId xmlns:a16="http://schemas.microsoft.com/office/drawing/2014/main" id="{4C6BA0E3-E996-43BC-BDC5-755D80EB6C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540489" y="1342137"/>
              <a:ext cx="461962" cy="17145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9" name="Line 414">
              <a:extLst>
                <a:ext uri="{FF2B5EF4-FFF2-40B4-BE49-F238E27FC236}">
                  <a16:creationId xmlns:a16="http://schemas.microsoft.com/office/drawing/2014/main" id="{3F2A4C49-84B7-4F22-8DE0-C3F0B4505D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515089" y="1304037"/>
              <a:ext cx="454025" cy="168275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0" name="Line 415">
              <a:extLst>
                <a:ext uri="{FF2B5EF4-FFF2-40B4-BE49-F238E27FC236}">
                  <a16:creationId xmlns:a16="http://schemas.microsoft.com/office/drawing/2014/main" id="{43EF06FE-3B30-437E-B789-58FA8EDFD95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545251" y="1681862"/>
              <a:ext cx="446088" cy="168275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1" name="Line 416">
              <a:extLst>
                <a:ext uri="{FF2B5EF4-FFF2-40B4-BE49-F238E27FC236}">
                  <a16:creationId xmlns:a16="http://schemas.microsoft.com/office/drawing/2014/main" id="{076323B9-EED8-41BA-BF55-C0FAEC21FD2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46839" y="1508824"/>
              <a:ext cx="3175" cy="339725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2" name="Line 417">
              <a:extLst>
                <a:ext uri="{FF2B5EF4-FFF2-40B4-BE49-F238E27FC236}">
                  <a16:creationId xmlns:a16="http://schemas.microsoft.com/office/drawing/2014/main" id="{B9D893FB-18C4-4A4A-A819-A26628D72DA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513501" y="1480249"/>
              <a:ext cx="3175" cy="339725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3" name="Line 418">
              <a:extLst>
                <a:ext uri="{FF2B5EF4-FFF2-40B4-BE49-F238E27FC236}">
                  <a16:creationId xmlns:a16="http://schemas.microsoft.com/office/drawing/2014/main" id="{98AFB511-033D-4261-9FA6-880DB0C4B9E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96101" y="1338962"/>
              <a:ext cx="0" cy="34925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4" name="Line 420">
              <a:extLst>
                <a:ext uri="{FF2B5EF4-FFF2-40B4-BE49-F238E27FC236}">
                  <a16:creationId xmlns:a16="http://schemas.microsoft.com/office/drawing/2014/main" id="{0853654E-6F31-46D3-920F-53E7B191514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518264" y="1470724"/>
              <a:ext cx="28575" cy="34925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5" name="Line 421">
              <a:extLst>
                <a:ext uri="{FF2B5EF4-FFF2-40B4-BE49-F238E27FC236}">
                  <a16:creationId xmlns:a16="http://schemas.microsoft.com/office/drawing/2014/main" id="{9DD3AB77-83AE-450D-899D-D8B9FD6AAA6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516676" y="1816799"/>
              <a:ext cx="30163" cy="33338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6" name="AutoShape 434">
              <a:extLst>
                <a:ext uri="{FF2B5EF4-FFF2-40B4-BE49-F238E27FC236}">
                  <a16:creationId xmlns:a16="http://schemas.microsoft.com/office/drawing/2014/main" id="{2090C4BC-8635-4478-A136-EBB96E194E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282736">
              <a:off x="1224576" y="2026349"/>
              <a:ext cx="128588" cy="33338"/>
            </a:xfrm>
            <a:prstGeom prst="flowChartTerminator">
              <a:avLst/>
            </a:prstGeom>
            <a:grp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67" name="AutoShape 435">
              <a:extLst>
                <a:ext uri="{FF2B5EF4-FFF2-40B4-BE49-F238E27FC236}">
                  <a16:creationId xmlns:a16="http://schemas.microsoft.com/office/drawing/2014/main" id="{99464E80-D859-40A6-82E5-AC235D0BEF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282736">
              <a:off x="1443651" y="1940624"/>
              <a:ext cx="130175" cy="33338"/>
            </a:xfrm>
            <a:prstGeom prst="flowChartTerminator">
              <a:avLst/>
            </a:prstGeom>
            <a:grp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68" name="AutoShape 436">
              <a:extLst>
                <a:ext uri="{FF2B5EF4-FFF2-40B4-BE49-F238E27FC236}">
                  <a16:creationId xmlns:a16="http://schemas.microsoft.com/office/drawing/2014/main" id="{1FBBB660-AACD-4ADA-BA24-0FE5E2B58A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282736">
              <a:off x="1854814" y="1246887"/>
              <a:ext cx="130175" cy="33337"/>
            </a:xfrm>
            <a:prstGeom prst="flowChartTerminator">
              <a:avLst/>
            </a:prstGeom>
            <a:grp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69" name="AutoShape 437">
              <a:extLst>
                <a:ext uri="{FF2B5EF4-FFF2-40B4-BE49-F238E27FC236}">
                  <a16:creationId xmlns:a16="http://schemas.microsoft.com/office/drawing/2014/main" id="{10ECE663-263F-4690-A218-F17A67EE3D3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282736">
              <a:off x="1759564" y="1135762"/>
              <a:ext cx="63500" cy="33337"/>
            </a:xfrm>
            <a:prstGeom prst="flowChartTerminator">
              <a:avLst/>
            </a:prstGeom>
            <a:grp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70" name="AutoShape 440">
              <a:extLst>
                <a:ext uri="{FF2B5EF4-FFF2-40B4-BE49-F238E27FC236}">
                  <a16:creationId xmlns:a16="http://schemas.microsoft.com/office/drawing/2014/main" id="{8925E39A-3A13-4542-9AA9-A30493FB1F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0282736">
              <a:off x="1969114" y="1699324"/>
              <a:ext cx="258762" cy="33338"/>
            </a:xfrm>
            <a:prstGeom prst="flowChartTerminator">
              <a:avLst/>
            </a:prstGeom>
            <a:grp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971" name="Line 428">
              <a:extLst>
                <a:ext uri="{FF2B5EF4-FFF2-40B4-BE49-F238E27FC236}">
                  <a16:creationId xmlns:a16="http://schemas.microsoft.com/office/drawing/2014/main" id="{A2BFD633-45D9-4760-88EE-AA470DFC541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891326" y="964312"/>
              <a:ext cx="74613" cy="2540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2" name="Line 429">
              <a:extLst>
                <a:ext uri="{FF2B5EF4-FFF2-40B4-BE49-F238E27FC236}">
                  <a16:creationId xmlns:a16="http://schemas.microsoft.com/office/drawing/2014/main" id="{BD5EFCCF-6D5D-4A43-98E3-198D3D4B398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894501" y="1159574"/>
              <a:ext cx="74613" cy="2540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3" name="Line 430">
              <a:extLst>
                <a:ext uri="{FF2B5EF4-FFF2-40B4-BE49-F238E27FC236}">
                  <a16:creationId xmlns:a16="http://schemas.microsoft.com/office/drawing/2014/main" id="{E8D8E1ED-FE92-4F84-B9E6-C736C4153D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894501" y="989712"/>
              <a:ext cx="0" cy="198437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4" name="Line 431">
              <a:extLst>
                <a:ext uri="{FF2B5EF4-FFF2-40B4-BE49-F238E27FC236}">
                  <a16:creationId xmlns:a16="http://schemas.microsoft.com/office/drawing/2014/main" id="{BA3AA23A-2213-4F91-94D6-C6C4A124C56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965939" y="965899"/>
              <a:ext cx="0" cy="19685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5" name="Line 402">
              <a:extLst>
                <a:ext uri="{FF2B5EF4-FFF2-40B4-BE49-F238E27FC236}">
                  <a16:creationId xmlns:a16="http://schemas.microsoft.com/office/drawing/2014/main" id="{BB8D2797-BD87-4A53-BD7E-4358B1ED8B9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267439" y="1504062"/>
              <a:ext cx="0" cy="327025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6" name="Line 420">
              <a:extLst>
                <a:ext uri="{FF2B5EF4-FFF2-40B4-BE49-F238E27FC236}">
                  <a16:creationId xmlns:a16="http://schemas.microsoft.com/office/drawing/2014/main" id="{10BD8112-99E4-4E92-9E94-9FECD224F95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964351" y="1305624"/>
              <a:ext cx="28575" cy="34925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977" name="Gerade Verbindung 527">
              <a:extLst>
                <a:ext uri="{FF2B5EF4-FFF2-40B4-BE49-F238E27FC236}">
                  <a16:creationId xmlns:a16="http://schemas.microsoft.com/office/drawing/2014/main" id="{CF62AA27-5039-4ECB-BD14-9741E6F73848}"/>
                </a:ext>
              </a:extLst>
            </p:cNvPr>
            <p:cNvCxnSpPr/>
            <p:nvPr/>
          </p:nvCxnSpPr>
          <p:spPr>
            <a:xfrm>
              <a:off x="1083289" y="2135887"/>
              <a:ext cx="60325" cy="31750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78" name="Gerade Verbindung 528">
              <a:extLst>
                <a:ext uri="{FF2B5EF4-FFF2-40B4-BE49-F238E27FC236}">
                  <a16:creationId xmlns:a16="http://schemas.microsoft.com/office/drawing/2014/main" id="{0DC43DCC-0C63-46AB-BB8A-FD9B8A370CB9}"/>
                </a:ext>
              </a:extLst>
            </p:cNvPr>
            <p:cNvCxnSpPr/>
            <p:nvPr/>
          </p:nvCxnSpPr>
          <p:spPr>
            <a:xfrm>
              <a:off x="1080114" y="1080199"/>
              <a:ext cx="60325" cy="31750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79" name="Gerade Verbindung 529">
              <a:extLst>
                <a:ext uri="{FF2B5EF4-FFF2-40B4-BE49-F238E27FC236}">
                  <a16:creationId xmlns:a16="http://schemas.microsoft.com/office/drawing/2014/main" id="{227DB2D5-B764-4C52-94E9-8FB4AF1FE46E}"/>
                </a:ext>
              </a:extLst>
            </p:cNvPr>
            <p:cNvCxnSpPr/>
            <p:nvPr/>
          </p:nvCxnSpPr>
          <p:spPr>
            <a:xfrm>
              <a:off x="2218351" y="732537"/>
              <a:ext cx="61913" cy="31750"/>
            </a:xfrm>
            <a:prstGeom prst="lin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980" name="Gruppieren 491">
              <a:extLst>
                <a:ext uri="{FF2B5EF4-FFF2-40B4-BE49-F238E27FC236}">
                  <a16:creationId xmlns:a16="http://schemas.microsoft.com/office/drawing/2014/main" id="{12D81F07-B9DE-4D58-89C4-615602C05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6901" y="1364362"/>
              <a:ext cx="196850" cy="277812"/>
              <a:chOff x="6600825" y="2823706"/>
              <a:chExt cx="195739" cy="278422"/>
            </a:xfrm>
            <a:grpFill/>
          </p:grpSpPr>
          <p:sp>
            <p:nvSpPr>
              <p:cNvPr id="1037" name="Line 241">
                <a:extLst>
                  <a:ext uri="{FF2B5EF4-FFF2-40B4-BE49-F238E27FC236}">
                    <a16:creationId xmlns:a16="http://schemas.microsoft.com/office/drawing/2014/main" id="{025B4661-5472-40D1-8295-33DD85306AA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622257" y="2906945"/>
                <a:ext cx="0" cy="1951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8" name="Line 242">
                <a:extLst>
                  <a:ext uri="{FF2B5EF4-FFF2-40B4-BE49-F238E27FC236}">
                    <a16:creationId xmlns:a16="http://schemas.microsoft.com/office/drawing/2014/main" id="{B2680EA3-1629-4836-8141-8752CBB3625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622257" y="3037545"/>
                <a:ext cx="174307" cy="645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9" name="Line 243">
                <a:extLst>
                  <a:ext uri="{FF2B5EF4-FFF2-40B4-BE49-F238E27FC236}">
                    <a16:creationId xmlns:a16="http://schemas.microsoft.com/office/drawing/2014/main" id="{81CF29E7-60CD-446E-BB6C-0B33DDDC888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622257" y="2842363"/>
                <a:ext cx="174307" cy="645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0" name="Line 244">
                <a:extLst>
                  <a:ext uri="{FF2B5EF4-FFF2-40B4-BE49-F238E27FC236}">
                    <a16:creationId xmlns:a16="http://schemas.microsoft.com/office/drawing/2014/main" id="{172F85DA-0968-4FBD-91EC-AEE3CA32A8C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795135" y="2846668"/>
                <a:ext cx="0" cy="1951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1" name="Line 245">
                <a:extLst>
                  <a:ext uri="{FF2B5EF4-FFF2-40B4-BE49-F238E27FC236}">
                    <a16:creationId xmlns:a16="http://schemas.microsoft.com/office/drawing/2014/main" id="{84855FCC-736C-4B94-88DF-44519341AC5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600825" y="2885418"/>
                <a:ext cx="0" cy="198437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2" name="Line 246">
                <a:extLst>
                  <a:ext uri="{FF2B5EF4-FFF2-40B4-BE49-F238E27FC236}">
                    <a16:creationId xmlns:a16="http://schemas.microsoft.com/office/drawing/2014/main" id="{9566905C-6625-4C84-B2C6-10301EB4A53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600825" y="2823706"/>
                <a:ext cx="174307" cy="645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3" name="Line 247">
                <a:extLst>
                  <a:ext uri="{FF2B5EF4-FFF2-40B4-BE49-F238E27FC236}">
                    <a16:creationId xmlns:a16="http://schemas.microsoft.com/office/drawing/2014/main" id="{7E17F317-77CB-4AB8-B2DD-CB9EFE1053B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6600825" y="3086341"/>
                <a:ext cx="22860" cy="14352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4" name="Line 248">
                <a:extLst>
                  <a:ext uri="{FF2B5EF4-FFF2-40B4-BE49-F238E27FC236}">
                    <a16:creationId xmlns:a16="http://schemas.microsoft.com/office/drawing/2014/main" id="{D5C340B9-CE2B-49D4-93B4-F63F58974B4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6773228" y="2828011"/>
                <a:ext cx="22860" cy="14352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5" name="Line 248">
                <a:extLst>
                  <a:ext uri="{FF2B5EF4-FFF2-40B4-BE49-F238E27FC236}">
                    <a16:creationId xmlns:a16="http://schemas.microsoft.com/office/drawing/2014/main" id="{212B3949-757E-4720-8040-037B0FCCA4E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6607329" y="2891600"/>
                <a:ext cx="22860" cy="14352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81" name="Gruppieren 474">
              <a:extLst>
                <a:ext uri="{FF2B5EF4-FFF2-40B4-BE49-F238E27FC236}">
                  <a16:creationId xmlns:a16="http://schemas.microsoft.com/office/drawing/2014/main" id="{B19EBF53-BD92-4412-B157-DD56452212C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7230112">
              <a:off x="2039695" y="951199"/>
              <a:ext cx="226874" cy="182827"/>
              <a:chOff x="3611157" y="5784056"/>
              <a:chExt cx="758825" cy="472281"/>
            </a:xfrm>
            <a:grpFill/>
            <a:scene3d>
              <a:camera prst="orthographicFront">
                <a:rot lat="0" lon="19200000" rev="9300000"/>
              </a:camera>
              <a:lightRig rig="threePt" dir="t"/>
            </a:scene3d>
          </p:grpSpPr>
          <p:sp>
            <p:nvSpPr>
              <p:cNvPr id="1020" name="Line 146">
                <a:extLst>
                  <a:ext uri="{FF2B5EF4-FFF2-40B4-BE49-F238E27FC236}">
                    <a16:creationId xmlns:a16="http://schemas.microsoft.com/office/drawing/2014/main" id="{A547ED9F-16A1-451F-982C-037569F20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1157" y="5871369"/>
                <a:ext cx="474663" cy="246062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21" name="Line 147">
                <a:extLst>
                  <a:ext uri="{FF2B5EF4-FFF2-40B4-BE49-F238E27FC236}">
                    <a16:creationId xmlns:a16="http://schemas.microsoft.com/office/drawing/2014/main" id="{F830466E-44C0-4F2C-8D9D-EC2D92343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907" y="5941219"/>
                <a:ext cx="473075" cy="242887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22" name="Line 148">
                <a:extLst>
                  <a:ext uri="{FF2B5EF4-FFF2-40B4-BE49-F238E27FC236}">
                    <a16:creationId xmlns:a16="http://schemas.microsoft.com/office/drawing/2014/main" id="{2F6054B9-C516-42F2-AB26-270C5DF28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5820" y="5871369"/>
                <a:ext cx="284162" cy="69850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23" name="Line 149">
                <a:extLst>
                  <a:ext uri="{FF2B5EF4-FFF2-40B4-BE49-F238E27FC236}">
                    <a16:creationId xmlns:a16="http://schemas.microsoft.com/office/drawing/2014/main" id="{B1FCE626-73DB-4C13-AAD0-8770687F5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1157" y="6117431"/>
                <a:ext cx="285750" cy="66675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24" name="Line 150">
                <a:extLst>
                  <a:ext uri="{FF2B5EF4-FFF2-40B4-BE49-F238E27FC236}">
                    <a16:creationId xmlns:a16="http://schemas.microsoft.com/office/drawing/2014/main" id="{1533D261-B727-4DF1-B5DA-8F4F4C77E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1157" y="5784056"/>
                <a:ext cx="474663" cy="244475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25" name="Line 151">
                <a:extLst>
                  <a:ext uri="{FF2B5EF4-FFF2-40B4-BE49-F238E27FC236}">
                    <a16:creationId xmlns:a16="http://schemas.microsoft.com/office/drawing/2014/main" id="{F1132125-5529-4408-A878-8A75DFE12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907" y="5852319"/>
                <a:ext cx="473075" cy="244475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26" name="Line 152">
                <a:extLst>
                  <a:ext uri="{FF2B5EF4-FFF2-40B4-BE49-F238E27FC236}">
                    <a16:creationId xmlns:a16="http://schemas.microsoft.com/office/drawing/2014/main" id="{D0AB011C-A9DF-4782-8ECF-3E68367FB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5820" y="5784056"/>
                <a:ext cx="284162" cy="68263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27" name="Line 153">
                <a:extLst>
                  <a:ext uri="{FF2B5EF4-FFF2-40B4-BE49-F238E27FC236}">
                    <a16:creationId xmlns:a16="http://schemas.microsoft.com/office/drawing/2014/main" id="{05FA56D7-91E3-4C83-AF06-73DF14F2C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1157" y="6028531"/>
                <a:ext cx="285750" cy="68263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28" name="Freeform 154">
                <a:extLst>
                  <a:ext uri="{FF2B5EF4-FFF2-40B4-BE49-F238E27FC236}">
                    <a16:creationId xmlns:a16="http://schemas.microsoft.com/office/drawing/2014/main" id="{D6C22476-B9B1-46A0-B922-DC1CAA9C0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157" y="5784056"/>
                <a:ext cx="758825" cy="312738"/>
              </a:xfrm>
              <a:custGeom>
                <a:avLst/>
                <a:gdLst>
                  <a:gd name="T0" fmla="*/ 0 w 452"/>
                  <a:gd name="T1" fmla="*/ 2147483647 h 186"/>
                  <a:gd name="T2" fmla="*/ 2147483647 w 452"/>
                  <a:gd name="T3" fmla="*/ 0 h 186"/>
                  <a:gd name="T4" fmla="*/ 2147483647 w 452"/>
                  <a:gd name="T5" fmla="*/ 2147483647 h 186"/>
                  <a:gd name="T6" fmla="*/ 2147483647 w 452"/>
                  <a:gd name="T7" fmla="*/ 2147483647 h 186"/>
                  <a:gd name="T8" fmla="*/ 0 w 452"/>
                  <a:gd name="T9" fmla="*/ 2147483647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2" h="186">
                    <a:moveTo>
                      <a:pt x="0" y="145"/>
                    </a:moveTo>
                    <a:lnTo>
                      <a:pt x="283" y="0"/>
                    </a:lnTo>
                    <a:lnTo>
                      <a:pt x="452" y="40"/>
                    </a:lnTo>
                    <a:lnTo>
                      <a:pt x="170" y="186"/>
                    </a:lnTo>
                    <a:lnTo>
                      <a:pt x="0" y="145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29" name="Freeform 155">
                <a:extLst>
                  <a:ext uri="{FF2B5EF4-FFF2-40B4-BE49-F238E27FC236}">
                    <a16:creationId xmlns:a16="http://schemas.microsoft.com/office/drawing/2014/main" id="{A60B8B5B-34EA-4203-AC88-51D0F12C1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157" y="5852319"/>
                <a:ext cx="758825" cy="338137"/>
              </a:xfrm>
              <a:custGeom>
                <a:avLst/>
                <a:gdLst>
                  <a:gd name="T0" fmla="*/ 0 w 452"/>
                  <a:gd name="T1" fmla="*/ 2147483647 h 202"/>
                  <a:gd name="T2" fmla="*/ 0 w 452"/>
                  <a:gd name="T3" fmla="*/ 2147483647 h 202"/>
                  <a:gd name="T4" fmla="*/ 2147483647 w 452"/>
                  <a:gd name="T5" fmla="*/ 2147483647 h 202"/>
                  <a:gd name="T6" fmla="*/ 2147483647 w 452"/>
                  <a:gd name="T7" fmla="*/ 2147483647 h 202"/>
                  <a:gd name="T8" fmla="*/ 2147483647 w 452"/>
                  <a:gd name="T9" fmla="*/ 0 h 202"/>
                  <a:gd name="T10" fmla="*/ 2147483647 w 452"/>
                  <a:gd name="T11" fmla="*/ 2147483647 h 202"/>
                  <a:gd name="T12" fmla="*/ 0 w 452"/>
                  <a:gd name="T13" fmla="*/ 2147483647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2" h="202">
                    <a:moveTo>
                      <a:pt x="0" y="105"/>
                    </a:moveTo>
                    <a:lnTo>
                      <a:pt x="0" y="162"/>
                    </a:lnTo>
                    <a:lnTo>
                      <a:pt x="170" y="202"/>
                    </a:lnTo>
                    <a:lnTo>
                      <a:pt x="452" y="57"/>
                    </a:lnTo>
                    <a:lnTo>
                      <a:pt x="452" y="0"/>
                    </a:lnTo>
                    <a:lnTo>
                      <a:pt x="170" y="14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30" name="Freeform 156">
                <a:extLst>
                  <a:ext uri="{FF2B5EF4-FFF2-40B4-BE49-F238E27FC236}">
                    <a16:creationId xmlns:a16="http://schemas.microsoft.com/office/drawing/2014/main" id="{3EB3AB8B-9B6E-4745-A61C-35DCBB57B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832" y="6068219"/>
                <a:ext cx="41275" cy="122237"/>
              </a:xfrm>
              <a:custGeom>
                <a:avLst/>
                <a:gdLst>
                  <a:gd name="T0" fmla="*/ 0 w 25"/>
                  <a:gd name="T1" fmla="*/ 2147483647 h 73"/>
                  <a:gd name="T2" fmla="*/ 2147483647 w 25"/>
                  <a:gd name="T3" fmla="*/ 0 h 73"/>
                  <a:gd name="T4" fmla="*/ 2147483647 w 25"/>
                  <a:gd name="T5" fmla="*/ 2147483647 h 73"/>
                  <a:gd name="T6" fmla="*/ 2147483647 w 25"/>
                  <a:gd name="T7" fmla="*/ 2147483647 h 73"/>
                  <a:gd name="T8" fmla="*/ 2147483647 w 25"/>
                  <a:gd name="T9" fmla="*/ 2147483647 h 73"/>
                  <a:gd name="T10" fmla="*/ 2147483647 w 25"/>
                  <a:gd name="T11" fmla="*/ 2147483647 h 73"/>
                  <a:gd name="T12" fmla="*/ 2147483647 w 25"/>
                  <a:gd name="T13" fmla="*/ 2147483647 h 73"/>
                  <a:gd name="T14" fmla="*/ 0 w 25"/>
                  <a:gd name="T15" fmla="*/ 2147483647 h 73"/>
                  <a:gd name="T16" fmla="*/ 0 w 25"/>
                  <a:gd name="T17" fmla="*/ 2147483647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73">
                    <a:moveTo>
                      <a:pt x="0" y="17"/>
                    </a:moveTo>
                    <a:lnTo>
                      <a:pt x="25" y="0"/>
                    </a:lnTo>
                    <a:lnTo>
                      <a:pt x="25" y="24"/>
                    </a:lnTo>
                    <a:lnTo>
                      <a:pt x="19" y="33"/>
                    </a:lnTo>
                    <a:lnTo>
                      <a:pt x="19" y="65"/>
                    </a:lnTo>
                    <a:lnTo>
                      <a:pt x="13" y="73"/>
                    </a:lnTo>
                    <a:lnTo>
                      <a:pt x="13" y="41"/>
                    </a:lnTo>
                    <a:lnTo>
                      <a:pt x="0" y="48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31" name="Freeform 157">
                <a:extLst>
                  <a:ext uri="{FF2B5EF4-FFF2-40B4-BE49-F238E27FC236}">
                    <a16:creationId xmlns:a16="http://schemas.microsoft.com/office/drawing/2014/main" id="{3C435783-F294-4A7E-B3A5-5D5164188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007" y="5940425"/>
                <a:ext cx="41275" cy="123825"/>
              </a:xfrm>
              <a:custGeom>
                <a:avLst/>
                <a:gdLst>
                  <a:gd name="T0" fmla="*/ 0 w 24"/>
                  <a:gd name="T1" fmla="*/ 2147483647 h 73"/>
                  <a:gd name="T2" fmla="*/ 2147483647 w 24"/>
                  <a:gd name="T3" fmla="*/ 0 h 73"/>
                  <a:gd name="T4" fmla="*/ 2147483647 w 24"/>
                  <a:gd name="T5" fmla="*/ 2147483647 h 73"/>
                  <a:gd name="T6" fmla="*/ 2147483647 w 24"/>
                  <a:gd name="T7" fmla="*/ 2147483647 h 73"/>
                  <a:gd name="T8" fmla="*/ 2147483647 w 24"/>
                  <a:gd name="T9" fmla="*/ 2147483647 h 73"/>
                  <a:gd name="T10" fmla="*/ 2147483647 w 24"/>
                  <a:gd name="T11" fmla="*/ 2147483647 h 73"/>
                  <a:gd name="T12" fmla="*/ 2147483647 w 24"/>
                  <a:gd name="T13" fmla="*/ 2147483647 h 73"/>
                  <a:gd name="T14" fmla="*/ 0 w 24"/>
                  <a:gd name="T15" fmla="*/ 2147483647 h 73"/>
                  <a:gd name="T16" fmla="*/ 0 w 24"/>
                  <a:gd name="T17" fmla="*/ 2147483647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73">
                    <a:moveTo>
                      <a:pt x="0" y="16"/>
                    </a:moveTo>
                    <a:lnTo>
                      <a:pt x="24" y="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8" y="64"/>
                    </a:lnTo>
                    <a:lnTo>
                      <a:pt x="12" y="73"/>
                    </a:lnTo>
                    <a:lnTo>
                      <a:pt x="12" y="40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32" name="Freeform 158">
                <a:extLst>
                  <a:ext uri="{FF2B5EF4-FFF2-40B4-BE49-F238E27FC236}">
                    <a16:creationId xmlns:a16="http://schemas.microsoft.com/office/drawing/2014/main" id="{8891DD92-6A5F-4267-A717-CD9E823F6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975" y="5985669"/>
                <a:ext cx="41275" cy="122237"/>
              </a:xfrm>
              <a:custGeom>
                <a:avLst/>
                <a:gdLst>
                  <a:gd name="T0" fmla="*/ 0 w 25"/>
                  <a:gd name="T1" fmla="*/ 2147483647 h 73"/>
                  <a:gd name="T2" fmla="*/ 2147483647 w 25"/>
                  <a:gd name="T3" fmla="*/ 0 h 73"/>
                  <a:gd name="T4" fmla="*/ 2147483647 w 25"/>
                  <a:gd name="T5" fmla="*/ 2147483647 h 73"/>
                  <a:gd name="T6" fmla="*/ 2147483647 w 25"/>
                  <a:gd name="T7" fmla="*/ 2147483647 h 73"/>
                  <a:gd name="T8" fmla="*/ 2147483647 w 25"/>
                  <a:gd name="T9" fmla="*/ 2147483647 h 73"/>
                  <a:gd name="T10" fmla="*/ 2147483647 w 25"/>
                  <a:gd name="T11" fmla="*/ 2147483647 h 73"/>
                  <a:gd name="T12" fmla="*/ 2147483647 w 25"/>
                  <a:gd name="T13" fmla="*/ 2147483647 h 73"/>
                  <a:gd name="T14" fmla="*/ 0 w 25"/>
                  <a:gd name="T15" fmla="*/ 2147483647 h 73"/>
                  <a:gd name="T16" fmla="*/ 0 w 25"/>
                  <a:gd name="T17" fmla="*/ 2147483647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73">
                    <a:moveTo>
                      <a:pt x="0" y="16"/>
                    </a:moveTo>
                    <a:lnTo>
                      <a:pt x="25" y="0"/>
                    </a:lnTo>
                    <a:lnTo>
                      <a:pt x="25" y="25"/>
                    </a:lnTo>
                    <a:lnTo>
                      <a:pt x="19" y="33"/>
                    </a:lnTo>
                    <a:lnTo>
                      <a:pt x="19" y="65"/>
                    </a:lnTo>
                    <a:lnTo>
                      <a:pt x="13" y="73"/>
                    </a:lnTo>
                    <a:lnTo>
                      <a:pt x="13" y="41"/>
                    </a:lnTo>
                    <a:lnTo>
                      <a:pt x="0" y="49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33" name="Freeform 159">
                <a:extLst>
                  <a:ext uri="{FF2B5EF4-FFF2-40B4-BE49-F238E27FC236}">
                    <a16:creationId xmlns:a16="http://schemas.microsoft.com/office/drawing/2014/main" id="{C01F4673-1234-4BF8-A143-3A3752CFA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195" y="6021387"/>
                <a:ext cx="39687" cy="120650"/>
              </a:xfrm>
              <a:custGeom>
                <a:avLst/>
                <a:gdLst>
                  <a:gd name="T0" fmla="*/ 0 w 24"/>
                  <a:gd name="T1" fmla="*/ 2147483647 h 72"/>
                  <a:gd name="T2" fmla="*/ 2147483647 w 24"/>
                  <a:gd name="T3" fmla="*/ 0 h 72"/>
                  <a:gd name="T4" fmla="*/ 2147483647 w 24"/>
                  <a:gd name="T5" fmla="*/ 2147483647 h 72"/>
                  <a:gd name="T6" fmla="*/ 2147483647 w 24"/>
                  <a:gd name="T7" fmla="*/ 2147483647 h 72"/>
                  <a:gd name="T8" fmla="*/ 2147483647 w 24"/>
                  <a:gd name="T9" fmla="*/ 2147483647 h 72"/>
                  <a:gd name="T10" fmla="*/ 2147483647 w 24"/>
                  <a:gd name="T11" fmla="*/ 2147483647 h 72"/>
                  <a:gd name="T12" fmla="*/ 2147483647 w 24"/>
                  <a:gd name="T13" fmla="*/ 2147483647 h 72"/>
                  <a:gd name="T14" fmla="*/ 0 w 24"/>
                  <a:gd name="T15" fmla="*/ 2147483647 h 72"/>
                  <a:gd name="T16" fmla="*/ 0 w 24"/>
                  <a:gd name="T17" fmla="*/ 2147483647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72">
                    <a:moveTo>
                      <a:pt x="0" y="16"/>
                    </a:moveTo>
                    <a:lnTo>
                      <a:pt x="24" y="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8" y="65"/>
                    </a:lnTo>
                    <a:lnTo>
                      <a:pt x="12" y="72"/>
                    </a:lnTo>
                    <a:lnTo>
                      <a:pt x="12" y="41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34" name="Freeform 160">
                <a:extLst>
                  <a:ext uri="{FF2B5EF4-FFF2-40B4-BE49-F238E27FC236}">
                    <a16:creationId xmlns:a16="http://schemas.microsoft.com/office/drawing/2014/main" id="{337C3BC9-BB27-4138-ACCA-BC68B5A36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407" y="6061869"/>
                <a:ext cx="42863" cy="122237"/>
              </a:xfrm>
              <a:custGeom>
                <a:avLst/>
                <a:gdLst>
                  <a:gd name="T0" fmla="*/ 0 w 25"/>
                  <a:gd name="T1" fmla="*/ 2147483647 h 72"/>
                  <a:gd name="T2" fmla="*/ 2147483647 w 25"/>
                  <a:gd name="T3" fmla="*/ 0 h 72"/>
                  <a:gd name="T4" fmla="*/ 2147483647 w 25"/>
                  <a:gd name="T5" fmla="*/ 2147483647 h 72"/>
                  <a:gd name="T6" fmla="*/ 2147483647 w 25"/>
                  <a:gd name="T7" fmla="*/ 2147483647 h 72"/>
                  <a:gd name="T8" fmla="*/ 2147483647 w 25"/>
                  <a:gd name="T9" fmla="*/ 2147483647 h 72"/>
                  <a:gd name="T10" fmla="*/ 2147483647 w 25"/>
                  <a:gd name="T11" fmla="*/ 2147483647 h 72"/>
                  <a:gd name="T12" fmla="*/ 2147483647 w 25"/>
                  <a:gd name="T13" fmla="*/ 2147483647 h 72"/>
                  <a:gd name="T14" fmla="*/ 0 w 25"/>
                  <a:gd name="T15" fmla="*/ 2147483647 h 72"/>
                  <a:gd name="T16" fmla="*/ 0 w 25"/>
                  <a:gd name="T17" fmla="*/ 2147483647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72">
                    <a:moveTo>
                      <a:pt x="0" y="16"/>
                    </a:moveTo>
                    <a:lnTo>
                      <a:pt x="25" y="0"/>
                    </a:lnTo>
                    <a:lnTo>
                      <a:pt x="25" y="24"/>
                    </a:lnTo>
                    <a:lnTo>
                      <a:pt x="19" y="31"/>
                    </a:lnTo>
                    <a:lnTo>
                      <a:pt x="19" y="64"/>
                    </a:lnTo>
                    <a:lnTo>
                      <a:pt x="13" y="72"/>
                    </a:lnTo>
                    <a:lnTo>
                      <a:pt x="13" y="40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35" name="Freeform 161">
                <a:extLst>
                  <a:ext uri="{FF2B5EF4-FFF2-40B4-BE49-F238E27FC236}">
                    <a16:creationId xmlns:a16="http://schemas.microsoft.com/office/drawing/2014/main" id="{84F2863A-9459-4A1F-9579-AD6608892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595" y="6134099"/>
                <a:ext cx="41275" cy="122238"/>
              </a:xfrm>
              <a:custGeom>
                <a:avLst/>
                <a:gdLst>
                  <a:gd name="T0" fmla="*/ 0 w 25"/>
                  <a:gd name="T1" fmla="*/ 2147483647 h 73"/>
                  <a:gd name="T2" fmla="*/ 2147483647 w 25"/>
                  <a:gd name="T3" fmla="*/ 0 h 73"/>
                  <a:gd name="T4" fmla="*/ 2147483647 w 25"/>
                  <a:gd name="T5" fmla="*/ 2147483647 h 73"/>
                  <a:gd name="T6" fmla="*/ 2147483647 w 25"/>
                  <a:gd name="T7" fmla="*/ 2147483647 h 73"/>
                  <a:gd name="T8" fmla="*/ 2147483647 w 25"/>
                  <a:gd name="T9" fmla="*/ 2147483647 h 73"/>
                  <a:gd name="T10" fmla="*/ 2147483647 w 25"/>
                  <a:gd name="T11" fmla="*/ 2147483647 h 73"/>
                  <a:gd name="T12" fmla="*/ 2147483647 w 25"/>
                  <a:gd name="T13" fmla="*/ 2147483647 h 73"/>
                  <a:gd name="T14" fmla="*/ 0 w 25"/>
                  <a:gd name="T15" fmla="*/ 2147483647 h 73"/>
                  <a:gd name="T16" fmla="*/ 0 w 25"/>
                  <a:gd name="T17" fmla="*/ 2147483647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73">
                    <a:moveTo>
                      <a:pt x="0" y="17"/>
                    </a:moveTo>
                    <a:lnTo>
                      <a:pt x="25" y="0"/>
                    </a:lnTo>
                    <a:lnTo>
                      <a:pt x="25" y="25"/>
                    </a:lnTo>
                    <a:lnTo>
                      <a:pt x="19" y="33"/>
                    </a:lnTo>
                    <a:lnTo>
                      <a:pt x="19" y="65"/>
                    </a:lnTo>
                    <a:lnTo>
                      <a:pt x="13" y="73"/>
                    </a:lnTo>
                    <a:lnTo>
                      <a:pt x="13" y="41"/>
                    </a:lnTo>
                    <a:lnTo>
                      <a:pt x="0" y="49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36" name="Freeform 162">
                <a:extLst>
                  <a:ext uri="{FF2B5EF4-FFF2-40B4-BE49-F238E27FC236}">
                    <a16:creationId xmlns:a16="http://schemas.microsoft.com/office/drawing/2014/main" id="{DD4D6E2A-67B2-4264-8D36-5B3140E37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795" y="6102349"/>
                <a:ext cx="39687" cy="122237"/>
              </a:xfrm>
              <a:custGeom>
                <a:avLst/>
                <a:gdLst>
                  <a:gd name="T0" fmla="*/ 0 w 24"/>
                  <a:gd name="T1" fmla="*/ 2147483647 h 73"/>
                  <a:gd name="T2" fmla="*/ 2147483647 w 24"/>
                  <a:gd name="T3" fmla="*/ 0 h 73"/>
                  <a:gd name="T4" fmla="*/ 2147483647 w 24"/>
                  <a:gd name="T5" fmla="*/ 2147483647 h 73"/>
                  <a:gd name="T6" fmla="*/ 2147483647 w 24"/>
                  <a:gd name="T7" fmla="*/ 2147483647 h 73"/>
                  <a:gd name="T8" fmla="*/ 2147483647 w 24"/>
                  <a:gd name="T9" fmla="*/ 2147483647 h 73"/>
                  <a:gd name="T10" fmla="*/ 2147483647 w 24"/>
                  <a:gd name="T11" fmla="*/ 2147483647 h 73"/>
                  <a:gd name="T12" fmla="*/ 2147483647 w 24"/>
                  <a:gd name="T13" fmla="*/ 2147483647 h 73"/>
                  <a:gd name="T14" fmla="*/ 0 w 24"/>
                  <a:gd name="T15" fmla="*/ 2147483647 h 73"/>
                  <a:gd name="T16" fmla="*/ 0 w 24"/>
                  <a:gd name="T17" fmla="*/ 2147483647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73">
                    <a:moveTo>
                      <a:pt x="0" y="16"/>
                    </a:moveTo>
                    <a:lnTo>
                      <a:pt x="24" y="0"/>
                    </a:lnTo>
                    <a:lnTo>
                      <a:pt x="24" y="24"/>
                    </a:lnTo>
                    <a:lnTo>
                      <a:pt x="18" y="33"/>
                    </a:lnTo>
                    <a:lnTo>
                      <a:pt x="18" y="64"/>
                    </a:lnTo>
                    <a:lnTo>
                      <a:pt x="12" y="73"/>
                    </a:lnTo>
                    <a:lnTo>
                      <a:pt x="12" y="40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982" name="Gruppieren 481">
              <a:extLst>
                <a:ext uri="{FF2B5EF4-FFF2-40B4-BE49-F238E27FC236}">
                  <a16:creationId xmlns:a16="http://schemas.microsoft.com/office/drawing/2014/main" id="{7507B5BB-2534-41FB-8CE7-498DD18A12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24651" y="1453262"/>
              <a:ext cx="133350" cy="187325"/>
              <a:chOff x="6600825" y="2823706"/>
              <a:chExt cx="195739" cy="278422"/>
            </a:xfrm>
            <a:grpFill/>
          </p:grpSpPr>
          <p:sp>
            <p:nvSpPr>
              <p:cNvPr id="1011" name="Line 241">
                <a:extLst>
                  <a:ext uri="{FF2B5EF4-FFF2-40B4-BE49-F238E27FC236}">
                    <a16:creationId xmlns:a16="http://schemas.microsoft.com/office/drawing/2014/main" id="{74249561-FFB4-4F87-90AE-29B21ED9CBC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622257" y="2906945"/>
                <a:ext cx="0" cy="1951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2" name="Line 242">
                <a:extLst>
                  <a:ext uri="{FF2B5EF4-FFF2-40B4-BE49-F238E27FC236}">
                    <a16:creationId xmlns:a16="http://schemas.microsoft.com/office/drawing/2014/main" id="{12BAEA3C-74E6-4C1D-90BD-98DDB487DC0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622257" y="3037545"/>
                <a:ext cx="174307" cy="645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3" name="Line 243">
                <a:extLst>
                  <a:ext uri="{FF2B5EF4-FFF2-40B4-BE49-F238E27FC236}">
                    <a16:creationId xmlns:a16="http://schemas.microsoft.com/office/drawing/2014/main" id="{F0E30524-9DB6-4A82-944E-573504F691E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622257" y="2842363"/>
                <a:ext cx="174307" cy="645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4" name="Line 244">
                <a:extLst>
                  <a:ext uri="{FF2B5EF4-FFF2-40B4-BE49-F238E27FC236}">
                    <a16:creationId xmlns:a16="http://schemas.microsoft.com/office/drawing/2014/main" id="{71BEC9B7-D0FC-456D-9CC6-58F72189AC7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795135" y="2846668"/>
                <a:ext cx="0" cy="1951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5" name="Line 245">
                <a:extLst>
                  <a:ext uri="{FF2B5EF4-FFF2-40B4-BE49-F238E27FC236}">
                    <a16:creationId xmlns:a16="http://schemas.microsoft.com/office/drawing/2014/main" id="{2040A96B-C23F-43BD-A2B0-62ABC91B163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600825" y="2885418"/>
                <a:ext cx="0" cy="198437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6" name="Line 246">
                <a:extLst>
                  <a:ext uri="{FF2B5EF4-FFF2-40B4-BE49-F238E27FC236}">
                    <a16:creationId xmlns:a16="http://schemas.microsoft.com/office/drawing/2014/main" id="{DEA46403-B9E1-42EA-9699-5826F8C1160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600825" y="2823706"/>
                <a:ext cx="174307" cy="645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7" name="Line 247">
                <a:extLst>
                  <a:ext uri="{FF2B5EF4-FFF2-40B4-BE49-F238E27FC236}">
                    <a16:creationId xmlns:a16="http://schemas.microsoft.com/office/drawing/2014/main" id="{258BB108-9571-446F-8BE7-EB3333E0F25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6600825" y="3086341"/>
                <a:ext cx="22860" cy="14352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8" name="Line 248">
                <a:extLst>
                  <a:ext uri="{FF2B5EF4-FFF2-40B4-BE49-F238E27FC236}">
                    <a16:creationId xmlns:a16="http://schemas.microsoft.com/office/drawing/2014/main" id="{BDACC11B-7EE3-4F20-9F34-99D5F6A1216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6773228" y="2828011"/>
                <a:ext cx="22860" cy="14352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9" name="Line 248">
                <a:extLst>
                  <a:ext uri="{FF2B5EF4-FFF2-40B4-BE49-F238E27FC236}">
                    <a16:creationId xmlns:a16="http://schemas.microsoft.com/office/drawing/2014/main" id="{47D87F6F-6D5B-4312-8976-D638D057EF7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6607329" y="2891600"/>
                <a:ext cx="22860" cy="14352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83" name="Gruppieren 474">
              <a:extLst>
                <a:ext uri="{FF2B5EF4-FFF2-40B4-BE49-F238E27FC236}">
                  <a16:creationId xmlns:a16="http://schemas.microsoft.com/office/drawing/2014/main" id="{01226A28-B8A4-4B69-AAD5-22571FD9BD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7230112">
              <a:off x="1206228" y="1176315"/>
              <a:ext cx="226874" cy="182827"/>
              <a:chOff x="3611157" y="5784056"/>
              <a:chExt cx="758825" cy="472281"/>
            </a:xfrm>
            <a:grpFill/>
            <a:scene3d>
              <a:camera prst="orthographicFront">
                <a:rot lat="0" lon="19200000" rev="9300000"/>
              </a:camera>
              <a:lightRig rig="threePt" dir="t"/>
            </a:scene3d>
          </p:grpSpPr>
          <p:sp>
            <p:nvSpPr>
              <p:cNvPr id="994" name="Line 146">
                <a:extLst>
                  <a:ext uri="{FF2B5EF4-FFF2-40B4-BE49-F238E27FC236}">
                    <a16:creationId xmlns:a16="http://schemas.microsoft.com/office/drawing/2014/main" id="{8A5502AD-4110-4B09-AED8-A22184109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1157" y="5871369"/>
                <a:ext cx="474663" cy="246062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95" name="Line 147">
                <a:extLst>
                  <a:ext uri="{FF2B5EF4-FFF2-40B4-BE49-F238E27FC236}">
                    <a16:creationId xmlns:a16="http://schemas.microsoft.com/office/drawing/2014/main" id="{E5A77733-ACB5-4EAA-90B8-7921FCAF0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907" y="5941219"/>
                <a:ext cx="473075" cy="242887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96" name="Line 148">
                <a:extLst>
                  <a:ext uri="{FF2B5EF4-FFF2-40B4-BE49-F238E27FC236}">
                    <a16:creationId xmlns:a16="http://schemas.microsoft.com/office/drawing/2014/main" id="{C2FCBBE1-628B-45A8-9B84-2C386E237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5820" y="5871369"/>
                <a:ext cx="284162" cy="69850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97" name="Line 149">
                <a:extLst>
                  <a:ext uri="{FF2B5EF4-FFF2-40B4-BE49-F238E27FC236}">
                    <a16:creationId xmlns:a16="http://schemas.microsoft.com/office/drawing/2014/main" id="{94164653-26DA-4BB5-A3D6-38577EAA1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1157" y="6117431"/>
                <a:ext cx="285750" cy="66675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98" name="Line 150">
                <a:extLst>
                  <a:ext uri="{FF2B5EF4-FFF2-40B4-BE49-F238E27FC236}">
                    <a16:creationId xmlns:a16="http://schemas.microsoft.com/office/drawing/2014/main" id="{CD2928A3-713A-4C9B-8D9B-4A09FFC83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1157" y="5784056"/>
                <a:ext cx="474663" cy="244475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99" name="Line 151">
                <a:extLst>
                  <a:ext uri="{FF2B5EF4-FFF2-40B4-BE49-F238E27FC236}">
                    <a16:creationId xmlns:a16="http://schemas.microsoft.com/office/drawing/2014/main" id="{C115A3F4-DFA5-4267-8F68-BA7963BC3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6907" y="5852319"/>
                <a:ext cx="473075" cy="244475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0" name="Line 152">
                <a:extLst>
                  <a:ext uri="{FF2B5EF4-FFF2-40B4-BE49-F238E27FC236}">
                    <a16:creationId xmlns:a16="http://schemas.microsoft.com/office/drawing/2014/main" id="{48506CEA-5D2E-4C45-8910-B05A72C24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5820" y="5784056"/>
                <a:ext cx="284162" cy="68263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1" name="Line 153">
                <a:extLst>
                  <a:ext uri="{FF2B5EF4-FFF2-40B4-BE49-F238E27FC236}">
                    <a16:creationId xmlns:a16="http://schemas.microsoft.com/office/drawing/2014/main" id="{D8BC3A1B-BBD2-471F-B20E-EA490EC51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1157" y="6028531"/>
                <a:ext cx="285750" cy="68263"/>
              </a:xfrm>
              <a:prstGeom prst="line">
                <a:avLst/>
              </a:prstGeom>
              <a:grp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2" name="Freeform 154">
                <a:extLst>
                  <a:ext uri="{FF2B5EF4-FFF2-40B4-BE49-F238E27FC236}">
                    <a16:creationId xmlns:a16="http://schemas.microsoft.com/office/drawing/2014/main" id="{98DC130B-BA73-4103-9332-91347124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157" y="5784056"/>
                <a:ext cx="758825" cy="312738"/>
              </a:xfrm>
              <a:custGeom>
                <a:avLst/>
                <a:gdLst>
                  <a:gd name="T0" fmla="*/ 0 w 452"/>
                  <a:gd name="T1" fmla="*/ 2147483647 h 186"/>
                  <a:gd name="T2" fmla="*/ 2147483647 w 452"/>
                  <a:gd name="T3" fmla="*/ 0 h 186"/>
                  <a:gd name="T4" fmla="*/ 2147483647 w 452"/>
                  <a:gd name="T5" fmla="*/ 2147483647 h 186"/>
                  <a:gd name="T6" fmla="*/ 2147483647 w 452"/>
                  <a:gd name="T7" fmla="*/ 2147483647 h 186"/>
                  <a:gd name="T8" fmla="*/ 0 w 452"/>
                  <a:gd name="T9" fmla="*/ 2147483647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2" h="186">
                    <a:moveTo>
                      <a:pt x="0" y="145"/>
                    </a:moveTo>
                    <a:lnTo>
                      <a:pt x="283" y="0"/>
                    </a:lnTo>
                    <a:lnTo>
                      <a:pt x="452" y="40"/>
                    </a:lnTo>
                    <a:lnTo>
                      <a:pt x="170" y="186"/>
                    </a:lnTo>
                    <a:lnTo>
                      <a:pt x="0" y="145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3" name="Freeform 155">
                <a:extLst>
                  <a:ext uri="{FF2B5EF4-FFF2-40B4-BE49-F238E27FC236}">
                    <a16:creationId xmlns:a16="http://schemas.microsoft.com/office/drawing/2014/main" id="{8962D1F0-F502-4B39-B72D-4D9E5F0F7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157" y="5852319"/>
                <a:ext cx="758825" cy="338137"/>
              </a:xfrm>
              <a:custGeom>
                <a:avLst/>
                <a:gdLst>
                  <a:gd name="T0" fmla="*/ 0 w 452"/>
                  <a:gd name="T1" fmla="*/ 2147483647 h 202"/>
                  <a:gd name="T2" fmla="*/ 0 w 452"/>
                  <a:gd name="T3" fmla="*/ 2147483647 h 202"/>
                  <a:gd name="T4" fmla="*/ 2147483647 w 452"/>
                  <a:gd name="T5" fmla="*/ 2147483647 h 202"/>
                  <a:gd name="T6" fmla="*/ 2147483647 w 452"/>
                  <a:gd name="T7" fmla="*/ 2147483647 h 202"/>
                  <a:gd name="T8" fmla="*/ 2147483647 w 452"/>
                  <a:gd name="T9" fmla="*/ 0 h 202"/>
                  <a:gd name="T10" fmla="*/ 2147483647 w 452"/>
                  <a:gd name="T11" fmla="*/ 2147483647 h 202"/>
                  <a:gd name="T12" fmla="*/ 0 w 452"/>
                  <a:gd name="T13" fmla="*/ 2147483647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2" h="202">
                    <a:moveTo>
                      <a:pt x="0" y="105"/>
                    </a:moveTo>
                    <a:lnTo>
                      <a:pt x="0" y="162"/>
                    </a:lnTo>
                    <a:lnTo>
                      <a:pt x="170" y="202"/>
                    </a:lnTo>
                    <a:lnTo>
                      <a:pt x="452" y="57"/>
                    </a:lnTo>
                    <a:lnTo>
                      <a:pt x="452" y="0"/>
                    </a:lnTo>
                    <a:lnTo>
                      <a:pt x="170" y="14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4" name="Freeform 156">
                <a:extLst>
                  <a:ext uri="{FF2B5EF4-FFF2-40B4-BE49-F238E27FC236}">
                    <a16:creationId xmlns:a16="http://schemas.microsoft.com/office/drawing/2014/main" id="{782DB172-ABF9-4387-B4EA-5E173BF50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832" y="6068219"/>
                <a:ext cx="41275" cy="122237"/>
              </a:xfrm>
              <a:custGeom>
                <a:avLst/>
                <a:gdLst>
                  <a:gd name="T0" fmla="*/ 0 w 25"/>
                  <a:gd name="T1" fmla="*/ 2147483647 h 73"/>
                  <a:gd name="T2" fmla="*/ 2147483647 w 25"/>
                  <a:gd name="T3" fmla="*/ 0 h 73"/>
                  <a:gd name="T4" fmla="*/ 2147483647 w 25"/>
                  <a:gd name="T5" fmla="*/ 2147483647 h 73"/>
                  <a:gd name="T6" fmla="*/ 2147483647 w 25"/>
                  <a:gd name="T7" fmla="*/ 2147483647 h 73"/>
                  <a:gd name="T8" fmla="*/ 2147483647 w 25"/>
                  <a:gd name="T9" fmla="*/ 2147483647 h 73"/>
                  <a:gd name="T10" fmla="*/ 2147483647 w 25"/>
                  <a:gd name="T11" fmla="*/ 2147483647 h 73"/>
                  <a:gd name="T12" fmla="*/ 2147483647 w 25"/>
                  <a:gd name="T13" fmla="*/ 2147483647 h 73"/>
                  <a:gd name="T14" fmla="*/ 0 w 25"/>
                  <a:gd name="T15" fmla="*/ 2147483647 h 73"/>
                  <a:gd name="T16" fmla="*/ 0 w 25"/>
                  <a:gd name="T17" fmla="*/ 2147483647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73">
                    <a:moveTo>
                      <a:pt x="0" y="17"/>
                    </a:moveTo>
                    <a:lnTo>
                      <a:pt x="25" y="0"/>
                    </a:lnTo>
                    <a:lnTo>
                      <a:pt x="25" y="24"/>
                    </a:lnTo>
                    <a:lnTo>
                      <a:pt x="19" y="33"/>
                    </a:lnTo>
                    <a:lnTo>
                      <a:pt x="19" y="65"/>
                    </a:lnTo>
                    <a:lnTo>
                      <a:pt x="13" y="73"/>
                    </a:lnTo>
                    <a:lnTo>
                      <a:pt x="13" y="41"/>
                    </a:lnTo>
                    <a:lnTo>
                      <a:pt x="0" y="48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5" name="Freeform 157">
                <a:extLst>
                  <a:ext uri="{FF2B5EF4-FFF2-40B4-BE49-F238E27FC236}">
                    <a16:creationId xmlns:a16="http://schemas.microsoft.com/office/drawing/2014/main" id="{2C0C2A42-27AC-4119-B25E-419657B17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007" y="5940425"/>
                <a:ext cx="41275" cy="123825"/>
              </a:xfrm>
              <a:custGeom>
                <a:avLst/>
                <a:gdLst>
                  <a:gd name="T0" fmla="*/ 0 w 24"/>
                  <a:gd name="T1" fmla="*/ 2147483647 h 73"/>
                  <a:gd name="T2" fmla="*/ 2147483647 w 24"/>
                  <a:gd name="T3" fmla="*/ 0 h 73"/>
                  <a:gd name="T4" fmla="*/ 2147483647 w 24"/>
                  <a:gd name="T5" fmla="*/ 2147483647 h 73"/>
                  <a:gd name="T6" fmla="*/ 2147483647 w 24"/>
                  <a:gd name="T7" fmla="*/ 2147483647 h 73"/>
                  <a:gd name="T8" fmla="*/ 2147483647 w 24"/>
                  <a:gd name="T9" fmla="*/ 2147483647 h 73"/>
                  <a:gd name="T10" fmla="*/ 2147483647 w 24"/>
                  <a:gd name="T11" fmla="*/ 2147483647 h 73"/>
                  <a:gd name="T12" fmla="*/ 2147483647 w 24"/>
                  <a:gd name="T13" fmla="*/ 2147483647 h 73"/>
                  <a:gd name="T14" fmla="*/ 0 w 24"/>
                  <a:gd name="T15" fmla="*/ 2147483647 h 73"/>
                  <a:gd name="T16" fmla="*/ 0 w 24"/>
                  <a:gd name="T17" fmla="*/ 2147483647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73">
                    <a:moveTo>
                      <a:pt x="0" y="16"/>
                    </a:moveTo>
                    <a:lnTo>
                      <a:pt x="24" y="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8" y="64"/>
                    </a:lnTo>
                    <a:lnTo>
                      <a:pt x="12" y="73"/>
                    </a:lnTo>
                    <a:lnTo>
                      <a:pt x="12" y="40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6" name="Freeform 158">
                <a:extLst>
                  <a:ext uri="{FF2B5EF4-FFF2-40B4-BE49-F238E27FC236}">
                    <a16:creationId xmlns:a16="http://schemas.microsoft.com/office/drawing/2014/main" id="{5AE48074-C54E-40B4-9FAA-329069871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975" y="5985669"/>
                <a:ext cx="41275" cy="122237"/>
              </a:xfrm>
              <a:custGeom>
                <a:avLst/>
                <a:gdLst>
                  <a:gd name="T0" fmla="*/ 0 w 25"/>
                  <a:gd name="T1" fmla="*/ 2147483647 h 73"/>
                  <a:gd name="T2" fmla="*/ 2147483647 w 25"/>
                  <a:gd name="T3" fmla="*/ 0 h 73"/>
                  <a:gd name="T4" fmla="*/ 2147483647 w 25"/>
                  <a:gd name="T5" fmla="*/ 2147483647 h 73"/>
                  <a:gd name="T6" fmla="*/ 2147483647 w 25"/>
                  <a:gd name="T7" fmla="*/ 2147483647 h 73"/>
                  <a:gd name="T8" fmla="*/ 2147483647 w 25"/>
                  <a:gd name="T9" fmla="*/ 2147483647 h 73"/>
                  <a:gd name="T10" fmla="*/ 2147483647 w 25"/>
                  <a:gd name="T11" fmla="*/ 2147483647 h 73"/>
                  <a:gd name="T12" fmla="*/ 2147483647 w 25"/>
                  <a:gd name="T13" fmla="*/ 2147483647 h 73"/>
                  <a:gd name="T14" fmla="*/ 0 w 25"/>
                  <a:gd name="T15" fmla="*/ 2147483647 h 73"/>
                  <a:gd name="T16" fmla="*/ 0 w 25"/>
                  <a:gd name="T17" fmla="*/ 2147483647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73">
                    <a:moveTo>
                      <a:pt x="0" y="16"/>
                    </a:moveTo>
                    <a:lnTo>
                      <a:pt x="25" y="0"/>
                    </a:lnTo>
                    <a:lnTo>
                      <a:pt x="25" y="25"/>
                    </a:lnTo>
                    <a:lnTo>
                      <a:pt x="19" y="33"/>
                    </a:lnTo>
                    <a:lnTo>
                      <a:pt x="19" y="65"/>
                    </a:lnTo>
                    <a:lnTo>
                      <a:pt x="13" y="73"/>
                    </a:lnTo>
                    <a:lnTo>
                      <a:pt x="13" y="41"/>
                    </a:lnTo>
                    <a:lnTo>
                      <a:pt x="0" y="49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7" name="Freeform 159">
                <a:extLst>
                  <a:ext uri="{FF2B5EF4-FFF2-40B4-BE49-F238E27FC236}">
                    <a16:creationId xmlns:a16="http://schemas.microsoft.com/office/drawing/2014/main" id="{D2087DBA-69A8-4A2E-9663-0A879137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195" y="6021387"/>
                <a:ext cx="39687" cy="120650"/>
              </a:xfrm>
              <a:custGeom>
                <a:avLst/>
                <a:gdLst>
                  <a:gd name="T0" fmla="*/ 0 w 24"/>
                  <a:gd name="T1" fmla="*/ 2147483647 h 72"/>
                  <a:gd name="T2" fmla="*/ 2147483647 w 24"/>
                  <a:gd name="T3" fmla="*/ 0 h 72"/>
                  <a:gd name="T4" fmla="*/ 2147483647 w 24"/>
                  <a:gd name="T5" fmla="*/ 2147483647 h 72"/>
                  <a:gd name="T6" fmla="*/ 2147483647 w 24"/>
                  <a:gd name="T7" fmla="*/ 2147483647 h 72"/>
                  <a:gd name="T8" fmla="*/ 2147483647 w 24"/>
                  <a:gd name="T9" fmla="*/ 2147483647 h 72"/>
                  <a:gd name="T10" fmla="*/ 2147483647 w 24"/>
                  <a:gd name="T11" fmla="*/ 2147483647 h 72"/>
                  <a:gd name="T12" fmla="*/ 2147483647 w 24"/>
                  <a:gd name="T13" fmla="*/ 2147483647 h 72"/>
                  <a:gd name="T14" fmla="*/ 0 w 24"/>
                  <a:gd name="T15" fmla="*/ 2147483647 h 72"/>
                  <a:gd name="T16" fmla="*/ 0 w 24"/>
                  <a:gd name="T17" fmla="*/ 2147483647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72">
                    <a:moveTo>
                      <a:pt x="0" y="16"/>
                    </a:moveTo>
                    <a:lnTo>
                      <a:pt x="24" y="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8" y="65"/>
                    </a:lnTo>
                    <a:lnTo>
                      <a:pt x="12" y="72"/>
                    </a:lnTo>
                    <a:lnTo>
                      <a:pt x="12" y="41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8" name="Freeform 160">
                <a:extLst>
                  <a:ext uri="{FF2B5EF4-FFF2-40B4-BE49-F238E27FC236}">
                    <a16:creationId xmlns:a16="http://schemas.microsoft.com/office/drawing/2014/main" id="{270992EC-0F58-481D-A881-CD3E7C3F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407" y="6061869"/>
                <a:ext cx="42863" cy="122237"/>
              </a:xfrm>
              <a:custGeom>
                <a:avLst/>
                <a:gdLst>
                  <a:gd name="T0" fmla="*/ 0 w 25"/>
                  <a:gd name="T1" fmla="*/ 2147483647 h 72"/>
                  <a:gd name="T2" fmla="*/ 2147483647 w 25"/>
                  <a:gd name="T3" fmla="*/ 0 h 72"/>
                  <a:gd name="T4" fmla="*/ 2147483647 w 25"/>
                  <a:gd name="T5" fmla="*/ 2147483647 h 72"/>
                  <a:gd name="T6" fmla="*/ 2147483647 w 25"/>
                  <a:gd name="T7" fmla="*/ 2147483647 h 72"/>
                  <a:gd name="T8" fmla="*/ 2147483647 w 25"/>
                  <a:gd name="T9" fmla="*/ 2147483647 h 72"/>
                  <a:gd name="T10" fmla="*/ 2147483647 w 25"/>
                  <a:gd name="T11" fmla="*/ 2147483647 h 72"/>
                  <a:gd name="T12" fmla="*/ 2147483647 w 25"/>
                  <a:gd name="T13" fmla="*/ 2147483647 h 72"/>
                  <a:gd name="T14" fmla="*/ 0 w 25"/>
                  <a:gd name="T15" fmla="*/ 2147483647 h 72"/>
                  <a:gd name="T16" fmla="*/ 0 w 25"/>
                  <a:gd name="T17" fmla="*/ 2147483647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72">
                    <a:moveTo>
                      <a:pt x="0" y="16"/>
                    </a:moveTo>
                    <a:lnTo>
                      <a:pt x="25" y="0"/>
                    </a:lnTo>
                    <a:lnTo>
                      <a:pt x="25" y="24"/>
                    </a:lnTo>
                    <a:lnTo>
                      <a:pt x="19" y="31"/>
                    </a:lnTo>
                    <a:lnTo>
                      <a:pt x="19" y="64"/>
                    </a:lnTo>
                    <a:lnTo>
                      <a:pt x="13" y="72"/>
                    </a:lnTo>
                    <a:lnTo>
                      <a:pt x="13" y="40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09" name="Freeform 161">
                <a:extLst>
                  <a:ext uri="{FF2B5EF4-FFF2-40B4-BE49-F238E27FC236}">
                    <a16:creationId xmlns:a16="http://schemas.microsoft.com/office/drawing/2014/main" id="{87F06698-2E2D-4558-8C9B-6ECFEC04C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595" y="6134099"/>
                <a:ext cx="41275" cy="122238"/>
              </a:xfrm>
              <a:custGeom>
                <a:avLst/>
                <a:gdLst>
                  <a:gd name="T0" fmla="*/ 0 w 25"/>
                  <a:gd name="T1" fmla="*/ 2147483647 h 73"/>
                  <a:gd name="T2" fmla="*/ 2147483647 w 25"/>
                  <a:gd name="T3" fmla="*/ 0 h 73"/>
                  <a:gd name="T4" fmla="*/ 2147483647 w 25"/>
                  <a:gd name="T5" fmla="*/ 2147483647 h 73"/>
                  <a:gd name="T6" fmla="*/ 2147483647 w 25"/>
                  <a:gd name="T7" fmla="*/ 2147483647 h 73"/>
                  <a:gd name="T8" fmla="*/ 2147483647 w 25"/>
                  <a:gd name="T9" fmla="*/ 2147483647 h 73"/>
                  <a:gd name="T10" fmla="*/ 2147483647 w 25"/>
                  <a:gd name="T11" fmla="*/ 2147483647 h 73"/>
                  <a:gd name="T12" fmla="*/ 2147483647 w 25"/>
                  <a:gd name="T13" fmla="*/ 2147483647 h 73"/>
                  <a:gd name="T14" fmla="*/ 0 w 25"/>
                  <a:gd name="T15" fmla="*/ 2147483647 h 73"/>
                  <a:gd name="T16" fmla="*/ 0 w 25"/>
                  <a:gd name="T17" fmla="*/ 2147483647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73">
                    <a:moveTo>
                      <a:pt x="0" y="17"/>
                    </a:moveTo>
                    <a:lnTo>
                      <a:pt x="25" y="0"/>
                    </a:lnTo>
                    <a:lnTo>
                      <a:pt x="25" y="25"/>
                    </a:lnTo>
                    <a:lnTo>
                      <a:pt x="19" y="33"/>
                    </a:lnTo>
                    <a:lnTo>
                      <a:pt x="19" y="65"/>
                    </a:lnTo>
                    <a:lnTo>
                      <a:pt x="13" y="73"/>
                    </a:lnTo>
                    <a:lnTo>
                      <a:pt x="13" y="41"/>
                    </a:lnTo>
                    <a:lnTo>
                      <a:pt x="0" y="49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10" name="Freeform 162">
                <a:extLst>
                  <a:ext uri="{FF2B5EF4-FFF2-40B4-BE49-F238E27FC236}">
                    <a16:creationId xmlns:a16="http://schemas.microsoft.com/office/drawing/2014/main" id="{CA416611-261E-4207-A81C-3704B726F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795" y="6102349"/>
                <a:ext cx="39687" cy="122237"/>
              </a:xfrm>
              <a:custGeom>
                <a:avLst/>
                <a:gdLst>
                  <a:gd name="T0" fmla="*/ 0 w 24"/>
                  <a:gd name="T1" fmla="*/ 2147483647 h 73"/>
                  <a:gd name="T2" fmla="*/ 2147483647 w 24"/>
                  <a:gd name="T3" fmla="*/ 0 h 73"/>
                  <a:gd name="T4" fmla="*/ 2147483647 w 24"/>
                  <a:gd name="T5" fmla="*/ 2147483647 h 73"/>
                  <a:gd name="T6" fmla="*/ 2147483647 w 24"/>
                  <a:gd name="T7" fmla="*/ 2147483647 h 73"/>
                  <a:gd name="T8" fmla="*/ 2147483647 w 24"/>
                  <a:gd name="T9" fmla="*/ 2147483647 h 73"/>
                  <a:gd name="T10" fmla="*/ 2147483647 w 24"/>
                  <a:gd name="T11" fmla="*/ 2147483647 h 73"/>
                  <a:gd name="T12" fmla="*/ 2147483647 w 24"/>
                  <a:gd name="T13" fmla="*/ 2147483647 h 73"/>
                  <a:gd name="T14" fmla="*/ 0 w 24"/>
                  <a:gd name="T15" fmla="*/ 2147483647 h 73"/>
                  <a:gd name="T16" fmla="*/ 0 w 24"/>
                  <a:gd name="T17" fmla="*/ 2147483647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73">
                    <a:moveTo>
                      <a:pt x="0" y="16"/>
                    </a:moveTo>
                    <a:lnTo>
                      <a:pt x="24" y="0"/>
                    </a:lnTo>
                    <a:lnTo>
                      <a:pt x="24" y="24"/>
                    </a:lnTo>
                    <a:lnTo>
                      <a:pt x="18" y="33"/>
                    </a:lnTo>
                    <a:lnTo>
                      <a:pt x="18" y="64"/>
                    </a:lnTo>
                    <a:lnTo>
                      <a:pt x="12" y="73"/>
                    </a:lnTo>
                    <a:lnTo>
                      <a:pt x="12" y="40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984" name="Gruppieren 481">
              <a:extLst>
                <a:ext uri="{FF2B5EF4-FFF2-40B4-BE49-F238E27FC236}">
                  <a16:creationId xmlns:a16="http://schemas.microsoft.com/office/drawing/2014/main" id="{8FC1814C-0645-49D2-9D73-E14AEE60617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11926" y="1529462"/>
              <a:ext cx="131763" cy="187325"/>
              <a:chOff x="6600825" y="2823706"/>
              <a:chExt cx="195739" cy="278422"/>
            </a:xfrm>
            <a:grpFill/>
          </p:grpSpPr>
          <p:sp>
            <p:nvSpPr>
              <p:cNvPr id="985" name="Line 241">
                <a:extLst>
                  <a:ext uri="{FF2B5EF4-FFF2-40B4-BE49-F238E27FC236}">
                    <a16:creationId xmlns:a16="http://schemas.microsoft.com/office/drawing/2014/main" id="{B6F38998-B488-4868-BCD8-85F2A951C66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622257" y="2906945"/>
                <a:ext cx="0" cy="1951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6" name="Line 242">
                <a:extLst>
                  <a:ext uri="{FF2B5EF4-FFF2-40B4-BE49-F238E27FC236}">
                    <a16:creationId xmlns:a16="http://schemas.microsoft.com/office/drawing/2014/main" id="{37C07DD7-853E-4213-9D6E-4D6DE54E4E6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622257" y="3037545"/>
                <a:ext cx="174307" cy="645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7" name="Line 243">
                <a:extLst>
                  <a:ext uri="{FF2B5EF4-FFF2-40B4-BE49-F238E27FC236}">
                    <a16:creationId xmlns:a16="http://schemas.microsoft.com/office/drawing/2014/main" id="{D259F08D-9FF4-4049-B366-B480D64F3EE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622257" y="2842363"/>
                <a:ext cx="174307" cy="645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8" name="Line 244">
                <a:extLst>
                  <a:ext uri="{FF2B5EF4-FFF2-40B4-BE49-F238E27FC236}">
                    <a16:creationId xmlns:a16="http://schemas.microsoft.com/office/drawing/2014/main" id="{A4E97F66-2807-4698-85EF-4F34424D4B9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795135" y="2846668"/>
                <a:ext cx="0" cy="1951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9" name="Line 245">
                <a:extLst>
                  <a:ext uri="{FF2B5EF4-FFF2-40B4-BE49-F238E27FC236}">
                    <a16:creationId xmlns:a16="http://schemas.microsoft.com/office/drawing/2014/main" id="{4B8617FA-5576-414B-B457-A731EC1E6F4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600825" y="2885418"/>
                <a:ext cx="0" cy="198437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0" name="Line 246">
                <a:extLst>
                  <a:ext uri="{FF2B5EF4-FFF2-40B4-BE49-F238E27FC236}">
                    <a16:creationId xmlns:a16="http://schemas.microsoft.com/office/drawing/2014/main" id="{A2FD10EE-D65A-46C1-9DFF-614EB7A9565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600825" y="2823706"/>
                <a:ext cx="174307" cy="64583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1" name="Line 247">
                <a:extLst>
                  <a:ext uri="{FF2B5EF4-FFF2-40B4-BE49-F238E27FC236}">
                    <a16:creationId xmlns:a16="http://schemas.microsoft.com/office/drawing/2014/main" id="{433422D6-6BF3-40D5-B43E-4CB9941FBF0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6600825" y="3086341"/>
                <a:ext cx="22860" cy="14352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2" name="Line 248">
                <a:extLst>
                  <a:ext uri="{FF2B5EF4-FFF2-40B4-BE49-F238E27FC236}">
                    <a16:creationId xmlns:a16="http://schemas.microsoft.com/office/drawing/2014/main" id="{BC58DF8A-E759-4BF4-9440-A3AE44240F3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6773228" y="2828011"/>
                <a:ext cx="22860" cy="14352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3" name="Line 248">
                <a:extLst>
                  <a:ext uri="{FF2B5EF4-FFF2-40B4-BE49-F238E27FC236}">
                    <a16:creationId xmlns:a16="http://schemas.microsoft.com/office/drawing/2014/main" id="{758FCD52-2A5A-4F37-851F-32883E21824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6607329" y="2891600"/>
                <a:ext cx="22860" cy="14352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58" name="Gruppieren 474">
            <a:extLst>
              <a:ext uri="{FF2B5EF4-FFF2-40B4-BE49-F238E27FC236}">
                <a16:creationId xmlns:a16="http://schemas.microsoft.com/office/drawing/2014/main" id="{6A32FBE4-6B82-475C-8924-AB100F4A3B18}"/>
              </a:ext>
            </a:extLst>
          </p:cNvPr>
          <p:cNvGrpSpPr>
            <a:grpSpLocks noChangeAspect="1"/>
          </p:cNvGrpSpPr>
          <p:nvPr/>
        </p:nvGrpSpPr>
        <p:grpSpPr bwMode="auto">
          <a:xfrm rot="17230112">
            <a:off x="4549621" y="5212044"/>
            <a:ext cx="760438" cy="661230"/>
            <a:chOff x="3611219" y="5784019"/>
            <a:chExt cx="758839" cy="472296"/>
          </a:xfrm>
          <a:solidFill>
            <a:schemeClr val="bg1">
              <a:lumMod val="75000"/>
            </a:schemeClr>
          </a:solidFill>
          <a:scene3d>
            <a:camera prst="orthographicFront">
              <a:rot lat="0" lon="19200000" rev="9300000"/>
            </a:camera>
            <a:lightRig rig="threePt" dir="t"/>
          </a:scene3d>
        </p:grpSpPr>
        <p:sp>
          <p:nvSpPr>
            <p:cNvPr id="1059" name="Line 146">
              <a:extLst>
                <a:ext uri="{FF2B5EF4-FFF2-40B4-BE49-F238E27FC236}">
                  <a16:creationId xmlns:a16="http://schemas.microsoft.com/office/drawing/2014/main" id="{7C58EFD8-8ABF-47ED-BD37-EFB32E22C1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1219" y="5871334"/>
              <a:ext cx="474671" cy="246061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60" name="Line 147">
              <a:extLst>
                <a:ext uri="{FF2B5EF4-FFF2-40B4-BE49-F238E27FC236}">
                  <a16:creationId xmlns:a16="http://schemas.microsoft.com/office/drawing/2014/main" id="{CF98301F-9BAD-4992-92E3-42320A6F1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6975" y="5941183"/>
              <a:ext cx="473083" cy="242886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61" name="Line 148">
              <a:extLst>
                <a:ext uri="{FF2B5EF4-FFF2-40B4-BE49-F238E27FC236}">
                  <a16:creationId xmlns:a16="http://schemas.microsoft.com/office/drawing/2014/main" id="{E3DF0558-47A4-40CE-86B0-52E2942CB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890" y="5871332"/>
              <a:ext cx="284167" cy="69850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62" name="Line 149">
              <a:extLst>
                <a:ext uri="{FF2B5EF4-FFF2-40B4-BE49-F238E27FC236}">
                  <a16:creationId xmlns:a16="http://schemas.microsoft.com/office/drawing/2014/main" id="{FF05E263-821C-438B-B7FD-0D554ACCB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220" y="6117394"/>
              <a:ext cx="285756" cy="66675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63" name="Line 150">
              <a:extLst>
                <a:ext uri="{FF2B5EF4-FFF2-40B4-BE49-F238E27FC236}">
                  <a16:creationId xmlns:a16="http://schemas.microsoft.com/office/drawing/2014/main" id="{CBDA2E07-5BEE-4E1B-8ECD-90425A18A6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1219" y="5784021"/>
              <a:ext cx="474671" cy="244473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64" name="Line 151">
              <a:extLst>
                <a:ext uri="{FF2B5EF4-FFF2-40B4-BE49-F238E27FC236}">
                  <a16:creationId xmlns:a16="http://schemas.microsoft.com/office/drawing/2014/main" id="{66563844-53E2-4D84-8F1B-B526DDBA0B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6975" y="5852284"/>
              <a:ext cx="473083" cy="244473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65" name="Line 152">
              <a:extLst>
                <a:ext uri="{FF2B5EF4-FFF2-40B4-BE49-F238E27FC236}">
                  <a16:creationId xmlns:a16="http://schemas.microsoft.com/office/drawing/2014/main" id="{B503F8DF-AEB1-4430-91FE-1C69483E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891" y="5784019"/>
              <a:ext cx="284167" cy="68262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66" name="Line 153">
              <a:extLst>
                <a:ext uri="{FF2B5EF4-FFF2-40B4-BE49-F238E27FC236}">
                  <a16:creationId xmlns:a16="http://schemas.microsoft.com/office/drawing/2014/main" id="{BF33A83B-6928-498B-8214-00EE6C45B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220" y="6028492"/>
              <a:ext cx="285756" cy="68262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67" name="Freeform 154">
              <a:extLst>
                <a:ext uri="{FF2B5EF4-FFF2-40B4-BE49-F238E27FC236}">
                  <a16:creationId xmlns:a16="http://schemas.microsoft.com/office/drawing/2014/main" id="{9CE58040-2A2C-4E19-9D30-E64A31D04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219" y="5784022"/>
              <a:ext cx="758838" cy="312736"/>
            </a:xfrm>
            <a:custGeom>
              <a:avLst/>
              <a:gdLst>
                <a:gd name="T0" fmla="*/ 0 w 452"/>
                <a:gd name="T1" fmla="*/ 2147483647 h 186"/>
                <a:gd name="T2" fmla="*/ 2147483647 w 452"/>
                <a:gd name="T3" fmla="*/ 0 h 186"/>
                <a:gd name="T4" fmla="*/ 2147483647 w 452"/>
                <a:gd name="T5" fmla="*/ 2147483647 h 186"/>
                <a:gd name="T6" fmla="*/ 2147483647 w 452"/>
                <a:gd name="T7" fmla="*/ 2147483647 h 186"/>
                <a:gd name="T8" fmla="*/ 0 w 452"/>
                <a:gd name="T9" fmla="*/ 2147483647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68" name="Freeform 155">
              <a:extLst>
                <a:ext uri="{FF2B5EF4-FFF2-40B4-BE49-F238E27FC236}">
                  <a16:creationId xmlns:a16="http://schemas.microsoft.com/office/drawing/2014/main" id="{30A931B0-425A-474A-81CD-D4E8F00C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219" y="5852284"/>
              <a:ext cx="758838" cy="338135"/>
            </a:xfrm>
            <a:custGeom>
              <a:avLst/>
              <a:gdLst>
                <a:gd name="T0" fmla="*/ 0 w 452"/>
                <a:gd name="T1" fmla="*/ 2147483647 h 202"/>
                <a:gd name="T2" fmla="*/ 0 w 452"/>
                <a:gd name="T3" fmla="*/ 2147483647 h 202"/>
                <a:gd name="T4" fmla="*/ 2147483647 w 452"/>
                <a:gd name="T5" fmla="*/ 2147483647 h 202"/>
                <a:gd name="T6" fmla="*/ 2147483647 w 452"/>
                <a:gd name="T7" fmla="*/ 2147483647 h 202"/>
                <a:gd name="T8" fmla="*/ 2147483647 w 452"/>
                <a:gd name="T9" fmla="*/ 0 h 202"/>
                <a:gd name="T10" fmla="*/ 2147483647 w 452"/>
                <a:gd name="T11" fmla="*/ 2147483647 h 202"/>
                <a:gd name="T12" fmla="*/ 0 w 452"/>
                <a:gd name="T13" fmla="*/ 2147483647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69" name="Freeform 157">
              <a:extLst>
                <a:ext uri="{FF2B5EF4-FFF2-40B4-BE49-F238E27FC236}">
                  <a16:creationId xmlns:a16="http://schemas.microsoft.com/office/drawing/2014/main" id="{D04FC50B-79B8-48F9-8147-3F77DF150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078" y="5940385"/>
              <a:ext cx="41276" cy="123824"/>
            </a:xfrm>
            <a:custGeom>
              <a:avLst/>
              <a:gdLst>
                <a:gd name="T0" fmla="*/ 0 w 24"/>
                <a:gd name="T1" fmla="*/ 2147483647 h 73"/>
                <a:gd name="T2" fmla="*/ 2147483647 w 24"/>
                <a:gd name="T3" fmla="*/ 0 h 73"/>
                <a:gd name="T4" fmla="*/ 2147483647 w 24"/>
                <a:gd name="T5" fmla="*/ 2147483647 h 73"/>
                <a:gd name="T6" fmla="*/ 2147483647 w 24"/>
                <a:gd name="T7" fmla="*/ 2147483647 h 73"/>
                <a:gd name="T8" fmla="*/ 2147483647 w 24"/>
                <a:gd name="T9" fmla="*/ 2147483647 h 73"/>
                <a:gd name="T10" fmla="*/ 2147483647 w 24"/>
                <a:gd name="T11" fmla="*/ 2147483647 h 73"/>
                <a:gd name="T12" fmla="*/ 2147483647 w 24"/>
                <a:gd name="T13" fmla="*/ 2147483647 h 73"/>
                <a:gd name="T14" fmla="*/ 0 w 24"/>
                <a:gd name="T15" fmla="*/ 2147483647 h 73"/>
                <a:gd name="T16" fmla="*/ 0 w 24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70" name="Freeform 158">
              <a:extLst>
                <a:ext uri="{FF2B5EF4-FFF2-40B4-BE49-F238E27FC236}">
                  <a16:creationId xmlns:a16="http://schemas.microsoft.com/office/drawing/2014/main" id="{1417C6E4-BE94-435E-BAE4-C3469EA69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052" y="5985627"/>
              <a:ext cx="41276" cy="122237"/>
            </a:xfrm>
            <a:custGeom>
              <a:avLst/>
              <a:gdLst>
                <a:gd name="T0" fmla="*/ 0 w 25"/>
                <a:gd name="T1" fmla="*/ 2147483647 h 73"/>
                <a:gd name="T2" fmla="*/ 2147483647 w 25"/>
                <a:gd name="T3" fmla="*/ 0 h 73"/>
                <a:gd name="T4" fmla="*/ 2147483647 w 25"/>
                <a:gd name="T5" fmla="*/ 2147483647 h 73"/>
                <a:gd name="T6" fmla="*/ 2147483647 w 25"/>
                <a:gd name="T7" fmla="*/ 2147483647 h 73"/>
                <a:gd name="T8" fmla="*/ 2147483647 w 25"/>
                <a:gd name="T9" fmla="*/ 2147483647 h 73"/>
                <a:gd name="T10" fmla="*/ 2147483647 w 25"/>
                <a:gd name="T11" fmla="*/ 2147483647 h 73"/>
                <a:gd name="T12" fmla="*/ 2147483647 w 25"/>
                <a:gd name="T13" fmla="*/ 2147483647 h 73"/>
                <a:gd name="T14" fmla="*/ 0 w 25"/>
                <a:gd name="T15" fmla="*/ 2147483647 h 73"/>
                <a:gd name="T16" fmla="*/ 0 w 25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71" name="Freeform 159">
              <a:extLst>
                <a:ext uri="{FF2B5EF4-FFF2-40B4-BE49-F238E27FC236}">
                  <a16:creationId xmlns:a16="http://schemas.microsoft.com/office/drawing/2014/main" id="{5A50ED3E-7B9E-4D51-BCE4-7D9BED53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260" y="6021342"/>
              <a:ext cx="39687" cy="120649"/>
            </a:xfrm>
            <a:custGeom>
              <a:avLst/>
              <a:gdLst>
                <a:gd name="T0" fmla="*/ 0 w 24"/>
                <a:gd name="T1" fmla="*/ 2147483647 h 72"/>
                <a:gd name="T2" fmla="*/ 2147483647 w 24"/>
                <a:gd name="T3" fmla="*/ 0 h 72"/>
                <a:gd name="T4" fmla="*/ 2147483647 w 24"/>
                <a:gd name="T5" fmla="*/ 2147483647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2147483647 w 24"/>
                <a:gd name="T11" fmla="*/ 2147483647 h 72"/>
                <a:gd name="T12" fmla="*/ 2147483647 w 24"/>
                <a:gd name="T13" fmla="*/ 2147483647 h 72"/>
                <a:gd name="T14" fmla="*/ 0 w 24"/>
                <a:gd name="T15" fmla="*/ 2147483647 h 72"/>
                <a:gd name="T16" fmla="*/ 0 w 24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72" name="Freeform 160">
              <a:extLst>
                <a:ext uri="{FF2B5EF4-FFF2-40B4-BE49-F238E27FC236}">
                  <a16:creationId xmlns:a16="http://schemas.microsoft.com/office/drawing/2014/main" id="{08CBF5F7-4B53-4A9E-AEBF-A9687AF60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458" y="6061836"/>
              <a:ext cx="42864" cy="122237"/>
            </a:xfrm>
            <a:custGeom>
              <a:avLst/>
              <a:gdLst>
                <a:gd name="T0" fmla="*/ 0 w 25"/>
                <a:gd name="T1" fmla="*/ 2147483647 h 72"/>
                <a:gd name="T2" fmla="*/ 2147483647 w 25"/>
                <a:gd name="T3" fmla="*/ 0 h 72"/>
                <a:gd name="T4" fmla="*/ 2147483647 w 25"/>
                <a:gd name="T5" fmla="*/ 2147483647 h 72"/>
                <a:gd name="T6" fmla="*/ 2147483647 w 25"/>
                <a:gd name="T7" fmla="*/ 2147483647 h 72"/>
                <a:gd name="T8" fmla="*/ 2147483647 w 25"/>
                <a:gd name="T9" fmla="*/ 2147483647 h 72"/>
                <a:gd name="T10" fmla="*/ 2147483647 w 25"/>
                <a:gd name="T11" fmla="*/ 2147483647 h 72"/>
                <a:gd name="T12" fmla="*/ 2147483647 w 25"/>
                <a:gd name="T13" fmla="*/ 2147483647 h 72"/>
                <a:gd name="T14" fmla="*/ 0 w 25"/>
                <a:gd name="T15" fmla="*/ 2147483647 h 72"/>
                <a:gd name="T16" fmla="*/ 0 w 25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73" name="Freeform 161">
              <a:extLst>
                <a:ext uri="{FF2B5EF4-FFF2-40B4-BE49-F238E27FC236}">
                  <a16:creationId xmlns:a16="http://schemas.microsoft.com/office/drawing/2014/main" id="{E03F85DC-1213-4163-87FA-F19A724D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636" y="6134077"/>
              <a:ext cx="41275" cy="122238"/>
            </a:xfrm>
            <a:custGeom>
              <a:avLst/>
              <a:gdLst>
                <a:gd name="T0" fmla="*/ 0 w 25"/>
                <a:gd name="T1" fmla="*/ 2147483647 h 73"/>
                <a:gd name="T2" fmla="*/ 2147483647 w 25"/>
                <a:gd name="T3" fmla="*/ 0 h 73"/>
                <a:gd name="T4" fmla="*/ 2147483647 w 25"/>
                <a:gd name="T5" fmla="*/ 2147483647 h 73"/>
                <a:gd name="T6" fmla="*/ 2147483647 w 25"/>
                <a:gd name="T7" fmla="*/ 2147483647 h 73"/>
                <a:gd name="T8" fmla="*/ 2147483647 w 25"/>
                <a:gd name="T9" fmla="*/ 2147483647 h 73"/>
                <a:gd name="T10" fmla="*/ 2147483647 w 25"/>
                <a:gd name="T11" fmla="*/ 2147483647 h 73"/>
                <a:gd name="T12" fmla="*/ 2147483647 w 25"/>
                <a:gd name="T13" fmla="*/ 2147483647 h 73"/>
                <a:gd name="T14" fmla="*/ 0 w 25"/>
                <a:gd name="T15" fmla="*/ 2147483647 h 73"/>
                <a:gd name="T16" fmla="*/ 0 w 25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74" name="Freeform 162">
              <a:extLst>
                <a:ext uri="{FF2B5EF4-FFF2-40B4-BE49-F238E27FC236}">
                  <a16:creationId xmlns:a16="http://schemas.microsoft.com/office/drawing/2014/main" id="{AE9555F4-FB62-4597-B60F-37D442CE4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795" y="6102349"/>
              <a:ext cx="39687" cy="122237"/>
            </a:xfrm>
            <a:custGeom>
              <a:avLst/>
              <a:gdLst>
                <a:gd name="T0" fmla="*/ 0 w 24"/>
                <a:gd name="T1" fmla="*/ 2147483647 h 73"/>
                <a:gd name="T2" fmla="*/ 2147483647 w 24"/>
                <a:gd name="T3" fmla="*/ 0 h 73"/>
                <a:gd name="T4" fmla="*/ 2147483647 w 24"/>
                <a:gd name="T5" fmla="*/ 2147483647 h 73"/>
                <a:gd name="T6" fmla="*/ 2147483647 w 24"/>
                <a:gd name="T7" fmla="*/ 2147483647 h 73"/>
                <a:gd name="T8" fmla="*/ 2147483647 w 24"/>
                <a:gd name="T9" fmla="*/ 2147483647 h 73"/>
                <a:gd name="T10" fmla="*/ 2147483647 w 24"/>
                <a:gd name="T11" fmla="*/ 2147483647 h 73"/>
                <a:gd name="T12" fmla="*/ 2147483647 w 24"/>
                <a:gd name="T13" fmla="*/ 2147483647 h 73"/>
                <a:gd name="T14" fmla="*/ 0 w 24"/>
                <a:gd name="T15" fmla="*/ 2147483647 h 73"/>
                <a:gd name="T16" fmla="*/ 0 w 24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</p:grpSp>
      <p:grpSp>
        <p:nvGrpSpPr>
          <p:cNvPr id="1075" name="Gruppieren 474">
            <a:extLst>
              <a:ext uri="{FF2B5EF4-FFF2-40B4-BE49-F238E27FC236}">
                <a16:creationId xmlns:a16="http://schemas.microsoft.com/office/drawing/2014/main" id="{08E15B4A-49D7-412F-86E3-991C0D914C48}"/>
              </a:ext>
            </a:extLst>
          </p:cNvPr>
          <p:cNvGrpSpPr>
            <a:grpSpLocks noChangeAspect="1"/>
          </p:cNvGrpSpPr>
          <p:nvPr/>
        </p:nvGrpSpPr>
        <p:grpSpPr bwMode="auto">
          <a:xfrm rot="17230112">
            <a:off x="6516745" y="3641413"/>
            <a:ext cx="1015620" cy="883119"/>
            <a:chOff x="3611219" y="5784019"/>
            <a:chExt cx="758839" cy="472296"/>
          </a:xfrm>
          <a:solidFill>
            <a:schemeClr val="bg1">
              <a:lumMod val="75000"/>
            </a:schemeClr>
          </a:solidFill>
          <a:scene3d>
            <a:camera prst="orthographicFront">
              <a:rot lat="0" lon="19200000" rev="9300000"/>
            </a:camera>
            <a:lightRig rig="threePt" dir="t"/>
          </a:scene3d>
        </p:grpSpPr>
        <p:sp>
          <p:nvSpPr>
            <p:cNvPr id="1076" name="Line 146">
              <a:extLst>
                <a:ext uri="{FF2B5EF4-FFF2-40B4-BE49-F238E27FC236}">
                  <a16:creationId xmlns:a16="http://schemas.microsoft.com/office/drawing/2014/main" id="{4CD0724B-B5BB-4005-A999-75B4D10CC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1219" y="5871334"/>
              <a:ext cx="474671" cy="246061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77" name="Line 147">
              <a:extLst>
                <a:ext uri="{FF2B5EF4-FFF2-40B4-BE49-F238E27FC236}">
                  <a16:creationId xmlns:a16="http://schemas.microsoft.com/office/drawing/2014/main" id="{DAE55F11-4B61-4330-A88E-81A84ED5F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6975" y="5941183"/>
              <a:ext cx="473083" cy="242886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78" name="Line 148">
              <a:extLst>
                <a:ext uri="{FF2B5EF4-FFF2-40B4-BE49-F238E27FC236}">
                  <a16:creationId xmlns:a16="http://schemas.microsoft.com/office/drawing/2014/main" id="{92130848-61C2-4DAE-8BE2-73088ED0F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890" y="5871332"/>
              <a:ext cx="284167" cy="69850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79" name="Line 149">
              <a:extLst>
                <a:ext uri="{FF2B5EF4-FFF2-40B4-BE49-F238E27FC236}">
                  <a16:creationId xmlns:a16="http://schemas.microsoft.com/office/drawing/2014/main" id="{F6313EFD-3084-417F-A59A-040775C7F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220" y="6117394"/>
              <a:ext cx="285756" cy="66675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80" name="Line 150">
              <a:extLst>
                <a:ext uri="{FF2B5EF4-FFF2-40B4-BE49-F238E27FC236}">
                  <a16:creationId xmlns:a16="http://schemas.microsoft.com/office/drawing/2014/main" id="{A3578031-3F9A-4BB7-9632-508395FFC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1219" y="5784021"/>
              <a:ext cx="474671" cy="244473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81" name="Line 151">
              <a:extLst>
                <a:ext uri="{FF2B5EF4-FFF2-40B4-BE49-F238E27FC236}">
                  <a16:creationId xmlns:a16="http://schemas.microsoft.com/office/drawing/2014/main" id="{0272F519-8935-4501-955E-F5051E37E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6975" y="5852284"/>
              <a:ext cx="473083" cy="244473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82" name="Line 152">
              <a:extLst>
                <a:ext uri="{FF2B5EF4-FFF2-40B4-BE49-F238E27FC236}">
                  <a16:creationId xmlns:a16="http://schemas.microsoft.com/office/drawing/2014/main" id="{A2722995-16A2-4050-9C55-FD719E63D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891" y="5784019"/>
              <a:ext cx="284167" cy="68262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83" name="Line 153">
              <a:extLst>
                <a:ext uri="{FF2B5EF4-FFF2-40B4-BE49-F238E27FC236}">
                  <a16:creationId xmlns:a16="http://schemas.microsoft.com/office/drawing/2014/main" id="{87C6D62B-395D-4464-86AF-F02D488B2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1220" y="6028492"/>
              <a:ext cx="285756" cy="68262"/>
            </a:xfrm>
            <a:prstGeom prst="line">
              <a:avLst/>
            </a:prstGeom>
            <a:grp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84" name="Freeform 154">
              <a:extLst>
                <a:ext uri="{FF2B5EF4-FFF2-40B4-BE49-F238E27FC236}">
                  <a16:creationId xmlns:a16="http://schemas.microsoft.com/office/drawing/2014/main" id="{A0C87F38-E55C-47BE-BD15-25C92A819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219" y="5784022"/>
              <a:ext cx="758838" cy="312736"/>
            </a:xfrm>
            <a:custGeom>
              <a:avLst/>
              <a:gdLst>
                <a:gd name="T0" fmla="*/ 0 w 452"/>
                <a:gd name="T1" fmla="*/ 2147483647 h 186"/>
                <a:gd name="T2" fmla="*/ 2147483647 w 452"/>
                <a:gd name="T3" fmla="*/ 0 h 186"/>
                <a:gd name="T4" fmla="*/ 2147483647 w 452"/>
                <a:gd name="T5" fmla="*/ 2147483647 h 186"/>
                <a:gd name="T6" fmla="*/ 2147483647 w 452"/>
                <a:gd name="T7" fmla="*/ 2147483647 h 186"/>
                <a:gd name="T8" fmla="*/ 0 w 452"/>
                <a:gd name="T9" fmla="*/ 2147483647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85" name="Freeform 155">
              <a:extLst>
                <a:ext uri="{FF2B5EF4-FFF2-40B4-BE49-F238E27FC236}">
                  <a16:creationId xmlns:a16="http://schemas.microsoft.com/office/drawing/2014/main" id="{8E54999C-3BE0-4E55-A4DE-4C2AE159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219" y="5852284"/>
              <a:ext cx="758838" cy="338135"/>
            </a:xfrm>
            <a:custGeom>
              <a:avLst/>
              <a:gdLst>
                <a:gd name="T0" fmla="*/ 0 w 452"/>
                <a:gd name="T1" fmla="*/ 2147483647 h 202"/>
                <a:gd name="T2" fmla="*/ 0 w 452"/>
                <a:gd name="T3" fmla="*/ 2147483647 h 202"/>
                <a:gd name="T4" fmla="*/ 2147483647 w 452"/>
                <a:gd name="T5" fmla="*/ 2147483647 h 202"/>
                <a:gd name="T6" fmla="*/ 2147483647 w 452"/>
                <a:gd name="T7" fmla="*/ 2147483647 h 202"/>
                <a:gd name="T8" fmla="*/ 2147483647 w 452"/>
                <a:gd name="T9" fmla="*/ 0 h 202"/>
                <a:gd name="T10" fmla="*/ 2147483647 w 452"/>
                <a:gd name="T11" fmla="*/ 2147483647 h 202"/>
                <a:gd name="T12" fmla="*/ 0 w 452"/>
                <a:gd name="T13" fmla="*/ 2147483647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86" name="Freeform 157">
              <a:extLst>
                <a:ext uri="{FF2B5EF4-FFF2-40B4-BE49-F238E27FC236}">
                  <a16:creationId xmlns:a16="http://schemas.microsoft.com/office/drawing/2014/main" id="{A106AF92-F8FA-41B0-BA38-C1A571E8F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078" y="5940385"/>
              <a:ext cx="41276" cy="123824"/>
            </a:xfrm>
            <a:custGeom>
              <a:avLst/>
              <a:gdLst>
                <a:gd name="T0" fmla="*/ 0 w 24"/>
                <a:gd name="T1" fmla="*/ 2147483647 h 73"/>
                <a:gd name="T2" fmla="*/ 2147483647 w 24"/>
                <a:gd name="T3" fmla="*/ 0 h 73"/>
                <a:gd name="T4" fmla="*/ 2147483647 w 24"/>
                <a:gd name="T5" fmla="*/ 2147483647 h 73"/>
                <a:gd name="T6" fmla="*/ 2147483647 w 24"/>
                <a:gd name="T7" fmla="*/ 2147483647 h 73"/>
                <a:gd name="T8" fmla="*/ 2147483647 w 24"/>
                <a:gd name="T9" fmla="*/ 2147483647 h 73"/>
                <a:gd name="T10" fmla="*/ 2147483647 w 24"/>
                <a:gd name="T11" fmla="*/ 2147483647 h 73"/>
                <a:gd name="T12" fmla="*/ 2147483647 w 24"/>
                <a:gd name="T13" fmla="*/ 2147483647 h 73"/>
                <a:gd name="T14" fmla="*/ 0 w 24"/>
                <a:gd name="T15" fmla="*/ 2147483647 h 73"/>
                <a:gd name="T16" fmla="*/ 0 w 24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87" name="Freeform 158">
              <a:extLst>
                <a:ext uri="{FF2B5EF4-FFF2-40B4-BE49-F238E27FC236}">
                  <a16:creationId xmlns:a16="http://schemas.microsoft.com/office/drawing/2014/main" id="{B4CE75CB-C6FA-431E-A750-A73FA2B2B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052" y="5985627"/>
              <a:ext cx="41276" cy="122237"/>
            </a:xfrm>
            <a:custGeom>
              <a:avLst/>
              <a:gdLst>
                <a:gd name="T0" fmla="*/ 0 w 25"/>
                <a:gd name="T1" fmla="*/ 2147483647 h 73"/>
                <a:gd name="T2" fmla="*/ 2147483647 w 25"/>
                <a:gd name="T3" fmla="*/ 0 h 73"/>
                <a:gd name="T4" fmla="*/ 2147483647 w 25"/>
                <a:gd name="T5" fmla="*/ 2147483647 h 73"/>
                <a:gd name="T6" fmla="*/ 2147483647 w 25"/>
                <a:gd name="T7" fmla="*/ 2147483647 h 73"/>
                <a:gd name="T8" fmla="*/ 2147483647 w 25"/>
                <a:gd name="T9" fmla="*/ 2147483647 h 73"/>
                <a:gd name="T10" fmla="*/ 2147483647 w 25"/>
                <a:gd name="T11" fmla="*/ 2147483647 h 73"/>
                <a:gd name="T12" fmla="*/ 2147483647 w 25"/>
                <a:gd name="T13" fmla="*/ 2147483647 h 73"/>
                <a:gd name="T14" fmla="*/ 0 w 25"/>
                <a:gd name="T15" fmla="*/ 2147483647 h 73"/>
                <a:gd name="T16" fmla="*/ 0 w 25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88" name="Freeform 159">
              <a:extLst>
                <a:ext uri="{FF2B5EF4-FFF2-40B4-BE49-F238E27FC236}">
                  <a16:creationId xmlns:a16="http://schemas.microsoft.com/office/drawing/2014/main" id="{CDA2F57B-7727-4D68-A8CA-365759DF3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260" y="6021342"/>
              <a:ext cx="39687" cy="120649"/>
            </a:xfrm>
            <a:custGeom>
              <a:avLst/>
              <a:gdLst>
                <a:gd name="T0" fmla="*/ 0 w 24"/>
                <a:gd name="T1" fmla="*/ 2147483647 h 72"/>
                <a:gd name="T2" fmla="*/ 2147483647 w 24"/>
                <a:gd name="T3" fmla="*/ 0 h 72"/>
                <a:gd name="T4" fmla="*/ 2147483647 w 24"/>
                <a:gd name="T5" fmla="*/ 2147483647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2147483647 w 24"/>
                <a:gd name="T11" fmla="*/ 2147483647 h 72"/>
                <a:gd name="T12" fmla="*/ 2147483647 w 24"/>
                <a:gd name="T13" fmla="*/ 2147483647 h 72"/>
                <a:gd name="T14" fmla="*/ 0 w 24"/>
                <a:gd name="T15" fmla="*/ 2147483647 h 72"/>
                <a:gd name="T16" fmla="*/ 0 w 24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89" name="Freeform 160">
              <a:extLst>
                <a:ext uri="{FF2B5EF4-FFF2-40B4-BE49-F238E27FC236}">
                  <a16:creationId xmlns:a16="http://schemas.microsoft.com/office/drawing/2014/main" id="{04D3614F-EB16-4BF1-85DF-3C003FD9A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458" y="6061836"/>
              <a:ext cx="42864" cy="122237"/>
            </a:xfrm>
            <a:custGeom>
              <a:avLst/>
              <a:gdLst>
                <a:gd name="T0" fmla="*/ 0 w 25"/>
                <a:gd name="T1" fmla="*/ 2147483647 h 72"/>
                <a:gd name="T2" fmla="*/ 2147483647 w 25"/>
                <a:gd name="T3" fmla="*/ 0 h 72"/>
                <a:gd name="T4" fmla="*/ 2147483647 w 25"/>
                <a:gd name="T5" fmla="*/ 2147483647 h 72"/>
                <a:gd name="T6" fmla="*/ 2147483647 w 25"/>
                <a:gd name="T7" fmla="*/ 2147483647 h 72"/>
                <a:gd name="T8" fmla="*/ 2147483647 w 25"/>
                <a:gd name="T9" fmla="*/ 2147483647 h 72"/>
                <a:gd name="T10" fmla="*/ 2147483647 w 25"/>
                <a:gd name="T11" fmla="*/ 2147483647 h 72"/>
                <a:gd name="T12" fmla="*/ 2147483647 w 25"/>
                <a:gd name="T13" fmla="*/ 2147483647 h 72"/>
                <a:gd name="T14" fmla="*/ 0 w 25"/>
                <a:gd name="T15" fmla="*/ 2147483647 h 72"/>
                <a:gd name="T16" fmla="*/ 0 w 25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90" name="Freeform 161">
              <a:extLst>
                <a:ext uri="{FF2B5EF4-FFF2-40B4-BE49-F238E27FC236}">
                  <a16:creationId xmlns:a16="http://schemas.microsoft.com/office/drawing/2014/main" id="{0531BFAE-C777-44D1-959F-B4F6F2C8A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636" y="6134077"/>
              <a:ext cx="41275" cy="122238"/>
            </a:xfrm>
            <a:custGeom>
              <a:avLst/>
              <a:gdLst>
                <a:gd name="T0" fmla="*/ 0 w 25"/>
                <a:gd name="T1" fmla="*/ 2147483647 h 73"/>
                <a:gd name="T2" fmla="*/ 2147483647 w 25"/>
                <a:gd name="T3" fmla="*/ 0 h 73"/>
                <a:gd name="T4" fmla="*/ 2147483647 w 25"/>
                <a:gd name="T5" fmla="*/ 2147483647 h 73"/>
                <a:gd name="T6" fmla="*/ 2147483647 w 25"/>
                <a:gd name="T7" fmla="*/ 2147483647 h 73"/>
                <a:gd name="T8" fmla="*/ 2147483647 w 25"/>
                <a:gd name="T9" fmla="*/ 2147483647 h 73"/>
                <a:gd name="T10" fmla="*/ 2147483647 w 25"/>
                <a:gd name="T11" fmla="*/ 2147483647 h 73"/>
                <a:gd name="T12" fmla="*/ 2147483647 w 25"/>
                <a:gd name="T13" fmla="*/ 2147483647 h 73"/>
                <a:gd name="T14" fmla="*/ 0 w 25"/>
                <a:gd name="T15" fmla="*/ 2147483647 h 73"/>
                <a:gd name="T16" fmla="*/ 0 w 25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91" name="Freeform 162">
              <a:extLst>
                <a:ext uri="{FF2B5EF4-FFF2-40B4-BE49-F238E27FC236}">
                  <a16:creationId xmlns:a16="http://schemas.microsoft.com/office/drawing/2014/main" id="{139FA57D-13E2-467C-AE4F-C9C1B0EF8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795" y="6102349"/>
              <a:ext cx="39687" cy="122237"/>
            </a:xfrm>
            <a:custGeom>
              <a:avLst/>
              <a:gdLst>
                <a:gd name="T0" fmla="*/ 0 w 24"/>
                <a:gd name="T1" fmla="*/ 2147483647 h 73"/>
                <a:gd name="T2" fmla="*/ 2147483647 w 24"/>
                <a:gd name="T3" fmla="*/ 0 h 73"/>
                <a:gd name="T4" fmla="*/ 2147483647 w 24"/>
                <a:gd name="T5" fmla="*/ 2147483647 h 73"/>
                <a:gd name="T6" fmla="*/ 2147483647 w 24"/>
                <a:gd name="T7" fmla="*/ 2147483647 h 73"/>
                <a:gd name="T8" fmla="*/ 2147483647 w 24"/>
                <a:gd name="T9" fmla="*/ 2147483647 h 73"/>
                <a:gd name="T10" fmla="*/ 2147483647 w 24"/>
                <a:gd name="T11" fmla="*/ 2147483647 h 73"/>
                <a:gd name="T12" fmla="*/ 2147483647 w 24"/>
                <a:gd name="T13" fmla="*/ 2147483647 h 73"/>
                <a:gd name="T14" fmla="*/ 0 w 24"/>
                <a:gd name="T15" fmla="*/ 2147483647 h 73"/>
                <a:gd name="T16" fmla="*/ 0 w 24"/>
                <a:gd name="T17" fmla="*/ 214748364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</p:grpSp>
      <p:sp>
        <p:nvSpPr>
          <p:cNvPr id="1092" name="Line 13">
            <a:extLst>
              <a:ext uri="{FF2B5EF4-FFF2-40B4-BE49-F238E27FC236}">
                <a16:creationId xmlns:a16="http://schemas.microsoft.com/office/drawing/2014/main" id="{E62755BC-9252-41AC-B366-4983FF5E90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2454" y="4772758"/>
            <a:ext cx="4625" cy="3225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500" tIns="42449" rIns="84899" bIns="64178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93" name="Line 13">
            <a:extLst>
              <a:ext uri="{FF2B5EF4-FFF2-40B4-BE49-F238E27FC236}">
                <a16:creationId xmlns:a16="http://schemas.microsoft.com/office/drawing/2014/main" id="{270CA5B1-2993-43F4-A7E6-85E8A6F878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8978" y="4772758"/>
            <a:ext cx="4625" cy="3225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500" tIns="42449" rIns="84899" bIns="64178">
            <a:spAutoFit/>
          </a:bodyPr>
          <a:lstStyle>
            <a:defPPr>
              <a:defRPr lang="en-US"/>
            </a:defPPr>
            <a:lvl1pPr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1094" name="Gruppieren 1093">
            <a:extLst>
              <a:ext uri="{FF2B5EF4-FFF2-40B4-BE49-F238E27FC236}">
                <a16:creationId xmlns:a16="http://schemas.microsoft.com/office/drawing/2014/main" id="{5BFB8DF9-681F-48E3-A5D6-771255DD846A}"/>
              </a:ext>
            </a:extLst>
          </p:cNvPr>
          <p:cNvGrpSpPr/>
          <p:nvPr/>
        </p:nvGrpSpPr>
        <p:grpSpPr>
          <a:xfrm>
            <a:off x="3609539" y="5124512"/>
            <a:ext cx="518653" cy="540081"/>
            <a:chOff x="6348774" y="4983180"/>
            <a:chExt cx="552451" cy="620713"/>
          </a:xfrm>
        </p:grpSpPr>
        <p:sp>
          <p:nvSpPr>
            <p:cNvPr id="1095" name="Line 346">
              <a:extLst>
                <a:ext uri="{FF2B5EF4-FFF2-40B4-BE49-F238E27FC236}">
                  <a16:creationId xmlns:a16="http://schemas.microsoft.com/office/drawing/2014/main" id="{D24277D5-A267-4E6F-A148-72B44F61CD8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>
              <a:off x="6474187" y="5203843"/>
              <a:ext cx="0" cy="400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6" name="Line 347">
              <a:extLst>
                <a:ext uri="{FF2B5EF4-FFF2-40B4-BE49-F238E27FC236}">
                  <a16:creationId xmlns:a16="http://schemas.microsoft.com/office/drawing/2014/main" id="{F152D786-2A2A-49AB-B41E-1DE65D4A320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V="1">
              <a:off x="6480537" y="5462605"/>
              <a:ext cx="420688" cy="131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7" name="Line 348">
              <a:extLst>
                <a:ext uri="{FF2B5EF4-FFF2-40B4-BE49-F238E27FC236}">
                  <a16:creationId xmlns:a16="http://schemas.microsoft.com/office/drawing/2014/main" id="{A512DDF0-81D3-48C6-8D2F-B100A69D6D2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V="1">
              <a:off x="6464662" y="5064143"/>
              <a:ext cx="420688" cy="131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8" name="Line 349">
              <a:extLst>
                <a:ext uri="{FF2B5EF4-FFF2-40B4-BE49-F238E27FC236}">
                  <a16:creationId xmlns:a16="http://schemas.microsoft.com/office/drawing/2014/main" id="{E4D604D9-601E-4D42-A3FC-09F6A60A356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>
              <a:off x="6885349" y="5064143"/>
              <a:ext cx="0" cy="400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9" name="Line 350">
              <a:extLst>
                <a:ext uri="{FF2B5EF4-FFF2-40B4-BE49-F238E27FC236}">
                  <a16:creationId xmlns:a16="http://schemas.microsoft.com/office/drawing/2014/main" id="{9AD6BB8D-F1EB-4EEC-BBD4-1BB1BA8ABD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>
              <a:off x="6420212" y="5160980"/>
              <a:ext cx="1588" cy="411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0" name="Line 351">
              <a:extLst>
                <a:ext uri="{FF2B5EF4-FFF2-40B4-BE49-F238E27FC236}">
                  <a16:creationId xmlns:a16="http://schemas.microsoft.com/office/drawing/2014/main" id="{3DD941B5-9243-49E3-AC1F-65845EC9723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V="1">
              <a:off x="6410687" y="5026043"/>
              <a:ext cx="420688" cy="133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1" name="Line 352">
              <a:extLst>
                <a:ext uri="{FF2B5EF4-FFF2-40B4-BE49-F238E27FC236}">
                  <a16:creationId xmlns:a16="http://schemas.microsoft.com/office/drawing/2014/main" id="{8640FB4F-A736-4415-B753-DBC4C1BB21D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 flipV="1">
              <a:off x="6428149" y="5572143"/>
              <a:ext cx="55563" cy="30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2" name="Line 353">
              <a:extLst>
                <a:ext uri="{FF2B5EF4-FFF2-40B4-BE49-F238E27FC236}">
                  <a16:creationId xmlns:a16="http://schemas.microsoft.com/office/drawing/2014/main" id="{72B1474B-DC8E-45AC-B3F8-461C52DBD25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 flipV="1">
              <a:off x="6821849" y="5019693"/>
              <a:ext cx="55563" cy="30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3" name="Line 354">
              <a:extLst>
                <a:ext uri="{FF2B5EF4-FFF2-40B4-BE49-F238E27FC236}">
                  <a16:creationId xmlns:a16="http://schemas.microsoft.com/office/drawing/2014/main" id="{E163B0F8-2913-4876-8C29-C2AC014C6F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V="1">
              <a:off x="6628174" y="5292743"/>
              <a:ext cx="73025" cy="23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4" name="Line 355">
              <a:extLst>
                <a:ext uri="{FF2B5EF4-FFF2-40B4-BE49-F238E27FC236}">
                  <a16:creationId xmlns:a16="http://schemas.microsoft.com/office/drawing/2014/main" id="{E1F2A8B8-3EA4-4727-AF63-58CA3707BCC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V="1">
              <a:off x="6629762" y="5353068"/>
              <a:ext cx="90488" cy="269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5" name="Line 356">
              <a:extLst>
                <a:ext uri="{FF2B5EF4-FFF2-40B4-BE49-F238E27FC236}">
                  <a16:creationId xmlns:a16="http://schemas.microsoft.com/office/drawing/2014/main" id="{3C313B40-4411-4C53-BFC6-841FABA3A23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 flipV="1">
              <a:off x="6621824" y="5318143"/>
              <a:ext cx="12700" cy="650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6" name="Line 357">
              <a:extLst>
                <a:ext uri="{FF2B5EF4-FFF2-40B4-BE49-F238E27FC236}">
                  <a16:creationId xmlns:a16="http://schemas.microsoft.com/office/drawing/2014/main" id="{B0899AAF-64AB-4D1B-A51E-118BAF9FF06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 flipV="1">
              <a:off x="6709137" y="5289568"/>
              <a:ext cx="14288" cy="63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7" name="Line 358">
              <a:extLst>
                <a:ext uri="{FF2B5EF4-FFF2-40B4-BE49-F238E27FC236}">
                  <a16:creationId xmlns:a16="http://schemas.microsoft.com/office/drawing/2014/main" id="{588B83D5-E112-4F68-9DE9-49217E0049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>
              <a:off x="6488474" y="5330843"/>
              <a:ext cx="139700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8" name="Line 359">
              <a:extLst>
                <a:ext uri="{FF2B5EF4-FFF2-40B4-BE49-F238E27FC236}">
                  <a16:creationId xmlns:a16="http://schemas.microsoft.com/office/drawing/2014/main" id="{AE820F72-D2E7-4D3E-8E0C-E73A857DC56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>
              <a:off x="6482124" y="5365768"/>
              <a:ext cx="139700" cy="555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9" name="Line 360">
              <a:extLst>
                <a:ext uri="{FF2B5EF4-FFF2-40B4-BE49-F238E27FC236}">
                  <a16:creationId xmlns:a16="http://schemas.microsoft.com/office/drawing/2014/main" id="{293E74C1-4433-4D20-85C1-E3B989B5BE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>
              <a:off x="6493237" y="5372118"/>
              <a:ext cx="150813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0" name="Line 361">
              <a:extLst>
                <a:ext uri="{FF2B5EF4-FFF2-40B4-BE49-F238E27FC236}">
                  <a16:creationId xmlns:a16="http://schemas.microsoft.com/office/drawing/2014/main" id="{5FE047F5-CD86-4543-B1BB-229CEDBA82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>
              <a:off x="6699612" y="5084780"/>
              <a:ext cx="157163" cy="20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1" name="Line 362">
              <a:extLst>
                <a:ext uri="{FF2B5EF4-FFF2-40B4-BE49-F238E27FC236}">
                  <a16:creationId xmlns:a16="http://schemas.microsoft.com/office/drawing/2014/main" id="{32B83FE4-BDED-4F7C-BC22-4CC0DDD64F9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 flipV="1">
              <a:off x="6491649" y="5218130"/>
              <a:ext cx="134938" cy="1127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2" name="Line 363">
              <a:extLst>
                <a:ext uri="{FF2B5EF4-FFF2-40B4-BE49-F238E27FC236}">
                  <a16:creationId xmlns:a16="http://schemas.microsoft.com/office/drawing/2014/main" id="{A32FF88F-F8B8-4828-8F17-22C20FAD8E3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 flipV="1">
              <a:off x="6577374" y="5184793"/>
              <a:ext cx="65088" cy="127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3" name="Line 364">
              <a:extLst>
                <a:ext uri="{FF2B5EF4-FFF2-40B4-BE49-F238E27FC236}">
                  <a16:creationId xmlns:a16="http://schemas.microsoft.com/office/drawing/2014/main" id="{4D7272B7-2C2C-4D82-93F3-415C50A6D9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 flipV="1">
              <a:off x="6655162" y="5153043"/>
              <a:ext cx="7938" cy="144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4" name="Line 365">
              <a:extLst>
                <a:ext uri="{FF2B5EF4-FFF2-40B4-BE49-F238E27FC236}">
                  <a16:creationId xmlns:a16="http://schemas.microsoft.com/office/drawing/2014/main" id="{1BD5324E-C415-46CE-A709-8EF9554FDF5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V="1">
              <a:off x="6686912" y="5121293"/>
              <a:ext cx="33338" cy="168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5" name="Line 366">
              <a:extLst>
                <a:ext uri="{FF2B5EF4-FFF2-40B4-BE49-F238E27FC236}">
                  <a16:creationId xmlns:a16="http://schemas.microsoft.com/office/drawing/2014/main" id="{06D2FF3F-F0D4-4C7D-90C0-8465F94779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V="1">
              <a:off x="6707549" y="5248293"/>
              <a:ext cx="149225" cy="57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6" name="Line 367">
              <a:extLst>
                <a:ext uri="{FF2B5EF4-FFF2-40B4-BE49-F238E27FC236}">
                  <a16:creationId xmlns:a16="http://schemas.microsoft.com/office/drawing/2014/main" id="{0640046A-5F25-4D35-A6FE-2478B208D3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V="1">
              <a:off x="6723424" y="5329255"/>
              <a:ext cx="131763" cy="17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7" name="Line 368">
              <a:extLst>
                <a:ext uri="{FF2B5EF4-FFF2-40B4-BE49-F238E27FC236}">
                  <a16:creationId xmlns:a16="http://schemas.microsoft.com/office/drawing/2014/main" id="{773BFE7B-7D9B-4631-A205-09F969A30A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>
              <a:off x="6717074" y="5357830"/>
              <a:ext cx="138113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8" name="Line 369">
              <a:extLst>
                <a:ext uri="{FF2B5EF4-FFF2-40B4-BE49-F238E27FC236}">
                  <a16:creationId xmlns:a16="http://schemas.microsoft.com/office/drawing/2014/main" id="{2EFD6119-0EDB-4CDF-8494-3B45BFE8D8C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>
              <a:off x="6701199" y="5354655"/>
              <a:ext cx="61913" cy="123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9" name="Line 370">
              <a:extLst>
                <a:ext uri="{FF2B5EF4-FFF2-40B4-BE49-F238E27FC236}">
                  <a16:creationId xmlns:a16="http://schemas.microsoft.com/office/drawing/2014/main" id="{9DF8196E-71FF-4261-AA8B-3CE1CC93484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 flipH="1">
              <a:off x="6624999" y="5375293"/>
              <a:ext cx="26988" cy="142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0" name="Line 371">
              <a:extLst>
                <a:ext uri="{FF2B5EF4-FFF2-40B4-BE49-F238E27FC236}">
                  <a16:creationId xmlns:a16="http://schemas.microsoft.com/office/drawing/2014/main" id="{3356ABD6-A37D-4FB5-A457-3F227723457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464777">
              <a:off x="6685324" y="5367355"/>
              <a:ext cx="19050" cy="133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1" name="Line 444">
              <a:extLst>
                <a:ext uri="{FF2B5EF4-FFF2-40B4-BE49-F238E27FC236}">
                  <a16:creationId xmlns:a16="http://schemas.microsoft.com/office/drawing/2014/main" id="{21AE8FBD-151D-46D5-A3BA-247AC09302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6410687" y="5089543"/>
              <a:ext cx="69850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2" name="Line 445">
              <a:extLst>
                <a:ext uri="{FF2B5EF4-FFF2-40B4-BE49-F238E27FC236}">
                  <a16:creationId xmlns:a16="http://schemas.microsoft.com/office/drawing/2014/main" id="{5F8F2183-F4BB-494A-BC0A-CBA61F74A37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6505937" y="5049855"/>
              <a:ext cx="68263" cy="49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3" name="Line 446">
              <a:extLst>
                <a:ext uri="{FF2B5EF4-FFF2-40B4-BE49-F238E27FC236}">
                  <a16:creationId xmlns:a16="http://schemas.microsoft.com/office/drawing/2014/main" id="{D545624F-C953-4E4D-B3B0-6F21E3C1CA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6605949" y="5018105"/>
              <a:ext cx="68263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4" name="Line 447">
              <a:extLst>
                <a:ext uri="{FF2B5EF4-FFF2-40B4-BE49-F238E27FC236}">
                  <a16:creationId xmlns:a16="http://schemas.microsoft.com/office/drawing/2014/main" id="{76E84BC2-C1F3-4F53-AC14-5BBB02D14F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6712312" y="4983180"/>
              <a:ext cx="68263" cy="49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" name="Line 448">
              <a:extLst>
                <a:ext uri="{FF2B5EF4-FFF2-40B4-BE49-F238E27FC236}">
                  <a16:creationId xmlns:a16="http://schemas.microsoft.com/office/drawing/2014/main" id="{553FDE3D-3BE5-4A5A-8C72-7C17BB79FB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6353537" y="5321318"/>
              <a:ext cx="68263" cy="49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6" name="Line 449">
              <a:extLst>
                <a:ext uri="{FF2B5EF4-FFF2-40B4-BE49-F238E27FC236}">
                  <a16:creationId xmlns:a16="http://schemas.microsoft.com/office/drawing/2014/main" id="{6663FDF7-922A-4EA4-9187-E3EA950C3A1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6356712" y="5451493"/>
              <a:ext cx="68263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7" name="Line 450">
              <a:extLst>
                <a:ext uri="{FF2B5EF4-FFF2-40B4-BE49-F238E27FC236}">
                  <a16:creationId xmlns:a16="http://schemas.microsoft.com/office/drawing/2014/main" id="{54EA03E7-DD9E-4E2B-B3C9-E6738F501F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6348774" y="5197493"/>
              <a:ext cx="68263" cy="49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28" name="Gruppieren 1127">
            <a:extLst>
              <a:ext uri="{FF2B5EF4-FFF2-40B4-BE49-F238E27FC236}">
                <a16:creationId xmlns:a16="http://schemas.microsoft.com/office/drawing/2014/main" id="{4806B1F2-6BAC-40AB-AD0C-8B19B6D7462C}"/>
              </a:ext>
            </a:extLst>
          </p:cNvPr>
          <p:cNvGrpSpPr/>
          <p:nvPr/>
        </p:nvGrpSpPr>
        <p:grpSpPr>
          <a:xfrm>
            <a:off x="3729695" y="5750233"/>
            <a:ext cx="676633" cy="497261"/>
            <a:chOff x="6369886" y="4298240"/>
            <a:chExt cx="720725" cy="571500"/>
          </a:xfrm>
        </p:grpSpPr>
        <p:sp>
          <p:nvSpPr>
            <p:cNvPr id="1129" name="Line 430">
              <a:extLst>
                <a:ext uri="{FF2B5EF4-FFF2-40B4-BE49-F238E27FC236}">
                  <a16:creationId xmlns:a16="http://schemas.microsoft.com/office/drawing/2014/main" id="{C049E5A3-6C03-46D4-A5D2-E5D02D32BD0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425449" y="4385553"/>
              <a:ext cx="193675" cy="65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0" name="Line 431">
              <a:extLst>
                <a:ext uri="{FF2B5EF4-FFF2-40B4-BE49-F238E27FC236}">
                  <a16:creationId xmlns:a16="http://schemas.microsoft.com/office/drawing/2014/main" id="{7F1955B5-B812-478B-8C7C-31B077DBB6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92136" y="4458578"/>
              <a:ext cx="195263" cy="63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1" name="Line 451">
              <a:extLst>
                <a:ext uri="{FF2B5EF4-FFF2-40B4-BE49-F238E27FC236}">
                  <a16:creationId xmlns:a16="http://schemas.microsoft.com/office/drawing/2014/main" id="{E2067EA2-426C-4311-80CA-F7DADBD338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422274" y="4450640"/>
              <a:ext cx="169863" cy="68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" name="Line 452">
              <a:extLst>
                <a:ext uri="{FF2B5EF4-FFF2-40B4-BE49-F238E27FC236}">
                  <a16:creationId xmlns:a16="http://schemas.microsoft.com/office/drawing/2014/main" id="{0EB4869A-D5F8-4B49-AF34-63FD9AD02E0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614361" y="4385553"/>
              <a:ext cx="169863" cy="68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" name="Line 453">
              <a:extLst>
                <a:ext uri="{FF2B5EF4-FFF2-40B4-BE49-F238E27FC236}">
                  <a16:creationId xmlns:a16="http://schemas.microsoft.com/office/drawing/2014/main" id="{6DD715DF-1BA4-4247-A2BC-38946FDD007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660399" y="4364915"/>
              <a:ext cx="169863" cy="68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4" name="Line 454">
              <a:extLst>
                <a:ext uri="{FF2B5EF4-FFF2-40B4-BE49-F238E27FC236}">
                  <a16:creationId xmlns:a16="http://schemas.microsoft.com/office/drawing/2014/main" id="{EA0751DA-999A-453D-B75E-73DBC57402F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842961" y="4298240"/>
              <a:ext cx="169863" cy="68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5" name="Line 455">
              <a:extLst>
                <a:ext uri="{FF2B5EF4-FFF2-40B4-BE49-F238E27FC236}">
                  <a16:creationId xmlns:a16="http://schemas.microsoft.com/office/drawing/2014/main" id="{4FD235B4-05EB-4EDB-B1DE-E784AAF6CA0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828674" y="4368090"/>
              <a:ext cx="193675" cy="65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6" name="Line 456">
              <a:extLst>
                <a:ext uri="{FF2B5EF4-FFF2-40B4-BE49-F238E27FC236}">
                  <a16:creationId xmlns:a16="http://schemas.microsoft.com/office/drawing/2014/main" id="{8B95C368-CB90-4275-82F7-1ECC5B149BF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654049" y="4301415"/>
              <a:ext cx="193675" cy="63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7" name="Line 457">
              <a:extLst>
                <a:ext uri="{FF2B5EF4-FFF2-40B4-BE49-F238E27FC236}">
                  <a16:creationId xmlns:a16="http://schemas.microsoft.com/office/drawing/2014/main" id="{5413F322-2DE5-48AE-8AD5-53DC2B679BB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423861" y="4447465"/>
              <a:ext cx="0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8" name="Line 458">
              <a:extLst>
                <a:ext uri="{FF2B5EF4-FFF2-40B4-BE49-F238E27FC236}">
                  <a16:creationId xmlns:a16="http://schemas.microsoft.com/office/drawing/2014/main" id="{D1CBD776-251F-4D5B-82B6-6647FEA0C6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595311" y="4520490"/>
              <a:ext cx="0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9" name="Line 459">
              <a:extLst>
                <a:ext uri="{FF2B5EF4-FFF2-40B4-BE49-F238E27FC236}">
                  <a16:creationId xmlns:a16="http://schemas.microsoft.com/office/drawing/2014/main" id="{EDBFBCD1-935B-46CC-9FCF-90234A32ED1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87399" y="4458578"/>
              <a:ext cx="0" cy="49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0" name="Line 460">
              <a:extLst>
                <a:ext uri="{FF2B5EF4-FFF2-40B4-BE49-F238E27FC236}">
                  <a16:creationId xmlns:a16="http://schemas.microsoft.com/office/drawing/2014/main" id="{DFA5A96B-080E-403C-AF3F-95547B01CA5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831849" y="4436353"/>
              <a:ext cx="0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1" name="Line 461">
              <a:extLst>
                <a:ext uri="{FF2B5EF4-FFF2-40B4-BE49-F238E27FC236}">
                  <a16:creationId xmlns:a16="http://schemas.microsoft.com/office/drawing/2014/main" id="{B9CC8F6D-2810-4D92-B329-D356C490F92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022349" y="4369678"/>
              <a:ext cx="0" cy="49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2" name="Line 462">
              <a:extLst>
                <a:ext uri="{FF2B5EF4-FFF2-40B4-BE49-F238E27FC236}">
                  <a16:creationId xmlns:a16="http://schemas.microsoft.com/office/drawing/2014/main" id="{DE025D1C-783F-4E66-83B2-E8A962EB997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6647699" y="4368090"/>
              <a:ext cx="3175" cy="2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3" name="Line 463">
              <a:extLst>
                <a:ext uri="{FF2B5EF4-FFF2-40B4-BE49-F238E27FC236}">
                  <a16:creationId xmlns:a16="http://schemas.microsoft.com/office/drawing/2014/main" id="{162F29FB-1EFB-45A7-9131-3FCFA54A985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92136" y="4412540"/>
              <a:ext cx="431800" cy="161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4" name="Line 464">
              <a:extLst>
                <a:ext uri="{FF2B5EF4-FFF2-40B4-BE49-F238E27FC236}">
                  <a16:creationId xmlns:a16="http://schemas.microsoft.com/office/drawing/2014/main" id="{938EB087-A9EE-4CD1-97E7-7A9BB179FC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6423861" y="4498265"/>
              <a:ext cx="171450" cy="77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5" name="Line 465">
              <a:extLst>
                <a:ext uri="{FF2B5EF4-FFF2-40B4-BE49-F238E27FC236}">
                  <a16:creationId xmlns:a16="http://schemas.microsoft.com/office/drawing/2014/main" id="{880057B0-AE29-4819-AAB2-99011769A99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90549" y="4415715"/>
              <a:ext cx="496888" cy="19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6" name="Line 466">
              <a:extLst>
                <a:ext uri="{FF2B5EF4-FFF2-40B4-BE49-F238E27FC236}">
                  <a16:creationId xmlns:a16="http://schemas.microsoft.com/office/drawing/2014/main" id="{29B7165F-61C3-44E2-B75B-7120890F69D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90549" y="4455403"/>
              <a:ext cx="496888" cy="19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7" name="Line 467">
              <a:extLst>
                <a:ext uri="{FF2B5EF4-FFF2-40B4-BE49-F238E27FC236}">
                  <a16:creationId xmlns:a16="http://schemas.microsoft.com/office/drawing/2014/main" id="{11E44451-358E-48AD-90F9-00EFF6B65C6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592136" y="4599865"/>
              <a:ext cx="498475" cy="19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8" name="Line 468">
              <a:extLst>
                <a:ext uri="{FF2B5EF4-FFF2-40B4-BE49-F238E27FC236}">
                  <a16:creationId xmlns:a16="http://schemas.microsoft.com/office/drawing/2014/main" id="{5EA46A41-7806-4390-A53D-2F60ECD76F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592136" y="4609390"/>
              <a:ext cx="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9" name="Line 469">
              <a:extLst>
                <a:ext uri="{FF2B5EF4-FFF2-40B4-BE49-F238E27FC236}">
                  <a16:creationId xmlns:a16="http://schemas.microsoft.com/office/drawing/2014/main" id="{FF4258EF-B0EC-402F-B8D8-35D76DC5AA3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081086" y="4418890"/>
              <a:ext cx="3175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0" name="Line 470">
              <a:extLst>
                <a:ext uri="{FF2B5EF4-FFF2-40B4-BE49-F238E27FC236}">
                  <a16:creationId xmlns:a16="http://schemas.microsoft.com/office/drawing/2014/main" id="{2D1EDA50-2B2F-4BFF-B35D-0D867E34DD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373061" y="4507790"/>
              <a:ext cx="1588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1" name="Line 471">
              <a:extLst>
                <a:ext uri="{FF2B5EF4-FFF2-40B4-BE49-F238E27FC236}">
                  <a16:creationId xmlns:a16="http://schemas.microsoft.com/office/drawing/2014/main" id="{FEFE306A-2FFF-40AB-9403-B76BE51A9BB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373061" y="4544303"/>
              <a:ext cx="219075" cy="100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2" name="Line 472">
              <a:extLst>
                <a:ext uri="{FF2B5EF4-FFF2-40B4-BE49-F238E27FC236}">
                  <a16:creationId xmlns:a16="http://schemas.microsoft.com/office/drawing/2014/main" id="{EA3BB5EB-7A44-4262-85BC-7F56EFDFCD4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369886" y="4506203"/>
              <a:ext cx="220663" cy="100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3" name="Line 473">
              <a:extLst>
                <a:ext uri="{FF2B5EF4-FFF2-40B4-BE49-F238E27FC236}">
                  <a16:creationId xmlns:a16="http://schemas.microsoft.com/office/drawing/2014/main" id="{02338070-5243-4111-8425-1A45F589146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373061" y="4695115"/>
              <a:ext cx="219075" cy="1000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4" name="Line 474">
              <a:extLst>
                <a:ext uri="{FF2B5EF4-FFF2-40B4-BE49-F238E27FC236}">
                  <a16:creationId xmlns:a16="http://schemas.microsoft.com/office/drawing/2014/main" id="{97A4FA10-8364-4007-932F-9847C3A88E6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6369886" y="4480803"/>
              <a:ext cx="50800" cy="20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5" name="Line 475">
              <a:extLst>
                <a:ext uri="{FF2B5EF4-FFF2-40B4-BE49-F238E27FC236}">
                  <a16:creationId xmlns:a16="http://schemas.microsoft.com/office/drawing/2014/main" id="{5935CC68-4614-40FD-81DC-B8A00BCAAF3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7020761" y="4390315"/>
              <a:ext cx="55563" cy="22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6" name="Line 476">
              <a:extLst>
                <a:ext uri="{FF2B5EF4-FFF2-40B4-BE49-F238E27FC236}">
                  <a16:creationId xmlns:a16="http://schemas.microsoft.com/office/drawing/2014/main" id="{CD1C41E4-C373-403A-9426-C640A09BB69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677861" y="4758615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7" name="Line 477">
              <a:extLst>
                <a:ext uri="{FF2B5EF4-FFF2-40B4-BE49-F238E27FC236}">
                  <a16:creationId xmlns:a16="http://schemas.microsoft.com/office/drawing/2014/main" id="{9936F30E-3342-4629-8685-EF7D8B775B6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758824" y="4725278"/>
              <a:ext cx="0" cy="80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8" name="Line 478">
              <a:extLst>
                <a:ext uri="{FF2B5EF4-FFF2-40B4-BE49-F238E27FC236}">
                  <a16:creationId xmlns:a16="http://schemas.microsoft.com/office/drawing/2014/main" id="{819631BF-6523-4BF7-A41D-3D1D428CD51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833436" y="4696703"/>
              <a:ext cx="0" cy="80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9" name="Line 479">
              <a:extLst>
                <a:ext uri="{FF2B5EF4-FFF2-40B4-BE49-F238E27FC236}">
                  <a16:creationId xmlns:a16="http://schemas.microsoft.com/office/drawing/2014/main" id="{A747DE07-6D3A-43A8-BBD2-989872B2082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901699" y="4676065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0" name="Line 480">
              <a:extLst>
                <a:ext uri="{FF2B5EF4-FFF2-40B4-BE49-F238E27FC236}">
                  <a16:creationId xmlns:a16="http://schemas.microsoft.com/office/drawing/2014/main" id="{406B0F58-F7BB-42A8-9BF8-92575E67E0F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966786" y="4647490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1" name="Line 481">
              <a:extLst>
                <a:ext uri="{FF2B5EF4-FFF2-40B4-BE49-F238E27FC236}">
                  <a16:creationId xmlns:a16="http://schemas.microsoft.com/office/drawing/2014/main" id="{2E06A7DE-F4D5-4D20-B572-3DE9F14342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036636" y="4622090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2" name="Line 482">
              <a:extLst>
                <a:ext uri="{FF2B5EF4-FFF2-40B4-BE49-F238E27FC236}">
                  <a16:creationId xmlns:a16="http://schemas.microsoft.com/office/drawing/2014/main" id="{8332CF05-4271-47C0-B7D5-2B9977DC143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512761" y="4764965"/>
              <a:ext cx="0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3" name="Line 483">
              <a:extLst>
                <a:ext uri="{FF2B5EF4-FFF2-40B4-BE49-F238E27FC236}">
                  <a16:creationId xmlns:a16="http://schemas.microsoft.com/office/drawing/2014/main" id="{1011A03F-A7A7-4EE7-AA5E-DC027086B41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427036" y="4723690"/>
              <a:ext cx="0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4" name="Rectangle 17">
            <a:extLst>
              <a:ext uri="{FF2B5EF4-FFF2-40B4-BE49-F238E27FC236}">
                <a16:creationId xmlns:a16="http://schemas.microsoft.com/office/drawing/2014/main" id="{35270487-39FE-40CA-817B-EC79B3F3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809" y="5462838"/>
            <a:ext cx="357691" cy="200286"/>
          </a:xfrm>
          <a:prstGeom prst="rect">
            <a:avLst/>
          </a:prstGeom>
          <a:solidFill>
            <a:srgbClr val="4D4D4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1165" name="Rectangle 18">
            <a:extLst>
              <a:ext uri="{FF2B5EF4-FFF2-40B4-BE49-F238E27FC236}">
                <a16:creationId xmlns:a16="http://schemas.microsoft.com/office/drawing/2014/main" id="{A8125545-76C0-4249-B494-70C1880D0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751" y="5729425"/>
            <a:ext cx="193749" cy="46411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1166" name="Line 19">
            <a:extLst>
              <a:ext uri="{FF2B5EF4-FFF2-40B4-BE49-F238E27FC236}">
                <a16:creationId xmlns:a16="http://schemas.microsoft.com/office/drawing/2014/main" id="{624487CC-33EF-40F1-B7FE-B3AF07671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0944" y="5530521"/>
            <a:ext cx="1758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67" name="Line 20">
            <a:extLst>
              <a:ext uri="{FF2B5EF4-FFF2-40B4-BE49-F238E27FC236}">
                <a16:creationId xmlns:a16="http://schemas.microsoft.com/office/drawing/2014/main" id="{0FA6D0B5-1052-437A-B47D-58C47183F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8979" y="5580655"/>
            <a:ext cx="259753" cy="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500" tIns="42449" rIns="84899" bIns="64178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68" name="Line 21">
            <a:extLst>
              <a:ext uri="{FF2B5EF4-FFF2-40B4-BE49-F238E27FC236}">
                <a16:creationId xmlns:a16="http://schemas.microsoft.com/office/drawing/2014/main" id="{817D99A5-C0AD-4131-BABB-72F053D26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0944" y="5635498"/>
            <a:ext cx="1758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69" name="Line 22">
            <a:extLst>
              <a:ext uri="{FF2B5EF4-FFF2-40B4-BE49-F238E27FC236}">
                <a16:creationId xmlns:a16="http://schemas.microsoft.com/office/drawing/2014/main" id="{283A4179-6E05-4F08-AE80-A33B3CA2E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4358" y="5993250"/>
            <a:ext cx="3263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70" name="Line 23">
            <a:extLst>
              <a:ext uri="{FF2B5EF4-FFF2-40B4-BE49-F238E27FC236}">
                <a16:creationId xmlns:a16="http://schemas.microsoft.com/office/drawing/2014/main" id="{D05BD1A1-3797-4B70-AD59-52C06F9E9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4358" y="6060933"/>
            <a:ext cx="32639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71" name="Line 24">
            <a:extLst>
              <a:ext uri="{FF2B5EF4-FFF2-40B4-BE49-F238E27FC236}">
                <a16:creationId xmlns:a16="http://schemas.microsoft.com/office/drawing/2014/main" id="{3093F22C-8FBE-4237-A282-2B4A055560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03203" y="5663124"/>
            <a:ext cx="0" cy="663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72" name="Line 25">
            <a:extLst>
              <a:ext uri="{FF2B5EF4-FFF2-40B4-BE49-F238E27FC236}">
                <a16:creationId xmlns:a16="http://schemas.microsoft.com/office/drawing/2014/main" id="{8E5F7716-0B2D-4D4D-8CC8-330F9979B4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0173" y="5663124"/>
            <a:ext cx="0" cy="663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73" name="Rectangle 16">
            <a:extLst>
              <a:ext uri="{FF2B5EF4-FFF2-40B4-BE49-F238E27FC236}">
                <a16:creationId xmlns:a16="http://schemas.microsoft.com/office/drawing/2014/main" id="{DBBA22C6-1B05-4E58-B9AF-9C459149D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252" y="5462838"/>
            <a:ext cx="357691" cy="7251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500" tIns="42449" rIns="84899" bIns="64178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cxnSp>
        <p:nvCxnSpPr>
          <p:cNvPr id="1174" name="Gerader Verbinder 1173">
            <a:extLst>
              <a:ext uri="{FF2B5EF4-FFF2-40B4-BE49-F238E27FC236}">
                <a16:creationId xmlns:a16="http://schemas.microsoft.com/office/drawing/2014/main" id="{59021766-BE29-413A-B871-00C95C968B8B}"/>
              </a:ext>
            </a:extLst>
          </p:cNvPr>
          <p:cNvCxnSpPr>
            <a:cxnSpLocks/>
          </p:cNvCxnSpPr>
          <p:nvPr/>
        </p:nvCxnSpPr>
        <p:spPr>
          <a:xfrm flipV="1">
            <a:off x="2376184" y="4005102"/>
            <a:ext cx="1121401" cy="14281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5" name="Gerader Verbinder 1174">
            <a:extLst>
              <a:ext uri="{FF2B5EF4-FFF2-40B4-BE49-F238E27FC236}">
                <a16:creationId xmlns:a16="http://schemas.microsoft.com/office/drawing/2014/main" id="{64FBF376-F7F0-477C-9F0A-4AF73F79FA32}"/>
              </a:ext>
            </a:extLst>
          </p:cNvPr>
          <p:cNvCxnSpPr>
            <a:cxnSpLocks/>
          </p:cNvCxnSpPr>
          <p:nvPr/>
        </p:nvCxnSpPr>
        <p:spPr>
          <a:xfrm flipV="1">
            <a:off x="2494263" y="4805353"/>
            <a:ext cx="1019949" cy="84328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6" name="Gerader Verbinder 1175">
            <a:extLst>
              <a:ext uri="{FF2B5EF4-FFF2-40B4-BE49-F238E27FC236}">
                <a16:creationId xmlns:a16="http://schemas.microsoft.com/office/drawing/2014/main" id="{793A78A0-F1AF-48EC-B971-5C9DA8119257}"/>
              </a:ext>
            </a:extLst>
          </p:cNvPr>
          <p:cNvCxnSpPr>
            <a:cxnSpLocks/>
          </p:cNvCxnSpPr>
          <p:nvPr/>
        </p:nvCxnSpPr>
        <p:spPr>
          <a:xfrm flipV="1">
            <a:off x="5145739" y="3759938"/>
            <a:ext cx="1224692" cy="139074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7" name="Gerader Verbinder 1176">
            <a:extLst>
              <a:ext uri="{FF2B5EF4-FFF2-40B4-BE49-F238E27FC236}">
                <a16:creationId xmlns:a16="http://schemas.microsoft.com/office/drawing/2014/main" id="{AA72E73F-03CA-439E-AC76-BE107EC70F17}"/>
              </a:ext>
            </a:extLst>
          </p:cNvPr>
          <p:cNvCxnSpPr>
            <a:cxnSpLocks/>
          </p:cNvCxnSpPr>
          <p:nvPr/>
        </p:nvCxnSpPr>
        <p:spPr>
          <a:xfrm flipV="1">
            <a:off x="5161721" y="4662125"/>
            <a:ext cx="1196575" cy="102533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5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" grpId="0"/>
      <p:bldP spid="594" grpId="0"/>
      <p:bldP spid="595" grpId="0"/>
      <p:bldP spid="596" grpId="0"/>
      <p:bldP spid="597" grpId="0"/>
      <p:bldP spid="598" grpId="0"/>
      <p:bldP spid="599" grpId="0" animBg="1"/>
      <p:bldP spid="1092" grpId="0" animBg="1"/>
      <p:bldP spid="109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  <p:bldP spid="1170" grpId="0" animBg="1"/>
      <p:bldP spid="1171" grpId="0" animBg="1"/>
      <p:bldP spid="1172" grpId="0" animBg="1"/>
      <p:bldP spid="11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35843" name="Line 3"/>
          <p:cNvSpPr>
            <a:spLocks noChangeAspect="1" noChangeShapeType="1"/>
          </p:cNvSpPr>
          <p:nvPr/>
        </p:nvSpPr>
        <p:spPr bwMode="auto">
          <a:xfrm>
            <a:off x="1270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4" name="Line 4"/>
          <p:cNvSpPr>
            <a:spLocks noChangeAspect="1" noChangeShapeType="1"/>
          </p:cNvSpPr>
          <p:nvPr/>
        </p:nvSpPr>
        <p:spPr bwMode="auto">
          <a:xfrm>
            <a:off x="1274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5" name="Line 5"/>
          <p:cNvSpPr>
            <a:spLocks noChangeAspect="1" noChangeShapeType="1"/>
          </p:cNvSpPr>
          <p:nvPr/>
        </p:nvSpPr>
        <p:spPr bwMode="auto">
          <a:xfrm>
            <a:off x="639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6" name="Line 6"/>
          <p:cNvSpPr>
            <a:spLocks noChangeAspect="1" noChangeShapeType="1"/>
          </p:cNvSpPr>
          <p:nvPr/>
        </p:nvSpPr>
        <p:spPr bwMode="auto">
          <a:xfrm>
            <a:off x="639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7" name="Line 7"/>
          <p:cNvSpPr>
            <a:spLocks noChangeAspect="1" noChangeShapeType="1"/>
          </p:cNvSpPr>
          <p:nvPr/>
        </p:nvSpPr>
        <p:spPr bwMode="auto">
          <a:xfrm flipH="1">
            <a:off x="685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8" name="Line 8"/>
          <p:cNvSpPr>
            <a:spLocks noChangeAspect="1" noChangeShapeType="1"/>
          </p:cNvSpPr>
          <p:nvPr/>
        </p:nvSpPr>
        <p:spPr bwMode="auto">
          <a:xfrm flipH="1">
            <a:off x="671513" y="2266950"/>
            <a:ext cx="576262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9" name="Line 9"/>
          <p:cNvSpPr>
            <a:spLocks noChangeAspect="1" noChangeShapeType="1"/>
          </p:cNvSpPr>
          <p:nvPr/>
        </p:nvSpPr>
        <p:spPr bwMode="auto">
          <a:xfrm flipH="1">
            <a:off x="661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0"/>
          <p:cNvSpPr>
            <a:spLocks noChangeAspect="1" noChangeShapeType="1"/>
          </p:cNvSpPr>
          <p:nvPr/>
        </p:nvSpPr>
        <p:spPr bwMode="auto">
          <a:xfrm>
            <a:off x="576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1"/>
          <p:cNvSpPr>
            <a:spLocks noChangeAspect="1" noChangeShapeType="1"/>
          </p:cNvSpPr>
          <p:nvPr/>
        </p:nvSpPr>
        <p:spPr bwMode="auto">
          <a:xfrm>
            <a:off x="642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"/>
          <p:cNvSpPr>
            <a:spLocks noChangeAspect="1" noChangeShapeType="1"/>
          </p:cNvSpPr>
          <p:nvPr/>
        </p:nvSpPr>
        <p:spPr bwMode="auto">
          <a:xfrm>
            <a:off x="703263" y="169386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3"/>
          <p:cNvSpPr>
            <a:spLocks noChangeAspect="1" noChangeShapeType="1"/>
          </p:cNvSpPr>
          <p:nvPr/>
        </p:nvSpPr>
        <p:spPr bwMode="auto">
          <a:xfrm>
            <a:off x="671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4"/>
          <p:cNvSpPr>
            <a:spLocks noChangeAspect="1" noChangeShapeType="1"/>
          </p:cNvSpPr>
          <p:nvPr/>
        </p:nvSpPr>
        <p:spPr bwMode="auto">
          <a:xfrm>
            <a:off x="6778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5"/>
          <p:cNvSpPr>
            <a:spLocks noChangeAspect="1" noChangeShapeType="1"/>
          </p:cNvSpPr>
          <p:nvPr/>
        </p:nvSpPr>
        <p:spPr bwMode="auto">
          <a:xfrm>
            <a:off x="685800" y="116205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Oval 16"/>
          <p:cNvSpPr>
            <a:spLocks noChangeAspect="1" noChangeArrowheads="1"/>
          </p:cNvSpPr>
          <p:nvPr/>
        </p:nvSpPr>
        <p:spPr bwMode="auto">
          <a:xfrm>
            <a:off x="4683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57" name="Rectangle 17"/>
          <p:cNvSpPr>
            <a:spLocks noChangeAspect="1" noChangeArrowheads="1"/>
          </p:cNvSpPr>
          <p:nvPr/>
        </p:nvSpPr>
        <p:spPr bwMode="auto">
          <a:xfrm>
            <a:off x="498475" y="1570038"/>
            <a:ext cx="2619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5858" name="Oval 18"/>
          <p:cNvSpPr>
            <a:spLocks noChangeAspect="1" noChangeArrowheads="1"/>
          </p:cNvSpPr>
          <p:nvPr/>
        </p:nvSpPr>
        <p:spPr bwMode="auto">
          <a:xfrm>
            <a:off x="1106488" y="10001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59" name="Rectangle 19"/>
          <p:cNvSpPr>
            <a:spLocks noChangeAspect="1" noChangeArrowheads="1"/>
          </p:cNvSpPr>
          <p:nvPr/>
        </p:nvSpPr>
        <p:spPr bwMode="auto">
          <a:xfrm>
            <a:off x="1138238" y="10318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860" name="Oval 20"/>
          <p:cNvSpPr>
            <a:spLocks noChangeAspect="1" noChangeArrowheads="1"/>
          </p:cNvSpPr>
          <p:nvPr/>
        </p:nvSpPr>
        <p:spPr bwMode="auto">
          <a:xfrm>
            <a:off x="112077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1" name="Rectangle 21"/>
          <p:cNvSpPr>
            <a:spLocks noChangeAspect="1" noChangeArrowheads="1"/>
          </p:cNvSpPr>
          <p:nvPr/>
        </p:nvSpPr>
        <p:spPr bwMode="auto">
          <a:xfrm>
            <a:off x="11382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862" name="Oval 22"/>
          <p:cNvSpPr>
            <a:spLocks noChangeAspect="1" noChangeArrowheads="1"/>
          </p:cNvSpPr>
          <p:nvPr/>
        </p:nvSpPr>
        <p:spPr bwMode="auto">
          <a:xfrm>
            <a:off x="468313" y="20875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3" name="Rectangle 23"/>
          <p:cNvSpPr>
            <a:spLocks noChangeAspect="1" noChangeArrowheads="1"/>
          </p:cNvSpPr>
          <p:nvPr/>
        </p:nvSpPr>
        <p:spPr bwMode="auto">
          <a:xfrm>
            <a:off x="5064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35864" name="Oval 24"/>
          <p:cNvSpPr>
            <a:spLocks noChangeAspect="1" noChangeArrowheads="1"/>
          </p:cNvSpPr>
          <p:nvPr/>
        </p:nvSpPr>
        <p:spPr bwMode="auto">
          <a:xfrm>
            <a:off x="484188" y="1000125"/>
            <a:ext cx="323850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5" name="Rectangle 25"/>
          <p:cNvSpPr>
            <a:spLocks noChangeAspect="1" noChangeArrowheads="1"/>
          </p:cNvSpPr>
          <p:nvPr/>
        </p:nvSpPr>
        <p:spPr bwMode="auto">
          <a:xfrm>
            <a:off x="512763" y="1036638"/>
            <a:ext cx="258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5866" name="Oval 26"/>
          <p:cNvSpPr>
            <a:spLocks noChangeAspect="1" noChangeArrowheads="1"/>
          </p:cNvSpPr>
          <p:nvPr/>
        </p:nvSpPr>
        <p:spPr bwMode="auto">
          <a:xfrm>
            <a:off x="468313" y="26304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7" name="Rectangle 27"/>
          <p:cNvSpPr>
            <a:spLocks noChangeAspect="1" noChangeArrowheads="1"/>
          </p:cNvSpPr>
          <p:nvPr/>
        </p:nvSpPr>
        <p:spPr bwMode="auto">
          <a:xfrm>
            <a:off x="5000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5868" name="Oval 28"/>
          <p:cNvSpPr>
            <a:spLocks noChangeAspect="1" noChangeArrowheads="1"/>
          </p:cNvSpPr>
          <p:nvPr/>
        </p:nvSpPr>
        <p:spPr bwMode="auto">
          <a:xfrm>
            <a:off x="11064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69" name="Rectangle 29"/>
          <p:cNvSpPr>
            <a:spLocks noChangeAspect="1" noChangeArrowheads="1"/>
          </p:cNvSpPr>
          <p:nvPr/>
        </p:nvSpPr>
        <p:spPr bwMode="auto">
          <a:xfrm>
            <a:off x="11382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870" name="Oval 30"/>
          <p:cNvSpPr>
            <a:spLocks noChangeAspect="1" noChangeArrowheads="1"/>
          </p:cNvSpPr>
          <p:nvPr/>
        </p:nvSpPr>
        <p:spPr bwMode="auto">
          <a:xfrm>
            <a:off x="1120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871" name="Rectangle 31"/>
          <p:cNvSpPr>
            <a:spLocks noChangeAspect="1" noChangeArrowheads="1"/>
          </p:cNvSpPr>
          <p:nvPr/>
        </p:nvSpPr>
        <p:spPr bwMode="auto">
          <a:xfrm>
            <a:off x="1154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872" name="Text Box 32"/>
          <p:cNvSpPr txBox="1">
            <a:spLocks noChangeAspect="1" noChangeArrowheads="1"/>
          </p:cNvSpPr>
          <p:nvPr/>
        </p:nvSpPr>
        <p:spPr bwMode="auto">
          <a:xfrm>
            <a:off x="4556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9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1,2,3,4,5,6,7,8</a:t>
            </a:r>
            <a:endParaRPr lang="en-US" altLang="de-DE" sz="1300"/>
          </a:p>
        </p:txBody>
      </p:sp>
      <p:sp>
        <p:nvSpPr>
          <p:cNvPr id="496673" name="Line 33"/>
          <p:cNvSpPr>
            <a:spLocks noChangeAspect="1" noChangeShapeType="1"/>
          </p:cNvSpPr>
          <p:nvPr/>
        </p:nvSpPr>
        <p:spPr bwMode="auto">
          <a:xfrm>
            <a:off x="8215313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74" name="Line 34"/>
          <p:cNvSpPr>
            <a:spLocks noChangeAspect="1" noChangeShapeType="1"/>
          </p:cNvSpPr>
          <p:nvPr/>
        </p:nvSpPr>
        <p:spPr bwMode="auto">
          <a:xfrm>
            <a:off x="8220075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75" name="Line 35"/>
          <p:cNvSpPr>
            <a:spLocks noChangeAspect="1" noChangeShapeType="1"/>
          </p:cNvSpPr>
          <p:nvPr/>
        </p:nvSpPr>
        <p:spPr bwMode="auto">
          <a:xfrm>
            <a:off x="7585075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76" name="Line 36"/>
          <p:cNvSpPr>
            <a:spLocks noChangeAspect="1" noChangeShapeType="1"/>
          </p:cNvSpPr>
          <p:nvPr/>
        </p:nvSpPr>
        <p:spPr bwMode="auto">
          <a:xfrm>
            <a:off x="7585075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77" name="Line 37"/>
          <p:cNvSpPr>
            <a:spLocks noChangeAspect="1" noChangeShapeType="1"/>
          </p:cNvSpPr>
          <p:nvPr/>
        </p:nvSpPr>
        <p:spPr bwMode="auto">
          <a:xfrm flipH="1">
            <a:off x="7631113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78" name="Line 38"/>
          <p:cNvSpPr>
            <a:spLocks noChangeAspect="1" noChangeShapeType="1"/>
          </p:cNvSpPr>
          <p:nvPr/>
        </p:nvSpPr>
        <p:spPr bwMode="auto">
          <a:xfrm flipH="1">
            <a:off x="7616825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79" name="Line 39"/>
          <p:cNvSpPr>
            <a:spLocks noChangeAspect="1" noChangeShapeType="1"/>
          </p:cNvSpPr>
          <p:nvPr/>
        </p:nvSpPr>
        <p:spPr bwMode="auto">
          <a:xfrm flipH="1">
            <a:off x="7605713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80" name="Line 40"/>
          <p:cNvSpPr>
            <a:spLocks noChangeAspect="1" noChangeShapeType="1"/>
          </p:cNvSpPr>
          <p:nvPr/>
        </p:nvSpPr>
        <p:spPr bwMode="auto">
          <a:xfrm>
            <a:off x="7521575" y="2203450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81" name="Line 41"/>
          <p:cNvSpPr>
            <a:spLocks noChangeAspect="1" noChangeShapeType="1"/>
          </p:cNvSpPr>
          <p:nvPr/>
        </p:nvSpPr>
        <p:spPr bwMode="auto">
          <a:xfrm>
            <a:off x="7588250" y="1152525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82" name="Line 42"/>
          <p:cNvSpPr>
            <a:spLocks noChangeAspect="1" noChangeShapeType="1"/>
          </p:cNvSpPr>
          <p:nvPr/>
        </p:nvSpPr>
        <p:spPr bwMode="auto">
          <a:xfrm>
            <a:off x="7646988" y="1693863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83" name="Line 43"/>
          <p:cNvSpPr>
            <a:spLocks noChangeAspect="1" noChangeShapeType="1"/>
          </p:cNvSpPr>
          <p:nvPr/>
        </p:nvSpPr>
        <p:spPr bwMode="auto">
          <a:xfrm>
            <a:off x="7618413" y="2238375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84" name="Line 44"/>
          <p:cNvSpPr>
            <a:spLocks noChangeAspect="1" noChangeShapeType="1"/>
          </p:cNvSpPr>
          <p:nvPr/>
        </p:nvSpPr>
        <p:spPr bwMode="auto">
          <a:xfrm>
            <a:off x="7621588" y="27971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85" name="Line 45"/>
          <p:cNvSpPr>
            <a:spLocks noChangeAspect="1" noChangeShapeType="1"/>
          </p:cNvSpPr>
          <p:nvPr/>
        </p:nvSpPr>
        <p:spPr bwMode="auto">
          <a:xfrm>
            <a:off x="7631113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686" name="Oval 46"/>
          <p:cNvSpPr>
            <a:spLocks noChangeAspect="1" noChangeArrowheads="1"/>
          </p:cNvSpPr>
          <p:nvPr/>
        </p:nvSpPr>
        <p:spPr bwMode="auto">
          <a:xfrm>
            <a:off x="7413625" y="1544638"/>
            <a:ext cx="325438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6687" name="Rectangle 47"/>
          <p:cNvSpPr>
            <a:spLocks noChangeAspect="1" noChangeArrowheads="1"/>
          </p:cNvSpPr>
          <p:nvPr/>
        </p:nvSpPr>
        <p:spPr bwMode="auto">
          <a:xfrm>
            <a:off x="744378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2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96688" name="Oval 48"/>
          <p:cNvSpPr>
            <a:spLocks noChangeAspect="1" noChangeArrowheads="1"/>
          </p:cNvSpPr>
          <p:nvPr/>
        </p:nvSpPr>
        <p:spPr bwMode="auto">
          <a:xfrm>
            <a:off x="8050213" y="1000125"/>
            <a:ext cx="325437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6689" name="Rectangle 49"/>
          <p:cNvSpPr>
            <a:spLocks noChangeAspect="1" noChangeArrowheads="1"/>
          </p:cNvSpPr>
          <p:nvPr/>
        </p:nvSpPr>
        <p:spPr bwMode="auto">
          <a:xfrm>
            <a:off x="8081963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496690" name="Oval 50"/>
          <p:cNvSpPr>
            <a:spLocks noChangeAspect="1" noChangeArrowheads="1"/>
          </p:cNvSpPr>
          <p:nvPr/>
        </p:nvSpPr>
        <p:spPr bwMode="auto">
          <a:xfrm>
            <a:off x="8064500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6691" name="Rectangle 51"/>
          <p:cNvSpPr>
            <a:spLocks noChangeAspect="1" noChangeArrowheads="1"/>
          </p:cNvSpPr>
          <p:nvPr/>
        </p:nvSpPr>
        <p:spPr bwMode="auto">
          <a:xfrm>
            <a:off x="8081963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6</a:t>
            </a:r>
            <a:endParaRPr lang="en-US" altLang="de-DE" sz="1500" b="1"/>
          </a:p>
        </p:txBody>
      </p:sp>
      <p:sp>
        <p:nvSpPr>
          <p:cNvPr id="496692" name="Oval 52"/>
          <p:cNvSpPr>
            <a:spLocks noChangeAspect="1" noChangeArrowheads="1"/>
          </p:cNvSpPr>
          <p:nvPr/>
        </p:nvSpPr>
        <p:spPr bwMode="auto">
          <a:xfrm>
            <a:off x="741362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6693" name="Rectangle 53"/>
          <p:cNvSpPr>
            <a:spLocks noChangeAspect="1" noChangeArrowheads="1"/>
          </p:cNvSpPr>
          <p:nvPr/>
        </p:nvSpPr>
        <p:spPr bwMode="auto">
          <a:xfrm>
            <a:off x="7450138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96694" name="Oval 54"/>
          <p:cNvSpPr>
            <a:spLocks noChangeAspect="1" noChangeArrowheads="1"/>
          </p:cNvSpPr>
          <p:nvPr/>
        </p:nvSpPr>
        <p:spPr bwMode="auto">
          <a:xfrm>
            <a:off x="7427913" y="1000125"/>
            <a:ext cx="327025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6695" name="Rectangle 55"/>
          <p:cNvSpPr>
            <a:spLocks noChangeAspect="1" noChangeArrowheads="1"/>
          </p:cNvSpPr>
          <p:nvPr/>
        </p:nvSpPr>
        <p:spPr bwMode="auto">
          <a:xfrm>
            <a:off x="7456488" y="10382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1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96696" name="Oval 56"/>
          <p:cNvSpPr>
            <a:spLocks noChangeAspect="1" noChangeArrowheads="1"/>
          </p:cNvSpPr>
          <p:nvPr/>
        </p:nvSpPr>
        <p:spPr bwMode="auto">
          <a:xfrm>
            <a:off x="741362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6697" name="Rectangle 57"/>
          <p:cNvSpPr>
            <a:spLocks noChangeAspect="1" noChangeArrowheads="1"/>
          </p:cNvSpPr>
          <p:nvPr/>
        </p:nvSpPr>
        <p:spPr bwMode="auto">
          <a:xfrm>
            <a:off x="7445375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96698" name="Oval 58"/>
          <p:cNvSpPr>
            <a:spLocks noChangeAspect="1" noChangeArrowheads="1"/>
          </p:cNvSpPr>
          <p:nvPr/>
        </p:nvSpPr>
        <p:spPr bwMode="auto">
          <a:xfrm>
            <a:off x="8050213" y="2087563"/>
            <a:ext cx="325437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6699" name="Rectangle 59"/>
          <p:cNvSpPr>
            <a:spLocks noChangeAspect="1" noChangeArrowheads="1"/>
          </p:cNvSpPr>
          <p:nvPr/>
        </p:nvSpPr>
        <p:spPr bwMode="auto">
          <a:xfrm>
            <a:off x="808196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7</a:t>
            </a:r>
            <a:endParaRPr lang="en-US" altLang="de-DE" sz="1500" b="1"/>
          </a:p>
        </p:txBody>
      </p:sp>
      <p:sp>
        <p:nvSpPr>
          <p:cNvPr id="496700" name="Oval 60"/>
          <p:cNvSpPr>
            <a:spLocks noChangeAspect="1" noChangeArrowheads="1"/>
          </p:cNvSpPr>
          <p:nvPr/>
        </p:nvSpPr>
        <p:spPr bwMode="auto">
          <a:xfrm>
            <a:off x="8064500" y="26304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6701" name="Rectangle 61"/>
          <p:cNvSpPr>
            <a:spLocks noChangeAspect="1" noChangeArrowheads="1"/>
          </p:cNvSpPr>
          <p:nvPr/>
        </p:nvSpPr>
        <p:spPr bwMode="auto">
          <a:xfrm>
            <a:off x="8099425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8</a:t>
            </a:r>
            <a:endParaRPr lang="en-US" altLang="de-DE" sz="1500" b="1"/>
          </a:p>
        </p:txBody>
      </p:sp>
      <p:sp>
        <p:nvSpPr>
          <p:cNvPr id="496702" name="Text Box 62"/>
          <p:cNvSpPr txBox="1">
            <a:spLocks noChangeAspect="1" noChangeArrowheads="1"/>
          </p:cNvSpPr>
          <p:nvPr/>
        </p:nvSpPr>
        <p:spPr bwMode="auto">
          <a:xfrm>
            <a:off x="73136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9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>
                <a:cs typeface="Times New Roman" pitchFamily="18" charset="0"/>
              </a:rPr>
              <a:t>–</a:t>
            </a:r>
          </a:p>
        </p:txBody>
      </p:sp>
      <p:sp>
        <p:nvSpPr>
          <p:cNvPr id="35903" name="Line 63"/>
          <p:cNvSpPr>
            <a:spLocks noChangeAspect="1" noChangeShapeType="1"/>
          </p:cNvSpPr>
          <p:nvPr/>
        </p:nvSpPr>
        <p:spPr bwMode="auto">
          <a:xfrm>
            <a:off x="3000375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64"/>
          <p:cNvSpPr>
            <a:spLocks noChangeAspect="1" noChangeShapeType="1"/>
          </p:cNvSpPr>
          <p:nvPr/>
        </p:nvSpPr>
        <p:spPr bwMode="auto">
          <a:xfrm>
            <a:off x="3005138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65"/>
          <p:cNvSpPr>
            <a:spLocks noChangeAspect="1" noChangeShapeType="1"/>
          </p:cNvSpPr>
          <p:nvPr/>
        </p:nvSpPr>
        <p:spPr bwMode="auto">
          <a:xfrm>
            <a:off x="2370138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66"/>
          <p:cNvSpPr>
            <a:spLocks noChangeAspect="1" noChangeShapeType="1"/>
          </p:cNvSpPr>
          <p:nvPr/>
        </p:nvSpPr>
        <p:spPr bwMode="auto">
          <a:xfrm>
            <a:off x="2370138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67"/>
          <p:cNvSpPr>
            <a:spLocks noChangeAspect="1" noChangeShapeType="1"/>
          </p:cNvSpPr>
          <p:nvPr/>
        </p:nvSpPr>
        <p:spPr bwMode="auto">
          <a:xfrm flipH="1">
            <a:off x="2414588" y="1701800"/>
            <a:ext cx="576262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68"/>
          <p:cNvSpPr>
            <a:spLocks noChangeAspect="1" noChangeShapeType="1"/>
          </p:cNvSpPr>
          <p:nvPr/>
        </p:nvSpPr>
        <p:spPr bwMode="auto">
          <a:xfrm flipH="1">
            <a:off x="2401888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69"/>
          <p:cNvSpPr>
            <a:spLocks noChangeAspect="1" noChangeShapeType="1"/>
          </p:cNvSpPr>
          <p:nvPr/>
        </p:nvSpPr>
        <p:spPr bwMode="auto">
          <a:xfrm flipH="1">
            <a:off x="2390775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70"/>
          <p:cNvSpPr>
            <a:spLocks noChangeAspect="1" noChangeShapeType="1"/>
          </p:cNvSpPr>
          <p:nvPr/>
        </p:nvSpPr>
        <p:spPr bwMode="auto">
          <a:xfrm>
            <a:off x="2305050" y="2203450"/>
            <a:ext cx="627063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71"/>
          <p:cNvSpPr>
            <a:spLocks noChangeAspect="1" noChangeShapeType="1"/>
          </p:cNvSpPr>
          <p:nvPr/>
        </p:nvSpPr>
        <p:spPr bwMode="auto">
          <a:xfrm>
            <a:off x="2373313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72"/>
          <p:cNvSpPr>
            <a:spLocks noChangeAspect="1" noChangeShapeType="1"/>
          </p:cNvSpPr>
          <p:nvPr/>
        </p:nvSpPr>
        <p:spPr bwMode="auto">
          <a:xfrm>
            <a:off x="2432050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73"/>
          <p:cNvSpPr>
            <a:spLocks noChangeAspect="1" noChangeShapeType="1"/>
          </p:cNvSpPr>
          <p:nvPr/>
        </p:nvSpPr>
        <p:spPr bwMode="auto">
          <a:xfrm>
            <a:off x="2401888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74"/>
          <p:cNvSpPr>
            <a:spLocks noChangeAspect="1" noChangeShapeType="1"/>
          </p:cNvSpPr>
          <p:nvPr/>
        </p:nvSpPr>
        <p:spPr bwMode="auto">
          <a:xfrm>
            <a:off x="2406650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75"/>
          <p:cNvSpPr>
            <a:spLocks noChangeAspect="1" noChangeShapeType="1"/>
          </p:cNvSpPr>
          <p:nvPr/>
        </p:nvSpPr>
        <p:spPr bwMode="auto">
          <a:xfrm>
            <a:off x="2414588" y="1162050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Oval 76"/>
          <p:cNvSpPr>
            <a:spLocks noChangeAspect="1" noChangeArrowheads="1"/>
          </p:cNvSpPr>
          <p:nvPr/>
        </p:nvSpPr>
        <p:spPr bwMode="auto">
          <a:xfrm>
            <a:off x="2198688" y="1544638"/>
            <a:ext cx="325437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17" name="Rectangle 77"/>
          <p:cNvSpPr>
            <a:spLocks noChangeAspect="1" noChangeArrowheads="1"/>
          </p:cNvSpPr>
          <p:nvPr/>
        </p:nvSpPr>
        <p:spPr bwMode="auto">
          <a:xfrm>
            <a:off x="2228850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5918" name="Oval 78"/>
          <p:cNvSpPr>
            <a:spLocks noChangeAspect="1" noChangeArrowheads="1"/>
          </p:cNvSpPr>
          <p:nvPr/>
        </p:nvSpPr>
        <p:spPr bwMode="auto">
          <a:xfrm>
            <a:off x="28352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500"/>
          </a:p>
        </p:txBody>
      </p:sp>
      <p:sp>
        <p:nvSpPr>
          <p:cNvPr id="35919" name="Rectangle 79"/>
          <p:cNvSpPr>
            <a:spLocks noChangeAspect="1" noChangeArrowheads="1"/>
          </p:cNvSpPr>
          <p:nvPr/>
        </p:nvSpPr>
        <p:spPr bwMode="auto">
          <a:xfrm>
            <a:off x="2867025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35920" name="Oval 80"/>
          <p:cNvSpPr>
            <a:spLocks noChangeAspect="1" noChangeArrowheads="1"/>
          </p:cNvSpPr>
          <p:nvPr/>
        </p:nvSpPr>
        <p:spPr bwMode="auto">
          <a:xfrm>
            <a:off x="2849563" y="1544638"/>
            <a:ext cx="327025" cy="323850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21" name="Rectangle 81"/>
          <p:cNvSpPr>
            <a:spLocks noChangeAspect="1" noChangeArrowheads="1"/>
          </p:cNvSpPr>
          <p:nvPr/>
        </p:nvSpPr>
        <p:spPr bwMode="auto">
          <a:xfrm>
            <a:off x="2867025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6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22" name="Oval 82"/>
          <p:cNvSpPr>
            <a:spLocks noChangeAspect="1" noChangeArrowheads="1"/>
          </p:cNvSpPr>
          <p:nvPr/>
        </p:nvSpPr>
        <p:spPr bwMode="auto">
          <a:xfrm>
            <a:off x="21986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23" name="Rectangle 83"/>
          <p:cNvSpPr>
            <a:spLocks noChangeAspect="1" noChangeArrowheads="1"/>
          </p:cNvSpPr>
          <p:nvPr/>
        </p:nvSpPr>
        <p:spPr bwMode="auto">
          <a:xfrm>
            <a:off x="223520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24" name="Oval 84"/>
          <p:cNvSpPr>
            <a:spLocks noChangeAspect="1" noChangeArrowheads="1"/>
          </p:cNvSpPr>
          <p:nvPr/>
        </p:nvSpPr>
        <p:spPr bwMode="auto">
          <a:xfrm>
            <a:off x="2212975" y="1000125"/>
            <a:ext cx="325438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25" name="Rectangle 85"/>
          <p:cNvSpPr>
            <a:spLocks noChangeAspect="1" noChangeArrowheads="1"/>
          </p:cNvSpPr>
          <p:nvPr/>
        </p:nvSpPr>
        <p:spPr bwMode="auto">
          <a:xfrm>
            <a:off x="2241550" y="1036638"/>
            <a:ext cx="258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5926" name="Oval 86"/>
          <p:cNvSpPr>
            <a:spLocks noChangeAspect="1" noChangeArrowheads="1"/>
          </p:cNvSpPr>
          <p:nvPr/>
        </p:nvSpPr>
        <p:spPr bwMode="auto">
          <a:xfrm>
            <a:off x="2198688" y="2630488"/>
            <a:ext cx="325437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27" name="Rectangle 87"/>
          <p:cNvSpPr>
            <a:spLocks noChangeAspect="1" noChangeArrowheads="1"/>
          </p:cNvSpPr>
          <p:nvPr/>
        </p:nvSpPr>
        <p:spPr bwMode="auto">
          <a:xfrm>
            <a:off x="2230438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4</a:t>
            </a:r>
            <a:endParaRPr lang="en-US" altLang="de-DE" sz="1500" b="1"/>
          </a:p>
        </p:txBody>
      </p:sp>
      <p:sp>
        <p:nvSpPr>
          <p:cNvPr id="35928" name="Oval 88"/>
          <p:cNvSpPr>
            <a:spLocks noChangeAspect="1" noChangeArrowheads="1"/>
          </p:cNvSpPr>
          <p:nvPr/>
        </p:nvSpPr>
        <p:spPr bwMode="auto">
          <a:xfrm>
            <a:off x="2835275" y="2087563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29" name="Rectangle 89"/>
          <p:cNvSpPr>
            <a:spLocks noChangeAspect="1" noChangeArrowheads="1"/>
          </p:cNvSpPr>
          <p:nvPr/>
        </p:nvSpPr>
        <p:spPr bwMode="auto">
          <a:xfrm>
            <a:off x="2867025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30" name="Oval 90"/>
          <p:cNvSpPr>
            <a:spLocks noChangeAspect="1" noChangeArrowheads="1"/>
          </p:cNvSpPr>
          <p:nvPr/>
        </p:nvSpPr>
        <p:spPr bwMode="auto">
          <a:xfrm>
            <a:off x="284956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31" name="Rectangle 91"/>
          <p:cNvSpPr>
            <a:spLocks noChangeAspect="1" noChangeArrowheads="1"/>
          </p:cNvSpPr>
          <p:nvPr/>
        </p:nvSpPr>
        <p:spPr bwMode="auto">
          <a:xfrm>
            <a:off x="2884488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32" name="Text Box 92"/>
          <p:cNvSpPr txBox="1">
            <a:spLocks noChangeAspect="1" noChangeArrowheads="1"/>
          </p:cNvSpPr>
          <p:nvPr/>
        </p:nvSpPr>
        <p:spPr bwMode="auto">
          <a:xfrm>
            <a:off x="21828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6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1,2,4,6,7,8</a:t>
            </a:r>
            <a:endParaRPr lang="en-US" altLang="de-DE" sz="1300"/>
          </a:p>
        </p:txBody>
      </p:sp>
      <p:sp>
        <p:nvSpPr>
          <p:cNvPr id="35933" name="Line 93"/>
          <p:cNvSpPr>
            <a:spLocks noChangeAspect="1" noChangeShapeType="1"/>
          </p:cNvSpPr>
          <p:nvPr/>
        </p:nvSpPr>
        <p:spPr bwMode="auto">
          <a:xfrm>
            <a:off x="47371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4" name="Line 94"/>
          <p:cNvSpPr>
            <a:spLocks noChangeAspect="1" noChangeShapeType="1"/>
          </p:cNvSpPr>
          <p:nvPr/>
        </p:nvSpPr>
        <p:spPr bwMode="auto">
          <a:xfrm>
            <a:off x="47418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5" name="Line 95"/>
          <p:cNvSpPr>
            <a:spLocks noChangeAspect="1" noChangeShapeType="1"/>
          </p:cNvSpPr>
          <p:nvPr/>
        </p:nvSpPr>
        <p:spPr bwMode="auto">
          <a:xfrm>
            <a:off x="41068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6" name="Line 96"/>
          <p:cNvSpPr>
            <a:spLocks noChangeAspect="1" noChangeShapeType="1"/>
          </p:cNvSpPr>
          <p:nvPr/>
        </p:nvSpPr>
        <p:spPr bwMode="auto">
          <a:xfrm>
            <a:off x="41068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7" name="Line 97"/>
          <p:cNvSpPr>
            <a:spLocks noChangeAspect="1" noChangeShapeType="1"/>
          </p:cNvSpPr>
          <p:nvPr/>
        </p:nvSpPr>
        <p:spPr bwMode="auto">
          <a:xfrm flipH="1">
            <a:off x="4154488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8" name="Line 98"/>
          <p:cNvSpPr>
            <a:spLocks noChangeAspect="1" noChangeShapeType="1"/>
          </p:cNvSpPr>
          <p:nvPr/>
        </p:nvSpPr>
        <p:spPr bwMode="auto">
          <a:xfrm flipH="1">
            <a:off x="4138613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9" name="Line 99"/>
          <p:cNvSpPr>
            <a:spLocks noChangeAspect="1" noChangeShapeType="1"/>
          </p:cNvSpPr>
          <p:nvPr/>
        </p:nvSpPr>
        <p:spPr bwMode="auto">
          <a:xfrm flipH="1">
            <a:off x="41290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0" name="Line 100"/>
          <p:cNvSpPr>
            <a:spLocks noChangeAspect="1" noChangeShapeType="1"/>
          </p:cNvSpPr>
          <p:nvPr/>
        </p:nvSpPr>
        <p:spPr bwMode="auto">
          <a:xfrm>
            <a:off x="4044950" y="2203450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1" name="Line 101"/>
          <p:cNvSpPr>
            <a:spLocks noChangeAspect="1" noChangeShapeType="1"/>
          </p:cNvSpPr>
          <p:nvPr/>
        </p:nvSpPr>
        <p:spPr bwMode="auto">
          <a:xfrm>
            <a:off x="4111625" y="1152525"/>
            <a:ext cx="62547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2" name="Line 102"/>
          <p:cNvSpPr>
            <a:spLocks noChangeAspect="1" noChangeShapeType="1"/>
          </p:cNvSpPr>
          <p:nvPr/>
        </p:nvSpPr>
        <p:spPr bwMode="auto">
          <a:xfrm>
            <a:off x="4168775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" name="Line 103"/>
          <p:cNvSpPr>
            <a:spLocks noChangeAspect="1" noChangeShapeType="1"/>
          </p:cNvSpPr>
          <p:nvPr/>
        </p:nvSpPr>
        <p:spPr bwMode="auto">
          <a:xfrm>
            <a:off x="4140200" y="22383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" name="Line 104"/>
          <p:cNvSpPr>
            <a:spLocks noChangeAspect="1" noChangeShapeType="1"/>
          </p:cNvSpPr>
          <p:nvPr/>
        </p:nvSpPr>
        <p:spPr bwMode="auto">
          <a:xfrm>
            <a:off x="4144963" y="2797175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" name="Line 105"/>
          <p:cNvSpPr>
            <a:spLocks noChangeAspect="1" noChangeShapeType="1"/>
          </p:cNvSpPr>
          <p:nvPr/>
        </p:nvSpPr>
        <p:spPr bwMode="auto">
          <a:xfrm>
            <a:off x="4154488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6" name="Oval 106"/>
          <p:cNvSpPr>
            <a:spLocks noChangeAspect="1" noChangeArrowheads="1"/>
          </p:cNvSpPr>
          <p:nvPr/>
        </p:nvSpPr>
        <p:spPr bwMode="auto">
          <a:xfrm>
            <a:off x="3935413" y="1544638"/>
            <a:ext cx="327025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47" name="Rectangle 107"/>
          <p:cNvSpPr>
            <a:spLocks noChangeAspect="1" noChangeArrowheads="1"/>
          </p:cNvSpPr>
          <p:nvPr/>
        </p:nvSpPr>
        <p:spPr bwMode="auto">
          <a:xfrm>
            <a:off x="3965575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5948" name="Oval 108"/>
          <p:cNvSpPr>
            <a:spLocks noChangeAspect="1" noChangeArrowheads="1"/>
          </p:cNvSpPr>
          <p:nvPr/>
        </p:nvSpPr>
        <p:spPr bwMode="auto">
          <a:xfrm>
            <a:off x="4573588" y="1000125"/>
            <a:ext cx="325437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49" name="Rectangle 109"/>
          <p:cNvSpPr>
            <a:spLocks noChangeAspect="1" noChangeArrowheads="1"/>
          </p:cNvSpPr>
          <p:nvPr/>
        </p:nvSpPr>
        <p:spPr bwMode="auto">
          <a:xfrm>
            <a:off x="4605338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35950" name="Oval 110"/>
          <p:cNvSpPr>
            <a:spLocks noChangeAspect="1" noChangeArrowheads="1"/>
          </p:cNvSpPr>
          <p:nvPr/>
        </p:nvSpPr>
        <p:spPr bwMode="auto">
          <a:xfrm>
            <a:off x="4587875" y="1544638"/>
            <a:ext cx="325438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51" name="Rectangle 111"/>
          <p:cNvSpPr>
            <a:spLocks noChangeAspect="1" noChangeArrowheads="1"/>
          </p:cNvSpPr>
          <p:nvPr/>
        </p:nvSpPr>
        <p:spPr bwMode="auto">
          <a:xfrm>
            <a:off x="4605338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6</a:t>
            </a:r>
            <a:endParaRPr lang="en-US" altLang="de-DE" sz="1500" b="1"/>
          </a:p>
        </p:txBody>
      </p:sp>
      <p:sp>
        <p:nvSpPr>
          <p:cNvPr id="35952" name="Oval 112"/>
          <p:cNvSpPr>
            <a:spLocks noChangeAspect="1" noChangeArrowheads="1"/>
          </p:cNvSpPr>
          <p:nvPr/>
        </p:nvSpPr>
        <p:spPr bwMode="auto">
          <a:xfrm>
            <a:off x="3935413" y="2087563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53" name="Rectangle 113"/>
          <p:cNvSpPr>
            <a:spLocks noChangeAspect="1" noChangeArrowheads="1"/>
          </p:cNvSpPr>
          <p:nvPr/>
        </p:nvSpPr>
        <p:spPr bwMode="auto">
          <a:xfrm>
            <a:off x="3973513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54" name="Oval 114"/>
          <p:cNvSpPr>
            <a:spLocks noChangeAspect="1" noChangeArrowheads="1"/>
          </p:cNvSpPr>
          <p:nvPr/>
        </p:nvSpPr>
        <p:spPr bwMode="auto">
          <a:xfrm>
            <a:off x="3951288" y="1000125"/>
            <a:ext cx="325437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55" name="Rectangle 115"/>
          <p:cNvSpPr>
            <a:spLocks noChangeAspect="1" noChangeArrowheads="1"/>
          </p:cNvSpPr>
          <p:nvPr/>
        </p:nvSpPr>
        <p:spPr bwMode="auto">
          <a:xfrm>
            <a:off x="3979863" y="10366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5956" name="Oval 116"/>
          <p:cNvSpPr>
            <a:spLocks noChangeAspect="1" noChangeArrowheads="1"/>
          </p:cNvSpPr>
          <p:nvPr/>
        </p:nvSpPr>
        <p:spPr bwMode="auto">
          <a:xfrm>
            <a:off x="3935413" y="2630488"/>
            <a:ext cx="327025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57" name="Rectangle 117"/>
          <p:cNvSpPr>
            <a:spLocks noChangeAspect="1" noChangeArrowheads="1"/>
          </p:cNvSpPr>
          <p:nvPr/>
        </p:nvSpPr>
        <p:spPr bwMode="auto">
          <a:xfrm>
            <a:off x="3967163" y="2662238"/>
            <a:ext cx="261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58" name="Oval 118"/>
          <p:cNvSpPr>
            <a:spLocks noChangeAspect="1" noChangeArrowheads="1"/>
          </p:cNvSpPr>
          <p:nvPr/>
        </p:nvSpPr>
        <p:spPr bwMode="auto">
          <a:xfrm>
            <a:off x="4573588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59" name="Rectangle 119"/>
          <p:cNvSpPr>
            <a:spLocks noChangeAspect="1" noChangeArrowheads="1"/>
          </p:cNvSpPr>
          <p:nvPr/>
        </p:nvSpPr>
        <p:spPr bwMode="auto">
          <a:xfrm>
            <a:off x="4605338" y="2119313"/>
            <a:ext cx="2603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60" name="Oval 120"/>
          <p:cNvSpPr>
            <a:spLocks noChangeAspect="1" noChangeArrowheads="1"/>
          </p:cNvSpPr>
          <p:nvPr/>
        </p:nvSpPr>
        <p:spPr bwMode="auto">
          <a:xfrm>
            <a:off x="45878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61" name="Rectangle 121"/>
          <p:cNvSpPr>
            <a:spLocks noChangeAspect="1" noChangeArrowheads="1"/>
          </p:cNvSpPr>
          <p:nvPr/>
        </p:nvSpPr>
        <p:spPr bwMode="auto">
          <a:xfrm>
            <a:off x="46212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62" name="Text Box 122"/>
          <p:cNvSpPr txBox="1">
            <a:spLocks noChangeAspect="1" noChangeArrowheads="1"/>
          </p:cNvSpPr>
          <p:nvPr/>
        </p:nvSpPr>
        <p:spPr bwMode="auto">
          <a:xfrm>
            <a:off x="392271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1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1,2,7,8</a:t>
            </a:r>
            <a:endParaRPr lang="en-US" altLang="de-DE" sz="1300"/>
          </a:p>
        </p:txBody>
      </p:sp>
      <p:sp>
        <p:nvSpPr>
          <p:cNvPr id="35963" name="Line 123"/>
          <p:cNvSpPr>
            <a:spLocks noChangeAspect="1" noChangeShapeType="1"/>
          </p:cNvSpPr>
          <p:nvPr/>
        </p:nvSpPr>
        <p:spPr bwMode="auto">
          <a:xfrm>
            <a:off x="6477000" y="21955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24"/>
          <p:cNvSpPr>
            <a:spLocks noChangeAspect="1" noChangeShapeType="1"/>
          </p:cNvSpPr>
          <p:nvPr/>
        </p:nvSpPr>
        <p:spPr bwMode="auto">
          <a:xfrm>
            <a:off x="6481763" y="1131888"/>
            <a:ext cx="0" cy="544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25"/>
          <p:cNvSpPr>
            <a:spLocks noChangeAspect="1" noChangeShapeType="1"/>
          </p:cNvSpPr>
          <p:nvPr/>
        </p:nvSpPr>
        <p:spPr bwMode="auto">
          <a:xfrm>
            <a:off x="5846763" y="22018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26"/>
          <p:cNvSpPr>
            <a:spLocks noChangeAspect="1" noChangeShapeType="1"/>
          </p:cNvSpPr>
          <p:nvPr/>
        </p:nvSpPr>
        <p:spPr bwMode="auto">
          <a:xfrm>
            <a:off x="5846763" y="1149350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27"/>
          <p:cNvSpPr>
            <a:spLocks noChangeAspect="1" noChangeShapeType="1"/>
          </p:cNvSpPr>
          <p:nvPr/>
        </p:nvSpPr>
        <p:spPr bwMode="auto">
          <a:xfrm flipH="1">
            <a:off x="5892800" y="17018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28"/>
          <p:cNvSpPr>
            <a:spLocks noChangeAspect="1" noChangeShapeType="1"/>
          </p:cNvSpPr>
          <p:nvPr/>
        </p:nvSpPr>
        <p:spPr bwMode="auto">
          <a:xfrm flipH="1">
            <a:off x="5878513" y="2266950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29"/>
          <p:cNvSpPr>
            <a:spLocks noChangeAspect="1" noChangeShapeType="1"/>
          </p:cNvSpPr>
          <p:nvPr/>
        </p:nvSpPr>
        <p:spPr bwMode="auto">
          <a:xfrm flipH="1">
            <a:off x="5868988" y="1189038"/>
            <a:ext cx="5746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0"/>
          <p:cNvSpPr>
            <a:spLocks noChangeAspect="1" noChangeShapeType="1"/>
          </p:cNvSpPr>
          <p:nvPr/>
        </p:nvSpPr>
        <p:spPr bwMode="auto">
          <a:xfrm>
            <a:off x="5783263" y="2203450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1"/>
          <p:cNvSpPr>
            <a:spLocks noChangeAspect="1" noChangeShapeType="1"/>
          </p:cNvSpPr>
          <p:nvPr/>
        </p:nvSpPr>
        <p:spPr bwMode="auto">
          <a:xfrm>
            <a:off x="5849938" y="1152525"/>
            <a:ext cx="627062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2"/>
          <p:cNvSpPr>
            <a:spLocks noChangeAspect="1" noChangeShapeType="1"/>
          </p:cNvSpPr>
          <p:nvPr/>
        </p:nvSpPr>
        <p:spPr bwMode="auto">
          <a:xfrm>
            <a:off x="5908675" y="169386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3"/>
          <p:cNvSpPr>
            <a:spLocks noChangeAspect="1" noChangeShapeType="1"/>
          </p:cNvSpPr>
          <p:nvPr/>
        </p:nvSpPr>
        <p:spPr bwMode="auto">
          <a:xfrm>
            <a:off x="5878513" y="2238375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4"/>
          <p:cNvSpPr>
            <a:spLocks noChangeAspect="1" noChangeShapeType="1"/>
          </p:cNvSpPr>
          <p:nvPr/>
        </p:nvSpPr>
        <p:spPr bwMode="auto">
          <a:xfrm>
            <a:off x="5883275" y="279717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5"/>
          <p:cNvSpPr>
            <a:spLocks noChangeAspect="1" noChangeShapeType="1"/>
          </p:cNvSpPr>
          <p:nvPr/>
        </p:nvSpPr>
        <p:spPr bwMode="auto">
          <a:xfrm>
            <a:off x="5892800" y="116205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Oval 136"/>
          <p:cNvSpPr>
            <a:spLocks noChangeAspect="1" noChangeArrowheads="1"/>
          </p:cNvSpPr>
          <p:nvPr/>
        </p:nvSpPr>
        <p:spPr bwMode="auto">
          <a:xfrm>
            <a:off x="5675313" y="1544638"/>
            <a:ext cx="325437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77" name="Rectangle 137"/>
          <p:cNvSpPr>
            <a:spLocks noChangeAspect="1" noChangeArrowheads="1"/>
          </p:cNvSpPr>
          <p:nvPr/>
        </p:nvSpPr>
        <p:spPr bwMode="auto">
          <a:xfrm>
            <a:off x="5705475" y="1570038"/>
            <a:ext cx="2603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5978" name="Oval 138"/>
          <p:cNvSpPr>
            <a:spLocks noChangeAspect="1" noChangeArrowheads="1"/>
          </p:cNvSpPr>
          <p:nvPr/>
        </p:nvSpPr>
        <p:spPr bwMode="auto">
          <a:xfrm>
            <a:off x="6311900" y="1000125"/>
            <a:ext cx="327025" cy="3254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79" name="Rectangle 139"/>
          <p:cNvSpPr>
            <a:spLocks noChangeAspect="1" noChangeArrowheads="1"/>
          </p:cNvSpPr>
          <p:nvPr/>
        </p:nvSpPr>
        <p:spPr bwMode="auto">
          <a:xfrm>
            <a:off x="6343650" y="103346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35980" name="Oval 140"/>
          <p:cNvSpPr>
            <a:spLocks noChangeAspect="1" noChangeArrowheads="1"/>
          </p:cNvSpPr>
          <p:nvPr/>
        </p:nvSpPr>
        <p:spPr bwMode="auto">
          <a:xfrm>
            <a:off x="6327775" y="1544638"/>
            <a:ext cx="325438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81" name="Rectangle 141"/>
          <p:cNvSpPr>
            <a:spLocks noChangeAspect="1" noChangeArrowheads="1"/>
          </p:cNvSpPr>
          <p:nvPr/>
        </p:nvSpPr>
        <p:spPr bwMode="auto">
          <a:xfrm>
            <a:off x="6343650" y="15684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6</a:t>
            </a:r>
            <a:endParaRPr lang="en-US" altLang="de-DE" sz="1500" b="1"/>
          </a:p>
        </p:txBody>
      </p:sp>
      <p:sp>
        <p:nvSpPr>
          <p:cNvPr id="35982" name="Oval 142"/>
          <p:cNvSpPr>
            <a:spLocks noChangeAspect="1" noChangeArrowheads="1"/>
          </p:cNvSpPr>
          <p:nvPr/>
        </p:nvSpPr>
        <p:spPr bwMode="auto">
          <a:xfrm>
            <a:off x="5675313" y="2087563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83" name="Rectangle 143"/>
          <p:cNvSpPr>
            <a:spLocks noChangeAspect="1" noChangeArrowheads="1"/>
          </p:cNvSpPr>
          <p:nvPr/>
        </p:nvSpPr>
        <p:spPr bwMode="auto">
          <a:xfrm>
            <a:off x="5711825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84" name="Oval 144"/>
          <p:cNvSpPr>
            <a:spLocks noChangeAspect="1" noChangeArrowheads="1"/>
          </p:cNvSpPr>
          <p:nvPr/>
        </p:nvSpPr>
        <p:spPr bwMode="auto">
          <a:xfrm>
            <a:off x="5688013" y="1000125"/>
            <a:ext cx="327025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85" name="Rectangle 145"/>
          <p:cNvSpPr>
            <a:spLocks noChangeAspect="1" noChangeArrowheads="1"/>
          </p:cNvSpPr>
          <p:nvPr/>
        </p:nvSpPr>
        <p:spPr bwMode="auto">
          <a:xfrm>
            <a:off x="5719763" y="10382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1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86" name="Oval 146"/>
          <p:cNvSpPr>
            <a:spLocks noChangeAspect="1" noChangeArrowheads="1"/>
          </p:cNvSpPr>
          <p:nvPr/>
        </p:nvSpPr>
        <p:spPr bwMode="auto">
          <a:xfrm>
            <a:off x="5675313" y="2630488"/>
            <a:ext cx="325437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87" name="Rectangle 147"/>
          <p:cNvSpPr>
            <a:spLocks noChangeAspect="1" noChangeArrowheads="1"/>
          </p:cNvSpPr>
          <p:nvPr/>
        </p:nvSpPr>
        <p:spPr bwMode="auto">
          <a:xfrm>
            <a:off x="5707063" y="2662238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88" name="Oval 148"/>
          <p:cNvSpPr>
            <a:spLocks noChangeAspect="1" noChangeArrowheads="1"/>
          </p:cNvSpPr>
          <p:nvPr/>
        </p:nvSpPr>
        <p:spPr bwMode="auto">
          <a:xfrm>
            <a:off x="6311900" y="2087563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89" name="Rectangle 149"/>
          <p:cNvSpPr>
            <a:spLocks noChangeAspect="1" noChangeArrowheads="1"/>
          </p:cNvSpPr>
          <p:nvPr/>
        </p:nvSpPr>
        <p:spPr bwMode="auto">
          <a:xfrm>
            <a:off x="6343650" y="21193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7</a:t>
            </a:r>
            <a:endParaRPr lang="en-US" altLang="de-DE" sz="1500" b="1"/>
          </a:p>
        </p:txBody>
      </p:sp>
      <p:sp>
        <p:nvSpPr>
          <p:cNvPr id="35990" name="Oval 150"/>
          <p:cNvSpPr>
            <a:spLocks noChangeAspect="1" noChangeArrowheads="1"/>
          </p:cNvSpPr>
          <p:nvPr/>
        </p:nvSpPr>
        <p:spPr bwMode="auto">
          <a:xfrm>
            <a:off x="6327775" y="2630488"/>
            <a:ext cx="325438" cy="32543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91" name="Rectangle 151"/>
          <p:cNvSpPr>
            <a:spLocks noChangeAspect="1" noChangeArrowheads="1"/>
          </p:cNvSpPr>
          <p:nvPr/>
        </p:nvSpPr>
        <p:spPr bwMode="auto">
          <a:xfrm>
            <a:off x="6361113" y="267335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5992" name="Text Box 152"/>
          <p:cNvSpPr txBox="1">
            <a:spLocks noChangeAspect="1" noChangeArrowheads="1"/>
          </p:cNvSpPr>
          <p:nvPr/>
        </p:nvSpPr>
        <p:spPr bwMode="auto">
          <a:xfrm>
            <a:off x="5681663" y="3333750"/>
            <a:ext cx="1341437" cy="6762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Schnittkosten: 7</a:t>
            </a:r>
          </a:p>
          <a:p>
            <a:pPr algn="l" eaLnBrk="1" hangingPunct="1">
              <a:lnSpc>
                <a:spcPct val="100000"/>
              </a:lnSpc>
            </a:pPr>
            <a:r>
              <a:rPr lang="de-DE" altLang="de-DE" sz="1300"/>
              <a:t>Nicht fixiert: </a:t>
            </a:r>
            <a:br>
              <a:rPr lang="de-DE" altLang="de-DE" sz="1300"/>
            </a:br>
            <a:r>
              <a:rPr lang="de-DE" altLang="de-DE" sz="1300"/>
              <a:t>2,8</a:t>
            </a:r>
            <a:endParaRPr lang="en-US" altLang="de-DE" sz="1300"/>
          </a:p>
        </p:txBody>
      </p:sp>
      <p:sp>
        <p:nvSpPr>
          <p:cNvPr id="35993" name="Line 153"/>
          <p:cNvSpPr>
            <a:spLocks noChangeAspect="1" noChangeShapeType="1"/>
          </p:cNvSpPr>
          <p:nvPr/>
        </p:nvSpPr>
        <p:spPr bwMode="auto">
          <a:xfrm>
            <a:off x="968375" y="892175"/>
            <a:ext cx="0" cy="20637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Freeform 154"/>
          <p:cNvSpPr>
            <a:spLocks noChangeAspect="1"/>
          </p:cNvSpPr>
          <p:nvPr/>
        </p:nvSpPr>
        <p:spPr bwMode="auto">
          <a:xfrm>
            <a:off x="1936750" y="1381125"/>
            <a:ext cx="1247775" cy="1574800"/>
          </a:xfrm>
          <a:custGeom>
            <a:avLst/>
            <a:gdLst>
              <a:gd name="T0" fmla="*/ 2147483647 w 1304"/>
              <a:gd name="T1" fmla="*/ 2147483647 h 1644"/>
              <a:gd name="T2" fmla="*/ 2147483647 w 1304"/>
              <a:gd name="T3" fmla="*/ 2147483647 h 1644"/>
              <a:gd name="T4" fmla="*/ 2147483647 w 1304"/>
              <a:gd name="T5" fmla="*/ 2147483647 h 1644"/>
              <a:gd name="T6" fmla="*/ 2147483647 w 1304"/>
              <a:gd name="T7" fmla="*/ 2147483647 h 1644"/>
              <a:gd name="T8" fmla="*/ 2147483647 w 1304"/>
              <a:gd name="T9" fmla="*/ 2147483647 h 1644"/>
              <a:gd name="T10" fmla="*/ 2147483647 w 1304"/>
              <a:gd name="T11" fmla="*/ 2147483647 h 1644"/>
              <a:gd name="T12" fmla="*/ 2147483647 w 1304"/>
              <a:gd name="T13" fmla="*/ 2147483647 h 1644"/>
              <a:gd name="T14" fmla="*/ 2147483647 w 1304"/>
              <a:gd name="T15" fmla="*/ 2147483647 h 16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04" h="1644">
                <a:moveTo>
                  <a:pt x="1304" y="57"/>
                </a:moveTo>
                <a:cubicBezTo>
                  <a:pt x="1181" y="28"/>
                  <a:pt x="1058" y="0"/>
                  <a:pt x="964" y="57"/>
                </a:cubicBezTo>
                <a:cubicBezTo>
                  <a:pt x="870" y="114"/>
                  <a:pt x="813" y="302"/>
                  <a:pt x="737" y="397"/>
                </a:cubicBezTo>
                <a:cubicBezTo>
                  <a:pt x="661" y="492"/>
                  <a:pt x="604" y="586"/>
                  <a:pt x="510" y="624"/>
                </a:cubicBezTo>
                <a:cubicBezTo>
                  <a:pt x="416" y="662"/>
                  <a:pt x="245" y="549"/>
                  <a:pt x="170" y="624"/>
                </a:cubicBezTo>
                <a:cubicBezTo>
                  <a:pt x="95" y="699"/>
                  <a:pt x="0" y="983"/>
                  <a:pt x="57" y="1077"/>
                </a:cubicBezTo>
                <a:cubicBezTo>
                  <a:pt x="114" y="1171"/>
                  <a:pt x="378" y="1097"/>
                  <a:pt x="510" y="1191"/>
                </a:cubicBezTo>
                <a:cubicBezTo>
                  <a:pt x="642" y="1285"/>
                  <a:pt x="746" y="1464"/>
                  <a:pt x="850" y="164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55"/>
          <p:cNvSpPr>
            <a:spLocks noChangeAspect="1" noChangeShapeType="1"/>
          </p:cNvSpPr>
          <p:nvPr/>
        </p:nvSpPr>
        <p:spPr bwMode="auto">
          <a:xfrm>
            <a:off x="3836988" y="1978025"/>
            <a:ext cx="11953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Freeform 156"/>
          <p:cNvSpPr>
            <a:spLocks noChangeAspect="1"/>
          </p:cNvSpPr>
          <p:nvPr/>
        </p:nvSpPr>
        <p:spPr bwMode="auto">
          <a:xfrm>
            <a:off x="5521325" y="892175"/>
            <a:ext cx="1139825" cy="1720850"/>
          </a:xfrm>
          <a:custGeom>
            <a:avLst/>
            <a:gdLst>
              <a:gd name="T0" fmla="*/ 2147483647 w 1191"/>
              <a:gd name="T1" fmla="*/ 0 h 1796"/>
              <a:gd name="T2" fmla="*/ 2147483647 w 1191"/>
              <a:gd name="T3" fmla="*/ 2147483647 h 1796"/>
              <a:gd name="T4" fmla="*/ 2147483647 w 1191"/>
              <a:gd name="T5" fmla="*/ 2147483647 h 1796"/>
              <a:gd name="T6" fmla="*/ 2147483647 w 1191"/>
              <a:gd name="T7" fmla="*/ 2147483647 h 1796"/>
              <a:gd name="T8" fmla="*/ 2147483647 w 1191"/>
              <a:gd name="T9" fmla="*/ 2147483647 h 1796"/>
              <a:gd name="T10" fmla="*/ 2147483647 w 1191"/>
              <a:gd name="T11" fmla="*/ 2147483647 h 1796"/>
              <a:gd name="T12" fmla="*/ 2147483647 w 1191"/>
              <a:gd name="T13" fmla="*/ 2147483647 h 1796"/>
              <a:gd name="T14" fmla="*/ 2147483647 w 1191"/>
              <a:gd name="T15" fmla="*/ 2147483647 h 17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1" h="1796">
                <a:moveTo>
                  <a:pt x="737" y="0"/>
                </a:moveTo>
                <a:cubicBezTo>
                  <a:pt x="709" y="123"/>
                  <a:pt x="681" y="246"/>
                  <a:pt x="624" y="340"/>
                </a:cubicBezTo>
                <a:cubicBezTo>
                  <a:pt x="567" y="434"/>
                  <a:pt x="491" y="510"/>
                  <a:pt x="397" y="567"/>
                </a:cubicBezTo>
                <a:cubicBezTo>
                  <a:pt x="303" y="624"/>
                  <a:pt x="114" y="586"/>
                  <a:pt x="57" y="680"/>
                </a:cubicBezTo>
                <a:cubicBezTo>
                  <a:pt x="0" y="774"/>
                  <a:pt x="0" y="1059"/>
                  <a:pt x="57" y="1134"/>
                </a:cubicBezTo>
                <a:cubicBezTo>
                  <a:pt x="114" y="1209"/>
                  <a:pt x="265" y="1040"/>
                  <a:pt x="397" y="1134"/>
                </a:cubicBezTo>
                <a:cubicBezTo>
                  <a:pt x="529" y="1228"/>
                  <a:pt x="719" y="1606"/>
                  <a:pt x="851" y="1701"/>
                </a:cubicBezTo>
                <a:cubicBezTo>
                  <a:pt x="983" y="1796"/>
                  <a:pt x="1087" y="1748"/>
                  <a:pt x="1191" y="170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6797" name="Line 157"/>
          <p:cNvSpPr>
            <a:spLocks noChangeAspect="1" noChangeShapeType="1"/>
          </p:cNvSpPr>
          <p:nvPr/>
        </p:nvSpPr>
        <p:spPr bwMode="auto">
          <a:xfrm>
            <a:off x="7899400" y="865188"/>
            <a:ext cx="0" cy="20653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AutoShape 158"/>
          <p:cNvSpPr>
            <a:spLocks noChangeAspect="1" noChangeArrowheads="1"/>
          </p:cNvSpPr>
          <p:nvPr/>
        </p:nvSpPr>
        <p:spPr bwMode="auto">
          <a:xfrm>
            <a:off x="68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5999" name="AutoShape 159"/>
          <p:cNvSpPr>
            <a:spLocks noChangeAspect="1" noChangeArrowheads="1"/>
          </p:cNvSpPr>
          <p:nvPr/>
        </p:nvSpPr>
        <p:spPr bwMode="auto">
          <a:xfrm>
            <a:off x="2589213" y="4151313"/>
            <a:ext cx="1630362" cy="327025"/>
          </a:xfrm>
          <a:prstGeom prst="curvedUpArrow">
            <a:avLst>
              <a:gd name="adj1" fmla="val 99709"/>
              <a:gd name="adj2" fmla="val 199417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000" name="AutoShape 160"/>
          <p:cNvSpPr>
            <a:spLocks noChangeAspect="1" noChangeArrowheads="1"/>
          </p:cNvSpPr>
          <p:nvPr/>
        </p:nvSpPr>
        <p:spPr bwMode="auto">
          <a:xfrm>
            <a:off x="4495800" y="4151313"/>
            <a:ext cx="1630363" cy="327025"/>
          </a:xfrm>
          <a:prstGeom prst="curvedUpArrow">
            <a:avLst>
              <a:gd name="adj1" fmla="val 99709"/>
              <a:gd name="adj2" fmla="val 199418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6801" name="AutoShape 161"/>
          <p:cNvSpPr>
            <a:spLocks noChangeAspect="1" noChangeArrowheads="1"/>
          </p:cNvSpPr>
          <p:nvPr/>
        </p:nvSpPr>
        <p:spPr bwMode="auto">
          <a:xfrm>
            <a:off x="6400800" y="4151313"/>
            <a:ext cx="1628775" cy="327025"/>
          </a:xfrm>
          <a:prstGeom prst="curvedUpArrow">
            <a:avLst>
              <a:gd name="adj1" fmla="val 99612"/>
              <a:gd name="adj2" fmla="val 199223"/>
              <a:gd name="adj3" fmla="val 33333"/>
            </a:avLst>
          </a:prstGeom>
          <a:gradFill rotWithShape="1">
            <a:gsLst>
              <a:gs pos="0">
                <a:srgbClr val="A7CE7C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6002" name="Text Box 162"/>
          <p:cNvSpPr txBox="1">
            <a:spLocks noChangeArrowheads="1"/>
          </p:cNvSpPr>
          <p:nvPr/>
        </p:nvSpPr>
        <p:spPr bwMode="auto">
          <a:xfrm>
            <a:off x="684213" y="4667250"/>
            <a:ext cx="1684337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(1) = 1	</a:t>
            </a:r>
            <a:r>
              <a:rPr lang="en-US" altLang="de-DE" sz="1300" b="1" i="1"/>
              <a:t>D</a:t>
            </a:r>
            <a:r>
              <a:rPr lang="en-US" altLang="de-DE" sz="1300" b="1"/>
              <a:t>(5)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1	</a:t>
            </a:r>
            <a:r>
              <a:rPr lang="en-US" altLang="de-DE" sz="1300" i="1"/>
              <a:t>D</a:t>
            </a:r>
            <a:r>
              <a:rPr lang="en-US" altLang="de-DE" sz="1300"/>
              <a:t>(6) = 2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(3) = 2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(7)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(4) = 1	</a:t>
            </a:r>
            <a:r>
              <a:rPr lang="en-US" altLang="de-DE" sz="1300" i="1"/>
              <a:t>D</a:t>
            </a:r>
            <a:r>
              <a:rPr lang="en-US" altLang="de-DE" sz="1300"/>
              <a:t>(8) = 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/>
              <a:t> = 2+1-0 = 3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(3,5)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1</a:t>
            </a:r>
            <a:r>
              <a:rPr lang="en-US" altLang="de-DE" sz="1300"/>
              <a:t> =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 </a:t>
            </a:r>
            <a:r>
              <a:rPr lang="en-US" altLang="de-DE" sz="1300"/>
              <a:t>=3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</p:txBody>
      </p:sp>
      <p:sp>
        <p:nvSpPr>
          <p:cNvPr id="36003" name="Text Box 163"/>
          <p:cNvSpPr txBox="1">
            <a:spLocks noChangeArrowheads="1"/>
          </p:cNvSpPr>
          <p:nvPr/>
        </p:nvSpPr>
        <p:spPr bwMode="auto">
          <a:xfrm>
            <a:off x="2589213" y="4667250"/>
            <a:ext cx="1700212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(1) = -1	</a:t>
            </a:r>
            <a:r>
              <a:rPr lang="en-US" altLang="de-DE" sz="1300" b="1" i="1"/>
              <a:t>D</a:t>
            </a:r>
            <a:r>
              <a:rPr lang="en-US" altLang="de-DE" sz="1300" b="1"/>
              <a:t>(6) = 2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(2) = -1	</a:t>
            </a:r>
            <a:r>
              <a:rPr lang="en-US" altLang="de-DE" sz="1300" i="1"/>
              <a:t>D</a:t>
            </a:r>
            <a:r>
              <a:rPr lang="en-US" altLang="de-DE" sz="1300"/>
              <a:t>(7)=-1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b="1" i="1"/>
              <a:t>D</a:t>
            </a:r>
            <a:r>
              <a:rPr lang="en-US" altLang="de-DE" sz="1300" b="1"/>
              <a:t>(4) = 3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(8)=-1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/>
              <a:t> = 3+2-0 = 5</a:t>
            </a:r>
            <a:endParaRPr lang="en-US" altLang="de-DE" sz="1300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b="1"/>
              <a:t>Austausch (4,6)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2</a:t>
            </a:r>
            <a:r>
              <a:rPr lang="en-US" altLang="de-DE" sz="1300"/>
              <a:t> = 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 i="1" baseline="-25000"/>
              <a:t> </a:t>
            </a:r>
            <a:r>
              <a:rPr lang="en-US" altLang="de-DE" sz="1300"/>
              <a:t>=8</a:t>
            </a:r>
          </a:p>
        </p:txBody>
      </p:sp>
      <p:sp>
        <p:nvSpPr>
          <p:cNvPr id="36004" name="Text Box 164"/>
          <p:cNvSpPr txBox="1">
            <a:spLocks noChangeArrowheads="1"/>
          </p:cNvSpPr>
          <p:nvPr/>
        </p:nvSpPr>
        <p:spPr bwMode="auto">
          <a:xfrm>
            <a:off x="4495800" y="4667250"/>
            <a:ext cx="1658938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(1) = -3</a:t>
            </a:r>
            <a:r>
              <a:rPr lang="en-US" altLang="de-DE" sz="1300"/>
              <a:t>	</a:t>
            </a:r>
            <a:r>
              <a:rPr lang="en-US" altLang="de-DE" sz="1300" b="1" i="1"/>
              <a:t>D</a:t>
            </a:r>
            <a:r>
              <a:rPr lang="en-US" altLang="de-DE" sz="1300" b="1"/>
              <a:t>(7)=-3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-3	</a:t>
            </a:r>
            <a:r>
              <a:rPr lang="en-US" altLang="de-DE" sz="1300" i="1"/>
              <a:t>D</a:t>
            </a:r>
            <a:r>
              <a:rPr lang="en-US" altLang="de-DE" sz="1300"/>
              <a:t>(8)=-3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 b="1"/>
            </a:b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/>
              <a:t> = -3-3-0 = -6</a:t>
            </a:r>
            <a:endParaRPr lang="en-US" altLang="de-DE" sz="1300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(1,7)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G</a:t>
            </a:r>
            <a:r>
              <a:rPr lang="en-US" altLang="de-DE" sz="1300" baseline="-25000"/>
              <a:t>3</a:t>
            </a:r>
            <a:r>
              <a:rPr lang="en-US" altLang="de-DE" sz="1300"/>
              <a:t>= 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/>
              <a:t> 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 i="1"/>
              <a:t> </a:t>
            </a:r>
            <a:r>
              <a:rPr lang="en-US" altLang="de-DE" sz="1300"/>
              <a:t>= 2</a:t>
            </a:r>
          </a:p>
        </p:txBody>
      </p:sp>
      <p:sp>
        <p:nvSpPr>
          <p:cNvPr id="36005" name="Text Box 165"/>
          <p:cNvSpPr txBox="1">
            <a:spLocks noChangeArrowheads="1"/>
          </p:cNvSpPr>
          <p:nvPr/>
        </p:nvSpPr>
        <p:spPr bwMode="auto">
          <a:xfrm>
            <a:off x="6400800" y="4667250"/>
            <a:ext cx="1676400" cy="1658938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(2) = -1</a:t>
            </a:r>
            <a:r>
              <a:rPr lang="en-US" altLang="de-DE" sz="1300"/>
              <a:t>       </a:t>
            </a:r>
            <a:r>
              <a:rPr lang="en-US" altLang="de-DE" sz="1300" b="1" i="1"/>
              <a:t>D</a:t>
            </a:r>
            <a:r>
              <a:rPr lang="en-US" altLang="de-DE" sz="1300" b="1"/>
              <a:t>(8)=-1</a:t>
            </a:r>
            <a:br>
              <a:rPr lang="en-US" altLang="de-DE" sz="1300"/>
            </a:br>
            <a:r>
              <a:rPr lang="en-US" altLang="de-DE" sz="1300"/>
              <a:t>       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4</a:t>
            </a:r>
            <a:r>
              <a:rPr lang="en-US" altLang="de-DE" sz="1300"/>
              <a:t> = -1-1-0 = -2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b="1"/>
              <a:t>Austausch (2,8)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4</a:t>
            </a:r>
            <a:r>
              <a:rPr lang="en-US" altLang="de-DE" sz="1300"/>
              <a:t> = 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/>
              <a:t> 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4</a:t>
            </a:r>
            <a:r>
              <a:rPr lang="en-US" altLang="de-DE" sz="1300"/>
              <a:t> = 0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</a:t>
            </a:r>
            <a:endParaRPr lang="en-US" altLang="de-DE"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9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9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9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9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9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9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9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9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9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9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9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9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73" grpId="0" animBg="1"/>
      <p:bldP spid="496674" grpId="0" animBg="1"/>
      <p:bldP spid="496675" grpId="0" animBg="1"/>
      <p:bldP spid="496676" grpId="0" animBg="1"/>
      <p:bldP spid="496677" grpId="0" animBg="1"/>
      <p:bldP spid="496678" grpId="0" animBg="1"/>
      <p:bldP spid="496679" grpId="0" animBg="1"/>
      <p:bldP spid="496680" grpId="0" animBg="1"/>
      <p:bldP spid="496681" grpId="0" animBg="1"/>
      <p:bldP spid="496682" grpId="0" animBg="1"/>
      <p:bldP spid="496683" grpId="0" animBg="1"/>
      <p:bldP spid="496684" grpId="0" animBg="1"/>
      <p:bldP spid="496685" grpId="0" animBg="1"/>
      <p:bldP spid="496686" grpId="0" animBg="1"/>
      <p:bldP spid="496687" grpId="0"/>
      <p:bldP spid="496688" grpId="0" animBg="1"/>
      <p:bldP spid="496689" grpId="0"/>
      <p:bldP spid="496690" grpId="0" animBg="1"/>
      <p:bldP spid="496691" grpId="0"/>
      <p:bldP spid="496692" grpId="0" animBg="1"/>
      <p:bldP spid="496693" grpId="0"/>
      <p:bldP spid="496694" grpId="0" animBg="1"/>
      <p:bldP spid="496695" grpId="0"/>
      <p:bldP spid="496696" grpId="0" animBg="1"/>
      <p:bldP spid="496697" grpId="0"/>
      <p:bldP spid="496698" grpId="0" animBg="1"/>
      <p:bldP spid="496699" grpId="0"/>
      <p:bldP spid="496700" grpId="0" animBg="1"/>
      <p:bldP spid="496701" grpId="0"/>
      <p:bldP spid="496702" grpId="0" animBg="1"/>
      <p:bldP spid="496797" grpId="0" animBg="1"/>
      <p:bldP spid="4968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498691" name="Text Box 3"/>
          <p:cNvSpPr txBox="1">
            <a:spLocks noChangeArrowheads="1"/>
          </p:cNvSpPr>
          <p:nvPr/>
        </p:nvSpPr>
        <p:spPr bwMode="auto">
          <a:xfrm>
            <a:off x="684213" y="3733800"/>
            <a:ext cx="7392987" cy="458788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 lIns="96808" tIns="87660" rIns="96808" bIns="87660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500"/>
              <a:t>Maximaler positiver Gewinn </a:t>
            </a:r>
            <a:r>
              <a:rPr lang="en-US" altLang="de-DE" sz="1500" i="1"/>
              <a:t>G</a:t>
            </a:r>
            <a:r>
              <a:rPr lang="en-US" altLang="de-DE" sz="1500" i="1" baseline="-25000"/>
              <a:t>m </a:t>
            </a:r>
            <a:r>
              <a:rPr lang="en-US" altLang="de-DE" sz="1500"/>
              <a:t>= 8 bei </a:t>
            </a:r>
            <a:r>
              <a:rPr lang="en-US" altLang="de-DE" sz="1500" i="1"/>
              <a:t>m </a:t>
            </a:r>
            <a:r>
              <a:rPr lang="en-US" altLang="de-DE" sz="1500"/>
              <a:t>= 2.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4213" y="1598613"/>
            <a:ext cx="1684337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(1) = 1	</a:t>
            </a:r>
            <a:r>
              <a:rPr lang="en-US" altLang="de-DE" sz="1300" b="1" i="1"/>
              <a:t>D</a:t>
            </a:r>
            <a:r>
              <a:rPr lang="en-US" altLang="de-DE" sz="1300" b="1"/>
              <a:t>(5)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1	</a:t>
            </a:r>
            <a:r>
              <a:rPr lang="en-US" altLang="de-DE" sz="1300" i="1"/>
              <a:t>D</a:t>
            </a:r>
            <a:r>
              <a:rPr lang="en-US" altLang="de-DE" sz="1300"/>
              <a:t>(6) = 2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(3) = 2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(7)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(4) = 1	</a:t>
            </a:r>
            <a:r>
              <a:rPr lang="en-US" altLang="de-DE" sz="1300" i="1"/>
              <a:t>D</a:t>
            </a:r>
            <a:r>
              <a:rPr lang="en-US" altLang="de-DE" sz="1300"/>
              <a:t>(8) = 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/>
              <a:t> = 2+1-0 = 3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(3,5)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1</a:t>
            </a:r>
            <a:r>
              <a:rPr lang="en-US" altLang="de-DE" sz="1300"/>
              <a:t> =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 </a:t>
            </a:r>
            <a:r>
              <a:rPr lang="en-US" altLang="de-DE" sz="1300"/>
              <a:t>=3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89213" y="1598613"/>
            <a:ext cx="1700212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(1) = -1	</a:t>
            </a:r>
            <a:r>
              <a:rPr lang="en-US" altLang="de-DE" sz="1300" b="1" i="1"/>
              <a:t>D</a:t>
            </a:r>
            <a:r>
              <a:rPr lang="en-US" altLang="de-DE" sz="1300" b="1"/>
              <a:t>(6) = 2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(2) = -1	</a:t>
            </a:r>
            <a:r>
              <a:rPr lang="en-US" altLang="de-DE" sz="1300" i="1"/>
              <a:t>D</a:t>
            </a:r>
            <a:r>
              <a:rPr lang="en-US" altLang="de-DE" sz="1300"/>
              <a:t>(7)=-1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b="1" i="1"/>
              <a:t>D</a:t>
            </a:r>
            <a:r>
              <a:rPr lang="en-US" altLang="de-DE" sz="1300" b="1"/>
              <a:t>(4) = 3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(8)=-1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/>
              <a:t> = 3+2-0 = 5</a:t>
            </a:r>
            <a:endParaRPr lang="en-US" altLang="de-DE" sz="1300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b="1"/>
              <a:t>Austausch (4,6)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2</a:t>
            </a:r>
            <a:r>
              <a:rPr lang="en-US" altLang="de-DE" sz="1300"/>
              <a:t> = 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 i="1" baseline="-25000"/>
              <a:t> </a:t>
            </a:r>
            <a:r>
              <a:rPr lang="en-US" altLang="de-DE" sz="1300"/>
              <a:t>=8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495800" y="1598613"/>
            <a:ext cx="1658938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(1) = -3</a:t>
            </a:r>
            <a:r>
              <a:rPr lang="en-US" altLang="de-DE" sz="1300"/>
              <a:t>	</a:t>
            </a:r>
            <a:r>
              <a:rPr lang="en-US" altLang="de-DE" sz="1300" b="1" i="1"/>
              <a:t>D</a:t>
            </a:r>
            <a:r>
              <a:rPr lang="en-US" altLang="de-DE" sz="1300" b="1"/>
              <a:t>(7)=-3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-3	</a:t>
            </a:r>
            <a:r>
              <a:rPr lang="en-US" altLang="de-DE" sz="1300" i="1"/>
              <a:t>D</a:t>
            </a:r>
            <a:r>
              <a:rPr lang="en-US" altLang="de-DE" sz="1300"/>
              <a:t>(8)=-3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 b="1"/>
            </a:b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/>
              <a:t> = -3-3-0 = -6</a:t>
            </a:r>
            <a:endParaRPr lang="en-US" altLang="de-DE" sz="1300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(1,7)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G</a:t>
            </a:r>
            <a:r>
              <a:rPr lang="en-US" altLang="de-DE" sz="1300" baseline="-25000"/>
              <a:t>3</a:t>
            </a:r>
            <a:r>
              <a:rPr lang="en-US" altLang="de-DE" sz="1300"/>
              <a:t>= 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/>
              <a:t> 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 i="1"/>
              <a:t> </a:t>
            </a:r>
            <a:r>
              <a:rPr lang="en-US" altLang="de-DE" sz="1300"/>
              <a:t>= 2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400800" y="1598613"/>
            <a:ext cx="1676400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(2) = -1</a:t>
            </a:r>
            <a:r>
              <a:rPr lang="en-US" altLang="de-DE" sz="1300"/>
              <a:t>       </a:t>
            </a:r>
            <a:r>
              <a:rPr lang="en-US" altLang="de-DE" sz="1300" b="1" i="1"/>
              <a:t>D</a:t>
            </a:r>
            <a:r>
              <a:rPr lang="en-US" altLang="de-DE" sz="1300" b="1"/>
              <a:t>(8)=-1</a:t>
            </a:r>
            <a:br>
              <a:rPr lang="en-US" altLang="de-DE" sz="1300"/>
            </a:br>
            <a:r>
              <a:rPr lang="en-US" altLang="de-DE" sz="1300"/>
              <a:t>       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4</a:t>
            </a:r>
            <a:r>
              <a:rPr lang="en-US" altLang="de-DE" sz="1300"/>
              <a:t> = -1-1-0 = -2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b="1"/>
              <a:t>Austausch (2,8)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4</a:t>
            </a:r>
            <a:r>
              <a:rPr lang="en-US" altLang="de-DE" sz="1300"/>
              <a:t> = 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/>
              <a:t> 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4</a:t>
            </a:r>
            <a:r>
              <a:rPr lang="en-US" altLang="de-DE" sz="1300"/>
              <a:t> = 0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</a:t>
            </a:r>
            <a:endParaRPr lang="en-US" altLang="de-DE" sz="1300"/>
          </a:p>
        </p:txBody>
      </p:sp>
      <p:sp>
        <p:nvSpPr>
          <p:cNvPr id="498696" name="AutoShape 8"/>
          <p:cNvSpPr>
            <a:spLocks noChangeArrowheads="1"/>
          </p:cNvSpPr>
          <p:nvPr/>
        </p:nvSpPr>
        <p:spPr bwMode="auto">
          <a:xfrm>
            <a:off x="3046413" y="3351213"/>
            <a:ext cx="611187" cy="382587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A7CE7C"/>
              </a:gs>
              <a:gs pos="100000">
                <a:srgbClr val="FAC094"/>
              </a:gs>
            </a:gsLst>
            <a:lin ang="5400000" scaled="1"/>
          </a:gradFill>
          <a:ln>
            <a:noFill/>
          </a:ln>
          <a:effectLst/>
        </p:spPr>
        <p:txBody>
          <a:bodyPr wrap="non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8697" name="Oval 9"/>
          <p:cNvSpPr>
            <a:spLocks noChangeArrowheads="1"/>
          </p:cNvSpPr>
          <p:nvPr/>
        </p:nvSpPr>
        <p:spPr bwMode="auto">
          <a:xfrm>
            <a:off x="2500313" y="2874963"/>
            <a:ext cx="1601787" cy="458787"/>
          </a:xfrm>
          <a:prstGeom prst="ellipse">
            <a:avLst/>
          </a:prstGeom>
          <a:noFill/>
          <a:ln w="28575" algn="ctr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animBg="1"/>
      <p:bldP spid="498696" grpId="0" animBg="1"/>
      <p:bldP spid="49869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4213" y="3733800"/>
            <a:ext cx="7392987" cy="458788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 lIns="96808" tIns="87660" rIns="96808" bIns="87660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500"/>
              <a:t>Maximaler positiver Gewinn </a:t>
            </a:r>
            <a:r>
              <a:rPr lang="en-US" altLang="de-DE" sz="1500" i="1"/>
              <a:t>G</a:t>
            </a:r>
            <a:r>
              <a:rPr lang="en-US" altLang="de-DE" sz="1500" i="1" baseline="-25000"/>
              <a:t>m </a:t>
            </a:r>
            <a:r>
              <a:rPr lang="en-US" altLang="de-DE" sz="1500"/>
              <a:t>= 8 bei </a:t>
            </a:r>
            <a:r>
              <a:rPr lang="en-US" altLang="de-DE" sz="1500" i="1"/>
              <a:t>m </a:t>
            </a:r>
            <a:r>
              <a:rPr lang="en-US" altLang="de-DE" sz="1500"/>
              <a:t>= 2.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4213" y="1598613"/>
            <a:ext cx="1684337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(1) = 1	</a:t>
            </a:r>
            <a:r>
              <a:rPr lang="en-US" altLang="de-DE" sz="1300" b="1" i="1"/>
              <a:t>D</a:t>
            </a:r>
            <a:r>
              <a:rPr lang="en-US" altLang="de-DE" sz="1300" b="1"/>
              <a:t>(5)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1	</a:t>
            </a:r>
            <a:r>
              <a:rPr lang="en-US" altLang="de-DE" sz="1300" i="1"/>
              <a:t>D</a:t>
            </a:r>
            <a:r>
              <a:rPr lang="en-US" altLang="de-DE" sz="1300"/>
              <a:t>(6) = 2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(3) = 2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(7)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(4) = 1	</a:t>
            </a:r>
            <a:r>
              <a:rPr lang="en-US" altLang="de-DE" sz="1300" i="1"/>
              <a:t>D</a:t>
            </a:r>
            <a:r>
              <a:rPr lang="en-US" altLang="de-DE" sz="1300"/>
              <a:t>(8) = 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/>
              <a:t> = 2+1-0 = 3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(3,5)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1</a:t>
            </a:r>
            <a:r>
              <a:rPr lang="en-US" altLang="de-DE" sz="1300"/>
              <a:t> =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 </a:t>
            </a:r>
            <a:r>
              <a:rPr lang="en-US" altLang="de-DE" sz="1300"/>
              <a:t>=3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89213" y="1598613"/>
            <a:ext cx="1700212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(1) = -1	</a:t>
            </a:r>
            <a:r>
              <a:rPr lang="en-US" altLang="de-DE" sz="1300" b="1" i="1"/>
              <a:t>D</a:t>
            </a:r>
            <a:r>
              <a:rPr lang="en-US" altLang="de-DE" sz="1300" b="1"/>
              <a:t>(6) = 2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(2) = -1	</a:t>
            </a:r>
            <a:r>
              <a:rPr lang="en-US" altLang="de-DE" sz="1300" i="1"/>
              <a:t>D</a:t>
            </a:r>
            <a:r>
              <a:rPr lang="en-US" altLang="de-DE" sz="1300"/>
              <a:t>(7)=-1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b="1" i="1"/>
              <a:t>D</a:t>
            </a:r>
            <a:r>
              <a:rPr lang="en-US" altLang="de-DE" sz="1300" b="1"/>
              <a:t>(4) = 3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(8)=-1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/>
              <a:t> = 3+2-0 = 5</a:t>
            </a:r>
            <a:endParaRPr lang="en-US" altLang="de-DE" sz="1300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b="1"/>
              <a:t>Austausch (4,6)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2</a:t>
            </a:r>
            <a:r>
              <a:rPr lang="en-US" altLang="de-DE" sz="1300"/>
              <a:t> = 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 i="1" baseline="-25000"/>
              <a:t> </a:t>
            </a:r>
            <a:r>
              <a:rPr lang="en-US" altLang="de-DE" sz="1300"/>
              <a:t>=8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495800" y="1598613"/>
            <a:ext cx="1658938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(1) = -3</a:t>
            </a:r>
            <a:r>
              <a:rPr lang="en-US" altLang="de-DE" sz="1300"/>
              <a:t>	</a:t>
            </a:r>
            <a:r>
              <a:rPr lang="en-US" altLang="de-DE" sz="1300" b="1" i="1"/>
              <a:t>D</a:t>
            </a:r>
            <a:r>
              <a:rPr lang="en-US" altLang="de-DE" sz="1300" b="1"/>
              <a:t>(7)=-3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-3	</a:t>
            </a:r>
            <a:r>
              <a:rPr lang="en-US" altLang="de-DE" sz="1300" i="1"/>
              <a:t>D</a:t>
            </a:r>
            <a:r>
              <a:rPr lang="en-US" altLang="de-DE" sz="1300"/>
              <a:t>(8)=-3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 b="1"/>
            </a:b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/>
              <a:t> = -3-3-0 = -6</a:t>
            </a:r>
            <a:endParaRPr lang="en-US" altLang="de-DE" sz="1300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(1,7)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G</a:t>
            </a:r>
            <a:r>
              <a:rPr lang="en-US" altLang="de-DE" sz="1300" baseline="-25000"/>
              <a:t>3</a:t>
            </a:r>
            <a:r>
              <a:rPr lang="en-US" altLang="de-DE" sz="1300"/>
              <a:t>= 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/>
              <a:t> 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 i="1"/>
              <a:t> </a:t>
            </a:r>
            <a:r>
              <a:rPr lang="en-US" altLang="de-DE" sz="1300"/>
              <a:t>= 2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400800" y="1598613"/>
            <a:ext cx="1676400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(2) = -1</a:t>
            </a:r>
            <a:r>
              <a:rPr lang="en-US" altLang="de-DE" sz="1300"/>
              <a:t>       </a:t>
            </a:r>
            <a:r>
              <a:rPr lang="en-US" altLang="de-DE" sz="1300" b="1" i="1"/>
              <a:t>D</a:t>
            </a:r>
            <a:r>
              <a:rPr lang="en-US" altLang="de-DE" sz="1300" b="1"/>
              <a:t>(8)=-1</a:t>
            </a:r>
            <a:br>
              <a:rPr lang="en-US" altLang="de-DE" sz="1300"/>
            </a:br>
            <a:r>
              <a:rPr lang="en-US" altLang="de-DE" sz="1300"/>
              <a:t>       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4</a:t>
            </a:r>
            <a:r>
              <a:rPr lang="en-US" altLang="de-DE" sz="1300"/>
              <a:t> = -1-1-0 = -2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b="1"/>
              <a:t>Austausch (2,8)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4</a:t>
            </a:r>
            <a:r>
              <a:rPr lang="en-US" altLang="de-DE" sz="1300"/>
              <a:t> = 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/>
              <a:t> 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4</a:t>
            </a:r>
            <a:r>
              <a:rPr lang="en-US" altLang="de-DE" sz="1300"/>
              <a:t> = 0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</a:t>
            </a:r>
            <a:endParaRPr lang="en-US" altLang="de-DE" sz="13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4213" y="4495800"/>
            <a:ext cx="4268787" cy="673100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 lIns="96808" tIns="87660" rIns="96808" bIns="87660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500"/>
              <a:t>Da </a:t>
            </a:r>
            <a:r>
              <a:rPr lang="en-US" altLang="de-DE" sz="1500" i="1"/>
              <a:t>G</a:t>
            </a:r>
            <a:r>
              <a:rPr lang="en-US" altLang="de-DE" sz="1500" i="1" baseline="-25000"/>
              <a:t>m</a:t>
            </a:r>
            <a:r>
              <a:rPr lang="en-US" altLang="de-DE" sz="1500" i="1"/>
              <a:t> </a:t>
            </a:r>
            <a:r>
              <a:rPr lang="en-US" altLang="de-DE" sz="1500"/>
              <a:t>&gt; 0,</a:t>
            </a:r>
            <a:r>
              <a:rPr lang="en-US" altLang="de-DE" sz="1500" i="1"/>
              <a:t> </a:t>
            </a:r>
            <a:r>
              <a:rPr lang="en-US" altLang="de-DE" sz="1500"/>
              <a:t>werden die </a:t>
            </a:r>
            <a:r>
              <a:rPr lang="en-US" altLang="de-DE" sz="1500" i="1"/>
              <a:t>m</a:t>
            </a:r>
            <a:r>
              <a:rPr lang="en-US" altLang="de-DE" sz="1500"/>
              <a:t> Vertauschungen </a:t>
            </a:r>
            <a:br>
              <a:rPr lang="en-US" altLang="de-DE" sz="1500"/>
            </a:br>
            <a:r>
              <a:rPr lang="en-US" altLang="de-DE" sz="1500"/>
              <a:t>(3,5) und (4,6) durchgeführt.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3046413" y="3351213"/>
            <a:ext cx="611187" cy="382587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A7CE7C"/>
              </a:gs>
              <a:gs pos="100000">
                <a:srgbClr val="FAC094"/>
              </a:gs>
            </a:gsLst>
            <a:lin ang="5400000" scaled="1"/>
          </a:gradFill>
          <a:ln>
            <a:noFill/>
          </a:ln>
          <a:effectLst/>
        </p:spPr>
        <p:txBody>
          <a:bodyPr wrap="non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2500313" y="2874963"/>
            <a:ext cx="1601787" cy="458787"/>
          </a:xfrm>
          <a:prstGeom prst="ellipse">
            <a:avLst/>
          </a:prstGeom>
          <a:noFill/>
          <a:ln w="28575" algn="ctr">
            <a:solidFill>
              <a:srgbClr val="FAC0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7899" name="Line 11"/>
          <p:cNvSpPr>
            <a:spLocks noChangeAspect="1" noChangeShapeType="1"/>
          </p:cNvSpPr>
          <p:nvPr/>
        </p:nvSpPr>
        <p:spPr bwMode="auto">
          <a:xfrm>
            <a:off x="6845300" y="55657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0" name="Line 12"/>
          <p:cNvSpPr>
            <a:spLocks noChangeAspect="1" noChangeShapeType="1"/>
          </p:cNvSpPr>
          <p:nvPr/>
        </p:nvSpPr>
        <p:spPr bwMode="auto">
          <a:xfrm>
            <a:off x="6850063" y="450215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1" name="Line 13"/>
          <p:cNvSpPr>
            <a:spLocks noChangeAspect="1" noChangeShapeType="1"/>
          </p:cNvSpPr>
          <p:nvPr/>
        </p:nvSpPr>
        <p:spPr bwMode="auto">
          <a:xfrm>
            <a:off x="6215063" y="55721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2" name="Line 14"/>
          <p:cNvSpPr>
            <a:spLocks noChangeAspect="1" noChangeShapeType="1"/>
          </p:cNvSpPr>
          <p:nvPr/>
        </p:nvSpPr>
        <p:spPr bwMode="auto">
          <a:xfrm>
            <a:off x="6215063" y="451961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3" name="Line 15"/>
          <p:cNvSpPr>
            <a:spLocks noChangeAspect="1" noChangeShapeType="1"/>
          </p:cNvSpPr>
          <p:nvPr/>
        </p:nvSpPr>
        <p:spPr bwMode="auto">
          <a:xfrm flipH="1">
            <a:off x="6261100" y="5070475"/>
            <a:ext cx="576263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4" name="Line 16"/>
          <p:cNvSpPr>
            <a:spLocks noChangeAspect="1" noChangeShapeType="1"/>
          </p:cNvSpPr>
          <p:nvPr/>
        </p:nvSpPr>
        <p:spPr bwMode="auto">
          <a:xfrm flipH="1">
            <a:off x="6246813" y="5637213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5" name="Line 17"/>
          <p:cNvSpPr>
            <a:spLocks noChangeAspect="1" noChangeShapeType="1"/>
          </p:cNvSpPr>
          <p:nvPr/>
        </p:nvSpPr>
        <p:spPr bwMode="auto">
          <a:xfrm flipH="1">
            <a:off x="6237288" y="45593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6" name="Line 18"/>
          <p:cNvSpPr>
            <a:spLocks noChangeAspect="1" noChangeShapeType="1"/>
          </p:cNvSpPr>
          <p:nvPr/>
        </p:nvSpPr>
        <p:spPr bwMode="auto">
          <a:xfrm>
            <a:off x="6153150" y="5573713"/>
            <a:ext cx="623888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7" name="Line 19"/>
          <p:cNvSpPr>
            <a:spLocks noChangeAspect="1" noChangeShapeType="1"/>
          </p:cNvSpPr>
          <p:nvPr/>
        </p:nvSpPr>
        <p:spPr bwMode="auto">
          <a:xfrm>
            <a:off x="6219825" y="4522788"/>
            <a:ext cx="625475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8" name="Line 20"/>
          <p:cNvSpPr>
            <a:spLocks noChangeAspect="1" noChangeShapeType="1"/>
          </p:cNvSpPr>
          <p:nvPr/>
        </p:nvSpPr>
        <p:spPr bwMode="auto">
          <a:xfrm>
            <a:off x="6276975" y="506412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09" name="Line 21"/>
          <p:cNvSpPr>
            <a:spLocks noChangeAspect="1" noChangeShapeType="1"/>
          </p:cNvSpPr>
          <p:nvPr/>
        </p:nvSpPr>
        <p:spPr bwMode="auto">
          <a:xfrm>
            <a:off x="6248400" y="560863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0" name="Line 22"/>
          <p:cNvSpPr>
            <a:spLocks noChangeAspect="1" noChangeShapeType="1"/>
          </p:cNvSpPr>
          <p:nvPr/>
        </p:nvSpPr>
        <p:spPr bwMode="auto">
          <a:xfrm>
            <a:off x="6251575" y="6167438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1" name="Line 23"/>
          <p:cNvSpPr>
            <a:spLocks noChangeAspect="1" noChangeShapeType="1"/>
          </p:cNvSpPr>
          <p:nvPr/>
        </p:nvSpPr>
        <p:spPr bwMode="auto">
          <a:xfrm>
            <a:off x="6261100" y="453231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2" name="Oval 24"/>
          <p:cNvSpPr>
            <a:spLocks noChangeAspect="1" noChangeArrowheads="1"/>
          </p:cNvSpPr>
          <p:nvPr/>
        </p:nvSpPr>
        <p:spPr bwMode="auto">
          <a:xfrm>
            <a:off x="6043613" y="4914900"/>
            <a:ext cx="325437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7913" name="Rectangle 25"/>
          <p:cNvSpPr>
            <a:spLocks noChangeAspect="1" noChangeArrowheads="1"/>
          </p:cNvSpPr>
          <p:nvPr/>
        </p:nvSpPr>
        <p:spPr bwMode="auto">
          <a:xfrm>
            <a:off x="6073775" y="4940300"/>
            <a:ext cx="2603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7914" name="Oval 26"/>
          <p:cNvSpPr>
            <a:spLocks noChangeAspect="1" noChangeArrowheads="1"/>
          </p:cNvSpPr>
          <p:nvPr/>
        </p:nvSpPr>
        <p:spPr bwMode="auto">
          <a:xfrm>
            <a:off x="6680200" y="4370388"/>
            <a:ext cx="325438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7915" name="Rectangle 27"/>
          <p:cNvSpPr>
            <a:spLocks noChangeAspect="1" noChangeArrowheads="1"/>
          </p:cNvSpPr>
          <p:nvPr/>
        </p:nvSpPr>
        <p:spPr bwMode="auto">
          <a:xfrm>
            <a:off x="6711950" y="44037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37916" name="Oval 28"/>
          <p:cNvSpPr>
            <a:spLocks noChangeAspect="1" noChangeArrowheads="1"/>
          </p:cNvSpPr>
          <p:nvPr/>
        </p:nvSpPr>
        <p:spPr bwMode="auto">
          <a:xfrm>
            <a:off x="6696075" y="4914900"/>
            <a:ext cx="325438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7917" name="Rectangle 29"/>
          <p:cNvSpPr>
            <a:spLocks noChangeAspect="1" noChangeArrowheads="1"/>
          </p:cNvSpPr>
          <p:nvPr/>
        </p:nvSpPr>
        <p:spPr bwMode="auto">
          <a:xfrm>
            <a:off x="6711950" y="49387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6</a:t>
            </a:r>
            <a:endParaRPr lang="en-US" altLang="de-DE" sz="1500" b="1"/>
          </a:p>
        </p:txBody>
      </p:sp>
      <p:sp>
        <p:nvSpPr>
          <p:cNvPr id="37918" name="Oval 30"/>
          <p:cNvSpPr>
            <a:spLocks noChangeAspect="1" noChangeArrowheads="1"/>
          </p:cNvSpPr>
          <p:nvPr/>
        </p:nvSpPr>
        <p:spPr bwMode="auto">
          <a:xfrm>
            <a:off x="6043613" y="54578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7919" name="Rectangle 31"/>
          <p:cNvSpPr>
            <a:spLocks noChangeAspect="1" noChangeArrowheads="1"/>
          </p:cNvSpPr>
          <p:nvPr/>
        </p:nvSpPr>
        <p:spPr bwMode="auto">
          <a:xfrm>
            <a:off x="6080125" y="548957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7920" name="Oval 32"/>
          <p:cNvSpPr>
            <a:spLocks noChangeAspect="1" noChangeArrowheads="1"/>
          </p:cNvSpPr>
          <p:nvPr/>
        </p:nvSpPr>
        <p:spPr bwMode="auto">
          <a:xfrm>
            <a:off x="6057900" y="43703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7921" name="Rectangle 33"/>
          <p:cNvSpPr>
            <a:spLocks noChangeAspect="1" noChangeArrowheads="1"/>
          </p:cNvSpPr>
          <p:nvPr/>
        </p:nvSpPr>
        <p:spPr bwMode="auto">
          <a:xfrm>
            <a:off x="6086475" y="440690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7922" name="Oval 34"/>
          <p:cNvSpPr>
            <a:spLocks noChangeAspect="1" noChangeArrowheads="1"/>
          </p:cNvSpPr>
          <p:nvPr/>
        </p:nvSpPr>
        <p:spPr bwMode="auto">
          <a:xfrm>
            <a:off x="6043613" y="6000750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7923" name="Rectangle 35"/>
          <p:cNvSpPr>
            <a:spLocks noChangeAspect="1" noChangeArrowheads="1"/>
          </p:cNvSpPr>
          <p:nvPr/>
        </p:nvSpPr>
        <p:spPr bwMode="auto">
          <a:xfrm>
            <a:off x="6075363" y="603250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7924" name="Oval 36"/>
          <p:cNvSpPr>
            <a:spLocks noChangeAspect="1" noChangeArrowheads="1"/>
          </p:cNvSpPr>
          <p:nvPr/>
        </p:nvSpPr>
        <p:spPr bwMode="auto">
          <a:xfrm>
            <a:off x="6680200" y="5457825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7925" name="Rectangle 37"/>
          <p:cNvSpPr>
            <a:spLocks noChangeAspect="1" noChangeArrowheads="1"/>
          </p:cNvSpPr>
          <p:nvPr/>
        </p:nvSpPr>
        <p:spPr bwMode="auto">
          <a:xfrm>
            <a:off x="6711950" y="54895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7926" name="Oval 38"/>
          <p:cNvSpPr>
            <a:spLocks noChangeAspect="1" noChangeArrowheads="1"/>
          </p:cNvSpPr>
          <p:nvPr/>
        </p:nvSpPr>
        <p:spPr bwMode="auto">
          <a:xfrm>
            <a:off x="6696075" y="600075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7927" name="Rectangle 39"/>
          <p:cNvSpPr>
            <a:spLocks noChangeAspect="1" noChangeArrowheads="1"/>
          </p:cNvSpPr>
          <p:nvPr/>
        </p:nvSpPr>
        <p:spPr bwMode="auto">
          <a:xfrm>
            <a:off x="6729413" y="60420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7928" name="Line 40"/>
          <p:cNvSpPr>
            <a:spLocks noChangeAspect="1" noChangeShapeType="1"/>
          </p:cNvSpPr>
          <p:nvPr/>
        </p:nvSpPr>
        <p:spPr bwMode="auto">
          <a:xfrm>
            <a:off x="5943600" y="5348288"/>
            <a:ext cx="11953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9" name="AutoShape 41"/>
          <p:cNvSpPr>
            <a:spLocks noChangeArrowheads="1"/>
          </p:cNvSpPr>
          <p:nvPr/>
        </p:nvSpPr>
        <p:spPr bwMode="auto">
          <a:xfrm rot="5400000">
            <a:off x="4762500" y="4673600"/>
            <a:ext cx="6096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AC094"/>
          </a:solidFill>
          <a:ln>
            <a:noFill/>
          </a:ln>
          <a:effectLst/>
        </p:spPr>
        <p:txBody>
          <a:bodyPr wrap="non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Beispiel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4213" y="3733800"/>
            <a:ext cx="7392987" cy="458788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 lIns="96808" tIns="87660" rIns="96808" bIns="87660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500"/>
              <a:t>Maximaler positiver Gewinn </a:t>
            </a:r>
            <a:r>
              <a:rPr lang="en-US" altLang="de-DE" sz="1500" i="1"/>
              <a:t>G</a:t>
            </a:r>
            <a:r>
              <a:rPr lang="en-US" altLang="de-DE" sz="1500" i="1" baseline="-25000"/>
              <a:t>m </a:t>
            </a:r>
            <a:r>
              <a:rPr lang="en-US" altLang="de-DE" sz="1500"/>
              <a:t>= 8 bei </a:t>
            </a:r>
            <a:r>
              <a:rPr lang="en-US" altLang="de-DE" sz="1500" i="1"/>
              <a:t>m </a:t>
            </a:r>
            <a:r>
              <a:rPr lang="en-US" altLang="de-DE" sz="1500"/>
              <a:t>= 2.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4213" y="1598613"/>
            <a:ext cx="1684337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(1) = 1	</a:t>
            </a:r>
            <a:r>
              <a:rPr lang="en-US" altLang="de-DE" sz="1300" b="1" i="1"/>
              <a:t>D</a:t>
            </a:r>
            <a:r>
              <a:rPr lang="en-US" altLang="de-DE" sz="1300" b="1"/>
              <a:t>(5)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1	</a:t>
            </a:r>
            <a:r>
              <a:rPr lang="en-US" altLang="de-DE" sz="1300" i="1"/>
              <a:t>D</a:t>
            </a:r>
            <a:r>
              <a:rPr lang="en-US" altLang="de-DE" sz="1300"/>
              <a:t>(6) = 2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(3) = 2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(7) = 1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(4) = 1	</a:t>
            </a:r>
            <a:r>
              <a:rPr lang="en-US" altLang="de-DE" sz="1300" i="1"/>
              <a:t>D</a:t>
            </a:r>
            <a:r>
              <a:rPr lang="en-US" altLang="de-DE" sz="1300"/>
              <a:t>(8) = 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/>
              <a:t> = 2+1-0 = 3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(3,5)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1</a:t>
            </a:r>
            <a:r>
              <a:rPr lang="en-US" altLang="de-DE" sz="1300"/>
              <a:t> =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1 </a:t>
            </a:r>
            <a:r>
              <a:rPr lang="en-US" altLang="de-DE" sz="1300"/>
              <a:t>=3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589213" y="1598613"/>
            <a:ext cx="1700212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(1) = -1	</a:t>
            </a:r>
            <a:r>
              <a:rPr lang="en-US" altLang="de-DE" sz="1300" b="1" i="1"/>
              <a:t>D</a:t>
            </a:r>
            <a:r>
              <a:rPr lang="en-US" altLang="de-DE" sz="1300" b="1"/>
              <a:t>(6) = 2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i="1"/>
              <a:t>D</a:t>
            </a:r>
            <a:r>
              <a:rPr lang="en-US" altLang="de-DE" sz="1300"/>
              <a:t>(2) = -1	</a:t>
            </a:r>
            <a:r>
              <a:rPr lang="en-US" altLang="de-DE" sz="1300" i="1"/>
              <a:t>D</a:t>
            </a:r>
            <a:r>
              <a:rPr lang="en-US" altLang="de-DE" sz="1300"/>
              <a:t>(7)=-1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 b="1" i="1"/>
              <a:t>D</a:t>
            </a:r>
            <a:r>
              <a:rPr lang="en-US" altLang="de-DE" sz="1300" b="1"/>
              <a:t>(4) = 3</a:t>
            </a:r>
            <a:r>
              <a:rPr lang="en-US" altLang="de-DE" sz="1300"/>
              <a:t>	</a:t>
            </a:r>
            <a:r>
              <a:rPr lang="en-US" altLang="de-DE" sz="1300" i="1"/>
              <a:t>D</a:t>
            </a:r>
            <a:r>
              <a:rPr lang="en-US" altLang="de-DE" sz="1300"/>
              <a:t>(8)=-1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/>
              <a:t> = 3+2-0 = 5</a:t>
            </a:r>
            <a:endParaRPr lang="en-US" altLang="de-DE" sz="1300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b="1"/>
              <a:t>Austausch (4,6)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2</a:t>
            </a:r>
            <a:r>
              <a:rPr lang="en-US" altLang="de-DE" sz="1300"/>
              <a:t> = </a:t>
            </a:r>
            <a:r>
              <a:rPr lang="en-US" altLang="de-DE" sz="1300" i="1"/>
              <a:t>G</a:t>
            </a:r>
            <a:r>
              <a:rPr lang="en-US" altLang="de-DE" sz="1300" baseline="-25000"/>
              <a:t>1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 i="1" baseline="-25000"/>
              <a:t> </a:t>
            </a:r>
            <a:r>
              <a:rPr lang="en-US" altLang="de-DE" sz="1300"/>
              <a:t>=8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495800" y="1598613"/>
            <a:ext cx="1658938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(1) = -3</a:t>
            </a:r>
            <a:r>
              <a:rPr lang="en-US" altLang="de-DE" sz="1300"/>
              <a:t>	</a:t>
            </a:r>
            <a:r>
              <a:rPr lang="en-US" altLang="de-DE" sz="1300" b="1" i="1"/>
              <a:t>D</a:t>
            </a:r>
            <a:r>
              <a:rPr lang="en-US" altLang="de-DE" sz="1300" b="1"/>
              <a:t>(7)=-3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 i="1"/>
              <a:t>D</a:t>
            </a:r>
            <a:r>
              <a:rPr lang="en-US" altLang="de-DE" sz="1300"/>
              <a:t>(2) = -3	</a:t>
            </a:r>
            <a:r>
              <a:rPr lang="en-US" altLang="de-DE" sz="1300" i="1"/>
              <a:t>D</a:t>
            </a:r>
            <a:r>
              <a:rPr lang="en-US" altLang="de-DE" sz="1300"/>
              <a:t>(8)=-3</a:t>
            </a: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 b="1"/>
            </a:br>
            <a:br>
              <a:rPr lang="en-US" altLang="de-DE" sz="1300"/>
            </a:b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/>
              <a:t> = -3-3-0 = -6</a:t>
            </a:r>
            <a:endParaRPr lang="en-US" altLang="de-DE" sz="1300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/>
              <a:t>Austausch (1,7)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G</a:t>
            </a:r>
            <a:r>
              <a:rPr lang="en-US" altLang="de-DE" sz="1300" baseline="-25000"/>
              <a:t>3</a:t>
            </a:r>
            <a:r>
              <a:rPr lang="en-US" altLang="de-DE" sz="1300"/>
              <a:t>= </a:t>
            </a:r>
            <a:r>
              <a:rPr lang="en-US" altLang="de-DE" sz="1300" i="1"/>
              <a:t>G</a:t>
            </a:r>
            <a:r>
              <a:rPr lang="en-US" altLang="de-DE" sz="1300" baseline="-25000"/>
              <a:t>2</a:t>
            </a:r>
            <a:r>
              <a:rPr lang="en-US" altLang="de-DE" sz="1300"/>
              <a:t> 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 i="1"/>
              <a:t> </a:t>
            </a:r>
            <a:r>
              <a:rPr lang="en-US" altLang="de-DE" sz="1300"/>
              <a:t>= 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400800" y="1598613"/>
            <a:ext cx="1676400" cy="16589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19057" tIns="11434" rIns="19057" bIns="1143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</a:t>
            </a:r>
            <a:r>
              <a:rPr lang="en-US" altLang="de-DE" sz="1300" b="1" i="1"/>
              <a:t>D</a:t>
            </a:r>
            <a:r>
              <a:rPr lang="en-US" altLang="de-DE" sz="1300" b="1"/>
              <a:t>(2) = -1</a:t>
            </a:r>
            <a:r>
              <a:rPr lang="en-US" altLang="de-DE" sz="1300"/>
              <a:t>       </a:t>
            </a:r>
            <a:r>
              <a:rPr lang="en-US" altLang="de-DE" sz="1300" b="1" i="1"/>
              <a:t>D</a:t>
            </a:r>
            <a:r>
              <a:rPr lang="en-US" altLang="de-DE" sz="1300" b="1"/>
              <a:t>(8)=-1</a:t>
            </a:r>
            <a:br>
              <a:rPr lang="en-US" altLang="de-DE" sz="1300"/>
            </a:br>
            <a:r>
              <a:rPr lang="en-US" altLang="de-DE" sz="1300"/>
              <a:t>       </a:t>
            </a:r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  <a:p>
            <a:pPr algn="l" eaLnBrk="1" hangingPunct="1">
              <a:lnSpc>
                <a:spcPct val="100000"/>
              </a:lnSpc>
            </a:pPr>
            <a:endParaRPr lang="en-US" altLang="de-DE" sz="1300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     </a:t>
            </a:r>
            <a:br>
              <a:rPr lang="en-US" altLang="de-DE" sz="1300"/>
            </a:br>
            <a:r>
              <a:rPr lang="en-US" altLang="de-DE" sz="1300"/>
              <a:t>  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4</a:t>
            </a:r>
            <a:r>
              <a:rPr lang="en-US" altLang="de-DE" sz="1300"/>
              <a:t> = -1-1-0 = -2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/>
              <a:t>  </a:t>
            </a:r>
            <a:r>
              <a:rPr lang="en-US" altLang="de-DE" sz="1300" b="1"/>
              <a:t>Austausch (2,8)</a:t>
            </a:r>
            <a:r>
              <a:rPr lang="en-US" altLang="de-DE" sz="1300"/>
              <a:t> </a:t>
            </a:r>
            <a:endParaRPr lang="en-US" altLang="de-DE" sz="1300" b="1" i="1"/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 G</a:t>
            </a:r>
            <a:r>
              <a:rPr lang="en-US" altLang="de-DE" sz="1300" baseline="-25000"/>
              <a:t>4</a:t>
            </a:r>
            <a:r>
              <a:rPr lang="en-US" altLang="de-DE" sz="1300"/>
              <a:t> = </a:t>
            </a:r>
            <a:r>
              <a:rPr lang="en-US" altLang="de-DE" sz="1300" i="1"/>
              <a:t>G</a:t>
            </a:r>
            <a:r>
              <a:rPr lang="en-US" altLang="de-DE" sz="1300" baseline="-25000"/>
              <a:t>3</a:t>
            </a:r>
            <a:r>
              <a:rPr lang="en-US" altLang="de-DE" sz="1300"/>
              <a:t> </a:t>
            </a:r>
            <a:r>
              <a:rPr lang="en-US" altLang="de-DE" sz="1300" i="1"/>
              <a:t>+</a:t>
            </a:r>
            <a:r>
              <a:rPr lang="en-US" altLang="de-DE" sz="1300">
                <a:sym typeface="Symbol" pitchFamily="18" charset="2"/>
              </a:rPr>
              <a:t></a:t>
            </a:r>
            <a:r>
              <a:rPr lang="en-US" altLang="de-DE" sz="1300" i="1"/>
              <a:t>g</a:t>
            </a:r>
            <a:r>
              <a:rPr lang="en-US" altLang="de-DE" sz="1300" baseline="-25000"/>
              <a:t>4</a:t>
            </a:r>
            <a:r>
              <a:rPr lang="en-US" altLang="de-DE" sz="1300"/>
              <a:t> = 0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de-DE" sz="1300" i="1"/>
              <a:t> </a:t>
            </a:r>
            <a:endParaRPr lang="en-US" altLang="de-DE" sz="13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84213" y="5564188"/>
            <a:ext cx="4268787" cy="654050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 lIns="96808" tIns="87660" rIns="96808" bIns="87660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500"/>
              <a:t>Da </a:t>
            </a:r>
            <a:r>
              <a:rPr lang="en-US" altLang="de-DE" sz="1500" i="1"/>
              <a:t>G</a:t>
            </a:r>
            <a:r>
              <a:rPr lang="en-US" altLang="de-DE" sz="1500" i="1" baseline="-25000"/>
              <a:t>m</a:t>
            </a:r>
            <a:r>
              <a:rPr lang="en-US" altLang="de-DE" sz="1500" i="1"/>
              <a:t> </a:t>
            </a:r>
            <a:r>
              <a:rPr lang="en-US" altLang="de-DE" sz="1500"/>
              <a:t>&gt; 0, weiterer Pass notwendig, bis </a:t>
            </a:r>
            <a:br>
              <a:rPr lang="en-US" altLang="de-DE" sz="1500"/>
            </a:br>
            <a:r>
              <a:rPr lang="en-US" altLang="de-DE" sz="1500" i="1"/>
              <a:t>G</a:t>
            </a:r>
            <a:r>
              <a:rPr lang="en-US" altLang="de-DE" sz="1500" i="1" baseline="-25000"/>
              <a:t>m</a:t>
            </a:r>
            <a:r>
              <a:rPr lang="en-US" altLang="de-DE" sz="1500"/>
              <a:t> </a:t>
            </a:r>
            <a:r>
              <a:rPr lang="en-US" altLang="de-DE" sz="1500">
                <a:sym typeface="Symbol" pitchFamily="18" charset="2"/>
              </a:rPr>
              <a:t></a:t>
            </a:r>
            <a:r>
              <a:rPr lang="en-US" altLang="de-DE" sz="1500"/>
              <a:t>  0 während aller Vertauschungen</a:t>
            </a:r>
            <a:r>
              <a:rPr lang="en-US" altLang="de-DE" sz="1500" i="1"/>
              <a:t>.</a:t>
            </a:r>
            <a:endParaRPr lang="en-US" altLang="de-DE" sz="1500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84213" y="4495800"/>
            <a:ext cx="4268787" cy="673100"/>
          </a:xfrm>
          <a:prstGeom prst="rect">
            <a:avLst/>
          </a:prstGeom>
          <a:solidFill>
            <a:srgbClr val="FAC094"/>
          </a:solidFill>
          <a:ln>
            <a:noFill/>
          </a:ln>
        </p:spPr>
        <p:txBody>
          <a:bodyPr lIns="96808" tIns="87660" rIns="96808" bIns="87660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sz="1500"/>
              <a:t>Da </a:t>
            </a:r>
            <a:r>
              <a:rPr lang="en-US" altLang="de-DE" sz="1500" i="1"/>
              <a:t>G</a:t>
            </a:r>
            <a:r>
              <a:rPr lang="en-US" altLang="de-DE" sz="1500" i="1" baseline="-25000"/>
              <a:t>m</a:t>
            </a:r>
            <a:r>
              <a:rPr lang="en-US" altLang="de-DE" sz="1500" i="1"/>
              <a:t> </a:t>
            </a:r>
            <a:r>
              <a:rPr lang="en-US" altLang="de-DE" sz="1500"/>
              <a:t>&gt; 0,</a:t>
            </a:r>
            <a:r>
              <a:rPr lang="en-US" altLang="de-DE" sz="1500" i="1"/>
              <a:t> </a:t>
            </a:r>
            <a:r>
              <a:rPr lang="en-US" altLang="de-DE" sz="1500"/>
              <a:t>werden die </a:t>
            </a:r>
            <a:r>
              <a:rPr lang="en-US" altLang="de-DE" sz="1500" i="1"/>
              <a:t>m</a:t>
            </a:r>
            <a:r>
              <a:rPr lang="en-US" altLang="de-DE" sz="1500"/>
              <a:t> Vertauschungen </a:t>
            </a:r>
            <a:br>
              <a:rPr lang="en-US" altLang="de-DE" sz="1500"/>
            </a:br>
            <a:r>
              <a:rPr lang="en-US" altLang="de-DE" sz="1500"/>
              <a:t>(3,5) und (4,6) durchgeführt.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3046413" y="3351213"/>
            <a:ext cx="611187" cy="382587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A7CE7C"/>
              </a:gs>
              <a:gs pos="100000">
                <a:srgbClr val="FAC094"/>
              </a:gs>
            </a:gsLst>
            <a:lin ang="5400000" scaled="1"/>
          </a:gradFill>
          <a:ln>
            <a:noFill/>
          </a:ln>
          <a:effectLst/>
        </p:spPr>
        <p:txBody>
          <a:bodyPr wrap="non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2500313" y="2874963"/>
            <a:ext cx="1601787" cy="458787"/>
          </a:xfrm>
          <a:prstGeom prst="ellipse">
            <a:avLst/>
          </a:prstGeom>
          <a:noFill/>
          <a:ln w="28575" algn="ctr">
            <a:solidFill>
              <a:srgbClr val="FAC09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24" name="Line 12"/>
          <p:cNvSpPr>
            <a:spLocks noChangeAspect="1" noChangeShapeType="1"/>
          </p:cNvSpPr>
          <p:nvPr/>
        </p:nvSpPr>
        <p:spPr bwMode="auto">
          <a:xfrm>
            <a:off x="6845300" y="556577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5" name="Line 13"/>
          <p:cNvSpPr>
            <a:spLocks noChangeAspect="1" noChangeShapeType="1"/>
          </p:cNvSpPr>
          <p:nvPr/>
        </p:nvSpPr>
        <p:spPr bwMode="auto">
          <a:xfrm>
            <a:off x="6850063" y="4502150"/>
            <a:ext cx="0" cy="54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6" name="Line 14"/>
          <p:cNvSpPr>
            <a:spLocks noChangeAspect="1" noChangeShapeType="1"/>
          </p:cNvSpPr>
          <p:nvPr/>
        </p:nvSpPr>
        <p:spPr bwMode="auto">
          <a:xfrm>
            <a:off x="6215063" y="55721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7" name="Line 15"/>
          <p:cNvSpPr>
            <a:spLocks noChangeAspect="1" noChangeShapeType="1"/>
          </p:cNvSpPr>
          <p:nvPr/>
        </p:nvSpPr>
        <p:spPr bwMode="auto">
          <a:xfrm>
            <a:off x="6215063" y="4519613"/>
            <a:ext cx="0" cy="54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8" name="Line 16"/>
          <p:cNvSpPr>
            <a:spLocks noChangeAspect="1" noChangeShapeType="1"/>
          </p:cNvSpPr>
          <p:nvPr/>
        </p:nvSpPr>
        <p:spPr bwMode="auto">
          <a:xfrm flipH="1">
            <a:off x="6261100" y="5070475"/>
            <a:ext cx="576263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9" name="Line 17"/>
          <p:cNvSpPr>
            <a:spLocks noChangeAspect="1" noChangeShapeType="1"/>
          </p:cNvSpPr>
          <p:nvPr/>
        </p:nvSpPr>
        <p:spPr bwMode="auto">
          <a:xfrm flipH="1">
            <a:off x="6246813" y="5637213"/>
            <a:ext cx="57467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0" name="Line 18"/>
          <p:cNvSpPr>
            <a:spLocks noChangeAspect="1" noChangeShapeType="1"/>
          </p:cNvSpPr>
          <p:nvPr/>
        </p:nvSpPr>
        <p:spPr bwMode="auto">
          <a:xfrm flipH="1">
            <a:off x="6237288" y="4559300"/>
            <a:ext cx="5746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1" name="Line 19"/>
          <p:cNvSpPr>
            <a:spLocks noChangeAspect="1" noChangeShapeType="1"/>
          </p:cNvSpPr>
          <p:nvPr/>
        </p:nvSpPr>
        <p:spPr bwMode="auto">
          <a:xfrm>
            <a:off x="6153150" y="5573713"/>
            <a:ext cx="623888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2" name="Line 20"/>
          <p:cNvSpPr>
            <a:spLocks noChangeAspect="1" noChangeShapeType="1"/>
          </p:cNvSpPr>
          <p:nvPr/>
        </p:nvSpPr>
        <p:spPr bwMode="auto">
          <a:xfrm>
            <a:off x="6219825" y="4522788"/>
            <a:ext cx="625475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3" name="Line 21"/>
          <p:cNvSpPr>
            <a:spLocks noChangeAspect="1" noChangeShapeType="1"/>
          </p:cNvSpPr>
          <p:nvPr/>
        </p:nvSpPr>
        <p:spPr bwMode="auto">
          <a:xfrm>
            <a:off x="6276975" y="506412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4" name="Line 22"/>
          <p:cNvSpPr>
            <a:spLocks noChangeAspect="1" noChangeShapeType="1"/>
          </p:cNvSpPr>
          <p:nvPr/>
        </p:nvSpPr>
        <p:spPr bwMode="auto">
          <a:xfrm>
            <a:off x="6248400" y="5608638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5" name="Line 23"/>
          <p:cNvSpPr>
            <a:spLocks noChangeAspect="1" noChangeShapeType="1"/>
          </p:cNvSpPr>
          <p:nvPr/>
        </p:nvSpPr>
        <p:spPr bwMode="auto">
          <a:xfrm>
            <a:off x="6251575" y="6167438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6" name="Line 24"/>
          <p:cNvSpPr>
            <a:spLocks noChangeAspect="1" noChangeShapeType="1"/>
          </p:cNvSpPr>
          <p:nvPr/>
        </p:nvSpPr>
        <p:spPr bwMode="auto">
          <a:xfrm>
            <a:off x="6261100" y="4532313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7" name="Oval 25"/>
          <p:cNvSpPr>
            <a:spLocks noChangeAspect="1" noChangeArrowheads="1"/>
          </p:cNvSpPr>
          <p:nvPr/>
        </p:nvSpPr>
        <p:spPr bwMode="auto">
          <a:xfrm>
            <a:off x="6043613" y="4914900"/>
            <a:ext cx="325437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38" name="Rectangle 26"/>
          <p:cNvSpPr>
            <a:spLocks noChangeAspect="1" noChangeArrowheads="1"/>
          </p:cNvSpPr>
          <p:nvPr/>
        </p:nvSpPr>
        <p:spPr bwMode="auto">
          <a:xfrm>
            <a:off x="6073775" y="4940300"/>
            <a:ext cx="2603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38939" name="Oval 27"/>
          <p:cNvSpPr>
            <a:spLocks noChangeAspect="1" noChangeArrowheads="1"/>
          </p:cNvSpPr>
          <p:nvPr/>
        </p:nvSpPr>
        <p:spPr bwMode="auto">
          <a:xfrm>
            <a:off x="6680200" y="4370388"/>
            <a:ext cx="325438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0" name="Rectangle 28"/>
          <p:cNvSpPr>
            <a:spLocks noChangeAspect="1" noChangeArrowheads="1"/>
          </p:cNvSpPr>
          <p:nvPr/>
        </p:nvSpPr>
        <p:spPr bwMode="auto">
          <a:xfrm>
            <a:off x="6711950" y="440372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5</a:t>
            </a:r>
            <a:endParaRPr lang="en-US" altLang="de-DE" sz="1500" b="1"/>
          </a:p>
        </p:txBody>
      </p:sp>
      <p:sp>
        <p:nvSpPr>
          <p:cNvPr id="38941" name="Oval 29"/>
          <p:cNvSpPr>
            <a:spLocks noChangeAspect="1" noChangeArrowheads="1"/>
          </p:cNvSpPr>
          <p:nvPr/>
        </p:nvSpPr>
        <p:spPr bwMode="auto">
          <a:xfrm>
            <a:off x="6696075" y="4914900"/>
            <a:ext cx="325438" cy="32385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2" name="Rectangle 30"/>
          <p:cNvSpPr>
            <a:spLocks noChangeAspect="1" noChangeArrowheads="1"/>
          </p:cNvSpPr>
          <p:nvPr/>
        </p:nvSpPr>
        <p:spPr bwMode="auto">
          <a:xfrm>
            <a:off x="6711950" y="4938713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6</a:t>
            </a:r>
            <a:endParaRPr lang="en-US" altLang="de-DE" sz="1500" b="1"/>
          </a:p>
        </p:txBody>
      </p:sp>
      <p:sp>
        <p:nvSpPr>
          <p:cNvPr id="38943" name="Oval 31"/>
          <p:cNvSpPr>
            <a:spLocks noChangeAspect="1" noChangeArrowheads="1"/>
          </p:cNvSpPr>
          <p:nvPr/>
        </p:nvSpPr>
        <p:spPr bwMode="auto">
          <a:xfrm>
            <a:off x="6043613" y="5457825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4" name="Rectangle 32"/>
          <p:cNvSpPr>
            <a:spLocks noChangeAspect="1" noChangeArrowheads="1"/>
          </p:cNvSpPr>
          <p:nvPr/>
        </p:nvSpPr>
        <p:spPr bwMode="auto">
          <a:xfrm>
            <a:off x="6080125" y="5489575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8945" name="Oval 33"/>
          <p:cNvSpPr>
            <a:spLocks noChangeAspect="1" noChangeArrowheads="1"/>
          </p:cNvSpPr>
          <p:nvPr/>
        </p:nvSpPr>
        <p:spPr bwMode="auto">
          <a:xfrm>
            <a:off x="6057900" y="4370388"/>
            <a:ext cx="327025" cy="3254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6" name="Rectangle 34"/>
          <p:cNvSpPr>
            <a:spLocks noChangeAspect="1" noChangeArrowheads="1"/>
          </p:cNvSpPr>
          <p:nvPr/>
        </p:nvSpPr>
        <p:spPr bwMode="auto">
          <a:xfrm>
            <a:off x="6086475" y="440690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38947" name="Oval 35"/>
          <p:cNvSpPr>
            <a:spLocks noChangeAspect="1" noChangeArrowheads="1"/>
          </p:cNvSpPr>
          <p:nvPr/>
        </p:nvSpPr>
        <p:spPr bwMode="auto">
          <a:xfrm>
            <a:off x="6043613" y="6000750"/>
            <a:ext cx="325437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48" name="Rectangle 36"/>
          <p:cNvSpPr>
            <a:spLocks noChangeAspect="1" noChangeArrowheads="1"/>
          </p:cNvSpPr>
          <p:nvPr/>
        </p:nvSpPr>
        <p:spPr bwMode="auto">
          <a:xfrm>
            <a:off x="6075363" y="6032500"/>
            <a:ext cx="260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325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8949" name="Oval 37"/>
          <p:cNvSpPr>
            <a:spLocks noChangeAspect="1" noChangeArrowheads="1"/>
          </p:cNvSpPr>
          <p:nvPr/>
        </p:nvSpPr>
        <p:spPr bwMode="auto">
          <a:xfrm>
            <a:off x="6680200" y="5457825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0" name="Rectangle 38"/>
          <p:cNvSpPr>
            <a:spLocks noChangeAspect="1" noChangeArrowheads="1"/>
          </p:cNvSpPr>
          <p:nvPr/>
        </p:nvSpPr>
        <p:spPr bwMode="auto">
          <a:xfrm>
            <a:off x="6711950" y="548957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7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8951" name="Oval 39"/>
          <p:cNvSpPr>
            <a:spLocks noChangeAspect="1" noChangeArrowheads="1"/>
          </p:cNvSpPr>
          <p:nvPr/>
        </p:nvSpPr>
        <p:spPr bwMode="auto">
          <a:xfrm>
            <a:off x="6696075" y="6000750"/>
            <a:ext cx="325438" cy="32543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8952" name="Rectangle 40"/>
          <p:cNvSpPr>
            <a:spLocks noChangeAspect="1" noChangeArrowheads="1"/>
          </p:cNvSpPr>
          <p:nvPr/>
        </p:nvSpPr>
        <p:spPr bwMode="auto">
          <a:xfrm>
            <a:off x="6729413" y="6042025"/>
            <a:ext cx="2603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8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38953" name="Line 41"/>
          <p:cNvSpPr>
            <a:spLocks noChangeAspect="1" noChangeShapeType="1"/>
          </p:cNvSpPr>
          <p:nvPr/>
        </p:nvSpPr>
        <p:spPr bwMode="auto">
          <a:xfrm>
            <a:off x="5943600" y="5348288"/>
            <a:ext cx="11953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4" name="AutoShape 42"/>
          <p:cNvSpPr>
            <a:spLocks noChangeArrowheads="1"/>
          </p:cNvSpPr>
          <p:nvPr/>
        </p:nvSpPr>
        <p:spPr bwMode="auto">
          <a:xfrm rot="5400000">
            <a:off x="4762500" y="4673600"/>
            <a:ext cx="6096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AC094"/>
          </a:solidFill>
          <a:ln>
            <a:noFill/>
          </a:ln>
          <a:effectLst/>
        </p:spPr>
        <p:txBody>
          <a:bodyPr wrap="non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2.4.1     Kernighan-Lin (KL)-Algorithmus: Anmerkungen 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96900" y="1447800"/>
            <a:ext cx="7785100" cy="4071938"/>
          </a:xfrm>
          <a:noFill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/>
              <a:t>Die notwendige Anzahl der zu durchlaufenden äußeren Schleifen (Pässe) ist nicht abhängig von der Problemgröße; oft reichen bereits vier Pässe aus, um die erzielbare beste Lösung zu finden.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de-DE" altLang="de-DE" dirty="0"/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/>
              <a:t>Ein Teil der Knoten-Vertauschungen kann mit einem negativen Gewinnwert </a:t>
            </a:r>
            <a:r>
              <a:rPr lang="de-DE" altLang="de-DE" i="1" dirty="0"/>
              <a:t>g </a:t>
            </a:r>
            <a:r>
              <a:rPr lang="de-DE" altLang="de-DE" dirty="0"/>
              <a:t>behaftet sein, der durch folgende Vertauschungen innerhalb des Passes kompensiert wird. </a:t>
            </a:r>
            <a:br>
              <a:rPr lang="de-DE" altLang="de-DE" dirty="0"/>
            </a:br>
            <a:r>
              <a:rPr lang="de-DE" altLang="de-DE" dirty="0"/>
              <a:t>Auch bei negativen Gewinnwerten sollten die noch verbleibenden Vertauschungen innerhalb eines Passes durchgeführt werden.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de-DE" altLang="de-DE" dirty="0"/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 altLang="de-DE" dirty="0"/>
              <a:t>Der Algorithmus findet nicht immer die optimale Lösung, ist aber eine schnelle Heuristik. </a:t>
            </a:r>
            <a:endParaRPr lang="en-US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</a:t>
            </a:r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603250" y="1444625"/>
            <a:ext cx="77851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1pPr>
            <a:lvl2pPr marL="588963" indent="-3048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de-DE" altLang="de-DE">
                <a:sym typeface="Symbol" pitchFamily="18" charset="2"/>
              </a:rPr>
              <a:t>Näher zur schaltungstechnischen Realität: Zelle (anstelle Knoten), Block (anstelle Teilgraph), Netz (anstelle Kante)</a:t>
            </a:r>
            <a:br>
              <a:rPr lang="de-DE" altLang="de-DE">
                <a:sym typeface="Symbol" pitchFamily="18" charset="2"/>
              </a:rPr>
            </a:br>
            <a:endParaRPr lang="de-DE" altLang="de-DE">
              <a:sym typeface="Symbol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de-DE" altLang="de-DE">
                <a:sym typeface="Symbol" pitchFamily="18" charset="2"/>
              </a:rPr>
              <a:t>Es wird immer nur eine Zelle verschoben, d.h. kein Knoten-/Zellenpaar getauscht. Damit anwendbar für Partitionierungen ungleicher Größe.</a:t>
            </a:r>
            <a:br>
              <a:rPr lang="de-DE" altLang="de-DE">
                <a:sym typeface="Symbol" pitchFamily="18" charset="2"/>
              </a:rPr>
            </a:br>
            <a:endParaRPr lang="de-DE" altLang="de-DE">
              <a:sym typeface="Symbol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de-DE" altLang="de-DE">
                <a:sym typeface="Symbol" pitchFamily="18" charset="2"/>
              </a:rPr>
              <a:t>Das Konzept der Schnittkosten wird erweitert, um auch Hypergraphs (Mehrpunkt-Netze) einzuschließen.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</a:pPr>
            <a:r>
              <a:rPr lang="de-DE" altLang="de-DE" sz="1600">
                <a:sym typeface="Symbol" pitchFamily="18" charset="2"/>
              </a:rPr>
              <a:t>KL-Algorithmus: Minimierung der geschnittenen </a:t>
            </a:r>
            <a:r>
              <a:rPr lang="de-DE" altLang="de-DE" sz="1600" u="sng">
                <a:sym typeface="Symbol" pitchFamily="18" charset="2"/>
              </a:rPr>
              <a:t>Kanten</a:t>
            </a:r>
            <a:endParaRPr lang="de-DE" altLang="de-DE" sz="1600">
              <a:sym typeface="Symbol" pitchFamily="18" charset="2"/>
            </a:endParaRPr>
          </a:p>
          <a:p>
            <a:pPr lvl="1" algn="l">
              <a:lnSpc>
                <a:spcPct val="102000"/>
              </a:lnSpc>
              <a:spcBef>
                <a:spcPct val="25000"/>
              </a:spcBef>
              <a:buClr>
                <a:srgbClr val="CC0000"/>
              </a:buClr>
              <a:buFont typeface="Symbol" pitchFamily="18" charset="2"/>
              <a:buChar char="-"/>
            </a:pPr>
            <a:r>
              <a:rPr lang="de-DE" altLang="de-DE" sz="1600">
                <a:sym typeface="Symbol" pitchFamily="18" charset="2"/>
              </a:rPr>
              <a:t>FM-Algorithmus: Minimierung der geschnittenen </a:t>
            </a:r>
            <a:r>
              <a:rPr lang="de-DE" altLang="de-DE" sz="1600" u="sng">
                <a:sym typeface="Symbol" pitchFamily="18" charset="2"/>
              </a:rPr>
              <a:t>Netze</a:t>
            </a:r>
            <a:br>
              <a:rPr lang="de-DE" altLang="de-DE" sz="1600">
                <a:sym typeface="Symbol" pitchFamily="18" charset="2"/>
              </a:rPr>
            </a:br>
            <a:endParaRPr lang="de-DE" altLang="de-DE" sz="1600">
              <a:sym typeface="Symbol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de-DE" altLang="de-DE">
                <a:sym typeface="Symbol" pitchFamily="18" charset="2"/>
              </a:rPr>
              <a:t>Die Größen der einzelnen Zellen werden berücksichtigt.</a:t>
            </a:r>
            <a:endParaRPr lang="en-US" altLang="de-DE">
              <a:sym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1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1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91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91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8013" y="1447800"/>
            <a:ext cx="8004175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/>
              <a:t>Gegeben ist ein Graph mit Zellen (Knoten) und gewichteten Netzen (Kanten) zwischen beliebigen Zellen.</a:t>
            </a:r>
          </a:p>
          <a:p>
            <a:pPr>
              <a:buClrTx/>
              <a:buFontTx/>
              <a:buNone/>
            </a:pPr>
            <a:endParaRPr lang="de-DE" altLang="de-DE"/>
          </a:p>
          <a:p>
            <a:pPr>
              <a:buClrTx/>
              <a:buFontTx/>
              <a:buNone/>
            </a:pPr>
            <a:r>
              <a:rPr lang="de-DE" altLang="de-DE"/>
              <a:t>Gesucht ist die Aufteilung des Graphen in zwei Blöcke (Teilgraphen) </a:t>
            </a:r>
            <a:r>
              <a:rPr lang="de-DE" altLang="de-DE" i="1"/>
              <a:t>A</a:t>
            </a:r>
            <a:r>
              <a:rPr lang="de-DE" altLang="de-DE"/>
              <a:t> und </a:t>
            </a:r>
            <a:r>
              <a:rPr lang="de-DE" altLang="de-DE" i="1"/>
              <a:t>B</a:t>
            </a:r>
            <a:r>
              <a:rPr lang="de-DE" altLang="de-DE"/>
              <a:t> derart, dass die Anzahl der Netze zwischen beiden Blöcken minimiert und gleichzeitig ein vorgegebenes Größenverhältnis der Blöcke eingehalten wird.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5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4900612" cy="47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Gewinnwert einer Zelle </a:t>
            </a:r>
            <a:r>
              <a:rPr lang="de-DE" altLang="de-DE" i="1">
                <a:solidFill>
                  <a:srgbClr val="CC0000"/>
                </a:solidFill>
              </a:rPr>
              <a:t>g</a:t>
            </a:r>
            <a:r>
              <a:rPr lang="de-DE" altLang="de-DE">
                <a:solidFill>
                  <a:srgbClr val="CC0000"/>
                </a:solidFill>
              </a:rPr>
              <a:t>(</a:t>
            </a:r>
            <a:r>
              <a:rPr lang="de-DE" altLang="de-DE" i="1">
                <a:solidFill>
                  <a:srgbClr val="CC0000"/>
                </a:solidFill>
              </a:rPr>
              <a:t>c</a:t>
            </a:r>
            <a:r>
              <a:rPr lang="de-DE" altLang="de-DE">
                <a:solidFill>
                  <a:srgbClr val="CC0000"/>
                </a:solidFill>
              </a:rPr>
              <a:t>) </a:t>
            </a:r>
            <a:endParaRPr lang="de-DE" altLang="de-DE" i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 i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</a:t>
            </a:r>
            <a:r>
              <a:rPr lang="de-DE" altLang="de-DE" i="1"/>
              <a:t>g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  = </a:t>
            </a:r>
            <a:r>
              <a:rPr lang="de-DE" altLang="de-DE" i="1"/>
              <a:t>FS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 – </a:t>
            </a:r>
            <a:r>
              <a:rPr lang="de-DE" altLang="de-DE" i="1"/>
              <a:t>TE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 ,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/>
              <a:t>wobei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 i="1"/>
              <a:t>FS</a:t>
            </a:r>
            <a:r>
              <a:rPr lang="de-DE" altLang="de-DE" sz="1400"/>
              <a:t>(</a:t>
            </a:r>
            <a:r>
              <a:rPr lang="de-DE" altLang="de-DE" sz="1400" i="1"/>
              <a:t>c</a:t>
            </a:r>
            <a:r>
              <a:rPr lang="de-DE" altLang="de-DE" sz="1400"/>
              <a:t>) die Anzahl der mit der Zelle </a:t>
            </a:r>
            <a:r>
              <a:rPr lang="de-DE" altLang="de-DE" sz="1400" i="1"/>
              <a:t>c</a:t>
            </a:r>
            <a:r>
              <a:rPr lang="de-DE" altLang="de-DE" sz="1400"/>
              <a:t> verbundenen Netze darstellt, die nicht mit anderen Zellen im gegenwärtigen Block der Zelle </a:t>
            </a:r>
            <a:r>
              <a:rPr lang="de-DE" altLang="de-DE" sz="1400" i="1"/>
              <a:t>c</a:t>
            </a:r>
            <a:r>
              <a:rPr lang="de-DE" altLang="de-DE" sz="1400"/>
              <a:t> verbunden sind (durch die Schnittlinie kommend nur die Zelle c verbinden) und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 i="1"/>
              <a:t>TE</a:t>
            </a:r>
            <a:r>
              <a:rPr lang="de-DE" altLang="de-DE" sz="1400"/>
              <a:t>(</a:t>
            </a:r>
            <a:r>
              <a:rPr lang="de-DE" altLang="de-DE" sz="1400" i="1"/>
              <a:t>c</a:t>
            </a:r>
            <a:r>
              <a:rPr lang="de-DE" altLang="de-DE" sz="1400"/>
              <a:t>) die Anzahl der mit der Zelle </a:t>
            </a:r>
            <a:r>
              <a:rPr lang="de-DE" altLang="de-DE" sz="1400" i="1"/>
              <a:t>c</a:t>
            </a:r>
            <a:r>
              <a:rPr lang="de-DE" altLang="de-DE" sz="1400"/>
              <a:t> verbundenen Netze ist, die nicht die Schnittlinie kreuzen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Je höher der Gewinnwert </a:t>
            </a:r>
            <a:r>
              <a:rPr lang="de-DE" altLang="de-DE" i="1"/>
              <a:t>g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</a:t>
            </a:r>
            <a:r>
              <a:rPr lang="de-DE" altLang="de-DE" i="1"/>
              <a:t> </a:t>
            </a:r>
            <a:r>
              <a:rPr lang="de-DE" altLang="de-DE"/>
              <a:t>einer Zelle </a:t>
            </a:r>
            <a:r>
              <a:rPr lang="de-DE" altLang="de-DE" i="1"/>
              <a:t>c</a:t>
            </a:r>
            <a:r>
              <a:rPr lang="de-DE" altLang="de-DE"/>
              <a:t> ist, umso sinnvoller ist es hinsichtlich einer Minimierung der Schnittmenge, diese Zelle in den anderen Block zu verschieben.</a:t>
            </a:r>
          </a:p>
        </p:txBody>
      </p:sp>
      <p:sp>
        <p:nvSpPr>
          <p:cNvPr id="581667" name="Text Box 35"/>
          <p:cNvSpPr txBox="1">
            <a:spLocks noChangeArrowheads="1"/>
          </p:cNvSpPr>
          <p:nvPr/>
        </p:nvSpPr>
        <p:spPr bwMode="auto">
          <a:xfrm>
            <a:off x="5219700" y="4313238"/>
            <a:ext cx="3759200" cy="411162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de-DE" sz="1400"/>
              <a:t>Zelle 2:      </a:t>
            </a:r>
            <a:r>
              <a:rPr lang="de-DE" altLang="de-DE" sz="1400" i="1"/>
              <a:t>FS</a:t>
            </a:r>
            <a:r>
              <a:rPr lang="nl-NL" altLang="de-DE" sz="1400"/>
              <a:t>(2) = 0	</a:t>
            </a:r>
            <a:r>
              <a:rPr lang="de-DE" altLang="de-DE" sz="1400" i="1"/>
              <a:t>TE</a:t>
            </a:r>
            <a:r>
              <a:rPr lang="nl-NL" altLang="de-DE" sz="1400"/>
              <a:t>(2) = 1	</a:t>
            </a:r>
            <a:r>
              <a:rPr lang="de-DE" altLang="de-DE" sz="1400"/>
              <a:t></a:t>
            </a:r>
            <a:r>
              <a:rPr lang="de-DE" altLang="de-DE" sz="1400" i="1"/>
              <a:t>g</a:t>
            </a:r>
            <a:r>
              <a:rPr lang="nl-NL" altLang="de-DE" sz="1400"/>
              <a:t>(2) = -1</a:t>
            </a:r>
            <a:endParaRPr lang="en-US" altLang="de-DE" sz="1400"/>
          </a:p>
        </p:txBody>
      </p:sp>
      <p:sp>
        <p:nvSpPr>
          <p:cNvPr id="581694" name="Freeform 62"/>
          <p:cNvSpPr>
            <a:spLocks/>
          </p:cNvSpPr>
          <p:nvPr/>
        </p:nvSpPr>
        <p:spPr bwMode="auto">
          <a:xfrm>
            <a:off x="5940425" y="1773238"/>
            <a:ext cx="1008063" cy="2519362"/>
          </a:xfrm>
          <a:custGeom>
            <a:avLst/>
            <a:gdLst>
              <a:gd name="T0" fmla="*/ 0 w 635"/>
              <a:gd name="T1" fmla="*/ 2147483647 h 1497"/>
              <a:gd name="T2" fmla="*/ 2147483647 w 635"/>
              <a:gd name="T3" fmla="*/ 2147483647 h 1497"/>
              <a:gd name="T4" fmla="*/ 2147483647 w 635"/>
              <a:gd name="T5" fmla="*/ 0 h 14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5" h="1497">
                <a:moveTo>
                  <a:pt x="0" y="1497"/>
                </a:moveTo>
                <a:cubicBezTo>
                  <a:pt x="37" y="1122"/>
                  <a:pt x="75" y="748"/>
                  <a:pt x="181" y="499"/>
                </a:cubicBezTo>
                <a:cubicBezTo>
                  <a:pt x="287" y="250"/>
                  <a:pt x="461" y="125"/>
                  <a:pt x="635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43013" name="Rectangle 64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Begriffe</a:t>
            </a:r>
          </a:p>
        </p:txBody>
      </p:sp>
      <p:sp>
        <p:nvSpPr>
          <p:cNvPr id="581697" name="Line 65"/>
          <p:cNvSpPr>
            <a:spLocks noChangeAspect="1" noChangeShapeType="1"/>
          </p:cNvSpPr>
          <p:nvPr/>
        </p:nvSpPr>
        <p:spPr bwMode="auto">
          <a:xfrm flipV="1">
            <a:off x="7327900" y="1627188"/>
            <a:ext cx="798513" cy="735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1698" name="Line 66"/>
          <p:cNvSpPr>
            <a:spLocks noChangeAspect="1" noChangeShapeType="1"/>
          </p:cNvSpPr>
          <p:nvPr/>
        </p:nvSpPr>
        <p:spPr bwMode="auto">
          <a:xfrm flipH="1">
            <a:off x="7327900" y="1751013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1699" name="Line 67"/>
          <p:cNvSpPr>
            <a:spLocks noChangeAspect="1" noChangeShapeType="1"/>
          </p:cNvSpPr>
          <p:nvPr/>
        </p:nvSpPr>
        <p:spPr bwMode="auto">
          <a:xfrm>
            <a:off x="8128000" y="1598613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1700" name="Line 68"/>
          <p:cNvSpPr>
            <a:spLocks noChangeAspect="1" noChangeShapeType="1"/>
          </p:cNvSpPr>
          <p:nvPr/>
        </p:nvSpPr>
        <p:spPr bwMode="auto">
          <a:xfrm flipH="1">
            <a:off x="7145338" y="16271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1701" name="Line 69"/>
          <p:cNvSpPr>
            <a:spLocks noChangeAspect="1" noChangeShapeType="1"/>
          </p:cNvSpPr>
          <p:nvPr/>
        </p:nvSpPr>
        <p:spPr bwMode="auto">
          <a:xfrm flipH="1">
            <a:off x="7297738" y="2401888"/>
            <a:ext cx="809625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1702" name="Line 70"/>
          <p:cNvSpPr>
            <a:spLocks noChangeAspect="1" noChangeShapeType="1"/>
          </p:cNvSpPr>
          <p:nvPr/>
        </p:nvSpPr>
        <p:spPr bwMode="auto">
          <a:xfrm>
            <a:off x="7278688" y="316071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1703" name="Oval 71"/>
          <p:cNvSpPr>
            <a:spLocks noChangeAspect="1" noChangeArrowheads="1"/>
          </p:cNvSpPr>
          <p:nvPr/>
        </p:nvSpPr>
        <p:spPr bwMode="auto">
          <a:xfrm>
            <a:off x="6989763" y="2947988"/>
            <a:ext cx="460375" cy="4587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1704" name="Rectangle 72"/>
          <p:cNvSpPr>
            <a:spLocks noChangeAspect="1" noChangeArrowheads="1"/>
          </p:cNvSpPr>
          <p:nvPr/>
        </p:nvSpPr>
        <p:spPr bwMode="auto">
          <a:xfrm>
            <a:off x="7032625" y="2982913"/>
            <a:ext cx="36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1</a:t>
            </a:r>
            <a:endParaRPr lang="en-US" altLang="de-DE" b="1"/>
          </a:p>
        </p:txBody>
      </p:sp>
      <p:sp>
        <p:nvSpPr>
          <p:cNvPr id="581705" name="Oval 73"/>
          <p:cNvSpPr>
            <a:spLocks noChangeAspect="1" noChangeArrowheads="1"/>
          </p:cNvSpPr>
          <p:nvPr/>
        </p:nvSpPr>
        <p:spPr bwMode="auto">
          <a:xfrm>
            <a:off x="7889875" y="1412875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1706" name="Rectangle 74"/>
          <p:cNvSpPr>
            <a:spLocks noChangeAspect="1" noChangeArrowheads="1"/>
          </p:cNvSpPr>
          <p:nvPr/>
        </p:nvSpPr>
        <p:spPr bwMode="auto">
          <a:xfrm>
            <a:off x="7932738" y="14589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81707" name="Oval 75"/>
          <p:cNvSpPr>
            <a:spLocks noChangeAspect="1" noChangeArrowheads="1"/>
          </p:cNvSpPr>
          <p:nvPr/>
        </p:nvSpPr>
        <p:spPr bwMode="auto">
          <a:xfrm>
            <a:off x="7910513" y="2179638"/>
            <a:ext cx="458787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1708" name="Rectangle 76"/>
          <p:cNvSpPr>
            <a:spLocks noChangeAspect="1" noChangeArrowheads="1"/>
          </p:cNvSpPr>
          <p:nvPr/>
        </p:nvSpPr>
        <p:spPr bwMode="auto">
          <a:xfrm>
            <a:off x="7934325" y="2212975"/>
            <a:ext cx="36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81709" name="Oval 77"/>
          <p:cNvSpPr>
            <a:spLocks noChangeAspect="1" noChangeArrowheads="1"/>
          </p:cNvSpPr>
          <p:nvPr/>
        </p:nvSpPr>
        <p:spPr bwMode="auto">
          <a:xfrm>
            <a:off x="7010400" y="1412875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1710" name="Rectangle 78"/>
          <p:cNvSpPr>
            <a:spLocks noChangeAspect="1" noChangeArrowheads="1"/>
          </p:cNvSpPr>
          <p:nvPr/>
        </p:nvSpPr>
        <p:spPr bwMode="auto">
          <a:xfrm>
            <a:off x="7050088" y="1465263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581711" name="Oval 79"/>
          <p:cNvSpPr>
            <a:spLocks noChangeAspect="1" noChangeArrowheads="1"/>
          </p:cNvSpPr>
          <p:nvPr/>
        </p:nvSpPr>
        <p:spPr bwMode="auto">
          <a:xfrm>
            <a:off x="7889875" y="2946400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1712" name="Rectangle 80"/>
          <p:cNvSpPr>
            <a:spLocks noChangeAspect="1" noChangeArrowheads="1"/>
          </p:cNvSpPr>
          <p:nvPr/>
        </p:nvSpPr>
        <p:spPr bwMode="auto">
          <a:xfrm>
            <a:off x="7932738" y="2990850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81713" name="Line 81"/>
          <p:cNvSpPr>
            <a:spLocks noChangeAspect="1" noChangeShapeType="1"/>
          </p:cNvSpPr>
          <p:nvPr/>
        </p:nvSpPr>
        <p:spPr bwMode="auto">
          <a:xfrm>
            <a:off x="7696200" y="1465263"/>
            <a:ext cx="0" cy="1941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1714" name="Text Box 82"/>
          <p:cNvSpPr txBox="1">
            <a:spLocks noChangeAspect="1" noChangeArrowheads="1"/>
          </p:cNvSpPr>
          <p:nvPr/>
        </p:nvSpPr>
        <p:spPr bwMode="auto">
          <a:xfrm>
            <a:off x="6911975" y="2119313"/>
            <a:ext cx="29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81715" name="Text Box 83"/>
          <p:cNvSpPr txBox="1">
            <a:spLocks noChangeAspect="1" noChangeArrowheads="1"/>
          </p:cNvSpPr>
          <p:nvPr/>
        </p:nvSpPr>
        <p:spPr bwMode="auto">
          <a:xfrm>
            <a:off x="7292975" y="187483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81716" name="Text Box 84"/>
          <p:cNvSpPr txBox="1">
            <a:spLocks noChangeAspect="1" noChangeArrowheads="1"/>
          </p:cNvSpPr>
          <p:nvPr/>
        </p:nvSpPr>
        <p:spPr bwMode="auto">
          <a:xfrm>
            <a:off x="7332663" y="2606675"/>
            <a:ext cx="303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581717" name="Text Box 85"/>
          <p:cNvSpPr txBox="1">
            <a:spLocks noChangeAspect="1" noChangeArrowheads="1"/>
          </p:cNvSpPr>
          <p:nvPr/>
        </p:nvSpPr>
        <p:spPr bwMode="auto">
          <a:xfrm>
            <a:off x="7389813" y="2852738"/>
            <a:ext cx="3667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581718" name="Text Box 86"/>
          <p:cNvSpPr txBox="1">
            <a:spLocks noChangeAspect="1" noChangeArrowheads="1"/>
          </p:cNvSpPr>
          <p:nvPr/>
        </p:nvSpPr>
        <p:spPr bwMode="auto">
          <a:xfrm>
            <a:off x="7878763" y="1874838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8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8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8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8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8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8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8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8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8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8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8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8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81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67" grpId="0" animBg="1"/>
      <p:bldP spid="581694" grpId="0" animBg="1"/>
      <p:bldP spid="581697" grpId="0" animBg="1"/>
      <p:bldP spid="581698" grpId="0" animBg="1"/>
      <p:bldP spid="581699" grpId="0" animBg="1"/>
      <p:bldP spid="581700" grpId="0" animBg="1"/>
      <p:bldP spid="581701" grpId="0" animBg="1"/>
      <p:bldP spid="581702" grpId="0" animBg="1"/>
      <p:bldP spid="581703" grpId="0" animBg="1"/>
      <p:bldP spid="581704" grpId="0"/>
      <p:bldP spid="581705" grpId="0" animBg="1"/>
      <p:bldP spid="581706" grpId="0"/>
      <p:bldP spid="581707" grpId="0" animBg="1"/>
      <p:bldP spid="581708" grpId="0"/>
      <p:bldP spid="581709" grpId="0" animBg="1"/>
      <p:bldP spid="581710" grpId="0"/>
      <p:bldP spid="581711" grpId="0" animBg="1"/>
      <p:bldP spid="581712" grpId="0"/>
      <p:bldP spid="581713" grpId="0" animBg="1"/>
      <p:bldP spid="581714" grpId="0"/>
      <p:bldP spid="581715" grpId="0"/>
      <p:bldP spid="581716" grpId="0"/>
      <p:bldP spid="581717" grpId="0"/>
      <p:bldP spid="5817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4900612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Gewinnwert einer Zelle </a:t>
            </a:r>
            <a:r>
              <a:rPr lang="de-DE" altLang="de-DE" i="1">
                <a:solidFill>
                  <a:srgbClr val="CC0000"/>
                </a:solidFill>
              </a:rPr>
              <a:t>g</a:t>
            </a:r>
            <a:r>
              <a:rPr lang="de-DE" altLang="de-DE">
                <a:solidFill>
                  <a:srgbClr val="CC0000"/>
                </a:solidFill>
              </a:rPr>
              <a:t>(</a:t>
            </a:r>
            <a:r>
              <a:rPr lang="de-DE" altLang="de-DE" i="1">
                <a:solidFill>
                  <a:srgbClr val="CC0000"/>
                </a:solidFill>
              </a:rPr>
              <a:t>c</a:t>
            </a:r>
            <a:r>
              <a:rPr lang="de-DE" altLang="de-DE">
                <a:solidFill>
                  <a:srgbClr val="CC0000"/>
                </a:solidFill>
              </a:rPr>
              <a:t>) </a:t>
            </a:r>
            <a:endParaRPr lang="de-DE" altLang="de-DE" i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 i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</a:t>
            </a:r>
            <a:r>
              <a:rPr lang="de-DE" altLang="de-DE" i="1"/>
              <a:t>g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  = </a:t>
            </a:r>
            <a:r>
              <a:rPr lang="de-DE" altLang="de-DE" i="1"/>
              <a:t>FS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 – </a:t>
            </a:r>
            <a:r>
              <a:rPr lang="de-DE" altLang="de-DE" i="1"/>
              <a:t>TE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 ,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/>
              <a:t>wobei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 i="1"/>
              <a:t>FS</a:t>
            </a:r>
            <a:r>
              <a:rPr lang="de-DE" altLang="de-DE" sz="1400"/>
              <a:t>(</a:t>
            </a:r>
            <a:r>
              <a:rPr lang="de-DE" altLang="de-DE" sz="1400" i="1"/>
              <a:t>c</a:t>
            </a:r>
            <a:r>
              <a:rPr lang="de-DE" altLang="de-DE" sz="1400"/>
              <a:t>) die Anzahl der mit der Zelle </a:t>
            </a:r>
            <a:r>
              <a:rPr lang="de-DE" altLang="de-DE" sz="1400" i="1"/>
              <a:t>c</a:t>
            </a:r>
            <a:r>
              <a:rPr lang="de-DE" altLang="de-DE" sz="1400"/>
              <a:t> verbundenen Netze darstellt, die nicht mit anderen Zellen im gegenwärtigen Block der Zelle </a:t>
            </a:r>
            <a:r>
              <a:rPr lang="de-DE" altLang="de-DE" sz="1400" i="1"/>
              <a:t>c</a:t>
            </a:r>
            <a:r>
              <a:rPr lang="de-DE" altLang="de-DE" sz="1400"/>
              <a:t> verbunden sind (durch die Schnittlinie kommend nur die Zelle c verbinden) und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sz="1400" i="1"/>
              <a:t>TE</a:t>
            </a:r>
            <a:r>
              <a:rPr lang="de-DE" altLang="de-DE" sz="1400"/>
              <a:t>(</a:t>
            </a:r>
            <a:r>
              <a:rPr lang="de-DE" altLang="de-DE" sz="1400" i="1"/>
              <a:t>c</a:t>
            </a:r>
            <a:r>
              <a:rPr lang="de-DE" altLang="de-DE" sz="1400"/>
              <a:t>) die Anzahl der mit der Zelle </a:t>
            </a:r>
            <a:r>
              <a:rPr lang="de-DE" altLang="de-DE" sz="1400" i="1"/>
              <a:t>c</a:t>
            </a:r>
            <a:r>
              <a:rPr lang="de-DE" altLang="de-DE" sz="1400"/>
              <a:t> verbundenen Netze ist, die nicht die Schnittlinie kreuzen</a:t>
            </a: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808746" y="4722813"/>
            <a:ext cx="3795885" cy="165286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de-DE" sz="1400" dirty="0"/>
              <a:t>Zelle 1:      </a:t>
            </a:r>
            <a:r>
              <a:rPr lang="nl-NL" altLang="de-DE" sz="1400" i="1" dirty="0"/>
              <a:t>FS</a:t>
            </a:r>
            <a:r>
              <a:rPr lang="nl-NL" altLang="de-DE" sz="1400" dirty="0"/>
              <a:t>(1) = 2	</a:t>
            </a:r>
            <a:r>
              <a:rPr lang="nl-NL" altLang="de-DE" sz="1400" i="1" dirty="0"/>
              <a:t>TE</a:t>
            </a:r>
            <a:r>
              <a:rPr lang="nl-NL" altLang="de-DE" sz="1400" dirty="0"/>
              <a:t>(1) = 1	</a:t>
            </a:r>
            <a:r>
              <a:rPr lang="de-DE" altLang="de-DE" sz="1400" dirty="0"/>
              <a:t></a:t>
            </a:r>
            <a:r>
              <a:rPr lang="nl-NL" altLang="de-DE" sz="1400" i="1" dirty="0"/>
              <a:t>g</a:t>
            </a:r>
            <a:r>
              <a:rPr lang="nl-NL" altLang="de-DE" sz="1400" dirty="0"/>
              <a:t>(1) = 1</a:t>
            </a:r>
          </a:p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de-DE" sz="1400" dirty="0"/>
              <a:t>Zelle 2:      </a:t>
            </a:r>
            <a:r>
              <a:rPr lang="de-DE" altLang="de-DE" sz="1400" i="1" dirty="0"/>
              <a:t>FS</a:t>
            </a:r>
            <a:r>
              <a:rPr lang="nl-NL" altLang="de-DE" sz="1400" dirty="0"/>
              <a:t>(2) = 0	</a:t>
            </a:r>
            <a:r>
              <a:rPr lang="de-DE" altLang="de-DE" sz="1400" i="1" dirty="0"/>
              <a:t>TE</a:t>
            </a:r>
            <a:r>
              <a:rPr lang="nl-NL" altLang="de-DE" sz="1400" dirty="0"/>
              <a:t>(2) = 1	</a:t>
            </a:r>
            <a:r>
              <a:rPr lang="de-DE" altLang="de-DE" sz="1400" dirty="0"/>
              <a:t></a:t>
            </a:r>
            <a:r>
              <a:rPr lang="de-DE" altLang="de-DE" sz="1400" i="1" dirty="0"/>
              <a:t>g</a:t>
            </a:r>
            <a:r>
              <a:rPr lang="nl-NL" altLang="de-DE" sz="1400" dirty="0"/>
              <a:t>(2) = -1</a:t>
            </a:r>
            <a:endParaRPr lang="de-DE" altLang="de-DE" sz="1400" dirty="0"/>
          </a:p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 dirty="0"/>
              <a:t>Zelle 3:      </a:t>
            </a:r>
            <a:r>
              <a:rPr lang="de-DE" altLang="de-DE" sz="1400" i="1" dirty="0"/>
              <a:t>FS</a:t>
            </a:r>
            <a:r>
              <a:rPr lang="de-DE" altLang="de-DE" sz="1400" dirty="0"/>
              <a:t>(3) = 1	</a:t>
            </a:r>
            <a:r>
              <a:rPr lang="de-DE" altLang="de-DE" sz="1400" i="1" dirty="0"/>
              <a:t>TE</a:t>
            </a:r>
            <a:r>
              <a:rPr lang="de-DE" altLang="de-DE" sz="1400" dirty="0"/>
              <a:t>(3) = 1	</a:t>
            </a:r>
            <a:r>
              <a:rPr lang="de-DE" altLang="de-DE" sz="1400" i="1" dirty="0"/>
              <a:t>g</a:t>
            </a:r>
            <a:r>
              <a:rPr lang="de-DE" altLang="de-DE" sz="1400" dirty="0"/>
              <a:t>(3) = 0 </a:t>
            </a:r>
            <a:endParaRPr lang="nl-NL" altLang="de-DE" sz="1400" dirty="0"/>
          </a:p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de-DE" sz="1400" dirty="0"/>
              <a:t>Zelle 4:      </a:t>
            </a:r>
            <a:r>
              <a:rPr lang="de-DE" altLang="de-DE" sz="1400" i="1" dirty="0"/>
              <a:t>FS</a:t>
            </a:r>
            <a:r>
              <a:rPr lang="nl-NL" altLang="de-DE" sz="1400" dirty="0"/>
              <a:t>(4) = 1	</a:t>
            </a:r>
            <a:r>
              <a:rPr lang="de-DE" altLang="de-DE" sz="1400" i="1" dirty="0"/>
              <a:t>TE</a:t>
            </a:r>
            <a:r>
              <a:rPr lang="nl-NL" altLang="de-DE" sz="1400" dirty="0"/>
              <a:t>(4) = 1	</a:t>
            </a:r>
            <a:r>
              <a:rPr lang="de-DE" altLang="de-DE" sz="1400" dirty="0"/>
              <a:t></a:t>
            </a:r>
            <a:r>
              <a:rPr lang="de-DE" altLang="de-DE" sz="1400" i="1" dirty="0"/>
              <a:t>g</a:t>
            </a:r>
            <a:r>
              <a:rPr lang="nl-NL" altLang="de-DE" sz="1400" dirty="0"/>
              <a:t>(4) = 0</a:t>
            </a:r>
          </a:p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de-DE" sz="1400" dirty="0"/>
              <a:t>Zelle 5:      </a:t>
            </a:r>
            <a:r>
              <a:rPr lang="de-DE" altLang="de-DE" sz="1400" i="1" dirty="0"/>
              <a:t>FS</a:t>
            </a:r>
            <a:r>
              <a:rPr lang="nl-NL" altLang="de-DE" sz="1400" dirty="0"/>
              <a:t>(5) = 1	</a:t>
            </a:r>
            <a:r>
              <a:rPr lang="de-DE" altLang="de-DE" sz="1400" i="1" dirty="0"/>
              <a:t>TE</a:t>
            </a:r>
            <a:r>
              <a:rPr lang="nl-NL" altLang="de-DE" sz="1400" dirty="0"/>
              <a:t>(5) = 0	</a:t>
            </a:r>
            <a:r>
              <a:rPr lang="de-DE" altLang="de-DE" sz="1400" dirty="0"/>
              <a:t></a:t>
            </a:r>
            <a:r>
              <a:rPr lang="de-DE" altLang="de-DE" sz="1400" i="1" dirty="0"/>
              <a:t>g</a:t>
            </a:r>
            <a:r>
              <a:rPr lang="nl-NL" altLang="de-DE" sz="1400" dirty="0"/>
              <a:t>(5) = 1 </a:t>
            </a:r>
            <a:endParaRPr lang="en-US" altLang="de-DE" sz="1400" dirty="0"/>
          </a:p>
        </p:txBody>
      </p:sp>
      <p:sp>
        <p:nvSpPr>
          <p:cNvPr id="44036" name="Line 5"/>
          <p:cNvSpPr>
            <a:spLocks noChangeAspect="1" noChangeShapeType="1"/>
          </p:cNvSpPr>
          <p:nvPr/>
        </p:nvSpPr>
        <p:spPr bwMode="auto">
          <a:xfrm flipV="1">
            <a:off x="7327900" y="1627188"/>
            <a:ext cx="798513" cy="735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37" name="Line 6"/>
          <p:cNvSpPr>
            <a:spLocks noChangeAspect="1" noChangeShapeType="1"/>
          </p:cNvSpPr>
          <p:nvPr/>
        </p:nvSpPr>
        <p:spPr bwMode="auto">
          <a:xfrm flipH="1">
            <a:off x="7327900" y="1751013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38" name="Line 7"/>
          <p:cNvSpPr>
            <a:spLocks noChangeAspect="1" noChangeShapeType="1"/>
          </p:cNvSpPr>
          <p:nvPr/>
        </p:nvSpPr>
        <p:spPr bwMode="auto">
          <a:xfrm>
            <a:off x="8128000" y="1598613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39" name="Line 8"/>
          <p:cNvSpPr>
            <a:spLocks noChangeAspect="1" noChangeShapeType="1"/>
          </p:cNvSpPr>
          <p:nvPr/>
        </p:nvSpPr>
        <p:spPr bwMode="auto">
          <a:xfrm flipH="1">
            <a:off x="7145338" y="16271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40" name="Line 9"/>
          <p:cNvSpPr>
            <a:spLocks noChangeAspect="1" noChangeShapeType="1"/>
          </p:cNvSpPr>
          <p:nvPr/>
        </p:nvSpPr>
        <p:spPr bwMode="auto">
          <a:xfrm flipH="1">
            <a:off x="7297738" y="2401888"/>
            <a:ext cx="809625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41" name="Line 10"/>
          <p:cNvSpPr>
            <a:spLocks noChangeAspect="1" noChangeShapeType="1"/>
          </p:cNvSpPr>
          <p:nvPr/>
        </p:nvSpPr>
        <p:spPr bwMode="auto">
          <a:xfrm>
            <a:off x="7278688" y="316071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42" name="Oval 11"/>
          <p:cNvSpPr>
            <a:spLocks noChangeAspect="1" noChangeArrowheads="1"/>
          </p:cNvSpPr>
          <p:nvPr/>
        </p:nvSpPr>
        <p:spPr bwMode="auto">
          <a:xfrm>
            <a:off x="6989763" y="2947988"/>
            <a:ext cx="460375" cy="4587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43" name="Rectangle 12"/>
          <p:cNvSpPr>
            <a:spLocks noChangeAspect="1" noChangeArrowheads="1"/>
          </p:cNvSpPr>
          <p:nvPr/>
        </p:nvSpPr>
        <p:spPr bwMode="auto">
          <a:xfrm>
            <a:off x="7032625" y="2982913"/>
            <a:ext cx="36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1</a:t>
            </a:r>
            <a:endParaRPr lang="en-US" altLang="de-DE" b="1"/>
          </a:p>
        </p:txBody>
      </p:sp>
      <p:sp>
        <p:nvSpPr>
          <p:cNvPr id="44044" name="Oval 13"/>
          <p:cNvSpPr>
            <a:spLocks noChangeAspect="1" noChangeArrowheads="1"/>
          </p:cNvSpPr>
          <p:nvPr/>
        </p:nvSpPr>
        <p:spPr bwMode="auto">
          <a:xfrm>
            <a:off x="7889875" y="1412875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45" name="Rectangle 14"/>
          <p:cNvSpPr>
            <a:spLocks noChangeAspect="1" noChangeArrowheads="1"/>
          </p:cNvSpPr>
          <p:nvPr/>
        </p:nvSpPr>
        <p:spPr bwMode="auto">
          <a:xfrm>
            <a:off x="7932738" y="14589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44046" name="Oval 15"/>
          <p:cNvSpPr>
            <a:spLocks noChangeAspect="1" noChangeArrowheads="1"/>
          </p:cNvSpPr>
          <p:nvPr/>
        </p:nvSpPr>
        <p:spPr bwMode="auto">
          <a:xfrm>
            <a:off x="7910513" y="2179638"/>
            <a:ext cx="458787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47" name="Rectangle 16"/>
          <p:cNvSpPr>
            <a:spLocks noChangeAspect="1" noChangeArrowheads="1"/>
          </p:cNvSpPr>
          <p:nvPr/>
        </p:nvSpPr>
        <p:spPr bwMode="auto">
          <a:xfrm>
            <a:off x="7934325" y="2212975"/>
            <a:ext cx="36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44048" name="Oval 17"/>
          <p:cNvSpPr>
            <a:spLocks noChangeAspect="1" noChangeArrowheads="1"/>
          </p:cNvSpPr>
          <p:nvPr/>
        </p:nvSpPr>
        <p:spPr bwMode="auto">
          <a:xfrm>
            <a:off x="7010400" y="1412875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49" name="Rectangle 18"/>
          <p:cNvSpPr>
            <a:spLocks noChangeAspect="1" noChangeArrowheads="1"/>
          </p:cNvSpPr>
          <p:nvPr/>
        </p:nvSpPr>
        <p:spPr bwMode="auto">
          <a:xfrm>
            <a:off x="7050088" y="1465263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44050" name="Oval 19"/>
          <p:cNvSpPr>
            <a:spLocks noChangeAspect="1" noChangeArrowheads="1"/>
          </p:cNvSpPr>
          <p:nvPr/>
        </p:nvSpPr>
        <p:spPr bwMode="auto">
          <a:xfrm>
            <a:off x="7889875" y="2946400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51" name="Rectangle 20"/>
          <p:cNvSpPr>
            <a:spLocks noChangeAspect="1" noChangeArrowheads="1"/>
          </p:cNvSpPr>
          <p:nvPr/>
        </p:nvSpPr>
        <p:spPr bwMode="auto">
          <a:xfrm>
            <a:off x="7932738" y="2990850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44052" name="Line 21"/>
          <p:cNvSpPr>
            <a:spLocks noChangeAspect="1" noChangeShapeType="1"/>
          </p:cNvSpPr>
          <p:nvPr/>
        </p:nvSpPr>
        <p:spPr bwMode="auto">
          <a:xfrm>
            <a:off x="7696200" y="1465263"/>
            <a:ext cx="0" cy="1941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3" name="Text Box 24"/>
          <p:cNvSpPr txBox="1">
            <a:spLocks noChangeAspect="1" noChangeArrowheads="1"/>
          </p:cNvSpPr>
          <p:nvPr/>
        </p:nvSpPr>
        <p:spPr bwMode="auto">
          <a:xfrm>
            <a:off x="6911975" y="2119313"/>
            <a:ext cx="29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44054" name="Text Box 25"/>
          <p:cNvSpPr txBox="1">
            <a:spLocks noChangeAspect="1" noChangeArrowheads="1"/>
          </p:cNvSpPr>
          <p:nvPr/>
        </p:nvSpPr>
        <p:spPr bwMode="auto">
          <a:xfrm>
            <a:off x="7292975" y="187483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44055" name="Text Box 26"/>
          <p:cNvSpPr txBox="1">
            <a:spLocks noChangeAspect="1" noChangeArrowheads="1"/>
          </p:cNvSpPr>
          <p:nvPr/>
        </p:nvSpPr>
        <p:spPr bwMode="auto">
          <a:xfrm>
            <a:off x="7332663" y="2606675"/>
            <a:ext cx="303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44056" name="Text Box 27"/>
          <p:cNvSpPr txBox="1">
            <a:spLocks noChangeAspect="1" noChangeArrowheads="1"/>
          </p:cNvSpPr>
          <p:nvPr/>
        </p:nvSpPr>
        <p:spPr bwMode="auto">
          <a:xfrm>
            <a:off x="7389813" y="2852738"/>
            <a:ext cx="3667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44057" name="Text Box 28"/>
          <p:cNvSpPr txBox="1">
            <a:spLocks noChangeAspect="1" noChangeArrowheads="1"/>
          </p:cNvSpPr>
          <p:nvPr/>
        </p:nvSpPr>
        <p:spPr bwMode="auto">
          <a:xfrm>
            <a:off x="7878763" y="1874838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  <p:sp>
        <p:nvSpPr>
          <p:cNvPr id="583709" name="Line 29"/>
          <p:cNvSpPr>
            <a:spLocks noChangeAspect="1" noChangeShapeType="1"/>
          </p:cNvSpPr>
          <p:nvPr/>
        </p:nvSpPr>
        <p:spPr bwMode="auto">
          <a:xfrm flipV="1">
            <a:off x="7399338" y="4579938"/>
            <a:ext cx="798512" cy="735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10" name="Line 30"/>
          <p:cNvSpPr>
            <a:spLocks noChangeAspect="1" noChangeShapeType="1"/>
          </p:cNvSpPr>
          <p:nvPr/>
        </p:nvSpPr>
        <p:spPr bwMode="auto">
          <a:xfrm flipH="1">
            <a:off x="7399338" y="4702175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11" name="Line 31"/>
          <p:cNvSpPr>
            <a:spLocks noChangeAspect="1" noChangeShapeType="1"/>
          </p:cNvSpPr>
          <p:nvPr/>
        </p:nvSpPr>
        <p:spPr bwMode="auto">
          <a:xfrm>
            <a:off x="8199438" y="4551363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12" name="Line 32"/>
          <p:cNvSpPr>
            <a:spLocks noChangeAspect="1" noChangeShapeType="1"/>
          </p:cNvSpPr>
          <p:nvPr/>
        </p:nvSpPr>
        <p:spPr bwMode="auto">
          <a:xfrm flipH="1">
            <a:off x="7216775" y="457993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13" name="Line 33"/>
          <p:cNvSpPr>
            <a:spLocks noChangeAspect="1" noChangeShapeType="1"/>
          </p:cNvSpPr>
          <p:nvPr/>
        </p:nvSpPr>
        <p:spPr bwMode="auto">
          <a:xfrm flipH="1">
            <a:off x="7369175" y="5353050"/>
            <a:ext cx="811213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14" name="Line 34"/>
          <p:cNvSpPr>
            <a:spLocks noChangeAspect="1" noChangeShapeType="1"/>
          </p:cNvSpPr>
          <p:nvPr/>
        </p:nvSpPr>
        <p:spPr bwMode="auto">
          <a:xfrm>
            <a:off x="7351713" y="611346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15" name="Oval 35"/>
          <p:cNvSpPr>
            <a:spLocks noChangeAspect="1" noChangeArrowheads="1"/>
          </p:cNvSpPr>
          <p:nvPr/>
        </p:nvSpPr>
        <p:spPr bwMode="auto">
          <a:xfrm>
            <a:off x="7062788" y="5899150"/>
            <a:ext cx="460375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716" name="Rectangle 36"/>
          <p:cNvSpPr>
            <a:spLocks noChangeAspect="1" noChangeArrowheads="1"/>
          </p:cNvSpPr>
          <p:nvPr/>
        </p:nvSpPr>
        <p:spPr bwMode="auto">
          <a:xfrm>
            <a:off x="7104063" y="5935663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1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83717" name="Oval 37"/>
          <p:cNvSpPr>
            <a:spLocks noChangeAspect="1" noChangeArrowheads="1"/>
          </p:cNvSpPr>
          <p:nvPr/>
        </p:nvSpPr>
        <p:spPr bwMode="auto">
          <a:xfrm>
            <a:off x="7961313" y="4365625"/>
            <a:ext cx="458787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718" name="Rectangle 38"/>
          <p:cNvSpPr>
            <a:spLocks noChangeAspect="1" noChangeArrowheads="1"/>
          </p:cNvSpPr>
          <p:nvPr/>
        </p:nvSpPr>
        <p:spPr bwMode="auto">
          <a:xfrm>
            <a:off x="8004175" y="4410075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83719" name="Oval 39"/>
          <p:cNvSpPr>
            <a:spLocks noChangeAspect="1" noChangeArrowheads="1"/>
          </p:cNvSpPr>
          <p:nvPr/>
        </p:nvSpPr>
        <p:spPr bwMode="auto">
          <a:xfrm>
            <a:off x="7983538" y="5130800"/>
            <a:ext cx="458787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720" name="Rectangle 40"/>
          <p:cNvSpPr>
            <a:spLocks noChangeAspect="1" noChangeArrowheads="1"/>
          </p:cNvSpPr>
          <p:nvPr/>
        </p:nvSpPr>
        <p:spPr bwMode="auto">
          <a:xfrm>
            <a:off x="8007350" y="51657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83721" name="Oval 41"/>
          <p:cNvSpPr>
            <a:spLocks noChangeAspect="1" noChangeArrowheads="1"/>
          </p:cNvSpPr>
          <p:nvPr/>
        </p:nvSpPr>
        <p:spPr bwMode="auto">
          <a:xfrm>
            <a:off x="7081838" y="4365625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722" name="Rectangle 42"/>
          <p:cNvSpPr>
            <a:spLocks noChangeAspect="1" noChangeArrowheads="1"/>
          </p:cNvSpPr>
          <p:nvPr/>
        </p:nvSpPr>
        <p:spPr bwMode="auto">
          <a:xfrm>
            <a:off x="7123113" y="4416425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583723" name="Oval 43"/>
          <p:cNvSpPr>
            <a:spLocks noChangeAspect="1" noChangeArrowheads="1"/>
          </p:cNvSpPr>
          <p:nvPr/>
        </p:nvSpPr>
        <p:spPr bwMode="auto">
          <a:xfrm>
            <a:off x="7961313" y="5897563"/>
            <a:ext cx="458787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724" name="Rectangle 44"/>
          <p:cNvSpPr>
            <a:spLocks noChangeAspect="1" noChangeArrowheads="1"/>
          </p:cNvSpPr>
          <p:nvPr/>
        </p:nvSpPr>
        <p:spPr bwMode="auto">
          <a:xfrm>
            <a:off x="8004175" y="5943600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83725" name="Line 45"/>
          <p:cNvSpPr>
            <a:spLocks noChangeAspect="1" noChangeShapeType="1"/>
          </p:cNvSpPr>
          <p:nvPr/>
        </p:nvSpPr>
        <p:spPr bwMode="auto">
          <a:xfrm>
            <a:off x="7693025" y="4416425"/>
            <a:ext cx="0" cy="4111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28" name="Text Box 48"/>
          <p:cNvSpPr txBox="1">
            <a:spLocks noChangeAspect="1" noChangeArrowheads="1"/>
          </p:cNvSpPr>
          <p:nvPr/>
        </p:nvSpPr>
        <p:spPr bwMode="auto">
          <a:xfrm>
            <a:off x="6983413" y="5070475"/>
            <a:ext cx="293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83729" name="Text Box 49"/>
          <p:cNvSpPr txBox="1">
            <a:spLocks noChangeAspect="1" noChangeArrowheads="1"/>
          </p:cNvSpPr>
          <p:nvPr/>
        </p:nvSpPr>
        <p:spPr bwMode="auto">
          <a:xfrm>
            <a:off x="7364413" y="48275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83730" name="Text Box 50"/>
          <p:cNvSpPr txBox="1">
            <a:spLocks noChangeAspect="1" noChangeArrowheads="1"/>
          </p:cNvSpPr>
          <p:nvPr/>
        </p:nvSpPr>
        <p:spPr bwMode="auto">
          <a:xfrm>
            <a:off x="7405688" y="5557838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583731" name="Text Box 51"/>
          <p:cNvSpPr txBox="1">
            <a:spLocks noChangeAspect="1" noChangeArrowheads="1"/>
          </p:cNvSpPr>
          <p:nvPr/>
        </p:nvSpPr>
        <p:spPr bwMode="auto">
          <a:xfrm>
            <a:off x="7462838" y="5805488"/>
            <a:ext cx="3651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583732" name="Text Box 52"/>
          <p:cNvSpPr txBox="1">
            <a:spLocks noChangeAspect="1" noChangeArrowheads="1"/>
          </p:cNvSpPr>
          <p:nvPr/>
        </p:nvSpPr>
        <p:spPr bwMode="auto">
          <a:xfrm>
            <a:off x="7951788" y="4827588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  <p:sp>
        <p:nvSpPr>
          <p:cNvPr id="583733" name="Line 53"/>
          <p:cNvSpPr>
            <a:spLocks noChangeShapeType="1"/>
          </p:cNvSpPr>
          <p:nvPr/>
        </p:nvSpPr>
        <p:spPr bwMode="auto">
          <a:xfrm flipH="1">
            <a:off x="6983413" y="4827588"/>
            <a:ext cx="709612" cy="2428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583734" name="AutoShape 54"/>
          <p:cNvSpPr>
            <a:spLocks noChangeArrowheads="1"/>
          </p:cNvSpPr>
          <p:nvPr/>
        </p:nvSpPr>
        <p:spPr bwMode="auto">
          <a:xfrm rot="-5400000">
            <a:off x="7634287" y="3533776"/>
            <a:ext cx="288925" cy="65405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735" name="Oval 55"/>
          <p:cNvSpPr>
            <a:spLocks noChangeArrowheads="1"/>
          </p:cNvSpPr>
          <p:nvPr/>
        </p:nvSpPr>
        <p:spPr bwMode="auto">
          <a:xfrm>
            <a:off x="3608388" y="4721225"/>
            <a:ext cx="1079500" cy="428625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4083" name="Rectangle 57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Begriffe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8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8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8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8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8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8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8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8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8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8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8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4" grpId="0" animBg="1"/>
      <p:bldP spid="583709" grpId="0" animBg="1"/>
      <p:bldP spid="583710" grpId="0" animBg="1"/>
      <p:bldP spid="583711" grpId="0" animBg="1"/>
      <p:bldP spid="583712" grpId="0" animBg="1"/>
      <p:bldP spid="583713" grpId="0" animBg="1"/>
      <p:bldP spid="583714" grpId="0" animBg="1"/>
      <p:bldP spid="583715" grpId="0" animBg="1"/>
      <p:bldP spid="583716" grpId="0"/>
      <p:bldP spid="583717" grpId="0" animBg="1"/>
      <p:bldP spid="583718" grpId="0"/>
      <p:bldP spid="583719" grpId="0" animBg="1"/>
      <p:bldP spid="583720" grpId="0"/>
      <p:bldP spid="583721" grpId="0" animBg="1"/>
      <p:bldP spid="583722" grpId="0"/>
      <p:bldP spid="583723" grpId="0" animBg="1"/>
      <p:bldP spid="583724" grpId="0"/>
      <p:bldP spid="583725" grpId="0" animBg="1"/>
      <p:bldP spid="583728" grpId="0"/>
      <p:bldP spid="583729" grpId="0"/>
      <p:bldP spid="583730" grpId="0"/>
      <p:bldP spid="583731" grpId="0"/>
      <p:bldP spid="583732" grpId="0"/>
      <p:bldP spid="583733" grpId="0" animBg="1"/>
      <p:bldP spid="583734" grpId="0" animBg="1"/>
      <p:bldP spid="5837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7132637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Maximaler positiver Gewinn </a:t>
            </a:r>
            <a:r>
              <a:rPr lang="de-DE" altLang="de-DE" i="1">
                <a:solidFill>
                  <a:srgbClr val="CC0000"/>
                </a:solidFill>
              </a:rPr>
              <a:t>G</a:t>
            </a:r>
            <a:r>
              <a:rPr lang="de-DE" altLang="de-DE" i="1" baseline="-25000">
                <a:solidFill>
                  <a:srgbClr val="CC0000"/>
                </a:solidFill>
              </a:rPr>
              <a:t>m</a:t>
            </a:r>
            <a:r>
              <a:rPr lang="de-DE" altLang="de-DE" i="1"/>
              <a:t> </a:t>
            </a:r>
            <a:r>
              <a:rPr lang="de-DE" altLang="de-DE">
                <a:solidFill>
                  <a:srgbClr val="CC0000"/>
                </a:solidFill>
              </a:rPr>
              <a:t>eines Passes </a:t>
            </a:r>
            <a:endParaRPr lang="de-DE" altLang="de-DE" i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Der maximale positive Gewinn </a:t>
            </a:r>
            <a:r>
              <a:rPr lang="de-DE" altLang="de-DE" i="1"/>
              <a:t>G</a:t>
            </a:r>
            <a:r>
              <a:rPr lang="de-DE" altLang="de-DE" i="1" baseline="-25000"/>
              <a:t>m</a:t>
            </a:r>
            <a:r>
              <a:rPr lang="de-DE" altLang="de-DE"/>
              <a:t> gibt die Folge von </a:t>
            </a:r>
            <a:r>
              <a:rPr lang="de-DE" altLang="de-DE" i="1"/>
              <a:t>m </a:t>
            </a:r>
            <a:r>
              <a:rPr lang="de-DE" altLang="de-DE"/>
              <a:t>Verschiebungen innerhalb eines Passes an, die zu einer maximalen Schnittkostenminimierung führt.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Konkret ergibt sich </a:t>
            </a:r>
            <a:r>
              <a:rPr lang="de-DE" altLang="de-DE" i="1"/>
              <a:t>G</a:t>
            </a:r>
            <a:r>
              <a:rPr lang="de-DE" altLang="de-DE" i="1" baseline="-25000"/>
              <a:t>m</a:t>
            </a:r>
            <a:r>
              <a:rPr lang="de-DE" altLang="de-DE"/>
              <a:t> aus den aufaddierten Gewinnwerten </a:t>
            </a:r>
            <a:r>
              <a:rPr lang="de-DE" altLang="de-DE" i="1"/>
              <a:t>g</a:t>
            </a:r>
            <a:r>
              <a:rPr lang="de-DE" altLang="de-DE"/>
              <a:t> von </a:t>
            </a:r>
            <a:r>
              <a:rPr lang="de-DE" altLang="de-DE" i="1"/>
              <a:t>m</a:t>
            </a:r>
            <a:r>
              <a:rPr lang="de-DE" altLang="de-DE"/>
              <a:t> hintereinander erfolgten Verschiebungen innerhalb eines Passes.</a:t>
            </a:r>
            <a:r>
              <a:rPr lang="en-US" altLang="de-DE"/>
              <a:t> </a:t>
            </a:r>
            <a:endParaRPr lang="de-DE" altLang="de-DE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Begriffe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/>
              <a:t>2.1 	Einführung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15963" y="1341438"/>
            <a:ext cx="724058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</a:pPr>
            <a:r>
              <a:rPr lang="de-DE" altLang="de-DE"/>
              <a:t>Die Aufgabe der Partitionierung besteht darin, eine Schaltung in Teilschaltungen, sog. Partitionen oder Blöcke, aufzuteilen </a:t>
            </a:r>
            <a:br>
              <a:rPr lang="de-DE" altLang="de-DE"/>
            </a:br>
            <a:r>
              <a:rPr lang="de-DE" altLang="de-DE"/>
              <a:t>(zu partitionieren), wobei die Verknüpfungen der Blöcke untereinander zu minimieren sind.</a:t>
            </a: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051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7132637" cy="397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dirty="0">
                <a:solidFill>
                  <a:srgbClr val="CC0000"/>
                </a:solidFill>
              </a:rPr>
              <a:t>Verhältnisfaktor und Gleichgewichtskriterium</a:t>
            </a:r>
            <a:endParaRPr lang="de-DE" altLang="de-DE" i="1" dirty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 dirty="0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dirty="0"/>
              <a:t>Da beim FM-Algorithmus die Zellen einzeln verschoben werden, </a:t>
            </a:r>
            <a:br>
              <a:rPr lang="de-DE" altLang="de-DE" dirty="0"/>
            </a:br>
            <a:r>
              <a:rPr lang="de-DE" altLang="de-DE" dirty="0"/>
              <a:t>ist eine Berücksichtigung der Partitionierungsgrößen bei jeder Zellenverschiebung notwendig.</a:t>
            </a:r>
            <a:r>
              <a:rPr lang="en-US" altLang="de-DE" dirty="0"/>
              <a:t> </a:t>
            </a:r>
            <a:endParaRPr lang="de-DE" altLang="de-DE" dirty="0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 dirty="0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dirty="0"/>
              <a:t>Mittels eines sog. Verhältnisfaktors</a:t>
            </a:r>
            <a:r>
              <a:rPr lang="de-DE" altLang="de-DE" i="1" dirty="0"/>
              <a:t> r</a:t>
            </a:r>
            <a:r>
              <a:rPr lang="de-DE" altLang="de-DE" dirty="0"/>
              <a:t>  wird ein angestrebtes Größenverhältnis der Flächen </a:t>
            </a:r>
            <a:r>
              <a:rPr lang="de-DE" altLang="de-DE" i="1" dirty="0"/>
              <a:t>A</a:t>
            </a:r>
            <a:r>
              <a:rPr lang="de-DE" altLang="de-DE" dirty="0"/>
              <a:t> und </a:t>
            </a:r>
            <a:r>
              <a:rPr lang="de-DE" altLang="de-DE" i="1" dirty="0"/>
              <a:t>B</a:t>
            </a:r>
            <a:r>
              <a:rPr lang="de-DE" altLang="de-DE" dirty="0"/>
              <a:t> ausgedrückt: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 dirty="0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 dirty="0"/>
              <a:t>Mit einem vom Verhältnisfaktor </a:t>
            </a:r>
            <a:r>
              <a:rPr lang="de-DE" altLang="de-DE" i="1" dirty="0"/>
              <a:t>r</a:t>
            </a:r>
            <a:r>
              <a:rPr lang="de-DE" altLang="de-DE" dirty="0"/>
              <a:t> ableitbaren Gleichgewichtskriterium lässt sich jede Zellenverschiebung auf Einhaltung des durch </a:t>
            </a:r>
            <a:r>
              <a:rPr lang="de-DE" altLang="de-DE" i="1" dirty="0"/>
              <a:t>r </a:t>
            </a:r>
            <a:r>
              <a:rPr lang="de-DE" altLang="de-DE" dirty="0"/>
              <a:t>vorgegebenen Größenverhältnisses beider Teilflächen verifizieren.</a:t>
            </a:r>
            <a:r>
              <a:rPr lang="en-US" altLang="de-DE" dirty="0"/>
              <a:t> </a:t>
            </a:r>
            <a:endParaRPr lang="de-DE" altLang="de-DE" dirty="0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 dirty="0"/>
          </a:p>
        </p:txBody>
      </p:sp>
      <p:graphicFrame>
        <p:nvGraphicFramePr>
          <p:cNvPr id="587780" name="Object 4"/>
          <p:cNvGraphicFramePr>
            <a:graphicFrameLocks noChangeAspect="1"/>
          </p:cNvGraphicFramePr>
          <p:nvPr/>
        </p:nvGraphicFramePr>
        <p:xfrm>
          <a:off x="6704013" y="3278188"/>
          <a:ext cx="12096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Formel" r:id="rId4" imgW="672808" imgH="444307" progId="Equation.3">
                  <p:embed/>
                </p:oleObj>
              </mc:Choice>
              <mc:Fallback>
                <p:oleObj name="Formel" r:id="rId4" imgW="672808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3278188"/>
                        <a:ext cx="12096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6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Begriffe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608013" y="1446213"/>
            <a:ext cx="7996237" cy="19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>
                <a:solidFill>
                  <a:srgbClr val="CC0000"/>
                </a:solidFill>
              </a:rPr>
              <a:t>Basiszelle</a:t>
            </a:r>
            <a:endParaRPr lang="de-DE" altLang="de-DE" i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Die zur Verschiebung ausgewählte Zelle wird als Basiszelle bezeichnet. </a:t>
            </a:r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endParaRPr lang="de-DE" altLang="de-DE"/>
          </a:p>
          <a:p>
            <a:pPr>
              <a:lnSpc>
                <a:spcPct val="100000"/>
              </a:lnSpc>
              <a:spcBef>
                <a:spcPct val="25000"/>
              </a:spcBef>
              <a:buClrTx/>
              <a:buFontTx/>
              <a:buNone/>
            </a:pPr>
            <a:r>
              <a:rPr lang="de-DE" altLang="de-DE"/>
              <a:t>Diese besitzt den maximalen Zellengewinnwert </a:t>
            </a:r>
            <a:r>
              <a:rPr lang="de-DE" altLang="de-DE" i="1"/>
              <a:t>g</a:t>
            </a:r>
            <a:r>
              <a:rPr lang="de-DE" altLang="de-DE"/>
              <a:t>(</a:t>
            </a:r>
            <a:r>
              <a:rPr lang="de-DE" altLang="de-DE" i="1"/>
              <a:t>c</a:t>
            </a:r>
            <a:r>
              <a:rPr lang="de-DE" altLang="de-DE"/>
              <a:t>)</a:t>
            </a:r>
            <a:r>
              <a:rPr lang="de-DE" altLang="de-DE" b="1" i="1"/>
              <a:t> </a:t>
            </a:r>
            <a:r>
              <a:rPr lang="de-DE" altLang="de-DE"/>
              <a:t>unter allen verschiebbaren Zellen </a:t>
            </a:r>
            <a:r>
              <a:rPr lang="de-DE" altLang="de-DE" u="sng"/>
              <a:t>und</a:t>
            </a:r>
            <a:r>
              <a:rPr lang="de-DE" altLang="de-DE"/>
              <a:t> verletzt durch ihre Verschiebung nicht das Gleichgewichtskriterium.</a:t>
            </a:r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808746" y="4722813"/>
            <a:ext cx="3795885" cy="1345089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de-DE" sz="1400" dirty="0"/>
              <a:t>Zelle 1:      </a:t>
            </a:r>
            <a:r>
              <a:rPr lang="nl-NL" altLang="de-DE" sz="1400" i="1" dirty="0"/>
              <a:t>FS</a:t>
            </a:r>
            <a:r>
              <a:rPr lang="nl-NL" altLang="de-DE" sz="1400" dirty="0"/>
              <a:t>(1) = 2	</a:t>
            </a:r>
            <a:r>
              <a:rPr lang="nl-NL" altLang="de-DE" sz="1400" i="1" dirty="0"/>
              <a:t>TE</a:t>
            </a:r>
            <a:r>
              <a:rPr lang="nl-NL" altLang="de-DE" sz="1400" dirty="0"/>
              <a:t>(1) = 1	</a:t>
            </a:r>
            <a:r>
              <a:rPr lang="de-DE" altLang="de-DE" sz="1400" dirty="0"/>
              <a:t></a:t>
            </a:r>
            <a:r>
              <a:rPr lang="nl-NL" altLang="de-DE" sz="1400" i="1" dirty="0"/>
              <a:t>g</a:t>
            </a:r>
            <a:r>
              <a:rPr lang="nl-NL" altLang="de-DE" sz="1400" dirty="0"/>
              <a:t>(1) = 1</a:t>
            </a:r>
          </a:p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de-DE" sz="1400" dirty="0"/>
              <a:t>Zelle 2:      </a:t>
            </a:r>
            <a:r>
              <a:rPr lang="de-DE" altLang="de-DE" sz="1400" i="1" dirty="0"/>
              <a:t>FS</a:t>
            </a:r>
            <a:r>
              <a:rPr lang="nl-NL" altLang="de-DE" sz="1400" dirty="0"/>
              <a:t>(2) = 0	</a:t>
            </a:r>
            <a:r>
              <a:rPr lang="de-DE" altLang="de-DE" sz="1400" i="1" dirty="0"/>
              <a:t>TE</a:t>
            </a:r>
            <a:r>
              <a:rPr lang="nl-NL" altLang="de-DE" sz="1400" dirty="0"/>
              <a:t>(2) = 1	</a:t>
            </a:r>
            <a:r>
              <a:rPr lang="de-DE" altLang="de-DE" sz="1400" dirty="0"/>
              <a:t></a:t>
            </a:r>
            <a:r>
              <a:rPr lang="de-DE" altLang="de-DE" sz="1400" i="1" dirty="0"/>
              <a:t>g</a:t>
            </a:r>
            <a:r>
              <a:rPr lang="nl-NL" altLang="de-DE" sz="1400" dirty="0"/>
              <a:t>(2) = -1</a:t>
            </a:r>
            <a:endParaRPr lang="de-DE" altLang="de-DE" sz="1400" dirty="0"/>
          </a:p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400" dirty="0"/>
              <a:t>Zelle 3:      </a:t>
            </a:r>
            <a:r>
              <a:rPr lang="de-DE" altLang="de-DE" sz="1400" i="1" dirty="0"/>
              <a:t>FS</a:t>
            </a:r>
            <a:r>
              <a:rPr lang="de-DE" altLang="de-DE" sz="1400" dirty="0"/>
              <a:t>(3) = 1	</a:t>
            </a:r>
            <a:r>
              <a:rPr lang="de-DE" altLang="de-DE" sz="1400" i="1" dirty="0"/>
              <a:t>TE</a:t>
            </a:r>
            <a:r>
              <a:rPr lang="de-DE" altLang="de-DE" sz="1400" dirty="0"/>
              <a:t>(3) = 1	</a:t>
            </a:r>
            <a:r>
              <a:rPr lang="de-DE" altLang="de-DE" sz="1400" i="1" dirty="0"/>
              <a:t>g</a:t>
            </a:r>
            <a:r>
              <a:rPr lang="de-DE" altLang="de-DE" sz="1400" dirty="0"/>
              <a:t>(3) = 0 </a:t>
            </a:r>
            <a:endParaRPr lang="nl-NL" altLang="de-DE" sz="1400" dirty="0"/>
          </a:p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de-DE" sz="1400" dirty="0"/>
              <a:t>Zelle 4:      </a:t>
            </a:r>
            <a:r>
              <a:rPr lang="de-DE" altLang="de-DE" sz="1400" i="1" dirty="0"/>
              <a:t>FS</a:t>
            </a:r>
            <a:r>
              <a:rPr lang="nl-NL" altLang="de-DE" sz="1400" dirty="0"/>
              <a:t>(4) = 1	</a:t>
            </a:r>
            <a:r>
              <a:rPr lang="de-DE" altLang="de-DE" sz="1400" i="1" dirty="0"/>
              <a:t>TE</a:t>
            </a:r>
            <a:r>
              <a:rPr lang="nl-NL" altLang="de-DE" sz="1400" dirty="0"/>
              <a:t>(4) = 1	</a:t>
            </a:r>
            <a:r>
              <a:rPr lang="de-DE" altLang="de-DE" sz="1400" dirty="0"/>
              <a:t></a:t>
            </a:r>
            <a:r>
              <a:rPr lang="de-DE" altLang="de-DE" sz="1400" i="1" dirty="0"/>
              <a:t>g</a:t>
            </a:r>
            <a:r>
              <a:rPr lang="nl-NL" altLang="de-DE" sz="1400" dirty="0"/>
              <a:t>(4) = 0</a:t>
            </a:r>
            <a:endParaRPr lang="en-US" altLang="de-DE" sz="1400" dirty="0"/>
          </a:p>
        </p:txBody>
      </p:sp>
      <p:sp>
        <p:nvSpPr>
          <p:cNvPr id="589830" name="Oval 6"/>
          <p:cNvSpPr>
            <a:spLocks noChangeArrowheads="1"/>
          </p:cNvSpPr>
          <p:nvPr/>
        </p:nvSpPr>
        <p:spPr bwMode="auto">
          <a:xfrm>
            <a:off x="3608388" y="4721225"/>
            <a:ext cx="1079500" cy="428625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827088" y="3787775"/>
            <a:ext cx="12541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Basiszelle</a:t>
            </a:r>
            <a:endParaRPr lang="en-US" altLang="de-DE"/>
          </a:p>
        </p:txBody>
      </p:sp>
      <p:sp>
        <p:nvSpPr>
          <p:cNvPr id="589832" name="Line 8"/>
          <p:cNvSpPr>
            <a:spLocks noChangeShapeType="1"/>
          </p:cNvSpPr>
          <p:nvPr/>
        </p:nvSpPr>
        <p:spPr bwMode="auto">
          <a:xfrm flipH="1">
            <a:off x="1331913" y="4198938"/>
            <a:ext cx="7143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589833" name="Oval 9"/>
          <p:cNvSpPr>
            <a:spLocks noChangeArrowheads="1"/>
          </p:cNvSpPr>
          <p:nvPr/>
        </p:nvSpPr>
        <p:spPr bwMode="auto">
          <a:xfrm>
            <a:off x="827088" y="4722813"/>
            <a:ext cx="1079500" cy="428625"/>
          </a:xfrm>
          <a:prstGeom prst="ellipse">
            <a:avLst/>
          </a:prstGeom>
          <a:noFill/>
          <a:ln w="381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112" name="Rectangle 11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Begriffe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9" grpId="0" animBg="1"/>
      <p:bldP spid="589830" grpId="0" animBg="1"/>
      <p:bldP spid="589831" grpId="0"/>
      <p:bldP spid="589832" grpId="0" animBg="1"/>
      <p:bldP spid="5898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503561"/>
              </p:ext>
            </p:extLst>
          </p:nvPr>
        </p:nvGraphicFramePr>
        <p:xfrm>
          <a:off x="766763" y="1165225"/>
          <a:ext cx="8888412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Document" r:id="rId4" imgW="5781600" imgH="3332160" progId="Word.Document.8">
                  <p:embed/>
                </p:oleObj>
              </mc:Choice>
              <mc:Fallback>
                <p:oleObj name="Document" r:id="rId4" imgW="5781600" imgH="33321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4890" r="-3085" b="-10008"/>
                      <a:stretch>
                        <a:fillRect/>
                      </a:stretch>
                    </p:blipFill>
                    <p:spPr bwMode="auto">
                      <a:xfrm>
                        <a:off x="766763" y="1165225"/>
                        <a:ext cx="8888412" cy="512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sp>
        <p:nvSpPr>
          <p:cNvPr id="49155" name="Line 3"/>
          <p:cNvSpPr>
            <a:spLocks noChangeAspect="1" noChangeShapeType="1"/>
          </p:cNvSpPr>
          <p:nvPr/>
        </p:nvSpPr>
        <p:spPr bwMode="auto">
          <a:xfrm flipV="1">
            <a:off x="1635125" y="1812925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56" name="Line 4"/>
          <p:cNvSpPr>
            <a:spLocks noChangeAspect="1" noChangeShapeType="1"/>
          </p:cNvSpPr>
          <p:nvPr/>
        </p:nvSpPr>
        <p:spPr bwMode="auto">
          <a:xfrm flipH="1">
            <a:off x="1635125" y="1936750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57" name="Line 5"/>
          <p:cNvSpPr>
            <a:spLocks noChangeAspect="1" noChangeShapeType="1"/>
          </p:cNvSpPr>
          <p:nvPr/>
        </p:nvSpPr>
        <p:spPr bwMode="auto">
          <a:xfrm>
            <a:off x="2435225" y="1784350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58" name="Line 6"/>
          <p:cNvSpPr>
            <a:spLocks noChangeAspect="1" noChangeShapeType="1"/>
          </p:cNvSpPr>
          <p:nvPr/>
        </p:nvSpPr>
        <p:spPr bwMode="auto">
          <a:xfrm flipH="1">
            <a:off x="1452563" y="1812925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59" name="Line 7"/>
          <p:cNvSpPr>
            <a:spLocks noChangeAspect="1" noChangeShapeType="1"/>
          </p:cNvSpPr>
          <p:nvPr/>
        </p:nvSpPr>
        <p:spPr bwMode="auto">
          <a:xfrm flipH="1">
            <a:off x="1604963" y="2587625"/>
            <a:ext cx="809625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60" name="Line 8"/>
          <p:cNvSpPr>
            <a:spLocks noChangeAspect="1" noChangeShapeType="1"/>
          </p:cNvSpPr>
          <p:nvPr/>
        </p:nvSpPr>
        <p:spPr bwMode="auto">
          <a:xfrm>
            <a:off x="1585913" y="3346450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61" name="Oval 9"/>
          <p:cNvSpPr>
            <a:spLocks noChangeAspect="1" noChangeArrowheads="1"/>
          </p:cNvSpPr>
          <p:nvPr/>
        </p:nvSpPr>
        <p:spPr bwMode="auto">
          <a:xfrm>
            <a:off x="1296988" y="3133725"/>
            <a:ext cx="460375" cy="4587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162" name="Rectangle 10"/>
          <p:cNvSpPr>
            <a:spLocks noChangeAspect="1" noChangeArrowheads="1"/>
          </p:cNvSpPr>
          <p:nvPr/>
        </p:nvSpPr>
        <p:spPr bwMode="auto">
          <a:xfrm>
            <a:off x="1339850" y="3168650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1</a:t>
            </a:r>
            <a:endParaRPr lang="en-US" altLang="de-DE" b="1"/>
          </a:p>
        </p:txBody>
      </p:sp>
      <p:sp>
        <p:nvSpPr>
          <p:cNvPr id="49163" name="Oval 11"/>
          <p:cNvSpPr>
            <a:spLocks noChangeAspect="1" noChangeArrowheads="1"/>
          </p:cNvSpPr>
          <p:nvPr/>
        </p:nvSpPr>
        <p:spPr bwMode="auto">
          <a:xfrm>
            <a:off x="2197100" y="1598613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164" name="Rectangle 12"/>
          <p:cNvSpPr>
            <a:spLocks noChangeAspect="1" noChangeArrowheads="1"/>
          </p:cNvSpPr>
          <p:nvPr/>
        </p:nvSpPr>
        <p:spPr bwMode="auto">
          <a:xfrm>
            <a:off x="2239963" y="1644650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49165" name="Oval 13"/>
          <p:cNvSpPr>
            <a:spLocks noChangeAspect="1" noChangeArrowheads="1"/>
          </p:cNvSpPr>
          <p:nvPr/>
        </p:nvSpPr>
        <p:spPr bwMode="auto">
          <a:xfrm>
            <a:off x="2217738" y="2365375"/>
            <a:ext cx="458787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166" name="Rectangle 14"/>
          <p:cNvSpPr>
            <a:spLocks noChangeAspect="1" noChangeArrowheads="1"/>
          </p:cNvSpPr>
          <p:nvPr/>
        </p:nvSpPr>
        <p:spPr bwMode="auto">
          <a:xfrm>
            <a:off x="2241550" y="2398713"/>
            <a:ext cx="36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49167" name="Oval 15"/>
          <p:cNvSpPr>
            <a:spLocks noChangeAspect="1" noChangeArrowheads="1"/>
          </p:cNvSpPr>
          <p:nvPr/>
        </p:nvSpPr>
        <p:spPr bwMode="auto">
          <a:xfrm>
            <a:off x="1317625" y="1598613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168" name="Rectangle 16"/>
          <p:cNvSpPr>
            <a:spLocks noChangeAspect="1" noChangeArrowheads="1"/>
          </p:cNvSpPr>
          <p:nvPr/>
        </p:nvSpPr>
        <p:spPr bwMode="auto">
          <a:xfrm>
            <a:off x="1357313" y="1651000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49169" name="Oval 17"/>
          <p:cNvSpPr>
            <a:spLocks noChangeAspect="1" noChangeArrowheads="1"/>
          </p:cNvSpPr>
          <p:nvPr/>
        </p:nvSpPr>
        <p:spPr bwMode="auto">
          <a:xfrm>
            <a:off x="2197100" y="3132138"/>
            <a:ext cx="458788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9170" name="Rectangle 18"/>
          <p:cNvSpPr>
            <a:spLocks noChangeAspect="1" noChangeArrowheads="1"/>
          </p:cNvSpPr>
          <p:nvPr/>
        </p:nvSpPr>
        <p:spPr bwMode="auto">
          <a:xfrm>
            <a:off x="2239963" y="3176588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49171" name="Line 19"/>
          <p:cNvSpPr>
            <a:spLocks noChangeAspect="1" noChangeShapeType="1"/>
          </p:cNvSpPr>
          <p:nvPr/>
        </p:nvSpPr>
        <p:spPr bwMode="auto">
          <a:xfrm>
            <a:off x="2003425" y="1651000"/>
            <a:ext cx="0" cy="19415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72" name="Text Box 20"/>
          <p:cNvSpPr txBox="1">
            <a:spLocks noChangeAspect="1" noChangeArrowheads="1"/>
          </p:cNvSpPr>
          <p:nvPr/>
        </p:nvSpPr>
        <p:spPr bwMode="auto">
          <a:xfrm>
            <a:off x="684213" y="1652588"/>
            <a:ext cx="542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49173" name="Text Box 21"/>
          <p:cNvSpPr txBox="1">
            <a:spLocks noChangeAspect="1" noChangeArrowheads="1"/>
          </p:cNvSpPr>
          <p:nvPr/>
        </p:nvSpPr>
        <p:spPr bwMode="auto">
          <a:xfrm>
            <a:off x="2551113" y="1660525"/>
            <a:ext cx="649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49174" name="Text Box 22"/>
          <p:cNvSpPr txBox="1">
            <a:spLocks noChangeAspect="1" noChangeArrowheads="1"/>
          </p:cNvSpPr>
          <p:nvPr/>
        </p:nvSpPr>
        <p:spPr bwMode="auto">
          <a:xfrm>
            <a:off x="1219200" y="2305050"/>
            <a:ext cx="29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49175" name="Text Box 23"/>
          <p:cNvSpPr txBox="1">
            <a:spLocks noChangeAspect="1" noChangeArrowheads="1"/>
          </p:cNvSpPr>
          <p:nvPr/>
        </p:nvSpPr>
        <p:spPr bwMode="auto">
          <a:xfrm>
            <a:off x="1600200" y="206057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49176" name="Text Box 24"/>
          <p:cNvSpPr txBox="1">
            <a:spLocks noChangeAspect="1" noChangeArrowheads="1"/>
          </p:cNvSpPr>
          <p:nvPr/>
        </p:nvSpPr>
        <p:spPr bwMode="auto">
          <a:xfrm>
            <a:off x="1639888" y="2792413"/>
            <a:ext cx="303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49177" name="Text Box 25"/>
          <p:cNvSpPr txBox="1">
            <a:spLocks noChangeAspect="1" noChangeArrowheads="1"/>
          </p:cNvSpPr>
          <p:nvPr/>
        </p:nvSpPr>
        <p:spPr bwMode="auto">
          <a:xfrm>
            <a:off x="1697038" y="3038475"/>
            <a:ext cx="3667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49178" name="Text Box 26"/>
          <p:cNvSpPr txBox="1">
            <a:spLocks noChangeAspect="1" noChangeArrowheads="1"/>
          </p:cNvSpPr>
          <p:nvPr/>
        </p:nvSpPr>
        <p:spPr bwMode="auto">
          <a:xfrm>
            <a:off x="2185988" y="2060575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4119563" y="1674813"/>
            <a:ext cx="2357437" cy="19002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de-DE" sz="1500"/>
              <a:t>Gegeben:</a:t>
            </a:r>
            <a:br>
              <a:rPr lang="en-US" altLang="de-DE" sz="1500"/>
            </a:br>
            <a:r>
              <a:rPr lang="en-US" altLang="de-DE" sz="1500"/>
              <a:t>Verhältnisfaktor </a:t>
            </a:r>
            <a:r>
              <a:rPr lang="en-US" altLang="de-DE" sz="1500" i="1"/>
              <a:t>r</a:t>
            </a:r>
            <a:r>
              <a:rPr lang="en-US" altLang="de-DE" sz="1500"/>
              <a:t> = 0,375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altLang="de-DE" sz="1500" i="1"/>
              <a:t>s</a:t>
            </a:r>
            <a:r>
              <a:rPr lang="en-US" altLang="de-DE" sz="1500"/>
              <a:t>(Zelle_1) = 2 </a:t>
            </a:r>
            <a:br>
              <a:rPr lang="en-US" altLang="de-DE" sz="1500"/>
            </a:br>
            <a:r>
              <a:rPr lang="en-US" altLang="de-DE" sz="1500" i="1"/>
              <a:t>s</a:t>
            </a:r>
            <a:r>
              <a:rPr lang="en-US" altLang="de-DE" sz="1500"/>
              <a:t>(Zelle_2) = 4 </a:t>
            </a:r>
            <a:br>
              <a:rPr lang="en-US" altLang="de-DE" sz="1500"/>
            </a:br>
            <a:r>
              <a:rPr lang="en-US" altLang="de-DE" sz="1500" i="1"/>
              <a:t>s</a:t>
            </a:r>
            <a:r>
              <a:rPr lang="en-US" altLang="de-DE" sz="1500"/>
              <a:t>(Zelle_3) = 1 </a:t>
            </a:r>
            <a:br>
              <a:rPr lang="en-US" altLang="de-DE" sz="1500"/>
            </a:br>
            <a:r>
              <a:rPr lang="en-US" altLang="de-DE" sz="1500" i="1"/>
              <a:t>s</a:t>
            </a:r>
            <a:r>
              <a:rPr lang="en-US" altLang="de-DE" sz="1500"/>
              <a:t>(Zelle_4) = 4 </a:t>
            </a:r>
            <a:br>
              <a:rPr lang="en-US" altLang="de-DE" sz="1500"/>
            </a:br>
            <a:r>
              <a:rPr lang="en-US" altLang="de-DE" sz="1500" i="1"/>
              <a:t>s</a:t>
            </a:r>
            <a:r>
              <a:rPr lang="en-US" altLang="de-DE" sz="1500"/>
              <a:t>(Zelle_5) = 5.</a:t>
            </a:r>
            <a:br>
              <a:rPr lang="en-US" altLang="de-DE" sz="1500"/>
            </a:br>
            <a:endParaRPr lang="en-US" altLang="de-DE" sz="1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495550" y="4800600"/>
            <a:ext cx="877888" cy="223838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sp>
        <p:nvSpPr>
          <p:cNvPr id="50180" name="Line 4"/>
          <p:cNvSpPr>
            <a:spLocks noChangeAspect="1" noChangeShapeType="1"/>
          </p:cNvSpPr>
          <p:nvPr/>
        </p:nvSpPr>
        <p:spPr bwMode="auto">
          <a:xfrm flipV="1">
            <a:off x="1635125" y="1812925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81" name="Line 5"/>
          <p:cNvSpPr>
            <a:spLocks noChangeAspect="1" noChangeShapeType="1"/>
          </p:cNvSpPr>
          <p:nvPr/>
        </p:nvSpPr>
        <p:spPr bwMode="auto">
          <a:xfrm flipH="1">
            <a:off x="1635125" y="1936750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82" name="Line 6"/>
          <p:cNvSpPr>
            <a:spLocks noChangeAspect="1" noChangeShapeType="1"/>
          </p:cNvSpPr>
          <p:nvPr/>
        </p:nvSpPr>
        <p:spPr bwMode="auto">
          <a:xfrm>
            <a:off x="2435225" y="1784350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83" name="Line 7"/>
          <p:cNvSpPr>
            <a:spLocks noChangeAspect="1" noChangeShapeType="1"/>
          </p:cNvSpPr>
          <p:nvPr/>
        </p:nvSpPr>
        <p:spPr bwMode="auto">
          <a:xfrm flipH="1">
            <a:off x="1452563" y="1812925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84" name="Line 8"/>
          <p:cNvSpPr>
            <a:spLocks noChangeAspect="1" noChangeShapeType="1"/>
          </p:cNvSpPr>
          <p:nvPr/>
        </p:nvSpPr>
        <p:spPr bwMode="auto">
          <a:xfrm flipH="1">
            <a:off x="1604963" y="2587625"/>
            <a:ext cx="809625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Aspect="1" noChangeShapeType="1"/>
          </p:cNvSpPr>
          <p:nvPr/>
        </p:nvSpPr>
        <p:spPr bwMode="auto">
          <a:xfrm>
            <a:off x="1585913" y="3346450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86" name="Oval 10"/>
          <p:cNvSpPr>
            <a:spLocks noChangeAspect="1" noChangeArrowheads="1"/>
          </p:cNvSpPr>
          <p:nvPr/>
        </p:nvSpPr>
        <p:spPr bwMode="auto">
          <a:xfrm>
            <a:off x="1296988" y="3133725"/>
            <a:ext cx="460375" cy="45878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0187" name="Rectangle 11"/>
          <p:cNvSpPr>
            <a:spLocks noChangeAspect="1" noChangeArrowheads="1"/>
          </p:cNvSpPr>
          <p:nvPr/>
        </p:nvSpPr>
        <p:spPr bwMode="auto">
          <a:xfrm>
            <a:off x="1339850" y="3168650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1</a:t>
            </a:r>
            <a:endParaRPr lang="en-US" altLang="de-DE" b="1"/>
          </a:p>
        </p:txBody>
      </p:sp>
      <p:sp>
        <p:nvSpPr>
          <p:cNvPr id="50188" name="Oval 12"/>
          <p:cNvSpPr>
            <a:spLocks noChangeAspect="1" noChangeArrowheads="1"/>
          </p:cNvSpPr>
          <p:nvPr/>
        </p:nvSpPr>
        <p:spPr bwMode="auto">
          <a:xfrm>
            <a:off x="2197100" y="1598613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0189" name="Rectangle 13"/>
          <p:cNvSpPr>
            <a:spLocks noChangeAspect="1" noChangeArrowheads="1"/>
          </p:cNvSpPr>
          <p:nvPr/>
        </p:nvSpPr>
        <p:spPr bwMode="auto">
          <a:xfrm>
            <a:off x="2239963" y="1644650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0190" name="Oval 14"/>
          <p:cNvSpPr>
            <a:spLocks noChangeAspect="1" noChangeArrowheads="1"/>
          </p:cNvSpPr>
          <p:nvPr/>
        </p:nvSpPr>
        <p:spPr bwMode="auto">
          <a:xfrm>
            <a:off x="2217738" y="2365375"/>
            <a:ext cx="458787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0191" name="Rectangle 15"/>
          <p:cNvSpPr>
            <a:spLocks noChangeAspect="1" noChangeArrowheads="1"/>
          </p:cNvSpPr>
          <p:nvPr/>
        </p:nvSpPr>
        <p:spPr bwMode="auto">
          <a:xfrm>
            <a:off x="2241550" y="2398713"/>
            <a:ext cx="36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0192" name="Oval 16"/>
          <p:cNvSpPr>
            <a:spLocks noChangeAspect="1" noChangeArrowheads="1"/>
          </p:cNvSpPr>
          <p:nvPr/>
        </p:nvSpPr>
        <p:spPr bwMode="auto">
          <a:xfrm>
            <a:off x="1317625" y="1598613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0193" name="Rectangle 17"/>
          <p:cNvSpPr>
            <a:spLocks noChangeAspect="1" noChangeArrowheads="1"/>
          </p:cNvSpPr>
          <p:nvPr/>
        </p:nvSpPr>
        <p:spPr bwMode="auto">
          <a:xfrm>
            <a:off x="1357313" y="1651000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50194" name="Oval 18"/>
          <p:cNvSpPr>
            <a:spLocks noChangeAspect="1" noChangeArrowheads="1"/>
          </p:cNvSpPr>
          <p:nvPr/>
        </p:nvSpPr>
        <p:spPr bwMode="auto">
          <a:xfrm>
            <a:off x="2197100" y="3132138"/>
            <a:ext cx="458788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0195" name="Rectangle 19"/>
          <p:cNvSpPr>
            <a:spLocks noChangeAspect="1" noChangeArrowheads="1"/>
          </p:cNvSpPr>
          <p:nvPr/>
        </p:nvSpPr>
        <p:spPr bwMode="auto">
          <a:xfrm>
            <a:off x="2239963" y="3176588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0196" name="Line 20"/>
          <p:cNvSpPr>
            <a:spLocks noChangeAspect="1" noChangeShapeType="1"/>
          </p:cNvSpPr>
          <p:nvPr/>
        </p:nvSpPr>
        <p:spPr bwMode="auto">
          <a:xfrm>
            <a:off x="2003425" y="1651000"/>
            <a:ext cx="0" cy="19415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197" name="Text Box 21"/>
          <p:cNvSpPr txBox="1">
            <a:spLocks noChangeAspect="1" noChangeArrowheads="1"/>
          </p:cNvSpPr>
          <p:nvPr/>
        </p:nvSpPr>
        <p:spPr bwMode="auto">
          <a:xfrm>
            <a:off x="684213" y="1652588"/>
            <a:ext cx="542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0198" name="Text Box 22"/>
          <p:cNvSpPr txBox="1">
            <a:spLocks noChangeAspect="1" noChangeArrowheads="1"/>
          </p:cNvSpPr>
          <p:nvPr/>
        </p:nvSpPr>
        <p:spPr bwMode="auto">
          <a:xfrm>
            <a:off x="2551113" y="1660525"/>
            <a:ext cx="649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0199" name="Text Box 23"/>
          <p:cNvSpPr txBox="1">
            <a:spLocks noChangeAspect="1" noChangeArrowheads="1"/>
          </p:cNvSpPr>
          <p:nvPr/>
        </p:nvSpPr>
        <p:spPr bwMode="auto">
          <a:xfrm>
            <a:off x="1219200" y="2305050"/>
            <a:ext cx="29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0200" name="Text Box 24"/>
          <p:cNvSpPr txBox="1">
            <a:spLocks noChangeAspect="1" noChangeArrowheads="1"/>
          </p:cNvSpPr>
          <p:nvPr/>
        </p:nvSpPr>
        <p:spPr bwMode="auto">
          <a:xfrm>
            <a:off x="1600200" y="206057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0201" name="Text Box 25"/>
          <p:cNvSpPr txBox="1">
            <a:spLocks noChangeAspect="1" noChangeArrowheads="1"/>
          </p:cNvSpPr>
          <p:nvPr/>
        </p:nvSpPr>
        <p:spPr bwMode="auto">
          <a:xfrm>
            <a:off x="1639888" y="2792413"/>
            <a:ext cx="303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50202" name="Text Box 26"/>
          <p:cNvSpPr txBox="1">
            <a:spLocks noChangeAspect="1" noChangeArrowheads="1"/>
          </p:cNvSpPr>
          <p:nvPr/>
        </p:nvSpPr>
        <p:spPr bwMode="auto">
          <a:xfrm>
            <a:off x="1697038" y="3038475"/>
            <a:ext cx="3667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50203" name="Text Box 27"/>
          <p:cNvSpPr txBox="1">
            <a:spLocks noChangeAspect="1" noChangeArrowheads="1"/>
          </p:cNvSpPr>
          <p:nvPr/>
        </p:nvSpPr>
        <p:spPr bwMode="auto">
          <a:xfrm>
            <a:off x="2185988" y="2060575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4119563" y="1674813"/>
            <a:ext cx="2357437" cy="1900237"/>
          </a:xfrm>
          <a:prstGeom prst="rect">
            <a:avLst/>
          </a:prstGeom>
          <a:solidFill>
            <a:srgbClr val="A7CE7C"/>
          </a:solidFill>
          <a:ln>
            <a:noFill/>
          </a:ln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en-US" altLang="de-DE" sz="1500"/>
              <a:t>Gegeben:</a:t>
            </a:r>
            <a:br>
              <a:rPr lang="en-US" altLang="de-DE" sz="1500"/>
            </a:br>
            <a:r>
              <a:rPr lang="en-US" altLang="de-DE" sz="1500"/>
              <a:t>Verhältnisfaktor </a:t>
            </a:r>
            <a:r>
              <a:rPr lang="en-US" altLang="de-DE" sz="1500" i="1"/>
              <a:t>r</a:t>
            </a:r>
            <a:r>
              <a:rPr lang="en-US" altLang="de-DE" sz="1500"/>
              <a:t> = 0,375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altLang="de-DE" sz="1500" i="1"/>
              <a:t>s</a:t>
            </a:r>
            <a:r>
              <a:rPr lang="en-US" altLang="de-DE" sz="1500"/>
              <a:t>(Zelle_1) = 2 </a:t>
            </a:r>
            <a:br>
              <a:rPr lang="en-US" altLang="de-DE" sz="1500"/>
            </a:br>
            <a:r>
              <a:rPr lang="en-US" altLang="de-DE" sz="1500" i="1"/>
              <a:t>s</a:t>
            </a:r>
            <a:r>
              <a:rPr lang="en-US" altLang="de-DE" sz="1500"/>
              <a:t>(Zelle_2) = 4 </a:t>
            </a:r>
            <a:br>
              <a:rPr lang="en-US" altLang="de-DE" sz="1500"/>
            </a:br>
            <a:r>
              <a:rPr lang="en-US" altLang="de-DE" sz="1500" i="1"/>
              <a:t>s</a:t>
            </a:r>
            <a:r>
              <a:rPr lang="en-US" altLang="de-DE" sz="1500"/>
              <a:t>(Zelle_3) = 1 </a:t>
            </a:r>
            <a:br>
              <a:rPr lang="en-US" altLang="de-DE" sz="1500"/>
            </a:br>
            <a:r>
              <a:rPr lang="en-US" altLang="de-DE" sz="1500" i="1"/>
              <a:t>s</a:t>
            </a:r>
            <a:r>
              <a:rPr lang="en-US" altLang="de-DE" sz="1500"/>
              <a:t>(Zelle_4) = 4 </a:t>
            </a:r>
            <a:br>
              <a:rPr lang="en-US" altLang="de-DE" sz="1500"/>
            </a:br>
            <a:r>
              <a:rPr lang="en-US" altLang="de-DE" sz="1500" i="1"/>
              <a:t>s</a:t>
            </a:r>
            <a:r>
              <a:rPr lang="en-US" altLang="de-DE" sz="1500"/>
              <a:t>(Zelle_5) = 5.</a:t>
            </a:r>
            <a:br>
              <a:rPr lang="en-US" altLang="de-DE" sz="1500"/>
            </a:br>
            <a:endParaRPr lang="en-US" altLang="de-DE" sz="1500"/>
          </a:p>
        </p:txBody>
      </p:sp>
      <p:graphicFrame>
        <p:nvGraphicFramePr>
          <p:cNvPr id="50205" name="Object 29"/>
          <p:cNvGraphicFramePr>
            <a:graphicFrameLocks noChangeAspect="1"/>
          </p:cNvGraphicFramePr>
          <p:nvPr/>
        </p:nvGraphicFramePr>
        <p:xfrm>
          <a:off x="836613" y="4191000"/>
          <a:ext cx="72659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0" name="Dokument" r:id="rId4" imgW="5783956" imgH="3159444" progId="Word.Document.8">
                  <p:embed/>
                </p:oleObj>
              </mc:Choice>
              <mc:Fallback>
                <p:oleObj name="Dokument" r:id="rId4" imgW="5783956" imgH="3159444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12392" b="82603"/>
                      <a:stretch>
                        <a:fillRect/>
                      </a:stretch>
                    </p:blipFill>
                    <p:spPr bwMode="auto">
                      <a:xfrm>
                        <a:off x="836613" y="4191000"/>
                        <a:ext cx="726598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sp>
        <p:nvSpPr>
          <p:cNvPr id="51203" name="Line 4"/>
          <p:cNvSpPr>
            <a:spLocks noChangeAspect="1" noChangeShapeType="1"/>
          </p:cNvSpPr>
          <p:nvPr/>
        </p:nvSpPr>
        <p:spPr bwMode="auto">
          <a:xfrm flipV="1">
            <a:off x="1635125" y="1174750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04" name="Line 5"/>
          <p:cNvSpPr>
            <a:spLocks noChangeAspect="1" noChangeShapeType="1"/>
          </p:cNvSpPr>
          <p:nvPr/>
        </p:nvSpPr>
        <p:spPr bwMode="auto">
          <a:xfrm flipH="1">
            <a:off x="1635125" y="12969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05" name="Line 6"/>
          <p:cNvSpPr>
            <a:spLocks noChangeAspect="1" noChangeShapeType="1"/>
          </p:cNvSpPr>
          <p:nvPr/>
        </p:nvSpPr>
        <p:spPr bwMode="auto">
          <a:xfrm>
            <a:off x="2435225" y="1146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06" name="Line 7"/>
          <p:cNvSpPr>
            <a:spLocks noChangeAspect="1" noChangeShapeType="1"/>
          </p:cNvSpPr>
          <p:nvPr/>
        </p:nvSpPr>
        <p:spPr bwMode="auto">
          <a:xfrm flipH="1">
            <a:off x="1452563" y="1174750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07" name="Line 8"/>
          <p:cNvSpPr>
            <a:spLocks noChangeAspect="1" noChangeShapeType="1"/>
          </p:cNvSpPr>
          <p:nvPr/>
        </p:nvSpPr>
        <p:spPr bwMode="auto">
          <a:xfrm flipH="1">
            <a:off x="1604963" y="1947863"/>
            <a:ext cx="809625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08" name="Line 9"/>
          <p:cNvSpPr>
            <a:spLocks noChangeAspect="1" noChangeShapeType="1"/>
          </p:cNvSpPr>
          <p:nvPr/>
        </p:nvSpPr>
        <p:spPr bwMode="auto">
          <a:xfrm>
            <a:off x="1585913" y="2708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09" name="Oval 10"/>
          <p:cNvSpPr>
            <a:spLocks noChangeAspect="1" noChangeArrowheads="1"/>
          </p:cNvSpPr>
          <p:nvPr/>
        </p:nvSpPr>
        <p:spPr bwMode="auto">
          <a:xfrm>
            <a:off x="1296988" y="2493963"/>
            <a:ext cx="460375" cy="4587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1210" name="Rectangle 11"/>
          <p:cNvSpPr>
            <a:spLocks noChangeAspect="1" noChangeArrowheads="1"/>
          </p:cNvSpPr>
          <p:nvPr/>
        </p:nvSpPr>
        <p:spPr bwMode="auto">
          <a:xfrm>
            <a:off x="1339850" y="253047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1</a:t>
            </a:r>
            <a:endParaRPr lang="en-US" altLang="de-DE" b="1"/>
          </a:p>
        </p:txBody>
      </p:sp>
      <p:sp>
        <p:nvSpPr>
          <p:cNvPr id="51211" name="Oval 12"/>
          <p:cNvSpPr>
            <a:spLocks noChangeAspect="1" noChangeArrowheads="1"/>
          </p:cNvSpPr>
          <p:nvPr/>
        </p:nvSpPr>
        <p:spPr bwMode="auto">
          <a:xfrm>
            <a:off x="2197100" y="960438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1212" name="Rectangle 13"/>
          <p:cNvSpPr>
            <a:spLocks noChangeAspect="1" noChangeArrowheads="1"/>
          </p:cNvSpPr>
          <p:nvPr/>
        </p:nvSpPr>
        <p:spPr bwMode="auto">
          <a:xfrm>
            <a:off x="2239963" y="10048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1213" name="Oval 14"/>
          <p:cNvSpPr>
            <a:spLocks noChangeAspect="1" noChangeArrowheads="1"/>
          </p:cNvSpPr>
          <p:nvPr/>
        </p:nvSpPr>
        <p:spPr bwMode="auto">
          <a:xfrm>
            <a:off x="2217738" y="1725613"/>
            <a:ext cx="458787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1214" name="Rectangle 15"/>
          <p:cNvSpPr>
            <a:spLocks noChangeAspect="1" noChangeArrowheads="1"/>
          </p:cNvSpPr>
          <p:nvPr/>
        </p:nvSpPr>
        <p:spPr bwMode="auto">
          <a:xfrm>
            <a:off x="2241550" y="1760538"/>
            <a:ext cx="366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1215" name="Oval 16"/>
          <p:cNvSpPr>
            <a:spLocks noChangeAspect="1" noChangeArrowheads="1"/>
          </p:cNvSpPr>
          <p:nvPr/>
        </p:nvSpPr>
        <p:spPr bwMode="auto">
          <a:xfrm>
            <a:off x="1317625" y="960438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1216" name="Rectangle 17"/>
          <p:cNvSpPr>
            <a:spLocks noChangeAspect="1" noChangeArrowheads="1"/>
          </p:cNvSpPr>
          <p:nvPr/>
        </p:nvSpPr>
        <p:spPr bwMode="auto">
          <a:xfrm>
            <a:off x="1357313" y="1011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51217" name="Oval 18"/>
          <p:cNvSpPr>
            <a:spLocks noChangeAspect="1" noChangeArrowheads="1"/>
          </p:cNvSpPr>
          <p:nvPr/>
        </p:nvSpPr>
        <p:spPr bwMode="auto">
          <a:xfrm>
            <a:off x="2197100" y="2492375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1218" name="Rectangle 19"/>
          <p:cNvSpPr>
            <a:spLocks noChangeAspect="1" noChangeArrowheads="1"/>
          </p:cNvSpPr>
          <p:nvPr/>
        </p:nvSpPr>
        <p:spPr bwMode="auto">
          <a:xfrm>
            <a:off x="2239963" y="2538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1219" name="Line 20"/>
          <p:cNvSpPr>
            <a:spLocks noChangeAspect="1" noChangeShapeType="1"/>
          </p:cNvSpPr>
          <p:nvPr/>
        </p:nvSpPr>
        <p:spPr bwMode="auto">
          <a:xfrm>
            <a:off x="2003425" y="1011238"/>
            <a:ext cx="0" cy="1941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20" name="Text Box 21"/>
          <p:cNvSpPr txBox="1">
            <a:spLocks noChangeAspect="1" noChangeArrowheads="1"/>
          </p:cNvSpPr>
          <p:nvPr/>
        </p:nvSpPr>
        <p:spPr bwMode="auto">
          <a:xfrm>
            <a:off x="684213" y="1012825"/>
            <a:ext cx="542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1221" name="Text Box 22"/>
          <p:cNvSpPr txBox="1">
            <a:spLocks noChangeAspect="1" noChangeArrowheads="1"/>
          </p:cNvSpPr>
          <p:nvPr/>
        </p:nvSpPr>
        <p:spPr bwMode="auto">
          <a:xfrm>
            <a:off x="2551113" y="1022350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1222" name="Text Box 23"/>
          <p:cNvSpPr txBox="1">
            <a:spLocks noChangeAspect="1" noChangeArrowheads="1"/>
          </p:cNvSpPr>
          <p:nvPr/>
        </p:nvSpPr>
        <p:spPr bwMode="auto">
          <a:xfrm>
            <a:off x="1219200" y="1665288"/>
            <a:ext cx="29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1223" name="Text Box 24"/>
          <p:cNvSpPr txBox="1">
            <a:spLocks noChangeAspect="1" noChangeArrowheads="1"/>
          </p:cNvSpPr>
          <p:nvPr/>
        </p:nvSpPr>
        <p:spPr bwMode="auto">
          <a:xfrm>
            <a:off x="1600200" y="1422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1224" name="Text Box 25"/>
          <p:cNvSpPr txBox="1">
            <a:spLocks noChangeAspect="1" noChangeArrowheads="1"/>
          </p:cNvSpPr>
          <p:nvPr/>
        </p:nvSpPr>
        <p:spPr bwMode="auto">
          <a:xfrm>
            <a:off x="1639888" y="2152650"/>
            <a:ext cx="3032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51225" name="Text Box 26"/>
          <p:cNvSpPr txBox="1">
            <a:spLocks noChangeAspect="1" noChangeArrowheads="1"/>
          </p:cNvSpPr>
          <p:nvPr/>
        </p:nvSpPr>
        <p:spPr bwMode="auto">
          <a:xfrm>
            <a:off x="1697038" y="2400300"/>
            <a:ext cx="3667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51226" name="Text Box 27"/>
          <p:cNvSpPr txBox="1">
            <a:spLocks noChangeAspect="1" noChangeArrowheads="1"/>
          </p:cNvSpPr>
          <p:nvPr/>
        </p:nvSpPr>
        <p:spPr bwMode="auto">
          <a:xfrm>
            <a:off x="2185988" y="1422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  <p:graphicFrame>
        <p:nvGraphicFramePr>
          <p:cNvPr id="51227" name="Object 1"/>
          <p:cNvGraphicFramePr>
            <a:graphicFrameLocks noChangeAspect="1"/>
          </p:cNvGraphicFramePr>
          <p:nvPr/>
        </p:nvGraphicFramePr>
        <p:xfrm>
          <a:off x="825500" y="3136900"/>
          <a:ext cx="8534400" cy="361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3" name="Document" r:id="rId4" imgW="5203161" imgH="2208057" progId="Word.Document.8">
                  <p:embed/>
                </p:oleObj>
              </mc:Choice>
              <mc:Fallback>
                <p:oleObj name="Document" r:id="rId4" imgW="5203161" imgH="2208057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5286" b="-7727"/>
                      <a:stretch>
                        <a:fillRect/>
                      </a:stretch>
                    </p:blipFill>
                    <p:spPr bwMode="auto">
                      <a:xfrm>
                        <a:off x="825500" y="3136900"/>
                        <a:ext cx="8534400" cy="361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8" name="Rectangle 2"/>
          <p:cNvSpPr>
            <a:spLocks noChangeArrowheads="1"/>
          </p:cNvSpPr>
          <p:nvPr/>
        </p:nvSpPr>
        <p:spPr bwMode="auto">
          <a:xfrm>
            <a:off x="822325" y="5013325"/>
            <a:ext cx="7197725" cy="14605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>
              <a:latin typeface="Times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825500" y="3136900"/>
          <a:ext cx="8534400" cy="361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6" name="Document" r:id="rId4" imgW="5203161" imgH="2208057" progId="Word.Document.8">
                  <p:embed/>
                </p:oleObj>
              </mc:Choice>
              <mc:Fallback>
                <p:oleObj name="Document" r:id="rId4" imgW="5203161" imgH="220805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5286" b="-7727"/>
                      <a:stretch>
                        <a:fillRect/>
                      </a:stretch>
                    </p:blipFill>
                    <p:spPr bwMode="auto">
                      <a:xfrm>
                        <a:off x="825500" y="3136900"/>
                        <a:ext cx="8534400" cy="361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Line 4"/>
          <p:cNvSpPr>
            <a:spLocks noChangeAspect="1" noChangeShapeType="1"/>
          </p:cNvSpPr>
          <p:nvPr/>
        </p:nvSpPr>
        <p:spPr bwMode="auto">
          <a:xfrm flipV="1">
            <a:off x="1635125" y="1174750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29" name="Line 5"/>
          <p:cNvSpPr>
            <a:spLocks noChangeAspect="1" noChangeShapeType="1"/>
          </p:cNvSpPr>
          <p:nvPr/>
        </p:nvSpPr>
        <p:spPr bwMode="auto">
          <a:xfrm flipH="1">
            <a:off x="1635125" y="12969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0" name="Line 6"/>
          <p:cNvSpPr>
            <a:spLocks noChangeAspect="1" noChangeShapeType="1"/>
          </p:cNvSpPr>
          <p:nvPr/>
        </p:nvSpPr>
        <p:spPr bwMode="auto">
          <a:xfrm>
            <a:off x="2435225" y="1146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1" name="Line 7"/>
          <p:cNvSpPr>
            <a:spLocks noChangeAspect="1" noChangeShapeType="1"/>
          </p:cNvSpPr>
          <p:nvPr/>
        </p:nvSpPr>
        <p:spPr bwMode="auto">
          <a:xfrm flipH="1">
            <a:off x="1452563" y="1174750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2" name="Line 8"/>
          <p:cNvSpPr>
            <a:spLocks noChangeAspect="1" noChangeShapeType="1"/>
          </p:cNvSpPr>
          <p:nvPr/>
        </p:nvSpPr>
        <p:spPr bwMode="auto">
          <a:xfrm flipH="1">
            <a:off x="1604963" y="1947863"/>
            <a:ext cx="809625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3" name="Line 9"/>
          <p:cNvSpPr>
            <a:spLocks noChangeAspect="1" noChangeShapeType="1"/>
          </p:cNvSpPr>
          <p:nvPr/>
        </p:nvSpPr>
        <p:spPr bwMode="auto">
          <a:xfrm>
            <a:off x="1585913" y="2708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34" name="Oval 10"/>
          <p:cNvSpPr>
            <a:spLocks noChangeAspect="1" noChangeArrowheads="1"/>
          </p:cNvSpPr>
          <p:nvPr/>
        </p:nvSpPr>
        <p:spPr bwMode="auto">
          <a:xfrm>
            <a:off x="1296988" y="2493963"/>
            <a:ext cx="460375" cy="4587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2235" name="Rectangle 11"/>
          <p:cNvSpPr>
            <a:spLocks noChangeAspect="1" noChangeArrowheads="1"/>
          </p:cNvSpPr>
          <p:nvPr/>
        </p:nvSpPr>
        <p:spPr bwMode="auto">
          <a:xfrm>
            <a:off x="1339850" y="253047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1</a:t>
            </a:r>
            <a:endParaRPr lang="en-US" altLang="de-DE" b="1"/>
          </a:p>
        </p:txBody>
      </p:sp>
      <p:sp>
        <p:nvSpPr>
          <p:cNvPr id="52236" name="Oval 12"/>
          <p:cNvSpPr>
            <a:spLocks noChangeAspect="1" noChangeArrowheads="1"/>
          </p:cNvSpPr>
          <p:nvPr/>
        </p:nvSpPr>
        <p:spPr bwMode="auto">
          <a:xfrm>
            <a:off x="2197100" y="960438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2237" name="Rectangle 13"/>
          <p:cNvSpPr>
            <a:spLocks noChangeAspect="1" noChangeArrowheads="1"/>
          </p:cNvSpPr>
          <p:nvPr/>
        </p:nvSpPr>
        <p:spPr bwMode="auto">
          <a:xfrm>
            <a:off x="2239963" y="10048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2238" name="Oval 14"/>
          <p:cNvSpPr>
            <a:spLocks noChangeAspect="1" noChangeArrowheads="1"/>
          </p:cNvSpPr>
          <p:nvPr/>
        </p:nvSpPr>
        <p:spPr bwMode="auto">
          <a:xfrm>
            <a:off x="2217738" y="1725613"/>
            <a:ext cx="458787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2239" name="Rectangle 15"/>
          <p:cNvSpPr>
            <a:spLocks noChangeAspect="1" noChangeArrowheads="1"/>
          </p:cNvSpPr>
          <p:nvPr/>
        </p:nvSpPr>
        <p:spPr bwMode="auto">
          <a:xfrm>
            <a:off x="2241550" y="1760538"/>
            <a:ext cx="3667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2240" name="Oval 16"/>
          <p:cNvSpPr>
            <a:spLocks noChangeAspect="1" noChangeArrowheads="1"/>
          </p:cNvSpPr>
          <p:nvPr/>
        </p:nvSpPr>
        <p:spPr bwMode="auto">
          <a:xfrm>
            <a:off x="1317625" y="960438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2241" name="Rectangle 17"/>
          <p:cNvSpPr>
            <a:spLocks noChangeAspect="1" noChangeArrowheads="1"/>
          </p:cNvSpPr>
          <p:nvPr/>
        </p:nvSpPr>
        <p:spPr bwMode="auto">
          <a:xfrm>
            <a:off x="1357313" y="1011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52242" name="Oval 18"/>
          <p:cNvSpPr>
            <a:spLocks noChangeAspect="1" noChangeArrowheads="1"/>
          </p:cNvSpPr>
          <p:nvPr/>
        </p:nvSpPr>
        <p:spPr bwMode="auto">
          <a:xfrm>
            <a:off x="2197100" y="2492375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2243" name="Rectangle 19"/>
          <p:cNvSpPr>
            <a:spLocks noChangeAspect="1" noChangeArrowheads="1"/>
          </p:cNvSpPr>
          <p:nvPr/>
        </p:nvSpPr>
        <p:spPr bwMode="auto">
          <a:xfrm>
            <a:off x="2239963" y="2538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2244" name="Line 20"/>
          <p:cNvSpPr>
            <a:spLocks noChangeAspect="1" noChangeShapeType="1"/>
          </p:cNvSpPr>
          <p:nvPr/>
        </p:nvSpPr>
        <p:spPr bwMode="auto">
          <a:xfrm>
            <a:off x="2003425" y="1011238"/>
            <a:ext cx="0" cy="1941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5" name="Text Box 21"/>
          <p:cNvSpPr txBox="1">
            <a:spLocks noChangeAspect="1" noChangeArrowheads="1"/>
          </p:cNvSpPr>
          <p:nvPr/>
        </p:nvSpPr>
        <p:spPr bwMode="auto">
          <a:xfrm>
            <a:off x="684213" y="1012825"/>
            <a:ext cx="542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2246" name="Text Box 22"/>
          <p:cNvSpPr txBox="1">
            <a:spLocks noChangeAspect="1" noChangeArrowheads="1"/>
          </p:cNvSpPr>
          <p:nvPr/>
        </p:nvSpPr>
        <p:spPr bwMode="auto">
          <a:xfrm>
            <a:off x="2551113" y="1022350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2247" name="Text Box 23"/>
          <p:cNvSpPr txBox="1">
            <a:spLocks noChangeAspect="1" noChangeArrowheads="1"/>
          </p:cNvSpPr>
          <p:nvPr/>
        </p:nvSpPr>
        <p:spPr bwMode="auto">
          <a:xfrm>
            <a:off x="1219200" y="1665288"/>
            <a:ext cx="29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2248" name="Text Box 24"/>
          <p:cNvSpPr txBox="1">
            <a:spLocks noChangeAspect="1" noChangeArrowheads="1"/>
          </p:cNvSpPr>
          <p:nvPr/>
        </p:nvSpPr>
        <p:spPr bwMode="auto">
          <a:xfrm>
            <a:off x="1600200" y="1422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2249" name="Text Box 25"/>
          <p:cNvSpPr txBox="1">
            <a:spLocks noChangeAspect="1" noChangeArrowheads="1"/>
          </p:cNvSpPr>
          <p:nvPr/>
        </p:nvSpPr>
        <p:spPr bwMode="auto">
          <a:xfrm>
            <a:off x="1639888" y="2152650"/>
            <a:ext cx="3032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52250" name="Text Box 26"/>
          <p:cNvSpPr txBox="1">
            <a:spLocks noChangeAspect="1" noChangeArrowheads="1"/>
          </p:cNvSpPr>
          <p:nvPr/>
        </p:nvSpPr>
        <p:spPr bwMode="auto">
          <a:xfrm>
            <a:off x="1697038" y="2400300"/>
            <a:ext cx="3667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52251" name="Text Box 27"/>
          <p:cNvSpPr txBox="1">
            <a:spLocks noChangeAspect="1" noChangeArrowheads="1"/>
          </p:cNvSpPr>
          <p:nvPr/>
        </p:nvSpPr>
        <p:spPr bwMode="auto">
          <a:xfrm>
            <a:off x="2185988" y="1422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20738" y="1292225"/>
          <a:ext cx="5119687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0" name="Dokument" r:id="rId4" imgW="5214345" imgH="2466113" progId="Word.Document.8">
                  <p:embed/>
                </p:oleObj>
              </mc:Choice>
              <mc:Fallback>
                <p:oleObj name="Dokument" r:id="rId4" imgW="5214345" imgH="246611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31265" b="48448"/>
                      <a:stretch>
                        <a:fillRect/>
                      </a:stretch>
                    </p:blipFill>
                    <p:spPr bwMode="auto">
                      <a:xfrm>
                        <a:off x="820738" y="1292225"/>
                        <a:ext cx="5119687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Line 4"/>
          <p:cNvSpPr>
            <a:spLocks noChangeAspect="1" noChangeShapeType="1"/>
          </p:cNvSpPr>
          <p:nvPr/>
        </p:nvSpPr>
        <p:spPr bwMode="auto">
          <a:xfrm flipV="1">
            <a:off x="7399338" y="1174750"/>
            <a:ext cx="798512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53" name="Line 5"/>
          <p:cNvSpPr>
            <a:spLocks noChangeAspect="1" noChangeShapeType="1"/>
          </p:cNvSpPr>
          <p:nvPr/>
        </p:nvSpPr>
        <p:spPr bwMode="auto">
          <a:xfrm flipH="1">
            <a:off x="7399338" y="12969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54" name="Line 6"/>
          <p:cNvSpPr>
            <a:spLocks noChangeAspect="1" noChangeShapeType="1"/>
          </p:cNvSpPr>
          <p:nvPr/>
        </p:nvSpPr>
        <p:spPr bwMode="auto">
          <a:xfrm>
            <a:off x="8199438" y="1146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55" name="Line 7"/>
          <p:cNvSpPr>
            <a:spLocks noChangeAspect="1" noChangeShapeType="1"/>
          </p:cNvSpPr>
          <p:nvPr/>
        </p:nvSpPr>
        <p:spPr bwMode="auto">
          <a:xfrm flipH="1">
            <a:off x="7216775" y="1174750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56" name="Line 8"/>
          <p:cNvSpPr>
            <a:spLocks noChangeAspect="1" noChangeShapeType="1"/>
          </p:cNvSpPr>
          <p:nvPr/>
        </p:nvSpPr>
        <p:spPr bwMode="auto">
          <a:xfrm flipH="1">
            <a:off x="7369175" y="1947863"/>
            <a:ext cx="809625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57" name="Line 9"/>
          <p:cNvSpPr>
            <a:spLocks noChangeAspect="1" noChangeShapeType="1"/>
          </p:cNvSpPr>
          <p:nvPr/>
        </p:nvSpPr>
        <p:spPr bwMode="auto">
          <a:xfrm>
            <a:off x="7350125" y="2708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58" name="Oval 10"/>
          <p:cNvSpPr>
            <a:spLocks noChangeAspect="1" noChangeArrowheads="1"/>
          </p:cNvSpPr>
          <p:nvPr/>
        </p:nvSpPr>
        <p:spPr bwMode="auto">
          <a:xfrm>
            <a:off x="7061200" y="2493963"/>
            <a:ext cx="460375" cy="4587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59" name="Rectangle 11"/>
          <p:cNvSpPr>
            <a:spLocks noChangeAspect="1" noChangeArrowheads="1"/>
          </p:cNvSpPr>
          <p:nvPr/>
        </p:nvSpPr>
        <p:spPr bwMode="auto">
          <a:xfrm>
            <a:off x="7104063" y="253047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1</a:t>
            </a:r>
            <a:endParaRPr lang="en-US" altLang="de-DE" b="1"/>
          </a:p>
        </p:txBody>
      </p:sp>
      <p:sp>
        <p:nvSpPr>
          <p:cNvPr id="53260" name="Oval 12"/>
          <p:cNvSpPr>
            <a:spLocks noChangeAspect="1" noChangeArrowheads="1"/>
          </p:cNvSpPr>
          <p:nvPr/>
        </p:nvSpPr>
        <p:spPr bwMode="auto">
          <a:xfrm>
            <a:off x="7961313" y="960438"/>
            <a:ext cx="458787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61" name="Rectangle 13"/>
          <p:cNvSpPr>
            <a:spLocks noChangeAspect="1" noChangeArrowheads="1"/>
          </p:cNvSpPr>
          <p:nvPr/>
        </p:nvSpPr>
        <p:spPr bwMode="auto">
          <a:xfrm>
            <a:off x="8004175" y="10048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3262" name="Oval 14"/>
          <p:cNvSpPr>
            <a:spLocks noChangeAspect="1" noChangeArrowheads="1"/>
          </p:cNvSpPr>
          <p:nvPr/>
        </p:nvSpPr>
        <p:spPr bwMode="auto">
          <a:xfrm>
            <a:off x="7981950" y="1725613"/>
            <a:ext cx="458788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63" name="Rectangle 15"/>
          <p:cNvSpPr>
            <a:spLocks noChangeAspect="1" noChangeArrowheads="1"/>
          </p:cNvSpPr>
          <p:nvPr/>
        </p:nvSpPr>
        <p:spPr bwMode="auto">
          <a:xfrm>
            <a:off x="8005763" y="1760538"/>
            <a:ext cx="3667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3264" name="Oval 16"/>
          <p:cNvSpPr>
            <a:spLocks noChangeAspect="1" noChangeArrowheads="1"/>
          </p:cNvSpPr>
          <p:nvPr/>
        </p:nvSpPr>
        <p:spPr bwMode="auto">
          <a:xfrm>
            <a:off x="7081838" y="960438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65" name="Rectangle 17"/>
          <p:cNvSpPr>
            <a:spLocks noChangeAspect="1" noChangeArrowheads="1"/>
          </p:cNvSpPr>
          <p:nvPr/>
        </p:nvSpPr>
        <p:spPr bwMode="auto">
          <a:xfrm>
            <a:off x="7121525" y="1011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53266" name="Oval 18"/>
          <p:cNvSpPr>
            <a:spLocks noChangeAspect="1" noChangeArrowheads="1"/>
          </p:cNvSpPr>
          <p:nvPr/>
        </p:nvSpPr>
        <p:spPr bwMode="auto">
          <a:xfrm>
            <a:off x="7961313" y="2492375"/>
            <a:ext cx="458787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267" name="Rectangle 19"/>
          <p:cNvSpPr>
            <a:spLocks noChangeAspect="1" noChangeArrowheads="1"/>
          </p:cNvSpPr>
          <p:nvPr/>
        </p:nvSpPr>
        <p:spPr bwMode="auto">
          <a:xfrm>
            <a:off x="8004175" y="2538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3268" name="Line 20"/>
          <p:cNvSpPr>
            <a:spLocks noChangeAspect="1" noChangeShapeType="1"/>
          </p:cNvSpPr>
          <p:nvPr/>
        </p:nvSpPr>
        <p:spPr bwMode="auto">
          <a:xfrm>
            <a:off x="7767638" y="1011238"/>
            <a:ext cx="0" cy="1941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69" name="Text Box 21"/>
          <p:cNvSpPr txBox="1">
            <a:spLocks noChangeAspect="1" noChangeArrowheads="1"/>
          </p:cNvSpPr>
          <p:nvPr/>
        </p:nvSpPr>
        <p:spPr bwMode="auto">
          <a:xfrm>
            <a:off x="6448425" y="1012825"/>
            <a:ext cx="542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3270" name="Text Box 22"/>
          <p:cNvSpPr txBox="1">
            <a:spLocks noChangeAspect="1" noChangeArrowheads="1"/>
          </p:cNvSpPr>
          <p:nvPr/>
        </p:nvSpPr>
        <p:spPr bwMode="auto">
          <a:xfrm>
            <a:off x="8315325" y="102235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3271" name="Text Box 23"/>
          <p:cNvSpPr txBox="1">
            <a:spLocks noChangeAspect="1" noChangeArrowheads="1"/>
          </p:cNvSpPr>
          <p:nvPr/>
        </p:nvSpPr>
        <p:spPr bwMode="auto">
          <a:xfrm>
            <a:off x="6983413" y="1665288"/>
            <a:ext cx="293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3272" name="Text Box 24"/>
          <p:cNvSpPr txBox="1">
            <a:spLocks noChangeAspect="1" noChangeArrowheads="1"/>
          </p:cNvSpPr>
          <p:nvPr/>
        </p:nvSpPr>
        <p:spPr bwMode="auto">
          <a:xfrm>
            <a:off x="7364413" y="1422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3273" name="Text Box 25"/>
          <p:cNvSpPr txBox="1">
            <a:spLocks noChangeAspect="1" noChangeArrowheads="1"/>
          </p:cNvSpPr>
          <p:nvPr/>
        </p:nvSpPr>
        <p:spPr bwMode="auto">
          <a:xfrm>
            <a:off x="7404100" y="2152650"/>
            <a:ext cx="3032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53274" name="Text Box 26"/>
          <p:cNvSpPr txBox="1">
            <a:spLocks noChangeAspect="1" noChangeArrowheads="1"/>
          </p:cNvSpPr>
          <p:nvPr/>
        </p:nvSpPr>
        <p:spPr bwMode="auto">
          <a:xfrm>
            <a:off x="7461250" y="2400300"/>
            <a:ext cx="3667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53275" name="Text Box 27"/>
          <p:cNvSpPr txBox="1">
            <a:spLocks noChangeAspect="1" noChangeArrowheads="1"/>
          </p:cNvSpPr>
          <p:nvPr/>
        </p:nvSpPr>
        <p:spPr bwMode="auto">
          <a:xfrm>
            <a:off x="7950200" y="1422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820738" y="1292225"/>
          <a:ext cx="8647112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4" name="Document" r:id="rId4" imgW="5222260" imgH="2466473" progId="Word.Document.8">
                  <p:embed/>
                </p:oleObj>
              </mc:Choice>
              <mc:Fallback>
                <p:oleObj name="Document" r:id="rId4" imgW="5222260" imgH="246647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5286" b="-7727"/>
                      <a:stretch>
                        <a:fillRect/>
                      </a:stretch>
                    </p:blipFill>
                    <p:spPr bwMode="auto">
                      <a:xfrm>
                        <a:off x="820738" y="1292225"/>
                        <a:ext cx="8647112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Line 4"/>
          <p:cNvSpPr>
            <a:spLocks noChangeAspect="1" noChangeShapeType="1"/>
          </p:cNvSpPr>
          <p:nvPr/>
        </p:nvSpPr>
        <p:spPr bwMode="auto">
          <a:xfrm flipV="1">
            <a:off x="7399338" y="1174750"/>
            <a:ext cx="798512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7" name="Line 5"/>
          <p:cNvSpPr>
            <a:spLocks noChangeAspect="1" noChangeShapeType="1"/>
          </p:cNvSpPr>
          <p:nvPr/>
        </p:nvSpPr>
        <p:spPr bwMode="auto">
          <a:xfrm flipH="1">
            <a:off x="7399338" y="12969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8" name="Line 6"/>
          <p:cNvSpPr>
            <a:spLocks noChangeAspect="1" noChangeShapeType="1"/>
          </p:cNvSpPr>
          <p:nvPr/>
        </p:nvSpPr>
        <p:spPr bwMode="auto">
          <a:xfrm>
            <a:off x="8199438" y="114617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79" name="Line 7"/>
          <p:cNvSpPr>
            <a:spLocks noChangeAspect="1" noChangeShapeType="1"/>
          </p:cNvSpPr>
          <p:nvPr/>
        </p:nvSpPr>
        <p:spPr bwMode="auto">
          <a:xfrm flipH="1">
            <a:off x="7216775" y="1174750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0" name="Line 8"/>
          <p:cNvSpPr>
            <a:spLocks noChangeAspect="1" noChangeShapeType="1"/>
          </p:cNvSpPr>
          <p:nvPr/>
        </p:nvSpPr>
        <p:spPr bwMode="auto">
          <a:xfrm flipH="1">
            <a:off x="7369175" y="1947863"/>
            <a:ext cx="809625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1" name="Line 9"/>
          <p:cNvSpPr>
            <a:spLocks noChangeAspect="1" noChangeShapeType="1"/>
          </p:cNvSpPr>
          <p:nvPr/>
        </p:nvSpPr>
        <p:spPr bwMode="auto">
          <a:xfrm>
            <a:off x="7350125" y="270827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2" name="Oval 10"/>
          <p:cNvSpPr>
            <a:spLocks noChangeAspect="1" noChangeArrowheads="1"/>
          </p:cNvSpPr>
          <p:nvPr/>
        </p:nvSpPr>
        <p:spPr bwMode="auto">
          <a:xfrm>
            <a:off x="7061200" y="2493963"/>
            <a:ext cx="460375" cy="4587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4283" name="Rectangle 11"/>
          <p:cNvSpPr>
            <a:spLocks noChangeAspect="1" noChangeArrowheads="1"/>
          </p:cNvSpPr>
          <p:nvPr/>
        </p:nvSpPr>
        <p:spPr bwMode="auto">
          <a:xfrm>
            <a:off x="7104063" y="253047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1</a:t>
            </a:r>
            <a:endParaRPr lang="en-US" altLang="de-DE" b="1"/>
          </a:p>
        </p:txBody>
      </p:sp>
      <p:sp>
        <p:nvSpPr>
          <p:cNvPr id="54284" name="Oval 12"/>
          <p:cNvSpPr>
            <a:spLocks noChangeAspect="1" noChangeArrowheads="1"/>
          </p:cNvSpPr>
          <p:nvPr/>
        </p:nvSpPr>
        <p:spPr bwMode="auto">
          <a:xfrm>
            <a:off x="7961313" y="960438"/>
            <a:ext cx="458787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4285" name="Rectangle 13"/>
          <p:cNvSpPr>
            <a:spLocks noChangeAspect="1" noChangeArrowheads="1"/>
          </p:cNvSpPr>
          <p:nvPr/>
        </p:nvSpPr>
        <p:spPr bwMode="auto">
          <a:xfrm>
            <a:off x="8004175" y="10048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4286" name="Oval 14"/>
          <p:cNvSpPr>
            <a:spLocks noChangeAspect="1" noChangeArrowheads="1"/>
          </p:cNvSpPr>
          <p:nvPr/>
        </p:nvSpPr>
        <p:spPr bwMode="auto">
          <a:xfrm>
            <a:off x="7981950" y="1725613"/>
            <a:ext cx="458788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4287" name="Rectangle 15"/>
          <p:cNvSpPr>
            <a:spLocks noChangeAspect="1" noChangeArrowheads="1"/>
          </p:cNvSpPr>
          <p:nvPr/>
        </p:nvSpPr>
        <p:spPr bwMode="auto">
          <a:xfrm>
            <a:off x="8005763" y="1760538"/>
            <a:ext cx="3667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4288" name="Oval 16"/>
          <p:cNvSpPr>
            <a:spLocks noChangeAspect="1" noChangeArrowheads="1"/>
          </p:cNvSpPr>
          <p:nvPr/>
        </p:nvSpPr>
        <p:spPr bwMode="auto">
          <a:xfrm>
            <a:off x="7081838" y="960438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4289" name="Rectangle 17"/>
          <p:cNvSpPr>
            <a:spLocks noChangeAspect="1" noChangeArrowheads="1"/>
          </p:cNvSpPr>
          <p:nvPr/>
        </p:nvSpPr>
        <p:spPr bwMode="auto">
          <a:xfrm>
            <a:off x="7121525" y="1011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54290" name="Oval 18"/>
          <p:cNvSpPr>
            <a:spLocks noChangeAspect="1" noChangeArrowheads="1"/>
          </p:cNvSpPr>
          <p:nvPr/>
        </p:nvSpPr>
        <p:spPr bwMode="auto">
          <a:xfrm>
            <a:off x="7961313" y="2492375"/>
            <a:ext cx="458787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4291" name="Rectangle 19"/>
          <p:cNvSpPr>
            <a:spLocks noChangeAspect="1" noChangeArrowheads="1"/>
          </p:cNvSpPr>
          <p:nvPr/>
        </p:nvSpPr>
        <p:spPr bwMode="auto">
          <a:xfrm>
            <a:off x="8004175" y="253841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4292" name="Line 20"/>
          <p:cNvSpPr>
            <a:spLocks noChangeAspect="1" noChangeShapeType="1"/>
          </p:cNvSpPr>
          <p:nvPr/>
        </p:nvSpPr>
        <p:spPr bwMode="auto">
          <a:xfrm>
            <a:off x="7767638" y="1011238"/>
            <a:ext cx="0" cy="1941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3" name="Text Box 21"/>
          <p:cNvSpPr txBox="1">
            <a:spLocks noChangeAspect="1" noChangeArrowheads="1"/>
          </p:cNvSpPr>
          <p:nvPr/>
        </p:nvSpPr>
        <p:spPr bwMode="auto">
          <a:xfrm>
            <a:off x="6448425" y="1012825"/>
            <a:ext cx="542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4294" name="Text Box 22"/>
          <p:cNvSpPr txBox="1">
            <a:spLocks noChangeAspect="1" noChangeArrowheads="1"/>
          </p:cNvSpPr>
          <p:nvPr/>
        </p:nvSpPr>
        <p:spPr bwMode="auto">
          <a:xfrm>
            <a:off x="8315325" y="102235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4295" name="Text Box 23"/>
          <p:cNvSpPr txBox="1">
            <a:spLocks noChangeAspect="1" noChangeArrowheads="1"/>
          </p:cNvSpPr>
          <p:nvPr/>
        </p:nvSpPr>
        <p:spPr bwMode="auto">
          <a:xfrm>
            <a:off x="6983413" y="1665288"/>
            <a:ext cx="293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4296" name="Text Box 24"/>
          <p:cNvSpPr txBox="1">
            <a:spLocks noChangeAspect="1" noChangeArrowheads="1"/>
          </p:cNvSpPr>
          <p:nvPr/>
        </p:nvSpPr>
        <p:spPr bwMode="auto">
          <a:xfrm>
            <a:off x="7364413" y="14224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4297" name="Text Box 25"/>
          <p:cNvSpPr txBox="1">
            <a:spLocks noChangeAspect="1" noChangeArrowheads="1"/>
          </p:cNvSpPr>
          <p:nvPr/>
        </p:nvSpPr>
        <p:spPr bwMode="auto">
          <a:xfrm>
            <a:off x="7404100" y="2152650"/>
            <a:ext cx="3032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54298" name="Text Box 26"/>
          <p:cNvSpPr txBox="1">
            <a:spLocks noChangeAspect="1" noChangeArrowheads="1"/>
          </p:cNvSpPr>
          <p:nvPr/>
        </p:nvSpPr>
        <p:spPr bwMode="auto">
          <a:xfrm>
            <a:off x="7461250" y="2400300"/>
            <a:ext cx="3667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54299" name="Text Box 27"/>
          <p:cNvSpPr txBox="1">
            <a:spLocks noChangeAspect="1" noChangeArrowheads="1"/>
          </p:cNvSpPr>
          <p:nvPr/>
        </p:nvSpPr>
        <p:spPr bwMode="auto">
          <a:xfrm>
            <a:off x="7950200" y="142240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838200" y="1293813"/>
          <a:ext cx="8156575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Dokument" r:id="rId4" imgW="5070771" imgH="8220737" progId="Word.Document.8">
                  <p:embed/>
                </p:oleObj>
              </mc:Choice>
              <mc:Fallback>
                <p:oleObj name="Dokument" r:id="rId4" imgW="5070771" imgH="822073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12202" b="75645"/>
                      <a:stretch>
                        <a:fillRect/>
                      </a:stretch>
                    </p:blipFill>
                    <p:spPr bwMode="auto">
                      <a:xfrm>
                        <a:off x="838200" y="1293813"/>
                        <a:ext cx="8156575" cy="289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Line 4"/>
          <p:cNvSpPr>
            <a:spLocks noChangeAspect="1" noChangeShapeType="1"/>
          </p:cNvSpPr>
          <p:nvPr/>
        </p:nvSpPr>
        <p:spPr bwMode="auto">
          <a:xfrm flipV="1">
            <a:off x="2016125" y="2262188"/>
            <a:ext cx="798513" cy="735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1" name="Line 5"/>
          <p:cNvSpPr>
            <a:spLocks noChangeAspect="1" noChangeShapeType="1"/>
          </p:cNvSpPr>
          <p:nvPr/>
        </p:nvSpPr>
        <p:spPr bwMode="auto">
          <a:xfrm flipH="1">
            <a:off x="2016125" y="2384425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2" name="Line 6"/>
          <p:cNvSpPr>
            <a:spLocks noChangeAspect="1" noChangeShapeType="1"/>
          </p:cNvSpPr>
          <p:nvPr/>
        </p:nvSpPr>
        <p:spPr bwMode="auto">
          <a:xfrm>
            <a:off x="2816225" y="2233613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3" name="Line 7"/>
          <p:cNvSpPr>
            <a:spLocks noChangeAspect="1" noChangeShapeType="1"/>
          </p:cNvSpPr>
          <p:nvPr/>
        </p:nvSpPr>
        <p:spPr bwMode="auto">
          <a:xfrm flipH="1">
            <a:off x="1833563" y="22621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4" name="Line 8"/>
          <p:cNvSpPr>
            <a:spLocks noChangeAspect="1" noChangeShapeType="1"/>
          </p:cNvSpPr>
          <p:nvPr/>
        </p:nvSpPr>
        <p:spPr bwMode="auto">
          <a:xfrm flipH="1">
            <a:off x="1985963" y="3035300"/>
            <a:ext cx="811212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5" name="Line 9"/>
          <p:cNvSpPr>
            <a:spLocks noChangeAspect="1" noChangeShapeType="1"/>
          </p:cNvSpPr>
          <p:nvPr/>
        </p:nvSpPr>
        <p:spPr bwMode="auto">
          <a:xfrm>
            <a:off x="1968500" y="379571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6" name="Oval 10"/>
          <p:cNvSpPr>
            <a:spLocks noChangeAspect="1" noChangeArrowheads="1"/>
          </p:cNvSpPr>
          <p:nvPr/>
        </p:nvSpPr>
        <p:spPr bwMode="auto">
          <a:xfrm>
            <a:off x="1679575" y="3581400"/>
            <a:ext cx="460375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07" name="Rectangle 11"/>
          <p:cNvSpPr>
            <a:spLocks noChangeAspect="1" noChangeArrowheads="1"/>
          </p:cNvSpPr>
          <p:nvPr/>
        </p:nvSpPr>
        <p:spPr bwMode="auto">
          <a:xfrm>
            <a:off x="1720850" y="3617913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1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5308" name="Oval 12"/>
          <p:cNvSpPr>
            <a:spLocks noChangeAspect="1" noChangeArrowheads="1"/>
          </p:cNvSpPr>
          <p:nvPr/>
        </p:nvSpPr>
        <p:spPr bwMode="auto">
          <a:xfrm>
            <a:off x="2578100" y="2047875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09" name="Rectangle 13"/>
          <p:cNvSpPr>
            <a:spLocks noChangeAspect="1" noChangeArrowheads="1"/>
          </p:cNvSpPr>
          <p:nvPr/>
        </p:nvSpPr>
        <p:spPr bwMode="auto">
          <a:xfrm>
            <a:off x="2620963" y="2092325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5310" name="Oval 14"/>
          <p:cNvSpPr>
            <a:spLocks noChangeAspect="1" noChangeArrowheads="1"/>
          </p:cNvSpPr>
          <p:nvPr/>
        </p:nvSpPr>
        <p:spPr bwMode="auto">
          <a:xfrm>
            <a:off x="2600325" y="2813050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11" name="Rectangle 15"/>
          <p:cNvSpPr>
            <a:spLocks noChangeAspect="1" noChangeArrowheads="1"/>
          </p:cNvSpPr>
          <p:nvPr/>
        </p:nvSpPr>
        <p:spPr bwMode="auto">
          <a:xfrm>
            <a:off x="2624138" y="284797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5312" name="Oval 16"/>
          <p:cNvSpPr>
            <a:spLocks noChangeAspect="1" noChangeArrowheads="1"/>
          </p:cNvSpPr>
          <p:nvPr/>
        </p:nvSpPr>
        <p:spPr bwMode="auto">
          <a:xfrm>
            <a:off x="1698625" y="2047875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13" name="Rectangle 17"/>
          <p:cNvSpPr>
            <a:spLocks noChangeAspect="1" noChangeArrowheads="1"/>
          </p:cNvSpPr>
          <p:nvPr/>
        </p:nvSpPr>
        <p:spPr bwMode="auto">
          <a:xfrm>
            <a:off x="1739900" y="2098675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55314" name="Oval 18"/>
          <p:cNvSpPr>
            <a:spLocks noChangeAspect="1" noChangeArrowheads="1"/>
          </p:cNvSpPr>
          <p:nvPr/>
        </p:nvSpPr>
        <p:spPr bwMode="auto">
          <a:xfrm>
            <a:off x="2578100" y="3579813"/>
            <a:ext cx="458788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315" name="Rectangle 19"/>
          <p:cNvSpPr>
            <a:spLocks noChangeAspect="1" noChangeArrowheads="1"/>
          </p:cNvSpPr>
          <p:nvPr/>
        </p:nvSpPr>
        <p:spPr bwMode="auto">
          <a:xfrm>
            <a:off x="2620963" y="3625850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5316" name="Line 20"/>
          <p:cNvSpPr>
            <a:spLocks noChangeAspect="1" noChangeShapeType="1"/>
          </p:cNvSpPr>
          <p:nvPr/>
        </p:nvSpPr>
        <p:spPr bwMode="auto">
          <a:xfrm>
            <a:off x="2309813" y="2098675"/>
            <a:ext cx="0" cy="4111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17" name="Text Box 21"/>
          <p:cNvSpPr txBox="1">
            <a:spLocks noChangeAspect="1" noChangeArrowheads="1"/>
          </p:cNvSpPr>
          <p:nvPr/>
        </p:nvSpPr>
        <p:spPr bwMode="auto">
          <a:xfrm>
            <a:off x="1065213" y="2101850"/>
            <a:ext cx="542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5318" name="Text Box 22"/>
          <p:cNvSpPr txBox="1">
            <a:spLocks noChangeAspect="1" noChangeArrowheads="1"/>
          </p:cNvSpPr>
          <p:nvPr/>
        </p:nvSpPr>
        <p:spPr bwMode="auto">
          <a:xfrm>
            <a:off x="2932113" y="2109788"/>
            <a:ext cx="6492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5319" name="Text Box 23"/>
          <p:cNvSpPr txBox="1">
            <a:spLocks noChangeAspect="1" noChangeArrowheads="1"/>
          </p:cNvSpPr>
          <p:nvPr/>
        </p:nvSpPr>
        <p:spPr bwMode="auto">
          <a:xfrm>
            <a:off x="1600200" y="2752725"/>
            <a:ext cx="293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5320" name="Text Box 24"/>
          <p:cNvSpPr txBox="1">
            <a:spLocks noChangeAspect="1" noChangeArrowheads="1"/>
          </p:cNvSpPr>
          <p:nvPr/>
        </p:nvSpPr>
        <p:spPr bwMode="auto">
          <a:xfrm>
            <a:off x="1981200" y="250983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5321" name="Text Box 25"/>
          <p:cNvSpPr txBox="1">
            <a:spLocks noChangeAspect="1" noChangeArrowheads="1"/>
          </p:cNvSpPr>
          <p:nvPr/>
        </p:nvSpPr>
        <p:spPr bwMode="auto">
          <a:xfrm>
            <a:off x="2022475" y="3240088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55322" name="Text Box 26"/>
          <p:cNvSpPr txBox="1">
            <a:spLocks noChangeAspect="1" noChangeArrowheads="1"/>
          </p:cNvSpPr>
          <p:nvPr/>
        </p:nvSpPr>
        <p:spPr bwMode="auto">
          <a:xfrm>
            <a:off x="2079625" y="3487738"/>
            <a:ext cx="3651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55323" name="Text Box 27"/>
          <p:cNvSpPr txBox="1">
            <a:spLocks noChangeAspect="1" noChangeArrowheads="1"/>
          </p:cNvSpPr>
          <p:nvPr/>
        </p:nvSpPr>
        <p:spPr bwMode="auto">
          <a:xfrm>
            <a:off x="2568575" y="2509838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H="1">
            <a:off x="1600200" y="2509838"/>
            <a:ext cx="709613" cy="2428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/>
              <a:t>2.1 	Einführung: Beispiel</a:t>
            </a:r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5213350" y="4002088"/>
            <a:ext cx="1550988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98613" y="1341438"/>
            <a:ext cx="1928812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/>
              <a:t>Gesamtschaltung:</a:t>
            </a:r>
            <a:endParaRPr lang="en-US" altLang="de-DE"/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379413" y="5591175"/>
            <a:ext cx="41243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>
                <a:solidFill>
                  <a:srgbClr val="CC0000"/>
                </a:solidFill>
              </a:rPr>
              <a:t>Schnittlinie </a:t>
            </a:r>
            <a:r>
              <a:rPr lang="de-DE" altLang="de-DE" i="1">
                <a:solidFill>
                  <a:srgbClr val="CC0000"/>
                </a:solidFill>
              </a:rPr>
              <a:t>c</a:t>
            </a:r>
            <a:r>
              <a:rPr lang="de-DE" altLang="de-DE" baseline="-25000">
                <a:solidFill>
                  <a:srgbClr val="CC0000"/>
                </a:solidFill>
              </a:rPr>
              <a:t>1</a:t>
            </a:r>
            <a:r>
              <a:rPr lang="de-DE" altLang="de-DE">
                <a:solidFill>
                  <a:srgbClr val="CC0000"/>
                </a:solidFill>
              </a:rPr>
              <a:t>: vier externe Verbindungen</a:t>
            </a:r>
            <a:endParaRPr lang="en-US" altLang="de-DE">
              <a:solidFill>
                <a:srgbClr val="CC0000"/>
              </a:solidFill>
            </a:endParaRP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3736975" y="1447800"/>
            <a:ext cx="573088" cy="249238"/>
            <a:chOff x="6667" y="7209"/>
            <a:chExt cx="1119" cy="579"/>
          </a:xfrm>
        </p:grpSpPr>
        <p:sp>
          <p:nvSpPr>
            <p:cNvPr id="9450" name="Line 7"/>
            <p:cNvSpPr>
              <a:spLocks noChangeShapeType="1"/>
            </p:cNvSpPr>
            <p:nvPr/>
          </p:nvSpPr>
          <p:spPr bwMode="auto">
            <a:xfrm flipH="1">
              <a:off x="6677" y="733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1" name="Line 8"/>
            <p:cNvSpPr>
              <a:spLocks noChangeShapeType="1"/>
            </p:cNvSpPr>
            <p:nvPr/>
          </p:nvSpPr>
          <p:spPr bwMode="auto">
            <a:xfrm flipH="1">
              <a:off x="6667" y="766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2" name="Line 9"/>
            <p:cNvSpPr>
              <a:spLocks noChangeShapeType="1"/>
            </p:cNvSpPr>
            <p:nvPr/>
          </p:nvSpPr>
          <p:spPr bwMode="auto">
            <a:xfrm flipH="1">
              <a:off x="7643" y="7498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53" name="Oval 10"/>
            <p:cNvSpPr>
              <a:spLocks noChangeArrowheads="1"/>
            </p:cNvSpPr>
            <p:nvPr/>
          </p:nvSpPr>
          <p:spPr bwMode="auto">
            <a:xfrm>
              <a:off x="7563" y="745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454" name="Freeform 11"/>
            <p:cNvSpPr>
              <a:spLocks/>
            </p:cNvSpPr>
            <p:nvPr/>
          </p:nvSpPr>
          <p:spPr bwMode="auto">
            <a:xfrm>
              <a:off x="6867" y="7209"/>
              <a:ext cx="699" cy="579"/>
            </a:xfrm>
            <a:custGeom>
              <a:avLst/>
              <a:gdLst>
                <a:gd name="T0" fmla="*/ 7 w 699"/>
                <a:gd name="T1" fmla="*/ 0 h 579"/>
                <a:gd name="T2" fmla="*/ 302 w 699"/>
                <a:gd name="T3" fmla="*/ 0 h 579"/>
                <a:gd name="T4" fmla="*/ 537 w 699"/>
                <a:gd name="T5" fmla="*/ 93 h 579"/>
                <a:gd name="T6" fmla="*/ 699 w 699"/>
                <a:gd name="T7" fmla="*/ 286 h 579"/>
                <a:gd name="T8" fmla="*/ 549 w 699"/>
                <a:gd name="T9" fmla="*/ 480 h 579"/>
                <a:gd name="T10" fmla="*/ 302 w 699"/>
                <a:gd name="T11" fmla="*/ 579 h 579"/>
                <a:gd name="T12" fmla="*/ 0 w 699"/>
                <a:gd name="T13" fmla="*/ 579 h 579"/>
                <a:gd name="T14" fmla="*/ 82 w 699"/>
                <a:gd name="T15" fmla="*/ 422 h 579"/>
                <a:gd name="T16" fmla="*/ 110 w 699"/>
                <a:gd name="T17" fmla="*/ 286 h 579"/>
                <a:gd name="T18" fmla="*/ 82 w 699"/>
                <a:gd name="T19" fmla="*/ 143 h 579"/>
                <a:gd name="T20" fmla="*/ 7 w 699"/>
                <a:gd name="T21" fmla="*/ 0 h 5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223" name="Group 12"/>
          <p:cNvGrpSpPr>
            <a:grpSpLocks/>
          </p:cNvGrpSpPr>
          <p:nvPr/>
        </p:nvGrpSpPr>
        <p:grpSpPr bwMode="auto">
          <a:xfrm>
            <a:off x="3733800" y="1798638"/>
            <a:ext cx="571500" cy="250825"/>
            <a:chOff x="6667" y="7209"/>
            <a:chExt cx="1119" cy="579"/>
          </a:xfrm>
        </p:grpSpPr>
        <p:sp>
          <p:nvSpPr>
            <p:cNvPr id="9445" name="Line 13"/>
            <p:cNvSpPr>
              <a:spLocks noChangeShapeType="1"/>
            </p:cNvSpPr>
            <p:nvPr/>
          </p:nvSpPr>
          <p:spPr bwMode="auto">
            <a:xfrm flipH="1">
              <a:off x="6677" y="733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6" name="Line 14"/>
            <p:cNvSpPr>
              <a:spLocks noChangeShapeType="1"/>
            </p:cNvSpPr>
            <p:nvPr/>
          </p:nvSpPr>
          <p:spPr bwMode="auto">
            <a:xfrm flipH="1">
              <a:off x="6667" y="766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7" name="Line 15"/>
            <p:cNvSpPr>
              <a:spLocks noChangeShapeType="1"/>
            </p:cNvSpPr>
            <p:nvPr/>
          </p:nvSpPr>
          <p:spPr bwMode="auto">
            <a:xfrm flipH="1">
              <a:off x="7643" y="7498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8" name="Oval 16"/>
            <p:cNvSpPr>
              <a:spLocks noChangeArrowheads="1"/>
            </p:cNvSpPr>
            <p:nvPr/>
          </p:nvSpPr>
          <p:spPr bwMode="auto">
            <a:xfrm>
              <a:off x="7563" y="745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449" name="Freeform 17"/>
            <p:cNvSpPr>
              <a:spLocks/>
            </p:cNvSpPr>
            <p:nvPr/>
          </p:nvSpPr>
          <p:spPr bwMode="auto">
            <a:xfrm>
              <a:off x="6867" y="7209"/>
              <a:ext cx="699" cy="579"/>
            </a:xfrm>
            <a:custGeom>
              <a:avLst/>
              <a:gdLst>
                <a:gd name="T0" fmla="*/ 7 w 699"/>
                <a:gd name="T1" fmla="*/ 0 h 579"/>
                <a:gd name="T2" fmla="*/ 302 w 699"/>
                <a:gd name="T3" fmla="*/ 0 h 579"/>
                <a:gd name="T4" fmla="*/ 537 w 699"/>
                <a:gd name="T5" fmla="*/ 93 h 579"/>
                <a:gd name="T6" fmla="*/ 699 w 699"/>
                <a:gd name="T7" fmla="*/ 286 h 579"/>
                <a:gd name="T8" fmla="*/ 549 w 699"/>
                <a:gd name="T9" fmla="*/ 480 h 579"/>
                <a:gd name="T10" fmla="*/ 302 w 699"/>
                <a:gd name="T11" fmla="*/ 579 h 579"/>
                <a:gd name="T12" fmla="*/ 0 w 699"/>
                <a:gd name="T13" fmla="*/ 579 h 579"/>
                <a:gd name="T14" fmla="*/ 82 w 699"/>
                <a:gd name="T15" fmla="*/ 422 h 579"/>
                <a:gd name="T16" fmla="*/ 110 w 699"/>
                <a:gd name="T17" fmla="*/ 286 h 579"/>
                <a:gd name="T18" fmla="*/ 82 w 699"/>
                <a:gd name="T19" fmla="*/ 143 h 579"/>
                <a:gd name="T20" fmla="*/ 7 w 699"/>
                <a:gd name="T21" fmla="*/ 0 h 5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224" name="Group 18"/>
          <p:cNvGrpSpPr>
            <a:grpSpLocks/>
          </p:cNvGrpSpPr>
          <p:nvPr/>
        </p:nvGrpSpPr>
        <p:grpSpPr bwMode="auto">
          <a:xfrm>
            <a:off x="4302125" y="1624013"/>
            <a:ext cx="571500" cy="250825"/>
            <a:chOff x="6643" y="8446"/>
            <a:chExt cx="1114" cy="579"/>
          </a:xfrm>
        </p:grpSpPr>
        <p:sp>
          <p:nvSpPr>
            <p:cNvPr id="9440" name="AutoShape 19"/>
            <p:cNvSpPr>
              <a:spLocks noChangeArrowheads="1"/>
            </p:cNvSpPr>
            <p:nvPr/>
          </p:nvSpPr>
          <p:spPr bwMode="auto">
            <a:xfrm>
              <a:off x="6847" y="8446"/>
              <a:ext cx="690" cy="579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441" name="Line 20"/>
            <p:cNvSpPr>
              <a:spLocks noChangeShapeType="1"/>
            </p:cNvSpPr>
            <p:nvPr/>
          </p:nvSpPr>
          <p:spPr bwMode="auto">
            <a:xfrm flipH="1">
              <a:off x="6651" y="856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2" name="Line 21"/>
            <p:cNvSpPr>
              <a:spLocks noChangeShapeType="1"/>
            </p:cNvSpPr>
            <p:nvPr/>
          </p:nvSpPr>
          <p:spPr bwMode="auto">
            <a:xfrm flipH="1">
              <a:off x="6643" y="889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3" name="Line 22"/>
            <p:cNvSpPr>
              <a:spLocks noChangeShapeType="1"/>
            </p:cNvSpPr>
            <p:nvPr/>
          </p:nvSpPr>
          <p:spPr bwMode="auto">
            <a:xfrm flipH="1">
              <a:off x="7614" y="8739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44" name="Oval 23"/>
            <p:cNvSpPr>
              <a:spLocks noChangeArrowheads="1"/>
            </p:cNvSpPr>
            <p:nvPr/>
          </p:nvSpPr>
          <p:spPr bwMode="auto">
            <a:xfrm>
              <a:off x="7535" y="870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9225" name="Group 24"/>
          <p:cNvGrpSpPr>
            <a:grpSpLocks/>
          </p:cNvGrpSpPr>
          <p:nvPr/>
        </p:nvGrpSpPr>
        <p:grpSpPr bwMode="auto">
          <a:xfrm>
            <a:off x="3736975" y="2181225"/>
            <a:ext cx="571500" cy="250825"/>
            <a:chOff x="6643" y="8446"/>
            <a:chExt cx="1114" cy="579"/>
          </a:xfrm>
        </p:grpSpPr>
        <p:sp>
          <p:nvSpPr>
            <p:cNvPr id="9435" name="AutoShape 25"/>
            <p:cNvSpPr>
              <a:spLocks noChangeArrowheads="1"/>
            </p:cNvSpPr>
            <p:nvPr/>
          </p:nvSpPr>
          <p:spPr bwMode="auto">
            <a:xfrm>
              <a:off x="6847" y="8446"/>
              <a:ext cx="690" cy="579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436" name="Line 26"/>
            <p:cNvSpPr>
              <a:spLocks noChangeShapeType="1"/>
            </p:cNvSpPr>
            <p:nvPr/>
          </p:nvSpPr>
          <p:spPr bwMode="auto">
            <a:xfrm flipH="1">
              <a:off x="6651" y="856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7" name="Line 27"/>
            <p:cNvSpPr>
              <a:spLocks noChangeShapeType="1"/>
            </p:cNvSpPr>
            <p:nvPr/>
          </p:nvSpPr>
          <p:spPr bwMode="auto">
            <a:xfrm flipH="1">
              <a:off x="6643" y="889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8" name="Line 28"/>
            <p:cNvSpPr>
              <a:spLocks noChangeShapeType="1"/>
            </p:cNvSpPr>
            <p:nvPr/>
          </p:nvSpPr>
          <p:spPr bwMode="auto">
            <a:xfrm flipH="1">
              <a:off x="7614" y="8739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9" name="Oval 29"/>
            <p:cNvSpPr>
              <a:spLocks noChangeArrowheads="1"/>
            </p:cNvSpPr>
            <p:nvPr/>
          </p:nvSpPr>
          <p:spPr bwMode="auto">
            <a:xfrm>
              <a:off x="7535" y="870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9226" name="Group 30"/>
          <p:cNvGrpSpPr>
            <a:grpSpLocks/>
          </p:cNvGrpSpPr>
          <p:nvPr/>
        </p:nvGrpSpPr>
        <p:grpSpPr bwMode="auto">
          <a:xfrm>
            <a:off x="3736975" y="2532063"/>
            <a:ext cx="571500" cy="249237"/>
            <a:chOff x="6643" y="8446"/>
            <a:chExt cx="1114" cy="579"/>
          </a:xfrm>
        </p:grpSpPr>
        <p:sp>
          <p:nvSpPr>
            <p:cNvPr id="9430" name="AutoShape 31"/>
            <p:cNvSpPr>
              <a:spLocks noChangeArrowheads="1"/>
            </p:cNvSpPr>
            <p:nvPr/>
          </p:nvSpPr>
          <p:spPr bwMode="auto">
            <a:xfrm>
              <a:off x="6847" y="8446"/>
              <a:ext cx="690" cy="579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431" name="Line 32"/>
            <p:cNvSpPr>
              <a:spLocks noChangeShapeType="1"/>
            </p:cNvSpPr>
            <p:nvPr/>
          </p:nvSpPr>
          <p:spPr bwMode="auto">
            <a:xfrm flipH="1">
              <a:off x="6651" y="856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2" name="Line 33"/>
            <p:cNvSpPr>
              <a:spLocks noChangeShapeType="1"/>
            </p:cNvSpPr>
            <p:nvPr/>
          </p:nvSpPr>
          <p:spPr bwMode="auto">
            <a:xfrm flipH="1">
              <a:off x="6643" y="889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3" name="Line 34"/>
            <p:cNvSpPr>
              <a:spLocks noChangeShapeType="1"/>
            </p:cNvSpPr>
            <p:nvPr/>
          </p:nvSpPr>
          <p:spPr bwMode="auto">
            <a:xfrm flipH="1">
              <a:off x="7614" y="8739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4" name="Oval 35"/>
            <p:cNvSpPr>
              <a:spLocks noChangeArrowheads="1"/>
            </p:cNvSpPr>
            <p:nvPr/>
          </p:nvSpPr>
          <p:spPr bwMode="auto">
            <a:xfrm>
              <a:off x="7535" y="870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9227" name="Group 36"/>
          <p:cNvGrpSpPr>
            <a:grpSpLocks/>
          </p:cNvGrpSpPr>
          <p:nvPr/>
        </p:nvGrpSpPr>
        <p:grpSpPr bwMode="auto">
          <a:xfrm>
            <a:off x="4310063" y="2363788"/>
            <a:ext cx="571500" cy="249237"/>
            <a:chOff x="6667" y="7209"/>
            <a:chExt cx="1119" cy="579"/>
          </a:xfrm>
        </p:grpSpPr>
        <p:sp>
          <p:nvSpPr>
            <p:cNvPr id="9425" name="Line 37"/>
            <p:cNvSpPr>
              <a:spLocks noChangeShapeType="1"/>
            </p:cNvSpPr>
            <p:nvPr/>
          </p:nvSpPr>
          <p:spPr bwMode="auto">
            <a:xfrm flipH="1">
              <a:off x="6677" y="733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6" name="Line 38"/>
            <p:cNvSpPr>
              <a:spLocks noChangeShapeType="1"/>
            </p:cNvSpPr>
            <p:nvPr/>
          </p:nvSpPr>
          <p:spPr bwMode="auto">
            <a:xfrm flipH="1">
              <a:off x="6667" y="766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" name="Line 39"/>
            <p:cNvSpPr>
              <a:spLocks noChangeShapeType="1"/>
            </p:cNvSpPr>
            <p:nvPr/>
          </p:nvSpPr>
          <p:spPr bwMode="auto">
            <a:xfrm flipH="1">
              <a:off x="7643" y="7498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" name="Oval 40"/>
            <p:cNvSpPr>
              <a:spLocks noChangeArrowheads="1"/>
            </p:cNvSpPr>
            <p:nvPr/>
          </p:nvSpPr>
          <p:spPr bwMode="auto">
            <a:xfrm>
              <a:off x="7563" y="745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429" name="Freeform 41"/>
            <p:cNvSpPr>
              <a:spLocks/>
            </p:cNvSpPr>
            <p:nvPr/>
          </p:nvSpPr>
          <p:spPr bwMode="auto">
            <a:xfrm>
              <a:off x="6867" y="7209"/>
              <a:ext cx="699" cy="579"/>
            </a:xfrm>
            <a:custGeom>
              <a:avLst/>
              <a:gdLst>
                <a:gd name="T0" fmla="*/ 7 w 699"/>
                <a:gd name="T1" fmla="*/ 0 h 579"/>
                <a:gd name="T2" fmla="*/ 302 w 699"/>
                <a:gd name="T3" fmla="*/ 0 h 579"/>
                <a:gd name="T4" fmla="*/ 537 w 699"/>
                <a:gd name="T5" fmla="*/ 93 h 579"/>
                <a:gd name="T6" fmla="*/ 699 w 699"/>
                <a:gd name="T7" fmla="*/ 286 h 579"/>
                <a:gd name="T8" fmla="*/ 549 w 699"/>
                <a:gd name="T9" fmla="*/ 480 h 579"/>
                <a:gd name="T10" fmla="*/ 302 w 699"/>
                <a:gd name="T11" fmla="*/ 579 h 579"/>
                <a:gd name="T12" fmla="*/ 0 w 699"/>
                <a:gd name="T13" fmla="*/ 579 h 579"/>
                <a:gd name="T14" fmla="*/ 82 w 699"/>
                <a:gd name="T15" fmla="*/ 422 h 579"/>
                <a:gd name="T16" fmla="*/ 110 w 699"/>
                <a:gd name="T17" fmla="*/ 286 h 579"/>
                <a:gd name="T18" fmla="*/ 82 w 699"/>
                <a:gd name="T19" fmla="*/ 143 h 579"/>
                <a:gd name="T20" fmla="*/ 7 w 699"/>
                <a:gd name="T21" fmla="*/ 0 h 5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228" name="Group 42"/>
          <p:cNvGrpSpPr>
            <a:grpSpLocks/>
          </p:cNvGrpSpPr>
          <p:nvPr/>
        </p:nvGrpSpPr>
        <p:grpSpPr bwMode="auto">
          <a:xfrm>
            <a:off x="4884738" y="1998663"/>
            <a:ext cx="593725" cy="250825"/>
            <a:chOff x="6672" y="2616"/>
            <a:chExt cx="1160" cy="579"/>
          </a:xfrm>
        </p:grpSpPr>
        <p:sp>
          <p:nvSpPr>
            <p:cNvPr id="9421" name="Freeform 43"/>
            <p:cNvSpPr>
              <a:spLocks/>
            </p:cNvSpPr>
            <p:nvPr/>
          </p:nvSpPr>
          <p:spPr bwMode="auto">
            <a:xfrm>
              <a:off x="6876" y="2616"/>
              <a:ext cx="699" cy="579"/>
            </a:xfrm>
            <a:custGeom>
              <a:avLst/>
              <a:gdLst>
                <a:gd name="T0" fmla="*/ 7 w 699"/>
                <a:gd name="T1" fmla="*/ 0 h 579"/>
                <a:gd name="T2" fmla="*/ 302 w 699"/>
                <a:gd name="T3" fmla="*/ 0 h 579"/>
                <a:gd name="T4" fmla="*/ 537 w 699"/>
                <a:gd name="T5" fmla="*/ 93 h 579"/>
                <a:gd name="T6" fmla="*/ 699 w 699"/>
                <a:gd name="T7" fmla="*/ 286 h 579"/>
                <a:gd name="T8" fmla="*/ 549 w 699"/>
                <a:gd name="T9" fmla="*/ 480 h 579"/>
                <a:gd name="T10" fmla="*/ 302 w 699"/>
                <a:gd name="T11" fmla="*/ 579 h 579"/>
                <a:gd name="T12" fmla="*/ 0 w 699"/>
                <a:gd name="T13" fmla="*/ 579 h 579"/>
                <a:gd name="T14" fmla="*/ 82 w 699"/>
                <a:gd name="T15" fmla="*/ 422 h 579"/>
                <a:gd name="T16" fmla="*/ 110 w 699"/>
                <a:gd name="T17" fmla="*/ 286 h 579"/>
                <a:gd name="T18" fmla="*/ 82 w 699"/>
                <a:gd name="T19" fmla="*/ 143 h 579"/>
                <a:gd name="T20" fmla="*/ 7 w 699"/>
                <a:gd name="T21" fmla="*/ 0 h 5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2" name="Line 44"/>
            <p:cNvSpPr>
              <a:spLocks noChangeShapeType="1"/>
            </p:cNvSpPr>
            <p:nvPr/>
          </p:nvSpPr>
          <p:spPr bwMode="auto">
            <a:xfrm flipH="1">
              <a:off x="6682" y="2739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3" name="Line 45"/>
            <p:cNvSpPr>
              <a:spLocks noChangeShapeType="1"/>
            </p:cNvSpPr>
            <p:nvPr/>
          </p:nvSpPr>
          <p:spPr bwMode="auto">
            <a:xfrm flipH="1">
              <a:off x="6672" y="3069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4" name="Line 46"/>
            <p:cNvSpPr>
              <a:spLocks noChangeShapeType="1"/>
            </p:cNvSpPr>
            <p:nvPr/>
          </p:nvSpPr>
          <p:spPr bwMode="auto">
            <a:xfrm flipH="1">
              <a:off x="7568" y="290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229" name="Group 47"/>
          <p:cNvGrpSpPr>
            <a:grpSpLocks/>
          </p:cNvGrpSpPr>
          <p:nvPr/>
        </p:nvGrpSpPr>
        <p:grpSpPr bwMode="auto">
          <a:xfrm>
            <a:off x="5468938" y="2003425"/>
            <a:ext cx="452437" cy="246063"/>
            <a:chOff x="6787" y="5804"/>
            <a:chExt cx="885" cy="568"/>
          </a:xfrm>
        </p:grpSpPr>
        <p:sp>
          <p:nvSpPr>
            <p:cNvPr id="9417" name="AutoShape 48"/>
            <p:cNvSpPr>
              <a:spLocks noChangeArrowheads="1"/>
            </p:cNvSpPr>
            <p:nvPr/>
          </p:nvSpPr>
          <p:spPr bwMode="auto">
            <a:xfrm rot="5400000">
              <a:off x="6948" y="5850"/>
              <a:ext cx="568" cy="47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418" name="Line 49"/>
            <p:cNvSpPr>
              <a:spLocks noChangeShapeType="1"/>
            </p:cNvSpPr>
            <p:nvPr/>
          </p:nvSpPr>
          <p:spPr bwMode="auto">
            <a:xfrm flipH="1">
              <a:off x="6787" y="6085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19" name="Line 50"/>
            <p:cNvSpPr>
              <a:spLocks noChangeShapeType="1"/>
            </p:cNvSpPr>
            <p:nvPr/>
          </p:nvSpPr>
          <p:spPr bwMode="auto">
            <a:xfrm flipH="1">
              <a:off x="7548" y="6083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0" name="Oval 51"/>
            <p:cNvSpPr>
              <a:spLocks noChangeArrowheads="1"/>
            </p:cNvSpPr>
            <p:nvPr/>
          </p:nvSpPr>
          <p:spPr bwMode="auto">
            <a:xfrm>
              <a:off x="7473" y="6043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9230" name="Line 52"/>
          <p:cNvSpPr>
            <a:spLocks noChangeShapeType="1"/>
          </p:cNvSpPr>
          <p:nvPr/>
        </p:nvSpPr>
        <p:spPr bwMode="auto">
          <a:xfrm>
            <a:off x="4305300" y="1571625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1" name="Line 53"/>
          <p:cNvSpPr>
            <a:spLocks noChangeShapeType="1"/>
          </p:cNvSpPr>
          <p:nvPr/>
        </p:nvSpPr>
        <p:spPr bwMode="auto">
          <a:xfrm>
            <a:off x="4302125" y="1822450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2" name="Line 54"/>
          <p:cNvSpPr>
            <a:spLocks noChangeShapeType="1"/>
          </p:cNvSpPr>
          <p:nvPr/>
        </p:nvSpPr>
        <p:spPr bwMode="auto">
          <a:xfrm>
            <a:off x="4314825" y="2312988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3" name="Line 55"/>
          <p:cNvSpPr>
            <a:spLocks noChangeShapeType="1"/>
          </p:cNvSpPr>
          <p:nvPr/>
        </p:nvSpPr>
        <p:spPr bwMode="auto">
          <a:xfrm>
            <a:off x="4314825" y="2560638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4" name="Line 56"/>
          <p:cNvSpPr>
            <a:spLocks noChangeShapeType="1"/>
          </p:cNvSpPr>
          <p:nvPr/>
        </p:nvSpPr>
        <p:spPr bwMode="auto">
          <a:xfrm>
            <a:off x="4883150" y="1751013"/>
            <a:ext cx="0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5" name="Line 57"/>
          <p:cNvSpPr>
            <a:spLocks noChangeShapeType="1"/>
          </p:cNvSpPr>
          <p:nvPr/>
        </p:nvSpPr>
        <p:spPr bwMode="auto">
          <a:xfrm flipH="1">
            <a:off x="4879975" y="2193925"/>
            <a:ext cx="317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6" name="Text Box 58"/>
          <p:cNvSpPr txBox="1">
            <a:spLocks noChangeArrowheads="1"/>
          </p:cNvSpPr>
          <p:nvPr/>
        </p:nvSpPr>
        <p:spPr bwMode="auto">
          <a:xfrm>
            <a:off x="3843338" y="14081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1</a:t>
            </a:r>
            <a:endParaRPr lang="en-US" altLang="de-DE" sz="1500" b="1"/>
          </a:p>
        </p:txBody>
      </p:sp>
      <p:sp>
        <p:nvSpPr>
          <p:cNvPr id="9237" name="Text Box 59"/>
          <p:cNvSpPr txBox="1">
            <a:spLocks noChangeArrowheads="1"/>
          </p:cNvSpPr>
          <p:nvPr/>
        </p:nvSpPr>
        <p:spPr bwMode="auto">
          <a:xfrm>
            <a:off x="3838575" y="17637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2</a:t>
            </a:r>
            <a:endParaRPr lang="en-US" altLang="de-DE" sz="1500" b="1"/>
          </a:p>
        </p:txBody>
      </p:sp>
      <p:sp>
        <p:nvSpPr>
          <p:cNvPr id="9238" name="Text Box 60"/>
          <p:cNvSpPr txBox="1">
            <a:spLocks noChangeArrowheads="1"/>
          </p:cNvSpPr>
          <p:nvPr/>
        </p:nvSpPr>
        <p:spPr bwMode="auto">
          <a:xfrm>
            <a:off x="3835400" y="214153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4</a:t>
            </a:r>
            <a:endParaRPr lang="en-US" altLang="de-DE" sz="1500" b="1"/>
          </a:p>
        </p:txBody>
      </p:sp>
      <p:sp>
        <p:nvSpPr>
          <p:cNvPr id="9239" name="Text Box 61"/>
          <p:cNvSpPr txBox="1">
            <a:spLocks noChangeArrowheads="1"/>
          </p:cNvSpPr>
          <p:nvPr/>
        </p:nvSpPr>
        <p:spPr bwMode="auto">
          <a:xfrm>
            <a:off x="3838575" y="249396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5</a:t>
            </a:r>
            <a:endParaRPr lang="en-US" altLang="de-DE" sz="1500" b="1"/>
          </a:p>
        </p:txBody>
      </p:sp>
      <p:sp>
        <p:nvSpPr>
          <p:cNvPr id="9240" name="Text Box 62"/>
          <p:cNvSpPr txBox="1">
            <a:spLocks noChangeArrowheads="1"/>
          </p:cNvSpPr>
          <p:nvPr/>
        </p:nvSpPr>
        <p:spPr bwMode="auto">
          <a:xfrm>
            <a:off x="4394200" y="158750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3</a:t>
            </a:r>
            <a:endParaRPr lang="en-US" altLang="de-DE" sz="1500" b="1"/>
          </a:p>
        </p:txBody>
      </p:sp>
      <p:sp>
        <p:nvSpPr>
          <p:cNvPr id="9241" name="Text Box 63"/>
          <p:cNvSpPr txBox="1">
            <a:spLocks noChangeArrowheads="1"/>
          </p:cNvSpPr>
          <p:nvPr/>
        </p:nvSpPr>
        <p:spPr bwMode="auto">
          <a:xfrm>
            <a:off x="4411663" y="232727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6</a:t>
            </a:r>
            <a:endParaRPr lang="en-US" altLang="de-DE" sz="1500" b="1"/>
          </a:p>
        </p:txBody>
      </p:sp>
      <p:sp>
        <p:nvSpPr>
          <p:cNvPr id="9242" name="Text Box 64"/>
          <p:cNvSpPr txBox="1">
            <a:spLocks noChangeArrowheads="1"/>
          </p:cNvSpPr>
          <p:nvPr/>
        </p:nvSpPr>
        <p:spPr bwMode="auto">
          <a:xfrm>
            <a:off x="4984750" y="19558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7</a:t>
            </a:r>
            <a:endParaRPr lang="en-US" altLang="de-DE" sz="1500" b="1"/>
          </a:p>
        </p:txBody>
      </p:sp>
      <p:sp>
        <p:nvSpPr>
          <p:cNvPr id="9243" name="Text Box 65"/>
          <p:cNvSpPr txBox="1">
            <a:spLocks noChangeArrowheads="1"/>
          </p:cNvSpPr>
          <p:nvPr/>
        </p:nvSpPr>
        <p:spPr bwMode="auto">
          <a:xfrm>
            <a:off x="5492750" y="19669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8</a:t>
            </a:r>
            <a:endParaRPr lang="en-US" altLang="de-DE" sz="1500" b="1"/>
          </a:p>
        </p:txBody>
      </p:sp>
      <p:sp>
        <p:nvSpPr>
          <p:cNvPr id="478274" name="Rectangle 66"/>
          <p:cNvSpPr>
            <a:spLocks noChangeArrowheads="1"/>
          </p:cNvSpPr>
          <p:nvPr/>
        </p:nvSpPr>
        <p:spPr bwMode="auto">
          <a:xfrm>
            <a:off x="7011988" y="4002088"/>
            <a:ext cx="1524000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275" name="Rectangle 67"/>
          <p:cNvSpPr>
            <a:spLocks noChangeArrowheads="1"/>
          </p:cNvSpPr>
          <p:nvPr/>
        </p:nvSpPr>
        <p:spPr bwMode="auto">
          <a:xfrm>
            <a:off x="6054725" y="4256088"/>
            <a:ext cx="522288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276" name="AutoShape 68"/>
          <p:cNvSpPr>
            <a:spLocks noChangeArrowheads="1"/>
          </p:cNvSpPr>
          <p:nvPr/>
        </p:nvSpPr>
        <p:spPr bwMode="auto">
          <a:xfrm>
            <a:off x="6156325" y="4321175"/>
            <a:ext cx="354013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277" name="Line 69"/>
          <p:cNvSpPr>
            <a:spLocks noChangeShapeType="1"/>
          </p:cNvSpPr>
          <p:nvPr/>
        </p:nvSpPr>
        <p:spPr bwMode="auto">
          <a:xfrm flipH="1">
            <a:off x="6054725" y="4375150"/>
            <a:ext cx="106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78" name="Line 70"/>
          <p:cNvSpPr>
            <a:spLocks noChangeShapeType="1"/>
          </p:cNvSpPr>
          <p:nvPr/>
        </p:nvSpPr>
        <p:spPr bwMode="auto">
          <a:xfrm flipH="1">
            <a:off x="6051550" y="4518025"/>
            <a:ext cx="106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79" name="Line 71"/>
          <p:cNvSpPr>
            <a:spLocks noChangeShapeType="1"/>
          </p:cNvSpPr>
          <p:nvPr/>
        </p:nvSpPr>
        <p:spPr bwMode="auto">
          <a:xfrm flipH="1">
            <a:off x="6548438" y="444817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80" name="Oval 72"/>
          <p:cNvSpPr>
            <a:spLocks noChangeArrowheads="1"/>
          </p:cNvSpPr>
          <p:nvPr/>
        </p:nvSpPr>
        <p:spPr bwMode="auto">
          <a:xfrm>
            <a:off x="6508750" y="44338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281" name="Text Box 73"/>
          <p:cNvSpPr txBox="1">
            <a:spLocks noChangeArrowheads="1"/>
          </p:cNvSpPr>
          <p:nvPr/>
        </p:nvSpPr>
        <p:spPr bwMode="auto">
          <a:xfrm>
            <a:off x="6137275" y="4294188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5</a:t>
            </a:r>
            <a:endParaRPr lang="en-US" altLang="de-DE" sz="1500" b="1"/>
          </a:p>
        </p:txBody>
      </p:sp>
      <p:sp>
        <p:nvSpPr>
          <p:cNvPr id="478282" name="Rectangle 74"/>
          <p:cNvSpPr>
            <a:spLocks noChangeArrowheads="1"/>
          </p:cNvSpPr>
          <p:nvPr/>
        </p:nvSpPr>
        <p:spPr bwMode="auto">
          <a:xfrm>
            <a:off x="6057900" y="4848225"/>
            <a:ext cx="523875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283" name="Line 75"/>
          <p:cNvSpPr>
            <a:spLocks noChangeShapeType="1"/>
          </p:cNvSpPr>
          <p:nvPr/>
        </p:nvSpPr>
        <p:spPr bwMode="auto">
          <a:xfrm flipH="1">
            <a:off x="6056313" y="4973638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84" name="Line 76"/>
          <p:cNvSpPr>
            <a:spLocks noChangeShapeType="1"/>
          </p:cNvSpPr>
          <p:nvPr/>
        </p:nvSpPr>
        <p:spPr bwMode="auto">
          <a:xfrm flipH="1">
            <a:off x="6051550" y="5114925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85" name="Line 77"/>
          <p:cNvSpPr>
            <a:spLocks noChangeShapeType="1"/>
          </p:cNvSpPr>
          <p:nvPr/>
        </p:nvSpPr>
        <p:spPr bwMode="auto">
          <a:xfrm flipH="1">
            <a:off x="6551613" y="5045075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86" name="Oval 78"/>
          <p:cNvSpPr>
            <a:spLocks noChangeArrowheads="1"/>
          </p:cNvSpPr>
          <p:nvPr/>
        </p:nvSpPr>
        <p:spPr bwMode="auto">
          <a:xfrm>
            <a:off x="6510338" y="5026025"/>
            <a:ext cx="44450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287" name="Freeform 79"/>
          <p:cNvSpPr>
            <a:spLocks/>
          </p:cNvSpPr>
          <p:nvPr/>
        </p:nvSpPr>
        <p:spPr bwMode="auto">
          <a:xfrm>
            <a:off x="6154738" y="4919663"/>
            <a:ext cx="357187" cy="249237"/>
          </a:xfrm>
          <a:custGeom>
            <a:avLst/>
            <a:gdLst>
              <a:gd name="T0" fmla="*/ 2147483647 w 699"/>
              <a:gd name="T1" fmla="*/ 0 h 579"/>
              <a:gd name="T2" fmla="*/ 2147483647 w 699"/>
              <a:gd name="T3" fmla="*/ 0 h 579"/>
              <a:gd name="T4" fmla="*/ 2147483647 w 699"/>
              <a:gd name="T5" fmla="*/ 2147483647 h 579"/>
              <a:gd name="T6" fmla="*/ 2147483647 w 699"/>
              <a:gd name="T7" fmla="*/ 2147483647 h 579"/>
              <a:gd name="T8" fmla="*/ 2147483647 w 699"/>
              <a:gd name="T9" fmla="*/ 2147483647 h 579"/>
              <a:gd name="T10" fmla="*/ 2147483647 w 699"/>
              <a:gd name="T11" fmla="*/ 2147483647 h 579"/>
              <a:gd name="T12" fmla="*/ 0 w 699"/>
              <a:gd name="T13" fmla="*/ 2147483647 h 579"/>
              <a:gd name="T14" fmla="*/ 2147483647 w 699"/>
              <a:gd name="T15" fmla="*/ 2147483647 h 579"/>
              <a:gd name="T16" fmla="*/ 2147483647 w 699"/>
              <a:gd name="T17" fmla="*/ 2147483647 h 579"/>
              <a:gd name="T18" fmla="*/ 2147483647 w 699"/>
              <a:gd name="T19" fmla="*/ 2147483647 h 579"/>
              <a:gd name="T20" fmla="*/ 2147483647 w 699"/>
              <a:gd name="T21" fmla="*/ 0 h 5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8288" name="Text Box 80"/>
          <p:cNvSpPr txBox="1">
            <a:spLocks noChangeArrowheads="1"/>
          </p:cNvSpPr>
          <p:nvPr/>
        </p:nvSpPr>
        <p:spPr bwMode="auto">
          <a:xfrm>
            <a:off x="6165850" y="4895850"/>
            <a:ext cx="2270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6</a:t>
            </a:r>
            <a:endParaRPr lang="en-US" altLang="de-DE" sz="1500" b="1"/>
          </a:p>
        </p:txBody>
      </p:sp>
      <p:sp>
        <p:nvSpPr>
          <p:cNvPr id="478289" name="Rectangle 81"/>
          <p:cNvSpPr>
            <a:spLocks noChangeArrowheads="1"/>
          </p:cNvSpPr>
          <p:nvPr/>
        </p:nvSpPr>
        <p:spPr bwMode="auto">
          <a:xfrm>
            <a:off x="7131050" y="4256088"/>
            <a:ext cx="522288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290" name="AutoShape 82"/>
          <p:cNvSpPr>
            <a:spLocks noChangeArrowheads="1"/>
          </p:cNvSpPr>
          <p:nvPr/>
        </p:nvSpPr>
        <p:spPr bwMode="auto">
          <a:xfrm>
            <a:off x="7231063" y="4321175"/>
            <a:ext cx="355600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291" name="Line 83"/>
          <p:cNvSpPr>
            <a:spLocks noChangeShapeType="1"/>
          </p:cNvSpPr>
          <p:nvPr/>
        </p:nvSpPr>
        <p:spPr bwMode="auto">
          <a:xfrm flipH="1">
            <a:off x="7131050" y="4375150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92" name="Line 84"/>
          <p:cNvSpPr>
            <a:spLocks noChangeShapeType="1"/>
          </p:cNvSpPr>
          <p:nvPr/>
        </p:nvSpPr>
        <p:spPr bwMode="auto">
          <a:xfrm flipH="1">
            <a:off x="7127875" y="451802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93" name="Line 85"/>
          <p:cNvSpPr>
            <a:spLocks noChangeShapeType="1"/>
          </p:cNvSpPr>
          <p:nvPr/>
        </p:nvSpPr>
        <p:spPr bwMode="auto">
          <a:xfrm flipH="1">
            <a:off x="7624763" y="444817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94" name="Oval 86"/>
          <p:cNvSpPr>
            <a:spLocks noChangeArrowheads="1"/>
          </p:cNvSpPr>
          <p:nvPr/>
        </p:nvSpPr>
        <p:spPr bwMode="auto">
          <a:xfrm>
            <a:off x="7585075" y="4433888"/>
            <a:ext cx="42863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295" name="Text Box 87"/>
          <p:cNvSpPr txBox="1">
            <a:spLocks noChangeArrowheads="1"/>
          </p:cNvSpPr>
          <p:nvPr/>
        </p:nvSpPr>
        <p:spPr bwMode="auto">
          <a:xfrm>
            <a:off x="7223125" y="4294188"/>
            <a:ext cx="2270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4</a:t>
            </a:r>
            <a:endParaRPr lang="en-US" altLang="de-DE" sz="1500" b="1"/>
          </a:p>
        </p:txBody>
      </p:sp>
      <p:sp>
        <p:nvSpPr>
          <p:cNvPr id="478296" name="Rectangle 88"/>
          <p:cNvSpPr>
            <a:spLocks noChangeArrowheads="1"/>
          </p:cNvSpPr>
          <p:nvPr/>
        </p:nvSpPr>
        <p:spPr bwMode="auto">
          <a:xfrm>
            <a:off x="5356225" y="4256088"/>
            <a:ext cx="522288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297" name="AutoShape 89"/>
          <p:cNvSpPr>
            <a:spLocks noChangeArrowheads="1"/>
          </p:cNvSpPr>
          <p:nvPr/>
        </p:nvSpPr>
        <p:spPr bwMode="auto">
          <a:xfrm rot="5400000">
            <a:off x="5491162" y="4348163"/>
            <a:ext cx="246063" cy="24288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298" name="Line 90"/>
          <p:cNvSpPr>
            <a:spLocks noChangeShapeType="1"/>
          </p:cNvSpPr>
          <p:nvPr/>
        </p:nvSpPr>
        <p:spPr bwMode="auto">
          <a:xfrm flipH="1">
            <a:off x="5386388" y="4467225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99" name="Line 91"/>
          <p:cNvSpPr>
            <a:spLocks noChangeShapeType="1"/>
          </p:cNvSpPr>
          <p:nvPr/>
        </p:nvSpPr>
        <p:spPr bwMode="auto">
          <a:xfrm flipH="1">
            <a:off x="5776913" y="4467225"/>
            <a:ext cx="63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00" name="Oval 92"/>
          <p:cNvSpPr>
            <a:spLocks noChangeArrowheads="1"/>
          </p:cNvSpPr>
          <p:nvPr/>
        </p:nvSpPr>
        <p:spPr bwMode="auto">
          <a:xfrm>
            <a:off x="5737225" y="4449763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01" name="Text Box 93"/>
          <p:cNvSpPr txBox="1">
            <a:spLocks noChangeArrowheads="1"/>
          </p:cNvSpPr>
          <p:nvPr/>
        </p:nvSpPr>
        <p:spPr bwMode="auto">
          <a:xfrm>
            <a:off x="5405438" y="4310063"/>
            <a:ext cx="228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8</a:t>
            </a:r>
            <a:endParaRPr lang="en-US" altLang="de-DE" sz="1500" b="1"/>
          </a:p>
        </p:txBody>
      </p:sp>
      <p:sp>
        <p:nvSpPr>
          <p:cNvPr id="478302" name="Rectangle 94"/>
          <p:cNvSpPr>
            <a:spLocks noChangeArrowheads="1"/>
          </p:cNvSpPr>
          <p:nvPr/>
        </p:nvSpPr>
        <p:spPr bwMode="auto">
          <a:xfrm>
            <a:off x="5364163" y="4848225"/>
            <a:ext cx="522287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03" name="Freeform 95"/>
          <p:cNvSpPr>
            <a:spLocks/>
          </p:cNvSpPr>
          <p:nvPr/>
        </p:nvSpPr>
        <p:spPr bwMode="auto">
          <a:xfrm>
            <a:off x="5459413" y="4927600"/>
            <a:ext cx="358775" cy="250825"/>
          </a:xfrm>
          <a:custGeom>
            <a:avLst/>
            <a:gdLst>
              <a:gd name="T0" fmla="*/ 2147483647 w 699"/>
              <a:gd name="T1" fmla="*/ 0 h 579"/>
              <a:gd name="T2" fmla="*/ 2147483647 w 699"/>
              <a:gd name="T3" fmla="*/ 0 h 579"/>
              <a:gd name="T4" fmla="*/ 2147483647 w 699"/>
              <a:gd name="T5" fmla="*/ 2147483647 h 579"/>
              <a:gd name="T6" fmla="*/ 2147483647 w 699"/>
              <a:gd name="T7" fmla="*/ 2147483647 h 579"/>
              <a:gd name="T8" fmla="*/ 2147483647 w 699"/>
              <a:gd name="T9" fmla="*/ 2147483647 h 579"/>
              <a:gd name="T10" fmla="*/ 2147483647 w 699"/>
              <a:gd name="T11" fmla="*/ 2147483647 h 579"/>
              <a:gd name="T12" fmla="*/ 0 w 699"/>
              <a:gd name="T13" fmla="*/ 2147483647 h 579"/>
              <a:gd name="T14" fmla="*/ 2147483647 w 699"/>
              <a:gd name="T15" fmla="*/ 2147483647 h 579"/>
              <a:gd name="T16" fmla="*/ 2147483647 w 699"/>
              <a:gd name="T17" fmla="*/ 2147483647 h 579"/>
              <a:gd name="T18" fmla="*/ 2147483647 w 699"/>
              <a:gd name="T19" fmla="*/ 2147483647 h 579"/>
              <a:gd name="T20" fmla="*/ 2147483647 w 699"/>
              <a:gd name="T21" fmla="*/ 0 h 5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8304" name="Line 96"/>
          <p:cNvSpPr>
            <a:spLocks noChangeShapeType="1"/>
          </p:cNvSpPr>
          <p:nvPr/>
        </p:nvSpPr>
        <p:spPr bwMode="auto">
          <a:xfrm flipH="1">
            <a:off x="5360988" y="4981575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05" name="Line 97"/>
          <p:cNvSpPr>
            <a:spLocks noChangeShapeType="1"/>
          </p:cNvSpPr>
          <p:nvPr/>
        </p:nvSpPr>
        <p:spPr bwMode="auto">
          <a:xfrm flipH="1">
            <a:off x="5356225" y="5124450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06" name="Line 98"/>
          <p:cNvSpPr>
            <a:spLocks noChangeShapeType="1"/>
          </p:cNvSpPr>
          <p:nvPr/>
        </p:nvSpPr>
        <p:spPr bwMode="auto">
          <a:xfrm flipH="1">
            <a:off x="5815013" y="5053013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07" name="Text Box 99"/>
          <p:cNvSpPr txBox="1">
            <a:spLocks noChangeArrowheads="1"/>
          </p:cNvSpPr>
          <p:nvPr/>
        </p:nvSpPr>
        <p:spPr bwMode="auto">
          <a:xfrm>
            <a:off x="5467350" y="4891088"/>
            <a:ext cx="2254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7</a:t>
            </a:r>
            <a:endParaRPr lang="en-US" altLang="de-DE" sz="1500" b="1"/>
          </a:p>
        </p:txBody>
      </p:sp>
      <p:sp>
        <p:nvSpPr>
          <p:cNvPr id="478308" name="Rectangle 100"/>
          <p:cNvSpPr>
            <a:spLocks noChangeArrowheads="1"/>
          </p:cNvSpPr>
          <p:nvPr/>
        </p:nvSpPr>
        <p:spPr bwMode="auto">
          <a:xfrm>
            <a:off x="7829550" y="4848225"/>
            <a:ext cx="522288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09" name="Line 101"/>
          <p:cNvSpPr>
            <a:spLocks noChangeShapeType="1"/>
          </p:cNvSpPr>
          <p:nvPr/>
        </p:nvSpPr>
        <p:spPr bwMode="auto">
          <a:xfrm flipH="1">
            <a:off x="7827963" y="4973638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10" name="Line 102"/>
          <p:cNvSpPr>
            <a:spLocks noChangeShapeType="1"/>
          </p:cNvSpPr>
          <p:nvPr/>
        </p:nvSpPr>
        <p:spPr bwMode="auto">
          <a:xfrm flipH="1">
            <a:off x="7823200" y="5114925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11" name="Line 103"/>
          <p:cNvSpPr>
            <a:spLocks noChangeShapeType="1"/>
          </p:cNvSpPr>
          <p:nvPr/>
        </p:nvSpPr>
        <p:spPr bwMode="auto">
          <a:xfrm flipH="1">
            <a:off x="8321675" y="5045075"/>
            <a:ext cx="74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12" name="Oval 104"/>
          <p:cNvSpPr>
            <a:spLocks noChangeArrowheads="1"/>
          </p:cNvSpPr>
          <p:nvPr/>
        </p:nvSpPr>
        <p:spPr bwMode="auto">
          <a:xfrm>
            <a:off x="8281988" y="5026025"/>
            <a:ext cx="42862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13" name="Freeform 105"/>
          <p:cNvSpPr>
            <a:spLocks/>
          </p:cNvSpPr>
          <p:nvPr/>
        </p:nvSpPr>
        <p:spPr bwMode="auto">
          <a:xfrm>
            <a:off x="7924800" y="4919663"/>
            <a:ext cx="358775" cy="249237"/>
          </a:xfrm>
          <a:custGeom>
            <a:avLst/>
            <a:gdLst>
              <a:gd name="T0" fmla="*/ 2147483647 w 699"/>
              <a:gd name="T1" fmla="*/ 0 h 579"/>
              <a:gd name="T2" fmla="*/ 2147483647 w 699"/>
              <a:gd name="T3" fmla="*/ 0 h 579"/>
              <a:gd name="T4" fmla="*/ 2147483647 w 699"/>
              <a:gd name="T5" fmla="*/ 2147483647 h 579"/>
              <a:gd name="T6" fmla="*/ 2147483647 w 699"/>
              <a:gd name="T7" fmla="*/ 2147483647 h 579"/>
              <a:gd name="T8" fmla="*/ 2147483647 w 699"/>
              <a:gd name="T9" fmla="*/ 2147483647 h 579"/>
              <a:gd name="T10" fmla="*/ 2147483647 w 699"/>
              <a:gd name="T11" fmla="*/ 2147483647 h 579"/>
              <a:gd name="T12" fmla="*/ 0 w 699"/>
              <a:gd name="T13" fmla="*/ 2147483647 h 579"/>
              <a:gd name="T14" fmla="*/ 2147483647 w 699"/>
              <a:gd name="T15" fmla="*/ 2147483647 h 579"/>
              <a:gd name="T16" fmla="*/ 2147483647 w 699"/>
              <a:gd name="T17" fmla="*/ 2147483647 h 579"/>
              <a:gd name="T18" fmla="*/ 2147483647 w 699"/>
              <a:gd name="T19" fmla="*/ 2147483647 h 579"/>
              <a:gd name="T20" fmla="*/ 2147483647 w 699"/>
              <a:gd name="T21" fmla="*/ 0 h 5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8314" name="Text Box 106"/>
          <p:cNvSpPr txBox="1">
            <a:spLocks noChangeArrowheads="1"/>
          </p:cNvSpPr>
          <p:nvPr/>
        </p:nvSpPr>
        <p:spPr bwMode="auto">
          <a:xfrm>
            <a:off x="7948613" y="4887913"/>
            <a:ext cx="2286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2</a:t>
            </a:r>
            <a:endParaRPr lang="en-US" altLang="de-DE" sz="1500" b="1"/>
          </a:p>
        </p:txBody>
      </p:sp>
      <p:sp>
        <p:nvSpPr>
          <p:cNvPr id="478315" name="Rectangle 107"/>
          <p:cNvSpPr>
            <a:spLocks noChangeArrowheads="1"/>
          </p:cNvSpPr>
          <p:nvPr/>
        </p:nvSpPr>
        <p:spPr bwMode="auto">
          <a:xfrm>
            <a:off x="7131050" y="4848225"/>
            <a:ext cx="522288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16" name="AutoShape 108"/>
          <p:cNvSpPr>
            <a:spLocks noChangeArrowheads="1"/>
          </p:cNvSpPr>
          <p:nvPr/>
        </p:nvSpPr>
        <p:spPr bwMode="auto">
          <a:xfrm>
            <a:off x="7231063" y="4913313"/>
            <a:ext cx="355600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17" name="Line 109"/>
          <p:cNvSpPr>
            <a:spLocks noChangeShapeType="1"/>
          </p:cNvSpPr>
          <p:nvPr/>
        </p:nvSpPr>
        <p:spPr bwMode="auto">
          <a:xfrm flipH="1">
            <a:off x="7131050" y="4967288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18" name="Line 110"/>
          <p:cNvSpPr>
            <a:spLocks noChangeShapeType="1"/>
          </p:cNvSpPr>
          <p:nvPr/>
        </p:nvSpPr>
        <p:spPr bwMode="auto">
          <a:xfrm flipH="1">
            <a:off x="7127875" y="5110163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19" name="Line 111"/>
          <p:cNvSpPr>
            <a:spLocks noChangeShapeType="1"/>
          </p:cNvSpPr>
          <p:nvPr/>
        </p:nvSpPr>
        <p:spPr bwMode="auto">
          <a:xfrm flipH="1">
            <a:off x="7624763" y="503872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20" name="Oval 112"/>
          <p:cNvSpPr>
            <a:spLocks noChangeArrowheads="1"/>
          </p:cNvSpPr>
          <p:nvPr/>
        </p:nvSpPr>
        <p:spPr bwMode="auto">
          <a:xfrm>
            <a:off x="7585075" y="5026025"/>
            <a:ext cx="42863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21" name="Text Box 113"/>
          <p:cNvSpPr txBox="1">
            <a:spLocks noChangeArrowheads="1"/>
          </p:cNvSpPr>
          <p:nvPr/>
        </p:nvSpPr>
        <p:spPr bwMode="auto">
          <a:xfrm>
            <a:off x="7229475" y="4891088"/>
            <a:ext cx="2587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3</a:t>
            </a:r>
            <a:endParaRPr lang="en-US" altLang="de-DE" sz="1500" b="1"/>
          </a:p>
        </p:txBody>
      </p:sp>
      <p:sp>
        <p:nvSpPr>
          <p:cNvPr id="478322" name="Rectangle 114"/>
          <p:cNvSpPr>
            <a:spLocks noChangeArrowheads="1"/>
          </p:cNvSpPr>
          <p:nvPr/>
        </p:nvSpPr>
        <p:spPr bwMode="auto">
          <a:xfrm>
            <a:off x="7829550" y="4256088"/>
            <a:ext cx="522288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23" name="Line 115"/>
          <p:cNvSpPr>
            <a:spLocks noChangeShapeType="1"/>
          </p:cNvSpPr>
          <p:nvPr/>
        </p:nvSpPr>
        <p:spPr bwMode="auto">
          <a:xfrm flipH="1">
            <a:off x="7827963" y="4381500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24" name="Line 116"/>
          <p:cNvSpPr>
            <a:spLocks noChangeShapeType="1"/>
          </p:cNvSpPr>
          <p:nvPr/>
        </p:nvSpPr>
        <p:spPr bwMode="auto">
          <a:xfrm flipH="1">
            <a:off x="7823200" y="4522788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25" name="Line 117"/>
          <p:cNvSpPr>
            <a:spLocks noChangeShapeType="1"/>
          </p:cNvSpPr>
          <p:nvPr/>
        </p:nvSpPr>
        <p:spPr bwMode="auto">
          <a:xfrm flipH="1">
            <a:off x="8321675" y="4452938"/>
            <a:ext cx="74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26" name="Oval 118"/>
          <p:cNvSpPr>
            <a:spLocks noChangeArrowheads="1"/>
          </p:cNvSpPr>
          <p:nvPr/>
        </p:nvSpPr>
        <p:spPr bwMode="auto">
          <a:xfrm>
            <a:off x="8281988" y="4433888"/>
            <a:ext cx="42862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27" name="Freeform 119"/>
          <p:cNvSpPr>
            <a:spLocks/>
          </p:cNvSpPr>
          <p:nvPr/>
        </p:nvSpPr>
        <p:spPr bwMode="auto">
          <a:xfrm>
            <a:off x="7924800" y="4327525"/>
            <a:ext cx="358775" cy="249238"/>
          </a:xfrm>
          <a:custGeom>
            <a:avLst/>
            <a:gdLst>
              <a:gd name="T0" fmla="*/ 2147483647 w 699"/>
              <a:gd name="T1" fmla="*/ 0 h 579"/>
              <a:gd name="T2" fmla="*/ 2147483647 w 699"/>
              <a:gd name="T3" fmla="*/ 0 h 579"/>
              <a:gd name="T4" fmla="*/ 2147483647 w 699"/>
              <a:gd name="T5" fmla="*/ 2147483647 h 579"/>
              <a:gd name="T6" fmla="*/ 2147483647 w 699"/>
              <a:gd name="T7" fmla="*/ 2147483647 h 579"/>
              <a:gd name="T8" fmla="*/ 2147483647 w 699"/>
              <a:gd name="T9" fmla="*/ 2147483647 h 579"/>
              <a:gd name="T10" fmla="*/ 2147483647 w 699"/>
              <a:gd name="T11" fmla="*/ 2147483647 h 579"/>
              <a:gd name="T12" fmla="*/ 0 w 699"/>
              <a:gd name="T13" fmla="*/ 2147483647 h 579"/>
              <a:gd name="T14" fmla="*/ 2147483647 w 699"/>
              <a:gd name="T15" fmla="*/ 2147483647 h 579"/>
              <a:gd name="T16" fmla="*/ 2147483647 w 699"/>
              <a:gd name="T17" fmla="*/ 2147483647 h 579"/>
              <a:gd name="T18" fmla="*/ 2147483647 w 699"/>
              <a:gd name="T19" fmla="*/ 2147483647 h 579"/>
              <a:gd name="T20" fmla="*/ 2147483647 w 699"/>
              <a:gd name="T21" fmla="*/ 0 h 5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8328" name="Text Box 120"/>
          <p:cNvSpPr txBox="1">
            <a:spLocks noChangeArrowheads="1"/>
          </p:cNvSpPr>
          <p:nvPr/>
        </p:nvSpPr>
        <p:spPr bwMode="auto">
          <a:xfrm>
            <a:off x="7937500" y="4294188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1</a:t>
            </a:r>
            <a:endParaRPr lang="en-US" altLang="de-DE" sz="1500" b="1"/>
          </a:p>
        </p:txBody>
      </p:sp>
      <p:sp>
        <p:nvSpPr>
          <p:cNvPr id="478329" name="Line 121"/>
          <p:cNvSpPr>
            <a:spLocks noChangeShapeType="1"/>
          </p:cNvSpPr>
          <p:nvPr/>
        </p:nvSpPr>
        <p:spPr bwMode="auto">
          <a:xfrm>
            <a:off x="5387975" y="447040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30" name="Line 122"/>
          <p:cNvSpPr>
            <a:spLocks noChangeShapeType="1"/>
          </p:cNvSpPr>
          <p:nvPr/>
        </p:nvSpPr>
        <p:spPr bwMode="auto">
          <a:xfrm flipV="1">
            <a:off x="5953125" y="4773613"/>
            <a:ext cx="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31" name="Line 123"/>
          <p:cNvSpPr>
            <a:spLocks noChangeShapeType="1"/>
          </p:cNvSpPr>
          <p:nvPr/>
        </p:nvSpPr>
        <p:spPr bwMode="auto">
          <a:xfrm flipV="1">
            <a:off x="5387975" y="4768850"/>
            <a:ext cx="558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32" name="Line 124"/>
          <p:cNvSpPr>
            <a:spLocks noChangeShapeType="1"/>
          </p:cNvSpPr>
          <p:nvPr/>
        </p:nvSpPr>
        <p:spPr bwMode="auto">
          <a:xfrm>
            <a:off x="5356225" y="5289550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33" name="Line 125"/>
          <p:cNvSpPr>
            <a:spLocks noChangeShapeType="1"/>
          </p:cNvSpPr>
          <p:nvPr/>
        </p:nvSpPr>
        <p:spPr bwMode="auto">
          <a:xfrm>
            <a:off x="6632575" y="504507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34" name="Line 126"/>
          <p:cNvSpPr>
            <a:spLocks noChangeShapeType="1"/>
          </p:cNvSpPr>
          <p:nvPr/>
        </p:nvSpPr>
        <p:spPr bwMode="auto">
          <a:xfrm>
            <a:off x="5356225" y="5126038"/>
            <a:ext cx="0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35" name="Line 127"/>
          <p:cNvSpPr>
            <a:spLocks noChangeShapeType="1"/>
          </p:cNvSpPr>
          <p:nvPr/>
        </p:nvSpPr>
        <p:spPr bwMode="auto">
          <a:xfrm>
            <a:off x="7704138" y="5033963"/>
            <a:ext cx="1587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36" name="Line 128"/>
          <p:cNvSpPr>
            <a:spLocks noChangeShapeType="1"/>
          </p:cNvSpPr>
          <p:nvPr/>
        </p:nvSpPr>
        <p:spPr bwMode="auto">
          <a:xfrm flipH="1" flipV="1">
            <a:off x="5297488" y="5345113"/>
            <a:ext cx="240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37" name="Line 129"/>
          <p:cNvSpPr>
            <a:spLocks noChangeShapeType="1"/>
          </p:cNvSpPr>
          <p:nvPr/>
        </p:nvSpPr>
        <p:spPr bwMode="auto">
          <a:xfrm flipH="1" flipV="1">
            <a:off x="5297488" y="4979988"/>
            <a:ext cx="1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38" name="Line 130"/>
          <p:cNvSpPr>
            <a:spLocks noChangeShapeType="1"/>
          </p:cNvSpPr>
          <p:nvPr/>
        </p:nvSpPr>
        <p:spPr bwMode="auto">
          <a:xfrm>
            <a:off x="5302250" y="4979988"/>
            <a:ext cx="5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39" name="Line 131"/>
          <p:cNvSpPr>
            <a:spLocks noChangeShapeType="1"/>
          </p:cNvSpPr>
          <p:nvPr/>
        </p:nvSpPr>
        <p:spPr bwMode="auto">
          <a:xfrm>
            <a:off x="6632575" y="4452938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40" name="Line 132"/>
          <p:cNvSpPr>
            <a:spLocks noChangeShapeType="1"/>
          </p:cNvSpPr>
          <p:nvPr/>
        </p:nvSpPr>
        <p:spPr bwMode="auto">
          <a:xfrm flipH="1">
            <a:off x="5994400" y="4699000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41" name="Line 133"/>
          <p:cNvSpPr>
            <a:spLocks noChangeShapeType="1"/>
          </p:cNvSpPr>
          <p:nvPr/>
        </p:nvSpPr>
        <p:spPr bwMode="auto">
          <a:xfrm>
            <a:off x="5994400" y="4699000"/>
            <a:ext cx="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42" name="Line 134"/>
          <p:cNvSpPr>
            <a:spLocks noChangeShapeType="1"/>
          </p:cNvSpPr>
          <p:nvPr/>
        </p:nvSpPr>
        <p:spPr bwMode="auto">
          <a:xfrm>
            <a:off x="5994400" y="49736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43" name="Line 135"/>
          <p:cNvSpPr>
            <a:spLocks noChangeShapeType="1"/>
          </p:cNvSpPr>
          <p:nvPr/>
        </p:nvSpPr>
        <p:spPr bwMode="auto">
          <a:xfrm>
            <a:off x="7707313" y="4452938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44" name="Line 136"/>
          <p:cNvSpPr>
            <a:spLocks noChangeShapeType="1"/>
          </p:cNvSpPr>
          <p:nvPr/>
        </p:nvSpPr>
        <p:spPr bwMode="auto">
          <a:xfrm flipH="1" flipV="1">
            <a:off x="6048375" y="4748213"/>
            <a:ext cx="16621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45" name="Line 137"/>
          <p:cNvSpPr>
            <a:spLocks noChangeShapeType="1"/>
          </p:cNvSpPr>
          <p:nvPr/>
        </p:nvSpPr>
        <p:spPr bwMode="auto">
          <a:xfrm flipH="1">
            <a:off x="6049963" y="4748213"/>
            <a:ext cx="1587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46" name="Line 138"/>
          <p:cNvSpPr>
            <a:spLocks noChangeShapeType="1"/>
          </p:cNvSpPr>
          <p:nvPr/>
        </p:nvSpPr>
        <p:spPr bwMode="auto">
          <a:xfrm>
            <a:off x="8404225" y="445293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47" name="Line 139"/>
          <p:cNvSpPr>
            <a:spLocks noChangeShapeType="1"/>
          </p:cNvSpPr>
          <p:nvPr/>
        </p:nvSpPr>
        <p:spPr bwMode="auto">
          <a:xfrm flipH="1">
            <a:off x="7127875" y="4799013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48" name="Line 140"/>
          <p:cNvSpPr>
            <a:spLocks noChangeShapeType="1"/>
          </p:cNvSpPr>
          <p:nvPr/>
        </p:nvSpPr>
        <p:spPr bwMode="auto">
          <a:xfrm flipH="1">
            <a:off x="7126288" y="4799013"/>
            <a:ext cx="1587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49" name="Line 141"/>
          <p:cNvSpPr>
            <a:spLocks noChangeShapeType="1"/>
          </p:cNvSpPr>
          <p:nvPr/>
        </p:nvSpPr>
        <p:spPr bwMode="auto">
          <a:xfrm>
            <a:off x="8404225" y="504507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50" name="Line 142"/>
          <p:cNvSpPr>
            <a:spLocks noChangeShapeType="1"/>
          </p:cNvSpPr>
          <p:nvPr/>
        </p:nvSpPr>
        <p:spPr bwMode="auto">
          <a:xfrm flipH="1">
            <a:off x="7127875" y="5289550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51" name="Line 143"/>
          <p:cNvSpPr>
            <a:spLocks noChangeShapeType="1"/>
          </p:cNvSpPr>
          <p:nvPr/>
        </p:nvSpPr>
        <p:spPr bwMode="auto">
          <a:xfrm flipH="1" flipV="1">
            <a:off x="7126288" y="5108575"/>
            <a:ext cx="1587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52" name="Rectangle 144"/>
          <p:cNvSpPr>
            <a:spLocks noChangeArrowheads="1"/>
          </p:cNvSpPr>
          <p:nvPr/>
        </p:nvSpPr>
        <p:spPr bwMode="auto">
          <a:xfrm>
            <a:off x="814388" y="4002088"/>
            <a:ext cx="1552575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53" name="Rectangle 145"/>
          <p:cNvSpPr>
            <a:spLocks noChangeArrowheads="1"/>
          </p:cNvSpPr>
          <p:nvPr/>
        </p:nvSpPr>
        <p:spPr bwMode="auto">
          <a:xfrm>
            <a:off x="2613025" y="4002088"/>
            <a:ext cx="1524000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54" name="Rectangle 146"/>
          <p:cNvSpPr>
            <a:spLocks noChangeArrowheads="1"/>
          </p:cNvSpPr>
          <p:nvPr/>
        </p:nvSpPr>
        <p:spPr bwMode="auto">
          <a:xfrm>
            <a:off x="2732088" y="4838700"/>
            <a:ext cx="523875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55" name="AutoShape 147"/>
          <p:cNvSpPr>
            <a:spLocks noChangeArrowheads="1"/>
          </p:cNvSpPr>
          <p:nvPr/>
        </p:nvSpPr>
        <p:spPr bwMode="auto">
          <a:xfrm>
            <a:off x="2833688" y="4905375"/>
            <a:ext cx="354012" cy="249238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56" name="Line 148"/>
          <p:cNvSpPr>
            <a:spLocks noChangeShapeType="1"/>
          </p:cNvSpPr>
          <p:nvPr/>
        </p:nvSpPr>
        <p:spPr bwMode="auto">
          <a:xfrm flipH="1">
            <a:off x="2732088" y="4959350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57" name="Line 149"/>
          <p:cNvSpPr>
            <a:spLocks noChangeShapeType="1"/>
          </p:cNvSpPr>
          <p:nvPr/>
        </p:nvSpPr>
        <p:spPr bwMode="auto">
          <a:xfrm flipH="1">
            <a:off x="2728913" y="5102225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58" name="Line 150"/>
          <p:cNvSpPr>
            <a:spLocks noChangeShapeType="1"/>
          </p:cNvSpPr>
          <p:nvPr/>
        </p:nvSpPr>
        <p:spPr bwMode="auto">
          <a:xfrm flipH="1">
            <a:off x="3227388" y="5030788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59" name="Oval 151"/>
          <p:cNvSpPr>
            <a:spLocks noChangeArrowheads="1"/>
          </p:cNvSpPr>
          <p:nvPr/>
        </p:nvSpPr>
        <p:spPr bwMode="auto">
          <a:xfrm>
            <a:off x="3186113" y="50180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60" name="Text Box 152"/>
          <p:cNvSpPr txBox="1">
            <a:spLocks noChangeArrowheads="1"/>
          </p:cNvSpPr>
          <p:nvPr/>
        </p:nvSpPr>
        <p:spPr bwMode="auto">
          <a:xfrm>
            <a:off x="2820988" y="4870450"/>
            <a:ext cx="2286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5</a:t>
            </a:r>
            <a:endParaRPr lang="en-US" altLang="de-DE" sz="1500" b="1"/>
          </a:p>
        </p:txBody>
      </p:sp>
      <p:sp>
        <p:nvSpPr>
          <p:cNvPr id="478361" name="Rectangle 153"/>
          <p:cNvSpPr>
            <a:spLocks noChangeArrowheads="1"/>
          </p:cNvSpPr>
          <p:nvPr/>
        </p:nvSpPr>
        <p:spPr bwMode="auto">
          <a:xfrm>
            <a:off x="1633538" y="4848225"/>
            <a:ext cx="522287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62" name="Line 154"/>
          <p:cNvSpPr>
            <a:spLocks noChangeShapeType="1"/>
          </p:cNvSpPr>
          <p:nvPr/>
        </p:nvSpPr>
        <p:spPr bwMode="auto">
          <a:xfrm flipH="1">
            <a:off x="1631950" y="4973638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63" name="Line 155"/>
          <p:cNvSpPr>
            <a:spLocks noChangeShapeType="1"/>
          </p:cNvSpPr>
          <p:nvPr/>
        </p:nvSpPr>
        <p:spPr bwMode="auto">
          <a:xfrm flipH="1">
            <a:off x="1627188" y="511492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64" name="Line 156"/>
          <p:cNvSpPr>
            <a:spLocks noChangeShapeType="1"/>
          </p:cNvSpPr>
          <p:nvPr/>
        </p:nvSpPr>
        <p:spPr bwMode="auto">
          <a:xfrm flipH="1">
            <a:off x="2125663" y="504507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65" name="Oval 157"/>
          <p:cNvSpPr>
            <a:spLocks noChangeArrowheads="1"/>
          </p:cNvSpPr>
          <p:nvPr/>
        </p:nvSpPr>
        <p:spPr bwMode="auto">
          <a:xfrm>
            <a:off x="2085975" y="5026025"/>
            <a:ext cx="42863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66" name="Freeform 158"/>
          <p:cNvSpPr>
            <a:spLocks/>
          </p:cNvSpPr>
          <p:nvPr/>
        </p:nvSpPr>
        <p:spPr bwMode="auto">
          <a:xfrm>
            <a:off x="1728788" y="4919663"/>
            <a:ext cx="358775" cy="249237"/>
          </a:xfrm>
          <a:custGeom>
            <a:avLst/>
            <a:gdLst>
              <a:gd name="T0" fmla="*/ 2147483647 w 699"/>
              <a:gd name="T1" fmla="*/ 0 h 579"/>
              <a:gd name="T2" fmla="*/ 2147483647 w 699"/>
              <a:gd name="T3" fmla="*/ 0 h 579"/>
              <a:gd name="T4" fmla="*/ 2147483647 w 699"/>
              <a:gd name="T5" fmla="*/ 2147483647 h 579"/>
              <a:gd name="T6" fmla="*/ 2147483647 w 699"/>
              <a:gd name="T7" fmla="*/ 2147483647 h 579"/>
              <a:gd name="T8" fmla="*/ 2147483647 w 699"/>
              <a:gd name="T9" fmla="*/ 2147483647 h 579"/>
              <a:gd name="T10" fmla="*/ 2147483647 w 699"/>
              <a:gd name="T11" fmla="*/ 2147483647 h 579"/>
              <a:gd name="T12" fmla="*/ 0 w 699"/>
              <a:gd name="T13" fmla="*/ 2147483647 h 579"/>
              <a:gd name="T14" fmla="*/ 2147483647 w 699"/>
              <a:gd name="T15" fmla="*/ 2147483647 h 579"/>
              <a:gd name="T16" fmla="*/ 2147483647 w 699"/>
              <a:gd name="T17" fmla="*/ 2147483647 h 579"/>
              <a:gd name="T18" fmla="*/ 2147483647 w 699"/>
              <a:gd name="T19" fmla="*/ 2147483647 h 579"/>
              <a:gd name="T20" fmla="*/ 2147483647 w 699"/>
              <a:gd name="T21" fmla="*/ 0 h 5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8367" name="Text Box 159"/>
          <p:cNvSpPr txBox="1">
            <a:spLocks noChangeArrowheads="1"/>
          </p:cNvSpPr>
          <p:nvPr/>
        </p:nvSpPr>
        <p:spPr bwMode="auto">
          <a:xfrm>
            <a:off x="1747838" y="4895850"/>
            <a:ext cx="2270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6</a:t>
            </a:r>
            <a:endParaRPr lang="en-US" altLang="de-DE" sz="1500" b="1"/>
          </a:p>
        </p:txBody>
      </p:sp>
      <p:sp>
        <p:nvSpPr>
          <p:cNvPr id="478368" name="Rectangle 160"/>
          <p:cNvSpPr>
            <a:spLocks noChangeArrowheads="1"/>
          </p:cNvSpPr>
          <p:nvPr/>
        </p:nvSpPr>
        <p:spPr bwMode="auto">
          <a:xfrm>
            <a:off x="2732088" y="4256088"/>
            <a:ext cx="523875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69" name="AutoShape 161"/>
          <p:cNvSpPr>
            <a:spLocks noChangeArrowheads="1"/>
          </p:cNvSpPr>
          <p:nvPr/>
        </p:nvSpPr>
        <p:spPr bwMode="auto">
          <a:xfrm>
            <a:off x="2833688" y="4321175"/>
            <a:ext cx="354012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70" name="Line 162"/>
          <p:cNvSpPr>
            <a:spLocks noChangeShapeType="1"/>
          </p:cNvSpPr>
          <p:nvPr/>
        </p:nvSpPr>
        <p:spPr bwMode="auto">
          <a:xfrm flipH="1">
            <a:off x="2732088" y="4375150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71" name="Line 163"/>
          <p:cNvSpPr>
            <a:spLocks noChangeShapeType="1"/>
          </p:cNvSpPr>
          <p:nvPr/>
        </p:nvSpPr>
        <p:spPr bwMode="auto">
          <a:xfrm flipH="1">
            <a:off x="2728913" y="4518025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72" name="Line 164"/>
          <p:cNvSpPr>
            <a:spLocks noChangeShapeType="1"/>
          </p:cNvSpPr>
          <p:nvPr/>
        </p:nvSpPr>
        <p:spPr bwMode="auto">
          <a:xfrm flipH="1">
            <a:off x="3227388" y="4448175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73" name="Oval 165"/>
          <p:cNvSpPr>
            <a:spLocks noChangeArrowheads="1"/>
          </p:cNvSpPr>
          <p:nvPr/>
        </p:nvSpPr>
        <p:spPr bwMode="auto">
          <a:xfrm>
            <a:off x="3186113" y="44338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74" name="Text Box 166"/>
          <p:cNvSpPr txBox="1">
            <a:spLocks noChangeArrowheads="1"/>
          </p:cNvSpPr>
          <p:nvPr/>
        </p:nvSpPr>
        <p:spPr bwMode="auto">
          <a:xfrm>
            <a:off x="2805113" y="4302125"/>
            <a:ext cx="2270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4</a:t>
            </a:r>
            <a:endParaRPr lang="en-US" altLang="de-DE" sz="1500" b="1"/>
          </a:p>
        </p:txBody>
      </p:sp>
      <p:sp>
        <p:nvSpPr>
          <p:cNvPr id="478375" name="Rectangle 167"/>
          <p:cNvSpPr>
            <a:spLocks noChangeArrowheads="1"/>
          </p:cNvSpPr>
          <p:nvPr/>
        </p:nvSpPr>
        <p:spPr bwMode="auto">
          <a:xfrm>
            <a:off x="930275" y="4256088"/>
            <a:ext cx="523875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76" name="AutoShape 168"/>
          <p:cNvSpPr>
            <a:spLocks noChangeArrowheads="1"/>
          </p:cNvSpPr>
          <p:nvPr/>
        </p:nvSpPr>
        <p:spPr bwMode="auto">
          <a:xfrm rot="5400000">
            <a:off x="1066800" y="4335463"/>
            <a:ext cx="244475" cy="2444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77" name="Line 169"/>
          <p:cNvSpPr>
            <a:spLocks noChangeShapeType="1"/>
          </p:cNvSpPr>
          <p:nvPr/>
        </p:nvSpPr>
        <p:spPr bwMode="auto">
          <a:xfrm flipH="1">
            <a:off x="962025" y="446722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78" name="Line 170"/>
          <p:cNvSpPr>
            <a:spLocks noChangeShapeType="1"/>
          </p:cNvSpPr>
          <p:nvPr/>
        </p:nvSpPr>
        <p:spPr bwMode="auto">
          <a:xfrm flipH="1">
            <a:off x="1350963" y="4467225"/>
            <a:ext cx="63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79" name="Oval 171"/>
          <p:cNvSpPr>
            <a:spLocks noChangeArrowheads="1"/>
          </p:cNvSpPr>
          <p:nvPr/>
        </p:nvSpPr>
        <p:spPr bwMode="auto">
          <a:xfrm>
            <a:off x="1312863" y="4449763"/>
            <a:ext cx="42862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80" name="Text Box 172"/>
          <p:cNvSpPr txBox="1">
            <a:spLocks noChangeArrowheads="1"/>
          </p:cNvSpPr>
          <p:nvPr/>
        </p:nvSpPr>
        <p:spPr bwMode="auto">
          <a:xfrm>
            <a:off x="982663" y="4298950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8</a:t>
            </a:r>
            <a:endParaRPr lang="en-US" altLang="de-DE" sz="1500" b="1"/>
          </a:p>
        </p:txBody>
      </p:sp>
      <p:sp>
        <p:nvSpPr>
          <p:cNvPr id="478381" name="Rectangle 173"/>
          <p:cNvSpPr>
            <a:spLocks noChangeArrowheads="1"/>
          </p:cNvSpPr>
          <p:nvPr/>
        </p:nvSpPr>
        <p:spPr bwMode="auto">
          <a:xfrm>
            <a:off x="939800" y="4848225"/>
            <a:ext cx="522288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82" name="Freeform 174"/>
          <p:cNvSpPr>
            <a:spLocks/>
          </p:cNvSpPr>
          <p:nvPr/>
        </p:nvSpPr>
        <p:spPr bwMode="auto">
          <a:xfrm>
            <a:off x="1035050" y="4927600"/>
            <a:ext cx="358775" cy="250825"/>
          </a:xfrm>
          <a:custGeom>
            <a:avLst/>
            <a:gdLst>
              <a:gd name="T0" fmla="*/ 2147483647 w 699"/>
              <a:gd name="T1" fmla="*/ 0 h 579"/>
              <a:gd name="T2" fmla="*/ 2147483647 w 699"/>
              <a:gd name="T3" fmla="*/ 0 h 579"/>
              <a:gd name="T4" fmla="*/ 2147483647 w 699"/>
              <a:gd name="T5" fmla="*/ 2147483647 h 579"/>
              <a:gd name="T6" fmla="*/ 2147483647 w 699"/>
              <a:gd name="T7" fmla="*/ 2147483647 h 579"/>
              <a:gd name="T8" fmla="*/ 2147483647 w 699"/>
              <a:gd name="T9" fmla="*/ 2147483647 h 579"/>
              <a:gd name="T10" fmla="*/ 2147483647 w 699"/>
              <a:gd name="T11" fmla="*/ 2147483647 h 579"/>
              <a:gd name="T12" fmla="*/ 0 w 699"/>
              <a:gd name="T13" fmla="*/ 2147483647 h 579"/>
              <a:gd name="T14" fmla="*/ 2147483647 w 699"/>
              <a:gd name="T15" fmla="*/ 2147483647 h 579"/>
              <a:gd name="T16" fmla="*/ 2147483647 w 699"/>
              <a:gd name="T17" fmla="*/ 2147483647 h 579"/>
              <a:gd name="T18" fmla="*/ 2147483647 w 699"/>
              <a:gd name="T19" fmla="*/ 2147483647 h 579"/>
              <a:gd name="T20" fmla="*/ 2147483647 w 699"/>
              <a:gd name="T21" fmla="*/ 0 h 5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8383" name="Line 175"/>
          <p:cNvSpPr>
            <a:spLocks noChangeShapeType="1"/>
          </p:cNvSpPr>
          <p:nvPr/>
        </p:nvSpPr>
        <p:spPr bwMode="auto">
          <a:xfrm flipH="1">
            <a:off x="936625" y="498157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84" name="Line 176"/>
          <p:cNvSpPr>
            <a:spLocks noChangeShapeType="1"/>
          </p:cNvSpPr>
          <p:nvPr/>
        </p:nvSpPr>
        <p:spPr bwMode="auto">
          <a:xfrm flipH="1">
            <a:off x="930275" y="5124450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85" name="Line 177"/>
          <p:cNvSpPr>
            <a:spLocks noChangeShapeType="1"/>
          </p:cNvSpPr>
          <p:nvPr/>
        </p:nvSpPr>
        <p:spPr bwMode="auto">
          <a:xfrm flipH="1">
            <a:off x="1389063" y="5053013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86" name="Text Box 178"/>
          <p:cNvSpPr txBox="1">
            <a:spLocks noChangeArrowheads="1"/>
          </p:cNvSpPr>
          <p:nvPr/>
        </p:nvSpPr>
        <p:spPr bwMode="auto">
          <a:xfrm>
            <a:off x="1054100" y="4905375"/>
            <a:ext cx="2270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7</a:t>
            </a:r>
            <a:endParaRPr lang="en-US" altLang="de-DE" sz="1500" b="1"/>
          </a:p>
        </p:txBody>
      </p:sp>
      <p:sp>
        <p:nvSpPr>
          <p:cNvPr id="478387" name="Rectangle 179"/>
          <p:cNvSpPr>
            <a:spLocks noChangeArrowheads="1"/>
          </p:cNvSpPr>
          <p:nvPr/>
        </p:nvSpPr>
        <p:spPr bwMode="auto">
          <a:xfrm>
            <a:off x="3432175" y="4848225"/>
            <a:ext cx="522288" cy="39211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88" name="Line 180"/>
          <p:cNvSpPr>
            <a:spLocks noChangeShapeType="1"/>
          </p:cNvSpPr>
          <p:nvPr/>
        </p:nvSpPr>
        <p:spPr bwMode="auto">
          <a:xfrm flipH="1">
            <a:off x="3430588" y="497363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89" name="Line 181"/>
          <p:cNvSpPr>
            <a:spLocks noChangeShapeType="1"/>
          </p:cNvSpPr>
          <p:nvPr/>
        </p:nvSpPr>
        <p:spPr bwMode="auto">
          <a:xfrm flipH="1">
            <a:off x="3424238" y="5114925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90" name="Line 182"/>
          <p:cNvSpPr>
            <a:spLocks noChangeShapeType="1"/>
          </p:cNvSpPr>
          <p:nvPr/>
        </p:nvSpPr>
        <p:spPr bwMode="auto">
          <a:xfrm flipH="1">
            <a:off x="3924300" y="5045075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91" name="Oval 183"/>
          <p:cNvSpPr>
            <a:spLocks noChangeArrowheads="1"/>
          </p:cNvSpPr>
          <p:nvPr/>
        </p:nvSpPr>
        <p:spPr bwMode="auto">
          <a:xfrm>
            <a:off x="3883025" y="5026025"/>
            <a:ext cx="44450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92" name="Freeform 184"/>
          <p:cNvSpPr>
            <a:spLocks/>
          </p:cNvSpPr>
          <p:nvPr/>
        </p:nvSpPr>
        <p:spPr bwMode="auto">
          <a:xfrm>
            <a:off x="3527425" y="4919663"/>
            <a:ext cx="358775" cy="249237"/>
          </a:xfrm>
          <a:custGeom>
            <a:avLst/>
            <a:gdLst>
              <a:gd name="T0" fmla="*/ 2147483647 w 699"/>
              <a:gd name="T1" fmla="*/ 0 h 579"/>
              <a:gd name="T2" fmla="*/ 2147483647 w 699"/>
              <a:gd name="T3" fmla="*/ 0 h 579"/>
              <a:gd name="T4" fmla="*/ 2147483647 w 699"/>
              <a:gd name="T5" fmla="*/ 2147483647 h 579"/>
              <a:gd name="T6" fmla="*/ 2147483647 w 699"/>
              <a:gd name="T7" fmla="*/ 2147483647 h 579"/>
              <a:gd name="T8" fmla="*/ 2147483647 w 699"/>
              <a:gd name="T9" fmla="*/ 2147483647 h 579"/>
              <a:gd name="T10" fmla="*/ 2147483647 w 699"/>
              <a:gd name="T11" fmla="*/ 2147483647 h 579"/>
              <a:gd name="T12" fmla="*/ 0 w 699"/>
              <a:gd name="T13" fmla="*/ 2147483647 h 579"/>
              <a:gd name="T14" fmla="*/ 2147483647 w 699"/>
              <a:gd name="T15" fmla="*/ 2147483647 h 579"/>
              <a:gd name="T16" fmla="*/ 2147483647 w 699"/>
              <a:gd name="T17" fmla="*/ 2147483647 h 579"/>
              <a:gd name="T18" fmla="*/ 2147483647 w 699"/>
              <a:gd name="T19" fmla="*/ 2147483647 h 579"/>
              <a:gd name="T20" fmla="*/ 2147483647 w 699"/>
              <a:gd name="T21" fmla="*/ 0 h 5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8393" name="Text Box 185"/>
          <p:cNvSpPr txBox="1">
            <a:spLocks noChangeArrowheads="1"/>
          </p:cNvSpPr>
          <p:nvPr/>
        </p:nvSpPr>
        <p:spPr bwMode="auto">
          <a:xfrm>
            <a:off x="3551238" y="4894263"/>
            <a:ext cx="22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2</a:t>
            </a:r>
            <a:endParaRPr lang="en-US" altLang="de-DE" sz="1500" b="1"/>
          </a:p>
        </p:txBody>
      </p:sp>
      <p:sp>
        <p:nvSpPr>
          <p:cNvPr id="478394" name="Rectangle 186"/>
          <p:cNvSpPr>
            <a:spLocks noChangeArrowheads="1"/>
          </p:cNvSpPr>
          <p:nvPr/>
        </p:nvSpPr>
        <p:spPr bwMode="auto">
          <a:xfrm>
            <a:off x="1689100" y="4249738"/>
            <a:ext cx="520700" cy="39211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95" name="AutoShape 187"/>
          <p:cNvSpPr>
            <a:spLocks noChangeArrowheads="1"/>
          </p:cNvSpPr>
          <p:nvPr/>
        </p:nvSpPr>
        <p:spPr bwMode="auto">
          <a:xfrm>
            <a:off x="1789113" y="4314825"/>
            <a:ext cx="354012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396" name="Line 188"/>
          <p:cNvSpPr>
            <a:spLocks noChangeShapeType="1"/>
          </p:cNvSpPr>
          <p:nvPr/>
        </p:nvSpPr>
        <p:spPr bwMode="auto">
          <a:xfrm flipH="1">
            <a:off x="1689100" y="4368800"/>
            <a:ext cx="106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97" name="Line 189"/>
          <p:cNvSpPr>
            <a:spLocks noChangeShapeType="1"/>
          </p:cNvSpPr>
          <p:nvPr/>
        </p:nvSpPr>
        <p:spPr bwMode="auto">
          <a:xfrm flipH="1">
            <a:off x="1685925" y="4511675"/>
            <a:ext cx="1031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98" name="Line 190"/>
          <p:cNvSpPr>
            <a:spLocks noChangeShapeType="1"/>
          </p:cNvSpPr>
          <p:nvPr/>
        </p:nvSpPr>
        <p:spPr bwMode="auto">
          <a:xfrm flipH="1">
            <a:off x="2181225" y="4440238"/>
            <a:ext cx="74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399" name="Oval 191"/>
          <p:cNvSpPr>
            <a:spLocks noChangeArrowheads="1"/>
          </p:cNvSpPr>
          <p:nvPr/>
        </p:nvSpPr>
        <p:spPr bwMode="auto">
          <a:xfrm>
            <a:off x="2141538" y="4427538"/>
            <a:ext cx="42862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400" name="Text Box 192"/>
          <p:cNvSpPr txBox="1">
            <a:spLocks noChangeArrowheads="1"/>
          </p:cNvSpPr>
          <p:nvPr/>
        </p:nvSpPr>
        <p:spPr bwMode="auto">
          <a:xfrm>
            <a:off x="1795463" y="4298950"/>
            <a:ext cx="2270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3</a:t>
            </a:r>
            <a:endParaRPr lang="en-US" altLang="de-DE" sz="1500" b="1"/>
          </a:p>
        </p:txBody>
      </p:sp>
      <p:sp>
        <p:nvSpPr>
          <p:cNvPr id="478401" name="Rectangle 193"/>
          <p:cNvSpPr>
            <a:spLocks noChangeArrowheads="1"/>
          </p:cNvSpPr>
          <p:nvPr/>
        </p:nvSpPr>
        <p:spPr bwMode="auto">
          <a:xfrm>
            <a:off x="3432175" y="4256088"/>
            <a:ext cx="522288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402" name="Line 194"/>
          <p:cNvSpPr>
            <a:spLocks noChangeShapeType="1"/>
          </p:cNvSpPr>
          <p:nvPr/>
        </p:nvSpPr>
        <p:spPr bwMode="auto">
          <a:xfrm flipH="1">
            <a:off x="3430588" y="438150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03" name="Line 195"/>
          <p:cNvSpPr>
            <a:spLocks noChangeShapeType="1"/>
          </p:cNvSpPr>
          <p:nvPr/>
        </p:nvSpPr>
        <p:spPr bwMode="auto">
          <a:xfrm flipH="1">
            <a:off x="3424238" y="4522788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04" name="Line 196"/>
          <p:cNvSpPr>
            <a:spLocks noChangeShapeType="1"/>
          </p:cNvSpPr>
          <p:nvPr/>
        </p:nvSpPr>
        <p:spPr bwMode="auto">
          <a:xfrm flipH="1">
            <a:off x="3924300" y="4452938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05" name="Oval 197"/>
          <p:cNvSpPr>
            <a:spLocks noChangeArrowheads="1"/>
          </p:cNvSpPr>
          <p:nvPr/>
        </p:nvSpPr>
        <p:spPr bwMode="auto">
          <a:xfrm>
            <a:off x="3883025" y="44338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406" name="Freeform 198"/>
          <p:cNvSpPr>
            <a:spLocks/>
          </p:cNvSpPr>
          <p:nvPr/>
        </p:nvSpPr>
        <p:spPr bwMode="auto">
          <a:xfrm>
            <a:off x="3527425" y="4327525"/>
            <a:ext cx="358775" cy="249238"/>
          </a:xfrm>
          <a:custGeom>
            <a:avLst/>
            <a:gdLst>
              <a:gd name="T0" fmla="*/ 2147483647 w 699"/>
              <a:gd name="T1" fmla="*/ 0 h 579"/>
              <a:gd name="T2" fmla="*/ 2147483647 w 699"/>
              <a:gd name="T3" fmla="*/ 0 h 579"/>
              <a:gd name="T4" fmla="*/ 2147483647 w 699"/>
              <a:gd name="T5" fmla="*/ 2147483647 h 579"/>
              <a:gd name="T6" fmla="*/ 2147483647 w 699"/>
              <a:gd name="T7" fmla="*/ 2147483647 h 579"/>
              <a:gd name="T8" fmla="*/ 2147483647 w 699"/>
              <a:gd name="T9" fmla="*/ 2147483647 h 579"/>
              <a:gd name="T10" fmla="*/ 2147483647 w 699"/>
              <a:gd name="T11" fmla="*/ 2147483647 h 579"/>
              <a:gd name="T12" fmla="*/ 0 w 699"/>
              <a:gd name="T13" fmla="*/ 2147483647 h 579"/>
              <a:gd name="T14" fmla="*/ 2147483647 w 699"/>
              <a:gd name="T15" fmla="*/ 2147483647 h 579"/>
              <a:gd name="T16" fmla="*/ 2147483647 w 699"/>
              <a:gd name="T17" fmla="*/ 2147483647 h 579"/>
              <a:gd name="T18" fmla="*/ 2147483647 w 699"/>
              <a:gd name="T19" fmla="*/ 2147483647 h 579"/>
              <a:gd name="T20" fmla="*/ 2147483647 w 699"/>
              <a:gd name="T21" fmla="*/ 0 h 5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8407" name="Text Box 199"/>
          <p:cNvSpPr txBox="1">
            <a:spLocks noChangeArrowheads="1"/>
          </p:cNvSpPr>
          <p:nvPr/>
        </p:nvSpPr>
        <p:spPr bwMode="auto">
          <a:xfrm>
            <a:off x="3552825" y="4308475"/>
            <a:ext cx="2286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500" b="1"/>
              <a:t>1</a:t>
            </a:r>
            <a:endParaRPr lang="en-US" altLang="de-DE" sz="1500" b="1"/>
          </a:p>
        </p:txBody>
      </p:sp>
      <p:sp>
        <p:nvSpPr>
          <p:cNvPr id="478408" name="Line 200"/>
          <p:cNvSpPr>
            <a:spLocks noChangeShapeType="1"/>
          </p:cNvSpPr>
          <p:nvPr/>
        </p:nvSpPr>
        <p:spPr bwMode="auto">
          <a:xfrm>
            <a:off x="963613" y="447040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09" name="Line 201"/>
          <p:cNvSpPr>
            <a:spLocks noChangeShapeType="1"/>
          </p:cNvSpPr>
          <p:nvPr/>
        </p:nvSpPr>
        <p:spPr bwMode="auto">
          <a:xfrm flipV="1">
            <a:off x="1527175" y="4773613"/>
            <a:ext cx="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10" name="Line 202"/>
          <p:cNvSpPr>
            <a:spLocks noChangeShapeType="1"/>
          </p:cNvSpPr>
          <p:nvPr/>
        </p:nvSpPr>
        <p:spPr bwMode="auto">
          <a:xfrm flipV="1">
            <a:off x="963613" y="4768850"/>
            <a:ext cx="558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11" name="Line 203"/>
          <p:cNvSpPr>
            <a:spLocks noChangeShapeType="1"/>
          </p:cNvSpPr>
          <p:nvPr/>
        </p:nvSpPr>
        <p:spPr bwMode="auto">
          <a:xfrm>
            <a:off x="930275" y="5289550"/>
            <a:ext cx="1277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12" name="Line 204"/>
          <p:cNvSpPr>
            <a:spLocks noChangeShapeType="1"/>
          </p:cNvSpPr>
          <p:nvPr/>
        </p:nvSpPr>
        <p:spPr bwMode="auto">
          <a:xfrm>
            <a:off x="2208213" y="504507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13" name="Line 205"/>
          <p:cNvSpPr>
            <a:spLocks noChangeShapeType="1"/>
          </p:cNvSpPr>
          <p:nvPr/>
        </p:nvSpPr>
        <p:spPr bwMode="auto">
          <a:xfrm>
            <a:off x="930275" y="5126038"/>
            <a:ext cx="0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14" name="Line 206"/>
          <p:cNvSpPr>
            <a:spLocks noChangeShapeType="1"/>
          </p:cNvSpPr>
          <p:nvPr/>
        </p:nvSpPr>
        <p:spPr bwMode="auto">
          <a:xfrm flipH="1">
            <a:off x="871538" y="46910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15" name="Line 207"/>
          <p:cNvSpPr>
            <a:spLocks noChangeShapeType="1"/>
          </p:cNvSpPr>
          <p:nvPr/>
        </p:nvSpPr>
        <p:spPr bwMode="auto">
          <a:xfrm>
            <a:off x="877888" y="4979988"/>
            <a:ext cx="5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16" name="Line 208"/>
          <p:cNvSpPr>
            <a:spLocks noChangeShapeType="1"/>
          </p:cNvSpPr>
          <p:nvPr/>
        </p:nvSpPr>
        <p:spPr bwMode="auto">
          <a:xfrm>
            <a:off x="3308350" y="4452938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17" name="Line 209"/>
          <p:cNvSpPr>
            <a:spLocks noChangeShapeType="1"/>
          </p:cNvSpPr>
          <p:nvPr/>
        </p:nvSpPr>
        <p:spPr bwMode="auto">
          <a:xfrm flipH="1">
            <a:off x="1624013" y="4748213"/>
            <a:ext cx="168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18" name="Line 210"/>
          <p:cNvSpPr>
            <a:spLocks noChangeShapeType="1"/>
          </p:cNvSpPr>
          <p:nvPr/>
        </p:nvSpPr>
        <p:spPr bwMode="auto">
          <a:xfrm flipH="1">
            <a:off x="1627188" y="474821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19" name="Line 211"/>
          <p:cNvSpPr>
            <a:spLocks noChangeShapeType="1"/>
          </p:cNvSpPr>
          <p:nvPr/>
        </p:nvSpPr>
        <p:spPr bwMode="auto">
          <a:xfrm flipV="1">
            <a:off x="4006850" y="41497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20" name="Line 212"/>
          <p:cNvSpPr>
            <a:spLocks noChangeShapeType="1"/>
          </p:cNvSpPr>
          <p:nvPr/>
        </p:nvSpPr>
        <p:spPr bwMode="auto">
          <a:xfrm flipH="1">
            <a:off x="1689100" y="4148138"/>
            <a:ext cx="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21" name="Line 213"/>
          <p:cNvSpPr>
            <a:spLocks noChangeShapeType="1"/>
          </p:cNvSpPr>
          <p:nvPr/>
        </p:nvSpPr>
        <p:spPr bwMode="auto">
          <a:xfrm>
            <a:off x="4005263" y="4802188"/>
            <a:ext cx="1587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22" name="Line 214"/>
          <p:cNvSpPr>
            <a:spLocks noChangeShapeType="1"/>
          </p:cNvSpPr>
          <p:nvPr/>
        </p:nvSpPr>
        <p:spPr bwMode="auto">
          <a:xfrm>
            <a:off x="1627188" y="5118100"/>
            <a:ext cx="0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23" name="Line 215"/>
          <p:cNvSpPr>
            <a:spLocks noChangeShapeType="1"/>
          </p:cNvSpPr>
          <p:nvPr/>
        </p:nvSpPr>
        <p:spPr bwMode="auto">
          <a:xfrm>
            <a:off x="1627188" y="5430838"/>
            <a:ext cx="168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24" name="Line 216"/>
          <p:cNvSpPr>
            <a:spLocks noChangeShapeType="1"/>
          </p:cNvSpPr>
          <p:nvPr/>
        </p:nvSpPr>
        <p:spPr bwMode="auto">
          <a:xfrm>
            <a:off x="3308350" y="5037138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25" name="Line 217"/>
          <p:cNvSpPr>
            <a:spLocks noChangeShapeType="1"/>
          </p:cNvSpPr>
          <p:nvPr/>
        </p:nvSpPr>
        <p:spPr bwMode="auto">
          <a:xfrm>
            <a:off x="1685925" y="4149725"/>
            <a:ext cx="232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26" name="Line 218"/>
          <p:cNvSpPr>
            <a:spLocks noChangeShapeType="1"/>
          </p:cNvSpPr>
          <p:nvPr/>
        </p:nvSpPr>
        <p:spPr bwMode="auto">
          <a:xfrm>
            <a:off x="871538" y="4691063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27" name="Line 219"/>
          <p:cNvSpPr>
            <a:spLocks noChangeShapeType="1"/>
          </p:cNvSpPr>
          <p:nvPr/>
        </p:nvSpPr>
        <p:spPr bwMode="auto">
          <a:xfrm flipV="1">
            <a:off x="2265363" y="44465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28" name="Line 220"/>
          <p:cNvSpPr>
            <a:spLocks noChangeShapeType="1"/>
          </p:cNvSpPr>
          <p:nvPr/>
        </p:nvSpPr>
        <p:spPr bwMode="auto">
          <a:xfrm flipH="1">
            <a:off x="1677988" y="4803775"/>
            <a:ext cx="2319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29" name="Line 221"/>
          <p:cNvSpPr>
            <a:spLocks noChangeShapeType="1"/>
          </p:cNvSpPr>
          <p:nvPr/>
        </p:nvSpPr>
        <p:spPr bwMode="auto">
          <a:xfrm>
            <a:off x="1684338" y="4510088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30" name="Line 222"/>
          <p:cNvSpPr>
            <a:spLocks noChangeShapeType="1"/>
          </p:cNvSpPr>
          <p:nvPr/>
        </p:nvSpPr>
        <p:spPr bwMode="auto">
          <a:xfrm>
            <a:off x="4364038" y="1473200"/>
            <a:ext cx="0" cy="1328738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31" name="Freeform 223"/>
          <p:cNvSpPr>
            <a:spLocks/>
          </p:cNvSpPr>
          <p:nvPr/>
        </p:nvSpPr>
        <p:spPr bwMode="auto">
          <a:xfrm>
            <a:off x="3741738" y="1544638"/>
            <a:ext cx="1276350" cy="935037"/>
          </a:xfrm>
          <a:custGeom>
            <a:avLst/>
            <a:gdLst>
              <a:gd name="T0" fmla="*/ 0 w 998"/>
              <a:gd name="T1" fmla="*/ 2147483647 h 907"/>
              <a:gd name="T2" fmla="*/ 2147483647 w 998"/>
              <a:gd name="T3" fmla="*/ 2147483647 h 907"/>
              <a:gd name="T4" fmla="*/ 2147483647 w 998"/>
              <a:gd name="T5" fmla="*/ 0 h 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8" h="907">
                <a:moveTo>
                  <a:pt x="0" y="907"/>
                </a:moveTo>
                <a:lnTo>
                  <a:pt x="408" y="907"/>
                </a:lnTo>
                <a:lnTo>
                  <a:pt x="998" y="0"/>
                </a:lnTo>
              </a:path>
            </a:pathLst>
          </a:custGeom>
          <a:noFill/>
          <a:ln w="28575" cap="flat" cmpd="sng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32" name="Text Box 224"/>
          <p:cNvSpPr txBox="1">
            <a:spLocks noChangeArrowheads="1"/>
          </p:cNvSpPr>
          <p:nvPr/>
        </p:nvSpPr>
        <p:spPr bwMode="auto">
          <a:xfrm>
            <a:off x="3862388" y="2789238"/>
            <a:ext cx="14811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>
                <a:solidFill>
                  <a:srgbClr val="CC0000"/>
                </a:solidFill>
              </a:rPr>
              <a:t>Schnittlinie </a:t>
            </a:r>
            <a:r>
              <a:rPr lang="de-DE" altLang="de-DE" i="1">
                <a:solidFill>
                  <a:srgbClr val="CC0000"/>
                </a:solidFill>
              </a:rPr>
              <a:t>c</a:t>
            </a:r>
            <a:r>
              <a:rPr lang="de-DE" altLang="de-DE" baseline="-25000">
                <a:solidFill>
                  <a:srgbClr val="CC0000"/>
                </a:solidFill>
              </a:rPr>
              <a:t>1</a:t>
            </a:r>
            <a:endParaRPr lang="en-US" altLang="de-DE">
              <a:solidFill>
                <a:srgbClr val="CC0000"/>
              </a:solidFill>
            </a:endParaRPr>
          </a:p>
        </p:txBody>
      </p:sp>
      <p:sp>
        <p:nvSpPr>
          <p:cNvPr id="478433" name="Text Box 225"/>
          <p:cNvSpPr txBox="1">
            <a:spLocks noChangeArrowheads="1"/>
          </p:cNvSpPr>
          <p:nvPr/>
        </p:nvSpPr>
        <p:spPr bwMode="auto">
          <a:xfrm>
            <a:off x="4876800" y="1341438"/>
            <a:ext cx="1501930" cy="359351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>
                <a:solidFill>
                  <a:srgbClr val="009900"/>
                </a:solidFill>
              </a:rPr>
              <a:t>Schnittlinie </a:t>
            </a:r>
            <a:r>
              <a:rPr lang="de-DE" altLang="de-DE" i="1">
                <a:solidFill>
                  <a:srgbClr val="009900"/>
                </a:solidFill>
              </a:rPr>
              <a:t>c</a:t>
            </a:r>
            <a:r>
              <a:rPr lang="de-DE" altLang="de-DE" baseline="-25000">
                <a:solidFill>
                  <a:srgbClr val="009900"/>
                </a:solidFill>
              </a:rPr>
              <a:t>2</a:t>
            </a:r>
            <a:endParaRPr lang="en-US" altLang="de-DE" dirty="0">
              <a:solidFill>
                <a:srgbClr val="009900"/>
              </a:solidFill>
            </a:endParaRPr>
          </a:p>
        </p:txBody>
      </p:sp>
      <p:sp>
        <p:nvSpPr>
          <p:cNvPr id="478434" name="Text Box 226"/>
          <p:cNvSpPr txBox="1">
            <a:spLocks noChangeArrowheads="1"/>
          </p:cNvSpPr>
          <p:nvPr/>
        </p:nvSpPr>
        <p:spPr bwMode="auto">
          <a:xfrm>
            <a:off x="684213" y="3636963"/>
            <a:ext cx="92233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endParaRPr lang="en-US" altLang="de-DE" i="1"/>
          </a:p>
        </p:txBody>
      </p:sp>
      <p:sp>
        <p:nvSpPr>
          <p:cNvPr id="478435" name="Text Box 227"/>
          <p:cNvSpPr txBox="1">
            <a:spLocks noChangeArrowheads="1"/>
          </p:cNvSpPr>
          <p:nvPr/>
        </p:nvSpPr>
        <p:spPr bwMode="auto">
          <a:xfrm>
            <a:off x="2490788" y="3636963"/>
            <a:ext cx="92233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endParaRPr lang="en-US" altLang="de-DE" i="1"/>
          </a:p>
        </p:txBody>
      </p:sp>
      <p:sp>
        <p:nvSpPr>
          <p:cNvPr id="478436" name="Text Box 228"/>
          <p:cNvSpPr txBox="1">
            <a:spLocks noChangeArrowheads="1"/>
          </p:cNvSpPr>
          <p:nvPr/>
        </p:nvSpPr>
        <p:spPr bwMode="auto">
          <a:xfrm>
            <a:off x="5081588" y="3644900"/>
            <a:ext cx="9223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endParaRPr lang="en-US" altLang="de-DE" i="1"/>
          </a:p>
        </p:txBody>
      </p:sp>
      <p:sp>
        <p:nvSpPr>
          <p:cNvPr id="478437" name="Text Box 229"/>
          <p:cNvSpPr txBox="1">
            <a:spLocks noChangeArrowheads="1"/>
          </p:cNvSpPr>
          <p:nvPr/>
        </p:nvSpPr>
        <p:spPr bwMode="auto">
          <a:xfrm>
            <a:off x="6888163" y="3644900"/>
            <a:ext cx="9239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endParaRPr lang="en-US" altLang="de-DE" i="1"/>
          </a:p>
        </p:txBody>
      </p:sp>
      <p:sp>
        <p:nvSpPr>
          <p:cNvPr id="478438" name="Text Box 230"/>
          <p:cNvSpPr txBox="1">
            <a:spLocks noChangeArrowheads="1"/>
          </p:cNvSpPr>
          <p:nvPr/>
        </p:nvSpPr>
        <p:spPr bwMode="auto">
          <a:xfrm>
            <a:off x="4876800" y="5594350"/>
            <a:ext cx="4261467" cy="35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96" tIns="48398" rIns="96796" bIns="48398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dirty="0">
                <a:solidFill>
                  <a:srgbClr val="009900"/>
                </a:solidFill>
              </a:rPr>
              <a:t>Schnittlinie </a:t>
            </a:r>
            <a:r>
              <a:rPr lang="de-DE" altLang="de-DE" i="1" dirty="0">
                <a:solidFill>
                  <a:srgbClr val="009900"/>
                </a:solidFill>
              </a:rPr>
              <a:t>c</a:t>
            </a:r>
            <a:r>
              <a:rPr lang="de-DE" altLang="de-DE" baseline="-25000" dirty="0">
                <a:solidFill>
                  <a:srgbClr val="009900"/>
                </a:solidFill>
              </a:rPr>
              <a:t>2</a:t>
            </a:r>
            <a:r>
              <a:rPr lang="de-DE" altLang="de-DE" dirty="0">
                <a:solidFill>
                  <a:srgbClr val="009900"/>
                </a:solidFill>
              </a:rPr>
              <a:t>: zwei externe Verbindungen</a:t>
            </a:r>
            <a:endParaRPr lang="en-US" altLang="de-DE" dirty="0">
              <a:solidFill>
                <a:srgbClr val="009900"/>
              </a:solidFill>
            </a:endParaRPr>
          </a:p>
        </p:txBody>
      </p:sp>
      <p:sp>
        <p:nvSpPr>
          <p:cNvPr id="478439" name="Line 231"/>
          <p:cNvSpPr>
            <a:spLocks noChangeShapeType="1"/>
          </p:cNvSpPr>
          <p:nvPr/>
        </p:nvSpPr>
        <p:spPr bwMode="auto">
          <a:xfrm>
            <a:off x="2381250" y="5430838"/>
            <a:ext cx="231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40" name="Line 232"/>
          <p:cNvSpPr>
            <a:spLocks noChangeShapeType="1"/>
          </p:cNvSpPr>
          <p:nvPr/>
        </p:nvSpPr>
        <p:spPr bwMode="auto">
          <a:xfrm>
            <a:off x="2381250" y="4800600"/>
            <a:ext cx="231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41" name="Line 233"/>
          <p:cNvSpPr>
            <a:spLocks noChangeShapeType="1"/>
          </p:cNvSpPr>
          <p:nvPr/>
        </p:nvSpPr>
        <p:spPr bwMode="auto">
          <a:xfrm>
            <a:off x="2373313" y="4743450"/>
            <a:ext cx="2333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42" name="Line 234"/>
          <p:cNvSpPr>
            <a:spLocks noChangeShapeType="1"/>
          </p:cNvSpPr>
          <p:nvPr/>
        </p:nvSpPr>
        <p:spPr bwMode="auto">
          <a:xfrm>
            <a:off x="2381250" y="4149725"/>
            <a:ext cx="231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43" name="Line 235"/>
          <p:cNvSpPr>
            <a:spLocks noChangeShapeType="1"/>
          </p:cNvSpPr>
          <p:nvPr/>
        </p:nvSpPr>
        <p:spPr bwMode="auto">
          <a:xfrm>
            <a:off x="6780213" y="4746625"/>
            <a:ext cx="2317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44" name="Line 236"/>
          <p:cNvSpPr>
            <a:spLocks noChangeShapeType="1"/>
          </p:cNvSpPr>
          <p:nvPr/>
        </p:nvSpPr>
        <p:spPr bwMode="auto">
          <a:xfrm>
            <a:off x="6780213" y="5345113"/>
            <a:ext cx="2317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445" name="AutoShape 237"/>
          <p:cNvSpPr>
            <a:spLocks noChangeArrowheads="1"/>
          </p:cNvSpPr>
          <p:nvPr/>
        </p:nvSpPr>
        <p:spPr bwMode="auto">
          <a:xfrm rot="-2140116">
            <a:off x="2589213" y="2844800"/>
            <a:ext cx="595312" cy="508000"/>
          </a:xfrm>
          <a:prstGeom prst="leftArrow">
            <a:avLst>
              <a:gd name="adj1" fmla="val 50000"/>
              <a:gd name="adj2" fmla="val 29297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8446" name="AutoShape 238"/>
          <p:cNvSpPr>
            <a:spLocks noChangeArrowheads="1"/>
          </p:cNvSpPr>
          <p:nvPr/>
        </p:nvSpPr>
        <p:spPr bwMode="auto">
          <a:xfrm rot="2140116" flipH="1">
            <a:off x="5730875" y="2844800"/>
            <a:ext cx="595313" cy="508000"/>
          </a:xfrm>
          <a:prstGeom prst="leftArrow">
            <a:avLst>
              <a:gd name="adj1" fmla="val 50000"/>
              <a:gd name="adj2" fmla="val 29297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7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7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7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7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7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7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7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7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7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7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7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7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7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7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7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7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7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7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7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7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7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7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7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7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7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7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7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7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7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7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7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7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47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7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7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7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47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7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47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47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7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47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47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47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47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47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47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47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47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47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47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47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7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47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47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47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47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47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47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47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47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47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47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47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47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47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47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47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47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47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47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47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47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47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47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47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47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47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47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47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47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500"/>
                                        <p:tgtEl>
                                          <p:spTgt spid="47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47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47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47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47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500"/>
                                        <p:tgtEl>
                                          <p:spTgt spid="47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47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47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47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47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47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500"/>
                                        <p:tgtEl>
                                          <p:spTgt spid="47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0"/>
                                        <p:tgtEl>
                                          <p:spTgt spid="47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47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47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500"/>
                                        <p:tgtEl>
                                          <p:spTgt spid="47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47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47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47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500"/>
                                        <p:tgtEl>
                                          <p:spTgt spid="47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500"/>
                                        <p:tgtEl>
                                          <p:spTgt spid="47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47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0"/>
                                        <p:tgtEl>
                                          <p:spTgt spid="47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47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47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500"/>
                                        <p:tgtEl>
                                          <p:spTgt spid="47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0"/>
                                        <p:tgtEl>
                                          <p:spTgt spid="47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47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47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47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0"/>
                                        <p:tgtEl>
                                          <p:spTgt spid="47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2" dur="500"/>
                                        <p:tgtEl>
                                          <p:spTgt spid="47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500"/>
                                        <p:tgtEl>
                                          <p:spTgt spid="47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500"/>
                                        <p:tgtEl>
                                          <p:spTgt spid="47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0"/>
                                        <p:tgtEl>
                                          <p:spTgt spid="47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4" dur="500"/>
                                        <p:tgtEl>
                                          <p:spTgt spid="47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500"/>
                                        <p:tgtEl>
                                          <p:spTgt spid="47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500"/>
                                        <p:tgtEl>
                                          <p:spTgt spid="47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0"/>
                                        <p:tgtEl>
                                          <p:spTgt spid="47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6" dur="500"/>
                                        <p:tgtEl>
                                          <p:spTgt spid="47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500"/>
                                        <p:tgtEl>
                                          <p:spTgt spid="47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500"/>
                                        <p:tgtEl>
                                          <p:spTgt spid="47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0"/>
                                        <p:tgtEl>
                                          <p:spTgt spid="47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500"/>
                                        <p:tgtEl>
                                          <p:spTgt spid="47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47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47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47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0" dur="500"/>
                                        <p:tgtEl>
                                          <p:spTgt spid="47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0"/>
                                        <p:tgtEl>
                                          <p:spTgt spid="47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500"/>
                                        <p:tgtEl>
                                          <p:spTgt spid="47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0"/>
                                        <p:tgtEl>
                                          <p:spTgt spid="47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2" dur="500"/>
                                        <p:tgtEl>
                                          <p:spTgt spid="47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500"/>
                                        <p:tgtEl>
                                          <p:spTgt spid="47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500"/>
                                        <p:tgtEl>
                                          <p:spTgt spid="47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0"/>
                                        <p:tgtEl>
                                          <p:spTgt spid="47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4" dur="500"/>
                                        <p:tgtEl>
                                          <p:spTgt spid="47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500"/>
                                        <p:tgtEl>
                                          <p:spTgt spid="47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500"/>
                                        <p:tgtEl>
                                          <p:spTgt spid="47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0"/>
                                        <p:tgtEl>
                                          <p:spTgt spid="47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6" dur="500"/>
                                        <p:tgtEl>
                                          <p:spTgt spid="47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500"/>
                                        <p:tgtEl>
                                          <p:spTgt spid="47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500"/>
                                        <p:tgtEl>
                                          <p:spTgt spid="47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0"/>
                                        <p:tgtEl>
                                          <p:spTgt spid="47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8" dur="500"/>
                                        <p:tgtEl>
                                          <p:spTgt spid="47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500"/>
                                        <p:tgtEl>
                                          <p:spTgt spid="47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4" dur="500"/>
                                        <p:tgtEl>
                                          <p:spTgt spid="47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0"/>
                                        <p:tgtEl>
                                          <p:spTgt spid="47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0" dur="500"/>
                                        <p:tgtEl>
                                          <p:spTgt spid="47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500"/>
                                        <p:tgtEl>
                                          <p:spTgt spid="47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500"/>
                                        <p:tgtEl>
                                          <p:spTgt spid="47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0"/>
                                        <p:tgtEl>
                                          <p:spTgt spid="47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2" dur="500"/>
                                        <p:tgtEl>
                                          <p:spTgt spid="47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500"/>
                                        <p:tgtEl>
                                          <p:spTgt spid="47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animBg="1"/>
      <p:bldP spid="478213" grpId="0"/>
      <p:bldP spid="478274" grpId="0" animBg="1"/>
      <p:bldP spid="478275" grpId="0" animBg="1"/>
      <p:bldP spid="478276" grpId="0" animBg="1"/>
      <p:bldP spid="478277" grpId="0" animBg="1"/>
      <p:bldP spid="478278" grpId="0" animBg="1"/>
      <p:bldP spid="478279" grpId="0" animBg="1"/>
      <p:bldP spid="478280" grpId="0" animBg="1"/>
      <p:bldP spid="478281" grpId="0"/>
      <p:bldP spid="478282" grpId="0" animBg="1"/>
      <p:bldP spid="478283" grpId="0" animBg="1"/>
      <p:bldP spid="478284" grpId="0" animBg="1"/>
      <p:bldP spid="478285" grpId="0" animBg="1"/>
      <p:bldP spid="478286" grpId="0" animBg="1"/>
      <p:bldP spid="478287" grpId="0" animBg="1"/>
      <p:bldP spid="478288" grpId="0"/>
      <p:bldP spid="478289" grpId="0" animBg="1"/>
      <p:bldP spid="478290" grpId="0" animBg="1"/>
      <p:bldP spid="478291" grpId="0" animBg="1"/>
      <p:bldP spid="478292" grpId="0" animBg="1"/>
      <p:bldP spid="478293" grpId="0" animBg="1"/>
      <p:bldP spid="478294" grpId="0" animBg="1"/>
      <p:bldP spid="478295" grpId="0"/>
      <p:bldP spid="478296" grpId="0" animBg="1"/>
      <p:bldP spid="478297" grpId="0" animBg="1"/>
      <p:bldP spid="478298" grpId="0" animBg="1"/>
      <p:bldP spid="478299" grpId="0" animBg="1"/>
      <p:bldP spid="478300" grpId="0" animBg="1"/>
      <p:bldP spid="478301" grpId="0"/>
      <p:bldP spid="478302" grpId="0" animBg="1"/>
      <p:bldP spid="478303" grpId="0" animBg="1"/>
      <p:bldP spid="478304" grpId="0" animBg="1"/>
      <p:bldP spid="478305" grpId="0" animBg="1"/>
      <p:bldP spid="478306" grpId="0" animBg="1"/>
      <p:bldP spid="478307" grpId="0"/>
      <p:bldP spid="478308" grpId="0" animBg="1"/>
      <p:bldP spid="478309" grpId="0" animBg="1"/>
      <p:bldP spid="478310" grpId="0" animBg="1"/>
      <p:bldP spid="478311" grpId="0" animBg="1"/>
      <p:bldP spid="478312" grpId="0" animBg="1"/>
      <p:bldP spid="478313" grpId="0" animBg="1"/>
      <p:bldP spid="478314" grpId="0"/>
      <p:bldP spid="478315" grpId="0" animBg="1"/>
      <p:bldP spid="478316" grpId="0" animBg="1"/>
      <p:bldP spid="478317" grpId="0" animBg="1"/>
      <p:bldP spid="478318" grpId="0" animBg="1"/>
      <p:bldP spid="478319" grpId="0" animBg="1"/>
      <p:bldP spid="478320" grpId="0" animBg="1"/>
      <p:bldP spid="478321" grpId="0"/>
      <p:bldP spid="478322" grpId="0" animBg="1"/>
      <p:bldP spid="478323" grpId="0" animBg="1"/>
      <p:bldP spid="478324" grpId="0" animBg="1"/>
      <p:bldP spid="478325" grpId="0" animBg="1"/>
      <p:bldP spid="478326" grpId="0" animBg="1"/>
      <p:bldP spid="478327" grpId="0" animBg="1"/>
      <p:bldP spid="478328" grpId="0"/>
      <p:bldP spid="478329" grpId="0" animBg="1"/>
      <p:bldP spid="478330" grpId="0" animBg="1"/>
      <p:bldP spid="478331" grpId="0" animBg="1"/>
      <p:bldP spid="478332" grpId="0" animBg="1"/>
      <p:bldP spid="478333" grpId="0" animBg="1"/>
      <p:bldP spid="478334" grpId="0" animBg="1"/>
      <p:bldP spid="478335" grpId="0" animBg="1"/>
      <p:bldP spid="478336" grpId="0" animBg="1"/>
      <p:bldP spid="478337" grpId="0" animBg="1"/>
      <p:bldP spid="478338" grpId="0" animBg="1"/>
      <p:bldP spid="478339" grpId="0" animBg="1"/>
      <p:bldP spid="478340" grpId="0" animBg="1"/>
      <p:bldP spid="478341" grpId="0" animBg="1"/>
      <p:bldP spid="478342" grpId="0" animBg="1"/>
      <p:bldP spid="478343" grpId="0" animBg="1"/>
      <p:bldP spid="478344" grpId="0" animBg="1"/>
      <p:bldP spid="478345" grpId="0" animBg="1"/>
      <p:bldP spid="478346" grpId="0" animBg="1"/>
      <p:bldP spid="478347" grpId="0" animBg="1"/>
      <p:bldP spid="478348" grpId="0" animBg="1"/>
      <p:bldP spid="478349" grpId="0" animBg="1"/>
      <p:bldP spid="478350" grpId="0" animBg="1"/>
      <p:bldP spid="478351" grpId="0" animBg="1"/>
      <p:bldP spid="478352" grpId="0" animBg="1"/>
      <p:bldP spid="478353" grpId="0" animBg="1"/>
      <p:bldP spid="478354" grpId="0" animBg="1"/>
      <p:bldP spid="478355" grpId="0" animBg="1"/>
      <p:bldP spid="478356" grpId="0" animBg="1"/>
      <p:bldP spid="478357" grpId="0" animBg="1"/>
      <p:bldP spid="478358" grpId="0" animBg="1"/>
      <p:bldP spid="478359" grpId="0" animBg="1"/>
      <p:bldP spid="478360" grpId="0"/>
      <p:bldP spid="478361" grpId="0" animBg="1"/>
      <p:bldP spid="478362" grpId="0" animBg="1"/>
      <p:bldP spid="478363" grpId="0" animBg="1"/>
      <p:bldP spid="478364" grpId="0" animBg="1"/>
      <p:bldP spid="478365" grpId="0" animBg="1"/>
      <p:bldP spid="478366" grpId="0" animBg="1"/>
      <p:bldP spid="478367" grpId="0"/>
      <p:bldP spid="478368" grpId="0" animBg="1"/>
      <p:bldP spid="478369" grpId="0" animBg="1"/>
      <p:bldP spid="478370" grpId="0" animBg="1"/>
      <p:bldP spid="478371" grpId="0" animBg="1"/>
      <p:bldP spid="478372" grpId="0" animBg="1"/>
      <p:bldP spid="478373" grpId="0" animBg="1"/>
      <p:bldP spid="478374" grpId="0"/>
      <p:bldP spid="478375" grpId="0" animBg="1"/>
      <p:bldP spid="478376" grpId="0" animBg="1"/>
      <p:bldP spid="478377" grpId="0" animBg="1"/>
      <p:bldP spid="478378" grpId="0" animBg="1"/>
      <p:bldP spid="478379" grpId="0" animBg="1"/>
      <p:bldP spid="478380" grpId="0"/>
      <p:bldP spid="478381" grpId="0" animBg="1"/>
      <p:bldP spid="478382" grpId="0" animBg="1"/>
      <p:bldP spid="478383" grpId="0" animBg="1"/>
      <p:bldP spid="478384" grpId="0" animBg="1"/>
      <p:bldP spid="478385" grpId="0" animBg="1"/>
      <p:bldP spid="478386" grpId="0"/>
      <p:bldP spid="478387" grpId="0" animBg="1"/>
      <p:bldP spid="478388" grpId="0" animBg="1"/>
      <p:bldP spid="478389" grpId="0" animBg="1"/>
      <p:bldP spid="478390" grpId="0" animBg="1"/>
      <p:bldP spid="478391" grpId="0" animBg="1"/>
      <p:bldP spid="478392" grpId="0" animBg="1"/>
      <p:bldP spid="478393" grpId="0"/>
      <p:bldP spid="478394" grpId="0" animBg="1"/>
      <p:bldP spid="478395" grpId="0" animBg="1"/>
      <p:bldP spid="478396" grpId="0" animBg="1"/>
      <p:bldP spid="478397" grpId="0" animBg="1"/>
      <p:bldP spid="478398" grpId="0" animBg="1"/>
      <p:bldP spid="478399" grpId="0" animBg="1"/>
      <p:bldP spid="478400" grpId="0"/>
      <p:bldP spid="478401" grpId="0" animBg="1"/>
      <p:bldP spid="478402" grpId="0" animBg="1"/>
      <p:bldP spid="478403" grpId="0" animBg="1"/>
      <p:bldP spid="478404" grpId="0" animBg="1"/>
      <p:bldP spid="478405" grpId="0" animBg="1"/>
      <p:bldP spid="478406" grpId="0" animBg="1"/>
      <p:bldP spid="478407" grpId="0"/>
      <p:bldP spid="478408" grpId="0" animBg="1"/>
      <p:bldP spid="478409" grpId="0" animBg="1"/>
      <p:bldP spid="478410" grpId="0" animBg="1"/>
      <p:bldP spid="478411" grpId="0" animBg="1"/>
      <p:bldP spid="478412" grpId="0" animBg="1"/>
      <p:bldP spid="478413" grpId="0" animBg="1"/>
      <p:bldP spid="478414" grpId="0" animBg="1"/>
      <p:bldP spid="478415" grpId="0" animBg="1"/>
      <p:bldP spid="478416" grpId="0" animBg="1"/>
      <p:bldP spid="478417" grpId="0" animBg="1"/>
      <p:bldP spid="478418" grpId="0" animBg="1"/>
      <p:bldP spid="478419" grpId="0" animBg="1"/>
      <p:bldP spid="478420" grpId="0" animBg="1"/>
      <p:bldP spid="478421" grpId="0" animBg="1"/>
      <p:bldP spid="478422" grpId="0" animBg="1"/>
      <p:bldP spid="478423" grpId="0" animBg="1"/>
      <p:bldP spid="478424" grpId="0" animBg="1"/>
      <p:bldP spid="478425" grpId="0" animBg="1"/>
      <p:bldP spid="478426" grpId="0" animBg="1"/>
      <p:bldP spid="478427" grpId="0" animBg="1"/>
      <p:bldP spid="478428" grpId="0" animBg="1"/>
      <p:bldP spid="478429" grpId="0" animBg="1"/>
      <p:bldP spid="478430" grpId="0" animBg="1"/>
      <p:bldP spid="478431" grpId="0" animBg="1"/>
      <p:bldP spid="478432" grpId="0"/>
      <p:bldP spid="478433" grpId="0" animBg="1"/>
      <p:bldP spid="478434" grpId="0"/>
      <p:bldP spid="478435" grpId="0"/>
      <p:bldP spid="478436" grpId="0"/>
      <p:bldP spid="478437" grpId="0"/>
      <p:bldP spid="478438" grpId="0"/>
      <p:bldP spid="478439" grpId="0" animBg="1"/>
      <p:bldP spid="478440" grpId="0" animBg="1"/>
      <p:bldP spid="478441" grpId="0" animBg="1"/>
      <p:bldP spid="478442" grpId="0" animBg="1"/>
      <p:bldP spid="478443" grpId="0" animBg="1"/>
      <p:bldP spid="478444" grpId="0" animBg="1"/>
      <p:bldP spid="478445" grpId="0" animBg="1"/>
      <p:bldP spid="4784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838200" y="1293813"/>
          <a:ext cx="8947150" cy="501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3" name="Document" r:id="rId4" imgW="5078479" imgH="8218218" progId="Word.Document.8">
                  <p:embed/>
                </p:oleObj>
              </mc:Choice>
              <mc:Fallback>
                <p:oleObj name="Document" r:id="rId4" imgW="5078479" imgH="821821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12202" b="61444"/>
                      <a:stretch>
                        <a:fillRect/>
                      </a:stretch>
                    </p:blipFill>
                    <p:spPr bwMode="auto">
                      <a:xfrm>
                        <a:off x="838200" y="1293813"/>
                        <a:ext cx="8947150" cy="501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Line 4"/>
          <p:cNvSpPr>
            <a:spLocks noChangeAspect="1" noChangeShapeType="1"/>
          </p:cNvSpPr>
          <p:nvPr/>
        </p:nvSpPr>
        <p:spPr bwMode="auto">
          <a:xfrm flipV="1">
            <a:off x="2016125" y="2262188"/>
            <a:ext cx="798513" cy="735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5" name="Line 5"/>
          <p:cNvSpPr>
            <a:spLocks noChangeAspect="1" noChangeShapeType="1"/>
          </p:cNvSpPr>
          <p:nvPr/>
        </p:nvSpPr>
        <p:spPr bwMode="auto">
          <a:xfrm flipH="1">
            <a:off x="2016125" y="2384425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6" name="Line 6"/>
          <p:cNvSpPr>
            <a:spLocks noChangeAspect="1" noChangeShapeType="1"/>
          </p:cNvSpPr>
          <p:nvPr/>
        </p:nvSpPr>
        <p:spPr bwMode="auto">
          <a:xfrm>
            <a:off x="2816225" y="2233613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7" name="Line 7"/>
          <p:cNvSpPr>
            <a:spLocks noChangeAspect="1" noChangeShapeType="1"/>
          </p:cNvSpPr>
          <p:nvPr/>
        </p:nvSpPr>
        <p:spPr bwMode="auto">
          <a:xfrm flipH="1">
            <a:off x="1833563" y="22621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8" name="Line 8"/>
          <p:cNvSpPr>
            <a:spLocks noChangeAspect="1" noChangeShapeType="1"/>
          </p:cNvSpPr>
          <p:nvPr/>
        </p:nvSpPr>
        <p:spPr bwMode="auto">
          <a:xfrm flipH="1">
            <a:off x="1985963" y="3035300"/>
            <a:ext cx="811212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9" name="Line 9"/>
          <p:cNvSpPr>
            <a:spLocks noChangeAspect="1" noChangeShapeType="1"/>
          </p:cNvSpPr>
          <p:nvPr/>
        </p:nvSpPr>
        <p:spPr bwMode="auto">
          <a:xfrm>
            <a:off x="1968500" y="379571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0" name="Oval 10"/>
          <p:cNvSpPr>
            <a:spLocks noChangeAspect="1" noChangeArrowheads="1"/>
          </p:cNvSpPr>
          <p:nvPr/>
        </p:nvSpPr>
        <p:spPr bwMode="auto">
          <a:xfrm>
            <a:off x="1679575" y="3581400"/>
            <a:ext cx="460375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331" name="Rectangle 11"/>
          <p:cNvSpPr>
            <a:spLocks noChangeAspect="1" noChangeArrowheads="1"/>
          </p:cNvSpPr>
          <p:nvPr/>
        </p:nvSpPr>
        <p:spPr bwMode="auto">
          <a:xfrm>
            <a:off x="1720850" y="3617913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1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6332" name="Oval 12"/>
          <p:cNvSpPr>
            <a:spLocks noChangeAspect="1" noChangeArrowheads="1"/>
          </p:cNvSpPr>
          <p:nvPr/>
        </p:nvSpPr>
        <p:spPr bwMode="auto">
          <a:xfrm>
            <a:off x="2578100" y="2047875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333" name="Rectangle 13"/>
          <p:cNvSpPr>
            <a:spLocks noChangeAspect="1" noChangeArrowheads="1"/>
          </p:cNvSpPr>
          <p:nvPr/>
        </p:nvSpPr>
        <p:spPr bwMode="auto">
          <a:xfrm>
            <a:off x="2620963" y="2092325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6334" name="Oval 14"/>
          <p:cNvSpPr>
            <a:spLocks noChangeAspect="1" noChangeArrowheads="1"/>
          </p:cNvSpPr>
          <p:nvPr/>
        </p:nvSpPr>
        <p:spPr bwMode="auto">
          <a:xfrm>
            <a:off x="2600325" y="2813050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335" name="Rectangle 15"/>
          <p:cNvSpPr>
            <a:spLocks noChangeAspect="1" noChangeArrowheads="1"/>
          </p:cNvSpPr>
          <p:nvPr/>
        </p:nvSpPr>
        <p:spPr bwMode="auto">
          <a:xfrm>
            <a:off x="2624138" y="284797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6336" name="Oval 16"/>
          <p:cNvSpPr>
            <a:spLocks noChangeAspect="1" noChangeArrowheads="1"/>
          </p:cNvSpPr>
          <p:nvPr/>
        </p:nvSpPr>
        <p:spPr bwMode="auto">
          <a:xfrm>
            <a:off x="1698625" y="2047875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337" name="Rectangle 17"/>
          <p:cNvSpPr>
            <a:spLocks noChangeAspect="1" noChangeArrowheads="1"/>
          </p:cNvSpPr>
          <p:nvPr/>
        </p:nvSpPr>
        <p:spPr bwMode="auto">
          <a:xfrm>
            <a:off x="1739900" y="2098675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56338" name="Oval 18"/>
          <p:cNvSpPr>
            <a:spLocks noChangeAspect="1" noChangeArrowheads="1"/>
          </p:cNvSpPr>
          <p:nvPr/>
        </p:nvSpPr>
        <p:spPr bwMode="auto">
          <a:xfrm>
            <a:off x="2578100" y="3579813"/>
            <a:ext cx="458788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6339" name="Rectangle 19"/>
          <p:cNvSpPr>
            <a:spLocks noChangeAspect="1" noChangeArrowheads="1"/>
          </p:cNvSpPr>
          <p:nvPr/>
        </p:nvSpPr>
        <p:spPr bwMode="auto">
          <a:xfrm>
            <a:off x="2620963" y="3625850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6340" name="Line 20"/>
          <p:cNvSpPr>
            <a:spLocks noChangeAspect="1" noChangeShapeType="1"/>
          </p:cNvSpPr>
          <p:nvPr/>
        </p:nvSpPr>
        <p:spPr bwMode="auto">
          <a:xfrm>
            <a:off x="2309813" y="2098675"/>
            <a:ext cx="0" cy="4111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1" name="Text Box 21"/>
          <p:cNvSpPr txBox="1">
            <a:spLocks noChangeAspect="1" noChangeArrowheads="1"/>
          </p:cNvSpPr>
          <p:nvPr/>
        </p:nvSpPr>
        <p:spPr bwMode="auto">
          <a:xfrm>
            <a:off x="1065213" y="2101850"/>
            <a:ext cx="542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6342" name="Text Box 22"/>
          <p:cNvSpPr txBox="1">
            <a:spLocks noChangeAspect="1" noChangeArrowheads="1"/>
          </p:cNvSpPr>
          <p:nvPr/>
        </p:nvSpPr>
        <p:spPr bwMode="auto">
          <a:xfrm>
            <a:off x="2932113" y="2109788"/>
            <a:ext cx="6492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6343" name="Text Box 23"/>
          <p:cNvSpPr txBox="1">
            <a:spLocks noChangeAspect="1" noChangeArrowheads="1"/>
          </p:cNvSpPr>
          <p:nvPr/>
        </p:nvSpPr>
        <p:spPr bwMode="auto">
          <a:xfrm>
            <a:off x="1600200" y="2752725"/>
            <a:ext cx="293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6344" name="Text Box 24"/>
          <p:cNvSpPr txBox="1">
            <a:spLocks noChangeAspect="1" noChangeArrowheads="1"/>
          </p:cNvSpPr>
          <p:nvPr/>
        </p:nvSpPr>
        <p:spPr bwMode="auto">
          <a:xfrm>
            <a:off x="1981200" y="250983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6345" name="Text Box 25"/>
          <p:cNvSpPr txBox="1">
            <a:spLocks noChangeAspect="1" noChangeArrowheads="1"/>
          </p:cNvSpPr>
          <p:nvPr/>
        </p:nvSpPr>
        <p:spPr bwMode="auto">
          <a:xfrm>
            <a:off x="2022475" y="3240088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56346" name="Text Box 26"/>
          <p:cNvSpPr txBox="1">
            <a:spLocks noChangeAspect="1" noChangeArrowheads="1"/>
          </p:cNvSpPr>
          <p:nvPr/>
        </p:nvSpPr>
        <p:spPr bwMode="auto">
          <a:xfrm>
            <a:off x="2079625" y="3487738"/>
            <a:ext cx="3651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56347" name="Text Box 27"/>
          <p:cNvSpPr txBox="1">
            <a:spLocks noChangeAspect="1" noChangeArrowheads="1"/>
          </p:cNvSpPr>
          <p:nvPr/>
        </p:nvSpPr>
        <p:spPr bwMode="auto">
          <a:xfrm>
            <a:off x="2568575" y="2509838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 flipH="1">
            <a:off x="1600200" y="2509838"/>
            <a:ext cx="709613" cy="2428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279650" y="1208088"/>
          <a:ext cx="66135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7" name="Dokument" r:id="rId4" imgW="5070771" imgH="8220737" progId="Word.Document.8">
                  <p:embed/>
                </p:oleObj>
              </mc:Choice>
              <mc:Fallback>
                <p:oleObj name="Dokument" r:id="rId4" imgW="5070771" imgH="822073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099" r="9024" b="61444"/>
                      <a:stretch>
                        <a:fillRect/>
                      </a:stretch>
                    </p:blipFill>
                    <p:spPr bwMode="auto">
                      <a:xfrm>
                        <a:off x="2279650" y="1208088"/>
                        <a:ext cx="66135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Line 30"/>
          <p:cNvSpPr>
            <a:spLocks noChangeAspect="1" noChangeShapeType="1"/>
          </p:cNvSpPr>
          <p:nvPr/>
        </p:nvSpPr>
        <p:spPr bwMode="auto">
          <a:xfrm flipV="1">
            <a:off x="985838" y="1219200"/>
            <a:ext cx="798512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49" name="Line 31"/>
          <p:cNvSpPr>
            <a:spLocks noChangeAspect="1" noChangeShapeType="1"/>
          </p:cNvSpPr>
          <p:nvPr/>
        </p:nvSpPr>
        <p:spPr bwMode="auto">
          <a:xfrm flipH="1">
            <a:off x="985838" y="134143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50" name="Line 32"/>
          <p:cNvSpPr>
            <a:spLocks noChangeAspect="1" noChangeShapeType="1"/>
          </p:cNvSpPr>
          <p:nvPr/>
        </p:nvSpPr>
        <p:spPr bwMode="auto">
          <a:xfrm>
            <a:off x="1785938" y="119062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51" name="Line 33"/>
          <p:cNvSpPr>
            <a:spLocks noChangeAspect="1" noChangeShapeType="1"/>
          </p:cNvSpPr>
          <p:nvPr/>
        </p:nvSpPr>
        <p:spPr bwMode="auto">
          <a:xfrm flipH="1">
            <a:off x="803275" y="1219200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52" name="Line 34"/>
          <p:cNvSpPr>
            <a:spLocks noChangeAspect="1" noChangeShapeType="1"/>
          </p:cNvSpPr>
          <p:nvPr/>
        </p:nvSpPr>
        <p:spPr bwMode="auto">
          <a:xfrm flipH="1">
            <a:off x="955675" y="1992313"/>
            <a:ext cx="811213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53" name="Line 35"/>
          <p:cNvSpPr>
            <a:spLocks noChangeAspect="1" noChangeShapeType="1"/>
          </p:cNvSpPr>
          <p:nvPr/>
        </p:nvSpPr>
        <p:spPr bwMode="auto">
          <a:xfrm>
            <a:off x="938213" y="275272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54" name="Oval 36"/>
          <p:cNvSpPr>
            <a:spLocks noChangeAspect="1" noChangeArrowheads="1"/>
          </p:cNvSpPr>
          <p:nvPr/>
        </p:nvSpPr>
        <p:spPr bwMode="auto">
          <a:xfrm>
            <a:off x="649288" y="2538413"/>
            <a:ext cx="460375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55" name="Rectangle 37"/>
          <p:cNvSpPr>
            <a:spLocks noChangeAspect="1" noChangeArrowheads="1"/>
          </p:cNvSpPr>
          <p:nvPr/>
        </p:nvSpPr>
        <p:spPr bwMode="auto">
          <a:xfrm>
            <a:off x="690563" y="257492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1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7356" name="Oval 38"/>
          <p:cNvSpPr>
            <a:spLocks noChangeAspect="1" noChangeArrowheads="1"/>
          </p:cNvSpPr>
          <p:nvPr/>
        </p:nvSpPr>
        <p:spPr bwMode="auto">
          <a:xfrm>
            <a:off x="1547813" y="1004888"/>
            <a:ext cx="458787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57" name="Rectangle 39"/>
          <p:cNvSpPr>
            <a:spLocks noChangeAspect="1" noChangeArrowheads="1"/>
          </p:cNvSpPr>
          <p:nvPr/>
        </p:nvSpPr>
        <p:spPr bwMode="auto">
          <a:xfrm>
            <a:off x="1590675" y="10493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7358" name="Oval 40"/>
          <p:cNvSpPr>
            <a:spLocks noChangeAspect="1" noChangeArrowheads="1"/>
          </p:cNvSpPr>
          <p:nvPr/>
        </p:nvSpPr>
        <p:spPr bwMode="auto">
          <a:xfrm>
            <a:off x="1570038" y="1770063"/>
            <a:ext cx="458787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59" name="Rectangle 41"/>
          <p:cNvSpPr>
            <a:spLocks noChangeAspect="1" noChangeArrowheads="1"/>
          </p:cNvSpPr>
          <p:nvPr/>
        </p:nvSpPr>
        <p:spPr bwMode="auto">
          <a:xfrm>
            <a:off x="1593850" y="1804988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7360" name="Oval 42"/>
          <p:cNvSpPr>
            <a:spLocks noChangeAspect="1" noChangeArrowheads="1"/>
          </p:cNvSpPr>
          <p:nvPr/>
        </p:nvSpPr>
        <p:spPr bwMode="auto">
          <a:xfrm>
            <a:off x="668338" y="1004888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61" name="Rectangle 43"/>
          <p:cNvSpPr>
            <a:spLocks noChangeAspect="1" noChangeArrowheads="1"/>
          </p:cNvSpPr>
          <p:nvPr/>
        </p:nvSpPr>
        <p:spPr bwMode="auto">
          <a:xfrm>
            <a:off x="709613" y="10556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57362" name="Oval 44"/>
          <p:cNvSpPr>
            <a:spLocks noChangeAspect="1" noChangeArrowheads="1"/>
          </p:cNvSpPr>
          <p:nvPr/>
        </p:nvSpPr>
        <p:spPr bwMode="auto">
          <a:xfrm>
            <a:off x="1547813" y="2536825"/>
            <a:ext cx="458787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7363" name="Rectangle 45"/>
          <p:cNvSpPr>
            <a:spLocks noChangeAspect="1" noChangeArrowheads="1"/>
          </p:cNvSpPr>
          <p:nvPr/>
        </p:nvSpPr>
        <p:spPr bwMode="auto">
          <a:xfrm>
            <a:off x="1590675" y="258286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7364" name="Line 46"/>
          <p:cNvSpPr>
            <a:spLocks noChangeAspect="1" noChangeShapeType="1"/>
          </p:cNvSpPr>
          <p:nvPr/>
        </p:nvSpPr>
        <p:spPr bwMode="auto">
          <a:xfrm>
            <a:off x="1279525" y="1055688"/>
            <a:ext cx="0" cy="411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5" name="Text Box 47"/>
          <p:cNvSpPr txBox="1">
            <a:spLocks noChangeAspect="1" noChangeArrowheads="1"/>
          </p:cNvSpPr>
          <p:nvPr/>
        </p:nvSpPr>
        <p:spPr bwMode="auto">
          <a:xfrm>
            <a:off x="34925" y="1058863"/>
            <a:ext cx="54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7366" name="Text Box 48"/>
          <p:cNvSpPr txBox="1">
            <a:spLocks noChangeAspect="1" noChangeArrowheads="1"/>
          </p:cNvSpPr>
          <p:nvPr/>
        </p:nvSpPr>
        <p:spPr bwMode="auto">
          <a:xfrm>
            <a:off x="1901825" y="1066800"/>
            <a:ext cx="649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7367" name="Text Box 49"/>
          <p:cNvSpPr txBox="1">
            <a:spLocks noChangeAspect="1" noChangeArrowheads="1"/>
          </p:cNvSpPr>
          <p:nvPr/>
        </p:nvSpPr>
        <p:spPr bwMode="auto">
          <a:xfrm>
            <a:off x="569913" y="1709738"/>
            <a:ext cx="293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7368" name="Text Box 51"/>
          <p:cNvSpPr txBox="1">
            <a:spLocks noChangeAspect="1" noChangeArrowheads="1"/>
          </p:cNvSpPr>
          <p:nvPr/>
        </p:nvSpPr>
        <p:spPr bwMode="auto">
          <a:xfrm>
            <a:off x="992188" y="2197100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57369" name="Text Box 52"/>
          <p:cNvSpPr txBox="1">
            <a:spLocks noChangeAspect="1" noChangeArrowheads="1"/>
          </p:cNvSpPr>
          <p:nvPr/>
        </p:nvSpPr>
        <p:spPr bwMode="auto">
          <a:xfrm>
            <a:off x="1049338" y="2444750"/>
            <a:ext cx="3651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57370" name="Text Box 53"/>
          <p:cNvSpPr txBox="1">
            <a:spLocks noChangeAspect="1" noChangeArrowheads="1"/>
          </p:cNvSpPr>
          <p:nvPr/>
        </p:nvSpPr>
        <p:spPr bwMode="auto">
          <a:xfrm>
            <a:off x="1538288" y="146685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  <p:sp>
        <p:nvSpPr>
          <p:cNvPr id="57371" name="Line 54"/>
          <p:cNvSpPr>
            <a:spLocks noChangeShapeType="1"/>
          </p:cNvSpPr>
          <p:nvPr/>
        </p:nvSpPr>
        <p:spPr bwMode="auto">
          <a:xfrm flipH="1">
            <a:off x="569913" y="1466850"/>
            <a:ext cx="709612" cy="2428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57372" name="Text Box 56"/>
          <p:cNvSpPr txBox="1">
            <a:spLocks noChangeAspect="1" noChangeArrowheads="1"/>
          </p:cNvSpPr>
          <p:nvPr/>
        </p:nvSpPr>
        <p:spPr bwMode="auto">
          <a:xfrm>
            <a:off x="1084263" y="17002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279650" y="1208088"/>
          <a:ext cx="66135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6" name="Dokument" r:id="rId4" imgW="5070771" imgH="8220737" progId="Word.Document.8">
                  <p:embed/>
                </p:oleObj>
              </mc:Choice>
              <mc:Fallback>
                <p:oleObj name="Dokument" r:id="rId4" imgW="5070771" imgH="822073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099" r="9024" b="61444"/>
                      <a:stretch>
                        <a:fillRect/>
                      </a:stretch>
                    </p:blipFill>
                    <p:spPr bwMode="auto">
                      <a:xfrm>
                        <a:off x="2279650" y="1208088"/>
                        <a:ext cx="66135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Line 4"/>
          <p:cNvSpPr>
            <a:spLocks noChangeAspect="1" noChangeShapeType="1"/>
          </p:cNvSpPr>
          <p:nvPr/>
        </p:nvSpPr>
        <p:spPr bwMode="auto">
          <a:xfrm flipV="1">
            <a:off x="985838" y="1219200"/>
            <a:ext cx="798512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3" name="Line 5"/>
          <p:cNvSpPr>
            <a:spLocks noChangeAspect="1" noChangeShapeType="1"/>
          </p:cNvSpPr>
          <p:nvPr/>
        </p:nvSpPr>
        <p:spPr bwMode="auto">
          <a:xfrm flipH="1">
            <a:off x="985838" y="134143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4" name="Line 6"/>
          <p:cNvSpPr>
            <a:spLocks noChangeAspect="1" noChangeShapeType="1"/>
          </p:cNvSpPr>
          <p:nvPr/>
        </p:nvSpPr>
        <p:spPr bwMode="auto">
          <a:xfrm>
            <a:off x="1785938" y="119062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5" name="Line 7"/>
          <p:cNvSpPr>
            <a:spLocks noChangeAspect="1" noChangeShapeType="1"/>
          </p:cNvSpPr>
          <p:nvPr/>
        </p:nvSpPr>
        <p:spPr bwMode="auto">
          <a:xfrm flipH="1">
            <a:off x="803275" y="1219200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6" name="Line 8"/>
          <p:cNvSpPr>
            <a:spLocks noChangeAspect="1" noChangeShapeType="1"/>
          </p:cNvSpPr>
          <p:nvPr/>
        </p:nvSpPr>
        <p:spPr bwMode="auto">
          <a:xfrm flipH="1">
            <a:off x="955675" y="1992313"/>
            <a:ext cx="811213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7" name="Line 9"/>
          <p:cNvSpPr>
            <a:spLocks noChangeAspect="1" noChangeShapeType="1"/>
          </p:cNvSpPr>
          <p:nvPr/>
        </p:nvSpPr>
        <p:spPr bwMode="auto">
          <a:xfrm>
            <a:off x="938213" y="275272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78" name="Oval 10"/>
          <p:cNvSpPr>
            <a:spLocks noChangeAspect="1" noChangeArrowheads="1"/>
          </p:cNvSpPr>
          <p:nvPr/>
        </p:nvSpPr>
        <p:spPr bwMode="auto">
          <a:xfrm>
            <a:off x="649288" y="2538413"/>
            <a:ext cx="460375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79" name="Rectangle 11"/>
          <p:cNvSpPr>
            <a:spLocks noChangeAspect="1" noChangeArrowheads="1"/>
          </p:cNvSpPr>
          <p:nvPr/>
        </p:nvSpPr>
        <p:spPr bwMode="auto">
          <a:xfrm>
            <a:off x="690563" y="2574925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1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8380" name="Oval 12"/>
          <p:cNvSpPr>
            <a:spLocks noChangeAspect="1" noChangeArrowheads="1"/>
          </p:cNvSpPr>
          <p:nvPr/>
        </p:nvSpPr>
        <p:spPr bwMode="auto">
          <a:xfrm>
            <a:off x="1547813" y="1004888"/>
            <a:ext cx="458787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81" name="Rectangle 13"/>
          <p:cNvSpPr>
            <a:spLocks noChangeAspect="1" noChangeArrowheads="1"/>
          </p:cNvSpPr>
          <p:nvPr/>
        </p:nvSpPr>
        <p:spPr bwMode="auto">
          <a:xfrm>
            <a:off x="1590675" y="10493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3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8382" name="Oval 14"/>
          <p:cNvSpPr>
            <a:spLocks noChangeAspect="1" noChangeArrowheads="1"/>
          </p:cNvSpPr>
          <p:nvPr/>
        </p:nvSpPr>
        <p:spPr bwMode="auto">
          <a:xfrm>
            <a:off x="1570038" y="1770063"/>
            <a:ext cx="458787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83" name="Rectangle 15"/>
          <p:cNvSpPr>
            <a:spLocks noChangeAspect="1" noChangeArrowheads="1"/>
          </p:cNvSpPr>
          <p:nvPr/>
        </p:nvSpPr>
        <p:spPr bwMode="auto">
          <a:xfrm>
            <a:off x="1593850" y="1804988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8384" name="Oval 16"/>
          <p:cNvSpPr>
            <a:spLocks noChangeAspect="1" noChangeArrowheads="1"/>
          </p:cNvSpPr>
          <p:nvPr/>
        </p:nvSpPr>
        <p:spPr bwMode="auto">
          <a:xfrm>
            <a:off x="668338" y="1004888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85" name="Rectangle 17"/>
          <p:cNvSpPr>
            <a:spLocks noChangeAspect="1" noChangeArrowheads="1"/>
          </p:cNvSpPr>
          <p:nvPr/>
        </p:nvSpPr>
        <p:spPr bwMode="auto">
          <a:xfrm>
            <a:off x="709613" y="10556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58386" name="Oval 18"/>
          <p:cNvSpPr>
            <a:spLocks noChangeAspect="1" noChangeArrowheads="1"/>
          </p:cNvSpPr>
          <p:nvPr/>
        </p:nvSpPr>
        <p:spPr bwMode="auto">
          <a:xfrm>
            <a:off x="1547813" y="2536825"/>
            <a:ext cx="458787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8387" name="Rectangle 19"/>
          <p:cNvSpPr>
            <a:spLocks noChangeAspect="1" noChangeArrowheads="1"/>
          </p:cNvSpPr>
          <p:nvPr/>
        </p:nvSpPr>
        <p:spPr bwMode="auto">
          <a:xfrm>
            <a:off x="1590675" y="2582863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58388" name="Line 20"/>
          <p:cNvSpPr>
            <a:spLocks noChangeAspect="1" noChangeShapeType="1"/>
          </p:cNvSpPr>
          <p:nvPr/>
        </p:nvSpPr>
        <p:spPr bwMode="auto">
          <a:xfrm>
            <a:off x="1279525" y="1055688"/>
            <a:ext cx="0" cy="411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89" name="Text Box 21"/>
          <p:cNvSpPr txBox="1">
            <a:spLocks noChangeAspect="1" noChangeArrowheads="1"/>
          </p:cNvSpPr>
          <p:nvPr/>
        </p:nvSpPr>
        <p:spPr bwMode="auto">
          <a:xfrm>
            <a:off x="34925" y="1058863"/>
            <a:ext cx="54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8390" name="Text Box 22"/>
          <p:cNvSpPr txBox="1">
            <a:spLocks noChangeAspect="1" noChangeArrowheads="1"/>
          </p:cNvSpPr>
          <p:nvPr/>
        </p:nvSpPr>
        <p:spPr bwMode="auto">
          <a:xfrm>
            <a:off x="1901825" y="1066800"/>
            <a:ext cx="6492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8391" name="Text Box 23"/>
          <p:cNvSpPr txBox="1">
            <a:spLocks noChangeAspect="1" noChangeArrowheads="1"/>
          </p:cNvSpPr>
          <p:nvPr/>
        </p:nvSpPr>
        <p:spPr bwMode="auto">
          <a:xfrm>
            <a:off x="569913" y="1709738"/>
            <a:ext cx="293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58392" name="Text Box 24"/>
          <p:cNvSpPr txBox="1">
            <a:spLocks noChangeAspect="1" noChangeArrowheads="1"/>
          </p:cNvSpPr>
          <p:nvPr/>
        </p:nvSpPr>
        <p:spPr bwMode="auto">
          <a:xfrm>
            <a:off x="1084263" y="17002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58393" name="Text Box 25"/>
          <p:cNvSpPr txBox="1">
            <a:spLocks noChangeAspect="1" noChangeArrowheads="1"/>
          </p:cNvSpPr>
          <p:nvPr/>
        </p:nvSpPr>
        <p:spPr bwMode="auto">
          <a:xfrm>
            <a:off x="992188" y="2197100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58394" name="Text Box 26"/>
          <p:cNvSpPr txBox="1">
            <a:spLocks noChangeAspect="1" noChangeArrowheads="1"/>
          </p:cNvSpPr>
          <p:nvPr/>
        </p:nvSpPr>
        <p:spPr bwMode="auto">
          <a:xfrm>
            <a:off x="1049338" y="2444750"/>
            <a:ext cx="3651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58395" name="Text Box 27"/>
          <p:cNvSpPr txBox="1">
            <a:spLocks noChangeAspect="1" noChangeArrowheads="1"/>
          </p:cNvSpPr>
          <p:nvPr/>
        </p:nvSpPr>
        <p:spPr bwMode="auto">
          <a:xfrm>
            <a:off x="1538288" y="1466850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flipH="1">
            <a:off x="569913" y="1466850"/>
            <a:ext cx="709612" cy="2428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graphicFrame>
        <p:nvGraphicFramePr>
          <p:cNvPr id="58397" name="Object 29"/>
          <p:cNvGraphicFramePr>
            <a:graphicFrameLocks noChangeAspect="1"/>
          </p:cNvGraphicFramePr>
          <p:nvPr/>
        </p:nvGraphicFramePr>
        <p:xfrm>
          <a:off x="839788" y="3716338"/>
          <a:ext cx="9132887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7" name="Document" r:id="rId6" imgW="5078479" imgH="8209940" progId="Word.Document.8">
                  <p:embed/>
                </p:oleObj>
              </mc:Choice>
              <mc:Fallback>
                <p:oleObj name="Document" r:id="rId6" imgW="5078479" imgH="8209940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12202" b="81456"/>
                      <a:stretch>
                        <a:fillRect/>
                      </a:stretch>
                    </p:blipFill>
                    <p:spPr bwMode="auto">
                      <a:xfrm>
                        <a:off x="839788" y="3716338"/>
                        <a:ext cx="9132887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839788" y="931863"/>
          <a:ext cx="9132887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Document" r:id="rId4" imgW="5078479" imgH="8209940" progId="Word.Document.8">
                  <p:embed/>
                </p:oleObj>
              </mc:Choice>
              <mc:Fallback>
                <p:oleObj name="Document" r:id="rId4" imgW="5078479" imgH="82099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12202" b="81456"/>
                      <a:stretch>
                        <a:fillRect/>
                      </a:stretch>
                    </p:blipFill>
                    <p:spPr bwMode="auto">
                      <a:xfrm>
                        <a:off x="839788" y="931863"/>
                        <a:ext cx="9132887" cy="24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sp>
        <p:nvSpPr>
          <p:cNvPr id="60419" name="Line 4"/>
          <p:cNvSpPr>
            <a:spLocks noChangeAspect="1" noChangeShapeType="1"/>
          </p:cNvSpPr>
          <p:nvPr/>
        </p:nvSpPr>
        <p:spPr bwMode="auto">
          <a:xfrm flipV="1">
            <a:off x="2143125" y="3811588"/>
            <a:ext cx="798513" cy="735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0" name="Line 5"/>
          <p:cNvSpPr>
            <a:spLocks noChangeAspect="1" noChangeShapeType="1"/>
          </p:cNvSpPr>
          <p:nvPr/>
        </p:nvSpPr>
        <p:spPr bwMode="auto">
          <a:xfrm flipH="1">
            <a:off x="2143125" y="3933825"/>
            <a:ext cx="0" cy="141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1" name="Line 6"/>
          <p:cNvSpPr>
            <a:spLocks noChangeAspect="1" noChangeShapeType="1"/>
          </p:cNvSpPr>
          <p:nvPr/>
        </p:nvSpPr>
        <p:spPr bwMode="auto">
          <a:xfrm>
            <a:off x="2943225" y="3783013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2" name="Line 7"/>
          <p:cNvSpPr>
            <a:spLocks noChangeAspect="1" noChangeShapeType="1"/>
          </p:cNvSpPr>
          <p:nvPr/>
        </p:nvSpPr>
        <p:spPr bwMode="auto">
          <a:xfrm flipH="1">
            <a:off x="1960563" y="381158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3" name="Line 8"/>
          <p:cNvSpPr>
            <a:spLocks noChangeAspect="1" noChangeShapeType="1"/>
          </p:cNvSpPr>
          <p:nvPr/>
        </p:nvSpPr>
        <p:spPr bwMode="auto">
          <a:xfrm flipH="1">
            <a:off x="2112963" y="4584700"/>
            <a:ext cx="811212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4" name="Line 9"/>
          <p:cNvSpPr>
            <a:spLocks noChangeAspect="1" noChangeShapeType="1"/>
          </p:cNvSpPr>
          <p:nvPr/>
        </p:nvSpPr>
        <p:spPr bwMode="auto">
          <a:xfrm>
            <a:off x="2095500" y="5345113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5" name="Oval 10"/>
          <p:cNvSpPr>
            <a:spLocks noChangeAspect="1" noChangeArrowheads="1"/>
          </p:cNvSpPr>
          <p:nvPr/>
        </p:nvSpPr>
        <p:spPr bwMode="auto">
          <a:xfrm>
            <a:off x="1806575" y="5130800"/>
            <a:ext cx="460375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0426" name="Rectangle 11"/>
          <p:cNvSpPr>
            <a:spLocks noChangeAspect="1" noChangeArrowheads="1"/>
          </p:cNvSpPr>
          <p:nvPr/>
        </p:nvSpPr>
        <p:spPr bwMode="auto">
          <a:xfrm>
            <a:off x="1847850" y="5167313"/>
            <a:ext cx="36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1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60427" name="Oval 12"/>
          <p:cNvSpPr>
            <a:spLocks noChangeAspect="1" noChangeArrowheads="1"/>
          </p:cNvSpPr>
          <p:nvPr/>
        </p:nvSpPr>
        <p:spPr bwMode="auto">
          <a:xfrm>
            <a:off x="2705100" y="3597275"/>
            <a:ext cx="458788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0428" name="Rectangle 13"/>
          <p:cNvSpPr>
            <a:spLocks noChangeAspect="1" noChangeArrowheads="1"/>
          </p:cNvSpPr>
          <p:nvPr/>
        </p:nvSpPr>
        <p:spPr bwMode="auto">
          <a:xfrm>
            <a:off x="2747963" y="3641725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3</a:t>
            </a:r>
            <a:endParaRPr lang="en-US" altLang="de-DE" b="1"/>
          </a:p>
        </p:txBody>
      </p:sp>
      <p:sp>
        <p:nvSpPr>
          <p:cNvPr id="60429" name="Oval 14"/>
          <p:cNvSpPr>
            <a:spLocks noChangeAspect="1" noChangeArrowheads="1"/>
          </p:cNvSpPr>
          <p:nvPr/>
        </p:nvSpPr>
        <p:spPr bwMode="auto">
          <a:xfrm>
            <a:off x="2727325" y="4362450"/>
            <a:ext cx="458788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0430" name="Rectangle 15"/>
          <p:cNvSpPr>
            <a:spLocks noChangeAspect="1" noChangeArrowheads="1"/>
          </p:cNvSpPr>
          <p:nvPr/>
        </p:nvSpPr>
        <p:spPr bwMode="auto">
          <a:xfrm>
            <a:off x="2751138" y="439737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4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60431" name="Oval 16"/>
          <p:cNvSpPr>
            <a:spLocks noChangeAspect="1" noChangeArrowheads="1"/>
          </p:cNvSpPr>
          <p:nvPr/>
        </p:nvSpPr>
        <p:spPr bwMode="auto">
          <a:xfrm>
            <a:off x="1825625" y="3597275"/>
            <a:ext cx="460375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0432" name="Rectangle 17"/>
          <p:cNvSpPr>
            <a:spLocks noChangeAspect="1" noChangeArrowheads="1"/>
          </p:cNvSpPr>
          <p:nvPr/>
        </p:nvSpPr>
        <p:spPr bwMode="auto">
          <a:xfrm>
            <a:off x="1866900" y="3648075"/>
            <a:ext cx="36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2</a:t>
            </a:r>
            <a:endParaRPr lang="en-US" altLang="de-DE" b="1"/>
          </a:p>
        </p:txBody>
      </p:sp>
      <p:sp>
        <p:nvSpPr>
          <p:cNvPr id="60433" name="Oval 18"/>
          <p:cNvSpPr>
            <a:spLocks noChangeAspect="1" noChangeArrowheads="1"/>
          </p:cNvSpPr>
          <p:nvPr/>
        </p:nvSpPr>
        <p:spPr bwMode="auto">
          <a:xfrm>
            <a:off x="2705100" y="5129213"/>
            <a:ext cx="458788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0434" name="Rectangle 19"/>
          <p:cNvSpPr>
            <a:spLocks noChangeAspect="1" noChangeArrowheads="1"/>
          </p:cNvSpPr>
          <p:nvPr/>
        </p:nvSpPr>
        <p:spPr bwMode="auto">
          <a:xfrm>
            <a:off x="2747963" y="5175250"/>
            <a:ext cx="368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60435" name="Text Box 21"/>
          <p:cNvSpPr txBox="1">
            <a:spLocks noChangeAspect="1" noChangeArrowheads="1"/>
          </p:cNvSpPr>
          <p:nvPr/>
        </p:nvSpPr>
        <p:spPr bwMode="auto">
          <a:xfrm>
            <a:off x="1192213" y="3651250"/>
            <a:ext cx="542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60436" name="Text Box 22"/>
          <p:cNvSpPr txBox="1">
            <a:spLocks noChangeAspect="1" noChangeArrowheads="1"/>
          </p:cNvSpPr>
          <p:nvPr/>
        </p:nvSpPr>
        <p:spPr bwMode="auto">
          <a:xfrm>
            <a:off x="3059113" y="3659188"/>
            <a:ext cx="6492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60437" name="Text Box 23"/>
          <p:cNvSpPr txBox="1">
            <a:spLocks noChangeAspect="1" noChangeArrowheads="1"/>
          </p:cNvSpPr>
          <p:nvPr/>
        </p:nvSpPr>
        <p:spPr bwMode="auto">
          <a:xfrm>
            <a:off x="1727200" y="4302125"/>
            <a:ext cx="293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60438" name="Text Box 24"/>
          <p:cNvSpPr txBox="1">
            <a:spLocks noChangeAspect="1" noChangeArrowheads="1"/>
          </p:cNvSpPr>
          <p:nvPr/>
        </p:nvSpPr>
        <p:spPr bwMode="auto">
          <a:xfrm>
            <a:off x="2236788" y="429260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60439" name="Text Box 25"/>
          <p:cNvSpPr txBox="1">
            <a:spLocks noChangeAspect="1" noChangeArrowheads="1"/>
          </p:cNvSpPr>
          <p:nvPr/>
        </p:nvSpPr>
        <p:spPr bwMode="auto">
          <a:xfrm>
            <a:off x="2149475" y="4789488"/>
            <a:ext cx="301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60440" name="Text Box 26"/>
          <p:cNvSpPr txBox="1">
            <a:spLocks noChangeAspect="1" noChangeArrowheads="1"/>
          </p:cNvSpPr>
          <p:nvPr/>
        </p:nvSpPr>
        <p:spPr bwMode="auto">
          <a:xfrm>
            <a:off x="2206625" y="5037138"/>
            <a:ext cx="3651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60441" name="Text Box 27"/>
          <p:cNvSpPr txBox="1">
            <a:spLocks noChangeAspect="1" noChangeArrowheads="1"/>
          </p:cNvSpPr>
          <p:nvPr/>
        </p:nvSpPr>
        <p:spPr bwMode="auto">
          <a:xfrm>
            <a:off x="2695575" y="4059238"/>
            <a:ext cx="574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  <p:sp>
        <p:nvSpPr>
          <p:cNvPr id="60442" name="Line 28"/>
          <p:cNvSpPr>
            <a:spLocks noChangeShapeType="1"/>
          </p:cNvSpPr>
          <p:nvPr/>
        </p:nvSpPr>
        <p:spPr bwMode="auto">
          <a:xfrm flipH="1">
            <a:off x="1647825" y="4149725"/>
            <a:ext cx="18367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graphicFrame>
        <p:nvGraphicFramePr>
          <p:cNvPr id="60443" name="Object 1"/>
          <p:cNvGraphicFramePr>
            <a:graphicFrameLocks noChangeAspect="1"/>
          </p:cNvGraphicFramePr>
          <p:nvPr/>
        </p:nvGraphicFramePr>
        <p:xfrm>
          <a:off x="839788" y="931863"/>
          <a:ext cx="9132887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8" name="Document" r:id="rId4" imgW="5078479" imgH="8209940" progId="Word.Document.8">
                  <p:embed/>
                </p:oleObj>
              </mc:Choice>
              <mc:Fallback>
                <p:oleObj name="Document" r:id="rId4" imgW="5078479" imgH="820994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12202" b="81456"/>
                      <a:stretch>
                        <a:fillRect/>
                      </a:stretch>
                    </p:blipFill>
                    <p:spPr bwMode="auto">
                      <a:xfrm>
                        <a:off x="839788" y="931863"/>
                        <a:ext cx="9132887" cy="24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844550" y="912813"/>
          <a:ext cx="8840788" cy="595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8" name="Dokument" r:id="rId4" imgW="5065776" imgH="8223504" progId="Word.Document.8">
                  <p:embed/>
                </p:oleObj>
              </mc:Choice>
              <mc:Fallback>
                <p:oleObj name="Dokument" r:id="rId4" imgW="5065776" imgH="822350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12202" b="53641"/>
                      <a:stretch>
                        <a:fillRect/>
                      </a:stretch>
                    </p:blipFill>
                    <p:spPr bwMode="auto">
                      <a:xfrm>
                        <a:off x="844550" y="912813"/>
                        <a:ext cx="8840788" cy="595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844550" y="912813"/>
          <a:ext cx="8821738" cy="594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Dokument" r:id="rId4" imgW="5065776" imgH="8223504" progId="Word.Document.8">
                  <p:embed/>
                </p:oleObj>
              </mc:Choice>
              <mc:Fallback>
                <p:oleObj name="Dokument" r:id="rId4" imgW="5065776" imgH="822350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12202" b="53641"/>
                      <a:stretch>
                        <a:fillRect/>
                      </a:stretch>
                    </p:blipFill>
                    <p:spPr bwMode="auto">
                      <a:xfrm>
                        <a:off x="844550" y="912813"/>
                        <a:ext cx="8821738" cy="594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838200" y="1293813"/>
          <a:ext cx="81565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Dokument" r:id="rId4" imgW="5070771" imgH="8209580" progId="Word.Document.8">
                  <p:embed/>
                </p:oleObj>
              </mc:Choice>
              <mc:Fallback>
                <p:oleObj name="Dokument" r:id="rId4" imgW="5070771" imgH="82095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12202" b="86629"/>
                      <a:stretch>
                        <a:fillRect/>
                      </a:stretch>
                    </p:blipFill>
                    <p:spPr bwMode="auto">
                      <a:xfrm>
                        <a:off x="838200" y="1293813"/>
                        <a:ext cx="81565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838200" y="1293813"/>
          <a:ext cx="8918575" cy="375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0" name="Document" r:id="rId4" imgW="5078479" imgH="8207061" progId="Word.Document.8">
                  <p:embed/>
                </p:oleObj>
              </mc:Choice>
              <mc:Fallback>
                <p:oleObj name="Document" r:id="rId4" imgW="5078479" imgH="820706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12202" b="71072"/>
                      <a:stretch>
                        <a:fillRect/>
                      </a:stretch>
                    </p:blipFill>
                    <p:spPr bwMode="auto">
                      <a:xfrm>
                        <a:off x="838200" y="1293813"/>
                        <a:ext cx="8918575" cy="375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836613" y="1293813"/>
          <a:ext cx="81613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4" name="Dokument" r:id="rId4" imgW="5072743" imgH="8202804" progId="Word.Document.8">
                  <p:embed/>
                </p:oleObj>
              </mc:Choice>
              <mc:Fallback>
                <p:oleObj name="Dokument" r:id="rId4" imgW="5072743" imgH="820280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12202" b="95033"/>
                      <a:stretch>
                        <a:fillRect/>
                      </a:stretch>
                    </p:blipFill>
                    <p:spPr bwMode="auto">
                      <a:xfrm>
                        <a:off x="836613" y="1293813"/>
                        <a:ext cx="816133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4484688" y="5710238"/>
            <a:ext cx="1525587" cy="46355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4484688" y="5172075"/>
            <a:ext cx="1525587" cy="46355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40" name="Line 4"/>
          <p:cNvSpPr>
            <a:spLocks noChangeAspect="1" noChangeShapeType="1"/>
          </p:cNvSpPr>
          <p:nvPr/>
        </p:nvSpPr>
        <p:spPr bwMode="auto">
          <a:xfrm>
            <a:off x="4979988" y="53482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/>
              <a:t>2.1 	Einführung: Prinzipielle Vorgehensweise</a:t>
            </a:r>
          </a:p>
        </p:txBody>
      </p:sp>
      <p:sp>
        <p:nvSpPr>
          <p:cNvPr id="551942" name="AutoShape 6"/>
          <p:cNvSpPr>
            <a:spLocks noChangeArrowheads="1"/>
          </p:cNvSpPr>
          <p:nvPr/>
        </p:nvSpPr>
        <p:spPr bwMode="auto">
          <a:xfrm flipH="1">
            <a:off x="5486400" y="4090988"/>
            <a:ext cx="1336675" cy="4810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-402579609 h 21600"/>
              <a:gd name="T8" fmla="*/ 2147483647 w 21600"/>
              <a:gd name="T9" fmla="*/ 862717670 h 21600"/>
              <a:gd name="T10" fmla="*/ 2147483647 w 21600"/>
              <a:gd name="T11" fmla="*/ 137695822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045" y="3112"/>
                </a:moveTo>
                <a:cubicBezTo>
                  <a:pt x="13018" y="2678"/>
                  <a:pt x="11915" y="2455"/>
                  <a:pt x="10800" y="2455"/>
                </a:cubicBezTo>
                <a:cubicBezTo>
                  <a:pt x="6191" y="2455"/>
                  <a:pt x="2455" y="6191"/>
                  <a:pt x="2455" y="10800"/>
                </a:cubicBezTo>
                <a:cubicBezTo>
                  <a:pt x="2455" y="15408"/>
                  <a:pt x="6191" y="19145"/>
                  <a:pt x="10800" y="19145"/>
                </a:cubicBezTo>
                <a:cubicBezTo>
                  <a:pt x="13173" y="19145"/>
                  <a:pt x="15434" y="18134"/>
                  <a:pt x="17017" y="16365"/>
                </a:cubicBezTo>
                <a:lnTo>
                  <a:pt x="18846" y="18003"/>
                </a:lnTo>
                <a:cubicBezTo>
                  <a:pt x="16798" y="20292"/>
                  <a:pt x="13871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2243" y="-1"/>
                  <a:pt x="13671" y="289"/>
                  <a:pt x="15000" y="850"/>
                </a:cubicBezTo>
                <a:lnTo>
                  <a:pt x="16051" y="-1637"/>
                </a:lnTo>
                <a:lnTo>
                  <a:pt x="18142" y="3508"/>
                </a:lnTo>
                <a:lnTo>
                  <a:pt x="12995" y="5599"/>
                </a:lnTo>
                <a:lnTo>
                  <a:pt x="14045" y="3112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5613" y="1274763"/>
            <a:ext cx="426878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287338" indent="-287338"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de-DE" altLang="de-DE"/>
              <a:t>Abbildung der Schaltung in einem</a:t>
            </a:r>
            <a:br>
              <a:rPr lang="de-DE" altLang="de-DE"/>
            </a:br>
            <a:r>
              <a:rPr lang="de-DE" altLang="de-DE"/>
              <a:t>Graphen  (Elemente = Knoten, Verbindungen = Kanten)</a:t>
            </a:r>
            <a:endParaRPr lang="en-US" altLang="de-DE"/>
          </a:p>
        </p:txBody>
      </p:sp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455613" y="2551113"/>
            <a:ext cx="4268787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287338" indent="-287338" defTabSz="871538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FontTx/>
              <a:buAutoNum type="arabicPeriod" startAt="2"/>
            </a:pPr>
            <a:r>
              <a:rPr lang="de-DE" altLang="de-DE"/>
              <a:t>Ermitteln einer Anfangs-</a:t>
            </a:r>
            <a:br>
              <a:rPr lang="de-DE" altLang="de-DE"/>
            </a:br>
            <a:r>
              <a:rPr lang="de-DE" altLang="de-DE"/>
              <a:t>Partitionierung</a:t>
            </a:r>
            <a:endParaRPr lang="en-US" altLang="de-DE"/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477838" y="3771900"/>
            <a:ext cx="44751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287338" indent="-287338" defTabSz="871538"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FontTx/>
              <a:buAutoNum type="arabicPeriod" startAt="3"/>
            </a:pPr>
            <a:r>
              <a:rPr lang="de-DE" altLang="de-DE"/>
              <a:t>Iterative Partitionierungsverbesserungen</a:t>
            </a:r>
            <a:br>
              <a:rPr lang="de-DE" altLang="de-DE"/>
            </a:br>
            <a:r>
              <a:rPr lang="de-DE" altLang="de-DE"/>
              <a:t>unter Berücksichtigung der Optimierungsziele</a:t>
            </a:r>
            <a:endParaRPr lang="en-US" altLang="de-DE"/>
          </a:p>
        </p:txBody>
      </p:sp>
      <p:sp>
        <p:nvSpPr>
          <p:cNvPr id="10250" name="Line 10"/>
          <p:cNvSpPr>
            <a:spLocks noChangeAspect="1" noChangeShapeType="1"/>
          </p:cNvSpPr>
          <p:nvPr/>
        </p:nvSpPr>
        <p:spPr bwMode="auto">
          <a:xfrm>
            <a:off x="7307263" y="1566863"/>
            <a:ext cx="511175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1" name="Oval 11"/>
          <p:cNvSpPr>
            <a:spLocks noChangeAspect="1" noChangeArrowheads="1"/>
          </p:cNvSpPr>
          <p:nvPr/>
        </p:nvSpPr>
        <p:spPr bwMode="auto">
          <a:xfrm>
            <a:off x="7793038" y="1611313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252" name="Line 12"/>
          <p:cNvSpPr>
            <a:spLocks noChangeAspect="1" noChangeShapeType="1"/>
          </p:cNvSpPr>
          <p:nvPr/>
        </p:nvSpPr>
        <p:spPr bwMode="auto">
          <a:xfrm flipV="1">
            <a:off x="7302500" y="1824038"/>
            <a:ext cx="51593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3" name="Oval 13"/>
          <p:cNvSpPr>
            <a:spLocks noChangeAspect="1" noChangeArrowheads="1"/>
          </p:cNvSpPr>
          <p:nvPr/>
        </p:nvSpPr>
        <p:spPr bwMode="auto">
          <a:xfrm>
            <a:off x="7073900" y="1954213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254" name="Rectangle 14"/>
          <p:cNvSpPr>
            <a:spLocks noChangeAspect="1" noChangeArrowheads="1"/>
          </p:cNvSpPr>
          <p:nvPr/>
        </p:nvSpPr>
        <p:spPr bwMode="auto">
          <a:xfrm>
            <a:off x="7818438" y="16319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10255" name="Rectangle 15"/>
          <p:cNvSpPr>
            <a:spLocks noChangeAspect="1" noChangeArrowheads="1"/>
          </p:cNvSpPr>
          <p:nvPr/>
        </p:nvSpPr>
        <p:spPr bwMode="auto">
          <a:xfrm>
            <a:off x="7100888" y="1976438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10256" name="Oval 16"/>
          <p:cNvSpPr>
            <a:spLocks noChangeAspect="1" noChangeArrowheads="1"/>
          </p:cNvSpPr>
          <p:nvPr/>
        </p:nvSpPr>
        <p:spPr bwMode="auto">
          <a:xfrm>
            <a:off x="7086600" y="1408113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257" name="Rectangle 17"/>
          <p:cNvSpPr>
            <a:spLocks noChangeAspect="1" noChangeArrowheads="1"/>
          </p:cNvSpPr>
          <p:nvPr/>
        </p:nvSpPr>
        <p:spPr bwMode="auto">
          <a:xfrm>
            <a:off x="7112000" y="144145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10258" name="AutoShape 18"/>
          <p:cNvSpPr>
            <a:spLocks noChangeAspect="1" noChangeArrowheads="1"/>
          </p:cNvSpPr>
          <p:nvPr/>
        </p:nvSpPr>
        <p:spPr bwMode="auto">
          <a:xfrm>
            <a:off x="4637088" y="1390650"/>
            <a:ext cx="285750" cy="28575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259" name="AutoShape 19"/>
          <p:cNvSpPr>
            <a:spLocks noChangeAspect="1" noChangeArrowheads="1"/>
          </p:cNvSpPr>
          <p:nvPr/>
        </p:nvSpPr>
        <p:spPr bwMode="auto">
          <a:xfrm>
            <a:off x="4637088" y="1962150"/>
            <a:ext cx="285750" cy="28575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260" name="AutoShape 20"/>
          <p:cNvSpPr>
            <a:spLocks noChangeAspect="1" noChangeArrowheads="1"/>
          </p:cNvSpPr>
          <p:nvPr/>
        </p:nvSpPr>
        <p:spPr bwMode="auto">
          <a:xfrm>
            <a:off x="5732463" y="1676400"/>
            <a:ext cx="277812" cy="28575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261" name="Line 21"/>
          <p:cNvSpPr>
            <a:spLocks noChangeAspect="1" noChangeShapeType="1"/>
          </p:cNvSpPr>
          <p:nvPr/>
        </p:nvSpPr>
        <p:spPr bwMode="auto">
          <a:xfrm flipV="1">
            <a:off x="4341813" y="1447800"/>
            <a:ext cx="2952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62" name="Line 22"/>
          <p:cNvSpPr>
            <a:spLocks noChangeAspect="1" noChangeShapeType="1"/>
          </p:cNvSpPr>
          <p:nvPr/>
        </p:nvSpPr>
        <p:spPr bwMode="auto">
          <a:xfrm>
            <a:off x="4352925" y="2190750"/>
            <a:ext cx="284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63" name="Line 23"/>
          <p:cNvSpPr>
            <a:spLocks noChangeAspect="1" noChangeShapeType="1"/>
          </p:cNvSpPr>
          <p:nvPr/>
        </p:nvSpPr>
        <p:spPr bwMode="auto">
          <a:xfrm>
            <a:off x="4351338" y="1619250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64" name="Line 24"/>
          <p:cNvSpPr>
            <a:spLocks noChangeAspect="1" noChangeShapeType="1"/>
          </p:cNvSpPr>
          <p:nvPr/>
        </p:nvSpPr>
        <p:spPr bwMode="auto">
          <a:xfrm>
            <a:off x="4351338" y="2019300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65" name="Oval 25"/>
          <p:cNvSpPr>
            <a:spLocks noChangeAspect="1" noChangeArrowheads="1"/>
          </p:cNvSpPr>
          <p:nvPr/>
        </p:nvSpPr>
        <p:spPr bwMode="auto">
          <a:xfrm>
            <a:off x="4922838" y="1503363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266" name="Oval 26"/>
          <p:cNvSpPr>
            <a:spLocks noChangeAspect="1" noChangeArrowheads="1"/>
          </p:cNvSpPr>
          <p:nvPr/>
        </p:nvSpPr>
        <p:spPr bwMode="auto">
          <a:xfrm>
            <a:off x="4922838" y="2076450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267" name="Line 27"/>
          <p:cNvSpPr>
            <a:spLocks noChangeAspect="1" noChangeShapeType="1"/>
          </p:cNvSpPr>
          <p:nvPr/>
        </p:nvSpPr>
        <p:spPr bwMode="auto">
          <a:xfrm>
            <a:off x="4979988" y="1536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68" name="Line 28"/>
          <p:cNvSpPr>
            <a:spLocks noChangeAspect="1" noChangeShapeType="1"/>
          </p:cNvSpPr>
          <p:nvPr/>
        </p:nvSpPr>
        <p:spPr bwMode="auto">
          <a:xfrm>
            <a:off x="4979988" y="20970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69" name="Line 29"/>
          <p:cNvSpPr>
            <a:spLocks noChangeAspect="1" noChangeShapeType="1"/>
          </p:cNvSpPr>
          <p:nvPr/>
        </p:nvSpPr>
        <p:spPr bwMode="auto">
          <a:xfrm flipH="1">
            <a:off x="5359400" y="1733550"/>
            <a:ext cx="369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70" name="Line 30"/>
          <p:cNvSpPr>
            <a:spLocks noChangeAspect="1" noChangeShapeType="1"/>
          </p:cNvSpPr>
          <p:nvPr/>
        </p:nvSpPr>
        <p:spPr bwMode="auto">
          <a:xfrm flipH="1">
            <a:off x="5359400" y="1905000"/>
            <a:ext cx="369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71" name="Line 31"/>
          <p:cNvSpPr>
            <a:spLocks noChangeAspect="1" noChangeShapeType="1"/>
          </p:cNvSpPr>
          <p:nvPr/>
        </p:nvSpPr>
        <p:spPr bwMode="auto">
          <a:xfrm flipV="1">
            <a:off x="5359400" y="19050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72" name="Line 32"/>
          <p:cNvSpPr>
            <a:spLocks noChangeAspect="1" noChangeShapeType="1"/>
          </p:cNvSpPr>
          <p:nvPr/>
        </p:nvSpPr>
        <p:spPr bwMode="auto">
          <a:xfrm>
            <a:off x="5359400" y="15398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73" name="Line 33"/>
          <p:cNvSpPr>
            <a:spLocks noChangeAspect="1" noChangeShapeType="1"/>
          </p:cNvSpPr>
          <p:nvPr/>
        </p:nvSpPr>
        <p:spPr bwMode="auto">
          <a:xfrm>
            <a:off x="6061075" y="1812925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10274" name="Text Box 34"/>
          <p:cNvSpPr txBox="1">
            <a:spLocks noChangeAspect="1" noChangeArrowheads="1"/>
          </p:cNvSpPr>
          <p:nvPr/>
        </p:nvSpPr>
        <p:spPr bwMode="auto">
          <a:xfrm>
            <a:off x="4659313" y="1430338"/>
            <a:ext cx="1936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13" tIns="11434" rIns="38113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300"/>
              <a:t>1</a:t>
            </a:r>
          </a:p>
        </p:txBody>
      </p:sp>
      <p:sp>
        <p:nvSpPr>
          <p:cNvPr id="10275" name="Text Box 35"/>
          <p:cNvSpPr txBox="1">
            <a:spLocks noChangeAspect="1" noChangeArrowheads="1"/>
          </p:cNvSpPr>
          <p:nvPr/>
        </p:nvSpPr>
        <p:spPr bwMode="auto">
          <a:xfrm>
            <a:off x="5757863" y="1719263"/>
            <a:ext cx="195262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13" tIns="11434" rIns="38113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300"/>
              <a:t>3</a:t>
            </a:r>
          </a:p>
        </p:txBody>
      </p:sp>
      <p:sp>
        <p:nvSpPr>
          <p:cNvPr id="10276" name="Oval 36"/>
          <p:cNvSpPr>
            <a:spLocks noChangeAspect="1" noChangeArrowheads="1"/>
          </p:cNvSpPr>
          <p:nvPr/>
        </p:nvSpPr>
        <p:spPr bwMode="auto">
          <a:xfrm>
            <a:off x="6015038" y="1784350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0277" name="Text Box 37"/>
          <p:cNvSpPr txBox="1">
            <a:spLocks noChangeAspect="1" noChangeArrowheads="1"/>
          </p:cNvSpPr>
          <p:nvPr/>
        </p:nvSpPr>
        <p:spPr bwMode="auto">
          <a:xfrm>
            <a:off x="4679950" y="1989138"/>
            <a:ext cx="12906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13" tIns="11434" rIns="38113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300"/>
              <a:t>2</a:t>
            </a:r>
          </a:p>
        </p:txBody>
      </p:sp>
      <p:sp>
        <p:nvSpPr>
          <p:cNvPr id="551974" name="Line 38"/>
          <p:cNvSpPr>
            <a:spLocks noChangeAspect="1" noChangeShapeType="1"/>
          </p:cNvSpPr>
          <p:nvPr/>
        </p:nvSpPr>
        <p:spPr bwMode="auto">
          <a:xfrm>
            <a:off x="7307263" y="2787650"/>
            <a:ext cx="511175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1975" name="Oval 39"/>
          <p:cNvSpPr>
            <a:spLocks noChangeAspect="1" noChangeArrowheads="1"/>
          </p:cNvSpPr>
          <p:nvPr/>
        </p:nvSpPr>
        <p:spPr bwMode="auto">
          <a:xfrm>
            <a:off x="7793038" y="2832100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76" name="Line 40"/>
          <p:cNvSpPr>
            <a:spLocks noChangeAspect="1" noChangeShapeType="1"/>
          </p:cNvSpPr>
          <p:nvPr/>
        </p:nvSpPr>
        <p:spPr bwMode="auto">
          <a:xfrm flipV="1">
            <a:off x="7302500" y="3044825"/>
            <a:ext cx="515938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1977" name="Oval 41"/>
          <p:cNvSpPr>
            <a:spLocks noChangeAspect="1" noChangeArrowheads="1"/>
          </p:cNvSpPr>
          <p:nvPr/>
        </p:nvSpPr>
        <p:spPr bwMode="auto">
          <a:xfrm>
            <a:off x="7073900" y="3175000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78" name="Rectangle 42"/>
          <p:cNvSpPr>
            <a:spLocks noChangeAspect="1" noChangeArrowheads="1"/>
          </p:cNvSpPr>
          <p:nvPr/>
        </p:nvSpPr>
        <p:spPr bwMode="auto">
          <a:xfrm>
            <a:off x="7818438" y="2852738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551979" name="Rectangle 43"/>
          <p:cNvSpPr>
            <a:spLocks noChangeAspect="1" noChangeArrowheads="1"/>
          </p:cNvSpPr>
          <p:nvPr/>
        </p:nvSpPr>
        <p:spPr bwMode="auto">
          <a:xfrm>
            <a:off x="7100888" y="3197225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551980" name="Oval 44"/>
          <p:cNvSpPr>
            <a:spLocks noChangeAspect="1" noChangeArrowheads="1"/>
          </p:cNvSpPr>
          <p:nvPr/>
        </p:nvSpPr>
        <p:spPr bwMode="auto">
          <a:xfrm>
            <a:off x="7086600" y="2628900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81" name="Rectangle 45"/>
          <p:cNvSpPr>
            <a:spLocks noChangeAspect="1" noChangeArrowheads="1"/>
          </p:cNvSpPr>
          <p:nvPr/>
        </p:nvSpPr>
        <p:spPr bwMode="auto">
          <a:xfrm>
            <a:off x="7112000" y="2662238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551982" name="Line 46"/>
          <p:cNvSpPr>
            <a:spLocks noChangeAspect="1" noChangeShapeType="1"/>
          </p:cNvSpPr>
          <p:nvPr/>
        </p:nvSpPr>
        <p:spPr bwMode="auto">
          <a:xfrm>
            <a:off x="7319963" y="4083050"/>
            <a:ext cx="5111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1983" name="Oval 47"/>
          <p:cNvSpPr>
            <a:spLocks noChangeAspect="1" noChangeArrowheads="1"/>
          </p:cNvSpPr>
          <p:nvPr/>
        </p:nvSpPr>
        <p:spPr bwMode="auto">
          <a:xfrm>
            <a:off x="7805738" y="4127500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84" name="Line 48"/>
          <p:cNvSpPr>
            <a:spLocks noChangeAspect="1" noChangeShapeType="1"/>
          </p:cNvSpPr>
          <p:nvPr/>
        </p:nvSpPr>
        <p:spPr bwMode="auto">
          <a:xfrm flipV="1">
            <a:off x="7315200" y="4340225"/>
            <a:ext cx="515938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1985" name="Oval 49"/>
          <p:cNvSpPr>
            <a:spLocks noChangeAspect="1" noChangeArrowheads="1"/>
          </p:cNvSpPr>
          <p:nvPr/>
        </p:nvSpPr>
        <p:spPr bwMode="auto">
          <a:xfrm>
            <a:off x="7086600" y="4470400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86" name="Rectangle 50"/>
          <p:cNvSpPr>
            <a:spLocks noChangeAspect="1" noChangeArrowheads="1"/>
          </p:cNvSpPr>
          <p:nvPr/>
        </p:nvSpPr>
        <p:spPr bwMode="auto">
          <a:xfrm>
            <a:off x="7831138" y="4148138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551987" name="Rectangle 51"/>
          <p:cNvSpPr>
            <a:spLocks noChangeAspect="1" noChangeArrowheads="1"/>
          </p:cNvSpPr>
          <p:nvPr/>
        </p:nvSpPr>
        <p:spPr bwMode="auto">
          <a:xfrm>
            <a:off x="7113588" y="4492625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551988" name="Oval 52"/>
          <p:cNvSpPr>
            <a:spLocks noChangeAspect="1" noChangeArrowheads="1"/>
          </p:cNvSpPr>
          <p:nvPr/>
        </p:nvSpPr>
        <p:spPr bwMode="auto">
          <a:xfrm>
            <a:off x="7100888" y="3924300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89" name="Rectangle 53"/>
          <p:cNvSpPr>
            <a:spLocks noChangeAspect="1" noChangeArrowheads="1"/>
          </p:cNvSpPr>
          <p:nvPr/>
        </p:nvSpPr>
        <p:spPr bwMode="auto">
          <a:xfrm>
            <a:off x="7126288" y="3959225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551990" name="Line 54"/>
          <p:cNvSpPr>
            <a:spLocks noChangeAspect="1" noChangeShapeType="1"/>
          </p:cNvSpPr>
          <p:nvPr/>
        </p:nvSpPr>
        <p:spPr bwMode="auto">
          <a:xfrm>
            <a:off x="7307263" y="5378450"/>
            <a:ext cx="5111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1991" name="Oval 55"/>
          <p:cNvSpPr>
            <a:spLocks noChangeAspect="1" noChangeArrowheads="1"/>
          </p:cNvSpPr>
          <p:nvPr/>
        </p:nvSpPr>
        <p:spPr bwMode="auto">
          <a:xfrm>
            <a:off x="7793038" y="5424488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92" name="Line 56"/>
          <p:cNvSpPr>
            <a:spLocks noChangeAspect="1" noChangeShapeType="1"/>
          </p:cNvSpPr>
          <p:nvPr/>
        </p:nvSpPr>
        <p:spPr bwMode="auto">
          <a:xfrm flipV="1">
            <a:off x="7302500" y="5635625"/>
            <a:ext cx="515938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1993" name="Oval 57"/>
          <p:cNvSpPr>
            <a:spLocks noChangeAspect="1" noChangeArrowheads="1"/>
          </p:cNvSpPr>
          <p:nvPr/>
        </p:nvSpPr>
        <p:spPr bwMode="auto">
          <a:xfrm>
            <a:off x="7073900" y="5767388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94" name="Rectangle 58"/>
          <p:cNvSpPr>
            <a:spLocks noChangeAspect="1" noChangeArrowheads="1"/>
          </p:cNvSpPr>
          <p:nvPr/>
        </p:nvSpPr>
        <p:spPr bwMode="auto">
          <a:xfrm>
            <a:off x="7818438" y="5445125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3</a:t>
            </a:r>
            <a:endParaRPr lang="en-US" altLang="de-DE" sz="1500" b="1"/>
          </a:p>
        </p:txBody>
      </p:sp>
      <p:sp>
        <p:nvSpPr>
          <p:cNvPr id="551995" name="Rectangle 59"/>
          <p:cNvSpPr>
            <a:spLocks noChangeAspect="1" noChangeArrowheads="1"/>
          </p:cNvSpPr>
          <p:nvPr/>
        </p:nvSpPr>
        <p:spPr bwMode="auto">
          <a:xfrm>
            <a:off x="7100888" y="5789613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551996" name="Oval 60"/>
          <p:cNvSpPr>
            <a:spLocks noChangeAspect="1" noChangeArrowheads="1"/>
          </p:cNvSpPr>
          <p:nvPr/>
        </p:nvSpPr>
        <p:spPr bwMode="auto">
          <a:xfrm>
            <a:off x="7086600" y="5221288"/>
            <a:ext cx="285750" cy="28575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97" name="Rectangle 61"/>
          <p:cNvSpPr>
            <a:spLocks noChangeAspect="1" noChangeArrowheads="1"/>
          </p:cNvSpPr>
          <p:nvPr/>
        </p:nvSpPr>
        <p:spPr bwMode="auto">
          <a:xfrm>
            <a:off x="7112000" y="5254625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551998" name="AutoShape 62"/>
          <p:cNvSpPr>
            <a:spLocks noChangeAspect="1" noChangeArrowheads="1"/>
          </p:cNvSpPr>
          <p:nvPr/>
        </p:nvSpPr>
        <p:spPr bwMode="auto">
          <a:xfrm>
            <a:off x="4637088" y="5202238"/>
            <a:ext cx="285750" cy="28575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1999" name="AutoShape 63"/>
          <p:cNvSpPr>
            <a:spLocks noChangeAspect="1" noChangeArrowheads="1"/>
          </p:cNvSpPr>
          <p:nvPr/>
        </p:nvSpPr>
        <p:spPr bwMode="auto">
          <a:xfrm>
            <a:off x="4637088" y="5773738"/>
            <a:ext cx="285750" cy="28575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2000" name="AutoShape 64"/>
          <p:cNvSpPr>
            <a:spLocks noChangeAspect="1" noChangeArrowheads="1"/>
          </p:cNvSpPr>
          <p:nvPr/>
        </p:nvSpPr>
        <p:spPr bwMode="auto">
          <a:xfrm>
            <a:off x="5326063" y="5281613"/>
            <a:ext cx="276225" cy="28575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2001" name="Line 65"/>
          <p:cNvSpPr>
            <a:spLocks noChangeAspect="1" noChangeShapeType="1"/>
          </p:cNvSpPr>
          <p:nvPr/>
        </p:nvSpPr>
        <p:spPr bwMode="auto">
          <a:xfrm flipV="1">
            <a:off x="4341813" y="5259388"/>
            <a:ext cx="2952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552002" name="Line 66"/>
          <p:cNvSpPr>
            <a:spLocks noChangeAspect="1" noChangeShapeType="1"/>
          </p:cNvSpPr>
          <p:nvPr/>
        </p:nvSpPr>
        <p:spPr bwMode="auto">
          <a:xfrm>
            <a:off x="4352925" y="6002338"/>
            <a:ext cx="284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552003" name="Line 67"/>
          <p:cNvSpPr>
            <a:spLocks noChangeAspect="1" noChangeShapeType="1"/>
          </p:cNvSpPr>
          <p:nvPr/>
        </p:nvSpPr>
        <p:spPr bwMode="auto">
          <a:xfrm>
            <a:off x="4351338" y="5430838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552004" name="Line 68"/>
          <p:cNvSpPr>
            <a:spLocks noChangeAspect="1" noChangeShapeType="1"/>
          </p:cNvSpPr>
          <p:nvPr/>
        </p:nvSpPr>
        <p:spPr bwMode="auto">
          <a:xfrm>
            <a:off x="4351338" y="5830888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552005" name="Oval 69"/>
          <p:cNvSpPr>
            <a:spLocks noChangeAspect="1" noChangeArrowheads="1"/>
          </p:cNvSpPr>
          <p:nvPr/>
        </p:nvSpPr>
        <p:spPr bwMode="auto">
          <a:xfrm>
            <a:off x="4922838" y="5314950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2006" name="Oval 70"/>
          <p:cNvSpPr>
            <a:spLocks noChangeAspect="1" noChangeArrowheads="1"/>
          </p:cNvSpPr>
          <p:nvPr/>
        </p:nvSpPr>
        <p:spPr bwMode="auto">
          <a:xfrm>
            <a:off x="4922838" y="5888038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2007" name="Line 71"/>
          <p:cNvSpPr>
            <a:spLocks noChangeAspect="1" noChangeShapeType="1"/>
          </p:cNvSpPr>
          <p:nvPr/>
        </p:nvSpPr>
        <p:spPr bwMode="auto">
          <a:xfrm flipH="1">
            <a:off x="5105400" y="5510213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552008" name="Line 72"/>
          <p:cNvSpPr>
            <a:spLocks noChangeAspect="1" noChangeShapeType="1"/>
          </p:cNvSpPr>
          <p:nvPr/>
        </p:nvSpPr>
        <p:spPr bwMode="auto">
          <a:xfrm flipV="1">
            <a:off x="5105400" y="5530850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552009" name="Line 73"/>
          <p:cNvSpPr>
            <a:spLocks noChangeAspect="1" noChangeShapeType="1"/>
          </p:cNvSpPr>
          <p:nvPr/>
        </p:nvSpPr>
        <p:spPr bwMode="auto">
          <a:xfrm>
            <a:off x="5654675" y="54197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0800" rIns="36000" bIns="10800"/>
          <a:lstStyle/>
          <a:p>
            <a:endParaRPr lang="de-DE"/>
          </a:p>
        </p:txBody>
      </p:sp>
      <p:sp>
        <p:nvSpPr>
          <p:cNvPr id="552010" name="Text Box 74"/>
          <p:cNvSpPr txBox="1">
            <a:spLocks noChangeAspect="1" noChangeArrowheads="1"/>
          </p:cNvSpPr>
          <p:nvPr/>
        </p:nvSpPr>
        <p:spPr bwMode="auto">
          <a:xfrm>
            <a:off x="4659313" y="5241925"/>
            <a:ext cx="1936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13" tIns="11434" rIns="38113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300"/>
              <a:t>1</a:t>
            </a:r>
          </a:p>
        </p:txBody>
      </p:sp>
      <p:sp>
        <p:nvSpPr>
          <p:cNvPr id="552011" name="Text Box 75"/>
          <p:cNvSpPr txBox="1">
            <a:spLocks noChangeAspect="1" noChangeArrowheads="1"/>
          </p:cNvSpPr>
          <p:nvPr/>
        </p:nvSpPr>
        <p:spPr bwMode="auto">
          <a:xfrm>
            <a:off x="5351463" y="5324475"/>
            <a:ext cx="1936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13" tIns="11434" rIns="38113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300"/>
              <a:t>3</a:t>
            </a:r>
          </a:p>
        </p:txBody>
      </p:sp>
      <p:sp>
        <p:nvSpPr>
          <p:cNvPr id="552012" name="Oval 76"/>
          <p:cNvSpPr>
            <a:spLocks noChangeAspect="1" noChangeArrowheads="1"/>
          </p:cNvSpPr>
          <p:nvPr/>
        </p:nvSpPr>
        <p:spPr bwMode="auto">
          <a:xfrm>
            <a:off x="5608638" y="5391150"/>
            <a:ext cx="57150" cy="57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2013" name="Text Box 77"/>
          <p:cNvSpPr txBox="1">
            <a:spLocks noChangeAspect="1" noChangeArrowheads="1"/>
          </p:cNvSpPr>
          <p:nvPr/>
        </p:nvSpPr>
        <p:spPr bwMode="auto">
          <a:xfrm>
            <a:off x="4679950" y="5808663"/>
            <a:ext cx="12906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13" tIns="11434" rIns="38113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300"/>
              <a:t>2</a:t>
            </a:r>
          </a:p>
        </p:txBody>
      </p:sp>
      <p:sp>
        <p:nvSpPr>
          <p:cNvPr id="552014" name="AutoShape 78"/>
          <p:cNvSpPr>
            <a:spLocks noChangeArrowheads="1"/>
          </p:cNvSpPr>
          <p:nvPr/>
        </p:nvSpPr>
        <p:spPr bwMode="auto">
          <a:xfrm rot="-5400000">
            <a:off x="1547019" y="2089944"/>
            <a:ext cx="307975" cy="509587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2015" name="AutoShape 79"/>
          <p:cNvSpPr>
            <a:spLocks noChangeArrowheads="1"/>
          </p:cNvSpPr>
          <p:nvPr/>
        </p:nvSpPr>
        <p:spPr bwMode="auto">
          <a:xfrm>
            <a:off x="6400800" y="5370513"/>
            <a:ext cx="309563" cy="509587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2016" name="Line 80"/>
          <p:cNvSpPr>
            <a:spLocks noChangeShapeType="1"/>
          </p:cNvSpPr>
          <p:nvPr/>
        </p:nvSpPr>
        <p:spPr bwMode="auto">
          <a:xfrm>
            <a:off x="4979988" y="5918200"/>
            <a:ext cx="12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10321" name="AutoShape 81"/>
          <p:cNvSpPr>
            <a:spLocks noChangeArrowheads="1"/>
          </p:cNvSpPr>
          <p:nvPr/>
        </p:nvSpPr>
        <p:spPr bwMode="auto">
          <a:xfrm rot="10800000">
            <a:off x="6397625" y="1568450"/>
            <a:ext cx="309563" cy="509588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2018" name="Text Box 82"/>
          <p:cNvSpPr txBox="1">
            <a:spLocks noChangeArrowheads="1"/>
          </p:cNvSpPr>
          <p:nvPr/>
        </p:nvSpPr>
        <p:spPr bwMode="auto">
          <a:xfrm>
            <a:off x="477838" y="5195888"/>
            <a:ext cx="35607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marL="285750" indent="-285750" defTabSz="871538"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FontTx/>
              <a:buAutoNum type="arabicPeriod" startAt="4"/>
            </a:pPr>
            <a:r>
              <a:rPr lang="de-DE" altLang="de-DE"/>
              <a:t>Rücküberführung der Graphendarstellung in die Schaltungsabbildung</a:t>
            </a:r>
            <a:endParaRPr lang="en-US" altLang="de-DE"/>
          </a:p>
        </p:txBody>
      </p:sp>
      <p:sp>
        <p:nvSpPr>
          <p:cNvPr id="552019" name="AutoShape 83"/>
          <p:cNvSpPr>
            <a:spLocks noChangeArrowheads="1"/>
          </p:cNvSpPr>
          <p:nvPr/>
        </p:nvSpPr>
        <p:spPr bwMode="auto">
          <a:xfrm rot="-5400000">
            <a:off x="1520032" y="3207544"/>
            <a:ext cx="309562" cy="50800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2020" name="AutoShape 84"/>
          <p:cNvSpPr>
            <a:spLocks noChangeArrowheads="1"/>
          </p:cNvSpPr>
          <p:nvPr/>
        </p:nvSpPr>
        <p:spPr bwMode="auto">
          <a:xfrm rot="-5400000">
            <a:off x="1493837" y="4659313"/>
            <a:ext cx="307975" cy="50800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52021" name="Freeform 85"/>
          <p:cNvSpPr>
            <a:spLocks/>
          </p:cNvSpPr>
          <p:nvPr/>
        </p:nvSpPr>
        <p:spPr bwMode="auto">
          <a:xfrm>
            <a:off x="7534275" y="2551113"/>
            <a:ext cx="163513" cy="992187"/>
          </a:xfrm>
          <a:custGeom>
            <a:avLst/>
            <a:gdLst>
              <a:gd name="T0" fmla="*/ 2147483647 w 97"/>
              <a:gd name="T1" fmla="*/ 0 h 590"/>
              <a:gd name="T2" fmla="*/ 2147483647 w 97"/>
              <a:gd name="T3" fmla="*/ 2147483647 h 590"/>
              <a:gd name="T4" fmla="*/ 2147483647 w 97"/>
              <a:gd name="T5" fmla="*/ 2147483647 h 5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" h="590">
                <a:moveTo>
                  <a:pt x="52" y="0"/>
                </a:moveTo>
                <a:cubicBezTo>
                  <a:pt x="26" y="110"/>
                  <a:pt x="0" y="220"/>
                  <a:pt x="7" y="318"/>
                </a:cubicBezTo>
                <a:cubicBezTo>
                  <a:pt x="14" y="416"/>
                  <a:pt x="82" y="545"/>
                  <a:pt x="97" y="59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552022" name="Freeform 86"/>
          <p:cNvSpPr>
            <a:spLocks/>
          </p:cNvSpPr>
          <p:nvPr/>
        </p:nvSpPr>
        <p:spPr bwMode="auto">
          <a:xfrm rot="-2698562" flipH="1" flipV="1">
            <a:off x="7469188" y="4078288"/>
            <a:ext cx="293687" cy="760412"/>
          </a:xfrm>
          <a:custGeom>
            <a:avLst/>
            <a:gdLst>
              <a:gd name="T0" fmla="*/ 2147483647 w 97"/>
              <a:gd name="T1" fmla="*/ 0 h 590"/>
              <a:gd name="T2" fmla="*/ 2147483647 w 97"/>
              <a:gd name="T3" fmla="*/ 2147483647 h 590"/>
              <a:gd name="T4" fmla="*/ 2147483647 w 97"/>
              <a:gd name="T5" fmla="*/ 2147483647 h 5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" h="590">
                <a:moveTo>
                  <a:pt x="52" y="0"/>
                </a:moveTo>
                <a:cubicBezTo>
                  <a:pt x="26" y="110"/>
                  <a:pt x="0" y="220"/>
                  <a:pt x="7" y="318"/>
                </a:cubicBezTo>
                <a:cubicBezTo>
                  <a:pt x="14" y="416"/>
                  <a:pt x="82" y="545"/>
                  <a:pt x="97" y="59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552023" name="Freeform 87"/>
          <p:cNvSpPr>
            <a:spLocks/>
          </p:cNvSpPr>
          <p:nvPr/>
        </p:nvSpPr>
        <p:spPr bwMode="auto">
          <a:xfrm rot="-2698562" flipH="1" flipV="1">
            <a:off x="7469188" y="5373688"/>
            <a:ext cx="293687" cy="762000"/>
          </a:xfrm>
          <a:custGeom>
            <a:avLst/>
            <a:gdLst>
              <a:gd name="T0" fmla="*/ 2147483647 w 97"/>
              <a:gd name="T1" fmla="*/ 0 h 590"/>
              <a:gd name="T2" fmla="*/ 2147483647 w 97"/>
              <a:gd name="T3" fmla="*/ 2147483647 h 590"/>
              <a:gd name="T4" fmla="*/ 2147483647 w 97"/>
              <a:gd name="T5" fmla="*/ 2147483647 h 5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" h="590">
                <a:moveTo>
                  <a:pt x="52" y="0"/>
                </a:moveTo>
                <a:cubicBezTo>
                  <a:pt x="26" y="110"/>
                  <a:pt x="0" y="220"/>
                  <a:pt x="7" y="318"/>
                </a:cubicBezTo>
                <a:cubicBezTo>
                  <a:pt x="14" y="416"/>
                  <a:pt x="82" y="545"/>
                  <a:pt x="97" y="59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5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5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5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5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5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5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5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5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5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5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5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5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5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5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5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5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5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5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5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5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5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5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5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5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55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5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5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55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5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5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5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55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5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5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55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55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 animBg="1"/>
      <p:bldP spid="551939" grpId="0" animBg="1"/>
      <p:bldP spid="551940" grpId="0" animBg="1"/>
      <p:bldP spid="551942" grpId="0" animBg="1"/>
      <p:bldP spid="551944" grpId="0"/>
      <p:bldP spid="551945" grpId="0"/>
      <p:bldP spid="551974" grpId="0" animBg="1"/>
      <p:bldP spid="551975" grpId="0" animBg="1"/>
      <p:bldP spid="551976" grpId="0" animBg="1"/>
      <p:bldP spid="551977" grpId="0" animBg="1"/>
      <p:bldP spid="551978" grpId="0"/>
      <p:bldP spid="551979" grpId="0"/>
      <p:bldP spid="551980" grpId="0" animBg="1"/>
      <p:bldP spid="551981" grpId="0"/>
      <p:bldP spid="551982" grpId="0" animBg="1"/>
      <p:bldP spid="551983" grpId="0" animBg="1"/>
      <p:bldP spid="551984" grpId="0" animBg="1"/>
      <p:bldP spid="551985" grpId="0" animBg="1"/>
      <p:bldP spid="551986" grpId="0"/>
      <p:bldP spid="551987" grpId="0"/>
      <p:bldP spid="551988" grpId="0" animBg="1"/>
      <p:bldP spid="551989" grpId="0"/>
      <p:bldP spid="551990" grpId="0" animBg="1"/>
      <p:bldP spid="551991" grpId="0" animBg="1"/>
      <p:bldP spid="551992" grpId="0" animBg="1"/>
      <p:bldP spid="551993" grpId="0" animBg="1"/>
      <p:bldP spid="551994" grpId="0"/>
      <p:bldP spid="551995" grpId="0"/>
      <p:bldP spid="551996" grpId="0" animBg="1"/>
      <p:bldP spid="551997" grpId="0"/>
      <p:bldP spid="551998" grpId="0" animBg="1"/>
      <p:bldP spid="551999" grpId="0" animBg="1"/>
      <p:bldP spid="552000" grpId="0" animBg="1"/>
      <p:bldP spid="552001" grpId="0" animBg="1"/>
      <p:bldP spid="552002" grpId="0" animBg="1"/>
      <p:bldP spid="552003" grpId="0" animBg="1"/>
      <p:bldP spid="552004" grpId="0" animBg="1"/>
      <p:bldP spid="552005" grpId="0" animBg="1"/>
      <p:bldP spid="552006" grpId="0" animBg="1"/>
      <p:bldP spid="552007" grpId="0" animBg="1"/>
      <p:bldP spid="552008" grpId="0" animBg="1"/>
      <p:bldP spid="552009" grpId="0" animBg="1"/>
      <p:bldP spid="552010" grpId="0"/>
      <p:bldP spid="552011" grpId="0"/>
      <p:bldP spid="552012" grpId="0" animBg="1"/>
      <p:bldP spid="552013" grpId="0"/>
      <p:bldP spid="552014" grpId="0" animBg="1"/>
      <p:bldP spid="552015" grpId="0" animBg="1"/>
      <p:bldP spid="552016" grpId="0" animBg="1"/>
      <p:bldP spid="552018" grpId="0"/>
      <p:bldP spid="552019" grpId="0" animBg="1"/>
      <p:bldP spid="552020" grpId="0" animBg="1"/>
      <p:bldP spid="552021" grpId="0" animBg="1"/>
      <p:bldP spid="552022" grpId="0" animBg="1"/>
      <p:bldP spid="55202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35063" y="1946275"/>
            <a:ext cx="6257925" cy="58102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2.4.3     Fiduccia-Mattheyses (FM)-Algorithmus: Beispiel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836613" y="1293813"/>
          <a:ext cx="8161337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5" name="Dokument" r:id="rId4" imgW="5072743" imgH="8202804" progId="Word.Document.8">
                  <p:embed/>
                </p:oleObj>
              </mc:Choice>
              <mc:Fallback>
                <p:oleObj name="Dokument" r:id="rId4" imgW="5072743" imgH="820280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227" r="-12202" b="88565"/>
                      <a:stretch>
                        <a:fillRect/>
                      </a:stretch>
                    </p:blipFill>
                    <p:spPr bwMode="auto">
                      <a:xfrm>
                        <a:off x="836613" y="1293813"/>
                        <a:ext cx="8161337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Line 5"/>
          <p:cNvSpPr>
            <a:spLocks noChangeAspect="1" noChangeShapeType="1"/>
          </p:cNvSpPr>
          <p:nvPr/>
        </p:nvSpPr>
        <p:spPr bwMode="auto">
          <a:xfrm flipV="1">
            <a:off x="1635125" y="3340100"/>
            <a:ext cx="798513" cy="735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6" name="Line 6"/>
          <p:cNvSpPr>
            <a:spLocks noChangeAspect="1" noChangeShapeType="1"/>
          </p:cNvSpPr>
          <p:nvPr/>
        </p:nvSpPr>
        <p:spPr bwMode="auto">
          <a:xfrm flipH="1">
            <a:off x="1635125" y="3462338"/>
            <a:ext cx="0" cy="141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7" name="Line 7"/>
          <p:cNvSpPr>
            <a:spLocks noChangeAspect="1" noChangeShapeType="1"/>
          </p:cNvSpPr>
          <p:nvPr/>
        </p:nvSpPr>
        <p:spPr bwMode="auto">
          <a:xfrm>
            <a:off x="2435225" y="3311525"/>
            <a:ext cx="0" cy="76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8" name="Line 8"/>
          <p:cNvSpPr>
            <a:spLocks noChangeAspect="1" noChangeShapeType="1"/>
          </p:cNvSpPr>
          <p:nvPr/>
        </p:nvSpPr>
        <p:spPr bwMode="auto">
          <a:xfrm flipH="1">
            <a:off x="1452563" y="3340100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9" name="Line 9"/>
          <p:cNvSpPr>
            <a:spLocks noChangeAspect="1" noChangeShapeType="1"/>
          </p:cNvSpPr>
          <p:nvPr/>
        </p:nvSpPr>
        <p:spPr bwMode="auto">
          <a:xfrm flipH="1">
            <a:off x="1604963" y="4113213"/>
            <a:ext cx="809625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70" name="Line 10"/>
          <p:cNvSpPr>
            <a:spLocks noChangeAspect="1" noChangeShapeType="1"/>
          </p:cNvSpPr>
          <p:nvPr/>
        </p:nvSpPr>
        <p:spPr bwMode="auto">
          <a:xfrm>
            <a:off x="1585913" y="4873625"/>
            <a:ext cx="91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71" name="Oval 11"/>
          <p:cNvSpPr>
            <a:spLocks noChangeAspect="1" noChangeArrowheads="1"/>
          </p:cNvSpPr>
          <p:nvPr/>
        </p:nvSpPr>
        <p:spPr bwMode="auto">
          <a:xfrm>
            <a:off x="1296988" y="4659313"/>
            <a:ext cx="460375" cy="458787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1339850" y="4694238"/>
            <a:ext cx="36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1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66573" name="Oval 13"/>
          <p:cNvSpPr>
            <a:spLocks noChangeAspect="1" noChangeArrowheads="1"/>
          </p:cNvSpPr>
          <p:nvPr/>
        </p:nvSpPr>
        <p:spPr bwMode="auto">
          <a:xfrm>
            <a:off x="2197100" y="3124200"/>
            <a:ext cx="458788" cy="46037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239963" y="317023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3</a:t>
            </a:r>
            <a:endParaRPr lang="en-US" altLang="de-DE" b="1"/>
          </a:p>
        </p:txBody>
      </p:sp>
      <p:sp>
        <p:nvSpPr>
          <p:cNvPr id="66575" name="Oval 15"/>
          <p:cNvSpPr>
            <a:spLocks noChangeAspect="1" noChangeArrowheads="1"/>
          </p:cNvSpPr>
          <p:nvPr/>
        </p:nvSpPr>
        <p:spPr bwMode="auto">
          <a:xfrm>
            <a:off x="2217738" y="3890963"/>
            <a:ext cx="458787" cy="45878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6576" name="Rectangle 16"/>
          <p:cNvSpPr>
            <a:spLocks noChangeAspect="1" noChangeArrowheads="1"/>
          </p:cNvSpPr>
          <p:nvPr/>
        </p:nvSpPr>
        <p:spPr bwMode="auto">
          <a:xfrm>
            <a:off x="2241550" y="3924300"/>
            <a:ext cx="36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/>
              <a:t>4</a:t>
            </a:r>
            <a:endParaRPr lang="en-US" altLang="de-DE" b="1"/>
          </a:p>
        </p:txBody>
      </p:sp>
      <p:sp>
        <p:nvSpPr>
          <p:cNvPr id="66577" name="Oval 17"/>
          <p:cNvSpPr>
            <a:spLocks noChangeAspect="1" noChangeArrowheads="1"/>
          </p:cNvSpPr>
          <p:nvPr/>
        </p:nvSpPr>
        <p:spPr bwMode="auto">
          <a:xfrm>
            <a:off x="1317625" y="3124200"/>
            <a:ext cx="460375" cy="460375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6578" name="Rectangle 18"/>
          <p:cNvSpPr>
            <a:spLocks noChangeAspect="1" noChangeArrowheads="1"/>
          </p:cNvSpPr>
          <p:nvPr/>
        </p:nvSpPr>
        <p:spPr bwMode="auto">
          <a:xfrm>
            <a:off x="1357313" y="3176588"/>
            <a:ext cx="3683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2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66579" name="Oval 19"/>
          <p:cNvSpPr>
            <a:spLocks noChangeAspect="1" noChangeArrowheads="1"/>
          </p:cNvSpPr>
          <p:nvPr/>
        </p:nvSpPr>
        <p:spPr bwMode="auto">
          <a:xfrm>
            <a:off x="2197100" y="4657725"/>
            <a:ext cx="458788" cy="458788"/>
          </a:xfrm>
          <a:prstGeom prst="ellipse">
            <a:avLst/>
          </a:prstGeom>
          <a:solidFill>
            <a:srgbClr val="0C325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2239963" y="4703763"/>
            <a:ext cx="36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>
                <a:solidFill>
                  <a:schemeClr val="bg1"/>
                </a:solidFill>
              </a:rPr>
              <a:t>5</a:t>
            </a:r>
            <a:endParaRPr lang="en-US" altLang="de-DE" b="1">
              <a:solidFill>
                <a:schemeClr val="bg1"/>
              </a:solidFill>
            </a:endParaRPr>
          </a:p>
        </p:txBody>
      </p:sp>
      <p:sp>
        <p:nvSpPr>
          <p:cNvPr id="66581" name="Line 21"/>
          <p:cNvSpPr>
            <a:spLocks noChangeAspect="1" noChangeShapeType="1"/>
          </p:cNvSpPr>
          <p:nvPr/>
        </p:nvSpPr>
        <p:spPr bwMode="auto">
          <a:xfrm>
            <a:off x="2003425" y="3176588"/>
            <a:ext cx="0" cy="11731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684213" y="3178175"/>
            <a:ext cx="542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i="1"/>
              <a:t>B</a:t>
            </a:r>
            <a:endParaRPr lang="en-US" altLang="de-DE" i="1"/>
          </a:p>
        </p:txBody>
      </p:sp>
      <p:sp>
        <p:nvSpPr>
          <p:cNvPr id="66583" name="Text Box 23"/>
          <p:cNvSpPr txBox="1">
            <a:spLocks noChangeAspect="1" noChangeArrowheads="1"/>
          </p:cNvSpPr>
          <p:nvPr/>
        </p:nvSpPr>
        <p:spPr bwMode="auto">
          <a:xfrm>
            <a:off x="2551113" y="3187700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i="1"/>
              <a:t>A</a:t>
            </a:r>
            <a:endParaRPr lang="en-US" altLang="de-DE" i="1"/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1219200" y="3830638"/>
            <a:ext cx="29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a</a:t>
            </a:r>
          </a:p>
        </p:txBody>
      </p:sp>
      <p:sp>
        <p:nvSpPr>
          <p:cNvPr id="66585" name="Text Box 25"/>
          <p:cNvSpPr txBox="1">
            <a:spLocks noChangeAspect="1" noChangeArrowheads="1"/>
          </p:cNvSpPr>
          <p:nvPr/>
        </p:nvSpPr>
        <p:spPr bwMode="auto">
          <a:xfrm>
            <a:off x="1600200" y="3587750"/>
            <a:ext cx="463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b</a:t>
            </a:r>
          </a:p>
        </p:txBody>
      </p:sp>
      <p:sp>
        <p:nvSpPr>
          <p:cNvPr id="66586" name="Text Box 26"/>
          <p:cNvSpPr txBox="1">
            <a:spLocks noChangeAspect="1" noChangeArrowheads="1"/>
          </p:cNvSpPr>
          <p:nvPr/>
        </p:nvSpPr>
        <p:spPr bwMode="auto">
          <a:xfrm>
            <a:off x="1639888" y="4318000"/>
            <a:ext cx="3032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c</a:t>
            </a:r>
          </a:p>
        </p:txBody>
      </p:sp>
      <p:sp>
        <p:nvSpPr>
          <p:cNvPr id="66587" name="Text Box 27"/>
          <p:cNvSpPr txBox="1">
            <a:spLocks noChangeAspect="1" noChangeArrowheads="1"/>
          </p:cNvSpPr>
          <p:nvPr/>
        </p:nvSpPr>
        <p:spPr bwMode="auto">
          <a:xfrm>
            <a:off x="1697038" y="4565650"/>
            <a:ext cx="3667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d</a:t>
            </a:r>
          </a:p>
        </p:txBody>
      </p:sp>
      <p:sp>
        <p:nvSpPr>
          <p:cNvPr id="66588" name="Text Box 28"/>
          <p:cNvSpPr txBox="1">
            <a:spLocks noChangeAspect="1" noChangeArrowheads="1"/>
          </p:cNvSpPr>
          <p:nvPr/>
        </p:nvSpPr>
        <p:spPr bwMode="auto">
          <a:xfrm>
            <a:off x="2185988" y="3587750"/>
            <a:ext cx="5746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de-DE" i="1"/>
              <a:t>e</a:t>
            </a:r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 flipV="1">
            <a:off x="2003425" y="4349750"/>
            <a:ext cx="696913" cy="215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66590" name="AutoShape 30"/>
          <p:cNvSpPr>
            <a:spLocks noChangeArrowheads="1"/>
          </p:cNvSpPr>
          <p:nvPr/>
        </p:nvSpPr>
        <p:spPr bwMode="auto">
          <a:xfrm rot="10800000">
            <a:off x="1512888" y="2473325"/>
            <a:ext cx="6096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A7CE7C"/>
          </a:solidFill>
          <a:ln>
            <a:noFill/>
          </a:ln>
          <a:effectLst/>
        </p:spPr>
        <p:txBody>
          <a:bodyPr wrap="non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</a:t>
            </a:r>
          </a:p>
        </p:txBody>
      </p:sp>
      <p:sp>
        <p:nvSpPr>
          <p:cNvPr id="531514" name="Line 58"/>
          <p:cNvSpPr>
            <a:spLocks noChangeAspect="1" noChangeShapeType="1"/>
          </p:cNvSpPr>
          <p:nvPr/>
        </p:nvSpPr>
        <p:spPr bwMode="auto">
          <a:xfrm>
            <a:off x="5308600" y="2636838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515" name="Line 59"/>
          <p:cNvSpPr>
            <a:spLocks noChangeAspect="1" noChangeShapeType="1"/>
          </p:cNvSpPr>
          <p:nvPr/>
        </p:nvSpPr>
        <p:spPr bwMode="auto">
          <a:xfrm>
            <a:off x="5308600" y="4797425"/>
            <a:ext cx="2941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516" name="Freeform 60"/>
          <p:cNvSpPr>
            <a:spLocks noChangeAspect="1"/>
          </p:cNvSpPr>
          <p:nvPr/>
        </p:nvSpPr>
        <p:spPr bwMode="auto">
          <a:xfrm>
            <a:off x="6650038" y="4314825"/>
            <a:ext cx="1311275" cy="142875"/>
          </a:xfrm>
          <a:custGeom>
            <a:avLst/>
            <a:gdLst>
              <a:gd name="T0" fmla="*/ 0 w 708"/>
              <a:gd name="T1" fmla="*/ 0 h 144"/>
              <a:gd name="T2" fmla="*/ 2147483647 w 708"/>
              <a:gd name="T3" fmla="*/ 2147483647 h 144"/>
              <a:gd name="T4" fmla="*/ 2147483647 w 708"/>
              <a:gd name="T5" fmla="*/ 2147483647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8" h="144">
                <a:moveTo>
                  <a:pt x="0" y="0"/>
                </a:moveTo>
                <a:cubicBezTo>
                  <a:pt x="30" y="17"/>
                  <a:pt x="60" y="78"/>
                  <a:pt x="178" y="102"/>
                </a:cubicBezTo>
                <a:cubicBezTo>
                  <a:pt x="296" y="126"/>
                  <a:pt x="598" y="135"/>
                  <a:pt x="708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517" name="Freeform 61"/>
          <p:cNvSpPr>
            <a:spLocks noChangeAspect="1"/>
          </p:cNvSpPr>
          <p:nvPr/>
        </p:nvSpPr>
        <p:spPr bwMode="auto">
          <a:xfrm>
            <a:off x="5308600" y="3014663"/>
            <a:ext cx="1341438" cy="1295400"/>
          </a:xfrm>
          <a:custGeom>
            <a:avLst/>
            <a:gdLst>
              <a:gd name="T0" fmla="*/ 0 w 726"/>
              <a:gd name="T1" fmla="*/ 2147483647 h 764"/>
              <a:gd name="T2" fmla="*/ 2147483647 w 726"/>
              <a:gd name="T3" fmla="*/ 2147483647 h 764"/>
              <a:gd name="T4" fmla="*/ 2147483647 w 726"/>
              <a:gd name="T5" fmla="*/ 2147483647 h 764"/>
              <a:gd name="T6" fmla="*/ 2147483647 w 726"/>
              <a:gd name="T7" fmla="*/ 2147483647 h 764"/>
              <a:gd name="T8" fmla="*/ 2147483647 w 726"/>
              <a:gd name="T9" fmla="*/ 2147483647 h 764"/>
              <a:gd name="T10" fmla="*/ 2147483647 w 726"/>
              <a:gd name="T11" fmla="*/ 2147483647 h 764"/>
              <a:gd name="T12" fmla="*/ 2147483647 w 726"/>
              <a:gd name="T13" fmla="*/ 2147483647 h 764"/>
              <a:gd name="T14" fmla="*/ 2147483647 w 726"/>
              <a:gd name="T15" fmla="*/ 2147483647 h 764"/>
              <a:gd name="T16" fmla="*/ 2147483647 w 726"/>
              <a:gd name="T17" fmla="*/ 2147483647 h 764"/>
              <a:gd name="T18" fmla="*/ 2147483647 w 726"/>
              <a:gd name="T19" fmla="*/ 2147483647 h 764"/>
              <a:gd name="T20" fmla="*/ 2147483647 w 726"/>
              <a:gd name="T21" fmla="*/ 2147483647 h 764"/>
              <a:gd name="T22" fmla="*/ 2147483647 w 726"/>
              <a:gd name="T23" fmla="*/ 2147483647 h 764"/>
              <a:gd name="T24" fmla="*/ 2147483647 w 726"/>
              <a:gd name="T25" fmla="*/ 2147483647 h 764"/>
              <a:gd name="T26" fmla="*/ 2147483647 w 726"/>
              <a:gd name="T27" fmla="*/ 2147483647 h 764"/>
              <a:gd name="T28" fmla="*/ 2147483647 w 726"/>
              <a:gd name="T29" fmla="*/ 2147483647 h 764"/>
              <a:gd name="T30" fmla="*/ 2147483647 w 726"/>
              <a:gd name="T31" fmla="*/ 2147483647 h 7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6" h="764">
                <a:moveTo>
                  <a:pt x="0" y="129"/>
                </a:moveTo>
                <a:cubicBezTo>
                  <a:pt x="15" y="64"/>
                  <a:pt x="30" y="0"/>
                  <a:pt x="45" y="38"/>
                </a:cubicBezTo>
                <a:cubicBezTo>
                  <a:pt x="60" y="76"/>
                  <a:pt x="76" y="326"/>
                  <a:pt x="91" y="356"/>
                </a:cubicBezTo>
                <a:cubicBezTo>
                  <a:pt x="106" y="386"/>
                  <a:pt x="121" y="220"/>
                  <a:pt x="136" y="220"/>
                </a:cubicBezTo>
                <a:cubicBezTo>
                  <a:pt x="151" y="220"/>
                  <a:pt x="158" y="341"/>
                  <a:pt x="181" y="356"/>
                </a:cubicBezTo>
                <a:cubicBezTo>
                  <a:pt x="204" y="371"/>
                  <a:pt x="249" y="288"/>
                  <a:pt x="272" y="311"/>
                </a:cubicBezTo>
                <a:cubicBezTo>
                  <a:pt x="295" y="334"/>
                  <a:pt x="295" y="477"/>
                  <a:pt x="318" y="492"/>
                </a:cubicBezTo>
                <a:cubicBezTo>
                  <a:pt x="341" y="507"/>
                  <a:pt x="385" y="371"/>
                  <a:pt x="408" y="401"/>
                </a:cubicBezTo>
                <a:cubicBezTo>
                  <a:pt x="431" y="431"/>
                  <a:pt x="439" y="658"/>
                  <a:pt x="454" y="673"/>
                </a:cubicBezTo>
                <a:cubicBezTo>
                  <a:pt x="469" y="688"/>
                  <a:pt x="484" y="492"/>
                  <a:pt x="499" y="492"/>
                </a:cubicBezTo>
                <a:cubicBezTo>
                  <a:pt x="514" y="492"/>
                  <a:pt x="529" y="650"/>
                  <a:pt x="544" y="673"/>
                </a:cubicBezTo>
                <a:cubicBezTo>
                  <a:pt x="559" y="696"/>
                  <a:pt x="575" y="620"/>
                  <a:pt x="590" y="628"/>
                </a:cubicBezTo>
                <a:cubicBezTo>
                  <a:pt x="605" y="636"/>
                  <a:pt x="620" y="712"/>
                  <a:pt x="635" y="719"/>
                </a:cubicBezTo>
                <a:cubicBezTo>
                  <a:pt x="650" y="726"/>
                  <a:pt x="673" y="673"/>
                  <a:pt x="680" y="673"/>
                </a:cubicBezTo>
                <a:cubicBezTo>
                  <a:pt x="687" y="673"/>
                  <a:pt x="672" y="704"/>
                  <a:pt x="680" y="719"/>
                </a:cubicBezTo>
                <a:cubicBezTo>
                  <a:pt x="688" y="734"/>
                  <a:pt x="718" y="757"/>
                  <a:pt x="726" y="7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518" name="Text Box 62"/>
          <p:cNvSpPr txBox="1">
            <a:spLocks noChangeArrowheads="1"/>
          </p:cNvSpPr>
          <p:nvPr/>
        </p:nvSpPr>
        <p:spPr bwMode="auto">
          <a:xfrm>
            <a:off x="7747000" y="4889500"/>
            <a:ext cx="6413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Zeit</a:t>
            </a:r>
            <a:endParaRPr lang="en-US" altLang="de-DE"/>
          </a:p>
        </p:txBody>
      </p:sp>
      <p:sp>
        <p:nvSpPr>
          <p:cNvPr id="531519" name="Text Box 63"/>
          <p:cNvSpPr txBox="1">
            <a:spLocks noChangeArrowheads="1"/>
          </p:cNvSpPr>
          <p:nvPr/>
        </p:nvSpPr>
        <p:spPr bwMode="auto">
          <a:xfrm>
            <a:off x="4217988" y="2586038"/>
            <a:ext cx="9556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Kosten</a:t>
            </a:r>
            <a:endParaRPr lang="en-US" altLang="de-DE"/>
          </a:p>
        </p:txBody>
      </p:sp>
      <p:sp>
        <p:nvSpPr>
          <p:cNvPr id="531520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608013" y="1270000"/>
            <a:ext cx="8193087" cy="5038725"/>
          </a:xfrm>
          <a:noFill/>
        </p:spPr>
        <p:txBody>
          <a:bodyPr lIns="191095" tIns="44941" rIns="89883" bIns="44941"/>
          <a:lstStyle/>
          <a:p>
            <a:pPr defTabSz="914400">
              <a:tabLst/>
            </a:pPr>
            <a:r>
              <a:rPr lang="de-DE" altLang="de-DE" dirty="0"/>
              <a:t>Analogie zum Abkühlungsprozess von metallischen Schmelzen </a:t>
            </a:r>
            <a:br>
              <a:rPr lang="de-DE" altLang="de-DE" dirty="0"/>
            </a:br>
            <a:r>
              <a:rPr lang="de-DE" altLang="de-DE" dirty="0"/>
              <a:t>(energieminimales Atomgitter)</a:t>
            </a:r>
          </a:p>
          <a:p>
            <a:pPr defTabSz="914400">
              <a:tabLst/>
            </a:pPr>
            <a:r>
              <a:rPr lang="de-DE" altLang="de-DE" dirty="0"/>
              <a:t>Modifikation einer Anfangspartitionierung durch Tausch von zufällig ausgewählten Zellen</a:t>
            </a:r>
          </a:p>
          <a:p>
            <a:pPr defTabSz="914400">
              <a:tabLst/>
            </a:pPr>
            <a:endParaRPr lang="de-DE" altLang="de-DE" dirty="0"/>
          </a:p>
          <a:p>
            <a:pPr defTabSz="914400">
              <a:tabLst/>
            </a:pPr>
            <a:endParaRPr lang="de-DE" altLang="de-DE" dirty="0"/>
          </a:p>
          <a:p>
            <a:pPr defTabSz="914400">
              <a:tabLst/>
            </a:pPr>
            <a:endParaRPr lang="de-DE" altLang="de-DE" dirty="0"/>
          </a:p>
          <a:p>
            <a:pPr defTabSz="914400">
              <a:tabLst/>
            </a:pPr>
            <a:endParaRPr lang="de-DE" altLang="de-DE" dirty="0"/>
          </a:p>
          <a:p>
            <a:pPr defTabSz="914400">
              <a:tabLst/>
            </a:pPr>
            <a:endParaRPr lang="de-DE" altLang="de-DE" dirty="0"/>
          </a:p>
          <a:p>
            <a:pPr defTabSz="914400">
              <a:tabLst/>
            </a:pPr>
            <a:endParaRPr lang="de-DE" altLang="de-DE" dirty="0"/>
          </a:p>
          <a:p>
            <a:pPr defTabSz="914400">
              <a:tabLst/>
            </a:pPr>
            <a:endParaRPr lang="de-DE" altLang="de-DE" sz="1200" dirty="0"/>
          </a:p>
          <a:p>
            <a:pPr defTabSz="914400">
              <a:tabLst/>
            </a:pPr>
            <a:r>
              <a:rPr lang="de-DE" altLang="de-DE" dirty="0"/>
              <a:t>Wenn sich Kosten verbessern, wird Tausch ausgeführt</a:t>
            </a:r>
          </a:p>
          <a:p>
            <a:pPr defTabSz="914400">
              <a:tabLst/>
            </a:pPr>
            <a:r>
              <a:rPr lang="de-DE" altLang="de-DE" dirty="0"/>
              <a:t>Bei keiner Kostenverbesserung wird Tausch mit temperaturabhängiger </a:t>
            </a:r>
            <a:br>
              <a:rPr lang="de-DE" altLang="de-DE" dirty="0"/>
            </a:br>
            <a:r>
              <a:rPr lang="de-DE" altLang="de-DE" dirty="0"/>
              <a:t>(d.h. abnehmender) Wahrscheinlichkeit ausgeführt</a:t>
            </a:r>
          </a:p>
        </p:txBody>
      </p:sp>
      <p:grpSp>
        <p:nvGrpSpPr>
          <p:cNvPr id="531552" name="Group 96"/>
          <p:cNvGrpSpPr>
            <a:grpSpLocks/>
          </p:cNvGrpSpPr>
          <p:nvPr/>
        </p:nvGrpSpPr>
        <p:grpSpPr bwMode="auto">
          <a:xfrm>
            <a:off x="1190625" y="2825750"/>
            <a:ext cx="2301875" cy="2185988"/>
            <a:chOff x="526" y="919"/>
            <a:chExt cx="1450" cy="1377"/>
          </a:xfrm>
        </p:grpSpPr>
        <p:sp>
          <p:nvSpPr>
            <p:cNvPr id="67595" name="Rectangle 14"/>
            <p:cNvSpPr>
              <a:spLocks noChangeArrowheads="1"/>
            </p:cNvSpPr>
            <p:nvPr/>
          </p:nvSpPr>
          <p:spPr bwMode="auto">
            <a:xfrm>
              <a:off x="526" y="981"/>
              <a:ext cx="566" cy="120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596" name="Rectangle 15"/>
            <p:cNvSpPr>
              <a:spLocks noChangeArrowheads="1"/>
            </p:cNvSpPr>
            <p:nvPr/>
          </p:nvSpPr>
          <p:spPr bwMode="auto">
            <a:xfrm>
              <a:off x="636" y="1142"/>
              <a:ext cx="371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597" name="Rectangle 16"/>
            <p:cNvSpPr>
              <a:spLocks noChangeArrowheads="1"/>
            </p:cNvSpPr>
            <p:nvPr/>
          </p:nvSpPr>
          <p:spPr bwMode="auto">
            <a:xfrm>
              <a:off x="637" y="1510"/>
              <a:ext cx="365" cy="9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598" name="Line 17"/>
            <p:cNvSpPr>
              <a:spLocks noChangeShapeType="1"/>
            </p:cNvSpPr>
            <p:nvPr/>
          </p:nvSpPr>
          <p:spPr bwMode="auto">
            <a:xfrm>
              <a:off x="721" y="1504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599" name="Line 18"/>
            <p:cNvSpPr>
              <a:spLocks noChangeShapeType="1"/>
            </p:cNvSpPr>
            <p:nvPr/>
          </p:nvSpPr>
          <p:spPr bwMode="auto">
            <a:xfrm>
              <a:off x="931" y="1504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0" name="Line 20"/>
            <p:cNvSpPr>
              <a:spLocks noChangeShapeType="1"/>
            </p:cNvSpPr>
            <p:nvPr/>
          </p:nvSpPr>
          <p:spPr bwMode="auto">
            <a:xfrm flipH="1">
              <a:off x="672" y="1504"/>
              <a:ext cx="1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1" name="Line 21"/>
            <p:cNvSpPr>
              <a:spLocks noChangeShapeType="1"/>
            </p:cNvSpPr>
            <p:nvPr/>
          </p:nvSpPr>
          <p:spPr bwMode="auto">
            <a:xfrm flipH="1">
              <a:off x="840" y="1504"/>
              <a:ext cx="1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2" name="Rectangle 29"/>
            <p:cNvSpPr>
              <a:spLocks noChangeArrowheads="1"/>
            </p:cNvSpPr>
            <p:nvPr/>
          </p:nvSpPr>
          <p:spPr bwMode="auto">
            <a:xfrm>
              <a:off x="617" y="1926"/>
              <a:ext cx="385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603" name="Line 30"/>
            <p:cNvSpPr>
              <a:spLocks noChangeShapeType="1"/>
            </p:cNvSpPr>
            <p:nvPr/>
          </p:nvSpPr>
          <p:spPr bwMode="auto">
            <a:xfrm>
              <a:off x="701" y="1926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4" name="Line 31"/>
            <p:cNvSpPr>
              <a:spLocks noChangeShapeType="1"/>
            </p:cNvSpPr>
            <p:nvPr/>
          </p:nvSpPr>
          <p:spPr bwMode="auto">
            <a:xfrm>
              <a:off x="773" y="1932"/>
              <a:ext cx="0" cy="9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5" name="Line 33"/>
            <p:cNvSpPr>
              <a:spLocks noChangeShapeType="1"/>
            </p:cNvSpPr>
            <p:nvPr/>
          </p:nvSpPr>
          <p:spPr bwMode="auto">
            <a:xfrm>
              <a:off x="653" y="1926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6" name="Line 34"/>
            <p:cNvSpPr>
              <a:spLocks noChangeShapeType="1"/>
            </p:cNvSpPr>
            <p:nvPr/>
          </p:nvSpPr>
          <p:spPr bwMode="auto">
            <a:xfrm>
              <a:off x="821" y="1926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7" name="Line 42"/>
            <p:cNvSpPr>
              <a:spLocks noChangeShapeType="1"/>
            </p:cNvSpPr>
            <p:nvPr/>
          </p:nvSpPr>
          <p:spPr bwMode="auto">
            <a:xfrm>
              <a:off x="756" y="1142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8" name="Line 43"/>
            <p:cNvSpPr>
              <a:spLocks noChangeShapeType="1"/>
            </p:cNvSpPr>
            <p:nvPr/>
          </p:nvSpPr>
          <p:spPr bwMode="auto">
            <a:xfrm>
              <a:off x="894" y="1142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09" name="Line 45"/>
            <p:cNvSpPr>
              <a:spLocks noChangeShapeType="1"/>
            </p:cNvSpPr>
            <p:nvPr/>
          </p:nvSpPr>
          <p:spPr bwMode="auto">
            <a:xfrm>
              <a:off x="672" y="1142"/>
              <a:ext cx="1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10" name="Line 46"/>
            <p:cNvSpPr>
              <a:spLocks noChangeShapeType="1"/>
            </p:cNvSpPr>
            <p:nvPr/>
          </p:nvSpPr>
          <p:spPr bwMode="auto">
            <a:xfrm>
              <a:off x="840" y="1142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11" name="Line 47"/>
            <p:cNvSpPr>
              <a:spLocks noChangeShapeType="1"/>
            </p:cNvSpPr>
            <p:nvPr/>
          </p:nvSpPr>
          <p:spPr bwMode="auto">
            <a:xfrm>
              <a:off x="1002" y="1142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12" name="Line 48"/>
            <p:cNvSpPr>
              <a:spLocks noChangeShapeType="1"/>
            </p:cNvSpPr>
            <p:nvPr/>
          </p:nvSpPr>
          <p:spPr bwMode="auto">
            <a:xfrm>
              <a:off x="1092" y="1142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13" name="Rectangle 54"/>
            <p:cNvSpPr>
              <a:spLocks noChangeArrowheads="1"/>
            </p:cNvSpPr>
            <p:nvPr/>
          </p:nvSpPr>
          <p:spPr bwMode="auto">
            <a:xfrm>
              <a:off x="826" y="1934"/>
              <a:ext cx="181" cy="94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614" name="Rectangle 65"/>
            <p:cNvSpPr>
              <a:spLocks noChangeArrowheads="1"/>
            </p:cNvSpPr>
            <p:nvPr/>
          </p:nvSpPr>
          <p:spPr bwMode="auto">
            <a:xfrm>
              <a:off x="1410" y="981"/>
              <a:ext cx="566" cy="120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615" name="Rectangle 66"/>
            <p:cNvSpPr>
              <a:spLocks noChangeArrowheads="1"/>
            </p:cNvSpPr>
            <p:nvPr/>
          </p:nvSpPr>
          <p:spPr bwMode="auto">
            <a:xfrm>
              <a:off x="1493" y="1924"/>
              <a:ext cx="371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616" name="Rectangle 67"/>
            <p:cNvSpPr>
              <a:spLocks noChangeArrowheads="1"/>
            </p:cNvSpPr>
            <p:nvPr/>
          </p:nvSpPr>
          <p:spPr bwMode="auto">
            <a:xfrm>
              <a:off x="1498" y="1562"/>
              <a:ext cx="365" cy="9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617" name="Line 68"/>
            <p:cNvSpPr>
              <a:spLocks noChangeShapeType="1"/>
            </p:cNvSpPr>
            <p:nvPr/>
          </p:nvSpPr>
          <p:spPr bwMode="auto">
            <a:xfrm>
              <a:off x="1780" y="1562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18" name="Line 69"/>
            <p:cNvSpPr>
              <a:spLocks noChangeShapeType="1"/>
            </p:cNvSpPr>
            <p:nvPr/>
          </p:nvSpPr>
          <p:spPr bwMode="auto">
            <a:xfrm>
              <a:off x="1570" y="1562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19" name="Line 70"/>
            <p:cNvSpPr>
              <a:spLocks noChangeShapeType="1"/>
            </p:cNvSpPr>
            <p:nvPr/>
          </p:nvSpPr>
          <p:spPr bwMode="auto">
            <a:xfrm flipH="1">
              <a:off x="1827" y="1562"/>
              <a:ext cx="1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20" name="Line 71"/>
            <p:cNvSpPr>
              <a:spLocks noChangeShapeType="1"/>
            </p:cNvSpPr>
            <p:nvPr/>
          </p:nvSpPr>
          <p:spPr bwMode="auto">
            <a:xfrm flipH="1">
              <a:off x="1659" y="1562"/>
              <a:ext cx="1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21" name="Rectangle 72"/>
            <p:cNvSpPr>
              <a:spLocks noChangeArrowheads="1"/>
            </p:cNvSpPr>
            <p:nvPr/>
          </p:nvSpPr>
          <p:spPr bwMode="auto">
            <a:xfrm>
              <a:off x="1498" y="1140"/>
              <a:ext cx="385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622" name="Line 73"/>
            <p:cNvSpPr>
              <a:spLocks noChangeShapeType="1"/>
            </p:cNvSpPr>
            <p:nvPr/>
          </p:nvSpPr>
          <p:spPr bwMode="auto">
            <a:xfrm>
              <a:off x="1800" y="1140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23" name="Line 74"/>
            <p:cNvSpPr>
              <a:spLocks noChangeShapeType="1"/>
            </p:cNvSpPr>
            <p:nvPr/>
          </p:nvSpPr>
          <p:spPr bwMode="auto">
            <a:xfrm>
              <a:off x="1728" y="1140"/>
              <a:ext cx="0" cy="9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24" name="Line 75"/>
            <p:cNvSpPr>
              <a:spLocks noChangeShapeType="1"/>
            </p:cNvSpPr>
            <p:nvPr/>
          </p:nvSpPr>
          <p:spPr bwMode="auto">
            <a:xfrm>
              <a:off x="1848" y="1140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25" name="Line 76"/>
            <p:cNvSpPr>
              <a:spLocks noChangeShapeType="1"/>
            </p:cNvSpPr>
            <p:nvPr/>
          </p:nvSpPr>
          <p:spPr bwMode="auto">
            <a:xfrm>
              <a:off x="1680" y="1140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26" name="Line 77"/>
            <p:cNvSpPr>
              <a:spLocks noChangeShapeType="1"/>
            </p:cNvSpPr>
            <p:nvPr/>
          </p:nvSpPr>
          <p:spPr bwMode="auto">
            <a:xfrm>
              <a:off x="1745" y="1924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27" name="Line 78"/>
            <p:cNvSpPr>
              <a:spLocks noChangeShapeType="1"/>
            </p:cNvSpPr>
            <p:nvPr/>
          </p:nvSpPr>
          <p:spPr bwMode="auto">
            <a:xfrm>
              <a:off x="1607" y="1924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28" name="Line 79"/>
            <p:cNvSpPr>
              <a:spLocks noChangeShapeType="1"/>
            </p:cNvSpPr>
            <p:nvPr/>
          </p:nvSpPr>
          <p:spPr bwMode="auto">
            <a:xfrm>
              <a:off x="1827" y="1924"/>
              <a:ext cx="1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29" name="Line 80"/>
            <p:cNvSpPr>
              <a:spLocks noChangeShapeType="1"/>
            </p:cNvSpPr>
            <p:nvPr/>
          </p:nvSpPr>
          <p:spPr bwMode="auto">
            <a:xfrm>
              <a:off x="1661" y="1924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30" name="Line 81"/>
            <p:cNvSpPr>
              <a:spLocks noChangeShapeType="1"/>
            </p:cNvSpPr>
            <p:nvPr/>
          </p:nvSpPr>
          <p:spPr bwMode="auto">
            <a:xfrm>
              <a:off x="1499" y="1924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31" name="Line 82"/>
            <p:cNvSpPr>
              <a:spLocks noChangeShapeType="1"/>
            </p:cNvSpPr>
            <p:nvPr/>
          </p:nvSpPr>
          <p:spPr bwMode="auto">
            <a:xfrm>
              <a:off x="1409" y="1924"/>
              <a:ext cx="0" cy="10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632" name="Rectangle 83"/>
            <p:cNvSpPr>
              <a:spLocks noChangeArrowheads="1"/>
            </p:cNvSpPr>
            <p:nvPr/>
          </p:nvSpPr>
          <p:spPr bwMode="auto">
            <a:xfrm>
              <a:off x="1671" y="1146"/>
              <a:ext cx="108" cy="94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633" name="Line 85"/>
            <p:cNvSpPr>
              <a:spLocks noChangeShapeType="1"/>
            </p:cNvSpPr>
            <p:nvPr/>
          </p:nvSpPr>
          <p:spPr bwMode="auto">
            <a:xfrm>
              <a:off x="931" y="1236"/>
              <a:ext cx="568" cy="37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67634" name="Line 86"/>
            <p:cNvSpPr>
              <a:spLocks noChangeShapeType="1"/>
            </p:cNvSpPr>
            <p:nvPr/>
          </p:nvSpPr>
          <p:spPr bwMode="auto">
            <a:xfrm flipV="1">
              <a:off x="931" y="1150"/>
              <a:ext cx="639" cy="41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67635" name="Line 87"/>
            <p:cNvSpPr>
              <a:spLocks noChangeShapeType="1"/>
            </p:cNvSpPr>
            <p:nvPr/>
          </p:nvSpPr>
          <p:spPr bwMode="auto">
            <a:xfrm flipV="1">
              <a:off x="756" y="1606"/>
              <a:ext cx="851" cy="34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67636" name="Line 88"/>
            <p:cNvSpPr>
              <a:spLocks noChangeShapeType="1"/>
            </p:cNvSpPr>
            <p:nvPr/>
          </p:nvSpPr>
          <p:spPr bwMode="auto">
            <a:xfrm>
              <a:off x="931" y="1947"/>
              <a:ext cx="56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67637" name="Line 89"/>
            <p:cNvSpPr>
              <a:spLocks noChangeShapeType="1"/>
            </p:cNvSpPr>
            <p:nvPr/>
          </p:nvSpPr>
          <p:spPr bwMode="auto">
            <a:xfrm>
              <a:off x="894" y="1150"/>
              <a:ext cx="676" cy="9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67638" name="Line 90"/>
            <p:cNvSpPr>
              <a:spLocks noChangeShapeType="1"/>
            </p:cNvSpPr>
            <p:nvPr/>
          </p:nvSpPr>
          <p:spPr bwMode="auto">
            <a:xfrm>
              <a:off x="841" y="1562"/>
              <a:ext cx="729" cy="372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67639" name="Line 91"/>
            <p:cNvSpPr>
              <a:spLocks noChangeAspect="1" noChangeShapeType="1"/>
            </p:cNvSpPr>
            <p:nvPr/>
          </p:nvSpPr>
          <p:spPr bwMode="auto">
            <a:xfrm>
              <a:off x="1266" y="919"/>
              <a:ext cx="0" cy="13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640" name="Freeform 93"/>
            <p:cNvSpPr>
              <a:spLocks/>
            </p:cNvSpPr>
            <p:nvPr/>
          </p:nvSpPr>
          <p:spPr bwMode="auto">
            <a:xfrm>
              <a:off x="975" y="1207"/>
              <a:ext cx="680" cy="726"/>
            </a:xfrm>
            <a:custGeom>
              <a:avLst/>
              <a:gdLst>
                <a:gd name="T0" fmla="*/ 0 w 680"/>
                <a:gd name="T1" fmla="*/ 726 h 726"/>
                <a:gd name="T2" fmla="*/ 227 w 680"/>
                <a:gd name="T3" fmla="*/ 227 h 726"/>
                <a:gd name="T4" fmla="*/ 680 w 680"/>
                <a:gd name="T5" fmla="*/ 0 h 7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0" h="726">
                  <a:moveTo>
                    <a:pt x="0" y="726"/>
                  </a:moveTo>
                  <a:cubicBezTo>
                    <a:pt x="57" y="537"/>
                    <a:pt x="114" y="348"/>
                    <a:pt x="227" y="227"/>
                  </a:cubicBezTo>
                  <a:cubicBezTo>
                    <a:pt x="340" y="106"/>
                    <a:pt x="510" y="53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67641" name="Freeform 94"/>
            <p:cNvSpPr>
              <a:spLocks/>
            </p:cNvSpPr>
            <p:nvPr/>
          </p:nvSpPr>
          <p:spPr bwMode="auto">
            <a:xfrm>
              <a:off x="1020" y="1253"/>
              <a:ext cx="681" cy="680"/>
            </a:xfrm>
            <a:custGeom>
              <a:avLst/>
              <a:gdLst>
                <a:gd name="T0" fmla="*/ 681 w 681"/>
                <a:gd name="T1" fmla="*/ 0 h 680"/>
                <a:gd name="T2" fmla="*/ 454 w 681"/>
                <a:gd name="T3" fmla="*/ 453 h 680"/>
                <a:gd name="T4" fmla="*/ 0 w 681"/>
                <a:gd name="T5" fmla="*/ 680 h 6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1" h="680">
                  <a:moveTo>
                    <a:pt x="681" y="0"/>
                  </a:moveTo>
                  <a:cubicBezTo>
                    <a:pt x="624" y="170"/>
                    <a:pt x="567" y="340"/>
                    <a:pt x="454" y="453"/>
                  </a:cubicBezTo>
                  <a:cubicBezTo>
                    <a:pt x="341" y="566"/>
                    <a:pt x="170" y="623"/>
                    <a:pt x="0" y="68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315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315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3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3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3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514" grpId="0" animBg="1"/>
      <p:bldP spid="531515" grpId="0" animBg="1"/>
      <p:bldP spid="531516" grpId="0" animBg="1"/>
      <p:bldP spid="531517" grpId="0" animBg="1"/>
      <p:bldP spid="531518" grpId="0"/>
      <p:bldP spid="5315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 flipV="1">
            <a:off x="2208213" y="1979613"/>
            <a:ext cx="0" cy="312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2057400" y="4953000"/>
            <a:ext cx="4573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724400" y="5048250"/>
            <a:ext cx="1892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/>
              <a:t>Lösungszustände</a:t>
            </a:r>
            <a:endParaRPr lang="en-US" altLang="de-DE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219200" y="2003425"/>
            <a:ext cx="8683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/>
              <a:t>Kosten</a:t>
            </a:r>
            <a:endParaRPr lang="en-US" altLang="de-DE"/>
          </a:p>
        </p:txBody>
      </p:sp>
      <p:sp>
        <p:nvSpPr>
          <p:cNvPr id="68615" name="Freeform 7"/>
          <p:cNvSpPr>
            <a:spLocks/>
          </p:cNvSpPr>
          <p:nvPr/>
        </p:nvSpPr>
        <p:spPr bwMode="auto">
          <a:xfrm>
            <a:off x="2208213" y="2133600"/>
            <a:ext cx="4040187" cy="2120900"/>
          </a:xfrm>
          <a:custGeom>
            <a:avLst/>
            <a:gdLst>
              <a:gd name="T0" fmla="*/ 0 w 2404"/>
              <a:gd name="T1" fmla="*/ 2147483647 h 1262"/>
              <a:gd name="T2" fmla="*/ 2147483647 w 2404"/>
              <a:gd name="T3" fmla="*/ 2147483647 h 1262"/>
              <a:gd name="T4" fmla="*/ 2147483647 w 2404"/>
              <a:gd name="T5" fmla="*/ 2147483647 h 1262"/>
              <a:gd name="T6" fmla="*/ 2147483647 w 2404"/>
              <a:gd name="T7" fmla="*/ 2147483647 h 1262"/>
              <a:gd name="T8" fmla="*/ 2147483647 w 2404"/>
              <a:gd name="T9" fmla="*/ 2147483647 h 1262"/>
              <a:gd name="T10" fmla="*/ 2147483647 w 2404"/>
              <a:gd name="T11" fmla="*/ 2147483647 h 1262"/>
              <a:gd name="T12" fmla="*/ 2147483647 w 2404"/>
              <a:gd name="T13" fmla="*/ 2147483647 h 1262"/>
              <a:gd name="T14" fmla="*/ 2147483647 w 2404"/>
              <a:gd name="T15" fmla="*/ 2147483647 h 1262"/>
              <a:gd name="T16" fmla="*/ 2147483647 w 2404"/>
              <a:gd name="T17" fmla="*/ 2147483647 h 1262"/>
              <a:gd name="T18" fmla="*/ 2147483647 w 2404"/>
              <a:gd name="T19" fmla="*/ 0 h 1262"/>
              <a:gd name="T20" fmla="*/ 2147483647 w 2404"/>
              <a:gd name="T21" fmla="*/ 2147483647 h 1262"/>
              <a:gd name="T22" fmla="*/ 2147483647 w 2404"/>
              <a:gd name="T23" fmla="*/ 2147483647 h 1262"/>
              <a:gd name="T24" fmla="*/ 2147483647 w 2404"/>
              <a:gd name="T25" fmla="*/ 2147483647 h 1262"/>
              <a:gd name="T26" fmla="*/ 2147483647 w 2404"/>
              <a:gd name="T27" fmla="*/ 2147483647 h 1262"/>
              <a:gd name="T28" fmla="*/ 2147483647 w 2404"/>
              <a:gd name="T29" fmla="*/ 2147483647 h 1262"/>
              <a:gd name="T30" fmla="*/ 2147483647 w 2404"/>
              <a:gd name="T31" fmla="*/ 2147483647 h 1262"/>
              <a:gd name="T32" fmla="*/ 2147483647 w 2404"/>
              <a:gd name="T33" fmla="*/ 2147483647 h 1262"/>
              <a:gd name="T34" fmla="*/ 2147483647 w 2404"/>
              <a:gd name="T35" fmla="*/ 2147483647 h 1262"/>
              <a:gd name="T36" fmla="*/ 2147483647 w 2404"/>
              <a:gd name="T37" fmla="*/ 2147483647 h 1262"/>
              <a:gd name="T38" fmla="*/ 2147483647 w 2404"/>
              <a:gd name="T39" fmla="*/ 2147483647 h 12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04" h="1262">
                <a:moveTo>
                  <a:pt x="0" y="1043"/>
                </a:moveTo>
                <a:cubicBezTo>
                  <a:pt x="30" y="1001"/>
                  <a:pt x="61" y="960"/>
                  <a:pt x="91" y="907"/>
                </a:cubicBezTo>
                <a:cubicBezTo>
                  <a:pt x="121" y="854"/>
                  <a:pt x="137" y="832"/>
                  <a:pt x="182" y="726"/>
                </a:cubicBezTo>
                <a:cubicBezTo>
                  <a:pt x="227" y="620"/>
                  <a:pt x="310" y="355"/>
                  <a:pt x="363" y="272"/>
                </a:cubicBezTo>
                <a:cubicBezTo>
                  <a:pt x="416" y="189"/>
                  <a:pt x="469" y="212"/>
                  <a:pt x="499" y="227"/>
                </a:cubicBezTo>
                <a:cubicBezTo>
                  <a:pt x="529" y="242"/>
                  <a:pt x="522" y="303"/>
                  <a:pt x="545" y="363"/>
                </a:cubicBezTo>
                <a:cubicBezTo>
                  <a:pt x="568" y="423"/>
                  <a:pt x="582" y="575"/>
                  <a:pt x="635" y="590"/>
                </a:cubicBezTo>
                <a:cubicBezTo>
                  <a:pt x="688" y="605"/>
                  <a:pt x="794" y="529"/>
                  <a:pt x="862" y="453"/>
                </a:cubicBezTo>
                <a:cubicBezTo>
                  <a:pt x="930" y="377"/>
                  <a:pt x="984" y="211"/>
                  <a:pt x="1044" y="136"/>
                </a:cubicBezTo>
                <a:cubicBezTo>
                  <a:pt x="1104" y="61"/>
                  <a:pt x="1180" y="0"/>
                  <a:pt x="1225" y="0"/>
                </a:cubicBezTo>
                <a:cubicBezTo>
                  <a:pt x="1270" y="0"/>
                  <a:pt x="1286" y="15"/>
                  <a:pt x="1316" y="136"/>
                </a:cubicBezTo>
                <a:cubicBezTo>
                  <a:pt x="1346" y="257"/>
                  <a:pt x="1384" y="590"/>
                  <a:pt x="1407" y="726"/>
                </a:cubicBezTo>
                <a:cubicBezTo>
                  <a:pt x="1430" y="862"/>
                  <a:pt x="1429" y="929"/>
                  <a:pt x="1452" y="952"/>
                </a:cubicBezTo>
                <a:cubicBezTo>
                  <a:pt x="1475" y="975"/>
                  <a:pt x="1505" y="922"/>
                  <a:pt x="1543" y="862"/>
                </a:cubicBezTo>
                <a:cubicBezTo>
                  <a:pt x="1581" y="802"/>
                  <a:pt x="1634" y="635"/>
                  <a:pt x="1679" y="590"/>
                </a:cubicBezTo>
                <a:cubicBezTo>
                  <a:pt x="1724" y="545"/>
                  <a:pt x="1770" y="492"/>
                  <a:pt x="1815" y="590"/>
                </a:cubicBezTo>
                <a:cubicBezTo>
                  <a:pt x="1860" y="688"/>
                  <a:pt x="1898" y="1096"/>
                  <a:pt x="1951" y="1179"/>
                </a:cubicBezTo>
                <a:cubicBezTo>
                  <a:pt x="2004" y="1262"/>
                  <a:pt x="2072" y="1172"/>
                  <a:pt x="2132" y="1089"/>
                </a:cubicBezTo>
                <a:cubicBezTo>
                  <a:pt x="2192" y="1006"/>
                  <a:pt x="2269" y="748"/>
                  <a:pt x="2314" y="680"/>
                </a:cubicBezTo>
                <a:cubicBezTo>
                  <a:pt x="2359" y="612"/>
                  <a:pt x="2381" y="646"/>
                  <a:pt x="2404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4341813" y="2362200"/>
            <a:ext cx="153987" cy="15081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3929" name="Oval 9"/>
          <p:cNvSpPr>
            <a:spLocks noChangeArrowheads="1"/>
          </p:cNvSpPr>
          <p:nvPr/>
        </p:nvSpPr>
        <p:spPr bwMode="auto">
          <a:xfrm>
            <a:off x="4573588" y="3657600"/>
            <a:ext cx="152400" cy="150813"/>
          </a:xfrm>
          <a:prstGeom prst="ellipse">
            <a:avLst/>
          </a:prstGeom>
          <a:solidFill>
            <a:srgbClr val="A7CE7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93930" name="Oval 10"/>
          <p:cNvSpPr>
            <a:spLocks noChangeArrowheads="1"/>
          </p:cNvSpPr>
          <p:nvPr/>
        </p:nvSpPr>
        <p:spPr bwMode="auto">
          <a:xfrm>
            <a:off x="5486400" y="4114800"/>
            <a:ext cx="153988" cy="15081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495800" y="2235200"/>
            <a:ext cx="16271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/>
              <a:t>Anfangslösung</a:t>
            </a:r>
            <a:endParaRPr lang="en-US" altLang="de-DE" baseline="-25000"/>
          </a:p>
        </p:txBody>
      </p:sp>
      <p:sp>
        <p:nvSpPr>
          <p:cNvPr id="593932" name="Text Box 12"/>
          <p:cNvSpPr txBox="1">
            <a:spLocks noChangeArrowheads="1"/>
          </p:cNvSpPr>
          <p:nvPr/>
        </p:nvSpPr>
        <p:spPr bwMode="auto">
          <a:xfrm>
            <a:off x="3886200" y="3938588"/>
            <a:ext cx="1069975" cy="612775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/>
              <a:t>Lokales </a:t>
            </a:r>
            <a:br>
              <a:rPr lang="de-DE" altLang="de-DE"/>
            </a:br>
            <a:r>
              <a:rPr lang="de-DE" altLang="de-DE"/>
              <a:t>Optimum</a:t>
            </a:r>
            <a:endParaRPr lang="en-US" altLang="de-DE"/>
          </a:p>
        </p:txBody>
      </p:sp>
      <p:sp>
        <p:nvSpPr>
          <p:cNvPr id="593933" name="Text Box 13"/>
          <p:cNvSpPr txBox="1">
            <a:spLocks noChangeArrowheads="1"/>
          </p:cNvSpPr>
          <p:nvPr/>
        </p:nvSpPr>
        <p:spPr bwMode="auto">
          <a:xfrm>
            <a:off x="5791200" y="4127500"/>
            <a:ext cx="1069975" cy="6127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/>
              <a:t>Globales</a:t>
            </a:r>
            <a:br>
              <a:rPr lang="de-DE" altLang="de-DE"/>
            </a:br>
            <a:r>
              <a:rPr lang="de-DE" altLang="de-DE"/>
              <a:t>Optimum</a:t>
            </a:r>
            <a:endParaRPr lang="en-US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9" grpId="0" animBg="1"/>
      <p:bldP spid="593930" grpId="0" animBg="1"/>
      <p:bldP spid="593932" grpId="0" animBg="1"/>
      <p:bldP spid="59393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</a:t>
            </a: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838200" y="990600"/>
          <a:ext cx="8156575" cy="533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0" name="Dokument" r:id="rId4" imgW="5070771" imgH="8196983" progId="Word.Document.8">
                  <p:embed/>
                </p:oleObj>
              </mc:Choice>
              <mc:Fallback>
                <p:oleObj name="Dokument" r:id="rId4" imgW="5070771" imgH="819698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65" r="-12202" b="52145"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8156575" cy="533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(SA)-Algorithmus: Beispiel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08013" y="1204913"/>
            <a:ext cx="82327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30000"/>
              </a:spcBef>
              <a:buClrTx/>
              <a:buFontTx/>
              <a:buNone/>
            </a:pPr>
            <a:r>
              <a:rPr lang="de-DE" altLang="de-DE"/>
              <a:t>Gegeben: Schaltung mit sechs Zellen und sechs Netzen, wobei alle Zellen identische Größe besitzen,  sowie Netzliste mit Netzgewichten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Tx/>
              <a:buFontTx/>
              <a:buNone/>
            </a:pPr>
            <a:r>
              <a:rPr lang="de-DE" altLang="de-DE"/>
              <a:t>Gesucht: Aufteilung in zwei Blöcke </a:t>
            </a:r>
            <a:r>
              <a:rPr lang="de-DE" altLang="de-DE" i="1"/>
              <a:t>A</a:t>
            </a:r>
            <a:r>
              <a:rPr lang="de-DE" altLang="de-DE"/>
              <a:t> und </a:t>
            </a:r>
            <a:r>
              <a:rPr lang="de-DE" altLang="de-DE" i="1"/>
              <a:t>B</a:t>
            </a:r>
            <a:r>
              <a:rPr lang="de-DE" altLang="de-DE"/>
              <a:t> mit jeweils drei Zellen und minimalen Kosten</a:t>
            </a:r>
            <a:endParaRPr lang="en-US" altLang="de-DE"/>
          </a:p>
        </p:txBody>
      </p:sp>
      <p:sp>
        <p:nvSpPr>
          <p:cNvPr id="533508" name="Rectangle 4"/>
          <p:cNvSpPr>
            <a:spLocks noChangeAspect="1" noChangeArrowheads="1"/>
          </p:cNvSpPr>
          <p:nvPr/>
        </p:nvSpPr>
        <p:spPr bwMode="auto">
          <a:xfrm>
            <a:off x="7356475" y="5229225"/>
            <a:ext cx="12080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ym typeface="Symbol" pitchFamily="18" charset="2"/>
              </a:rPr>
              <a:t>w</a:t>
            </a:r>
            <a:r>
              <a:rPr lang="de-DE" altLang="de-DE" sz="1600" baseline="-25000">
                <a:sym typeface="Symbol" pitchFamily="18" charset="2"/>
              </a:rPr>
              <a:t>6 </a:t>
            </a:r>
            <a:r>
              <a:rPr lang="de-DE" altLang="de-DE" sz="1600">
                <a:sym typeface="Symbol" pitchFamily="18" charset="2"/>
              </a:rPr>
              <a:t>= 4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09" name="Rectangle 5"/>
          <p:cNvSpPr>
            <a:spLocks noChangeAspect="1" noChangeArrowheads="1"/>
          </p:cNvSpPr>
          <p:nvPr/>
        </p:nvSpPr>
        <p:spPr bwMode="auto">
          <a:xfrm>
            <a:off x="5110163" y="5229225"/>
            <a:ext cx="22463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olidFill>
                  <a:srgbClr val="996633"/>
                </a:solidFill>
                <a:sym typeface="Symbol" pitchFamily="18" charset="2"/>
              </a:rPr>
              <a:t>N</a:t>
            </a:r>
            <a:r>
              <a:rPr lang="de-DE" altLang="de-DE" sz="1600" baseline="-25000">
                <a:solidFill>
                  <a:srgbClr val="996633"/>
                </a:solidFill>
                <a:sym typeface="Symbol" pitchFamily="18" charset="2"/>
              </a:rPr>
              <a:t>6 </a:t>
            </a:r>
            <a:r>
              <a:rPr lang="de-DE" altLang="de-DE" sz="1600">
                <a:sym typeface="Symbol" pitchFamily="18" charset="2"/>
              </a:rPr>
              <a:t>= (2, 3, 6)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10" name="Rectangle 6"/>
          <p:cNvSpPr>
            <a:spLocks noChangeAspect="1" noChangeArrowheads="1"/>
          </p:cNvSpPr>
          <p:nvPr/>
        </p:nvSpPr>
        <p:spPr bwMode="auto">
          <a:xfrm>
            <a:off x="7356475" y="4845050"/>
            <a:ext cx="12080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ym typeface="Symbol" pitchFamily="18" charset="2"/>
              </a:rPr>
              <a:t>w</a:t>
            </a:r>
            <a:r>
              <a:rPr lang="de-DE" altLang="de-DE" sz="1600" baseline="-25000">
                <a:sym typeface="Symbol" pitchFamily="18" charset="2"/>
              </a:rPr>
              <a:t>5 </a:t>
            </a:r>
            <a:r>
              <a:rPr lang="de-DE" altLang="de-DE" sz="1600">
                <a:sym typeface="Symbol" pitchFamily="18" charset="2"/>
              </a:rPr>
              <a:t>= 1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11" name="Rectangle 7"/>
          <p:cNvSpPr>
            <a:spLocks noChangeAspect="1" noChangeArrowheads="1"/>
          </p:cNvSpPr>
          <p:nvPr/>
        </p:nvSpPr>
        <p:spPr bwMode="auto">
          <a:xfrm>
            <a:off x="5110163" y="4845050"/>
            <a:ext cx="22463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olidFill>
                  <a:srgbClr val="009999"/>
                </a:solidFill>
                <a:sym typeface="Symbol" pitchFamily="18" charset="2"/>
              </a:rPr>
              <a:t>N</a:t>
            </a:r>
            <a:r>
              <a:rPr lang="de-DE" altLang="de-DE" sz="1600" baseline="-25000">
                <a:solidFill>
                  <a:srgbClr val="009999"/>
                </a:solidFill>
                <a:sym typeface="Symbol" pitchFamily="18" charset="2"/>
              </a:rPr>
              <a:t>5 </a:t>
            </a:r>
            <a:r>
              <a:rPr lang="de-DE" altLang="de-DE" sz="1600">
                <a:sym typeface="Symbol" pitchFamily="18" charset="2"/>
              </a:rPr>
              <a:t>= (1, 5)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12" name="Rectangle 8"/>
          <p:cNvSpPr>
            <a:spLocks noChangeAspect="1" noChangeArrowheads="1"/>
          </p:cNvSpPr>
          <p:nvPr/>
        </p:nvSpPr>
        <p:spPr bwMode="auto">
          <a:xfrm>
            <a:off x="7356475" y="4459288"/>
            <a:ext cx="120808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ym typeface="Symbol" pitchFamily="18" charset="2"/>
              </a:rPr>
              <a:t>w</a:t>
            </a:r>
            <a:r>
              <a:rPr lang="de-DE" altLang="de-DE" sz="1600" baseline="-25000">
                <a:sym typeface="Symbol" pitchFamily="18" charset="2"/>
              </a:rPr>
              <a:t>4 </a:t>
            </a:r>
            <a:r>
              <a:rPr lang="de-DE" altLang="de-DE" sz="1600">
                <a:sym typeface="Symbol" pitchFamily="18" charset="2"/>
              </a:rPr>
              <a:t>= 3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13" name="Rectangle 9"/>
          <p:cNvSpPr>
            <a:spLocks noChangeAspect="1" noChangeArrowheads="1"/>
          </p:cNvSpPr>
          <p:nvPr/>
        </p:nvSpPr>
        <p:spPr bwMode="auto">
          <a:xfrm>
            <a:off x="5110163" y="4459288"/>
            <a:ext cx="224631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olidFill>
                  <a:srgbClr val="CC00CC"/>
                </a:solidFill>
                <a:sym typeface="Symbol" pitchFamily="18" charset="2"/>
              </a:rPr>
              <a:t>N</a:t>
            </a:r>
            <a:r>
              <a:rPr lang="de-DE" altLang="de-DE" sz="1600" baseline="-25000">
                <a:solidFill>
                  <a:srgbClr val="CC00CC"/>
                </a:solidFill>
                <a:sym typeface="Symbol" pitchFamily="18" charset="2"/>
              </a:rPr>
              <a:t>4 </a:t>
            </a:r>
            <a:r>
              <a:rPr lang="de-DE" altLang="de-DE" sz="1600">
                <a:sym typeface="Symbol" pitchFamily="18" charset="2"/>
              </a:rPr>
              <a:t>= (4, 5)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14" name="Rectangle 10"/>
          <p:cNvSpPr>
            <a:spLocks noChangeAspect="1" noChangeArrowheads="1"/>
          </p:cNvSpPr>
          <p:nvPr/>
        </p:nvSpPr>
        <p:spPr bwMode="auto">
          <a:xfrm>
            <a:off x="7356475" y="4073525"/>
            <a:ext cx="12080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ym typeface="Symbol" pitchFamily="18" charset="2"/>
              </a:rPr>
              <a:t>w</a:t>
            </a:r>
            <a:r>
              <a:rPr lang="de-DE" altLang="de-DE" sz="1600" baseline="-25000">
                <a:sym typeface="Symbol" pitchFamily="18" charset="2"/>
              </a:rPr>
              <a:t>3 </a:t>
            </a:r>
            <a:r>
              <a:rPr lang="de-DE" altLang="de-DE" sz="1600">
                <a:sym typeface="Symbol" pitchFamily="18" charset="2"/>
              </a:rPr>
              <a:t>= 2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15" name="Rectangle 11"/>
          <p:cNvSpPr>
            <a:spLocks noChangeAspect="1" noChangeArrowheads="1"/>
          </p:cNvSpPr>
          <p:nvPr/>
        </p:nvSpPr>
        <p:spPr bwMode="auto">
          <a:xfrm>
            <a:off x="5110163" y="4073525"/>
            <a:ext cx="224631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olidFill>
                  <a:srgbClr val="009900"/>
                </a:solidFill>
                <a:sym typeface="Symbol" pitchFamily="18" charset="2"/>
              </a:rPr>
              <a:t>N</a:t>
            </a:r>
            <a:r>
              <a:rPr lang="de-DE" altLang="de-DE" sz="1600" baseline="-25000">
                <a:solidFill>
                  <a:srgbClr val="009900"/>
                </a:solidFill>
                <a:sym typeface="Symbol" pitchFamily="18" charset="2"/>
              </a:rPr>
              <a:t>3 </a:t>
            </a:r>
            <a:r>
              <a:rPr lang="de-DE" altLang="de-DE" sz="1600">
                <a:sym typeface="Symbol" pitchFamily="18" charset="2"/>
              </a:rPr>
              <a:t>= (2, 3, 6)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16" name="Rectangle 12"/>
          <p:cNvSpPr>
            <a:spLocks noChangeAspect="1" noChangeArrowheads="1"/>
          </p:cNvSpPr>
          <p:nvPr/>
        </p:nvSpPr>
        <p:spPr bwMode="auto">
          <a:xfrm>
            <a:off x="7356475" y="3687763"/>
            <a:ext cx="120808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ym typeface="Symbol" pitchFamily="18" charset="2"/>
              </a:rPr>
              <a:t>w</a:t>
            </a:r>
            <a:r>
              <a:rPr lang="de-DE" altLang="de-DE" sz="1600" baseline="-25000">
                <a:sym typeface="Symbol" pitchFamily="18" charset="2"/>
              </a:rPr>
              <a:t>2 </a:t>
            </a:r>
            <a:r>
              <a:rPr lang="de-DE" altLang="de-DE" sz="1600">
                <a:sym typeface="Symbol" pitchFamily="18" charset="2"/>
              </a:rPr>
              <a:t>= 2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17" name="Rectangle 13"/>
          <p:cNvSpPr>
            <a:spLocks noChangeAspect="1" noChangeArrowheads="1"/>
          </p:cNvSpPr>
          <p:nvPr/>
        </p:nvSpPr>
        <p:spPr bwMode="auto">
          <a:xfrm>
            <a:off x="5110163" y="3687763"/>
            <a:ext cx="224631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olidFill>
                  <a:schemeClr val="accent2"/>
                </a:solidFill>
                <a:sym typeface="Symbol" pitchFamily="18" charset="2"/>
              </a:rPr>
              <a:t>N</a:t>
            </a:r>
            <a:r>
              <a:rPr lang="de-DE" altLang="de-DE" sz="1600" baseline="-25000">
                <a:solidFill>
                  <a:schemeClr val="accent2"/>
                </a:solidFill>
                <a:sym typeface="Symbol" pitchFamily="18" charset="2"/>
              </a:rPr>
              <a:t>2 </a:t>
            </a:r>
            <a:r>
              <a:rPr lang="de-DE" altLang="de-DE" sz="1600">
                <a:sym typeface="Symbol" pitchFamily="18" charset="2"/>
              </a:rPr>
              <a:t>= (1, 2, 5, 6)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18" name="Rectangle 14"/>
          <p:cNvSpPr>
            <a:spLocks noChangeAspect="1" noChangeArrowheads="1"/>
          </p:cNvSpPr>
          <p:nvPr/>
        </p:nvSpPr>
        <p:spPr bwMode="auto">
          <a:xfrm>
            <a:off x="7356475" y="3302000"/>
            <a:ext cx="120808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ym typeface="Symbol" pitchFamily="18" charset="2"/>
              </a:rPr>
              <a:t>w</a:t>
            </a:r>
            <a:r>
              <a:rPr lang="de-DE" altLang="de-DE" sz="1600" baseline="-25000">
                <a:sym typeface="Symbol" pitchFamily="18" charset="2"/>
              </a:rPr>
              <a:t>1 </a:t>
            </a:r>
            <a:r>
              <a:rPr lang="de-DE" altLang="de-DE" sz="1600">
                <a:sym typeface="Symbol" pitchFamily="18" charset="2"/>
              </a:rPr>
              <a:t>= 4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19" name="Rectangle 15"/>
          <p:cNvSpPr>
            <a:spLocks noChangeAspect="1" noChangeArrowheads="1"/>
          </p:cNvSpPr>
          <p:nvPr/>
        </p:nvSpPr>
        <p:spPr bwMode="auto">
          <a:xfrm>
            <a:off x="5110163" y="3302000"/>
            <a:ext cx="2246312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 i="1">
                <a:solidFill>
                  <a:srgbClr val="CC0000"/>
                </a:solidFill>
                <a:sym typeface="Symbol" pitchFamily="18" charset="2"/>
              </a:rPr>
              <a:t>N</a:t>
            </a:r>
            <a:r>
              <a:rPr lang="de-DE" altLang="de-DE" sz="1600" baseline="-25000">
                <a:solidFill>
                  <a:srgbClr val="CC0000"/>
                </a:solidFill>
                <a:sym typeface="Symbol" pitchFamily="18" charset="2"/>
              </a:rPr>
              <a:t>1 </a:t>
            </a:r>
            <a:r>
              <a:rPr lang="de-DE" altLang="de-DE" sz="1600">
                <a:sym typeface="Symbol" pitchFamily="18" charset="2"/>
              </a:rPr>
              <a:t>= (1, 4, 5)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20" name="Rectangle 16"/>
          <p:cNvSpPr>
            <a:spLocks noChangeAspect="1" noChangeArrowheads="1"/>
          </p:cNvSpPr>
          <p:nvPr/>
        </p:nvSpPr>
        <p:spPr bwMode="auto">
          <a:xfrm>
            <a:off x="7283450" y="2916238"/>
            <a:ext cx="120808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>
                <a:sym typeface="Symbol" pitchFamily="18" charset="2"/>
              </a:rPr>
              <a:t>Gewichte</a:t>
            </a:r>
            <a:endParaRPr lang="en-US" altLang="de-DE" sz="1600">
              <a:sym typeface="Symbol" pitchFamily="18" charset="2"/>
            </a:endParaRPr>
          </a:p>
        </p:txBody>
      </p:sp>
      <p:sp>
        <p:nvSpPr>
          <p:cNvPr id="533521" name="Rectangle 17"/>
          <p:cNvSpPr>
            <a:spLocks noChangeAspect="1" noChangeArrowheads="1"/>
          </p:cNvSpPr>
          <p:nvPr/>
        </p:nvSpPr>
        <p:spPr bwMode="auto">
          <a:xfrm>
            <a:off x="5110163" y="2916238"/>
            <a:ext cx="224631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</a:pPr>
            <a:r>
              <a:rPr lang="de-DE" altLang="de-DE" sz="1600">
                <a:sym typeface="Symbol" pitchFamily="18" charset="2"/>
              </a:rPr>
              <a:t>Netze</a:t>
            </a:r>
            <a:endParaRPr lang="en-US" altLang="de-DE" sz="1600">
              <a:sym typeface="Symbol" pitchFamily="18" charset="2"/>
            </a:endParaRPr>
          </a:p>
        </p:txBody>
      </p:sp>
      <p:grpSp>
        <p:nvGrpSpPr>
          <p:cNvPr id="533577" name="Group 73"/>
          <p:cNvGrpSpPr>
            <a:grpSpLocks noChangeAspect="1"/>
          </p:cNvGrpSpPr>
          <p:nvPr/>
        </p:nvGrpSpPr>
        <p:grpSpPr bwMode="auto">
          <a:xfrm>
            <a:off x="3379788" y="3119438"/>
            <a:ext cx="347662" cy="403225"/>
            <a:chOff x="2835" y="797"/>
            <a:chExt cx="243" cy="188"/>
          </a:xfrm>
        </p:grpSpPr>
        <p:sp>
          <p:nvSpPr>
            <p:cNvPr id="70727" name="AutoShape 74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728" name="Oval 75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33580" name="AutoShape 76"/>
          <p:cNvSpPr>
            <a:spLocks noChangeAspect="1" noChangeArrowheads="1"/>
          </p:cNvSpPr>
          <p:nvPr/>
        </p:nvSpPr>
        <p:spPr bwMode="auto">
          <a:xfrm>
            <a:off x="1192213" y="3154363"/>
            <a:ext cx="300037" cy="306387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3581" name="Line 77"/>
          <p:cNvSpPr>
            <a:spLocks noChangeAspect="1" noChangeShapeType="1"/>
          </p:cNvSpPr>
          <p:nvPr/>
        </p:nvSpPr>
        <p:spPr bwMode="auto">
          <a:xfrm flipV="1">
            <a:off x="3752850" y="3311525"/>
            <a:ext cx="85725" cy="4763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3582" name="Text Box 78"/>
          <p:cNvSpPr txBox="1">
            <a:spLocks noChangeAspect="1" noChangeArrowheads="1"/>
          </p:cNvSpPr>
          <p:nvPr/>
        </p:nvSpPr>
        <p:spPr bwMode="auto">
          <a:xfrm>
            <a:off x="1128713" y="3148013"/>
            <a:ext cx="35718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/>
              <a:t> 1</a:t>
            </a:r>
            <a:endParaRPr lang="en-US" altLang="de-DE" sz="1600"/>
          </a:p>
        </p:txBody>
      </p:sp>
      <p:sp>
        <p:nvSpPr>
          <p:cNvPr id="533583" name="Text Box 79"/>
          <p:cNvSpPr txBox="1">
            <a:spLocks noChangeAspect="1" noChangeArrowheads="1"/>
          </p:cNvSpPr>
          <p:nvPr/>
        </p:nvSpPr>
        <p:spPr bwMode="auto">
          <a:xfrm>
            <a:off x="3332163" y="3148013"/>
            <a:ext cx="3016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/>
              <a:t>4</a:t>
            </a:r>
            <a:endParaRPr lang="en-US" altLang="de-DE" sz="1600"/>
          </a:p>
        </p:txBody>
      </p:sp>
      <p:sp>
        <p:nvSpPr>
          <p:cNvPr id="533584" name="AutoShape 80"/>
          <p:cNvSpPr>
            <a:spLocks noChangeAspect="1" noChangeArrowheads="1"/>
          </p:cNvSpPr>
          <p:nvPr/>
        </p:nvSpPr>
        <p:spPr bwMode="auto">
          <a:xfrm>
            <a:off x="1195388" y="4094163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3585" name="Text Box 81"/>
          <p:cNvSpPr txBox="1">
            <a:spLocks noChangeAspect="1" noChangeArrowheads="1"/>
          </p:cNvSpPr>
          <p:nvPr/>
        </p:nvSpPr>
        <p:spPr bwMode="auto">
          <a:xfrm>
            <a:off x="1133475" y="4083050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/>
              <a:t> 2</a:t>
            </a:r>
            <a:endParaRPr lang="en-US" altLang="de-DE" sz="1600"/>
          </a:p>
        </p:txBody>
      </p:sp>
      <p:sp>
        <p:nvSpPr>
          <p:cNvPr id="533586" name="AutoShape 82"/>
          <p:cNvSpPr>
            <a:spLocks noChangeAspect="1" noChangeArrowheads="1"/>
          </p:cNvSpPr>
          <p:nvPr/>
        </p:nvSpPr>
        <p:spPr bwMode="auto">
          <a:xfrm>
            <a:off x="3368675" y="4016375"/>
            <a:ext cx="301625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600"/>
          </a:p>
        </p:txBody>
      </p:sp>
      <p:sp>
        <p:nvSpPr>
          <p:cNvPr id="533587" name="Text Box 83"/>
          <p:cNvSpPr txBox="1">
            <a:spLocks noChangeAspect="1" noChangeArrowheads="1"/>
          </p:cNvSpPr>
          <p:nvPr/>
        </p:nvSpPr>
        <p:spPr bwMode="auto">
          <a:xfrm>
            <a:off x="3305175" y="4016375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/>
              <a:t> 5</a:t>
            </a:r>
            <a:endParaRPr lang="en-US" altLang="de-DE" sz="1600"/>
          </a:p>
        </p:txBody>
      </p:sp>
      <p:grpSp>
        <p:nvGrpSpPr>
          <p:cNvPr id="533588" name="Group 84"/>
          <p:cNvGrpSpPr>
            <a:grpSpLocks noChangeAspect="1"/>
          </p:cNvGrpSpPr>
          <p:nvPr/>
        </p:nvGrpSpPr>
        <p:grpSpPr bwMode="auto">
          <a:xfrm>
            <a:off x="1192213" y="4962525"/>
            <a:ext cx="363537" cy="401638"/>
            <a:chOff x="2835" y="797"/>
            <a:chExt cx="243" cy="188"/>
          </a:xfrm>
        </p:grpSpPr>
        <p:sp>
          <p:nvSpPr>
            <p:cNvPr id="70725" name="AutoShape 85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726" name="Oval 86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33591" name="Text Box 87"/>
          <p:cNvSpPr txBox="1">
            <a:spLocks noChangeAspect="1" noChangeArrowheads="1"/>
          </p:cNvSpPr>
          <p:nvPr/>
        </p:nvSpPr>
        <p:spPr bwMode="auto">
          <a:xfrm>
            <a:off x="1166813" y="5002213"/>
            <a:ext cx="3016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/>
              <a:t>3</a:t>
            </a:r>
            <a:endParaRPr lang="en-US" altLang="de-DE" sz="1600"/>
          </a:p>
        </p:txBody>
      </p:sp>
      <p:sp>
        <p:nvSpPr>
          <p:cNvPr id="533592" name="AutoShape 88"/>
          <p:cNvSpPr>
            <a:spLocks noChangeAspect="1" noChangeArrowheads="1"/>
          </p:cNvSpPr>
          <p:nvPr/>
        </p:nvSpPr>
        <p:spPr bwMode="auto">
          <a:xfrm>
            <a:off x="3382963" y="4953000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3593" name="Text Box 89"/>
          <p:cNvSpPr txBox="1">
            <a:spLocks noChangeAspect="1" noChangeArrowheads="1"/>
          </p:cNvSpPr>
          <p:nvPr/>
        </p:nvSpPr>
        <p:spPr bwMode="auto">
          <a:xfrm>
            <a:off x="3321050" y="4941888"/>
            <a:ext cx="357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/>
              <a:t> 6</a:t>
            </a:r>
            <a:endParaRPr lang="en-US" altLang="de-DE" sz="1600"/>
          </a:p>
        </p:txBody>
      </p:sp>
      <p:cxnSp>
        <p:nvCxnSpPr>
          <p:cNvPr id="533594" name="AutoShape 90"/>
          <p:cNvCxnSpPr>
            <a:cxnSpLocks noChangeAspect="1" noChangeShapeType="1"/>
            <a:stCxn id="533584" idx="3"/>
            <a:endCxn id="533598" idx="1"/>
          </p:cNvCxnSpPr>
          <p:nvPr/>
        </p:nvCxnSpPr>
        <p:spPr bwMode="auto">
          <a:xfrm>
            <a:off x="1495425" y="4248150"/>
            <a:ext cx="1695450" cy="158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3595" name="AutoShape 91"/>
          <p:cNvCxnSpPr>
            <a:cxnSpLocks noChangeAspect="1" noChangeShapeType="1"/>
          </p:cNvCxnSpPr>
          <p:nvPr/>
        </p:nvCxnSpPr>
        <p:spPr bwMode="auto">
          <a:xfrm>
            <a:off x="1568450" y="5165725"/>
            <a:ext cx="1811338" cy="1588"/>
          </a:xfrm>
          <a:prstGeom prst="straightConnector1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3596" name="Line 92"/>
          <p:cNvSpPr>
            <a:spLocks noChangeAspect="1" noChangeShapeType="1"/>
          </p:cNvSpPr>
          <p:nvPr/>
        </p:nvSpPr>
        <p:spPr bwMode="auto">
          <a:xfrm>
            <a:off x="3209925" y="4075113"/>
            <a:ext cx="150813" cy="1587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3597" name="AutoShape 93"/>
          <p:cNvCxnSpPr>
            <a:cxnSpLocks noChangeAspect="1" noChangeShapeType="1"/>
            <a:stCxn id="533581" idx="1"/>
            <a:endCxn id="533596" idx="0"/>
          </p:cNvCxnSpPr>
          <p:nvPr/>
        </p:nvCxnSpPr>
        <p:spPr bwMode="auto">
          <a:xfrm rot="-5400000" flipH="1" flipV="1">
            <a:off x="3142456" y="3378994"/>
            <a:ext cx="763588" cy="628650"/>
          </a:xfrm>
          <a:prstGeom prst="bentConnector3">
            <a:avLst>
              <a:gd name="adj1" fmla="val 38537"/>
            </a:avLst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3598" name="Line 94"/>
          <p:cNvSpPr>
            <a:spLocks noChangeAspect="1" noChangeShapeType="1"/>
          </p:cNvSpPr>
          <p:nvPr/>
        </p:nvSpPr>
        <p:spPr bwMode="auto">
          <a:xfrm flipH="1">
            <a:off x="3189288" y="4248150"/>
            <a:ext cx="17145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3599" name="Line 95"/>
          <p:cNvSpPr>
            <a:spLocks noChangeAspect="1" noChangeShapeType="1"/>
          </p:cNvSpPr>
          <p:nvPr/>
        </p:nvSpPr>
        <p:spPr bwMode="auto">
          <a:xfrm flipH="1">
            <a:off x="1020763" y="3394075"/>
            <a:ext cx="17145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3600" name="AutoShape 96"/>
          <p:cNvCxnSpPr>
            <a:cxnSpLocks noChangeAspect="1" noChangeShapeType="1"/>
          </p:cNvCxnSpPr>
          <p:nvPr/>
        </p:nvCxnSpPr>
        <p:spPr bwMode="auto">
          <a:xfrm>
            <a:off x="1511300" y="3306763"/>
            <a:ext cx="1866900" cy="1587"/>
          </a:xfrm>
          <a:prstGeom prst="straightConnector1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3601" name="Line 97"/>
          <p:cNvSpPr>
            <a:spLocks noChangeAspect="1" noChangeShapeType="1"/>
          </p:cNvSpPr>
          <p:nvPr/>
        </p:nvSpPr>
        <p:spPr bwMode="auto">
          <a:xfrm flipV="1">
            <a:off x="2230438" y="3305175"/>
            <a:ext cx="7937" cy="8556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3602" name="Line 98"/>
          <p:cNvSpPr>
            <a:spLocks noChangeAspect="1" noChangeShapeType="1"/>
          </p:cNvSpPr>
          <p:nvPr/>
        </p:nvSpPr>
        <p:spPr bwMode="auto">
          <a:xfrm>
            <a:off x="3209925" y="4162425"/>
            <a:ext cx="150813" cy="15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3603" name="AutoShape 99"/>
          <p:cNvCxnSpPr>
            <a:cxnSpLocks noChangeAspect="1" noChangeShapeType="1"/>
            <a:stCxn id="533601" idx="0"/>
            <a:endCxn id="533602" idx="0"/>
          </p:cNvCxnSpPr>
          <p:nvPr/>
        </p:nvCxnSpPr>
        <p:spPr bwMode="auto">
          <a:xfrm rot="16200000" flipH="1">
            <a:off x="2719388" y="3673475"/>
            <a:ext cx="1588" cy="979487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3604" name="Line 100"/>
          <p:cNvSpPr>
            <a:spLocks noChangeAspect="1" noChangeShapeType="1"/>
          </p:cNvSpPr>
          <p:nvPr/>
        </p:nvSpPr>
        <p:spPr bwMode="auto">
          <a:xfrm flipV="1">
            <a:off x="1941513" y="4075113"/>
            <a:ext cx="0" cy="977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3605" name="AutoShape 101"/>
          <p:cNvCxnSpPr>
            <a:cxnSpLocks noChangeAspect="1" noChangeShapeType="1"/>
            <a:stCxn id="533599" idx="1"/>
            <a:endCxn id="533604" idx="1"/>
          </p:cNvCxnSpPr>
          <p:nvPr/>
        </p:nvCxnSpPr>
        <p:spPr bwMode="auto">
          <a:xfrm rot="16200000" flipH="1">
            <a:off x="1141413" y="3276600"/>
            <a:ext cx="681037" cy="9191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3606" name="Line 102"/>
          <p:cNvSpPr>
            <a:spLocks noChangeAspect="1" noChangeShapeType="1"/>
          </p:cNvSpPr>
          <p:nvPr/>
        </p:nvSpPr>
        <p:spPr bwMode="auto">
          <a:xfrm flipH="1">
            <a:off x="3209925" y="5053013"/>
            <a:ext cx="1714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3607" name="AutoShape 103"/>
          <p:cNvCxnSpPr>
            <a:cxnSpLocks noChangeAspect="1" noChangeShapeType="1"/>
            <a:stCxn id="533606" idx="1"/>
            <a:endCxn id="533604" idx="0"/>
          </p:cNvCxnSpPr>
          <p:nvPr/>
        </p:nvCxnSpPr>
        <p:spPr bwMode="auto">
          <a:xfrm flipH="1">
            <a:off x="1941513" y="5053013"/>
            <a:ext cx="1270000" cy="15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3608" name="Line 104"/>
          <p:cNvSpPr>
            <a:spLocks noChangeAspect="1" noChangeShapeType="1"/>
          </p:cNvSpPr>
          <p:nvPr/>
        </p:nvSpPr>
        <p:spPr bwMode="auto">
          <a:xfrm flipH="1" flipV="1">
            <a:off x="3687763" y="5110163"/>
            <a:ext cx="150812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3609" name="Line 105"/>
          <p:cNvSpPr>
            <a:spLocks noChangeAspect="1" noChangeShapeType="1"/>
          </p:cNvSpPr>
          <p:nvPr/>
        </p:nvSpPr>
        <p:spPr bwMode="auto">
          <a:xfrm flipH="1" flipV="1">
            <a:off x="962025" y="5181600"/>
            <a:ext cx="230188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3610" name="Line 106"/>
          <p:cNvSpPr>
            <a:spLocks noChangeAspect="1" noChangeShapeType="1"/>
          </p:cNvSpPr>
          <p:nvPr/>
        </p:nvSpPr>
        <p:spPr bwMode="auto">
          <a:xfrm>
            <a:off x="3841750" y="5110163"/>
            <a:ext cx="0" cy="404812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3611" name="AutoShape 107"/>
          <p:cNvCxnSpPr>
            <a:cxnSpLocks noChangeAspect="1" noChangeShapeType="1"/>
            <a:stCxn id="533610" idx="1"/>
          </p:cNvCxnSpPr>
          <p:nvPr/>
        </p:nvCxnSpPr>
        <p:spPr bwMode="auto">
          <a:xfrm flipH="1">
            <a:off x="963613" y="5514975"/>
            <a:ext cx="2878137" cy="0"/>
          </a:xfrm>
          <a:prstGeom prst="straightConnector1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3612" name="Line 108"/>
          <p:cNvSpPr>
            <a:spLocks noChangeAspect="1" noChangeShapeType="1"/>
          </p:cNvSpPr>
          <p:nvPr/>
        </p:nvSpPr>
        <p:spPr bwMode="auto">
          <a:xfrm flipH="1">
            <a:off x="963613" y="4189413"/>
            <a:ext cx="228600" cy="1587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3613" name="Line 109"/>
          <p:cNvSpPr>
            <a:spLocks noChangeAspect="1" noChangeShapeType="1"/>
          </p:cNvSpPr>
          <p:nvPr/>
        </p:nvSpPr>
        <p:spPr bwMode="auto">
          <a:xfrm flipV="1">
            <a:off x="1711325" y="4995863"/>
            <a:ext cx="0" cy="17145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3614" name="Line 110"/>
          <p:cNvSpPr>
            <a:spLocks noChangeAspect="1" noChangeShapeType="1"/>
          </p:cNvSpPr>
          <p:nvPr/>
        </p:nvSpPr>
        <p:spPr bwMode="auto">
          <a:xfrm flipH="1">
            <a:off x="1077913" y="4305300"/>
            <a:ext cx="114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3615" name="AutoShape 111"/>
          <p:cNvCxnSpPr>
            <a:cxnSpLocks noChangeAspect="1" noChangeShapeType="1"/>
            <a:stCxn id="533614" idx="1"/>
            <a:endCxn id="533613" idx="1"/>
          </p:cNvCxnSpPr>
          <p:nvPr/>
        </p:nvCxnSpPr>
        <p:spPr bwMode="auto">
          <a:xfrm rot="16200000" flipH="1">
            <a:off x="1050131" y="4334670"/>
            <a:ext cx="688975" cy="63341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3616" name="AutoShape 112"/>
          <p:cNvCxnSpPr>
            <a:cxnSpLocks noChangeAspect="1" noChangeShapeType="1"/>
            <a:stCxn id="533612" idx="1"/>
          </p:cNvCxnSpPr>
          <p:nvPr/>
        </p:nvCxnSpPr>
        <p:spPr bwMode="auto">
          <a:xfrm flipH="1">
            <a:off x="963613" y="4191000"/>
            <a:ext cx="0" cy="1323975"/>
          </a:xfrm>
          <a:prstGeom prst="straightConnector1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3617" name="Line 113"/>
          <p:cNvSpPr>
            <a:spLocks noChangeAspect="1" noChangeShapeType="1"/>
          </p:cNvSpPr>
          <p:nvPr/>
        </p:nvSpPr>
        <p:spPr bwMode="auto">
          <a:xfrm flipH="1" flipV="1">
            <a:off x="3671888" y="4189413"/>
            <a:ext cx="284162" cy="1587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3618" name="Line 114"/>
          <p:cNvSpPr>
            <a:spLocks noChangeAspect="1" noChangeShapeType="1"/>
          </p:cNvSpPr>
          <p:nvPr/>
        </p:nvSpPr>
        <p:spPr bwMode="auto">
          <a:xfrm flipH="1" flipV="1">
            <a:off x="1020763" y="3211513"/>
            <a:ext cx="161925" cy="1587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3619" name="Line 115"/>
          <p:cNvSpPr>
            <a:spLocks noChangeAspect="1" noChangeShapeType="1"/>
          </p:cNvSpPr>
          <p:nvPr/>
        </p:nvSpPr>
        <p:spPr bwMode="auto">
          <a:xfrm flipV="1">
            <a:off x="3956050" y="2981325"/>
            <a:ext cx="0" cy="1208088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3620" name="Line 116"/>
          <p:cNvSpPr>
            <a:spLocks noChangeAspect="1" noChangeShapeType="1"/>
          </p:cNvSpPr>
          <p:nvPr/>
        </p:nvSpPr>
        <p:spPr bwMode="auto">
          <a:xfrm flipV="1">
            <a:off x="1020763" y="2981325"/>
            <a:ext cx="0" cy="230188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3621" name="AutoShape 117"/>
          <p:cNvCxnSpPr>
            <a:cxnSpLocks noChangeAspect="1" noChangeShapeType="1"/>
            <a:stCxn id="533620" idx="1"/>
            <a:endCxn id="533619" idx="1"/>
          </p:cNvCxnSpPr>
          <p:nvPr/>
        </p:nvCxnSpPr>
        <p:spPr bwMode="auto">
          <a:xfrm flipV="1">
            <a:off x="1020763" y="2981325"/>
            <a:ext cx="2935287" cy="1588"/>
          </a:xfrm>
          <a:prstGeom prst="straightConnector1">
            <a:avLst/>
          </a:prstGeom>
          <a:noFill/>
          <a:ln w="9525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3622" name="Oval 118"/>
          <p:cNvSpPr>
            <a:spLocks noChangeAspect="1" noChangeArrowheads="1"/>
          </p:cNvSpPr>
          <p:nvPr/>
        </p:nvSpPr>
        <p:spPr bwMode="auto">
          <a:xfrm>
            <a:off x="1684338" y="513715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3623" name="Oval 119"/>
          <p:cNvSpPr>
            <a:spLocks noChangeAspect="1" noChangeArrowheads="1"/>
          </p:cNvSpPr>
          <p:nvPr/>
        </p:nvSpPr>
        <p:spPr bwMode="auto">
          <a:xfrm>
            <a:off x="1909763" y="4219575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3624" name="Oval 120"/>
          <p:cNvSpPr>
            <a:spLocks noChangeAspect="1" noChangeArrowheads="1"/>
          </p:cNvSpPr>
          <p:nvPr/>
        </p:nvSpPr>
        <p:spPr bwMode="auto">
          <a:xfrm>
            <a:off x="935038" y="5141913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33625" name="Rectangle 121"/>
          <p:cNvSpPr>
            <a:spLocks noChangeAspect="1" noChangeArrowheads="1"/>
          </p:cNvSpPr>
          <p:nvPr/>
        </p:nvSpPr>
        <p:spPr bwMode="auto">
          <a:xfrm>
            <a:off x="2344738" y="2613025"/>
            <a:ext cx="407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 i="1">
                <a:solidFill>
                  <a:srgbClr val="009999"/>
                </a:solidFill>
              </a:rPr>
              <a:t>N</a:t>
            </a:r>
            <a:r>
              <a:rPr lang="de-DE" altLang="de-DE" sz="1600" baseline="-25000">
                <a:solidFill>
                  <a:srgbClr val="009999"/>
                </a:solidFill>
              </a:rPr>
              <a:t>5</a:t>
            </a:r>
          </a:p>
        </p:txBody>
      </p:sp>
      <p:sp>
        <p:nvSpPr>
          <p:cNvPr id="533626" name="Rectangle 122"/>
          <p:cNvSpPr>
            <a:spLocks noChangeAspect="1" noChangeArrowheads="1"/>
          </p:cNvSpPr>
          <p:nvPr/>
        </p:nvSpPr>
        <p:spPr bwMode="auto">
          <a:xfrm>
            <a:off x="2055813" y="2949575"/>
            <a:ext cx="407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 i="1">
                <a:solidFill>
                  <a:srgbClr val="CC0000"/>
                </a:solidFill>
              </a:rPr>
              <a:t>N</a:t>
            </a:r>
            <a:r>
              <a:rPr lang="de-DE" altLang="de-DE" sz="1600" baseline="-2500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533627" name="Rectangle 123"/>
          <p:cNvSpPr>
            <a:spLocks noChangeAspect="1" noChangeArrowheads="1"/>
          </p:cNvSpPr>
          <p:nvPr/>
        </p:nvSpPr>
        <p:spPr bwMode="auto">
          <a:xfrm>
            <a:off x="1944688" y="4318000"/>
            <a:ext cx="407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 i="1">
                <a:solidFill>
                  <a:schemeClr val="accent2"/>
                </a:solidFill>
              </a:rPr>
              <a:t>N</a:t>
            </a:r>
            <a:r>
              <a:rPr lang="de-DE" altLang="de-DE" sz="1600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533628" name="Rectangle 124"/>
          <p:cNvSpPr>
            <a:spLocks noChangeAspect="1" noChangeArrowheads="1"/>
          </p:cNvSpPr>
          <p:nvPr/>
        </p:nvSpPr>
        <p:spPr bwMode="auto">
          <a:xfrm>
            <a:off x="1538288" y="5183188"/>
            <a:ext cx="407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 i="1">
                <a:solidFill>
                  <a:srgbClr val="009900"/>
                </a:solidFill>
              </a:rPr>
              <a:t>N</a:t>
            </a:r>
            <a:r>
              <a:rPr lang="de-DE" altLang="de-DE" sz="1600" baseline="-250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533629" name="Rectangle 125"/>
          <p:cNvSpPr>
            <a:spLocks noChangeAspect="1" noChangeArrowheads="1"/>
          </p:cNvSpPr>
          <p:nvPr/>
        </p:nvSpPr>
        <p:spPr bwMode="auto">
          <a:xfrm>
            <a:off x="2330450" y="5494338"/>
            <a:ext cx="407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 i="1">
                <a:solidFill>
                  <a:srgbClr val="996633"/>
                </a:solidFill>
              </a:rPr>
              <a:t>N</a:t>
            </a:r>
            <a:r>
              <a:rPr lang="de-DE" altLang="de-DE" sz="1600" baseline="-25000">
                <a:solidFill>
                  <a:srgbClr val="996633"/>
                </a:solidFill>
              </a:rPr>
              <a:t>6</a:t>
            </a:r>
          </a:p>
        </p:txBody>
      </p:sp>
      <p:sp>
        <p:nvSpPr>
          <p:cNvPr id="533630" name="Rectangle 126"/>
          <p:cNvSpPr>
            <a:spLocks noChangeAspect="1" noChangeArrowheads="1"/>
          </p:cNvSpPr>
          <p:nvPr/>
        </p:nvSpPr>
        <p:spPr bwMode="auto">
          <a:xfrm>
            <a:off x="3478213" y="3670300"/>
            <a:ext cx="407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600" i="1">
                <a:solidFill>
                  <a:srgbClr val="CC00CC"/>
                </a:solidFill>
              </a:rPr>
              <a:t>N</a:t>
            </a:r>
            <a:r>
              <a:rPr lang="de-DE" altLang="de-DE" sz="1600" baseline="-25000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533631" name="Oval 127"/>
          <p:cNvSpPr>
            <a:spLocks noChangeAspect="1" noChangeArrowheads="1"/>
          </p:cNvSpPr>
          <p:nvPr/>
        </p:nvSpPr>
        <p:spPr bwMode="auto">
          <a:xfrm>
            <a:off x="2216150" y="327660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3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3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3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3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3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3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3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3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3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3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3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3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3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3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3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3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3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3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3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3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3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3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3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53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3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3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3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3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3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3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3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3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3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3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3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3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53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53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53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53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3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53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53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53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53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53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53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53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53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53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8" grpId="0"/>
      <p:bldP spid="533509" grpId="0"/>
      <p:bldP spid="533510" grpId="0"/>
      <p:bldP spid="533511" grpId="0"/>
      <p:bldP spid="533512" grpId="0"/>
      <p:bldP spid="533513" grpId="0"/>
      <p:bldP spid="533514" grpId="0"/>
      <p:bldP spid="533515" grpId="0"/>
      <p:bldP spid="533516" grpId="0"/>
      <p:bldP spid="533517" grpId="0"/>
      <p:bldP spid="533518" grpId="0"/>
      <p:bldP spid="533519" grpId="0"/>
      <p:bldP spid="533520" grpId="0"/>
      <p:bldP spid="533521" grpId="0"/>
      <p:bldP spid="533580" grpId="0" animBg="1"/>
      <p:bldP spid="533581" grpId="0" animBg="1"/>
      <p:bldP spid="533582" grpId="0"/>
      <p:bldP spid="533583" grpId="0"/>
      <p:bldP spid="533584" grpId="0" animBg="1"/>
      <p:bldP spid="533585" grpId="0"/>
      <p:bldP spid="533586" grpId="0" animBg="1"/>
      <p:bldP spid="533587" grpId="0"/>
      <p:bldP spid="533591" grpId="0"/>
      <p:bldP spid="533592" grpId="0" animBg="1"/>
      <p:bldP spid="533593" grpId="0"/>
      <p:bldP spid="533596" grpId="0" animBg="1"/>
      <p:bldP spid="533598" grpId="0" animBg="1"/>
      <p:bldP spid="533599" grpId="0" animBg="1"/>
      <p:bldP spid="533601" grpId="0" animBg="1"/>
      <p:bldP spid="533602" grpId="0" animBg="1"/>
      <p:bldP spid="533604" grpId="0" animBg="1"/>
      <p:bldP spid="533606" grpId="0" animBg="1"/>
      <p:bldP spid="533608" grpId="0" animBg="1"/>
      <p:bldP spid="533609" grpId="0" animBg="1"/>
      <p:bldP spid="533610" grpId="0" animBg="1"/>
      <p:bldP spid="533612" grpId="0" animBg="1"/>
      <p:bldP spid="533613" grpId="0" animBg="1"/>
      <p:bldP spid="533614" grpId="0" animBg="1"/>
      <p:bldP spid="533617" grpId="0" animBg="1"/>
      <p:bldP spid="533618" grpId="0" animBg="1"/>
      <p:bldP spid="533619" grpId="0" animBg="1"/>
      <p:bldP spid="533620" grpId="0" animBg="1"/>
      <p:bldP spid="533622" grpId="0" animBg="1"/>
      <p:bldP spid="533623" grpId="0" animBg="1"/>
      <p:bldP spid="533624" grpId="0" animBg="1"/>
      <p:bldP spid="533625" grpId="0"/>
      <p:bldP spid="533626" grpId="0"/>
      <p:bldP spid="533627" grpId="0"/>
      <p:bldP spid="533628" grpId="0"/>
      <p:bldP spid="533629" grpId="0"/>
      <p:bldP spid="533630" grpId="0"/>
      <p:bldP spid="53363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(SA)-Algorithmus: Beispiel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35608"/>
              </p:ext>
            </p:extLst>
          </p:nvPr>
        </p:nvGraphicFramePr>
        <p:xfrm>
          <a:off x="833438" y="1295400"/>
          <a:ext cx="81661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8" name="Document" r:id="rId4" imgW="5073480" imgH="8185320" progId="Word.Document.8">
                  <p:embed/>
                </p:oleObj>
              </mc:Choice>
              <mc:Fallback>
                <p:oleObj name="Document" r:id="rId4" imgW="5073480" imgH="81853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-890" r="-12202" b="76181"/>
                      <a:stretch>
                        <a:fillRect/>
                      </a:stretch>
                    </p:blipFill>
                    <p:spPr bwMode="auto">
                      <a:xfrm>
                        <a:off x="833438" y="1295400"/>
                        <a:ext cx="8166100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5588" cy="79533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36613" y="5395913"/>
            <a:ext cx="2209800" cy="7874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Anfangspartitionierung: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i="1"/>
              <a:t>A</a:t>
            </a:r>
            <a:r>
              <a:rPr lang="de-DE" altLang="de-DE" sz="1500"/>
              <a:t> {1,2,3}, </a:t>
            </a:r>
            <a:r>
              <a:rPr lang="de-DE" altLang="de-DE" sz="1500" i="1"/>
              <a:t>B</a:t>
            </a:r>
            <a:r>
              <a:rPr lang="de-DE" altLang="de-DE" sz="1500"/>
              <a:t> {4,5,6}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Kosten: 13</a:t>
            </a:r>
            <a:endParaRPr lang="en-US" altLang="de-DE" sz="1500"/>
          </a:p>
        </p:txBody>
      </p:sp>
      <p:grpSp>
        <p:nvGrpSpPr>
          <p:cNvPr id="72708" name="Group 5"/>
          <p:cNvGrpSpPr>
            <a:grpSpLocks noChangeAspect="1"/>
          </p:cNvGrpSpPr>
          <p:nvPr/>
        </p:nvGrpSpPr>
        <p:grpSpPr bwMode="auto">
          <a:xfrm>
            <a:off x="3379788" y="2160588"/>
            <a:ext cx="347662" cy="403225"/>
            <a:chOff x="2835" y="797"/>
            <a:chExt cx="243" cy="188"/>
          </a:xfrm>
        </p:grpSpPr>
        <p:sp>
          <p:nvSpPr>
            <p:cNvPr id="72764" name="AutoShape 6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2765" name="Oval 7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2709" name="AutoShape 8"/>
          <p:cNvSpPr>
            <a:spLocks noChangeAspect="1" noChangeArrowheads="1"/>
          </p:cNvSpPr>
          <p:nvPr/>
        </p:nvSpPr>
        <p:spPr bwMode="auto">
          <a:xfrm>
            <a:off x="1192213" y="2195513"/>
            <a:ext cx="300037" cy="306387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2710" name="Line 9"/>
          <p:cNvSpPr>
            <a:spLocks noChangeAspect="1" noChangeShapeType="1"/>
          </p:cNvSpPr>
          <p:nvPr/>
        </p:nvSpPr>
        <p:spPr bwMode="auto">
          <a:xfrm flipV="1">
            <a:off x="3752850" y="2352675"/>
            <a:ext cx="857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11" name="Text Box 10"/>
          <p:cNvSpPr txBox="1">
            <a:spLocks noChangeAspect="1" noChangeArrowheads="1"/>
          </p:cNvSpPr>
          <p:nvPr/>
        </p:nvSpPr>
        <p:spPr bwMode="auto">
          <a:xfrm>
            <a:off x="1128713" y="2189163"/>
            <a:ext cx="357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1</a:t>
            </a:r>
            <a:endParaRPr lang="en-US" altLang="de-DE" sz="1400"/>
          </a:p>
        </p:txBody>
      </p:sp>
      <p:sp>
        <p:nvSpPr>
          <p:cNvPr id="72712" name="Text Box 11"/>
          <p:cNvSpPr txBox="1">
            <a:spLocks noChangeAspect="1" noChangeArrowheads="1"/>
          </p:cNvSpPr>
          <p:nvPr/>
        </p:nvSpPr>
        <p:spPr bwMode="auto">
          <a:xfrm>
            <a:off x="3332163" y="21891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4</a:t>
            </a:r>
            <a:endParaRPr lang="en-US" altLang="de-DE" sz="1400"/>
          </a:p>
        </p:txBody>
      </p:sp>
      <p:sp>
        <p:nvSpPr>
          <p:cNvPr id="72713" name="AutoShape 12"/>
          <p:cNvSpPr>
            <a:spLocks noChangeAspect="1" noChangeArrowheads="1"/>
          </p:cNvSpPr>
          <p:nvPr/>
        </p:nvSpPr>
        <p:spPr bwMode="auto">
          <a:xfrm>
            <a:off x="1195388" y="3135313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2714" name="Text Box 13"/>
          <p:cNvSpPr txBox="1">
            <a:spLocks noChangeAspect="1" noChangeArrowheads="1"/>
          </p:cNvSpPr>
          <p:nvPr/>
        </p:nvSpPr>
        <p:spPr bwMode="auto">
          <a:xfrm>
            <a:off x="1133475" y="31242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2</a:t>
            </a:r>
            <a:endParaRPr lang="en-US" altLang="de-DE" sz="1400"/>
          </a:p>
        </p:txBody>
      </p:sp>
      <p:sp>
        <p:nvSpPr>
          <p:cNvPr id="72715" name="AutoShape 14"/>
          <p:cNvSpPr>
            <a:spLocks noChangeAspect="1" noChangeArrowheads="1"/>
          </p:cNvSpPr>
          <p:nvPr/>
        </p:nvSpPr>
        <p:spPr bwMode="auto">
          <a:xfrm>
            <a:off x="3368675" y="3057525"/>
            <a:ext cx="301625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400"/>
          </a:p>
        </p:txBody>
      </p:sp>
      <p:sp>
        <p:nvSpPr>
          <p:cNvPr id="72716" name="Text Box 15"/>
          <p:cNvSpPr txBox="1">
            <a:spLocks noChangeAspect="1" noChangeArrowheads="1"/>
          </p:cNvSpPr>
          <p:nvPr/>
        </p:nvSpPr>
        <p:spPr bwMode="auto">
          <a:xfrm>
            <a:off x="3305175" y="305752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5</a:t>
            </a:r>
            <a:endParaRPr lang="en-US" altLang="de-DE" sz="1400"/>
          </a:p>
        </p:txBody>
      </p:sp>
      <p:grpSp>
        <p:nvGrpSpPr>
          <p:cNvPr id="72717" name="Group 16"/>
          <p:cNvGrpSpPr>
            <a:grpSpLocks noChangeAspect="1"/>
          </p:cNvGrpSpPr>
          <p:nvPr/>
        </p:nvGrpSpPr>
        <p:grpSpPr bwMode="auto">
          <a:xfrm>
            <a:off x="1192213" y="4003675"/>
            <a:ext cx="363537" cy="401638"/>
            <a:chOff x="2835" y="797"/>
            <a:chExt cx="243" cy="188"/>
          </a:xfrm>
        </p:grpSpPr>
        <p:sp>
          <p:nvSpPr>
            <p:cNvPr id="72762" name="AutoShape 17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2763" name="Oval 18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2718" name="Text Box 19"/>
          <p:cNvSpPr txBox="1">
            <a:spLocks noChangeAspect="1" noChangeArrowheads="1"/>
          </p:cNvSpPr>
          <p:nvPr/>
        </p:nvSpPr>
        <p:spPr bwMode="auto">
          <a:xfrm>
            <a:off x="1166813" y="40433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3</a:t>
            </a:r>
            <a:endParaRPr lang="en-US" altLang="de-DE" sz="1400"/>
          </a:p>
        </p:txBody>
      </p:sp>
      <p:sp>
        <p:nvSpPr>
          <p:cNvPr id="72719" name="AutoShape 20"/>
          <p:cNvSpPr>
            <a:spLocks noChangeAspect="1" noChangeArrowheads="1"/>
          </p:cNvSpPr>
          <p:nvPr/>
        </p:nvSpPr>
        <p:spPr bwMode="auto">
          <a:xfrm>
            <a:off x="3382963" y="3994150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2720" name="Text Box 21"/>
          <p:cNvSpPr txBox="1">
            <a:spLocks noChangeAspect="1" noChangeArrowheads="1"/>
          </p:cNvSpPr>
          <p:nvPr/>
        </p:nvSpPr>
        <p:spPr bwMode="auto">
          <a:xfrm>
            <a:off x="3321050" y="3983038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6</a:t>
            </a:r>
            <a:endParaRPr lang="en-US" altLang="de-DE" sz="1400"/>
          </a:p>
        </p:txBody>
      </p:sp>
      <p:cxnSp>
        <p:nvCxnSpPr>
          <p:cNvPr id="72721" name="AutoShape 22"/>
          <p:cNvCxnSpPr>
            <a:cxnSpLocks noChangeAspect="1" noChangeShapeType="1"/>
            <a:stCxn id="72713" idx="3"/>
            <a:endCxn id="72725" idx="1"/>
          </p:cNvCxnSpPr>
          <p:nvPr/>
        </p:nvCxnSpPr>
        <p:spPr bwMode="auto">
          <a:xfrm>
            <a:off x="1495425" y="3289300"/>
            <a:ext cx="16954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2" name="AutoShape 23"/>
          <p:cNvCxnSpPr>
            <a:cxnSpLocks noChangeAspect="1" noChangeShapeType="1"/>
          </p:cNvCxnSpPr>
          <p:nvPr/>
        </p:nvCxnSpPr>
        <p:spPr bwMode="auto">
          <a:xfrm>
            <a:off x="1568450" y="4206875"/>
            <a:ext cx="1811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3" name="Line 24"/>
          <p:cNvSpPr>
            <a:spLocks noChangeAspect="1" noChangeShapeType="1"/>
          </p:cNvSpPr>
          <p:nvPr/>
        </p:nvSpPr>
        <p:spPr bwMode="auto">
          <a:xfrm>
            <a:off x="3209925" y="3116263"/>
            <a:ext cx="1508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2724" name="AutoShape 25"/>
          <p:cNvCxnSpPr>
            <a:cxnSpLocks noChangeAspect="1" noChangeShapeType="1"/>
            <a:stCxn id="72710" idx="1"/>
            <a:endCxn id="72723" idx="0"/>
          </p:cNvCxnSpPr>
          <p:nvPr/>
        </p:nvCxnSpPr>
        <p:spPr bwMode="auto">
          <a:xfrm rot="-5400000" flipH="1" flipV="1">
            <a:off x="3142456" y="2420144"/>
            <a:ext cx="763588" cy="628650"/>
          </a:xfrm>
          <a:prstGeom prst="bentConnector3">
            <a:avLst>
              <a:gd name="adj1" fmla="val 385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5" name="Line 26"/>
          <p:cNvSpPr>
            <a:spLocks noChangeAspect="1" noChangeShapeType="1"/>
          </p:cNvSpPr>
          <p:nvPr/>
        </p:nvSpPr>
        <p:spPr bwMode="auto">
          <a:xfrm flipH="1">
            <a:off x="3189288" y="3289300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26" name="Line 27"/>
          <p:cNvSpPr>
            <a:spLocks noChangeAspect="1" noChangeShapeType="1"/>
          </p:cNvSpPr>
          <p:nvPr/>
        </p:nvSpPr>
        <p:spPr bwMode="auto">
          <a:xfrm flipH="1">
            <a:off x="1020763" y="2435225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2727" name="AutoShape 28"/>
          <p:cNvCxnSpPr>
            <a:cxnSpLocks noChangeAspect="1" noChangeShapeType="1"/>
          </p:cNvCxnSpPr>
          <p:nvPr/>
        </p:nvCxnSpPr>
        <p:spPr bwMode="auto">
          <a:xfrm>
            <a:off x="1511300" y="2347913"/>
            <a:ext cx="18669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8" name="Line 29"/>
          <p:cNvSpPr>
            <a:spLocks noChangeAspect="1" noChangeShapeType="1"/>
          </p:cNvSpPr>
          <p:nvPr/>
        </p:nvSpPr>
        <p:spPr bwMode="auto">
          <a:xfrm flipV="1">
            <a:off x="2230438" y="2346325"/>
            <a:ext cx="7937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29" name="Line 30"/>
          <p:cNvSpPr>
            <a:spLocks noChangeAspect="1" noChangeShapeType="1"/>
          </p:cNvSpPr>
          <p:nvPr/>
        </p:nvSpPr>
        <p:spPr bwMode="auto">
          <a:xfrm>
            <a:off x="3209925" y="3203575"/>
            <a:ext cx="150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2730" name="AutoShape 31"/>
          <p:cNvCxnSpPr>
            <a:cxnSpLocks noChangeAspect="1" noChangeShapeType="1"/>
            <a:stCxn id="72728" idx="0"/>
            <a:endCxn id="72729" idx="0"/>
          </p:cNvCxnSpPr>
          <p:nvPr/>
        </p:nvCxnSpPr>
        <p:spPr bwMode="auto">
          <a:xfrm rot="16200000" flipH="1">
            <a:off x="2719388" y="2714625"/>
            <a:ext cx="1588" cy="979487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31" name="Line 32"/>
          <p:cNvSpPr>
            <a:spLocks noChangeAspect="1" noChangeShapeType="1"/>
          </p:cNvSpPr>
          <p:nvPr/>
        </p:nvSpPr>
        <p:spPr bwMode="auto">
          <a:xfrm flipV="1">
            <a:off x="1941513" y="3116263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2732" name="AutoShape 33"/>
          <p:cNvCxnSpPr>
            <a:cxnSpLocks noChangeAspect="1" noChangeShapeType="1"/>
            <a:stCxn id="72726" idx="1"/>
            <a:endCxn id="72731" idx="1"/>
          </p:cNvCxnSpPr>
          <p:nvPr/>
        </p:nvCxnSpPr>
        <p:spPr bwMode="auto">
          <a:xfrm rot="16200000" flipH="1">
            <a:off x="1141413" y="2317750"/>
            <a:ext cx="681037" cy="9191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33" name="Line 34"/>
          <p:cNvSpPr>
            <a:spLocks noChangeAspect="1" noChangeShapeType="1"/>
          </p:cNvSpPr>
          <p:nvPr/>
        </p:nvSpPr>
        <p:spPr bwMode="auto">
          <a:xfrm flipH="1">
            <a:off x="3209925" y="409416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2734" name="AutoShape 35"/>
          <p:cNvCxnSpPr>
            <a:cxnSpLocks noChangeAspect="1" noChangeShapeType="1"/>
            <a:stCxn id="72733" idx="1"/>
            <a:endCxn id="72731" idx="0"/>
          </p:cNvCxnSpPr>
          <p:nvPr/>
        </p:nvCxnSpPr>
        <p:spPr bwMode="auto">
          <a:xfrm flipH="1">
            <a:off x="1941513" y="4094163"/>
            <a:ext cx="1270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35" name="Line 36"/>
          <p:cNvSpPr>
            <a:spLocks noChangeAspect="1" noChangeShapeType="1"/>
          </p:cNvSpPr>
          <p:nvPr/>
        </p:nvSpPr>
        <p:spPr bwMode="auto">
          <a:xfrm flipH="1" flipV="1">
            <a:off x="3687763" y="4151313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36" name="Line 37"/>
          <p:cNvSpPr>
            <a:spLocks noChangeAspect="1" noChangeShapeType="1"/>
          </p:cNvSpPr>
          <p:nvPr/>
        </p:nvSpPr>
        <p:spPr bwMode="auto">
          <a:xfrm flipH="1" flipV="1">
            <a:off x="962025" y="422275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37" name="Line 38"/>
          <p:cNvSpPr>
            <a:spLocks noChangeAspect="1" noChangeShapeType="1"/>
          </p:cNvSpPr>
          <p:nvPr/>
        </p:nvSpPr>
        <p:spPr bwMode="auto">
          <a:xfrm>
            <a:off x="3841750" y="4151313"/>
            <a:ext cx="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2738" name="AutoShape 39"/>
          <p:cNvCxnSpPr>
            <a:cxnSpLocks noChangeAspect="1" noChangeShapeType="1"/>
            <a:stCxn id="72737" idx="1"/>
          </p:cNvCxnSpPr>
          <p:nvPr/>
        </p:nvCxnSpPr>
        <p:spPr bwMode="auto">
          <a:xfrm flipH="1">
            <a:off x="963613" y="4556125"/>
            <a:ext cx="287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39" name="Line 40"/>
          <p:cNvSpPr>
            <a:spLocks noChangeAspect="1" noChangeShapeType="1"/>
          </p:cNvSpPr>
          <p:nvPr/>
        </p:nvSpPr>
        <p:spPr bwMode="auto">
          <a:xfrm flipH="1">
            <a:off x="963613" y="3230563"/>
            <a:ext cx="228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40" name="Line 41"/>
          <p:cNvSpPr>
            <a:spLocks noChangeAspect="1" noChangeShapeType="1"/>
          </p:cNvSpPr>
          <p:nvPr/>
        </p:nvSpPr>
        <p:spPr bwMode="auto">
          <a:xfrm flipV="1">
            <a:off x="1711325" y="40370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41" name="Line 42"/>
          <p:cNvSpPr>
            <a:spLocks noChangeAspect="1" noChangeShapeType="1"/>
          </p:cNvSpPr>
          <p:nvPr/>
        </p:nvSpPr>
        <p:spPr bwMode="auto">
          <a:xfrm flipH="1">
            <a:off x="1077913" y="3346450"/>
            <a:ext cx="114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2742" name="AutoShape 43"/>
          <p:cNvCxnSpPr>
            <a:cxnSpLocks noChangeAspect="1" noChangeShapeType="1"/>
            <a:stCxn id="72741" idx="1"/>
            <a:endCxn id="72740" idx="1"/>
          </p:cNvCxnSpPr>
          <p:nvPr/>
        </p:nvCxnSpPr>
        <p:spPr bwMode="auto">
          <a:xfrm rot="16200000" flipH="1">
            <a:off x="1050131" y="3375820"/>
            <a:ext cx="688975" cy="63341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43" name="AutoShape 44"/>
          <p:cNvCxnSpPr>
            <a:cxnSpLocks noChangeAspect="1" noChangeShapeType="1"/>
            <a:stCxn id="72739" idx="1"/>
          </p:cNvCxnSpPr>
          <p:nvPr/>
        </p:nvCxnSpPr>
        <p:spPr bwMode="auto">
          <a:xfrm flipH="1">
            <a:off x="963613" y="3232150"/>
            <a:ext cx="0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44" name="Line 45"/>
          <p:cNvSpPr>
            <a:spLocks noChangeAspect="1" noChangeShapeType="1"/>
          </p:cNvSpPr>
          <p:nvPr/>
        </p:nvSpPr>
        <p:spPr bwMode="auto">
          <a:xfrm flipH="1" flipV="1">
            <a:off x="3671888" y="3230563"/>
            <a:ext cx="284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45" name="Line 46"/>
          <p:cNvSpPr>
            <a:spLocks noChangeAspect="1" noChangeShapeType="1"/>
          </p:cNvSpPr>
          <p:nvPr/>
        </p:nvSpPr>
        <p:spPr bwMode="auto">
          <a:xfrm flipH="1" flipV="1">
            <a:off x="1020763" y="2252663"/>
            <a:ext cx="161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46" name="Line 47"/>
          <p:cNvSpPr>
            <a:spLocks noChangeAspect="1" noChangeShapeType="1"/>
          </p:cNvSpPr>
          <p:nvPr/>
        </p:nvSpPr>
        <p:spPr bwMode="auto">
          <a:xfrm flipV="1">
            <a:off x="3956050" y="20224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47" name="Line 48"/>
          <p:cNvSpPr>
            <a:spLocks noChangeAspect="1" noChangeShapeType="1"/>
          </p:cNvSpPr>
          <p:nvPr/>
        </p:nvSpPr>
        <p:spPr bwMode="auto">
          <a:xfrm flipV="1">
            <a:off x="1020763" y="202247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2748" name="AutoShape 49"/>
          <p:cNvCxnSpPr>
            <a:cxnSpLocks noChangeAspect="1" noChangeShapeType="1"/>
            <a:stCxn id="72747" idx="1"/>
            <a:endCxn id="72746" idx="1"/>
          </p:cNvCxnSpPr>
          <p:nvPr/>
        </p:nvCxnSpPr>
        <p:spPr bwMode="auto">
          <a:xfrm flipV="1">
            <a:off x="1020763" y="2022475"/>
            <a:ext cx="29352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49" name="Oval 50"/>
          <p:cNvSpPr>
            <a:spLocks noChangeAspect="1" noChangeArrowheads="1"/>
          </p:cNvSpPr>
          <p:nvPr/>
        </p:nvSpPr>
        <p:spPr bwMode="auto">
          <a:xfrm>
            <a:off x="1684338" y="417830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2750" name="Oval 51"/>
          <p:cNvSpPr>
            <a:spLocks noChangeAspect="1" noChangeArrowheads="1"/>
          </p:cNvSpPr>
          <p:nvPr/>
        </p:nvSpPr>
        <p:spPr bwMode="auto">
          <a:xfrm>
            <a:off x="1909763" y="3260725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2751" name="Oval 52"/>
          <p:cNvSpPr>
            <a:spLocks noChangeAspect="1" noChangeArrowheads="1"/>
          </p:cNvSpPr>
          <p:nvPr/>
        </p:nvSpPr>
        <p:spPr bwMode="auto">
          <a:xfrm>
            <a:off x="935038" y="4183063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2752" name="Rectangle 53"/>
          <p:cNvSpPr>
            <a:spLocks noChangeAspect="1" noChangeArrowheads="1"/>
          </p:cNvSpPr>
          <p:nvPr/>
        </p:nvSpPr>
        <p:spPr bwMode="auto">
          <a:xfrm>
            <a:off x="2344738" y="168116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5</a:t>
            </a:r>
          </a:p>
        </p:txBody>
      </p:sp>
      <p:sp>
        <p:nvSpPr>
          <p:cNvPr id="72753" name="Rectangle 54"/>
          <p:cNvSpPr>
            <a:spLocks noChangeAspect="1" noChangeArrowheads="1"/>
          </p:cNvSpPr>
          <p:nvPr/>
        </p:nvSpPr>
        <p:spPr bwMode="auto">
          <a:xfrm>
            <a:off x="2055813" y="201771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1</a:t>
            </a:r>
          </a:p>
        </p:txBody>
      </p:sp>
      <p:sp>
        <p:nvSpPr>
          <p:cNvPr id="72754" name="Rectangle 55"/>
          <p:cNvSpPr>
            <a:spLocks noChangeAspect="1" noChangeArrowheads="1"/>
          </p:cNvSpPr>
          <p:nvPr/>
        </p:nvSpPr>
        <p:spPr bwMode="auto">
          <a:xfrm>
            <a:off x="1944688" y="33861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2</a:t>
            </a:r>
          </a:p>
        </p:txBody>
      </p:sp>
      <p:sp>
        <p:nvSpPr>
          <p:cNvPr id="72755" name="Rectangle 56"/>
          <p:cNvSpPr>
            <a:spLocks noChangeAspect="1" noChangeArrowheads="1"/>
          </p:cNvSpPr>
          <p:nvPr/>
        </p:nvSpPr>
        <p:spPr bwMode="auto">
          <a:xfrm>
            <a:off x="1538288" y="4251325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3</a:t>
            </a:r>
          </a:p>
        </p:txBody>
      </p:sp>
      <p:sp>
        <p:nvSpPr>
          <p:cNvPr id="72756" name="Rectangle 57"/>
          <p:cNvSpPr>
            <a:spLocks noChangeAspect="1" noChangeArrowheads="1"/>
          </p:cNvSpPr>
          <p:nvPr/>
        </p:nvSpPr>
        <p:spPr bwMode="auto">
          <a:xfrm>
            <a:off x="2330450" y="4562475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6</a:t>
            </a:r>
          </a:p>
        </p:txBody>
      </p:sp>
      <p:sp>
        <p:nvSpPr>
          <p:cNvPr id="72757" name="Rectangle 58"/>
          <p:cNvSpPr>
            <a:spLocks noChangeAspect="1" noChangeArrowheads="1"/>
          </p:cNvSpPr>
          <p:nvPr/>
        </p:nvSpPr>
        <p:spPr bwMode="auto">
          <a:xfrm>
            <a:off x="3478213" y="27384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4</a:t>
            </a:r>
          </a:p>
        </p:txBody>
      </p:sp>
      <p:sp>
        <p:nvSpPr>
          <p:cNvPr id="72758" name="Oval 59"/>
          <p:cNvSpPr>
            <a:spLocks noChangeAspect="1" noChangeArrowheads="1"/>
          </p:cNvSpPr>
          <p:nvPr/>
        </p:nvSpPr>
        <p:spPr bwMode="auto">
          <a:xfrm>
            <a:off x="2216150" y="231775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2759" name="Line 115"/>
          <p:cNvSpPr>
            <a:spLocks noChangeShapeType="1"/>
          </p:cNvSpPr>
          <p:nvPr/>
        </p:nvSpPr>
        <p:spPr bwMode="auto">
          <a:xfrm>
            <a:off x="2878138" y="1676400"/>
            <a:ext cx="0" cy="32178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72760" name="Text Box 118"/>
          <p:cNvSpPr txBox="1">
            <a:spLocks noChangeArrowheads="1"/>
          </p:cNvSpPr>
          <p:nvPr/>
        </p:nvSpPr>
        <p:spPr bwMode="auto">
          <a:xfrm>
            <a:off x="1604963" y="1481138"/>
            <a:ext cx="4508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A</a:t>
            </a:r>
            <a:endParaRPr lang="en-US" altLang="de-DE" sz="1400" i="1"/>
          </a:p>
        </p:txBody>
      </p:sp>
      <p:sp>
        <p:nvSpPr>
          <p:cNvPr id="72761" name="Text Box 119"/>
          <p:cNvSpPr txBox="1">
            <a:spLocks noChangeArrowheads="1"/>
          </p:cNvSpPr>
          <p:nvPr/>
        </p:nvSpPr>
        <p:spPr bwMode="auto">
          <a:xfrm>
            <a:off x="3468688" y="1509713"/>
            <a:ext cx="4873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B</a:t>
            </a:r>
            <a:endParaRPr lang="en-US" altLang="de-DE" sz="14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8304212" cy="762000"/>
          </a:xfrm>
          <a:prstGeom prst="rect">
            <a:avLst/>
          </a:prstGeo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(SA)-Algorithmus: Beispiel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5588" cy="9080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841375" y="-1588"/>
          <a:ext cx="81867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8" name="Dokument" r:id="rId4" imgW="5089842" imgH="8182946" progId="Word.Document.8">
                  <p:embed/>
                </p:oleObj>
              </mc:Choice>
              <mc:Fallback>
                <p:oleObj name="Dokument" r:id="rId4" imgW="5089842" imgH="818294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27" r="-12202" b="90352"/>
                      <a:stretch>
                        <a:fillRect/>
                      </a:stretch>
                    </p:blipFill>
                    <p:spPr bwMode="auto">
                      <a:xfrm>
                        <a:off x="841375" y="-1588"/>
                        <a:ext cx="81867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36613" y="5395913"/>
            <a:ext cx="2209800" cy="7874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dirty="0"/>
              <a:t>Anfangspartitionierung: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i="1" dirty="0"/>
              <a:t>A</a:t>
            </a:r>
            <a:r>
              <a:rPr lang="de-DE" altLang="de-DE" sz="1500" dirty="0"/>
              <a:t> {1,2,3}, </a:t>
            </a:r>
            <a:r>
              <a:rPr lang="de-DE" altLang="de-DE" sz="1500" i="1" dirty="0"/>
              <a:t>B</a:t>
            </a:r>
            <a:r>
              <a:rPr lang="de-DE" altLang="de-DE" sz="1500" dirty="0"/>
              <a:t> {4,5,6}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dirty="0"/>
              <a:t>Kosten: 13</a:t>
            </a:r>
            <a:endParaRPr lang="en-US" altLang="de-DE" sz="1500" dirty="0"/>
          </a:p>
        </p:txBody>
      </p:sp>
      <p:grpSp>
        <p:nvGrpSpPr>
          <p:cNvPr id="73734" name="Group 6"/>
          <p:cNvGrpSpPr>
            <a:grpSpLocks noChangeAspect="1"/>
          </p:cNvGrpSpPr>
          <p:nvPr/>
        </p:nvGrpSpPr>
        <p:grpSpPr bwMode="auto">
          <a:xfrm>
            <a:off x="3379788" y="2160588"/>
            <a:ext cx="347662" cy="403225"/>
            <a:chOff x="2835" y="797"/>
            <a:chExt cx="243" cy="188"/>
          </a:xfrm>
        </p:grpSpPr>
        <p:sp>
          <p:nvSpPr>
            <p:cNvPr id="73792" name="AutoShape 7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3793" name="Oval 8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3735" name="AutoShape 9"/>
          <p:cNvSpPr>
            <a:spLocks noChangeAspect="1" noChangeArrowheads="1"/>
          </p:cNvSpPr>
          <p:nvPr/>
        </p:nvSpPr>
        <p:spPr bwMode="auto">
          <a:xfrm>
            <a:off x="1192213" y="2195513"/>
            <a:ext cx="300037" cy="306387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36" name="Line 10"/>
          <p:cNvSpPr>
            <a:spLocks noChangeAspect="1" noChangeShapeType="1"/>
          </p:cNvSpPr>
          <p:nvPr/>
        </p:nvSpPr>
        <p:spPr bwMode="auto">
          <a:xfrm flipV="1">
            <a:off x="3752850" y="2352675"/>
            <a:ext cx="857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7" name="Text Box 11"/>
          <p:cNvSpPr txBox="1">
            <a:spLocks noChangeAspect="1" noChangeArrowheads="1"/>
          </p:cNvSpPr>
          <p:nvPr/>
        </p:nvSpPr>
        <p:spPr bwMode="auto">
          <a:xfrm>
            <a:off x="1128713" y="2189163"/>
            <a:ext cx="357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1</a:t>
            </a:r>
            <a:endParaRPr lang="en-US" altLang="de-DE" sz="1400"/>
          </a:p>
        </p:txBody>
      </p:sp>
      <p:sp>
        <p:nvSpPr>
          <p:cNvPr id="73738" name="Text Box 12"/>
          <p:cNvSpPr txBox="1">
            <a:spLocks noChangeAspect="1" noChangeArrowheads="1"/>
          </p:cNvSpPr>
          <p:nvPr/>
        </p:nvSpPr>
        <p:spPr bwMode="auto">
          <a:xfrm>
            <a:off x="3332163" y="21891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4</a:t>
            </a:r>
            <a:endParaRPr lang="en-US" altLang="de-DE" sz="1400"/>
          </a:p>
        </p:txBody>
      </p:sp>
      <p:sp>
        <p:nvSpPr>
          <p:cNvPr id="73739" name="AutoShape 13"/>
          <p:cNvSpPr>
            <a:spLocks noChangeAspect="1" noChangeArrowheads="1"/>
          </p:cNvSpPr>
          <p:nvPr/>
        </p:nvSpPr>
        <p:spPr bwMode="auto">
          <a:xfrm>
            <a:off x="1195388" y="3135313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40" name="Text Box 14"/>
          <p:cNvSpPr txBox="1">
            <a:spLocks noChangeAspect="1" noChangeArrowheads="1"/>
          </p:cNvSpPr>
          <p:nvPr/>
        </p:nvSpPr>
        <p:spPr bwMode="auto">
          <a:xfrm>
            <a:off x="1133475" y="31242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2</a:t>
            </a:r>
            <a:endParaRPr lang="en-US" altLang="de-DE" sz="1400"/>
          </a:p>
        </p:txBody>
      </p:sp>
      <p:sp>
        <p:nvSpPr>
          <p:cNvPr id="73741" name="AutoShape 15"/>
          <p:cNvSpPr>
            <a:spLocks noChangeAspect="1" noChangeArrowheads="1"/>
          </p:cNvSpPr>
          <p:nvPr/>
        </p:nvSpPr>
        <p:spPr bwMode="auto">
          <a:xfrm>
            <a:off x="3368675" y="3057525"/>
            <a:ext cx="301625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400"/>
          </a:p>
        </p:txBody>
      </p:sp>
      <p:sp>
        <p:nvSpPr>
          <p:cNvPr id="73742" name="Text Box 16"/>
          <p:cNvSpPr txBox="1">
            <a:spLocks noChangeAspect="1" noChangeArrowheads="1"/>
          </p:cNvSpPr>
          <p:nvPr/>
        </p:nvSpPr>
        <p:spPr bwMode="auto">
          <a:xfrm>
            <a:off x="3305175" y="305752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5</a:t>
            </a:r>
            <a:endParaRPr lang="en-US" altLang="de-DE" sz="1400"/>
          </a:p>
        </p:txBody>
      </p:sp>
      <p:grpSp>
        <p:nvGrpSpPr>
          <p:cNvPr id="73743" name="Group 17"/>
          <p:cNvGrpSpPr>
            <a:grpSpLocks noChangeAspect="1"/>
          </p:cNvGrpSpPr>
          <p:nvPr/>
        </p:nvGrpSpPr>
        <p:grpSpPr bwMode="auto">
          <a:xfrm>
            <a:off x="1192213" y="4003675"/>
            <a:ext cx="363537" cy="401638"/>
            <a:chOff x="2835" y="797"/>
            <a:chExt cx="243" cy="188"/>
          </a:xfrm>
        </p:grpSpPr>
        <p:sp>
          <p:nvSpPr>
            <p:cNvPr id="73790" name="AutoShape 18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3791" name="Oval 19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3744" name="Text Box 20"/>
          <p:cNvSpPr txBox="1">
            <a:spLocks noChangeAspect="1" noChangeArrowheads="1"/>
          </p:cNvSpPr>
          <p:nvPr/>
        </p:nvSpPr>
        <p:spPr bwMode="auto">
          <a:xfrm>
            <a:off x="1166813" y="40433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3</a:t>
            </a:r>
            <a:endParaRPr lang="en-US" altLang="de-DE" sz="1400"/>
          </a:p>
        </p:txBody>
      </p:sp>
      <p:sp>
        <p:nvSpPr>
          <p:cNvPr id="73745" name="AutoShape 21"/>
          <p:cNvSpPr>
            <a:spLocks noChangeAspect="1" noChangeArrowheads="1"/>
          </p:cNvSpPr>
          <p:nvPr/>
        </p:nvSpPr>
        <p:spPr bwMode="auto">
          <a:xfrm>
            <a:off x="3382963" y="3994150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46" name="Text Box 22"/>
          <p:cNvSpPr txBox="1">
            <a:spLocks noChangeAspect="1" noChangeArrowheads="1"/>
          </p:cNvSpPr>
          <p:nvPr/>
        </p:nvSpPr>
        <p:spPr bwMode="auto">
          <a:xfrm>
            <a:off x="3321050" y="3983038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6</a:t>
            </a:r>
            <a:endParaRPr lang="en-US" altLang="de-DE" sz="1400"/>
          </a:p>
        </p:txBody>
      </p:sp>
      <p:cxnSp>
        <p:nvCxnSpPr>
          <p:cNvPr id="73747" name="AutoShape 23"/>
          <p:cNvCxnSpPr>
            <a:cxnSpLocks noChangeAspect="1" noChangeShapeType="1"/>
            <a:stCxn id="73739" idx="3"/>
            <a:endCxn id="73751" idx="1"/>
          </p:cNvCxnSpPr>
          <p:nvPr/>
        </p:nvCxnSpPr>
        <p:spPr bwMode="auto">
          <a:xfrm>
            <a:off x="1495425" y="3289300"/>
            <a:ext cx="16954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48" name="AutoShape 24"/>
          <p:cNvCxnSpPr>
            <a:cxnSpLocks noChangeAspect="1" noChangeShapeType="1"/>
          </p:cNvCxnSpPr>
          <p:nvPr/>
        </p:nvCxnSpPr>
        <p:spPr bwMode="auto">
          <a:xfrm>
            <a:off x="1568450" y="4206875"/>
            <a:ext cx="1811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49" name="Line 25"/>
          <p:cNvSpPr>
            <a:spLocks noChangeAspect="1" noChangeShapeType="1"/>
          </p:cNvSpPr>
          <p:nvPr/>
        </p:nvSpPr>
        <p:spPr bwMode="auto">
          <a:xfrm>
            <a:off x="3209925" y="3116263"/>
            <a:ext cx="1508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3750" name="AutoShape 26"/>
          <p:cNvCxnSpPr>
            <a:cxnSpLocks noChangeAspect="1" noChangeShapeType="1"/>
            <a:stCxn id="73736" idx="1"/>
            <a:endCxn id="73749" idx="0"/>
          </p:cNvCxnSpPr>
          <p:nvPr/>
        </p:nvCxnSpPr>
        <p:spPr bwMode="auto">
          <a:xfrm rot="-5400000" flipH="1" flipV="1">
            <a:off x="3142456" y="2420144"/>
            <a:ext cx="763588" cy="628650"/>
          </a:xfrm>
          <a:prstGeom prst="bentConnector3">
            <a:avLst>
              <a:gd name="adj1" fmla="val 385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51" name="Line 27"/>
          <p:cNvSpPr>
            <a:spLocks noChangeAspect="1" noChangeShapeType="1"/>
          </p:cNvSpPr>
          <p:nvPr/>
        </p:nvSpPr>
        <p:spPr bwMode="auto">
          <a:xfrm flipH="1">
            <a:off x="3189288" y="3289300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52" name="Line 28"/>
          <p:cNvSpPr>
            <a:spLocks noChangeAspect="1" noChangeShapeType="1"/>
          </p:cNvSpPr>
          <p:nvPr/>
        </p:nvSpPr>
        <p:spPr bwMode="auto">
          <a:xfrm flipH="1">
            <a:off x="1020763" y="2435225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3753" name="AutoShape 29"/>
          <p:cNvCxnSpPr>
            <a:cxnSpLocks noChangeAspect="1" noChangeShapeType="1"/>
          </p:cNvCxnSpPr>
          <p:nvPr/>
        </p:nvCxnSpPr>
        <p:spPr bwMode="auto">
          <a:xfrm>
            <a:off x="1511300" y="2347913"/>
            <a:ext cx="18669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54" name="Line 30"/>
          <p:cNvSpPr>
            <a:spLocks noChangeAspect="1" noChangeShapeType="1"/>
          </p:cNvSpPr>
          <p:nvPr/>
        </p:nvSpPr>
        <p:spPr bwMode="auto">
          <a:xfrm flipV="1">
            <a:off x="2230438" y="2346325"/>
            <a:ext cx="7937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55" name="Line 31"/>
          <p:cNvSpPr>
            <a:spLocks noChangeAspect="1" noChangeShapeType="1"/>
          </p:cNvSpPr>
          <p:nvPr/>
        </p:nvSpPr>
        <p:spPr bwMode="auto">
          <a:xfrm>
            <a:off x="3209925" y="3203575"/>
            <a:ext cx="150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3756" name="AutoShape 32"/>
          <p:cNvCxnSpPr>
            <a:cxnSpLocks noChangeAspect="1" noChangeShapeType="1"/>
            <a:stCxn id="73754" idx="0"/>
            <a:endCxn id="73755" idx="0"/>
          </p:cNvCxnSpPr>
          <p:nvPr/>
        </p:nvCxnSpPr>
        <p:spPr bwMode="auto">
          <a:xfrm rot="16200000" flipH="1">
            <a:off x="2719388" y="2714625"/>
            <a:ext cx="1588" cy="979487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57" name="Line 33"/>
          <p:cNvSpPr>
            <a:spLocks noChangeAspect="1" noChangeShapeType="1"/>
          </p:cNvSpPr>
          <p:nvPr/>
        </p:nvSpPr>
        <p:spPr bwMode="auto">
          <a:xfrm flipV="1">
            <a:off x="1941513" y="3116263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3758" name="AutoShape 34"/>
          <p:cNvCxnSpPr>
            <a:cxnSpLocks noChangeAspect="1" noChangeShapeType="1"/>
            <a:stCxn id="73752" idx="1"/>
            <a:endCxn id="73757" idx="1"/>
          </p:cNvCxnSpPr>
          <p:nvPr/>
        </p:nvCxnSpPr>
        <p:spPr bwMode="auto">
          <a:xfrm rot="16200000" flipH="1">
            <a:off x="1141413" y="2317750"/>
            <a:ext cx="681037" cy="9191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59" name="Line 35"/>
          <p:cNvSpPr>
            <a:spLocks noChangeAspect="1" noChangeShapeType="1"/>
          </p:cNvSpPr>
          <p:nvPr/>
        </p:nvSpPr>
        <p:spPr bwMode="auto">
          <a:xfrm flipH="1">
            <a:off x="3209925" y="409416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3760" name="AutoShape 36"/>
          <p:cNvCxnSpPr>
            <a:cxnSpLocks noChangeAspect="1" noChangeShapeType="1"/>
            <a:stCxn id="73759" idx="1"/>
            <a:endCxn id="73757" idx="0"/>
          </p:cNvCxnSpPr>
          <p:nvPr/>
        </p:nvCxnSpPr>
        <p:spPr bwMode="auto">
          <a:xfrm flipH="1">
            <a:off x="1941513" y="4094163"/>
            <a:ext cx="1270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61" name="Line 37"/>
          <p:cNvSpPr>
            <a:spLocks noChangeAspect="1" noChangeShapeType="1"/>
          </p:cNvSpPr>
          <p:nvPr/>
        </p:nvSpPr>
        <p:spPr bwMode="auto">
          <a:xfrm flipH="1" flipV="1">
            <a:off x="3687763" y="4151313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62" name="Line 38"/>
          <p:cNvSpPr>
            <a:spLocks noChangeAspect="1" noChangeShapeType="1"/>
          </p:cNvSpPr>
          <p:nvPr/>
        </p:nvSpPr>
        <p:spPr bwMode="auto">
          <a:xfrm flipH="1" flipV="1">
            <a:off x="962025" y="422275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63" name="Line 39"/>
          <p:cNvSpPr>
            <a:spLocks noChangeAspect="1" noChangeShapeType="1"/>
          </p:cNvSpPr>
          <p:nvPr/>
        </p:nvSpPr>
        <p:spPr bwMode="auto">
          <a:xfrm>
            <a:off x="3841750" y="4151313"/>
            <a:ext cx="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3764" name="AutoShape 40"/>
          <p:cNvCxnSpPr>
            <a:cxnSpLocks noChangeAspect="1" noChangeShapeType="1"/>
            <a:stCxn id="73763" idx="1"/>
          </p:cNvCxnSpPr>
          <p:nvPr/>
        </p:nvCxnSpPr>
        <p:spPr bwMode="auto">
          <a:xfrm flipH="1">
            <a:off x="963613" y="4556125"/>
            <a:ext cx="287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65" name="Line 41"/>
          <p:cNvSpPr>
            <a:spLocks noChangeAspect="1" noChangeShapeType="1"/>
          </p:cNvSpPr>
          <p:nvPr/>
        </p:nvSpPr>
        <p:spPr bwMode="auto">
          <a:xfrm flipH="1">
            <a:off x="963613" y="3230563"/>
            <a:ext cx="228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66" name="Line 42"/>
          <p:cNvSpPr>
            <a:spLocks noChangeAspect="1" noChangeShapeType="1"/>
          </p:cNvSpPr>
          <p:nvPr/>
        </p:nvSpPr>
        <p:spPr bwMode="auto">
          <a:xfrm flipV="1">
            <a:off x="1711325" y="40370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67" name="Line 43"/>
          <p:cNvSpPr>
            <a:spLocks noChangeAspect="1" noChangeShapeType="1"/>
          </p:cNvSpPr>
          <p:nvPr/>
        </p:nvSpPr>
        <p:spPr bwMode="auto">
          <a:xfrm flipH="1">
            <a:off x="1077913" y="3346450"/>
            <a:ext cx="114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3768" name="AutoShape 44"/>
          <p:cNvCxnSpPr>
            <a:cxnSpLocks noChangeAspect="1" noChangeShapeType="1"/>
            <a:stCxn id="73767" idx="1"/>
            <a:endCxn id="73766" idx="1"/>
          </p:cNvCxnSpPr>
          <p:nvPr/>
        </p:nvCxnSpPr>
        <p:spPr bwMode="auto">
          <a:xfrm rot="16200000" flipH="1">
            <a:off x="1050131" y="3375820"/>
            <a:ext cx="688975" cy="63341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69" name="AutoShape 45"/>
          <p:cNvCxnSpPr>
            <a:cxnSpLocks noChangeAspect="1" noChangeShapeType="1"/>
            <a:stCxn id="73765" idx="1"/>
          </p:cNvCxnSpPr>
          <p:nvPr/>
        </p:nvCxnSpPr>
        <p:spPr bwMode="auto">
          <a:xfrm flipH="1">
            <a:off x="963613" y="3232150"/>
            <a:ext cx="0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70" name="Line 46"/>
          <p:cNvSpPr>
            <a:spLocks noChangeAspect="1" noChangeShapeType="1"/>
          </p:cNvSpPr>
          <p:nvPr/>
        </p:nvSpPr>
        <p:spPr bwMode="auto">
          <a:xfrm flipH="1" flipV="1">
            <a:off x="3671888" y="3230563"/>
            <a:ext cx="284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71" name="Line 47"/>
          <p:cNvSpPr>
            <a:spLocks noChangeAspect="1" noChangeShapeType="1"/>
          </p:cNvSpPr>
          <p:nvPr/>
        </p:nvSpPr>
        <p:spPr bwMode="auto">
          <a:xfrm flipH="1" flipV="1">
            <a:off x="1020763" y="2252663"/>
            <a:ext cx="161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72" name="Line 48"/>
          <p:cNvSpPr>
            <a:spLocks noChangeAspect="1" noChangeShapeType="1"/>
          </p:cNvSpPr>
          <p:nvPr/>
        </p:nvSpPr>
        <p:spPr bwMode="auto">
          <a:xfrm flipV="1">
            <a:off x="3956050" y="20224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73" name="Line 49"/>
          <p:cNvSpPr>
            <a:spLocks noChangeAspect="1" noChangeShapeType="1"/>
          </p:cNvSpPr>
          <p:nvPr/>
        </p:nvSpPr>
        <p:spPr bwMode="auto">
          <a:xfrm flipV="1">
            <a:off x="1020763" y="202247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3774" name="AutoShape 50"/>
          <p:cNvCxnSpPr>
            <a:cxnSpLocks noChangeAspect="1" noChangeShapeType="1"/>
            <a:stCxn id="73773" idx="1"/>
            <a:endCxn id="73772" idx="1"/>
          </p:cNvCxnSpPr>
          <p:nvPr/>
        </p:nvCxnSpPr>
        <p:spPr bwMode="auto">
          <a:xfrm flipV="1">
            <a:off x="1020763" y="2022475"/>
            <a:ext cx="29352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75" name="Oval 51"/>
          <p:cNvSpPr>
            <a:spLocks noChangeAspect="1" noChangeArrowheads="1"/>
          </p:cNvSpPr>
          <p:nvPr/>
        </p:nvSpPr>
        <p:spPr bwMode="auto">
          <a:xfrm>
            <a:off x="1684338" y="417830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76" name="Oval 52"/>
          <p:cNvSpPr>
            <a:spLocks noChangeAspect="1" noChangeArrowheads="1"/>
          </p:cNvSpPr>
          <p:nvPr/>
        </p:nvSpPr>
        <p:spPr bwMode="auto">
          <a:xfrm>
            <a:off x="1909763" y="3260725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77" name="Oval 53"/>
          <p:cNvSpPr>
            <a:spLocks noChangeAspect="1" noChangeArrowheads="1"/>
          </p:cNvSpPr>
          <p:nvPr/>
        </p:nvSpPr>
        <p:spPr bwMode="auto">
          <a:xfrm>
            <a:off x="935038" y="4183063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78" name="Rectangle 54"/>
          <p:cNvSpPr>
            <a:spLocks noChangeAspect="1" noChangeArrowheads="1"/>
          </p:cNvSpPr>
          <p:nvPr/>
        </p:nvSpPr>
        <p:spPr bwMode="auto">
          <a:xfrm>
            <a:off x="2344738" y="168116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5</a:t>
            </a:r>
          </a:p>
        </p:txBody>
      </p:sp>
      <p:sp>
        <p:nvSpPr>
          <p:cNvPr id="73779" name="Rectangle 55"/>
          <p:cNvSpPr>
            <a:spLocks noChangeAspect="1" noChangeArrowheads="1"/>
          </p:cNvSpPr>
          <p:nvPr/>
        </p:nvSpPr>
        <p:spPr bwMode="auto">
          <a:xfrm>
            <a:off x="2055813" y="201771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1</a:t>
            </a:r>
          </a:p>
        </p:txBody>
      </p:sp>
      <p:sp>
        <p:nvSpPr>
          <p:cNvPr id="73780" name="Rectangle 56"/>
          <p:cNvSpPr>
            <a:spLocks noChangeAspect="1" noChangeArrowheads="1"/>
          </p:cNvSpPr>
          <p:nvPr/>
        </p:nvSpPr>
        <p:spPr bwMode="auto">
          <a:xfrm>
            <a:off x="1944688" y="33861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2</a:t>
            </a:r>
          </a:p>
        </p:txBody>
      </p:sp>
      <p:sp>
        <p:nvSpPr>
          <p:cNvPr id="73781" name="Rectangle 57"/>
          <p:cNvSpPr>
            <a:spLocks noChangeAspect="1" noChangeArrowheads="1"/>
          </p:cNvSpPr>
          <p:nvPr/>
        </p:nvSpPr>
        <p:spPr bwMode="auto">
          <a:xfrm>
            <a:off x="1538288" y="4251325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3</a:t>
            </a:r>
          </a:p>
        </p:txBody>
      </p:sp>
      <p:sp>
        <p:nvSpPr>
          <p:cNvPr id="73782" name="Rectangle 58"/>
          <p:cNvSpPr>
            <a:spLocks noChangeAspect="1" noChangeArrowheads="1"/>
          </p:cNvSpPr>
          <p:nvPr/>
        </p:nvSpPr>
        <p:spPr bwMode="auto">
          <a:xfrm>
            <a:off x="2330450" y="4562475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6</a:t>
            </a:r>
          </a:p>
        </p:txBody>
      </p:sp>
      <p:sp>
        <p:nvSpPr>
          <p:cNvPr id="73783" name="Rectangle 59"/>
          <p:cNvSpPr>
            <a:spLocks noChangeAspect="1" noChangeArrowheads="1"/>
          </p:cNvSpPr>
          <p:nvPr/>
        </p:nvSpPr>
        <p:spPr bwMode="auto">
          <a:xfrm>
            <a:off x="3478213" y="27384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4</a:t>
            </a:r>
          </a:p>
        </p:txBody>
      </p:sp>
      <p:sp>
        <p:nvSpPr>
          <p:cNvPr id="73784" name="Oval 60"/>
          <p:cNvSpPr>
            <a:spLocks noChangeAspect="1" noChangeArrowheads="1"/>
          </p:cNvSpPr>
          <p:nvPr/>
        </p:nvSpPr>
        <p:spPr bwMode="auto">
          <a:xfrm>
            <a:off x="2216150" y="231775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85" name="Line 61"/>
          <p:cNvSpPr>
            <a:spLocks noChangeShapeType="1"/>
          </p:cNvSpPr>
          <p:nvPr/>
        </p:nvSpPr>
        <p:spPr bwMode="auto">
          <a:xfrm>
            <a:off x="2878138" y="1676400"/>
            <a:ext cx="0" cy="32178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73786" name="Text Box 62"/>
          <p:cNvSpPr txBox="1">
            <a:spLocks noChangeArrowheads="1"/>
          </p:cNvSpPr>
          <p:nvPr/>
        </p:nvSpPr>
        <p:spPr bwMode="auto">
          <a:xfrm>
            <a:off x="1604963" y="1481138"/>
            <a:ext cx="4508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A</a:t>
            </a:r>
            <a:endParaRPr lang="en-US" altLang="de-DE" sz="1400" i="1"/>
          </a:p>
        </p:txBody>
      </p:sp>
      <p:sp>
        <p:nvSpPr>
          <p:cNvPr id="73787" name="Text Box 63"/>
          <p:cNvSpPr txBox="1">
            <a:spLocks noChangeArrowheads="1"/>
          </p:cNvSpPr>
          <p:nvPr/>
        </p:nvSpPr>
        <p:spPr bwMode="auto">
          <a:xfrm>
            <a:off x="3468688" y="1509713"/>
            <a:ext cx="4873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B</a:t>
            </a:r>
            <a:endParaRPr lang="en-US" altLang="de-DE" sz="1400" i="1"/>
          </a:p>
        </p:txBody>
      </p:sp>
      <p:sp>
        <p:nvSpPr>
          <p:cNvPr id="73788" name="Rectangle 64"/>
          <p:cNvSpPr>
            <a:spLocks noChangeArrowheads="1"/>
          </p:cNvSpPr>
          <p:nvPr/>
        </p:nvSpPr>
        <p:spPr bwMode="auto">
          <a:xfrm>
            <a:off x="3636963" y="539750"/>
            <a:ext cx="3792537" cy="2095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3789" name="Rectangle 65"/>
          <p:cNvSpPr>
            <a:spLocks noChangeArrowheads="1"/>
          </p:cNvSpPr>
          <p:nvPr/>
        </p:nvSpPr>
        <p:spPr bwMode="auto">
          <a:xfrm>
            <a:off x="2216150" y="552450"/>
            <a:ext cx="431800" cy="2095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8304212" cy="762000"/>
          </a:xfrm>
          <a:prstGeom prst="rect">
            <a:avLst/>
          </a:prstGeo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(SA)-Algorithmus: Beispiel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0"/>
            <a:ext cx="9145588" cy="9080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841375" y="-1588"/>
          <a:ext cx="81867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1" name="Dokument" r:id="rId4" imgW="5089842" imgH="8182946" progId="Word.Document.8">
                  <p:embed/>
                </p:oleObj>
              </mc:Choice>
              <mc:Fallback>
                <p:oleObj name="Dokument" r:id="rId4" imgW="5089842" imgH="818294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27" r="-12202" b="90352"/>
                      <a:stretch>
                        <a:fillRect/>
                      </a:stretch>
                    </p:blipFill>
                    <p:spPr bwMode="auto">
                      <a:xfrm>
                        <a:off x="841375" y="-1588"/>
                        <a:ext cx="81867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836613" y="5395913"/>
            <a:ext cx="2209800" cy="7874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Anfangspartitionierung: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i="1"/>
              <a:t>A</a:t>
            </a:r>
            <a:r>
              <a:rPr lang="de-DE" altLang="de-DE" sz="1500"/>
              <a:t> {1,2,3}, </a:t>
            </a:r>
            <a:r>
              <a:rPr lang="de-DE" altLang="de-DE" sz="1500" i="1"/>
              <a:t>B</a:t>
            </a:r>
            <a:r>
              <a:rPr lang="de-DE" altLang="de-DE" sz="1500"/>
              <a:t> {4,5,6}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Kosten: 13</a:t>
            </a:r>
            <a:endParaRPr lang="en-US" altLang="de-DE" sz="1500"/>
          </a:p>
        </p:txBody>
      </p:sp>
      <p:grpSp>
        <p:nvGrpSpPr>
          <p:cNvPr id="74758" name="Group 6"/>
          <p:cNvGrpSpPr>
            <a:grpSpLocks noChangeAspect="1"/>
          </p:cNvGrpSpPr>
          <p:nvPr/>
        </p:nvGrpSpPr>
        <p:grpSpPr bwMode="auto">
          <a:xfrm>
            <a:off x="3379788" y="2160588"/>
            <a:ext cx="347662" cy="403225"/>
            <a:chOff x="2835" y="797"/>
            <a:chExt cx="243" cy="188"/>
          </a:xfrm>
        </p:grpSpPr>
        <p:sp>
          <p:nvSpPr>
            <p:cNvPr id="74815" name="AutoShape 7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4816" name="Oval 8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4759" name="AutoShape 9"/>
          <p:cNvSpPr>
            <a:spLocks noChangeAspect="1" noChangeArrowheads="1"/>
          </p:cNvSpPr>
          <p:nvPr/>
        </p:nvSpPr>
        <p:spPr bwMode="auto">
          <a:xfrm>
            <a:off x="1192213" y="2195513"/>
            <a:ext cx="300037" cy="306387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760" name="Line 10"/>
          <p:cNvSpPr>
            <a:spLocks noChangeAspect="1" noChangeShapeType="1"/>
          </p:cNvSpPr>
          <p:nvPr/>
        </p:nvSpPr>
        <p:spPr bwMode="auto">
          <a:xfrm flipV="1">
            <a:off x="3752850" y="2352675"/>
            <a:ext cx="857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61" name="Text Box 11"/>
          <p:cNvSpPr txBox="1">
            <a:spLocks noChangeAspect="1" noChangeArrowheads="1"/>
          </p:cNvSpPr>
          <p:nvPr/>
        </p:nvSpPr>
        <p:spPr bwMode="auto">
          <a:xfrm>
            <a:off x="1128713" y="2189163"/>
            <a:ext cx="357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1</a:t>
            </a:r>
            <a:endParaRPr lang="en-US" altLang="de-DE" sz="1400"/>
          </a:p>
        </p:txBody>
      </p:sp>
      <p:sp>
        <p:nvSpPr>
          <p:cNvPr id="74762" name="Text Box 12"/>
          <p:cNvSpPr txBox="1">
            <a:spLocks noChangeAspect="1" noChangeArrowheads="1"/>
          </p:cNvSpPr>
          <p:nvPr/>
        </p:nvSpPr>
        <p:spPr bwMode="auto">
          <a:xfrm>
            <a:off x="3332163" y="21891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4</a:t>
            </a:r>
            <a:endParaRPr lang="en-US" altLang="de-DE" sz="1400"/>
          </a:p>
        </p:txBody>
      </p:sp>
      <p:sp>
        <p:nvSpPr>
          <p:cNvPr id="74763" name="AutoShape 13"/>
          <p:cNvSpPr>
            <a:spLocks noChangeAspect="1" noChangeArrowheads="1"/>
          </p:cNvSpPr>
          <p:nvPr/>
        </p:nvSpPr>
        <p:spPr bwMode="auto">
          <a:xfrm>
            <a:off x="1195388" y="3135313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764" name="Text Box 14"/>
          <p:cNvSpPr txBox="1">
            <a:spLocks noChangeAspect="1" noChangeArrowheads="1"/>
          </p:cNvSpPr>
          <p:nvPr/>
        </p:nvSpPr>
        <p:spPr bwMode="auto">
          <a:xfrm>
            <a:off x="1133475" y="31242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2</a:t>
            </a:r>
            <a:endParaRPr lang="en-US" altLang="de-DE" sz="1400"/>
          </a:p>
        </p:txBody>
      </p:sp>
      <p:sp>
        <p:nvSpPr>
          <p:cNvPr id="74765" name="AutoShape 15"/>
          <p:cNvSpPr>
            <a:spLocks noChangeAspect="1" noChangeArrowheads="1"/>
          </p:cNvSpPr>
          <p:nvPr/>
        </p:nvSpPr>
        <p:spPr bwMode="auto">
          <a:xfrm>
            <a:off x="3368675" y="3057525"/>
            <a:ext cx="301625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400"/>
          </a:p>
        </p:txBody>
      </p:sp>
      <p:sp>
        <p:nvSpPr>
          <p:cNvPr id="74766" name="Text Box 16"/>
          <p:cNvSpPr txBox="1">
            <a:spLocks noChangeAspect="1" noChangeArrowheads="1"/>
          </p:cNvSpPr>
          <p:nvPr/>
        </p:nvSpPr>
        <p:spPr bwMode="auto">
          <a:xfrm>
            <a:off x="3305175" y="305752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5</a:t>
            </a:r>
            <a:endParaRPr lang="en-US" altLang="de-DE" sz="1400"/>
          </a:p>
        </p:txBody>
      </p:sp>
      <p:grpSp>
        <p:nvGrpSpPr>
          <p:cNvPr id="74767" name="Group 17"/>
          <p:cNvGrpSpPr>
            <a:grpSpLocks noChangeAspect="1"/>
          </p:cNvGrpSpPr>
          <p:nvPr/>
        </p:nvGrpSpPr>
        <p:grpSpPr bwMode="auto">
          <a:xfrm>
            <a:off x="1192213" y="4003675"/>
            <a:ext cx="363537" cy="401638"/>
            <a:chOff x="2835" y="797"/>
            <a:chExt cx="243" cy="188"/>
          </a:xfrm>
        </p:grpSpPr>
        <p:sp>
          <p:nvSpPr>
            <p:cNvPr id="74813" name="AutoShape 18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4814" name="Oval 19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4768" name="Text Box 20"/>
          <p:cNvSpPr txBox="1">
            <a:spLocks noChangeAspect="1" noChangeArrowheads="1"/>
          </p:cNvSpPr>
          <p:nvPr/>
        </p:nvSpPr>
        <p:spPr bwMode="auto">
          <a:xfrm>
            <a:off x="1166813" y="40433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3</a:t>
            </a:r>
            <a:endParaRPr lang="en-US" altLang="de-DE" sz="1400"/>
          </a:p>
        </p:txBody>
      </p:sp>
      <p:sp>
        <p:nvSpPr>
          <p:cNvPr id="74769" name="AutoShape 21"/>
          <p:cNvSpPr>
            <a:spLocks noChangeAspect="1" noChangeArrowheads="1"/>
          </p:cNvSpPr>
          <p:nvPr/>
        </p:nvSpPr>
        <p:spPr bwMode="auto">
          <a:xfrm>
            <a:off x="3382963" y="3994150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770" name="Text Box 22"/>
          <p:cNvSpPr txBox="1">
            <a:spLocks noChangeAspect="1" noChangeArrowheads="1"/>
          </p:cNvSpPr>
          <p:nvPr/>
        </p:nvSpPr>
        <p:spPr bwMode="auto">
          <a:xfrm>
            <a:off x="3321050" y="3983038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6</a:t>
            </a:r>
            <a:endParaRPr lang="en-US" altLang="de-DE" sz="1400"/>
          </a:p>
        </p:txBody>
      </p:sp>
      <p:cxnSp>
        <p:nvCxnSpPr>
          <p:cNvPr id="74771" name="AutoShape 23"/>
          <p:cNvCxnSpPr>
            <a:cxnSpLocks noChangeAspect="1" noChangeShapeType="1"/>
            <a:stCxn id="74763" idx="3"/>
            <a:endCxn id="74775" idx="1"/>
          </p:cNvCxnSpPr>
          <p:nvPr/>
        </p:nvCxnSpPr>
        <p:spPr bwMode="auto">
          <a:xfrm>
            <a:off x="1495425" y="3289300"/>
            <a:ext cx="16954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72" name="AutoShape 24"/>
          <p:cNvCxnSpPr>
            <a:cxnSpLocks noChangeAspect="1" noChangeShapeType="1"/>
          </p:cNvCxnSpPr>
          <p:nvPr/>
        </p:nvCxnSpPr>
        <p:spPr bwMode="auto">
          <a:xfrm>
            <a:off x="1568450" y="4206875"/>
            <a:ext cx="1811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73" name="Line 25"/>
          <p:cNvSpPr>
            <a:spLocks noChangeAspect="1" noChangeShapeType="1"/>
          </p:cNvSpPr>
          <p:nvPr/>
        </p:nvSpPr>
        <p:spPr bwMode="auto">
          <a:xfrm>
            <a:off x="3209925" y="3116263"/>
            <a:ext cx="1508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4774" name="AutoShape 26"/>
          <p:cNvCxnSpPr>
            <a:cxnSpLocks noChangeAspect="1" noChangeShapeType="1"/>
            <a:stCxn id="74760" idx="1"/>
            <a:endCxn id="74773" idx="0"/>
          </p:cNvCxnSpPr>
          <p:nvPr/>
        </p:nvCxnSpPr>
        <p:spPr bwMode="auto">
          <a:xfrm rot="-5400000" flipH="1" flipV="1">
            <a:off x="3142456" y="2420144"/>
            <a:ext cx="763588" cy="628650"/>
          </a:xfrm>
          <a:prstGeom prst="bentConnector3">
            <a:avLst>
              <a:gd name="adj1" fmla="val 385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75" name="Line 27"/>
          <p:cNvSpPr>
            <a:spLocks noChangeAspect="1" noChangeShapeType="1"/>
          </p:cNvSpPr>
          <p:nvPr/>
        </p:nvSpPr>
        <p:spPr bwMode="auto">
          <a:xfrm flipH="1">
            <a:off x="3189288" y="3289300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6" name="Line 28"/>
          <p:cNvSpPr>
            <a:spLocks noChangeAspect="1" noChangeShapeType="1"/>
          </p:cNvSpPr>
          <p:nvPr/>
        </p:nvSpPr>
        <p:spPr bwMode="auto">
          <a:xfrm flipH="1">
            <a:off x="1020763" y="2435225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4777" name="AutoShape 29"/>
          <p:cNvCxnSpPr>
            <a:cxnSpLocks noChangeAspect="1" noChangeShapeType="1"/>
          </p:cNvCxnSpPr>
          <p:nvPr/>
        </p:nvCxnSpPr>
        <p:spPr bwMode="auto">
          <a:xfrm>
            <a:off x="1511300" y="2347913"/>
            <a:ext cx="18669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78" name="Line 30"/>
          <p:cNvSpPr>
            <a:spLocks noChangeAspect="1" noChangeShapeType="1"/>
          </p:cNvSpPr>
          <p:nvPr/>
        </p:nvSpPr>
        <p:spPr bwMode="auto">
          <a:xfrm flipV="1">
            <a:off x="2230438" y="2346325"/>
            <a:ext cx="7937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79" name="Line 31"/>
          <p:cNvSpPr>
            <a:spLocks noChangeAspect="1" noChangeShapeType="1"/>
          </p:cNvSpPr>
          <p:nvPr/>
        </p:nvSpPr>
        <p:spPr bwMode="auto">
          <a:xfrm>
            <a:off x="3209925" y="3203575"/>
            <a:ext cx="150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4780" name="AutoShape 32"/>
          <p:cNvCxnSpPr>
            <a:cxnSpLocks noChangeAspect="1" noChangeShapeType="1"/>
            <a:stCxn id="74778" idx="0"/>
            <a:endCxn id="74779" idx="0"/>
          </p:cNvCxnSpPr>
          <p:nvPr/>
        </p:nvCxnSpPr>
        <p:spPr bwMode="auto">
          <a:xfrm rot="16200000" flipH="1">
            <a:off x="2719388" y="2714625"/>
            <a:ext cx="1588" cy="979487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81" name="Line 33"/>
          <p:cNvSpPr>
            <a:spLocks noChangeAspect="1" noChangeShapeType="1"/>
          </p:cNvSpPr>
          <p:nvPr/>
        </p:nvSpPr>
        <p:spPr bwMode="auto">
          <a:xfrm flipV="1">
            <a:off x="1941513" y="3116263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4782" name="AutoShape 34"/>
          <p:cNvCxnSpPr>
            <a:cxnSpLocks noChangeAspect="1" noChangeShapeType="1"/>
            <a:stCxn id="74776" idx="1"/>
            <a:endCxn id="74781" idx="1"/>
          </p:cNvCxnSpPr>
          <p:nvPr/>
        </p:nvCxnSpPr>
        <p:spPr bwMode="auto">
          <a:xfrm rot="16200000" flipH="1">
            <a:off x="1141413" y="2317750"/>
            <a:ext cx="681037" cy="9191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83" name="Line 35"/>
          <p:cNvSpPr>
            <a:spLocks noChangeAspect="1" noChangeShapeType="1"/>
          </p:cNvSpPr>
          <p:nvPr/>
        </p:nvSpPr>
        <p:spPr bwMode="auto">
          <a:xfrm flipH="1">
            <a:off x="3209925" y="409416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4784" name="AutoShape 36"/>
          <p:cNvCxnSpPr>
            <a:cxnSpLocks noChangeAspect="1" noChangeShapeType="1"/>
            <a:stCxn id="74783" idx="1"/>
            <a:endCxn id="74781" idx="0"/>
          </p:cNvCxnSpPr>
          <p:nvPr/>
        </p:nvCxnSpPr>
        <p:spPr bwMode="auto">
          <a:xfrm flipH="1">
            <a:off x="1941513" y="4094163"/>
            <a:ext cx="1270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85" name="Line 37"/>
          <p:cNvSpPr>
            <a:spLocks noChangeAspect="1" noChangeShapeType="1"/>
          </p:cNvSpPr>
          <p:nvPr/>
        </p:nvSpPr>
        <p:spPr bwMode="auto">
          <a:xfrm flipH="1" flipV="1">
            <a:off x="3687763" y="4151313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6" name="Line 38"/>
          <p:cNvSpPr>
            <a:spLocks noChangeAspect="1" noChangeShapeType="1"/>
          </p:cNvSpPr>
          <p:nvPr/>
        </p:nvSpPr>
        <p:spPr bwMode="auto">
          <a:xfrm flipH="1" flipV="1">
            <a:off x="962025" y="422275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7" name="Line 39"/>
          <p:cNvSpPr>
            <a:spLocks noChangeAspect="1" noChangeShapeType="1"/>
          </p:cNvSpPr>
          <p:nvPr/>
        </p:nvSpPr>
        <p:spPr bwMode="auto">
          <a:xfrm>
            <a:off x="3841750" y="4151313"/>
            <a:ext cx="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4788" name="AutoShape 40"/>
          <p:cNvCxnSpPr>
            <a:cxnSpLocks noChangeAspect="1" noChangeShapeType="1"/>
            <a:stCxn id="74787" idx="1"/>
          </p:cNvCxnSpPr>
          <p:nvPr/>
        </p:nvCxnSpPr>
        <p:spPr bwMode="auto">
          <a:xfrm flipH="1">
            <a:off x="963613" y="4556125"/>
            <a:ext cx="287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89" name="Line 41"/>
          <p:cNvSpPr>
            <a:spLocks noChangeAspect="1" noChangeShapeType="1"/>
          </p:cNvSpPr>
          <p:nvPr/>
        </p:nvSpPr>
        <p:spPr bwMode="auto">
          <a:xfrm flipH="1">
            <a:off x="963613" y="3230563"/>
            <a:ext cx="228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90" name="Line 42"/>
          <p:cNvSpPr>
            <a:spLocks noChangeAspect="1" noChangeShapeType="1"/>
          </p:cNvSpPr>
          <p:nvPr/>
        </p:nvSpPr>
        <p:spPr bwMode="auto">
          <a:xfrm flipV="1">
            <a:off x="1711325" y="40370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91" name="Line 43"/>
          <p:cNvSpPr>
            <a:spLocks noChangeAspect="1" noChangeShapeType="1"/>
          </p:cNvSpPr>
          <p:nvPr/>
        </p:nvSpPr>
        <p:spPr bwMode="auto">
          <a:xfrm flipH="1">
            <a:off x="1077913" y="3346450"/>
            <a:ext cx="114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4792" name="AutoShape 44"/>
          <p:cNvCxnSpPr>
            <a:cxnSpLocks noChangeAspect="1" noChangeShapeType="1"/>
            <a:stCxn id="74791" idx="1"/>
            <a:endCxn id="74790" idx="1"/>
          </p:cNvCxnSpPr>
          <p:nvPr/>
        </p:nvCxnSpPr>
        <p:spPr bwMode="auto">
          <a:xfrm rot="16200000" flipH="1">
            <a:off x="1050131" y="3375820"/>
            <a:ext cx="688975" cy="63341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93" name="AutoShape 45"/>
          <p:cNvCxnSpPr>
            <a:cxnSpLocks noChangeAspect="1" noChangeShapeType="1"/>
            <a:stCxn id="74789" idx="1"/>
          </p:cNvCxnSpPr>
          <p:nvPr/>
        </p:nvCxnSpPr>
        <p:spPr bwMode="auto">
          <a:xfrm flipH="1">
            <a:off x="963613" y="3232150"/>
            <a:ext cx="0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94" name="Line 46"/>
          <p:cNvSpPr>
            <a:spLocks noChangeAspect="1" noChangeShapeType="1"/>
          </p:cNvSpPr>
          <p:nvPr/>
        </p:nvSpPr>
        <p:spPr bwMode="auto">
          <a:xfrm flipH="1" flipV="1">
            <a:off x="3671888" y="3230563"/>
            <a:ext cx="284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95" name="Line 47"/>
          <p:cNvSpPr>
            <a:spLocks noChangeAspect="1" noChangeShapeType="1"/>
          </p:cNvSpPr>
          <p:nvPr/>
        </p:nvSpPr>
        <p:spPr bwMode="auto">
          <a:xfrm flipH="1" flipV="1">
            <a:off x="1020763" y="2252663"/>
            <a:ext cx="161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96" name="Line 48"/>
          <p:cNvSpPr>
            <a:spLocks noChangeAspect="1" noChangeShapeType="1"/>
          </p:cNvSpPr>
          <p:nvPr/>
        </p:nvSpPr>
        <p:spPr bwMode="auto">
          <a:xfrm flipV="1">
            <a:off x="3956050" y="20224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97" name="Line 49"/>
          <p:cNvSpPr>
            <a:spLocks noChangeAspect="1" noChangeShapeType="1"/>
          </p:cNvSpPr>
          <p:nvPr/>
        </p:nvSpPr>
        <p:spPr bwMode="auto">
          <a:xfrm flipV="1">
            <a:off x="1020763" y="202247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4798" name="AutoShape 50"/>
          <p:cNvCxnSpPr>
            <a:cxnSpLocks noChangeAspect="1" noChangeShapeType="1"/>
            <a:stCxn id="74797" idx="1"/>
            <a:endCxn id="74796" idx="1"/>
          </p:cNvCxnSpPr>
          <p:nvPr/>
        </p:nvCxnSpPr>
        <p:spPr bwMode="auto">
          <a:xfrm flipV="1">
            <a:off x="1020763" y="2022475"/>
            <a:ext cx="29352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99" name="Oval 51"/>
          <p:cNvSpPr>
            <a:spLocks noChangeAspect="1" noChangeArrowheads="1"/>
          </p:cNvSpPr>
          <p:nvPr/>
        </p:nvSpPr>
        <p:spPr bwMode="auto">
          <a:xfrm>
            <a:off x="1684338" y="417830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800" name="Oval 52"/>
          <p:cNvSpPr>
            <a:spLocks noChangeAspect="1" noChangeArrowheads="1"/>
          </p:cNvSpPr>
          <p:nvPr/>
        </p:nvSpPr>
        <p:spPr bwMode="auto">
          <a:xfrm>
            <a:off x="1909763" y="3260725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801" name="Oval 53"/>
          <p:cNvSpPr>
            <a:spLocks noChangeAspect="1" noChangeArrowheads="1"/>
          </p:cNvSpPr>
          <p:nvPr/>
        </p:nvSpPr>
        <p:spPr bwMode="auto">
          <a:xfrm>
            <a:off x="935038" y="4183063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802" name="Rectangle 54"/>
          <p:cNvSpPr>
            <a:spLocks noChangeAspect="1" noChangeArrowheads="1"/>
          </p:cNvSpPr>
          <p:nvPr/>
        </p:nvSpPr>
        <p:spPr bwMode="auto">
          <a:xfrm>
            <a:off x="2344738" y="168116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5</a:t>
            </a:r>
          </a:p>
        </p:txBody>
      </p:sp>
      <p:sp>
        <p:nvSpPr>
          <p:cNvPr id="74803" name="Rectangle 55"/>
          <p:cNvSpPr>
            <a:spLocks noChangeAspect="1" noChangeArrowheads="1"/>
          </p:cNvSpPr>
          <p:nvPr/>
        </p:nvSpPr>
        <p:spPr bwMode="auto">
          <a:xfrm>
            <a:off x="2055813" y="201771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1</a:t>
            </a:r>
          </a:p>
        </p:txBody>
      </p:sp>
      <p:sp>
        <p:nvSpPr>
          <p:cNvPr id="74804" name="Rectangle 56"/>
          <p:cNvSpPr>
            <a:spLocks noChangeAspect="1" noChangeArrowheads="1"/>
          </p:cNvSpPr>
          <p:nvPr/>
        </p:nvSpPr>
        <p:spPr bwMode="auto">
          <a:xfrm>
            <a:off x="1944688" y="33861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2</a:t>
            </a:r>
          </a:p>
        </p:txBody>
      </p:sp>
      <p:sp>
        <p:nvSpPr>
          <p:cNvPr id="74805" name="Rectangle 57"/>
          <p:cNvSpPr>
            <a:spLocks noChangeAspect="1" noChangeArrowheads="1"/>
          </p:cNvSpPr>
          <p:nvPr/>
        </p:nvSpPr>
        <p:spPr bwMode="auto">
          <a:xfrm>
            <a:off x="1538288" y="4251325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3</a:t>
            </a:r>
          </a:p>
        </p:txBody>
      </p:sp>
      <p:sp>
        <p:nvSpPr>
          <p:cNvPr id="74806" name="Rectangle 58"/>
          <p:cNvSpPr>
            <a:spLocks noChangeAspect="1" noChangeArrowheads="1"/>
          </p:cNvSpPr>
          <p:nvPr/>
        </p:nvSpPr>
        <p:spPr bwMode="auto">
          <a:xfrm>
            <a:off x="2330450" y="4562475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6</a:t>
            </a:r>
          </a:p>
        </p:txBody>
      </p:sp>
      <p:sp>
        <p:nvSpPr>
          <p:cNvPr id="74807" name="Rectangle 59"/>
          <p:cNvSpPr>
            <a:spLocks noChangeAspect="1" noChangeArrowheads="1"/>
          </p:cNvSpPr>
          <p:nvPr/>
        </p:nvSpPr>
        <p:spPr bwMode="auto">
          <a:xfrm>
            <a:off x="3478213" y="27384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4</a:t>
            </a:r>
          </a:p>
        </p:txBody>
      </p:sp>
      <p:sp>
        <p:nvSpPr>
          <p:cNvPr id="74808" name="Oval 60"/>
          <p:cNvSpPr>
            <a:spLocks noChangeAspect="1" noChangeArrowheads="1"/>
          </p:cNvSpPr>
          <p:nvPr/>
        </p:nvSpPr>
        <p:spPr bwMode="auto">
          <a:xfrm>
            <a:off x="2216150" y="231775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4809" name="Line 61"/>
          <p:cNvSpPr>
            <a:spLocks noChangeShapeType="1"/>
          </p:cNvSpPr>
          <p:nvPr/>
        </p:nvSpPr>
        <p:spPr bwMode="auto">
          <a:xfrm>
            <a:off x="2878138" y="1676400"/>
            <a:ext cx="0" cy="32178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74810" name="Text Box 62"/>
          <p:cNvSpPr txBox="1">
            <a:spLocks noChangeArrowheads="1"/>
          </p:cNvSpPr>
          <p:nvPr/>
        </p:nvSpPr>
        <p:spPr bwMode="auto">
          <a:xfrm>
            <a:off x="1604963" y="1481138"/>
            <a:ext cx="4508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A</a:t>
            </a:r>
            <a:endParaRPr lang="en-US" altLang="de-DE" sz="1400" i="1"/>
          </a:p>
        </p:txBody>
      </p:sp>
      <p:sp>
        <p:nvSpPr>
          <p:cNvPr id="74811" name="Text Box 63"/>
          <p:cNvSpPr txBox="1">
            <a:spLocks noChangeArrowheads="1"/>
          </p:cNvSpPr>
          <p:nvPr/>
        </p:nvSpPr>
        <p:spPr bwMode="auto">
          <a:xfrm>
            <a:off x="3468688" y="1509713"/>
            <a:ext cx="4873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B</a:t>
            </a:r>
            <a:endParaRPr lang="en-US" altLang="de-DE" sz="1400" i="1"/>
          </a:p>
        </p:txBody>
      </p:sp>
      <p:sp>
        <p:nvSpPr>
          <p:cNvPr id="74812" name="Rectangle 64"/>
          <p:cNvSpPr>
            <a:spLocks noChangeArrowheads="1"/>
          </p:cNvSpPr>
          <p:nvPr/>
        </p:nvSpPr>
        <p:spPr bwMode="auto">
          <a:xfrm>
            <a:off x="3636963" y="539750"/>
            <a:ext cx="3792537" cy="2095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8304212" cy="762000"/>
          </a:xfrm>
          <a:prstGeom prst="rect">
            <a:avLst/>
          </a:prstGeo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(SA)-Algorithmus: Beispiel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5588" cy="9080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841375" y="-1588"/>
          <a:ext cx="81867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5" name="Dokument" r:id="rId4" imgW="5089842" imgH="8182946" progId="Word.Document.8">
                  <p:embed/>
                </p:oleObj>
              </mc:Choice>
              <mc:Fallback>
                <p:oleObj name="Dokument" r:id="rId4" imgW="5089842" imgH="818294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27" r="-12202" b="90352"/>
                      <a:stretch>
                        <a:fillRect/>
                      </a:stretch>
                    </p:blipFill>
                    <p:spPr bwMode="auto">
                      <a:xfrm>
                        <a:off x="841375" y="-1588"/>
                        <a:ext cx="81867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6613" y="5395913"/>
            <a:ext cx="2209800" cy="7874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Anfangspartitionierung: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i="1"/>
              <a:t>A</a:t>
            </a:r>
            <a:r>
              <a:rPr lang="de-DE" altLang="de-DE" sz="1500"/>
              <a:t> {1,2,3}, </a:t>
            </a:r>
            <a:r>
              <a:rPr lang="de-DE" altLang="de-DE" sz="1500" i="1"/>
              <a:t>B</a:t>
            </a:r>
            <a:r>
              <a:rPr lang="de-DE" altLang="de-DE" sz="1500"/>
              <a:t> {4,5,6}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Kosten: 13</a:t>
            </a:r>
            <a:endParaRPr lang="en-US" altLang="de-DE" sz="1500"/>
          </a:p>
        </p:txBody>
      </p:sp>
      <p:grpSp>
        <p:nvGrpSpPr>
          <p:cNvPr id="75782" name="Group 6"/>
          <p:cNvGrpSpPr>
            <a:grpSpLocks noChangeAspect="1"/>
          </p:cNvGrpSpPr>
          <p:nvPr/>
        </p:nvGrpSpPr>
        <p:grpSpPr bwMode="auto">
          <a:xfrm>
            <a:off x="3379788" y="2160588"/>
            <a:ext cx="347662" cy="403225"/>
            <a:chOff x="2835" y="797"/>
            <a:chExt cx="243" cy="188"/>
          </a:xfrm>
        </p:grpSpPr>
        <p:sp>
          <p:nvSpPr>
            <p:cNvPr id="75899" name="AutoShape 7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5900" name="Oval 8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5783" name="AutoShape 9"/>
          <p:cNvSpPr>
            <a:spLocks noChangeAspect="1" noChangeArrowheads="1"/>
          </p:cNvSpPr>
          <p:nvPr/>
        </p:nvSpPr>
        <p:spPr bwMode="auto">
          <a:xfrm>
            <a:off x="1192213" y="2195513"/>
            <a:ext cx="300037" cy="306387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784" name="Line 10"/>
          <p:cNvSpPr>
            <a:spLocks noChangeAspect="1" noChangeShapeType="1"/>
          </p:cNvSpPr>
          <p:nvPr/>
        </p:nvSpPr>
        <p:spPr bwMode="auto">
          <a:xfrm flipV="1">
            <a:off x="3752850" y="2352675"/>
            <a:ext cx="857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85" name="Text Box 11"/>
          <p:cNvSpPr txBox="1">
            <a:spLocks noChangeAspect="1" noChangeArrowheads="1"/>
          </p:cNvSpPr>
          <p:nvPr/>
        </p:nvSpPr>
        <p:spPr bwMode="auto">
          <a:xfrm>
            <a:off x="1128713" y="2189163"/>
            <a:ext cx="357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1</a:t>
            </a:r>
            <a:endParaRPr lang="en-US" altLang="de-DE" sz="1400"/>
          </a:p>
        </p:txBody>
      </p:sp>
      <p:sp>
        <p:nvSpPr>
          <p:cNvPr id="75786" name="Text Box 12"/>
          <p:cNvSpPr txBox="1">
            <a:spLocks noChangeAspect="1" noChangeArrowheads="1"/>
          </p:cNvSpPr>
          <p:nvPr/>
        </p:nvSpPr>
        <p:spPr bwMode="auto">
          <a:xfrm>
            <a:off x="3332163" y="21891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4</a:t>
            </a:r>
            <a:endParaRPr lang="en-US" altLang="de-DE" sz="1400"/>
          </a:p>
        </p:txBody>
      </p:sp>
      <p:sp>
        <p:nvSpPr>
          <p:cNvPr id="75787" name="AutoShape 13"/>
          <p:cNvSpPr>
            <a:spLocks noChangeAspect="1" noChangeArrowheads="1"/>
          </p:cNvSpPr>
          <p:nvPr/>
        </p:nvSpPr>
        <p:spPr bwMode="auto">
          <a:xfrm>
            <a:off x="1195388" y="3135313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788" name="Text Box 14"/>
          <p:cNvSpPr txBox="1">
            <a:spLocks noChangeAspect="1" noChangeArrowheads="1"/>
          </p:cNvSpPr>
          <p:nvPr/>
        </p:nvSpPr>
        <p:spPr bwMode="auto">
          <a:xfrm>
            <a:off x="1133475" y="31242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2</a:t>
            </a:r>
            <a:endParaRPr lang="en-US" altLang="de-DE" sz="1400"/>
          </a:p>
        </p:txBody>
      </p:sp>
      <p:sp>
        <p:nvSpPr>
          <p:cNvPr id="75789" name="AutoShape 15"/>
          <p:cNvSpPr>
            <a:spLocks noChangeAspect="1" noChangeArrowheads="1"/>
          </p:cNvSpPr>
          <p:nvPr/>
        </p:nvSpPr>
        <p:spPr bwMode="auto">
          <a:xfrm>
            <a:off x="3368675" y="3057525"/>
            <a:ext cx="301625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400"/>
          </a:p>
        </p:txBody>
      </p:sp>
      <p:sp>
        <p:nvSpPr>
          <p:cNvPr id="75790" name="Text Box 16"/>
          <p:cNvSpPr txBox="1">
            <a:spLocks noChangeAspect="1" noChangeArrowheads="1"/>
          </p:cNvSpPr>
          <p:nvPr/>
        </p:nvSpPr>
        <p:spPr bwMode="auto">
          <a:xfrm>
            <a:off x="3305175" y="305752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5</a:t>
            </a:r>
            <a:endParaRPr lang="en-US" altLang="de-DE" sz="1400"/>
          </a:p>
        </p:txBody>
      </p:sp>
      <p:grpSp>
        <p:nvGrpSpPr>
          <p:cNvPr id="75791" name="Group 17"/>
          <p:cNvGrpSpPr>
            <a:grpSpLocks noChangeAspect="1"/>
          </p:cNvGrpSpPr>
          <p:nvPr/>
        </p:nvGrpSpPr>
        <p:grpSpPr bwMode="auto">
          <a:xfrm>
            <a:off x="1192213" y="4003675"/>
            <a:ext cx="363537" cy="401638"/>
            <a:chOff x="2835" y="797"/>
            <a:chExt cx="243" cy="188"/>
          </a:xfrm>
        </p:grpSpPr>
        <p:sp>
          <p:nvSpPr>
            <p:cNvPr id="75897" name="AutoShape 18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5898" name="Oval 19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5792" name="Text Box 20"/>
          <p:cNvSpPr txBox="1">
            <a:spLocks noChangeAspect="1" noChangeArrowheads="1"/>
          </p:cNvSpPr>
          <p:nvPr/>
        </p:nvSpPr>
        <p:spPr bwMode="auto">
          <a:xfrm>
            <a:off x="1166813" y="40433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3</a:t>
            </a:r>
            <a:endParaRPr lang="en-US" altLang="de-DE" sz="1400"/>
          </a:p>
        </p:txBody>
      </p:sp>
      <p:sp>
        <p:nvSpPr>
          <p:cNvPr id="75793" name="AutoShape 21"/>
          <p:cNvSpPr>
            <a:spLocks noChangeAspect="1" noChangeArrowheads="1"/>
          </p:cNvSpPr>
          <p:nvPr/>
        </p:nvSpPr>
        <p:spPr bwMode="auto">
          <a:xfrm>
            <a:off x="3382963" y="3994150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794" name="Text Box 22"/>
          <p:cNvSpPr txBox="1">
            <a:spLocks noChangeAspect="1" noChangeArrowheads="1"/>
          </p:cNvSpPr>
          <p:nvPr/>
        </p:nvSpPr>
        <p:spPr bwMode="auto">
          <a:xfrm>
            <a:off x="3321050" y="3983038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6</a:t>
            </a:r>
            <a:endParaRPr lang="en-US" altLang="de-DE" sz="1400"/>
          </a:p>
        </p:txBody>
      </p:sp>
      <p:cxnSp>
        <p:nvCxnSpPr>
          <p:cNvPr id="75795" name="AutoShape 23"/>
          <p:cNvCxnSpPr>
            <a:cxnSpLocks noChangeAspect="1" noChangeShapeType="1"/>
            <a:stCxn id="75787" idx="3"/>
            <a:endCxn id="75799" idx="1"/>
          </p:cNvCxnSpPr>
          <p:nvPr/>
        </p:nvCxnSpPr>
        <p:spPr bwMode="auto">
          <a:xfrm>
            <a:off x="1495425" y="3289300"/>
            <a:ext cx="16954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6" name="AutoShape 24"/>
          <p:cNvCxnSpPr>
            <a:cxnSpLocks noChangeAspect="1" noChangeShapeType="1"/>
          </p:cNvCxnSpPr>
          <p:nvPr/>
        </p:nvCxnSpPr>
        <p:spPr bwMode="auto">
          <a:xfrm>
            <a:off x="1568450" y="4206875"/>
            <a:ext cx="1811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7" name="Line 25"/>
          <p:cNvSpPr>
            <a:spLocks noChangeAspect="1" noChangeShapeType="1"/>
          </p:cNvSpPr>
          <p:nvPr/>
        </p:nvSpPr>
        <p:spPr bwMode="auto">
          <a:xfrm>
            <a:off x="3209925" y="3116263"/>
            <a:ext cx="1508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798" name="AutoShape 26"/>
          <p:cNvCxnSpPr>
            <a:cxnSpLocks noChangeAspect="1" noChangeShapeType="1"/>
            <a:stCxn id="75784" idx="1"/>
            <a:endCxn id="75797" idx="0"/>
          </p:cNvCxnSpPr>
          <p:nvPr/>
        </p:nvCxnSpPr>
        <p:spPr bwMode="auto">
          <a:xfrm rot="-5400000" flipH="1" flipV="1">
            <a:off x="3142456" y="2420144"/>
            <a:ext cx="763588" cy="628650"/>
          </a:xfrm>
          <a:prstGeom prst="bentConnector3">
            <a:avLst>
              <a:gd name="adj1" fmla="val 385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9" name="Line 27"/>
          <p:cNvSpPr>
            <a:spLocks noChangeAspect="1" noChangeShapeType="1"/>
          </p:cNvSpPr>
          <p:nvPr/>
        </p:nvSpPr>
        <p:spPr bwMode="auto">
          <a:xfrm flipH="1">
            <a:off x="3189288" y="3289300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00" name="Line 28"/>
          <p:cNvSpPr>
            <a:spLocks noChangeAspect="1" noChangeShapeType="1"/>
          </p:cNvSpPr>
          <p:nvPr/>
        </p:nvSpPr>
        <p:spPr bwMode="auto">
          <a:xfrm flipH="1">
            <a:off x="1020763" y="2435225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01" name="AutoShape 29"/>
          <p:cNvCxnSpPr>
            <a:cxnSpLocks noChangeAspect="1" noChangeShapeType="1"/>
          </p:cNvCxnSpPr>
          <p:nvPr/>
        </p:nvCxnSpPr>
        <p:spPr bwMode="auto">
          <a:xfrm>
            <a:off x="1511300" y="2347913"/>
            <a:ext cx="18669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02" name="Line 30"/>
          <p:cNvSpPr>
            <a:spLocks noChangeAspect="1" noChangeShapeType="1"/>
          </p:cNvSpPr>
          <p:nvPr/>
        </p:nvSpPr>
        <p:spPr bwMode="auto">
          <a:xfrm flipV="1">
            <a:off x="2230438" y="2346325"/>
            <a:ext cx="7937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03" name="Line 31"/>
          <p:cNvSpPr>
            <a:spLocks noChangeAspect="1" noChangeShapeType="1"/>
          </p:cNvSpPr>
          <p:nvPr/>
        </p:nvSpPr>
        <p:spPr bwMode="auto">
          <a:xfrm>
            <a:off x="3209925" y="3203575"/>
            <a:ext cx="150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04" name="AutoShape 32"/>
          <p:cNvCxnSpPr>
            <a:cxnSpLocks noChangeAspect="1" noChangeShapeType="1"/>
            <a:stCxn id="75802" idx="0"/>
            <a:endCxn id="75803" idx="0"/>
          </p:cNvCxnSpPr>
          <p:nvPr/>
        </p:nvCxnSpPr>
        <p:spPr bwMode="auto">
          <a:xfrm rot="16200000" flipH="1">
            <a:off x="2719388" y="2714625"/>
            <a:ext cx="1588" cy="979487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05" name="Line 33"/>
          <p:cNvSpPr>
            <a:spLocks noChangeAspect="1" noChangeShapeType="1"/>
          </p:cNvSpPr>
          <p:nvPr/>
        </p:nvSpPr>
        <p:spPr bwMode="auto">
          <a:xfrm flipV="1">
            <a:off x="1941513" y="3116263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06" name="AutoShape 34"/>
          <p:cNvCxnSpPr>
            <a:cxnSpLocks noChangeAspect="1" noChangeShapeType="1"/>
            <a:stCxn id="75800" idx="1"/>
            <a:endCxn id="75805" idx="1"/>
          </p:cNvCxnSpPr>
          <p:nvPr/>
        </p:nvCxnSpPr>
        <p:spPr bwMode="auto">
          <a:xfrm rot="16200000" flipH="1">
            <a:off x="1141413" y="2317750"/>
            <a:ext cx="681037" cy="9191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07" name="Line 35"/>
          <p:cNvSpPr>
            <a:spLocks noChangeAspect="1" noChangeShapeType="1"/>
          </p:cNvSpPr>
          <p:nvPr/>
        </p:nvSpPr>
        <p:spPr bwMode="auto">
          <a:xfrm flipH="1">
            <a:off x="3209925" y="409416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08" name="AutoShape 36"/>
          <p:cNvCxnSpPr>
            <a:cxnSpLocks noChangeAspect="1" noChangeShapeType="1"/>
            <a:stCxn id="75807" idx="1"/>
            <a:endCxn id="75805" idx="0"/>
          </p:cNvCxnSpPr>
          <p:nvPr/>
        </p:nvCxnSpPr>
        <p:spPr bwMode="auto">
          <a:xfrm flipH="1">
            <a:off x="1941513" y="4094163"/>
            <a:ext cx="1270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09" name="Line 37"/>
          <p:cNvSpPr>
            <a:spLocks noChangeAspect="1" noChangeShapeType="1"/>
          </p:cNvSpPr>
          <p:nvPr/>
        </p:nvSpPr>
        <p:spPr bwMode="auto">
          <a:xfrm flipH="1" flipV="1">
            <a:off x="3687763" y="4151313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0" name="Line 38"/>
          <p:cNvSpPr>
            <a:spLocks noChangeAspect="1" noChangeShapeType="1"/>
          </p:cNvSpPr>
          <p:nvPr/>
        </p:nvSpPr>
        <p:spPr bwMode="auto">
          <a:xfrm flipH="1" flipV="1">
            <a:off x="962025" y="422275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1" name="Line 39"/>
          <p:cNvSpPr>
            <a:spLocks noChangeAspect="1" noChangeShapeType="1"/>
          </p:cNvSpPr>
          <p:nvPr/>
        </p:nvSpPr>
        <p:spPr bwMode="auto">
          <a:xfrm>
            <a:off x="3841750" y="4151313"/>
            <a:ext cx="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12" name="AutoShape 40"/>
          <p:cNvCxnSpPr>
            <a:cxnSpLocks noChangeAspect="1" noChangeShapeType="1"/>
            <a:stCxn id="75811" idx="1"/>
          </p:cNvCxnSpPr>
          <p:nvPr/>
        </p:nvCxnSpPr>
        <p:spPr bwMode="auto">
          <a:xfrm flipH="1">
            <a:off x="963613" y="4556125"/>
            <a:ext cx="287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13" name="Line 41"/>
          <p:cNvSpPr>
            <a:spLocks noChangeAspect="1" noChangeShapeType="1"/>
          </p:cNvSpPr>
          <p:nvPr/>
        </p:nvSpPr>
        <p:spPr bwMode="auto">
          <a:xfrm flipH="1">
            <a:off x="963613" y="3230563"/>
            <a:ext cx="228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4" name="Line 42"/>
          <p:cNvSpPr>
            <a:spLocks noChangeAspect="1" noChangeShapeType="1"/>
          </p:cNvSpPr>
          <p:nvPr/>
        </p:nvSpPr>
        <p:spPr bwMode="auto">
          <a:xfrm flipV="1">
            <a:off x="1711325" y="40370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5" name="Line 43"/>
          <p:cNvSpPr>
            <a:spLocks noChangeAspect="1" noChangeShapeType="1"/>
          </p:cNvSpPr>
          <p:nvPr/>
        </p:nvSpPr>
        <p:spPr bwMode="auto">
          <a:xfrm flipH="1">
            <a:off x="1077913" y="3346450"/>
            <a:ext cx="114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16" name="AutoShape 44"/>
          <p:cNvCxnSpPr>
            <a:cxnSpLocks noChangeAspect="1" noChangeShapeType="1"/>
            <a:stCxn id="75815" idx="1"/>
            <a:endCxn id="75814" idx="1"/>
          </p:cNvCxnSpPr>
          <p:nvPr/>
        </p:nvCxnSpPr>
        <p:spPr bwMode="auto">
          <a:xfrm rot="16200000" flipH="1">
            <a:off x="1050131" y="3375820"/>
            <a:ext cx="688975" cy="63341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17" name="AutoShape 45"/>
          <p:cNvCxnSpPr>
            <a:cxnSpLocks noChangeAspect="1" noChangeShapeType="1"/>
            <a:stCxn id="75813" idx="1"/>
          </p:cNvCxnSpPr>
          <p:nvPr/>
        </p:nvCxnSpPr>
        <p:spPr bwMode="auto">
          <a:xfrm flipH="1">
            <a:off x="963613" y="3232150"/>
            <a:ext cx="0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18" name="Line 46"/>
          <p:cNvSpPr>
            <a:spLocks noChangeAspect="1" noChangeShapeType="1"/>
          </p:cNvSpPr>
          <p:nvPr/>
        </p:nvSpPr>
        <p:spPr bwMode="auto">
          <a:xfrm flipH="1" flipV="1">
            <a:off x="3671888" y="3230563"/>
            <a:ext cx="284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9" name="Line 47"/>
          <p:cNvSpPr>
            <a:spLocks noChangeAspect="1" noChangeShapeType="1"/>
          </p:cNvSpPr>
          <p:nvPr/>
        </p:nvSpPr>
        <p:spPr bwMode="auto">
          <a:xfrm flipH="1" flipV="1">
            <a:off x="1020763" y="2252663"/>
            <a:ext cx="161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20" name="Line 48"/>
          <p:cNvSpPr>
            <a:spLocks noChangeAspect="1" noChangeShapeType="1"/>
          </p:cNvSpPr>
          <p:nvPr/>
        </p:nvSpPr>
        <p:spPr bwMode="auto">
          <a:xfrm flipV="1">
            <a:off x="3956050" y="20224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21" name="Line 49"/>
          <p:cNvSpPr>
            <a:spLocks noChangeAspect="1" noChangeShapeType="1"/>
          </p:cNvSpPr>
          <p:nvPr/>
        </p:nvSpPr>
        <p:spPr bwMode="auto">
          <a:xfrm flipV="1">
            <a:off x="1020763" y="202247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22" name="AutoShape 50"/>
          <p:cNvCxnSpPr>
            <a:cxnSpLocks noChangeAspect="1" noChangeShapeType="1"/>
            <a:stCxn id="75821" idx="1"/>
            <a:endCxn id="75820" idx="1"/>
          </p:cNvCxnSpPr>
          <p:nvPr/>
        </p:nvCxnSpPr>
        <p:spPr bwMode="auto">
          <a:xfrm flipV="1">
            <a:off x="1020763" y="2022475"/>
            <a:ext cx="29352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23" name="Oval 51"/>
          <p:cNvSpPr>
            <a:spLocks noChangeAspect="1" noChangeArrowheads="1"/>
          </p:cNvSpPr>
          <p:nvPr/>
        </p:nvSpPr>
        <p:spPr bwMode="auto">
          <a:xfrm>
            <a:off x="1684338" y="417830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24" name="Oval 52"/>
          <p:cNvSpPr>
            <a:spLocks noChangeAspect="1" noChangeArrowheads="1"/>
          </p:cNvSpPr>
          <p:nvPr/>
        </p:nvSpPr>
        <p:spPr bwMode="auto">
          <a:xfrm>
            <a:off x="1909763" y="3260725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25" name="Oval 53"/>
          <p:cNvSpPr>
            <a:spLocks noChangeAspect="1" noChangeArrowheads="1"/>
          </p:cNvSpPr>
          <p:nvPr/>
        </p:nvSpPr>
        <p:spPr bwMode="auto">
          <a:xfrm>
            <a:off x="935038" y="4183063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26" name="Rectangle 54"/>
          <p:cNvSpPr>
            <a:spLocks noChangeAspect="1" noChangeArrowheads="1"/>
          </p:cNvSpPr>
          <p:nvPr/>
        </p:nvSpPr>
        <p:spPr bwMode="auto">
          <a:xfrm>
            <a:off x="2344738" y="168116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5</a:t>
            </a:r>
          </a:p>
        </p:txBody>
      </p:sp>
      <p:sp>
        <p:nvSpPr>
          <p:cNvPr id="75827" name="Rectangle 55"/>
          <p:cNvSpPr>
            <a:spLocks noChangeAspect="1" noChangeArrowheads="1"/>
          </p:cNvSpPr>
          <p:nvPr/>
        </p:nvSpPr>
        <p:spPr bwMode="auto">
          <a:xfrm>
            <a:off x="2055813" y="201771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1</a:t>
            </a:r>
          </a:p>
        </p:txBody>
      </p:sp>
      <p:sp>
        <p:nvSpPr>
          <p:cNvPr id="75828" name="Rectangle 56"/>
          <p:cNvSpPr>
            <a:spLocks noChangeAspect="1" noChangeArrowheads="1"/>
          </p:cNvSpPr>
          <p:nvPr/>
        </p:nvSpPr>
        <p:spPr bwMode="auto">
          <a:xfrm>
            <a:off x="1944688" y="33861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2</a:t>
            </a:r>
          </a:p>
        </p:txBody>
      </p:sp>
      <p:sp>
        <p:nvSpPr>
          <p:cNvPr id="75829" name="Rectangle 57"/>
          <p:cNvSpPr>
            <a:spLocks noChangeAspect="1" noChangeArrowheads="1"/>
          </p:cNvSpPr>
          <p:nvPr/>
        </p:nvSpPr>
        <p:spPr bwMode="auto">
          <a:xfrm>
            <a:off x="1538288" y="4251325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3</a:t>
            </a:r>
          </a:p>
        </p:txBody>
      </p:sp>
      <p:sp>
        <p:nvSpPr>
          <p:cNvPr id="75830" name="Rectangle 58"/>
          <p:cNvSpPr>
            <a:spLocks noChangeAspect="1" noChangeArrowheads="1"/>
          </p:cNvSpPr>
          <p:nvPr/>
        </p:nvSpPr>
        <p:spPr bwMode="auto">
          <a:xfrm>
            <a:off x="2330450" y="4562475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6</a:t>
            </a:r>
          </a:p>
        </p:txBody>
      </p:sp>
      <p:sp>
        <p:nvSpPr>
          <p:cNvPr id="75831" name="Rectangle 59"/>
          <p:cNvSpPr>
            <a:spLocks noChangeAspect="1" noChangeArrowheads="1"/>
          </p:cNvSpPr>
          <p:nvPr/>
        </p:nvSpPr>
        <p:spPr bwMode="auto">
          <a:xfrm>
            <a:off x="3478213" y="27384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4</a:t>
            </a:r>
          </a:p>
        </p:txBody>
      </p:sp>
      <p:sp>
        <p:nvSpPr>
          <p:cNvPr id="75832" name="Oval 60"/>
          <p:cNvSpPr>
            <a:spLocks noChangeAspect="1" noChangeArrowheads="1"/>
          </p:cNvSpPr>
          <p:nvPr/>
        </p:nvSpPr>
        <p:spPr bwMode="auto">
          <a:xfrm>
            <a:off x="2216150" y="231775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33" name="Line 61"/>
          <p:cNvSpPr>
            <a:spLocks noChangeShapeType="1"/>
          </p:cNvSpPr>
          <p:nvPr/>
        </p:nvSpPr>
        <p:spPr bwMode="auto">
          <a:xfrm>
            <a:off x="2878138" y="1676400"/>
            <a:ext cx="0" cy="32178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75834" name="Text Box 62"/>
          <p:cNvSpPr txBox="1">
            <a:spLocks noChangeArrowheads="1"/>
          </p:cNvSpPr>
          <p:nvPr/>
        </p:nvSpPr>
        <p:spPr bwMode="auto">
          <a:xfrm>
            <a:off x="1604963" y="1481138"/>
            <a:ext cx="4508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A</a:t>
            </a:r>
            <a:endParaRPr lang="en-US" altLang="de-DE" sz="1400" i="1"/>
          </a:p>
        </p:txBody>
      </p:sp>
      <p:sp>
        <p:nvSpPr>
          <p:cNvPr id="75835" name="Text Box 63"/>
          <p:cNvSpPr txBox="1">
            <a:spLocks noChangeArrowheads="1"/>
          </p:cNvSpPr>
          <p:nvPr/>
        </p:nvSpPr>
        <p:spPr bwMode="auto">
          <a:xfrm>
            <a:off x="3468688" y="1509713"/>
            <a:ext cx="4873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B</a:t>
            </a:r>
            <a:endParaRPr lang="en-US" altLang="de-DE" sz="1400" i="1"/>
          </a:p>
        </p:txBody>
      </p:sp>
      <p:sp>
        <p:nvSpPr>
          <p:cNvPr id="75836" name="Text Box 64"/>
          <p:cNvSpPr txBox="1">
            <a:spLocks noChangeArrowheads="1"/>
          </p:cNvSpPr>
          <p:nvPr/>
        </p:nvSpPr>
        <p:spPr bwMode="auto">
          <a:xfrm>
            <a:off x="5157788" y="5370513"/>
            <a:ext cx="1846262" cy="798512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15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i="1" dirty="0"/>
              <a:t>A</a:t>
            </a:r>
            <a:r>
              <a:rPr lang="de-DE" altLang="de-DE" sz="1500" dirty="0"/>
              <a:t> {1,2,4}, </a:t>
            </a:r>
            <a:r>
              <a:rPr lang="de-DE" altLang="de-DE" sz="1500" i="1" dirty="0"/>
              <a:t>B</a:t>
            </a:r>
            <a:r>
              <a:rPr lang="de-DE" altLang="de-DE" sz="1500" dirty="0"/>
              <a:t> {3,5,6}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dirty="0"/>
              <a:t>Kosten: 16</a:t>
            </a:r>
            <a:endParaRPr lang="en-US" altLang="de-DE" sz="1500" dirty="0"/>
          </a:p>
        </p:txBody>
      </p:sp>
      <p:grpSp>
        <p:nvGrpSpPr>
          <p:cNvPr id="75837" name="Group 65"/>
          <p:cNvGrpSpPr>
            <a:grpSpLocks noChangeAspect="1"/>
          </p:cNvGrpSpPr>
          <p:nvPr/>
        </p:nvGrpSpPr>
        <p:grpSpPr bwMode="auto">
          <a:xfrm>
            <a:off x="7700963" y="2135188"/>
            <a:ext cx="347662" cy="403225"/>
            <a:chOff x="2835" y="797"/>
            <a:chExt cx="243" cy="188"/>
          </a:xfrm>
        </p:grpSpPr>
        <p:sp>
          <p:nvSpPr>
            <p:cNvPr id="75895" name="AutoShape 66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5896" name="Oval 67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5838" name="AutoShape 68"/>
          <p:cNvSpPr>
            <a:spLocks noChangeAspect="1" noChangeArrowheads="1"/>
          </p:cNvSpPr>
          <p:nvPr/>
        </p:nvSpPr>
        <p:spPr bwMode="auto">
          <a:xfrm>
            <a:off x="5513388" y="2170113"/>
            <a:ext cx="300037" cy="306387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39" name="Line 69"/>
          <p:cNvSpPr>
            <a:spLocks noChangeAspect="1" noChangeShapeType="1"/>
          </p:cNvSpPr>
          <p:nvPr/>
        </p:nvSpPr>
        <p:spPr bwMode="auto">
          <a:xfrm flipV="1">
            <a:off x="8074025" y="2327275"/>
            <a:ext cx="857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40" name="Text Box 70"/>
          <p:cNvSpPr txBox="1">
            <a:spLocks noChangeAspect="1" noChangeArrowheads="1"/>
          </p:cNvSpPr>
          <p:nvPr/>
        </p:nvSpPr>
        <p:spPr bwMode="auto">
          <a:xfrm>
            <a:off x="5449888" y="2163763"/>
            <a:ext cx="357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1</a:t>
            </a:r>
            <a:endParaRPr lang="en-US" altLang="de-DE" sz="1400"/>
          </a:p>
        </p:txBody>
      </p:sp>
      <p:sp>
        <p:nvSpPr>
          <p:cNvPr id="75841" name="Text Box 71"/>
          <p:cNvSpPr txBox="1">
            <a:spLocks noChangeAspect="1" noChangeArrowheads="1"/>
          </p:cNvSpPr>
          <p:nvPr/>
        </p:nvSpPr>
        <p:spPr bwMode="auto">
          <a:xfrm>
            <a:off x="7653338" y="21637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4</a:t>
            </a:r>
            <a:endParaRPr lang="en-US" altLang="de-DE" sz="1400"/>
          </a:p>
        </p:txBody>
      </p:sp>
      <p:sp>
        <p:nvSpPr>
          <p:cNvPr id="75842" name="AutoShape 72"/>
          <p:cNvSpPr>
            <a:spLocks noChangeAspect="1" noChangeArrowheads="1"/>
          </p:cNvSpPr>
          <p:nvPr/>
        </p:nvSpPr>
        <p:spPr bwMode="auto">
          <a:xfrm>
            <a:off x="5516563" y="3109913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43" name="Text Box 73"/>
          <p:cNvSpPr txBox="1">
            <a:spLocks noChangeAspect="1" noChangeArrowheads="1"/>
          </p:cNvSpPr>
          <p:nvPr/>
        </p:nvSpPr>
        <p:spPr bwMode="auto">
          <a:xfrm>
            <a:off x="5454650" y="30988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2</a:t>
            </a:r>
            <a:endParaRPr lang="en-US" altLang="de-DE" sz="1400"/>
          </a:p>
        </p:txBody>
      </p:sp>
      <p:sp>
        <p:nvSpPr>
          <p:cNvPr id="75844" name="AutoShape 74"/>
          <p:cNvSpPr>
            <a:spLocks noChangeAspect="1" noChangeArrowheads="1"/>
          </p:cNvSpPr>
          <p:nvPr/>
        </p:nvSpPr>
        <p:spPr bwMode="auto">
          <a:xfrm>
            <a:off x="7689850" y="3032125"/>
            <a:ext cx="301625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400"/>
          </a:p>
        </p:txBody>
      </p:sp>
      <p:sp>
        <p:nvSpPr>
          <p:cNvPr id="75845" name="Text Box 75"/>
          <p:cNvSpPr txBox="1">
            <a:spLocks noChangeAspect="1" noChangeArrowheads="1"/>
          </p:cNvSpPr>
          <p:nvPr/>
        </p:nvSpPr>
        <p:spPr bwMode="auto">
          <a:xfrm>
            <a:off x="7626350" y="303212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5</a:t>
            </a:r>
            <a:endParaRPr lang="en-US" altLang="de-DE" sz="1400"/>
          </a:p>
        </p:txBody>
      </p:sp>
      <p:grpSp>
        <p:nvGrpSpPr>
          <p:cNvPr id="75846" name="Group 76"/>
          <p:cNvGrpSpPr>
            <a:grpSpLocks noChangeAspect="1"/>
          </p:cNvGrpSpPr>
          <p:nvPr/>
        </p:nvGrpSpPr>
        <p:grpSpPr bwMode="auto">
          <a:xfrm>
            <a:off x="5513388" y="3978275"/>
            <a:ext cx="363537" cy="401638"/>
            <a:chOff x="2835" y="797"/>
            <a:chExt cx="243" cy="188"/>
          </a:xfrm>
        </p:grpSpPr>
        <p:sp>
          <p:nvSpPr>
            <p:cNvPr id="75893" name="AutoShape 77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5894" name="Oval 78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5847" name="Text Box 79"/>
          <p:cNvSpPr txBox="1">
            <a:spLocks noChangeAspect="1" noChangeArrowheads="1"/>
          </p:cNvSpPr>
          <p:nvPr/>
        </p:nvSpPr>
        <p:spPr bwMode="auto">
          <a:xfrm>
            <a:off x="5487988" y="40179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3</a:t>
            </a:r>
            <a:endParaRPr lang="en-US" altLang="de-DE" sz="1400"/>
          </a:p>
        </p:txBody>
      </p:sp>
      <p:sp>
        <p:nvSpPr>
          <p:cNvPr id="75848" name="AutoShape 80"/>
          <p:cNvSpPr>
            <a:spLocks noChangeAspect="1" noChangeArrowheads="1"/>
          </p:cNvSpPr>
          <p:nvPr/>
        </p:nvSpPr>
        <p:spPr bwMode="auto">
          <a:xfrm>
            <a:off x="7704138" y="3968750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49" name="Text Box 81"/>
          <p:cNvSpPr txBox="1">
            <a:spLocks noChangeAspect="1" noChangeArrowheads="1"/>
          </p:cNvSpPr>
          <p:nvPr/>
        </p:nvSpPr>
        <p:spPr bwMode="auto">
          <a:xfrm>
            <a:off x="7642225" y="3957638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6</a:t>
            </a:r>
            <a:endParaRPr lang="en-US" altLang="de-DE" sz="1400"/>
          </a:p>
        </p:txBody>
      </p:sp>
      <p:cxnSp>
        <p:nvCxnSpPr>
          <p:cNvPr id="75850" name="AutoShape 82"/>
          <p:cNvCxnSpPr>
            <a:cxnSpLocks noChangeAspect="1" noChangeShapeType="1"/>
            <a:stCxn id="75842" idx="3"/>
            <a:endCxn id="75854" idx="1"/>
          </p:cNvCxnSpPr>
          <p:nvPr/>
        </p:nvCxnSpPr>
        <p:spPr bwMode="auto">
          <a:xfrm>
            <a:off x="5816600" y="3263900"/>
            <a:ext cx="16954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51" name="AutoShape 83"/>
          <p:cNvCxnSpPr>
            <a:cxnSpLocks noChangeAspect="1" noChangeShapeType="1"/>
          </p:cNvCxnSpPr>
          <p:nvPr/>
        </p:nvCxnSpPr>
        <p:spPr bwMode="auto">
          <a:xfrm>
            <a:off x="5889625" y="4181475"/>
            <a:ext cx="1811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52" name="Line 84"/>
          <p:cNvSpPr>
            <a:spLocks noChangeAspect="1" noChangeShapeType="1"/>
          </p:cNvSpPr>
          <p:nvPr/>
        </p:nvSpPr>
        <p:spPr bwMode="auto">
          <a:xfrm>
            <a:off x="7531100" y="3090863"/>
            <a:ext cx="1508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53" name="AutoShape 85"/>
          <p:cNvCxnSpPr>
            <a:cxnSpLocks noChangeAspect="1" noChangeShapeType="1"/>
            <a:stCxn id="75839" idx="1"/>
            <a:endCxn id="75852" idx="0"/>
          </p:cNvCxnSpPr>
          <p:nvPr/>
        </p:nvCxnSpPr>
        <p:spPr bwMode="auto">
          <a:xfrm rot="-5400000" flipH="1" flipV="1">
            <a:off x="7463631" y="2394744"/>
            <a:ext cx="763588" cy="628650"/>
          </a:xfrm>
          <a:prstGeom prst="bentConnector3">
            <a:avLst>
              <a:gd name="adj1" fmla="val 385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54" name="Line 86"/>
          <p:cNvSpPr>
            <a:spLocks noChangeAspect="1" noChangeShapeType="1"/>
          </p:cNvSpPr>
          <p:nvPr/>
        </p:nvSpPr>
        <p:spPr bwMode="auto">
          <a:xfrm flipH="1">
            <a:off x="7510463" y="3263900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55" name="Line 87"/>
          <p:cNvSpPr>
            <a:spLocks noChangeAspect="1" noChangeShapeType="1"/>
          </p:cNvSpPr>
          <p:nvPr/>
        </p:nvSpPr>
        <p:spPr bwMode="auto">
          <a:xfrm flipH="1">
            <a:off x="5341938" y="2409825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56" name="AutoShape 88"/>
          <p:cNvCxnSpPr>
            <a:cxnSpLocks noChangeAspect="1" noChangeShapeType="1"/>
          </p:cNvCxnSpPr>
          <p:nvPr/>
        </p:nvCxnSpPr>
        <p:spPr bwMode="auto">
          <a:xfrm>
            <a:off x="5832475" y="2322513"/>
            <a:ext cx="18669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57" name="Line 89"/>
          <p:cNvSpPr>
            <a:spLocks noChangeAspect="1" noChangeShapeType="1"/>
          </p:cNvSpPr>
          <p:nvPr/>
        </p:nvSpPr>
        <p:spPr bwMode="auto">
          <a:xfrm flipV="1">
            <a:off x="6551613" y="2320925"/>
            <a:ext cx="7937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58" name="Line 90"/>
          <p:cNvSpPr>
            <a:spLocks noChangeAspect="1" noChangeShapeType="1"/>
          </p:cNvSpPr>
          <p:nvPr/>
        </p:nvSpPr>
        <p:spPr bwMode="auto">
          <a:xfrm>
            <a:off x="7531100" y="3178175"/>
            <a:ext cx="150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59" name="AutoShape 91"/>
          <p:cNvCxnSpPr>
            <a:cxnSpLocks noChangeAspect="1" noChangeShapeType="1"/>
            <a:stCxn id="75857" idx="0"/>
            <a:endCxn id="75858" idx="0"/>
          </p:cNvCxnSpPr>
          <p:nvPr/>
        </p:nvCxnSpPr>
        <p:spPr bwMode="auto">
          <a:xfrm rot="16200000" flipH="1">
            <a:off x="7040563" y="2689225"/>
            <a:ext cx="1588" cy="979487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60" name="Line 92"/>
          <p:cNvSpPr>
            <a:spLocks noChangeAspect="1" noChangeShapeType="1"/>
          </p:cNvSpPr>
          <p:nvPr/>
        </p:nvSpPr>
        <p:spPr bwMode="auto">
          <a:xfrm flipV="1">
            <a:off x="6262688" y="3090863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61" name="AutoShape 93"/>
          <p:cNvCxnSpPr>
            <a:cxnSpLocks noChangeAspect="1" noChangeShapeType="1"/>
            <a:stCxn id="75855" idx="1"/>
            <a:endCxn id="75860" idx="1"/>
          </p:cNvCxnSpPr>
          <p:nvPr/>
        </p:nvCxnSpPr>
        <p:spPr bwMode="auto">
          <a:xfrm rot="16200000" flipH="1">
            <a:off x="5462588" y="2292350"/>
            <a:ext cx="681037" cy="9191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62" name="Line 94"/>
          <p:cNvSpPr>
            <a:spLocks noChangeAspect="1" noChangeShapeType="1"/>
          </p:cNvSpPr>
          <p:nvPr/>
        </p:nvSpPr>
        <p:spPr bwMode="auto">
          <a:xfrm flipH="1">
            <a:off x="7531100" y="406876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63" name="AutoShape 95"/>
          <p:cNvCxnSpPr>
            <a:cxnSpLocks noChangeAspect="1" noChangeShapeType="1"/>
            <a:stCxn id="75862" idx="1"/>
            <a:endCxn id="75860" idx="0"/>
          </p:cNvCxnSpPr>
          <p:nvPr/>
        </p:nvCxnSpPr>
        <p:spPr bwMode="auto">
          <a:xfrm flipH="1">
            <a:off x="6262688" y="4068763"/>
            <a:ext cx="1270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64" name="Line 96"/>
          <p:cNvSpPr>
            <a:spLocks noChangeAspect="1" noChangeShapeType="1"/>
          </p:cNvSpPr>
          <p:nvPr/>
        </p:nvSpPr>
        <p:spPr bwMode="auto">
          <a:xfrm flipH="1" flipV="1">
            <a:off x="8008938" y="4125913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65" name="Line 97"/>
          <p:cNvSpPr>
            <a:spLocks noChangeAspect="1" noChangeShapeType="1"/>
          </p:cNvSpPr>
          <p:nvPr/>
        </p:nvSpPr>
        <p:spPr bwMode="auto">
          <a:xfrm flipH="1" flipV="1">
            <a:off x="5283200" y="419735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66" name="Line 98"/>
          <p:cNvSpPr>
            <a:spLocks noChangeAspect="1" noChangeShapeType="1"/>
          </p:cNvSpPr>
          <p:nvPr/>
        </p:nvSpPr>
        <p:spPr bwMode="auto">
          <a:xfrm>
            <a:off x="8162925" y="4125913"/>
            <a:ext cx="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67" name="AutoShape 99"/>
          <p:cNvCxnSpPr>
            <a:cxnSpLocks noChangeAspect="1" noChangeShapeType="1"/>
            <a:stCxn id="75866" idx="1"/>
          </p:cNvCxnSpPr>
          <p:nvPr/>
        </p:nvCxnSpPr>
        <p:spPr bwMode="auto">
          <a:xfrm flipH="1">
            <a:off x="5284788" y="4530725"/>
            <a:ext cx="287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68" name="Line 100"/>
          <p:cNvSpPr>
            <a:spLocks noChangeAspect="1" noChangeShapeType="1"/>
          </p:cNvSpPr>
          <p:nvPr/>
        </p:nvSpPr>
        <p:spPr bwMode="auto">
          <a:xfrm flipH="1">
            <a:off x="5284788" y="3205163"/>
            <a:ext cx="228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69" name="Line 101"/>
          <p:cNvSpPr>
            <a:spLocks noChangeAspect="1" noChangeShapeType="1"/>
          </p:cNvSpPr>
          <p:nvPr/>
        </p:nvSpPr>
        <p:spPr bwMode="auto">
          <a:xfrm flipV="1">
            <a:off x="6032500" y="40116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70" name="Line 102"/>
          <p:cNvSpPr>
            <a:spLocks noChangeAspect="1" noChangeShapeType="1"/>
          </p:cNvSpPr>
          <p:nvPr/>
        </p:nvSpPr>
        <p:spPr bwMode="auto">
          <a:xfrm flipH="1">
            <a:off x="5399088" y="3321050"/>
            <a:ext cx="114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71" name="AutoShape 103"/>
          <p:cNvCxnSpPr>
            <a:cxnSpLocks noChangeAspect="1" noChangeShapeType="1"/>
            <a:stCxn id="75870" idx="1"/>
            <a:endCxn id="75869" idx="1"/>
          </p:cNvCxnSpPr>
          <p:nvPr/>
        </p:nvCxnSpPr>
        <p:spPr bwMode="auto">
          <a:xfrm rot="16200000" flipH="1">
            <a:off x="5371306" y="3350420"/>
            <a:ext cx="688975" cy="63341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72" name="AutoShape 104"/>
          <p:cNvCxnSpPr>
            <a:cxnSpLocks noChangeAspect="1" noChangeShapeType="1"/>
            <a:stCxn id="75868" idx="1"/>
          </p:cNvCxnSpPr>
          <p:nvPr/>
        </p:nvCxnSpPr>
        <p:spPr bwMode="auto">
          <a:xfrm flipH="1">
            <a:off x="5284788" y="3206750"/>
            <a:ext cx="0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73" name="Line 105"/>
          <p:cNvSpPr>
            <a:spLocks noChangeAspect="1" noChangeShapeType="1"/>
          </p:cNvSpPr>
          <p:nvPr/>
        </p:nvSpPr>
        <p:spPr bwMode="auto">
          <a:xfrm flipH="1" flipV="1">
            <a:off x="7993063" y="3205163"/>
            <a:ext cx="284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74" name="Line 106"/>
          <p:cNvSpPr>
            <a:spLocks noChangeAspect="1" noChangeShapeType="1"/>
          </p:cNvSpPr>
          <p:nvPr/>
        </p:nvSpPr>
        <p:spPr bwMode="auto">
          <a:xfrm flipH="1" flipV="1">
            <a:off x="5341938" y="2227263"/>
            <a:ext cx="161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75" name="Line 107"/>
          <p:cNvSpPr>
            <a:spLocks noChangeAspect="1" noChangeShapeType="1"/>
          </p:cNvSpPr>
          <p:nvPr/>
        </p:nvSpPr>
        <p:spPr bwMode="auto">
          <a:xfrm flipV="1">
            <a:off x="8277225" y="19970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76" name="Line 108"/>
          <p:cNvSpPr>
            <a:spLocks noChangeAspect="1" noChangeShapeType="1"/>
          </p:cNvSpPr>
          <p:nvPr/>
        </p:nvSpPr>
        <p:spPr bwMode="auto">
          <a:xfrm flipV="1">
            <a:off x="5341938" y="199707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5877" name="AutoShape 109"/>
          <p:cNvCxnSpPr>
            <a:cxnSpLocks noChangeAspect="1" noChangeShapeType="1"/>
            <a:stCxn id="75876" idx="1"/>
            <a:endCxn id="75875" idx="1"/>
          </p:cNvCxnSpPr>
          <p:nvPr/>
        </p:nvCxnSpPr>
        <p:spPr bwMode="auto">
          <a:xfrm flipV="1">
            <a:off x="5341938" y="1997075"/>
            <a:ext cx="29352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78" name="Oval 110"/>
          <p:cNvSpPr>
            <a:spLocks noChangeAspect="1" noChangeArrowheads="1"/>
          </p:cNvSpPr>
          <p:nvPr/>
        </p:nvSpPr>
        <p:spPr bwMode="auto">
          <a:xfrm>
            <a:off x="6005513" y="415290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79" name="Oval 111"/>
          <p:cNvSpPr>
            <a:spLocks noChangeAspect="1" noChangeArrowheads="1"/>
          </p:cNvSpPr>
          <p:nvPr/>
        </p:nvSpPr>
        <p:spPr bwMode="auto">
          <a:xfrm>
            <a:off x="6230938" y="3235325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80" name="Oval 112"/>
          <p:cNvSpPr>
            <a:spLocks noChangeAspect="1" noChangeArrowheads="1"/>
          </p:cNvSpPr>
          <p:nvPr/>
        </p:nvSpPr>
        <p:spPr bwMode="auto">
          <a:xfrm>
            <a:off x="5256213" y="4157663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81" name="Rectangle 113"/>
          <p:cNvSpPr>
            <a:spLocks noChangeAspect="1" noChangeArrowheads="1"/>
          </p:cNvSpPr>
          <p:nvPr/>
        </p:nvSpPr>
        <p:spPr bwMode="auto">
          <a:xfrm>
            <a:off x="6665913" y="165576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5</a:t>
            </a:r>
          </a:p>
        </p:txBody>
      </p:sp>
      <p:sp>
        <p:nvSpPr>
          <p:cNvPr id="75882" name="Rectangle 114"/>
          <p:cNvSpPr>
            <a:spLocks noChangeAspect="1" noChangeArrowheads="1"/>
          </p:cNvSpPr>
          <p:nvPr/>
        </p:nvSpPr>
        <p:spPr bwMode="auto">
          <a:xfrm>
            <a:off x="6376988" y="199231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1</a:t>
            </a:r>
          </a:p>
        </p:txBody>
      </p:sp>
      <p:sp>
        <p:nvSpPr>
          <p:cNvPr id="75883" name="Rectangle 115"/>
          <p:cNvSpPr>
            <a:spLocks noChangeAspect="1" noChangeArrowheads="1"/>
          </p:cNvSpPr>
          <p:nvPr/>
        </p:nvSpPr>
        <p:spPr bwMode="auto">
          <a:xfrm>
            <a:off x="6265863" y="33607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2</a:t>
            </a:r>
          </a:p>
        </p:txBody>
      </p:sp>
      <p:sp>
        <p:nvSpPr>
          <p:cNvPr id="75884" name="Rectangle 116"/>
          <p:cNvSpPr>
            <a:spLocks noChangeAspect="1" noChangeArrowheads="1"/>
          </p:cNvSpPr>
          <p:nvPr/>
        </p:nvSpPr>
        <p:spPr bwMode="auto">
          <a:xfrm>
            <a:off x="5859463" y="4225925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3</a:t>
            </a:r>
          </a:p>
        </p:txBody>
      </p:sp>
      <p:sp>
        <p:nvSpPr>
          <p:cNvPr id="75885" name="Rectangle 117"/>
          <p:cNvSpPr>
            <a:spLocks noChangeAspect="1" noChangeArrowheads="1"/>
          </p:cNvSpPr>
          <p:nvPr/>
        </p:nvSpPr>
        <p:spPr bwMode="auto">
          <a:xfrm>
            <a:off x="6651625" y="4537075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6</a:t>
            </a:r>
          </a:p>
        </p:txBody>
      </p:sp>
      <p:sp>
        <p:nvSpPr>
          <p:cNvPr id="75886" name="Rectangle 118"/>
          <p:cNvSpPr>
            <a:spLocks noChangeAspect="1" noChangeArrowheads="1"/>
          </p:cNvSpPr>
          <p:nvPr/>
        </p:nvSpPr>
        <p:spPr bwMode="auto">
          <a:xfrm>
            <a:off x="7799388" y="27130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4</a:t>
            </a:r>
          </a:p>
        </p:txBody>
      </p:sp>
      <p:sp>
        <p:nvSpPr>
          <p:cNvPr id="75887" name="Oval 119"/>
          <p:cNvSpPr>
            <a:spLocks noChangeAspect="1" noChangeArrowheads="1"/>
          </p:cNvSpPr>
          <p:nvPr/>
        </p:nvSpPr>
        <p:spPr bwMode="auto">
          <a:xfrm>
            <a:off x="6537325" y="229235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88" name="Line 120"/>
          <p:cNvSpPr>
            <a:spLocks noChangeShapeType="1"/>
          </p:cNvSpPr>
          <p:nvPr/>
        </p:nvSpPr>
        <p:spPr bwMode="auto">
          <a:xfrm flipH="1">
            <a:off x="4716463" y="2135188"/>
            <a:ext cx="4176712" cy="20018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75889" name="Text Box 121"/>
          <p:cNvSpPr txBox="1">
            <a:spLocks noChangeArrowheads="1"/>
          </p:cNvSpPr>
          <p:nvPr/>
        </p:nvSpPr>
        <p:spPr bwMode="auto">
          <a:xfrm>
            <a:off x="8548688" y="2205038"/>
            <a:ext cx="4873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B</a:t>
            </a:r>
            <a:endParaRPr lang="en-US" altLang="de-DE" sz="1400" i="1"/>
          </a:p>
        </p:txBody>
      </p:sp>
      <p:sp>
        <p:nvSpPr>
          <p:cNvPr id="75890" name="AutoShape 122"/>
          <p:cNvSpPr>
            <a:spLocks noChangeArrowheads="1"/>
          </p:cNvSpPr>
          <p:nvPr/>
        </p:nvSpPr>
        <p:spPr bwMode="auto">
          <a:xfrm rot="10800000">
            <a:off x="4243388" y="2962275"/>
            <a:ext cx="434975" cy="65405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5891" name="Text Box 123"/>
          <p:cNvSpPr txBox="1">
            <a:spLocks noChangeArrowheads="1"/>
          </p:cNvSpPr>
          <p:nvPr/>
        </p:nvSpPr>
        <p:spPr bwMode="auto">
          <a:xfrm>
            <a:off x="8513763" y="1744663"/>
            <a:ext cx="4508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A</a:t>
            </a:r>
            <a:endParaRPr lang="en-US" altLang="de-DE" sz="1400" i="1"/>
          </a:p>
        </p:txBody>
      </p:sp>
      <p:sp>
        <p:nvSpPr>
          <p:cNvPr id="75892" name="Rectangle 124"/>
          <p:cNvSpPr>
            <a:spLocks noChangeArrowheads="1"/>
          </p:cNvSpPr>
          <p:nvPr/>
        </p:nvSpPr>
        <p:spPr bwMode="auto">
          <a:xfrm>
            <a:off x="4678363" y="539750"/>
            <a:ext cx="2751137" cy="2095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304" name="Rectangle 72"/>
          <p:cNvSpPr>
            <a:spLocks noChangeArrowheads="1"/>
          </p:cNvSpPr>
          <p:nvPr/>
        </p:nvSpPr>
        <p:spPr bwMode="auto">
          <a:xfrm>
            <a:off x="6417388" y="1504950"/>
            <a:ext cx="771525" cy="411163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34" name="Line 2"/>
          <p:cNvSpPr>
            <a:spLocks noChangeShapeType="1"/>
          </p:cNvSpPr>
          <p:nvPr/>
        </p:nvSpPr>
        <p:spPr bwMode="auto">
          <a:xfrm flipV="1">
            <a:off x="1851025" y="3376613"/>
            <a:ext cx="0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1522413" y="3932238"/>
            <a:ext cx="993775" cy="411162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37" name="Rectangle 5"/>
          <p:cNvSpPr>
            <a:spLocks noChangeArrowheads="1"/>
          </p:cNvSpPr>
          <p:nvPr/>
        </p:nvSpPr>
        <p:spPr bwMode="auto">
          <a:xfrm>
            <a:off x="5018088" y="5332743"/>
            <a:ext cx="2462212" cy="412750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38" name="Rectangle 6"/>
          <p:cNvSpPr>
            <a:spLocks noChangeArrowheads="1"/>
          </p:cNvSpPr>
          <p:nvPr/>
        </p:nvSpPr>
        <p:spPr bwMode="auto">
          <a:xfrm>
            <a:off x="5003800" y="1503363"/>
            <a:ext cx="1079500" cy="412750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</p:spPr>
        <p:txBody>
          <a:bodyPr wrap="none"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40" name="AutoShape 8"/>
          <p:cNvSpPr>
            <a:spLocks noChangeAspect="1" noChangeArrowheads="1"/>
          </p:cNvSpPr>
          <p:nvPr/>
        </p:nvSpPr>
        <p:spPr bwMode="auto">
          <a:xfrm>
            <a:off x="854075" y="2647950"/>
            <a:ext cx="342900" cy="34290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41" name="AutoShape 9"/>
          <p:cNvSpPr>
            <a:spLocks noChangeAspect="1" noChangeArrowheads="1"/>
          </p:cNvSpPr>
          <p:nvPr/>
        </p:nvSpPr>
        <p:spPr bwMode="auto">
          <a:xfrm>
            <a:off x="854075" y="3333750"/>
            <a:ext cx="342900" cy="34290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42" name="AutoShape 10"/>
          <p:cNvSpPr>
            <a:spLocks noChangeAspect="1" noChangeArrowheads="1"/>
          </p:cNvSpPr>
          <p:nvPr/>
        </p:nvSpPr>
        <p:spPr bwMode="auto">
          <a:xfrm>
            <a:off x="1714500" y="2990850"/>
            <a:ext cx="331788" cy="342900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43" name="AutoShape 11"/>
          <p:cNvSpPr>
            <a:spLocks noChangeAspect="1" noChangeArrowheads="1"/>
          </p:cNvSpPr>
          <p:nvPr/>
        </p:nvSpPr>
        <p:spPr bwMode="auto">
          <a:xfrm flipV="1">
            <a:off x="2170113" y="2351088"/>
            <a:ext cx="342900" cy="3429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44" name="AutoShape 12"/>
          <p:cNvSpPr>
            <a:spLocks noChangeAspect="1" noChangeArrowheads="1"/>
          </p:cNvSpPr>
          <p:nvPr/>
        </p:nvSpPr>
        <p:spPr bwMode="auto">
          <a:xfrm rot="5400000">
            <a:off x="3017838" y="2879725"/>
            <a:ext cx="342900" cy="3429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45" name="Line 13"/>
          <p:cNvSpPr>
            <a:spLocks noChangeAspect="1" noChangeShapeType="1"/>
          </p:cNvSpPr>
          <p:nvPr/>
        </p:nvSpPr>
        <p:spPr bwMode="auto">
          <a:xfrm flipV="1">
            <a:off x="668338" y="2717800"/>
            <a:ext cx="2111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46" name="Line 14"/>
          <p:cNvSpPr>
            <a:spLocks noChangeAspect="1" noChangeShapeType="1"/>
          </p:cNvSpPr>
          <p:nvPr/>
        </p:nvSpPr>
        <p:spPr bwMode="auto">
          <a:xfrm>
            <a:off x="668338" y="2921000"/>
            <a:ext cx="185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47" name="Line 15"/>
          <p:cNvSpPr>
            <a:spLocks noChangeAspect="1" noChangeShapeType="1"/>
          </p:cNvSpPr>
          <p:nvPr/>
        </p:nvSpPr>
        <p:spPr bwMode="auto">
          <a:xfrm>
            <a:off x="668338" y="3402013"/>
            <a:ext cx="185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48" name="Oval 16"/>
          <p:cNvSpPr>
            <a:spLocks noChangeAspect="1" noChangeArrowheads="1"/>
          </p:cNvSpPr>
          <p:nvPr/>
        </p:nvSpPr>
        <p:spPr bwMode="auto">
          <a:xfrm>
            <a:off x="1196975" y="2782888"/>
            <a:ext cx="68263" cy="68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49" name="Oval 17"/>
          <p:cNvSpPr>
            <a:spLocks noChangeAspect="1" noChangeArrowheads="1"/>
          </p:cNvSpPr>
          <p:nvPr/>
        </p:nvSpPr>
        <p:spPr bwMode="auto">
          <a:xfrm>
            <a:off x="1196975" y="3470275"/>
            <a:ext cx="68263" cy="68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50" name="Line 18"/>
          <p:cNvSpPr>
            <a:spLocks noChangeAspect="1" noChangeShapeType="1"/>
          </p:cNvSpPr>
          <p:nvPr/>
        </p:nvSpPr>
        <p:spPr bwMode="auto">
          <a:xfrm>
            <a:off x="1265238" y="28241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51" name="Line 19"/>
          <p:cNvSpPr>
            <a:spLocks noChangeAspect="1" noChangeShapeType="1"/>
          </p:cNvSpPr>
          <p:nvPr/>
        </p:nvSpPr>
        <p:spPr bwMode="auto">
          <a:xfrm>
            <a:off x="1265238" y="3497263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52" name="AutoShape 20"/>
          <p:cNvSpPr>
            <a:spLocks noChangeAspect="1" noChangeArrowheads="1"/>
          </p:cNvSpPr>
          <p:nvPr/>
        </p:nvSpPr>
        <p:spPr bwMode="auto">
          <a:xfrm rot="10800000">
            <a:off x="2516188" y="2876550"/>
            <a:ext cx="374650" cy="342900"/>
          </a:xfrm>
          <a:prstGeom prst="moon">
            <a:avLst>
              <a:gd name="adj" fmla="val 755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53" name="Line 21"/>
          <p:cNvSpPr>
            <a:spLocks noChangeAspect="1" noChangeShapeType="1"/>
          </p:cNvSpPr>
          <p:nvPr/>
        </p:nvSpPr>
        <p:spPr bwMode="auto">
          <a:xfrm flipH="1">
            <a:off x="1495425" y="3059113"/>
            <a:ext cx="227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54" name="Line 22"/>
          <p:cNvSpPr>
            <a:spLocks noChangeAspect="1" noChangeShapeType="1"/>
          </p:cNvSpPr>
          <p:nvPr/>
        </p:nvSpPr>
        <p:spPr bwMode="auto">
          <a:xfrm flipH="1">
            <a:off x="1495425" y="3263900"/>
            <a:ext cx="227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55" name="Line 23"/>
          <p:cNvSpPr>
            <a:spLocks noChangeAspect="1" noChangeShapeType="1"/>
          </p:cNvSpPr>
          <p:nvPr/>
        </p:nvSpPr>
        <p:spPr bwMode="auto">
          <a:xfrm flipV="1">
            <a:off x="1495425" y="3263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56" name="Line 24"/>
          <p:cNvSpPr>
            <a:spLocks noChangeAspect="1" noChangeShapeType="1"/>
          </p:cNvSpPr>
          <p:nvPr/>
        </p:nvSpPr>
        <p:spPr bwMode="auto">
          <a:xfrm>
            <a:off x="1495425" y="28289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57" name="Line 25"/>
          <p:cNvSpPr>
            <a:spLocks noChangeAspect="1" noChangeShapeType="1"/>
          </p:cNvSpPr>
          <p:nvPr/>
        </p:nvSpPr>
        <p:spPr bwMode="auto">
          <a:xfrm>
            <a:off x="2108200" y="3155950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58" name="Line 26"/>
          <p:cNvSpPr>
            <a:spLocks noChangeAspect="1" noChangeShapeType="1"/>
          </p:cNvSpPr>
          <p:nvPr/>
        </p:nvSpPr>
        <p:spPr bwMode="auto">
          <a:xfrm>
            <a:off x="2894013" y="3038475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59" name="Oval 27"/>
          <p:cNvSpPr>
            <a:spLocks noChangeAspect="1" noChangeArrowheads="1"/>
          </p:cNvSpPr>
          <p:nvPr/>
        </p:nvSpPr>
        <p:spPr bwMode="auto">
          <a:xfrm>
            <a:off x="3360738" y="3017838"/>
            <a:ext cx="68262" cy="68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60" name="Line 28"/>
          <p:cNvSpPr>
            <a:spLocks noChangeAspect="1" noChangeShapeType="1"/>
          </p:cNvSpPr>
          <p:nvPr/>
        </p:nvSpPr>
        <p:spPr bwMode="auto">
          <a:xfrm>
            <a:off x="34290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61" name="Line 29"/>
          <p:cNvSpPr>
            <a:spLocks noChangeAspect="1" noChangeShapeType="1"/>
          </p:cNvSpPr>
          <p:nvPr/>
        </p:nvSpPr>
        <p:spPr bwMode="auto">
          <a:xfrm flipH="1" flipV="1">
            <a:off x="2346325" y="29606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62" name="Line 30"/>
          <p:cNvSpPr>
            <a:spLocks noChangeAspect="1" noChangeShapeType="1"/>
          </p:cNvSpPr>
          <p:nvPr/>
        </p:nvSpPr>
        <p:spPr bwMode="auto">
          <a:xfrm flipV="1">
            <a:off x="2343150" y="21336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63" name="Oval 31"/>
          <p:cNvSpPr>
            <a:spLocks noChangeAspect="1" noChangeArrowheads="1"/>
          </p:cNvSpPr>
          <p:nvPr/>
        </p:nvSpPr>
        <p:spPr bwMode="auto">
          <a:xfrm flipV="1">
            <a:off x="2306638" y="2693988"/>
            <a:ext cx="68262" cy="69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64" name="Line 32"/>
          <p:cNvSpPr>
            <a:spLocks noChangeAspect="1" noChangeShapeType="1"/>
          </p:cNvSpPr>
          <p:nvPr/>
        </p:nvSpPr>
        <p:spPr bwMode="auto">
          <a:xfrm flipH="1" flipV="1">
            <a:off x="2343150" y="2762250"/>
            <a:ext cx="15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65" name="Text Box 33"/>
          <p:cNvSpPr txBox="1">
            <a:spLocks noChangeAspect="1" noChangeArrowheads="1"/>
          </p:cNvSpPr>
          <p:nvPr/>
        </p:nvSpPr>
        <p:spPr bwMode="auto">
          <a:xfrm>
            <a:off x="2617788" y="2936875"/>
            <a:ext cx="2524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500"/>
              <a:t>5</a:t>
            </a:r>
          </a:p>
        </p:txBody>
      </p:sp>
      <p:sp>
        <p:nvSpPr>
          <p:cNvPr id="479266" name="Text Box 34"/>
          <p:cNvSpPr txBox="1">
            <a:spLocks noChangeAspect="1" noChangeArrowheads="1"/>
          </p:cNvSpPr>
          <p:nvPr/>
        </p:nvSpPr>
        <p:spPr bwMode="auto">
          <a:xfrm>
            <a:off x="3022600" y="2921000"/>
            <a:ext cx="2524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500"/>
              <a:t>6</a:t>
            </a:r>
          </a:p>
        </p:txBody>
      </p:sp>
      <p:sp>
        <p:nvSpPr>
          <p:cNvPr id="479267" name="Text Box 35"/>
          <p:cNvSpPr txBox="1">
            <a:spLocks noChangeAspect="1" noChangeArrowheads="1"/>
          </p:cNvSpPr>
          <p:nvPr/>
        </p:nvSpPr>
        <p:spPr bwMode="auto">
          <a:xfrm>
            <a:off x="2241550" y="2346325"/>
            <a:ext cx="2286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500"/>
              <a:t>4</a:t>
            </a:r>
          </a:p>
        </p:txBody>
      </p:sp>
      <p:sp>
        <p:nvSpPr>
          <p:cNvPr id="479268" name="Text Box 36"/>
          <p:cNvSpPr txBox="1">
            <a:spLocks noChangeAspect="1" noChangeArrowheads="1"/>
          </p:cNvSpPr>
          <p:nvPr/>
        </p:nvSpPr>
        <p:spPr bwMode="auto">
          <a:xfrm>
            <a:off x="887413" y="3395663"/>
            <a:ext cx="227012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500"/>
              <a:t>2</a:t>
            </a:r>
          </a:p>
        </p:txBody>
      </p:sp>
      <p:sp>
        <p:nvSpPr>
          <p:cNvPr id="479269" name="Text Box 37"/>
          <p:cNvSpPr txBox="1">
            <a:spLocks noChangeAspect="1" noChangeArrowheads="1"/>
          </p:cNvSpPr>
          <p:nvPr/>
        </p:nvSpPr>
        <p:spPr bwMode="auto">
          <a:xfrm>
            <a:off x="882650" y="2697163"/>
            <a:ext cx="2286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500"/>
              <a:t>1</a:t>
            </a:r>
          </a:p>
        </p:txBody>
      </p:sp>
      <p:sp>
        <p:nvSpPr>
          <p:cNvPr id="479270" name="Text Box 38"/>
          <p:cNvSpPr txBox="1">
            <a:spLocks noChangeAspect="1" noChangeArrowheads="1"/>
          </p:cNvSpPr>
          <p:nvPr/>
        </p:nvSpPr>
        <p:spPr bwMode="auto">
          <a:xfrm>
            <a:off x="1747838" y="3041650"/>
            <a:ext cx="2286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70" tIns="11434" rIns="19057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altLang="de-DE" sz="1500"/>
              <a:t>3</a:t>
            </a:r>
          </a:p>
        </p:txBody>
      </p:sp>
      <p:sp>
        <p:nvSpPr>
          <p:cNvPr id="479271" name="Oval 39"/>
          <p:cNvSpPr>
            <a:spLocks noChangeAspect="1" noChangeArrowheads="1"/>
          </p:cNvSpPr>
          <p:nvPr/>
        </p:nvSpPr>
        <p:spPr bwMode="auto">
          <a:xfrm>
            <a:off x="2052638" y="3122613"/>
            <a:ext cx="68262" cy="68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tIns="10800" rIns="18000" bIns="10800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72" name="AutoShape 40"/>
          <p:cNvSpPr>
            <a:spLocks noChangeAspect="1" noChangeArrowheads="1"/>
          </p:cNvSpPr>
          <p:nvPr/>
        </p:nvSpPr>
        <p:spPr bwMode="auto">
          <a:xfrm>
            <a:off x="5067300" y="2205038"/>
            <a:ext cx="1946275" cy="126047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73" name="Line 41"/>
          <p:cNvSpPr>
            <a:spLocks noChangeAspect="1" noChangeShapeType="1"/>
          </p:cNvSpPr>
          <p:nvPr/>
        </p:nvSpPr>
        <p:spPr bwMode="auto">
          <a:xfrm>
            <a:off x="4776788" y="2849563"/>
            <a:ext cx="612775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74" name="Line 42"/>
          <p:cNvSpPr>
            <a:spLocks noChangeAspect="1" noChangeShapeType="1"/>
          </p:cNvSpPr>
          <p:nvPr/>
        </p:nvSpPr>
        <p:spPr bwMode="auto">
          <a:xfrm>
            <a:off x="6567488" y="2589213"/>
            <a:ext cx="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75" name="Line 43"/>
          <p:cNvSpPr>
            <a:spLocks noChangeAspect="1" noChangeShapeType="1"/>
          </p:cNvSpPr>
          <p:nvPr/>
        </p:nvSpPr>
        <p:spPr bwMode="auto">
          <a:xfrm>
            <a:off x="5510213" y="3067050"/>
            <a:ext cx="91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76" name="Line 44"/>
          <p:cNvSpPr>
            <a:spLocks noChangeAspect="1" noChangeShapeType="1"/>
          </p:cNvSpPr>
          <p:nvPr/>
        </p:nvSpPr>
        <p:spPr bwMode="auto">
          <a:xfrm>
            <a:off x="6654800" y="3067050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77" name="Oval 45"/>
          <p:cNvSpPr>
            <a:spLocks noChangeAspect="1" noChangeArrowheads="1"/>
          </p:cNvSpPr>
          <p:nvPr/>
        </p:nvSpPr>
        <p:spPr bwMode="auto">
          <a:xfrm>
            <a:off x="6384925" y="2319338"/>
            <a:ext cx="342900" cy="344487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78" name="Oval 46"/>
          <p:cNvSpPr>
            <a:spLocks noChangeAspect="1" noChangeArrowheads="1"/>
          </p:cNvSpPr>
          <p:nvPr/>
        </p:nvSpPr>
        <p:spPr bwMode="auto">
          <a:xfrm>
            <a:off x="7313613" y="2917825"/>
            <a:ext cx="342900" cy="3429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79" name="Oval 47"/>
          <p:cNvSpPr>
            <a:spLocks noChangeAspect="1" noChangeArrowheads="1"/>
          </p:cNvSpPr>
          <p:nvPr/>
        </p:nvSpPr>
        <p:spPr bwMode="auto">
          <a:xfrm>
            <a:off x="6400800" y="2903538"/>
            <a:ext cx="342900" cy="3429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80" name="Oval 48"/>
          <p:cNvSpPr>
            <a:spLocks noChangeAspect="1" noChangeArrowheads="1"/>
          </p:cNvSpPr>
          <p:nvPr/>
        </p:nvSpPr>
        <p:spPr bwMode="auto">
          <a:xfrm>
            <a:off x="5359400" y="2903538"/>
            <a:ext cx="342900" cy="3429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81" name="Line 49"/>
          <p:cNvSpPr>
            <a:spLocks noChangeAspect="1" noChangeShapeType="1"/>
          </p:cNvSpPr>
          <p:nvPr/>
        </p:nvSpPr>
        <p:spPr bwMode="auto">
          <a:xfrm flipV="1">
            <a:off x="4768850" y="3155950"/>
            <a:ext cx="62071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82" name="Oval 50"/>
          <p:cNvSpPr>
            <a:spLocks noChangeAspect="1" noChangeArrowheads="1"/>
          </p:cNvSpPr>
          <p:nvPr/>
        </p:nvSpPr>
        <p:spPr bwMode="auto">
          <a:xfrm>
            <a:off x="4495800" y="3314700"/>
            <a:ext cx="342900" cy="3429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83" name="Rectangle 51"/>
          <p:cNvSpPr>
            <a:spLocks noChangeAspect="1" noChangeArrowheads="1"/>
          </p:cNvSpPr>
          <p:nvPr/>
        </p:nvSpPr>
        <p:spPr bwMode="auto">
          <a:xfrm>
            <a:off x="5387975" y="2927350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3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79284" name="Rectangle 52"/>
          <p:cNvSpPr>
            <a:spLocks noChangeAspect="1" noChangeArrowheads="1"/>
          </p:cNvSpPr>
          <p:nvPr/>
        </p:nvSpPr>
        <p:spPr bwMode="auto">
          <a:xfrm>
            <a:off x="4525963" y="3340100"/>
            <a:ext cx="2762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2</a:t>
            </a:r>
            <a:endParaRPr lang="en-US" altLang="de-DE" sz="1500" b="1"/>
          </a:p>
        </p:txBody>
      </p:sp>
      <p:sp>
        <p:nvSpPr>
          <p:cNvPr id="479285" name="Rectangle 53"/>
          <p:cNvSpPr>
            <a:spLocks noChangeAspect="1" noChangeArrowheads="1"/>
          </p:cNvSpPr>
          <p:nvPr/>
        </p:nvSpPr>
        <p:spPr bwMode="auto">
          <a:xfrm>
            <a:off x="6418263" y="2354263"/>
            <a:ext cx="27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4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79286" name="Rectangle 54"/>
          <p:cNvSpPr>
            <a:spLocks noChangeAspect="1" noChangeArrowheads="1"/>
          </p:cNvSpPr>
          <p:nvPr/>
        </p:nvSpPr>
        <p:spPr bwMode="auto">
          <a:xfrm>
            <a:off x="6418263" y="2927350"/>
            <a:ext cx="27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>
                <a:solidFill>
                  <a:schemeClr val="bg1"/>
                </a:solidFill>
              </a:rPr>
              <a:t>5</a:t>
            </a:r>
            <a:endParaRPr lang="en-US" altLang="de-DE" sz="1500" b="1">
              <a:solidFill>
                <a:schemeClr val="bg1"/>
              </a:solidFill>
            </a:endParaRPr>
          </a:p>
        </p:txBody>
      </p:sp>
      <p:sp>
        <p:nvSpPr>
          <p:cNvPr id="479287" name="Rectangle 55"/>
          <p:cNvSpPr>
            <a:spLocks noChangeAspect="1" noChangeArrowheads="1"/>
          </p:cNvSpPr>
          <p:nvPr/>
        </p:nvSpPr>
        <p:spPr bwMode="auto">
          <a:xfrm>
            <a:off x="7334250" y="2927350"/>
            <a:ext cx="274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6</a:t>
            </a:r>
            <a:endParaRPr lang="en-US" altLang="de-DE" sz="1500" b="1"/>
          </a:p>
        </p:txBody>
      </p:sp>
      <p:sp>
        <p:nvSpPr>
          <p:cNvPr id="479288" name="Oval 56"/>
          <p:cNvSpPr>
            <a:spLocks noChangeAspect="1" noChangeArrowheads="1"/>
          </p:cNvSpPr>
          <p:nvPr/>
        </p:nvSpPr>
        <p:spPr bwMode="auto">
          <a:xfrm>
            <a:off x="4510088" y="2659063"/>
            <a:ext cx="342900" cy="3429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289" name="Rectangle 57"/>
          <p:cNvSpPr>
            <a:spLocks noChangeAspect="1" noChangeArrowheads="1"/>
          </p:cNvSpPr>
          <p:nvPr/>
        </p:nvSpPr>
        <p:spPr bwMode="auto">
          <a:xfrm>
            <a:off x="4540250" y="2697163"/>
            <a:ext cx="2746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>
            <a:lvl1pPr marL="363538" indent="-363538" defTabSz="968375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837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de-DE" altLang="de-DE" sz="1500"/>
              <a:t>1</a:t>
            </a:r>
            <a:endParaRPr lang="en-US" altLang="de-DE" sz="1500" b="1"/>
          </a:p>
        </p:txBody>
      </p:sp>
      <p:sp>
        <p:nvSpPr>
          <p:cNvPr id="479290" name="Text Box 58"/>
          <p:cNvSpPr txBox="1">
            <a:spLocks noChangeArrowheads="1"/>
          </p:cNvSpPr>
          <p:nvPr/>
        </p:nvSpPr>
        <p:spPr bwMode="auto">
          <a:xfrm>
            <a:off x="5018088" y="4343400"/>
            <a:ext cx="300831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Teilgraph </a:t>
            </a:r>
            <a:r>
              <a:rPr lang="de-DE" altLang="de-DE" i="1"/>
              <a:t>G</a:t>
            </a:r>
            <a:r>
              <a:rPr lang="de-DE" altLang="de-DE" baseline="-25000"/>
              <a:t>2</a:t>
            </a:r>
            <a:r>
              <a:rPr lang="de-DE" altLang="de-DE"/>
              <a:t>: Knoten 1, 2, 6.</a:t>
            </a:r>
            <a:endParaRPr lang="en-US" altLang="de-DE"/>
          </a:p>
        </p:txBody>
      </p:sp>
      <p:sp>
        <p:nvSpPr>
          <p:cNvPr id="479291" name="Line 59"/>
          <p:cNvSpPr>
            <a:spLocks noChangeShapeType="1"/>
          </p:cNvSpPr>
          <p:nvPr/>
        </p:nvSpPr>
        <p:spPr bwMode="auto">
          <a:xfrm flipH="1" flipV="1">
            <a:off x="4852988" y="3657600"/>
            <a:ext cx="506412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479292" name="Line 60"/>
          <p:cNvSpPr>
            <a:spLocks noChangeShapeType="1"/>
          </p:cNvSpPr>
          <p:nvPr/>
        </p:nvSpPr>
        <p:spPr bwMode="auto">
          <a:xfrm flipH="1" flipV="1">
            <a:off x="4838700" y="3067050"/>
            <a:ext cx="709613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479293" name="Line 61"/>
          <p:cNvSpPr>
            <a:spLocks noChangeShapeType="1"/>
          </p:cNvSpPr>
          <p:nvPr/>
        </p:nvSpPr>
        <p:spPr bwMode="auto">
          <a:xfrm flipV="1">
            <a:off x="5702300" y="3340100"/>
            <a:ext cx="1611313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479294" name="Text Box 62"/>
          <p:cNvSpPr txBox="1">
            <a:spLocks noChangeArrowheads="1"/>
          </p:cNvSpPr>
          <p:nvPr/>
        </p:nvSpPr>
        <p:spPr bwMode="auto">
          <a:xfrm>
            <a:off x="4879975" y="1522413"/>
            <a:ext cx="31416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Teilgraph  </a:t>
            </a:r>
            <a:r>
              <a:rPr lang="de-DE" altLang="de-DE" i="1" dirty="0"/>
              <a:t>G</a:t>
            </a:r>
            <a:r>
              <a:rPr lang="de-DE" altLang="de-DE" baseline="-25000" dirty="0"/>
              <a:t>1</a:t>
            </a:r>
            <a:r>
              <a:rPr lang="de-DE" altLang="de-DE" dirty="0"/>
              <a:t>: Knoten  3, 4, 5.</a:t>
            </a:r>
            <a:endParaRPr lang="en-US" altLang="de-DE" dirty="0"/>
          </a:p>
        </p:txBody>
      </p:sp>
      <p:sp>
        <p:nvSpPr>
          <p:cNvPr id="479295" name="Line 63"/>
          <p:cNvSpPr>
            <a:spLocks noChangeAspect="1" noChangeShapeType="1"/>
          </p:cNvSpPr>
          <p:nvPr/>
        </p:nvSpPr>
        <p:spPr bwMode="auto">
          <a:xfrm>
            <a:off x="668338" y="3581400"/>
            <a:ext cx="176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10800" rIns="18000" bIns="10800"/>
          <a:lstStyle/>
          <a:p>
            <a:endParaRPr lang="de-DE"/>
          </a:p>
        </p:txBody>
      </p:sp>
      <p:sp>
        <p:nvSpPr>
          <p:cNvPr id="479296" name="Line 64"/>
          <p:cNvSpPr>
            <a:spLocks noChangeShapeType="1"/>
          </p:cNvSpPr>
          <p:nvPr/>
        </p:nvSpPr>
        <p:spPr bwMode="auto">
          <a:xfrm flipH="1">
            <a:off x="5694363" y="1949450"/>
            <a:ext cx="0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479297" name="Text Box 65"/>
          <p:cNvSpPr txBox="1">
            <a:spLocks noChangeArrowheads="1"/>
          </p:cNvSpPr>
          <p:nvPr/>
        </p:nvSpPr>
        <p:spPr bwMode="auto">
          <a:xfrm>
            <a:off x="4922838" y="4979988"/>
            <a:ext cx="2851150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6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Geschnittene Kanten bzw. </a:t>
            </a:r>
            <a:br>
              <a:rPr lang="de-DE" altLang="de-DE" dirty="0"/>
            </a:br>
            <a:r>
              <a:rPr lang="de-DE" altLang="de-DE" dirty="0"/>
              <a:t>Schnittmenge (</a:t>
            </a:r>
            <a:r>
              <a:rPr lang="de-DE" altLang="de-DE" dirty="0" err="1"/>
              <a:t>Cutset</a:t>
            </a:r>
            <a:r>
              <a:rPr lang="de-DE" altLang="de-DE" dirty="0"/>
              <a:t>):</a:t>
            </a:r>
            <a:br>
              <a:rPr lang="de-DE" altLang="de-DE" dirty="0"/>
            </a:br>
            <a:r>
              <a:rPr lang="de-DE" altLang="de-DE" dirty="0"/>
              <a:t>(1,3), (2,3), (5,6),</a:t>
            </a:r>
          </a:p>
        </p:txBody>
      </p:sp>
      <p:sp>
        <p:nvSpPr>
          <p:cNvPr id="479299" name="AutoShape 67"/>
          <p:cNvSpPr>
            <a:spLocks noChangeAspect="1" noChangeArrowheads="1"/>
          </p:cNvSpPr>
          <p:nvPr/>
        </p:nvSpPr>
        <p:spPr bwMode="auto">
          <a:xfrm>
            <a:off x="1568450" y="2009775"/>
            <a:ext cx="1371600" cy="166687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79300" name="Text Box 68"/>
          <p:cNvSpPr txBox="1">
            <a:spLocks noChangeArrowheads="1"/>
          </p:cNvSpPr>
          <p:nvPr/>
        </p:nvSpPr>
        <p:spPr bwMode="auto">
          <a:xfrm>
            <a:off x="1522413" y="1522413"/>
            <a:ext cx="1798637" cy="412750"/>
          </a:xfrm>
          <a:prstGeom prst="rect">
            <a:avLst/>
          </a:prstGeom>
          <a:solidFill>
            <a:srgbClr val="FAC094"/>
          </a:solidFill>
          <a:ln>
            <a:noFill/>
          </a:ln>
          <a:effectLst/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Block (Partition)</a:t>
            </a:r>
            <a:endParaRPr lang="en-US" altLang="de-DE"/>
          </a:p>
        </p:txBody>
      </p:sp>
      <p:sp>
        <p:nvSpPr>
          <p:cNvPr id="479301" name="Text Box 69"/>
          <p:cNvSpPr txBox="1">
            <a:spLocks noChangeArrowheads="1"/>
          </p:cNvSpPr>
          <p:nvPr/>
        </p:nvSpPr>
        <p:spPr bwMode="auto">
          <a:xfrm>
            <a:off x="1522413" y="3932238"/>
            <a:ext cx="863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ts val="235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/>
              <a:t>Zellen</a:t>
            </a:r>
            <a:endParaRPr lang="en-US" altLang="de-DE"/>
          </a:p>
        </p:txBody>
      </p:sp>
      <p:sp>
        <p:nvSpPr>
          <p:cNvPr id="479302" name="Line 70"/>
          <p:cNvSpPr>
            <a:spLocks noChangeShapeType="1"/>
          </p:cNvSpPr>
          <p:nvPr/>
        </p:nvSpPr>
        <p:spPr bwMode="auto">
          <a:xfrm flipV="1">
            <a:off x="2386013" y="3314700"/>
            <a:ext cx="231775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479303" name="Line 71"/>
          <p:cNvSpPr>
            <a:spLocks noChangeShapeType="1"/>
          </p:cNvSpPr>
          <p:nvPr/>
        </p:nvSpPr>
        <p:spPr bwMode="auto">
          <a:xfrm flipH="1" flipV="1">
            <a:off x="1265238" y="3676650"/>
            <a:ext cx="30321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479305" name="AutoShape 73"/>
          <p:cNvSpPr>
            <a:spLocks noChangeArrowheads="1"/>
          </p:cNvSpPr>
          <p:nvPr/>
        </p:nvSpPr>
        <p:spPr bwMode="auto">
          <a:xfrm>
            <a:off x="3851275" y="2774950"/>
            <a:ext cx="390525" cy="563563"/>
          </a:xfrm>
          <a:prstGeom prst="leftRightArrow">
            <a:avLst>
              <a:gd name="adj1" fmla="val 50000"/>
              <a:gd name="adj2" fmla="val 20000"/>
            </a:avLst>
          </a:prstGeom>
          <a:gradFill rotWithShape="1">
            <a:gsLst>
              <a:gs pos="0">
                <a:schemeClr val="tx1"/>
              </a:gs>
              <a:gs pos="50000">
                <a:srgbClr val="DDDDD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3" name="Rectangle 8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/>
              <a:t>2.2	Begriffsbestimmungen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7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7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7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7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7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7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7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7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7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7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7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7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7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7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7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7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7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7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7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7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47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4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7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7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7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7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7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47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7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7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7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7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47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7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7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7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47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47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47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47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47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47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47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304" grpId="0" animBg="1"/>
      <p:bldP spid="479234" grpId="0" animBg="1"/>
      <p:bldP spid="479235" grpId="0" animBg="1"/>
      <p:bldP spid="479237" grpId="0" animBg="1"/>
      <p:bldP spid="479238" grpId="0" animBg="1"/>
      <p:bldP spid="479240" grpId="0" animBg="1"/>
      <p:bldP spid="479241" grpId="0" animBg="1"/>
      <p:bldP spid="479242" grpId="0" animBg="1"/>
      <p:bldP spid="479243" grpId="0" animBg="1"/>
      <p:bldP spid="479244" grpId="0" animBg="1"/>
      <p:bldP spid="479245" grpId="0" animBg="1"/>
      <p:bldP spid="479246" grpId="0" animBg="1"/>
      <p:bldP spid="479247" grpId="0" animBg="1"/>
      <p:bldP spid="479248" grpId="0" animBg="1"/>
      <p:bldP spid="479249" grpId="0" animBg="1"/>
      <p:bldP spid="479250" grpId="0" animBg="1"/>
      <p:bldP spid="479251" grpId="0" animBg="1"/>
      <p:bldP spid="479252" grpId="0" animBg="1"/>
      <p:bldP spid="479253" grpId="0" animBg="1"/>
      <p:bldP spid="479254" grpId="0" animBg="1"/>
      <p:bldP spid="479255" grpId="0" animBg="1"/>
      <p:bldP spid="479256" grpId="0" animBg="1"/>
      <p:bldP spid="479257" grpId="0" animBg="1"/>
      <p:bldP spid="479258" grpId="0" animBg="1"/>
      <p:bldP spid="479259" grpId="0" animBg="1"/>
      <p:bldP spid="479260" grpId="0" animBg="1"/>
      <p:bldP spid="479261" grpId="0" animBg="1"/>
      <p:bldP spid="479262" grpId="0" animBg="1"/>
      <p:bldP spid="479263" grpId="0" animBg="1"/>
      <p:bldP spid="479264" grpId="0" animBg="1"/>
      <p:bldP spid="479265" grpId="0"/>
      <p:bldP spid="479266" grpId="0"/>
      <p:bldP spid="479267" grpId="0"/>
      <p:bldP spid="479268" grpId="0"/>
      <p:bldP spid="479269" grpId="0"/>
      <p:bldP spid="479270" grpId="0"/>
      <p:bldP spid="479271" grpId="0" animBg="1"/>
      <p:bldP spid="479272" grpId="0" animBg="1"/>
      <p:bldP spid="479273" grpId="0" animBg="1"/>
      <p:bldP spid="479274" grpId="0" animBg="1"/>
      <p:bldP spid="479275" grpId="0" animBg="1"/>
      <p:bldP spid="479276" grpId="0" animBg="1"/>
      <p:bldP spid="479277" grpId="0" animBg="1"/>
      <p:bldP spid="479278" grpId="0" animBg="1"/>
      <p:bldP spid="479279" grpId="0" animBg="1"/>
      <p:bldP spid="479280" grpId="0" animBg="1"/>
      <p:bldP spid="479281" grpId="0" animBg="1"/>
      <p:bldP spid="479282" grpId="0" animBg="1"/>
      <p:bldP spid="479283" grpId="0"/>
      <p:bldP spid="479284" grpId="0"/>
      <p:bldP spid="479285" grpId="0"/>
      <p:bldP spid="479286" grpId="0"/>
      <p:bldP spid="479287" grpId="0"/>
      <p:bldP spid="479288" grpId="0" animBg="1"/>
      <p:bldP spid="479289" grpId="0"/>
      <p:bldP spid="479290" grpId="0"/>
      <p:bldP spid="479291" grpId="0" animBg="1"/>
      <p:bldP spid="479292" grpId="0" animBg="1"/>
      <p:bldP spid="479293" grpId="0" animBg="1"/>
      <p:bldP spid="479294" grpId="0"/>
      <p:bldP spid="479295" grpId="0" animBg="1"/>
      <p:bldP spid="479296" grpId="0" animBg="1"/>
      <p:bldP spid="479297" grpId="0"/>
      <p:bldP spid="479299" grpId="0" animBg="1"/>
      <p:bldP spid="479300" grpId="0" animBg="1"/>
      <p:bldP spid="479301" grpId="0"/>
      <p:bldP spid="479302" grpId="0" animBg="1"/>
      <p:bldP spid="479303" grpId="0" animBg="1"/>
      <p:bldP spid="47930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8304212" cy="762000"/>
          </a:xfrm>
          <a:prstGeom prst="rect">
            <a:avLst/>
          </a:prstGeo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(SA)-Algorithmus: Beispiel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5588" cy="9080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841375" y="-1588"/>
          <a:ext cx="81867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8" name="Dokument" r:id="rId4" imgW="5089842" imgH="8182946" progId="Word.Document.8">
                  <p:embed/>
                </p:oleObj>
              </mc:Choice>
              <mc:Fallback>
                <p:oleObj name="Dokument" r:id="rId4" imgW="5089842" imgH="818294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27" r="-12202" b="90352"/>
                      <a:stretch>
                        <a:fillRect/>
                      </a:stretch>
                    </p:blipFill>
                    <p:spPr bwMode="auto">
                      <a:xfrm>
                        <a:off x="841375" y="-1588"/>
                        <a:ext cx="81867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836613" y="5395913"/>
            <a:ext cx="2209800" cy="7874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Anfangspartitionierung: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i="1"/>
              <a:t>A</a:t>
            </a:r>
            <a:r>
              <a:rPr lang="de-DE" altLang="de-DE" sz="1500"/>
              <a:t> {1,2,3}, </a:t>
            </a:r>
            <a:r>
              <a:rPr lang="de-DE" altLang="de-DE" sz="1500" i="1"/>
              <a:t>B</a:t>
            </a:r>
            <a:r>
              <a:rPr lang="de-DE" altLang="de-DE" sz="1500"/>
              <a:t> {4,5,6}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Kosten: 13</a:t>
            </a:r>
            <a:endParaRPr lang="en-US" altLang="de-DE" sz="1500"/>
          </a:p>
        </p:txBody>
      </p:sp>
      <p:grpSp>
        <p:nvGrpSpPr>
          <p:cNvPr id="76806" name="Group 6"/>
          <p:cNvGrpSpPr>
            <a:grpSpLocks noChangeAspect="1"/>
          </p:cNvGrpSpPr>
          <p:nvPr/>
        </p:nvGrpSpPr>
        <p:grpSpPr bwMode="auto">
          <a:xfrm>
            <a:off x="3379788" y="2160588"/>
            <a:ext cx="347662" cy="403225"/>
            <a:chOff x="2835" y="797"/>
            <a:chExt cx="243" cy="188"/>
          </a:xfrm>
        </p:grpSpPr>
        <p:sp>
          <p:nvSpPr>
            <p:cNvPr id="76922" name="AutoShape 7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6923" name="Oval 8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6807" name="AutoShape 9"/>
          <p:cNvSpPr>
            <a:spLocks noChangeAspect="1" noChangeArrowheads="1"/>
          </p:cNvSpPr>
          <p:nvPr/>
        </p:nvSpPr>
        <p:spPr bwMode="auto">
          <a:xfrm>
            <a:off x="1192213" y="2195513"/>
            <a:ext cx="300037" cy="306387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08" name="Line 10"/>
          <p:cNvSpPr>
            <a:spLocks noChangeAspect="1" noChangeShapeType="1"/>
          </p:cNvSpPr>
          <p:nvPr/>
        </p:nvSpPr>
        <p:spPr bwMode="auto">
          <a:xfrm flipV="1">
            <a:off x="3752850" y="2352675"/>
            <a:ext cx="857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9" name="Text Box 11"/>
          <p:cNvSpPr txBox="1">
            <a:spLocks noChangeAspect="1" noChangeArrowheads="1"/>
          </p:cNvSpPr>
          <p:nvPr/>
        </p:nvSpPr>
        <p:spPr bwMode="auto">
          <a:xfrm>
            <a:off x="1128713" y="2189163"/>
            <a:ext cx="357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1</a:t>
            </a:r>
            <a:endParaRPr lang="en-US" altLang="de-DE" sz="1400"/>
          </a:p>
        </p:txBody>
      </p:sp>
      <p:sp>
        <p:nvSpPr>
          <p:cNvPr id="76810" name="Text Box 12"/>
          <p:cNvSpPr txBox="1">
            <a:spLocks noChangeAspect="1" noChangeArrowheads="1"/>
          </p:cNvSpPr>
          <p:nvPr/>
        </p:nvSpPr>
        <p:spPr bwMode="auto">
          <a:xfrm>
            <a:off x="3332163" y="21891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4</a:t>
            </a:r>
            <a:endParaRPr lang="en-US" altLang="de-DE" sz="1400"/>
          </a:p>
        </p:txBody>
      </p:sp>
      <p:sp>
        <p:nvSpPr>
          <p:cNvPr id="76811" name="AutoShape 13"/>
          <p:cNvSpPr>
            <a:spLocks noChangeAspect="1" noChangeArrowheads="1"/>
          </p:cNvSpPr>
          <p:nvPr/>
        </p:nvSpPr>
        <p:spPr bwMode="auto">
          <a:xfrm>
            <a:off x="1195388" y="3135313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12" name="Text Box 14"/>
          <p:cNvSpPr txBox="1">
            <a:spLocks noChangeAspect="1" noChangeArrowheads="1"/>
          </p:cNvSpPr>
          <p:nvPr/>
        </p:nvSpPr>
        <p:spPr bwMode="auto">
          <a:xfrm>
            <a:off x="1133475" y="31242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2</a:t>
            </a:r>
            <a:endParaRPr lang="en-US" altLang="de-DE" sz="1400"/>
          </a:p>
        </p:txBody>
      </p:sp>
      <p:sp>
        <p:nvSpPr>
          <p:cNvPr id="76813" name="AutoShape 15"/>
          <p:cNvSpPr>
            <a:spLocks noChangeAspect="1" noChangeArrowheads="1"/>
          </p:cNvSpPr>
          <p:nvPr/>
        </p:nvSpPr>
        <p:spPr bwMode="auto">
          <a:xfrm>
            <a:off x="3368675" y="3057525"/>
            <a:ext cx="301625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400"/>
          </a:p>
        </p:txBody>
      </p:sp>
      <p:sp>
        <p:nvSpPr>
          <p:cNvPr id="76814" name="Text Box 16"/>
          <p:cNvSpPr txBox="1">
            <a:spLocks noChangeAspect="1" noChangeArrowheads="1"/>
          </p:cNvSpPr>
          <p:nvPr/>
        </p:nvSpPr>
        <p:spPr bwMode="auto">
          <a:xfrm>
            <a:off x="3305175" y="305752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5</a:t>
            </a:r>
            <a:endParaRPr lang="en-US" altLang="de-DE" sz="1400"/>
          </a:p>
        </p:txBody>
      </p:sp>
      <p:grpSp>
        <p:nvGrpSpPr>
          <p:cNvPr id="76815" name="Group 17"/>
          <p:cNvGrpSpPr>
            <a:grpSpLocks noChangeAspect="1"/>
          </p:cNvGrpSpPr>
          <p:nvPr/>
        </p:nvGrpSpPr>
        <p:grpSpPr bwMode="auto">
          <a:xfrm>
            <a:off x="1192213" y="4003675"/>
            <a:ext cx="363537" cy="401638"/>
            <a:chOff x="2835" y="797"/>
            <a:chExt cx="243" cy="188"/>
          </a:xfrm>
        </p:grpSpPr>
        <p:sp>
          <p:nvSpPr>
            <p:cNvPr id="76920" name="AutoShape 18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6921" name="Oval 19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6816" name="Text Box 20"/>
          <p:cNvSpPr txBox="1">
            <a:spLocks noChangeAspect="1" noChangeArrowheads="1"/>
          </p:cNvSpPr>
          <p:nvPr/>
        </p:nvSpPr>
        <p:spPr bwMode="auto">
          <a:xfrm>
            <a:off x="1166813" y="40433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3</a:t>
            </a:r>
            <a:endParaRPr lang="en-US" altLang="de-DE" sz="1400"/>
          </a:p>
        </p:txBody>
      </p:sp>
      <p:sp>
        <p:nvSpPr>
          <p:cNvPr id="76817" name="AutoShape 21"/>
          <p:cNvSpPr>
            <a:spLocks noChangeAspect="1" noChangeArrowheads="1"/>
          </p:cNvSpPr>
          <p:nvPr/>
        </p:nvSpPr>
        <p:spPr bwMode="auto">
          <a:xfrm>
            <a:off x="3382963" y="3994150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18" name="Text Box 22"/>
          <p:cNvSpPr txBox="1">
            <a:spLocks noChangeAspect="1" noChangeArrowheads="1"/>
          </p:cNvSpPr>
          <p:nvPr/>
        </p:nvSpPr>
        <p:spPr bwMode="auto">
          <a:xfrm>
            <a:off x="3321050" y="3983038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6</a:t>
            </a:r>
            <a:endParaRPr lang="en-US" altLang="de-DE" sz="1400"/>
          </a:p>
        </p:txBody>
      </p:sp>
      <p:cxnSp>
        <p:nvCxnSpPr>
          <p:cNvPr id="76819" name="AutoShape 23"/>
          <p:cNvCxnSpPr>
            <a:cxnSpLocks noChangeAspect="1" noChangeShapeType="1"/>
            <a:stCxn id="76811" idx="3"/>
            <a:endCxn id="76823" idx="1"/>
          </p:cNvCxnSpPr>
          <p:nvPr/>
        </p:nvCxnSpPr>
        <p:spPr bwMode="auto">
          <a:xfrm>
            <a:off x="1495425" y="3289300"/>
            <a:ext cx="16954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20" name="AutoShape 24"/>
          <p:cNvCxnSpPr>
            <a:cxnSpLocks noChangeAspect="1" noChangeShapeType="1"/>
          </p:cNvCxnSpPr>
          <p:nvPr/>
        </p:nvCxnSpPr>
        <p:spPr bwMode="auto">
          <a:xfrm>
            <a:off x="1568450" y="4206875"/>
            <a:ext cx="1811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21" name="Line 25"/>
          <p:cNvSpPr>
            <a:spLocks noChangeAspect="1" noChangeShapeType="1"/>
          </p:cNvSpPr>
          <p:nvPr/>
        </p:nvSpPr>
        <p:spPr bwMode="auto">
          <a:xfrm>
            <a:off x="3209925" y="3116263"/>
            <a:ext cx="1508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22" name="AutoShape 26"/>
          <p:cNvCxnSpPr>
            <a:cxnSpLocks noChangeAspect="1" noChangeShapeType="1"/>
            <a:stCxn id="76808" idx="1"/>
            <a:endCxn id="76821" idx="0"/>
          </p:cNvCxnSpPr>
          <p:nvPr/>
        </p:nvCxnSpPr>
        <p:spPr bwMode="auto">
          <a:xfrm rot="-5400000" flipH="1" flipV="1">
            <a:off x="3142456" y="2420144"/>
            <a:ext cx="763588" cy="628650"/>
          </a:xfrm>
          <a:prstGeom prst="bentConnector3">
            <a:avLst>
              <a:gd name="adj1" fmla="val 385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23" name="Line 27"/>
          <p:cNvSpPr>
            <a:spLocks noChangeAspect="1" noChangeShapeType="1"/>
          </p:cNvSpPr>
          <p:nvPr/>
        </p:nvSpPr>
        <p:spPr bwMode="auto">
          <a:xfrm flipH="1">
            <a:off x="3189288" y="3289300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4" name="Line 28"/>
          <p:cNvSpPr>
            <a:spLocks noChangeAspect="1" noChangeShapeType="1"/>
          </p:cNvSpPr>
          <p:nvPr/>
        </p:nvSpPr>
        <p:spPr bwMode="auto">
          <a:xfrm flipH="1">
            <a:off x="1020763" y="2435225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25" name="AutoShape 29"/>
          <p:cNvCxnSpPr>
            <a:cxnSpLocks noChangeAspect="1" noChangeShapeType="1"/>
          </p:cNvCxnSpPr>
          <p:nvPr/>
        </p:nvCxnSpPr>
        <p:spPr bwMode="auto">
          <a:xfrm>
            <a:off x="1511300" y="2347913"/>
            <a:ext cx="18669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26" name="Line 30"/>
          <p:cNvSpPr>
            <a:spLocks noChangeAspect="1" noChangeShapeType="1"/>
          </p:cNvSpPr>
          <p:nvPr/>
        </p:nvSpPr>
        <p:spPr bwMode="auto">
          <a:xfrm flipV="1">
            <a:off x="2230438" y="2346325"/>
            <a:ext cx="7937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7" name="Line 31"/>
          <p:cNvSpPr>
            <a:spLocks noChangeAspect="1" noChangeShapeType="1"/>
          </p:cNvSpPr>
          <p:nvPr/>
        </p:nvSpPr>
        <p:spPr bwMode="auto">
          <a:xfrm>
            <a:off x="3209925" y="3203575"/>
            <a:ext cx="150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28" name="AutoShape 32"/>
          <p:cNvCxnSpPr>
            <a:cxnSpLocks noChangeAspect="1" noChangeShapeType="1"/>
            <a:stCxn id="76826" idx="0"/>
            <a:endCxn id="76827" idx="0"/>
          </p:cNvCxnSpPr>
          <p:nvPr/>
        </p:nvCxnSpPr>
        <p:spPr bwMode="auto">
          <a:xfrm rot="16200000" flipH="1">
            <a:off x="2719388" y="2714625"/>
            <a:ext cx="1588" cy="979487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29" name="Line 33"/>
          <p:cNvSpPr>
            <a:spLocks noChangeAspect="1" noChangeShapeType="1"/>
          </p:cNvSpPr>
          <p:nvPr/>
        </p:nvSpPr>
        <p:spPr bwMode="auto">
          <a:xfrm flipV="1">
            <a:off x="1941513" y="3116263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30" name="AutoShape 34"/>
          <p:cNvCxnSpPr>
            <a:cxnSpLocks noChangeAspect="1" noChangeShapeType="1"/>
            <a:stCxn id="76824" idx="1"/>
            <a:endCxn id="76829" idx="1"/>
          </p:cNvCxnSpPr>
          <p:nvPr/>
        </p:nvCxnSpPr>
        <p:spPr bwMode="auto">
          <a:xfrm rot="16200000" flipH="1">
            <a:off x="1141413" y="2317750"/>
            <a:ext cx="681037" cy="9191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31" name="Line 35"/>
          <p:cNvSpPr>
            <a:spLocks noChangeAspect="1" noChangeShapeType="1"/>
          </p:cNvSpPr>
          <p:nvPr/>
        </p:nvSpPr>
        <p:spPr bwMode="auto">
          <a:xfrm flipH="1">
            <a:off x="3209925" y="409416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32" name="AutoShape 36"/>
          <p:cNvCxnSpPr>
            <a:cxnSpLocks noChangeAspect="1" noChangeShapeType="1"/>
            <a:stCxn id="76831" idx="1"/>
            <a:endCxn id="76829" idx="0"/>
          </p:cNvCxnSpPr>
          <p:nvPr/>
        </p:nvCxnSpPr>
        <p:spPr bwMode="auto">
          <a:xfrm flipH="1">
            <a:off x="1941513" y="4094163"/>
            <a:ext cx="1270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33" name="Line 37"/>
          <p:cNvSpPr>
            <a:spLocks noChangeAspect="1" noChangeShapeType="1"/>
          </p:cNvSpPr>
          <p:nvPr/>
        </p:nvSpPr>
        <p:spPr bwMode="auto">
          <a:xfrm flipH="1" flipV="1">
            <a:off x="3687763" y="4151313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34" name="Line 38"/>
          <p:cNvSpPr>
            <a:spLocks noChangeAspect="1" noChangeShapeType="1"/>
          </p:cNvSpPr>
          <p:nvPr/>
        </p:nvSpPr>
        <p:spPr bwMode="auto">
          <a:xfrm flipH="1" flipV="1">
            <a:off x="962025" y="422275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35" name="Line 39"/>
          <p:cNvSpPr>
            <a:spLocks noChangeAspect="1" noChangeShapeType="1"/>
          </p:cNvSpPr>
          <p:nvPr/>
        </p:nvSpPr>
        <p:spPr bwMode="auto">
          <a:xfrm>
            <a:off x="3841750" y="4151313"/>
            <a:ext cx="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36" name="AutoShape 40"/>
          <p:cNvCxnSpPr>
            <a:cxnSpLocks noChangeAspect="1" noChangeShapeType="1"/>
            <a:stCxn id="76835" idx="1"/>
          </p:cNvCxnSpPr>
          <p:nvPr/>
        </p:nvCxnSpPr>
        <p:spPr bwMode="auto">
          <a:xfrm flipH="1">
            <a:off x="963613" y="4556125"/>
            <a:ext cx="287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37" name="Line 41"/>
          <p:cNvSpPr>
            <a:spLocks noChangeAspect="1" noChangeShapeType="1"/>
          </p:cNvSpPr>
          <p:nvPr/>
        </p:nvSpPr>
        <p:spPr bwMode="auto">
          <a:xfrm flipH="1">
            <a:off x="963613" y="3230563"/>
            <a:ext cx="228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38" name="Line 42"/>
          <p:cNvSpPr>
            <a:spLocks noChangeAspect="1" noChangeShapeType="1"/>
          </p:cNvSpPr>
          <p:nvPr/>
        </p:nvSpPr>
        <p:spPr bwMode="auto">
          <a:xfrm flipV="1">
            <a:off x="1711325" y="40370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39" name="Line 43"/>
          <p:cNvSpPr>
            <a:spLocks noChangeAspect="1" noChangeShapeType="1"/>
          </p:cNvSpPr>
          <p:nvPr/>
        </p:nvSpPr>
        <p:spPr bwMode="auto">
          <a:xfrm flipH="1">
            <a:off x="1077913" y="3346450"/>
            <a:ext cx="114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40" name="AutoShape 44"/>
          <p:cNvCxnSpPr>
            <a:cxnSpLocks noChangeAspect="1" noChangeShapeType="1"/>
            <a:stCxn id="76839" idx="1"/>
            <a:endCxn id="76838" idx="1"/>
          </p:cNvCxnSpPr>
          <p:nvPr/>
        </p:nvCxnSpPr>
        <p:spPr bwMode="auto">
          <a:xfrm rot="16200000" flipH="1">
            <a:off x="1050131" y="3375820"/>
            <a:ext cx="688975" cy="63341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41" name="AutoShape 45"/>
          <p:cNvCxnSpPr>
            <a:cxnSpLocks noChangeAspect="1" noChangeShapeType="1"/>
            <a:stCxn id="76837" idx="1"/>
          </p:cNvCxnSpPr>
          <p:nvPr/>
        </p:nvCxnSpPr>
        <p:spPr bwMode="auto">
          <a:xfrm flipH="1">
            <a:off x="963613" y="3232150"/>
            <a:ext cx="0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42" name="Line 46"/>
          <p:cNvSpPr>
            <a:spLocks noChangeAspect="1" noChangeShapeType="1"/>
          </p:cNvSpPr>
          <p:nvPr/>
        </p:nvSpPr>
        <p:spPr bwMode="auto">
          <a:xfrm flipH="1" flipV="1">
            <a:off x="3671888" y="3230563"/>
            <a:ext cx="284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43" name="Line 47"/>
          <p:cNvSpPr>
            <a:spLocks noChangeAspect="1" noChangeShapeType="1"/>
          </p:cNvSpPr>
          <p:nvPr/>
        </p:nvSpPr>
        <p:spPr bwMode="auto">
          <a:xfrm flipH="1" flipV="1">
            <a:off x="1020763" y="2252663"/>
            <a:ext cx="161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44" name="Line 48"/>
          <p:cNvSpPr>
            <a:spLocks noChangeAspect="1" noChangeShapeType="1"/>
          </p:cNvSpPr>
          <p:nvPr/>
        </p:nvSpPr>
        <p:spPr bwMode="auto">
          <a:xfrm flipV="1">
            <a:off x="3956050" y="20224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45" name="Line 49"/>
          <p:cNvSpPr>
            <a:spLocks noChangeAspect="1" noChangeShapeType="1"/>
          </p:cNvSpPr>
          <p:nvPr/>
        </p:nvSpPr>
        <p:spPr bwMode="auto">
          <a:xfrm flipV="1">
            <a:off x="1020763" y="202247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46" name="AutoShape 50"/>
          <p:cNvCxnSpPr>
            <a:cxnSpLocks noChangeAspect="1" noChangeShapeType="1"/>
            <a:stCxn id="76845" idx="1"/>
            <a:endCxn id="76844" idx="1"/>
          </p:cNvCxnSpPr>
          <p:nvPr/>
        </p:nvCxnSpPr>
        <p:spPr bwMode="auto">
          <a:xfrm flipV="1">
            <a:off x="1020763" y="2022475"/>
            <a:ext cx="29352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47" name="Oval 51"/>
          <p:cNvSpPr>
            <a:spLocks noChangeAspect="1" noChangeArrowheads="1"/>
          </p:cNvSpPr>
          <p:nvPr/>
        </p:nvSpPr>
        <p:spPr bwMode="auto">
          <a:xfrm>
            <a:off x="1684338" y="417830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48" name="Oval 52"/>
          <p:cNvSpPr>
            <a:spLocks noChangeAspect="1" noChangeArrowheads="1"/>
          </p:cNvSpPr>
          <p:nvPr/>
        </p:nvSpPr>
        <p:spPr bwMode="auto">
          <a:xfrm>
            <a:off x="1909763" y="3260725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49" name="Oval 53"/>
          <p:cNvSpPr>
            <a:spLocks noChangeAspect="1" noChangeArrowheads="1"/>
          </p:cNvSpPr>
          <p:nvPr/>
        </p:nvSpPr>
        <p:spPr bwMode="auto">
          <a:xfrm>
            <a:off x="935038" y="4183063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50" name="Rectangle 54"/>
          <p:cNvSpPr>
            <a:spLocks noChangeAspect="1" noChangeArrowheads="1"/>
          </p:cNvSpPr>
          <p:nvPr/>
        </p:nvSpPr>
        <p:spPr bwMode="auto">
          <a:xfrm>
            <a:off x="2344738" y="168116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5</a:t>
            </a:r>
          </a:p>
        </p:txBody>
      </p:sp>
      <p:sp>
        <p:nvSpPr>
          <p:cNvPr id="76851" name="Rectangle 55"/>
          <p:cNvSpPr>
            <a:spLocks noChangeAspect="1" noChangeArrowheads="1"/>
          </p:cNvSpPr>
          <p:nvPr/>
        </p:nvSpPr>
        <p:spPr bwMode="auto">
          <a:xfrm>
            <a:off x="2055813" y="201771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1</a:t>
            </a:r>
          </a:p>
        </p:txBody>
      </p:sp>
      <p:sp>
        <p:nvSpPr>
          <p:cNvPr id="76852" name="Rectangle 56"/>
          <p:cNvSpPr>
            <a:spLocks noChangeAspect="1" noChangeArrowheads="1"/>
          </p:cNvSpPr>
          <p:nvPr/>
        </p:nvSpPr>
        <p:spPr bwMode="auto">
          <a:xfrm>
            <a:off x="1944688" y="33861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2</a:t>
            </a:r>
          </a:p>
        </p:txBody>
      </p:sp>
      <p:sp>
        <p:nvSpPr>
          <p:cNvPr id="76853" name="Rectangle 57"/>
          <p:cNvSpPr>
            <a:spLocks noChangeAspect="1" noChangeArrowheads="1"/>
          </p:cNvSpPr>
          <p:nvPr/>
        </p:nvSpPr>
        <p:spPr bwMode="auto">
          <a:xfrm>
            <a:off x="1538288" y="4251325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3</a:t>
            </a:r>
          </a:p>
        </p:txBody>
      </p:sp>
      <p:sp>
        <p:nvSpPr>
          <p:cNvPr id="76854" name="Rectangle 58"/>
          <p:cNvSpPr>
            <a:spLocks noChangeAspect="1" noChangeArrowheads="1"/>
          </p:cNvSpPr>
          <p:nvPr/>
        </p:nvSpPr>
        <p:spPr bwMode="auto">
          <a:xfrm>
            <a:off x="2330450" y="4562475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6</a:t>
            </a:r>
          </a:p>
        </p:txBody>
      </p:sp>
      <p:sp>
        <p:nvSpPr>
          <p:cNvPr id="76855" name="Rectangle 59"/>
          <p:cNvSpPr>
            <a:spLocks noChangeAspect="1" noChangeArrowheads="1"/>
          </p:cNvSpPr>
          <p:nvPr/>
        </p:nvSpPr>
        <p:spPr bwMode="auto">
          <a:xfrm>
            <a:off x="3478213" y="27384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4</a:t>
            </a:r>
          </a:p>
        </p:txBody>
      </p:sp>
      <p:sp>
        <p:nvSpPr>
          <p:cNvPr id="76856" name="Oval 60"/>
          <p:cNvSpPr>
            <a:spLocks noChangeAspect="1" noChangeArrowheads="1"/>
          </p:cNvSpPr>
          <p:nvPr/>
        </p:nvSpPr>
        <p:spPr bwMode="auto">
          <a:xfrm>
            <a:off x="2216150" y="231775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57" name="Line 61"/>
          <p:cNvSpPr>
            <a:spLocks noChangeShapeType="1"/>
          </p:cNvSpPr>
          <p:nvPr/>
        </p:nvSpPr>
        <p:spPr bwMode="auto">
          <a:xfrm>
            <a:off x="2878138" y="1676400"/>
            <a:ext cx="0" cy="32178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76858" name="Text Box 62"/>
          <p:cNvSpPr txBox="1">
            <a:spLocks noChangeArrowheads="1"/>
          </p:cNvSpPr>
          <p:nvPr/>
        </p:nvSpPr>
        <p:spPr bwMode="auto">
          <a:xfrm>
            <a:off x="1604963" y="1481138"/>
            <a:ext cx="4508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A</a:t>
            </a:r>
            <a:endParaRPr lang="en-US" altLang="de-DE" sz="1400" i="1"/>
          </a:p>
        </p:txBody>
      </p:sp>
      <p:sp>
        <p:nvSpPr>
          <p:cNvPr id="76859" name="Text Box 63"/>
          <p:cNvSpPr txBox="1">
            <a:spLocks noChangeArrowheads="1"/>
          </p:cNvSpPr>
          <p:nvPr/>
        </p:nvSpPr>
        <p:spPr bwMode="auto">
          <a:xfrm>
            <a:off x="3468688" y="1509713"/>
            <a:ext cx="4873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B</a:t>
            </a:r>
            <a:endParaRPr lang="en-US" altLang="de-DE" sz="1400" i="1"/>
          </a:p>
        </p:txBody>
      </p:sp>
      <p:sp>
        <p:nvSpPr>
          <p:cNvPr id="76860" name="Text Box 64"/>
          <p:cNvSpPr txBox="1">
            <a:spLocks noChangeArrowheads="1"/>
          </p:cNvSpPr>
          <p:nvPr/>
        </p:nvSpPr>
        <p:spPr bwMode="auto">
          <a:xfrm>
            <a:off x="5157788" y="5370513"/>
            <a:ext cx="1846262" cy="798512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 sz="150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i="1"/>
              <a:t>A</a:t>
            </a:r>
            <a:r>
              <a:rPr lang="de-DE" altLang="de-DE" sz="1500"/>
              <a:t> {1,2,4}, </a:t>
            </a:r>
            <a:r>
              <a:rPr lang="de-DE" altLang="de-DE" sz="1500" i="1"/>
              <a:t>B</a:t>
            </a:r>
            <a:r>
              <a:rPr lang="de-DE" altLang="de-DE" sz="1500"/>
              <a:t> {3,5,6}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Kosten: 16</a:t>
            </a:r>
            <a:endParaRPr lang="en-US" altLang="de-DE" sz="1500"/>
          </a:p>
        </p:txBody>
      </p:sp>
      <p:grpSp>
        <p:nvGrpSpPr>
          <p:cNvPr id="76861" name="Group 65"/>
          <p:cNvGrpSpPr>
            <a:grpSpLocks noChangeAspect="1"/>
          </p:cNvGrpSpPr>
          <p:nvPr/>
        </p:nvGrpSpPr>
        <p:grpSpPr bwMode="auto">
          <a:xfrm>
            <a:off x="7700963" y="2135188"/>
            <a:ext cx="347662" cy="403225"/>
            <a:chOff x="2835" y="797"/>
            <a:chExt cx="243" cy="188"/>
          </a:xfrm>
        </p:grpSpPr>
        <p:sp>
          <p:nvSpPr>
            <p:cNvPr id="76918" name="AutoShape 66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6919" name="Oval 67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6862" name="AutoShape 68"/>
          <p:cNvSpPr>
            <a:spLocks noChangeAspect="1" noChangeArrowheads="1"/>
          </p:cNvSpPr>
          <p:nvPr/>
        </p:nvSpPr>
        <p:spPr bwMode="auto">
          <a:xfrm>
            <a:off x="5513388" y="2170113"/>
            <a:ext cx="300037" cy="306387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63" name="Line 69"/>
          <p:cNvSpPr>
            <a:spLocks noChangeAspect="1" noChangeShapeType="1"/>
          </p:cNvSpPr>
          <p:nvPr/>
        </p:nvSpPr>
        <p:spPr bwMode="auto">
          <a:xfrm flipV="1">
            <a:off x="8074025" y="2327275"/>
            <a:ext cx="857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64" name="Text Box 70"/>
          <p:cNvSpPr txBox="1">
            <a:spLocks noChangeAspect="1" noChangeArrowheads="1"/>
          </p:cNvSpPr>
          <p:nvPr/>
        </p:nvSpPr>
        <p:spPr bwMode="auto">
          <a:xfrm>
            <a:off x="5449888" y="2163763"/>
            <a:ext cx="357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1</a:t>
            </a:r>
            <a:endParaRPr lang="en-US" altLang="de-DE" sz="1400"/>
          </a:p>
        </p:txBody>
      </p:sp>
      <p:sp>
        <p:nvSpPr>
          <p:cNvPr id="76865" name="Text Box 71"/>
          <p:cNvSpPr txBox="1">
            <a:spLocks noChangeAspect="1" noChangeArrowheads="1"/>
          </p:cNvSpPr>
          <p:nvPr/>
        </p:nvSpPr>
        <p:spPr bwMode="auto">
          <a:xfrm>
            <a:off x="7653338" y="21637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4</a:t>
            </a:r>
            <a:endParaRPr lang="en-US" altLang="de-DE" sz="1400"/>
          </a:p>
        </p:txBody>
      </p:sp>
      <p:sp>
        <p:nvSpPr>
          <p:cNvPr id="76866" name="AutoShape 72"/>
          <p:cNvSpPr>
            <a:spLocks noChangeAspect="1" noChangeArrowheads="1"/>
          </p:cNvSpPr>
          <p:nvPr/>
        </p:nvSpPr>
        <p:spPr bwMode="auto">
          <a:xfrm>
            <a:off x="5516563" y="3109913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67" name="Text Box 73"/>
          <p:cNvSpPr txBox="1">
            <a:spLocks noChangeAspect="1" noChangeArrowheads="1"/>
          </p:cNvSpPr>
          <p:nvPr/>
        </p:nvSpPr>
        <p:spPr bwMode="auto">
          <a:xfrm>
            <a:off x="5454650" y="30988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2</a:t>
            </a:r>
            <a:endParaRPr lang="en-US" altLang="de-DE" sz="1400"/>
          </a:p>
        </p:txBody>
      </p:sp>
      <p:sp>
        <p:nvSpPr>
          <p:cNvPr id="76868" name="AutoShape 74"/>
          <p:cNvSpPr>
            <a:spLocks noChangeAspect="1" noChangeArrowheads="1"/>
          </p:cNvSpPr>
          <p:nvPr/>
        </p:nvSpPr>
        <p:spPr bwMode="auto">
          <a:xfrm>
            <a:off x="7689850" y="3032125"/>
            <a:ext cx="301625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400"/>
          </a:p>
        </p:txBody>
      </p:sp>
      <p:sp>
        <p:nvSpPr>
          <p:cNvPr id="76869" name="Text Box 75"/>
          <p:cNvSpPr txBox="1">
            <a:spLocks noChangeAspect="1" noChangeArrowheads="1"/>
          </p:cNvSpPr>
          <p:nvPr/>
        </p:nvSpPr>
        <p:spPr bwMode="auto">
          <a:xfrm>
            <a:off x="7626350" y="303212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5</a:t>
            </a:r>
            <a:endParaRPr lang="en-US" altLang="de-DE" sz="1400"/>
          </a:p>
        </p:txBody>
      </p:sp>
      <p:grpSp>
        <p:nvGrpSpPr>
          <p:cNvPr id="76870" name="Group 76"/>
          <p:cNvGrpSpPr>
            <a:grpSpLocks noChangeAspect="1"/>
          </p:cNvGrpSpPr>
          <p:nvPr/>
        </p:nvGrpSpPr>
        <p:grpSpPr bwMode="auto">
          <a:xfrm>
            <a:off x="5513388" y="3978275"/>
            <a:ext cx="363537" cy="401638"/>
            <a:chOff x="2835" y="797"/>
            <a:chExt cx="243" cy="188"/>
          </a:xfrm>
        </p:grpSpPr>
        <p:sp>
          <p:nvSpPr>
            <p:cNvPr id="76916" name="AutoShape 77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6917" name="Oval 78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6871" name="Text Box 79"/>
          <p:cNvSpPr txBox="1">
            <a:spLocks noChangeAspect="1" noChangeArrowheads="1"/>
          </p:cNvSpPr>
          <p:nvPr/>
        </p:nvSpPr>
        <p:spPr bwMode="auto">
          <a:xfrm>
            <a:off x="5487988" y="40179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3</a:t>
            </a:r>
            <a:endParaRPr lang="en-US" altLang="de-DE" sz="1400"/>
          </a:p>
        </p:txBody>
      </p:sp>
      <p:sp>
        <p:nvSpPr>
          <p:cNvPr id="76872" name="AutoShape 80"/>
          <p:cNvSpPr>
            <a:spLocks noChangeAspect="1" noChangeArrowheads="1"/>
          </p:cNvSpPr>
          <p:nvPr/>
        </p:nvSpPr>
        <p:spPr bwMode="auto">
          <a:xfrm>
            <a:off x="7704138" y="3968750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873" name="Text Box 81"/>
          <p:cNvSpPr txBox="1">
            <a:spLocks noChangeAspect="1" noChangeArrowheads="1"/>
          </p:cNvSpPr>
          <p:nvPr/>
        </p:nvSpPr>
        <p:spPr bwMode="auto">
          <a:xfrm>
            <a:off x="7642225" y="3957638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6</a:t>
            </a:r>
            <a:endParaRPr lang="en-US" altLang="de-DE" sz="1400"/>
          </a:p>
        </p:txBody>
      </p:sp>
      <p:cxnSp>
        <p:nvCxnSpPr>
          <p:cNvPr id="76874" name="AutoShape 82"/>
          <p:cNvCxnSpPr>
            <a:cxnSpLocks noChangeAspect="1" noChangeShapeType="1"/>
            <a:stCxn id="76866" idx="3"/>
            <a:endCxn id="76878" idx="1"/>
          </p:cNvCxnSpPr>
          <p:nvPr/>
        </p:nvCxnSpPr>
        <p:spPr bwMode="auto">
          <a:xfrm>
            <a:off x="5816600" y="3263900"/>
            <a:ext cx="16954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75" name="AutoShape 83"/>
          <p:cNvCxnSpPr>
            <a:cxnSpLocks noChangeAspect="1" noChangeShapeType="1"/>
          </p:cNvCxnSpPr>
          <p:nvPr/>
        </p:nvCxnSpPr>
        <p:spPr bwMode="auto">
          <a:xfrm>
            <a:off x="5889625" y="4181475"/>
            <a:ext cx="1811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76" name="Line 84"/>
          <p:cNvSpPr>
            <a:spLocks noChangeAspect="1" noChangeShapeType="1"/>
          </p:cNvSpPr>
          <p:nvPr/>
        </p:nvSpPr>
        <p:spPr bwMode="auto">
          <a:xfrm>
            <a:off x="7531100" y="3090863"/>
            <a:ext cx="1508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77" name="AutoShape 85"/>
          <p:cNvCxnSpPr>
            <a:cxnSpLocks noChangeAspect="1" noChangeShapeType="1"/>
            <a:stCxn id="76863" idx="1"/>
            <a:endCxn id="76876" idx="0"/>
          </p:cNvCxnSpPr>
          <p:nvPr/>
        </p:nvCxnSpPr>
        <p:spPr bwMode="auto">
          <a:xfrm rot="-5400000" flipH="1" flipV="1">
            <a:off x="7463631" y="2394744"/>
            <a:ext cx="763588" cy="628650"/>
          </a:xfrm>
          <a:prstGeom prst="bentConnector3">
            <a:avLst>
              <a:gd name="adj1" fmla="val 385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78" name="Line 86"/>
          <p:cNvSpPr>
            <a:spLocks noChangeAspect="1" noChangeShapeType="1"/>
          </p:cNvSpPr>
          <p:nvPr/>
        </p:nvSpPr>
        <p:spPr bwMode="auto">
          <a:xfrm flipH="1">
            <a:off x="7510463" y="3263900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79" name="Line 87"/>
          <p:cNvSpPr>
            <a:spLocks noChangeAspect="1" noChangeShapeType="1"/>
          </p:cNvSpPr>
          <p:nvPr/>
        </p:nvSpPr>
        <p:spPr bwMode="auto">
          <a:xfrm flipH="1">
            <a:off x="5341938" y="2409825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80" name="AutoShape 88"/>
          <p:cNvCxnSpPr>
            <a:cxnSpLocks noChangeAspect="1" noChangeShapeType="1"/>
          </p:cNvCxnSpPr>
          <p:nvPr/>
        </p:nvCxnSpPr>
        <p:spPr bwMode="auto">
          <a:xfrm>
            <a:off x="5832475" y="2322513"/>
            <a:ext cx="18669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81" name="Line 89"/>
          <p:cNvSpPr>
            <a:spLocks noChangeAspect="1" noChangeShapeType="1"/>
          </p:cNvSpPr>
          <p:nvPr/>
        </p:nvSpPr>
        <p:spPr bwMode="auto">
          <a:xfrm flipV="1">
            <a:off x="6551613" y="2320925"/>
            <a:ext cx="7937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82" name="Line 90"/>
          <p:cNvSpPr>
            <a:spLocks noChangeAspect="1" noChangeShapeType="1"/>
          </p:cNvSpPr>
          <p:nvPr/>
        </p:nvSpPr>
        <p:spPr bwMode="auto">
          <a:xfrm>
            <a:off x="7531100" y="3178175"/>
            <a:ext cx="150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83" name="AutoShape 91"/>
          <p:cNvCxnSpPr>
            <a:cxnSpLocks noChangeAspect="1" noChangeShapeType="1"/>
            <a:stCxn id="76881" idx="0"/>
            <a:endCxn id="76882" idx="0"/>
          </p:cNvCxnSpPr>
          <p:nvPr/>
        </p:nvCxnSpPr>
        <p:spPr bwMode="auto">
          <a:xfrm rot="16200000" flipH="1">
            <a:off x="7040563" y="2689225"/>
            <a:ext cx="1588" cy="979487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84" name="Line 92"/>
          <p:cNvSpPr>
            <a:spLocks noChangeAspect="1" noChangeShapeType="1"/>
          </p:cNvSpPr>
          <p:nvPr/>
        </p:nvSpPr>
        <p:spPr bwMode="auto">
          <a:xfrm flipV="1">
            <a:off x="6262688" y="3090863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85" name="AutoShape 93"/>
          <p:cNvCxnSpPr>
            <a:cxnSpLocks noChangeAspect="1" noChangeShapeType="1"/>
            <a:stCxn id="76879" idx="1"/>
            <a:endCxn id="76884" idx="1"/>
          </p:cNvCxnSpPr>
          <p:nvPr/>
        </p:nvCxnSpPr>
        <p:spPr bwMode="auto">
          <a:xfrm rot="16200000" flipH="1">
            <a:off x="5462588" y="2292350"/>
            <a:ext cx="681037" cy="9191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86" name="Line 94"/>
          <p:cNvSpPr>
            <a:spLocks noChangeAspect="1" noChangeShapeType="1"/>
          </p:cNvSpPr>
          <p:nvPr/>
        </p:nvSpPr>
        <p:spPr bwMode="auto">
          <a:xfrm flipH="1">
            <a:off x="7531100" y="406876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87" name="AutoShape 95"/>
          <p:cNvCxnSpPr>
            <a:cxnSpLocks noChangeAspect="1" noChangeShapeType="1"/>
            <a:stCxn id="76886" idx="1"/>
            <a:endCxn id="76884" idx="0"/>
          </p:cNvCxnSpPr>
          <p:nvPr/>
        </p:nvCxnSpPr>
        <p:spPr bwMode="auto">
          <a:xfrm flipH="1">
            <a:off x="6262688" y="4068763"/>
            <a:ext cx="1270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88" name="Line 96"/>
          <p:cNvSpPr>
            <a:spLocks noChangeAspect="1" noChangeShapeType="1"/>
          </p:cNvSpPr>
          <p:nvPr/>
        </p:nvSpPr>
        <p:spPr bwMode="auto">
          <a:xfrm flipH="1" flipV="1">
            <a:off x="8008938" y="4125913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89" name="Line 97"/>
          <p:cNvSpPr>
            <a:spLocks noChangeAspect="1" noChangeShapeType="1"/>
          </p:cNvSpPr>
          <p:nvPr/>
        </p:nvSpPr>
        <p:spPr bwMode="auto">
          <a:xfrm flipH="1" flipV="1">
            <a:off x="5283200" y="419735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90" name="Line 98"/>
          <p:cNvSpPr>
            <a:spLocks noChangeAspect="1" noChangeShapeType="1"/>
          </p:cNvSpPr>
          <p:nvPr/>
        </p:nvSpPr>
        <p:spPr bwMode="auto">
          <a:xfrm>
            <a:off x="8162925" y="4125913"/>
            <a:ext cx="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91" name="AutoShape 99"/>
          <p:cNvCxnSpPr>
            <a:cxnSpLocks noChangeAspect="1" noChangeShapeType="1"/>
            <a:stCxn id="76890" idx="1"/>
          </p:cNvCxnSpPr>
          <p:nvPr/>
        </p:nvCxnSpPr>
        <p:spPr bwMode="auto">
          <a:xfrm flipH="1">
            <a:off x="5284788" y="4530725"/>
            <a:ext cx="287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92" name="Line 100"/>
          <p:cNvSpPr>
            <a:spLocks noChangeAspect="1" noChangeShapeType="1"/>
          </p:cNvSpPr>
          <p:nvPr/>
        </p:nvSpPr>
        <p:spPr bwMode="auto">
          <a:xfrm flipH="1">
            <a:off x="5284788" y="3205163"/>
            <a:ext cx="228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93" name="Line 101"/>
          <p:cNvSpPr>
            <a:spLocks noChangeAspect="1" noChangeShapeType="1"/>
          </p:cNvSpPr>
          <p:nvPr/>
        </p:nvSpPr>
        <p:spPr bwMode="auto">
          <a:xfrm flipV="1">
            <a:off x="6032500" y="40116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94" name="Line 102"/>
          <p:cNvSpPr>
            <a:spLocks noChangeAspect="1" noChangeShapeType="1"/>
          </p:cNvSpPr>
          <p:nvPr/>
        </p:nvSpPr>
        <p:spPr bwMode="auto">
          <a:xfrm flipH="1">
            <a:off x="5399088" y="3321050"/>
            <a:ext cx="114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895" name="AutoShape 103"/>
          <p:cNvCxnSpPr>
            <a:cxnSpLocks noChangeAspect="1" noChangeShapeType="1"/>
            <a:stCxn id="76894" idx="1"/>
            <a:endCxn id="76893" idx="1"/>
          </p:cNvCxnSpPr>
          <p:nvPr/>
        </p:nvCxnSpPr>
        <p:spPr bwMode="auto">
          <a:xfrm rot="16200000" flipH="1">
            <a:off x="5371306" y="3350420"/>
            <a:ext cx="688975" cy="63341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96" name="AutoShape 104"/>
          <p:cNvCxnSpPr>
            <a:cxnSpLocks noChangeAspect="1" noChangeShapeType="1"/>
            <a:stCxn id="76892" idx="1"/>
          </p:cNvCxnSpPr>
          <p:nvPr/>
        </p:nvCxnSpPr>
        <p:spPr bwMode="auto">
          <a:xfrm flipH="1">
            <a:off x="5284788" y="3206750"/>
            <a:ext cx="0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97" name="Line 105"/>
          <p:cNvSpPr>
            <a:spLocks noChangeAspect="1" noChangeShapeType="1"/>
          </p:cNvSpPr>
          <p:nvPr/>
        </p:nvSpPr>
        <p:spPr bwMode="auto">
          <a:xfrm flipH="1" flipV="1">
            <a:off x="7993063" y="3205163"/>
            <a:ext cx="284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98" name="Line 106"/>
          <p:cNvSpPr>
            <a:spLocks noChangeAspect="1" noChangeShapeType="1"/>
          </p:cNvSpPr>
          <p:nvPr/>
        </p:nvSpPr>
        <p:spPr bwMode="auto">
          <a:xfrm flipH="1" flipV="1">
            <a:off x="5341938" y="2227263"/>
            <a:ext cx="161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99" name="Line 107"/>
          <p:cNvSpPr>
            <a:spLocks noChangeAspect="1" noChangeShapeType="1"/>
          </p:cNvSpPr>
          <p:nvPr/>
        </p:nvSpPr>
        <p:spPr bwMode="auto">
          <a:xfrm flipV="1">
            <a:off x="8277225" y="19970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900" name="Line 108"/>
          <p:cNvSpPr>
            <a:spLocks noChangeAspect="1" noChangeShapeType="1"/>
          </p:cNvSpPr>
          <p:nvPr/>
        </p:nvSpPr>
        <p:spPr bwMode="auto">
          <a:xfrm flipV="1">
            <a:off x="5341938" y="199707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76901" name="AutoShape 109"/>
          <p:cNvCxnSpPr>
            <a:cxnSpLocks noChangeAspect="1" noChangeShapeType="1"/>
            <a:stCxn id="76900" idx="1"/>
            <a:endCxn id="76899" idx="1"/>
          </p:cNvCxnSpPr>
          <p:nvPr/>
        </p:nvCxnSpPr>
        <p:spPr bwMode="auto">
          <a:xfrm flipV="1">
            <a:off x="5341938" y="1997075"/>
            <a:ext cx="29352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902" name="Oval 110"/>
          <p:cNvSpPr>
            <a:spLocks noChangeAspect="1" noChangeArrowheads="1"/>
          </p:cNvSpPr>
          <p:nvPr/>
        </p:nvSpPr>
        <p:spPr bwMode="auto">
          <a:xfrm>
            <a:off x="6005513" y="415290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903" name="Oval 111"/>
          <p:cNvSpPr>
            <a:spLocks noChangeAspect="1" noChangeArrowheads="1"/>
          </p:cNvSpPr>
          <p:nvPr/>
        </p:nvSpPr>
        <p:spPr bwMode="auto">
          <a:xfrm>
            <a:off x="6230938" y="3235325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904" name="Oval 112"/>
          <p:cNvSpPr>
            <a:spLocks noChangeAspect="1" noChangeArrowheads="1"/>
          </p:cNvSpPr>
          <p:nvPr/>
        </p:nvSpPr>
        <p:spPr bwMode="auto">
          <a:xfrm>
            <a:off x="5256213" y="4157663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905" name="Rectangle 113"/>
          <p:cNvSpPr>
            <a:spLocks noChangeAspect="1" noChangeArrowheads="1"/>
          </p:cNvSpPr>
          <p:nvPr/>
        </p:nvSpPr>
        <p:spPr bwMode="auto">
          <a:xfrm>
            <a:off x="6665913" y="165576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5</a:t>
            </a:r>
          </a:p>
        </p:txBody>
      </p:sp>
      <p:sp>
        <p:nvSpPr>
          <p:cNvPr id="76906" name="Rectangle 114"/>
          <p:cNvSpPr>
            <a:spLocks noChangeAspect="1" noChangeArrowheads="1"/>
          </p:cNvSpPr>
          <p:nvPr/>
        </p:nvSpPr>
        <p:spPr bwMode="auto">
          <a:xfrm>
            <a:off x="6376988" y="199231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1</a:t>
            </a:r>
          </a:p>
        </p:txBody>
      </p:sp>
      <p:sp>
        <p:nvSpPr>
          <p:cNvPr id="76907" name="Rectangle 115"/>
          <p:cNvSpPr>
            <a:spLocks noChangeAspect="1" noChangeArrowheads="1"/>
          </p:cNvSpPr>
          <p:nvPr/>
        </p:nvSpPr>
        <p:spPr bwMode="auto">
          <a:xfrm>
            <a:off x="6265863" y="33607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2</a:t>
            </a:r>
          </a:p>
        </p:txBody>
      </p:sp>
      <p:sp>
        <p:nvSpPr>
          <p:cNvPr id="76908" name="Rectangle 116"/>
          <p:cNvSpPr>
            <a:spLocks noChangeAspect="1" noChangeArrowheads="1"/>
          </p:cNvSpPr>
          <p:nvPr/>
        </p:nvSpPr>
        <p:spPr bwMode="auto">
          <a:xfrm>
            <a:off x="5859463" y="4225925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3</a:t>
            </a:r>
          </a:p>
        </p:txBody>
      </p:sp>
      <p:sp>
        <p:nvSpPr>
          <p:cNvPr id="76909" name="Rectangle 117"/>
          <p:cNvSpPr>
            <a:spLocks noChangeAspect="1" noChangeArrowheads="1"/>
          </p:cNvSpPr>
          <p:nvPr/>
        </p:nvSpPr>
        <p:spPr bwMode="auto">
          <a:xfrm>
            <a:off x="6651625" y="4537075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6</a:t>
            </a:r>
          </a:p>
        </p:txBody>
      </p:sp>
      <p:sp>
        <p:nvSpPr>
          <p:cNvPr id="76910" name="Rectangle 118"/>
          <p:cNvSpPr>
            <a:spLocks noChangeAspect="1" noChangeArrowheads="1"/>
          </p:cNvSpPr>
          <p:nvPr/>
        </p:nvSpPr>
        <p:spPr bwMode="auto">
          <a:xfrm>
            <a:off x="7799388" y="27130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4</a:t>
            </a:r>
          </a:p>
        </p:txBody>
      </p:sp>
      <p:sp>
        <p:nvSpPr>
          <p:cNvPr id="76911" name="Oval 119"/>
          <p:cNvSpPr>
            <a:spLocks noChangeAspect="1" noChangeArrowheads="1"/>
          </p:cNvSpPr>
          <p:nvPr/>
        </p:nvSpPr>
        <p:spPr bwMode="auto">
          <a:xfrm>
            <a:off x="6537325" y="229235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912" name="Line 120"/>
          <p:cNvSpPr>
            <a:spLocks noChangeShapeType="1"/>
          </p:cNvSpPr>
          <p:nvPr/>
        </p:nvSpPr>
        <p:spPr bwMode="auto">
          <a:xfrm flipH="1">
            <a:off x="4716463" y="2135188"/>
            <a:ext cx="4176712" cy="20018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76913" name="Text Box 121"/>
          <p:cNvSpPr txBox="1">
            <a:spLocks noChangeArrowheads="1"/>
          </p:cNvSpPr>
          <p:nvPr/>
        </p:nvSpPr>
        <p:spPr bwMode="auto">
          <a:xfrm>
            <a:off x="8548688" y="2205038"/>
            <a:ext cx="4873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B</a:t>
            </a:r>
            <a:endParaRPr lang="en-US" altLang="de-DE" sz="1400" i="1"/>
          </a:p>
        </p:txBody>
      </p:sp>
      <p:sp>
        <p:nvSpPr>
          <p:cNvPr id="76914" name="AutoShape 122"/>
          <p:cNvSpPr>
            <a:spLocks noChangeArrowheads="1"/>
          </p:cNvSpPr>
          <p:nvPr/>
        </p:nvSpPr>
        <p:spPr bwMode="auto">
          <a:xfrm rot="10800000">
            <a:off x="4243388" y="2962275"/>
            <a:ext cx="434975" cy="65405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6915" name="Text Box 123"/>
          <p:cNvSpPr txBox="1">
            <a:spLocks noChangeArrowheads="1"/>
          </p:cNvSpPr>
          <p:nvPr/>
        </p:nvSpPr>
        <p:spPr bwMode="auto">
          <a:xfrm>
            <a:off x="8513763" y="1744663"/>
            <a:ext cx="4508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A</a:t>
            </a:r>
            <a:endParaRPr lang="en-US" altLang="de-DE" sz="14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8304212" cy="762000"/>
          </a:xfrm>
          <a:prstGeom prst="rect">
            <a:avLst/>
          </a:prstGeo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(SA)-Algorithmus: Beispiel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0"/>
            <a:ext cx="9145588" cy="9080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841375" y="-1588"/>
          <a:ext cx="81867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3" name="Dokument" r:id="rId4" imgW="5089842" imgH="8182946" progId="Word.Document.8">
                  <p:embed/>
                </p:oleObj>
              </mc:Choice>
              <mc:Fallback>
                <p:oleObj name="Dokument" r:id="rId4" imgW="5089842" imgH="818294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27" r="-12202" b="90352"/>
                      <a:stretch>
                        <a:fillRect/>
                      </a:stretch>
                    </p:blipFill>
                    <p:spPr bwMode="auto">
                      <a:xfrm>
                        <a:off x="841375" y="-1588"/>
                        <a:ext cx="81867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8304212" cy="762000"/>
          </a:xfrm>
          <a:prstGeom prst="rect">
            <a:avLst/>
          </a:prstGeo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(SA)-Algorithmus: Beispiel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5588" cy="9080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841375" y="-1588"/>
          <a:ext cx="8186738" cy="419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7" name="Dokument" r:id="rId4" imgW="5089842" imgH="8182946" progId="Word.Document.8">
                  <p:embed/>
                </p:oleObj>
              </mc:Choice>
              <mc:Fallback>
                <p:oleObj name="Dokument" r:id="rId4" imgW="5089842" imgH="818294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27" r="-12202" b="61050"/>
                      <a:stretch>
                        <a:fillRect/>
                      </a:stretch>
                    </p:blipFill>
                    <p:spPr bwMode="auto">
                      <a:xfrm>
                        <a:off x="841375" y="-1588"/>
                        <a:ext cx="8186738" cy="419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0" y="0"/>
            <a:ext cx="9145588" cy="9080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79875" name="Object 1"/>
          <p:cNvGraphicFramePr>
            <a:graphicFrameLocks noChangeAspect="1"/>
          </p:cNvGraphicFramePr>
          <p:nvPr/>
        </p:nvGraphicFramePr>
        <p:xfrm>
          <a:off x="838200" y="-1588"/>
          <a:ext cx="8918575" cy="712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2" name="Document" r:id="rId4" imgW="5112151" imgH="8189380" progId="Word.Document.8">
                  <p:embed/>
                </p:oleObj>
              </mc:Choice>
              <mc:Fallback>
                <p:oleObj name="Document" r:id="rId4" imgW="5112151" imgH="818938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27" r="-12202" b="40919"/>
                      <a:stretch>
                        <a:fillRect/>
                      </a:stretch>
                    </p:blipFill>
                    <p:spPr bwMode="auto">
                      <a:xfrm>
                        <a:off x="838200" y="-1588"/>
                        <a:ext cx="8918575" cy="712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754063" y="1103313"/>
            <a:ext cx="6734175" cy="23495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79877" name="Rectangle 2"/>
          <p:cNvSpPr>
            <a:spLocks noChangeArrowheads="1"/>
          </p:cNvSpPr>
          <p:nvPr/>
        </p:nvSpPr>
        <p:spPr bwMode="auto">
          <a:xfrm>
            <a:off x="0" y="4868863"/>
            <a:ext cx="9140825" cy="198913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>
              <a:latin typeface="Times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0" y="0"/>
            <a:ext cx="9145588" cy="9080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80899" name="Object 1"/>
          <p:cNvGraphicFramePr>
            <a:graphicFrameLocks noChangeAspect="1"/>
          </p:cNvGraphicFramePr>
          <p:nvPr/>
        </p:nvGraphicFramePr>
        <p:xfrm>
          <a:off x="838200" y="-1588"/>
          <a:ext cx="8918575" cy="712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6" name="Document" r:id="rId4" imgW="5112151" imgH="8189380" progId="Word.Document.8">
                  <p:embed/>
                </p:oleObj>
              </mc:Choice>
              <mc:Fallback>
                <p:oleObj name="Document" r:id="rId4" imgW="5112151" imgH="818938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27" r="-12202" b="40919"/>
                      <a:stretch>
                        <a:fillRect/>
                      </a:stretch>
                    </p:blipFill>
                    <p:spPr bwMode="auto">
                      <a:xfrm>
                        <a:off x="838200" y="-1588"/>
                        <a:ext cx="8918575" cy="712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754063" y="1331913"/>
            <a:ext cx="6734175" cy="222250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0901" name="Rectangle 2"/>
          <p:cNvSpPr>
            <a:spLocks noChangeArrowheads="1"/>
          </p:cNvSpPr>
          <p:nvPr/>
        </p:nvSpPr>
        <p:spPr bwMode="auto">
          <a:xfrm>
            <a:off x="0" y="5732463"/>
            <a:ext cx="9140825" cy="112553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>
              <a:latin typeface="Times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8304212" cy="762000"/>
          </a:xfrm>
          <a:prstGeom prst="rect">
            <a:avLst/>
          </a:prstGeo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(SA)-Algorithmus: Beispiel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0"/>
            <a:ext cx="9145588" cy="9080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838200" y="-1588"/>
          <a:ext cx="8918575" cy="712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0" name="Document" r:id="rId4" imgW="5112151" imgH="8189380" progId="Word.Document.8">
                  <p:embed/>
                </p:oleObj>
              </mc:Choice>
              <mc:Fallback>
                <p:oleObj name="Document" r:id="rId4" imgW="5112151" imgH="81893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27" r="-12202" b="40919"/>
                      <a:stretch>
                        <a:fillRect/>
                      </a:stretch>
                    </p:blipFill>
                    <p:spPr bwMode="auto">
                      <a:xfrm>
                        <a:off x="838200" y="-1588"/>
                        <a:ext cx="8918575" cy="712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54063" y="2852738"/>
            <a:ext cx="6734175" cy="858837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9788" y="0"/>
            <a:ext cx="8304212" cy="762000"/>
          </a:xfrm>
          <a:prstGeom prst="rect">
            <a:avLst/>
          </a:prstGeom>
        </p:spPr>
        <p:txBody>
          <a:bodyPr lIns="191095" tIns="44941" rIns="89883" bIns="67945"/>
          <a:lstStyle/>
          <a:p>
            <a:pPr defTabSz="914400"/>
            <a:r>
              <a:rPr lang="de-DE" altLang="de-DE"/>
              <a:t>2.4.4     Simulated-Annealing (SA)-Algorithmus: Beispiel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0"/>
            <a:ext cx="9145588" cy="7921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841375" y="1588"/>
          <a:ext cx="8915400" cy="655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4" name="Document" r:id="rId4" imgW="5112151" imgH="8184336" progId="Word.Document.8">
                  <p:embed/>
                </p:oleObj>
              </mc:Choice>
              <mc:Fallback>
                <p:oleObj name="Document" r:id="rId4" imgW="5112151" imgH="818433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27" r="-12202" b="45404"/>
                      <a:stretch>
                        <a:fillRect/>
                      </a:stretch>
                    </p:blipFill>
                    <p:spPr bwMode="auto">
                      <a:xfrm>
                        <a:off x="841375" y="1588"/>
                        <a:ext cx="8915400" cy="655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3749675" y="1076325"/>
            <a:ext cx="338138" cy="322263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5588" cy="79533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3971" name="Text Box 117"/>
          <p:cNvSpPr txBox="1">
            <a:spLocks noChangeArrowheads="1"/>
          </p:cNvSpPr>
          <p:nvPr/>
        </p:nvSpPr>
        <p:spPr bwMode="auto">
          <a:xfrm>
            <a:off x="836613" y="5395913"/>
            <a:ext cx="2209800" cy="7874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Anfangspartitionierung: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i="1"/>
              <a:t>A</a:t>
            </a:r>
            <a:r>
              <a:rPr lang="de-DE" altLang="de-DE" sz="1500"/>
              <a:t> {1,2,3}, </a:t>
            </a:r>
            <a:r>
              <a:rPr lang="de-DE" altLang="de-DE" sz="1500" i="1"/>
              <a:t>B</a:t>
            </a:r>
            <a:r>
              <a:rPr lang="de-DE" altLang="de-DE" sz="1500"/>
              <a:t> {4,5,6}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Kosten: 13</a:t>
            </a:r>
            <a:endParaRPr lang="en-US" altLang="de-DE" sz="1500"/>
          </a:p>
        </p:txBody>
      </p:sp>
      <p:sp>
        <p:nvSpPr>
          <p:cNvPr id="547958" name="Text Box 118"/>
          <p:cNvSpPr txBox="1">
            <a:spLocks noChangeArrowheads="1"/>
          </p:cNvSpPr>
          <p:nvPr/>
        </p:nvSpPr>
        <p:spPr bwMode="auto">
          <a:xfrm>
            <a:off x="5337175" y="5395913"/>
            <a:ext cx="1824038" cy="787400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wrap="none"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Erzielte Lösung: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 i="1"/>
              <a:t>A</a:t>
            </a:r>
            <a:r>
              <a:rPr lang="de-DE" altLang="de-DE" sz="1500"/>
              <a:t> {2,3,6}, </a:t>
            </a:r>
            <a:r>
              <a:rPr lang="de-DE" altLang="de-DE" sz="1500" i="1"/>
              <a:t>B</a:t>
            </a:r>
            <a:r>
              <a:rPr lang="de-DE" altLang="de-DE" sz="1500"/>
              <a:t> {1,4,5}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Kosten: 2</a:t>
            </a:r>
            <a:endParaRPr lang="en-US" altLang="de-DE" sz="1500"/>
          </a:p>
        </p:txBody>
      </p:sp>
      <p:grpSp>
        <p:nvGrpSpPr>
          <p:cNvPr id="83973" name="Group 124"/>
          <p:cNvGrpSpPr>
            <a:grpSpLocks noChangeAspect="1"/>
          </p:cNvGrpSpPr>
          <p:nvPr/>
        </p:nvGrpSpPr>
        <p:grpSpPr bwMode="auto">
          <a:xfrm>
            <a:off x="3379788" y="2160588"/>
            <a:ext cx="347662" cy="403225"/>
            <a:chOff x="2835" y="797"/>
            <a:chExt cx="243" cy="188"/>
          </a:xfrm>
        </p:grpSpPr>
        <p:sp>
          <p:nvSpPr>
            <p:cNvPr id="84089" name="AutoShape 125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4090" name="Oval 126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83974" name="AutoShape 127"/>
          <p:cNvSpPr>
            <a:spLocks noChangeAspect="1" noChangeArrowheads="1"/>
          </p:cNvSpPr>
          <p:nvPr/>
        </p:nvSpPr>
        <p:spPr bwMode="auto">
          <a:xfrm>
            <a:off x="1192213" y="2195513"/>
            <a:ext cx="300037" cy="306387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3975" name="Line 128"/>
          <p:cNvSpPr>
            <a:spLocks noChangeAspect="1" noChangeShapeType="1"/>
          </p:cNvSpPr>
          <p:nvPr/>
        </p:nvSpPr>
        <p:spPr bwMode="auto">
          <a:xfrm flipV="1">
            <a:off x="3752850" y="2352675"/>
            <a:ext cx="857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976" name="Text Box 129"/>
          <p:cNvSpPr txBox="1">
            <a:spLocks noChangeAspect="1" noChangeArrowheads="1"/>
          </p:cNvSpPr>
          <p:nvPr/>
        </p:nvSpPr>
        <p:spPr bwMode="auto">
          <a:xfrm>
            <a:off x="1128713" y="2189163"/>
            <a:ext cx="357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1</a:t>
            </a:r>
            <a:endParaRPr lang="en-US" altLang="de-DE" sz="1400"/>
          </a:p>
        </p:txBody>
      </p:sp>
      <p:sp>
        <p:nvSpPr>
          <p:cNvPr id="83977" name="Text Box 130"/>
          <p:cNvSpPr txBox="1">
            <a:spLocks noChangeAspect="1" noChangeArrowheads="1"/>
          </p:cNvSpPr>
          <p:nvPr/>
        </p:nvSpPr>
        <p:spPr bwMode="auto">
          <a:xfrm>
            <a:off x="3332163" y="21891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4</a:t>
            </a:r>
            <a:endParaRPr lang="en-US" altLang="de-DE" sz="1400"/>
          </a:p>
        </p:txBody>
      </p:sp>
      <p:sp>
        <p:nvSpPr>
          <p:cNvPr id="83978" name="AutoShape 131"/>
          <p:cNvSpPr>
            <a:spLocks noChangeAspect="1" noChangeArrowheads="1"/>
          </p:cNvSpPr>
          <p:nvPr/>
        </p:nvSpPr>
        <p:spPr bwMode="auto">
          <a:xfrm>
            <a:off x="1195388" y="3135313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3979" name="Text Box 132"/>
          <p:cNvSpPr txBox="1">
            <a:spLocks noChangeAspect="1" noChangeArrowheads="1"/>
          </p:cNvSpPr>
          <p:nvPr/>
        </p:nvSpPr>
        <p:spPr bwMode="auto">
          <a:xfrm>
            <a:off x="1133475" y="312420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2</a:t>
            </a:r>
            <a:endParaRPr lang="en-US" altLang="de-DE" sz="1400"/>
          </a:p>
        </p:txBody>
      </p:sp>
      <p:sp>
        <p:nvSpPr>
          <p:cNvPr id="83980" name="AutoShape 133"/>
          <p:cNvSpPr>
            <a:spLocks noChangeAspect="1" noChangeArrowheads="1"/>
          </p:cNvSpPr>
          <p:nvPr/>
        </p:nvSpPr>
        <p:spPr bwMode="auto">
          <a:xfrm>
            <a:off x="3368675" y="3057525"/>
            <a:ext cx="301625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400"/>
          </a:p>
        </p:txBody>
      </p:sp>
      <p:sp>
        <p:nvSpPr>
          <p:cNvPr id="83981" name="Text Box 134"/>
          <p:cNvSpPr txBox="1">
            <a:spLocks noChangeAspect="1" noChangeArrowheads="1"/>
          </p:cNvSpPr>
          <p:nvPr/>
        </p:nvSpPr>
        <p:spPr bwMode="auto">
          <a:xfrm>
            <a:off x="3305175" y="305752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5</a:t>
            </a:r>
            <a:endParaRPr lang="en-US" altLang="de-DE" sz="1400"/>
          </a:p>
        </p:txBody>
      </p:sp>
      <p:grpSp>
        <p:nvGrpSpPr>
          <p:cNvPr id="83982" name="Group 135"/>
          <p:cNvGrpSpPr>
            <a:grpSpLocks noChangeAspect="1"/>
          </p:cNvGrpSpPr>
          <p:nvPr/>
        </p:nvGrpSpPr>
        <p:grpSpPr bwMode="auto">
          <a:xfrm>
            <a:off x="1192213" y="4003675"/>
            <a:ext cx="363537" cy="401638"/>
            <a:chOff x="2835" y="797"/>
            <a:chExt cx="243" cy="188"/>
          </a:xfrm>
        </p:grpSpPr>
        <p:sp>
          <p:nvSpPr>
            <p:cNvPr id="84087" name="AutoShape 136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4088" name="Oval 137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83983" name="Text Box 138"/>
          <p:cNvSpPr txBox="1">
            <a:spLocks noChangeAspect="1" noChangeArrowheads="1"/>
          </p:cNvSpPr>
          <p:nvPr/>
        </p:nvSpPr>
        <p:spPr bwMode="auto">
          <a:xfrm>
            <a:off x="1166813" y="4043363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3</a:t>
            </a:r>
            <a:endParaRPr lang="en-US" altLang="de-DE" sz="1400"/>
          </a:p>
        </p:txBody>
      </p:sp>
      <p:sp>
        <p:nvSpPr>
          <p:cNvPr id="83984" name="AutoShape 139"/>
          <p:cNvSpPr>
            <a:spLocks noChangeAspect="1" noChangeArrowheads="1"/>
          </p:cNvSpPr>
          <p:nvPr/>
        </p:nvSpPr>
        <p:spPr bwMode="auto">
          <a:xfrm>
            <a:off x="3382963" y="3994150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3985" name="Text Box 140"/>
          <p:cNvSpPr txBox="1">
            <a:spLocks noChangeAspect="1" noChangeArrowheads="1"/>
          </p:cNvSpPr>
          <p:nvPr/>
        </p:nvSpPr>
        <p:spPr bwMode="auto">
          <a:xfrm>
            <a:off x="3321050" y="3983038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6</a:t>
            </a:r>
            <a:endParaRPr lang="en-US" altLang="de-DE" sz="1400"/>
          </a:p>
        </p:txBody>
      </p:sp>
      <p:cxnSp>
        <p:nvCxnSpPr>
          <p:cNvPr id="83986" name="AutoShape 141"/>
          <p:cNvCxnSpPr>
            <a:cxnSpLocks noChangeAspect="1" noChangeShapeType="1"/>
            <a:stCxn id="83978" idx="3"/>
            <a:endCxn id="83990" idx="1"/>
          </p:cNvCxnSpPr>
          <p:nvPr/>
        </p:nvCxnSpPr>
        <p:spPr bwMode="auto">
          <a:xfrm>
            <a:off x="1495425" y="3289300"/>
            <a:ext cx="16954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987" name="AutoShape 142"/>
          <p:cNvCxnSpPr>
            <a:cxnSpLocks noChangeAspect="1" noChangeShapeType="1"/>
          </p:cNvCxnSpPr>
          <p:nvPr/>
        </p:nvCxnSpPr>
        <p:spPr bwMode="auto">
          <a:xfrm>
            <a:off x="1568450" y="4206875"/>
            <a:ext cx="1811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88" name="Line 143"/>
          <p:cNvSpPr>
            <a:spLocks noChangeAspect="1" noChangeShapeType="1"/>
          </p:cNvSpPr>
          <p:nvPr/>
        </p:nvSpPr>
        <p:spPr bwMode="auto">
          <a:xfrm>
            <a:off x="3209925" y="3116263"/>
            <a:ext cx="1508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3989" name="AutoShape 144"/>
          <p:cNvCxnSpPr>
            <a:cxnSpLocks noChangeAspect="1" noChangeShapeType="1"/>
            <a:stCxn id="83975" idx="1"/>
            <a:endCxn id="83988" idx="0"/>
          </p:cNvCxnSpPr>
          <p:nvPr/>
        </p:nvCxnSpPr>
        <p:spPr bwMode="auto">
          <a:xfrm rot="-5400000" flipH="1" flipV="1">
            <a:off x="3142456" y="2420144"/>
            <a:ext cx="763588" cy="628650"/>
          </a:xfrm>
          <a:prstGeom prst="bentConnector3">
            <a:avLst>
              <a:gd name="adj1" fmla="val 385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90" name="Line 145"/>
          <p:cNvSpPr>
            <a:spLocks noChangeAspect="1" noChangeShapeType="1"/>
          </p:cNvSpPr>
          <p:nvPr/>
        </p:nvSpPr>
        <p:spPr bwMode="auto">
          <a:xfrm flipH="1">
            <a:off x="3189288" y="3289300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991" name="Line 146"/>
          <p:cNvSpPr>
            <a:spLocks noChangeAspect="1" noChangeShapeType="1"/>
          </p:cNvSpPr>
          <p:nvPr/>
        </p:nvSpPr>
        <p:spPr bwMode="auto">
          <a:xfrm flipH="1">
            <a:off x="1020763" y="2435225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3992" name="AutoShape 147"/>
          <p:cNvCxnSpPr>
            <a:cxnSpLocks noChangeAspect="1" noChangeShapeType="1"/>
          </p:cNvCxnSpPr>
          <p:nvPr/>
        </p:nvCxnSpPr>
        <p:spPr bwMode="auto">
          <a:xfrm>
            <a:off x="1511300" y="2347913"/>
            <a:ext cx="18669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93" name="Line 148"/>
          <p:cNvSpPr>
            <a:spLocks noChangeAspect="1" noChangeShapeType="1"/>
          </p:cNvSpPr>
          <p:nvPr/>
        </p:nvSpPr>
        <p:spPr bwMode="auto">
          <a:xfrm flipV="1">
            <a:off x="2230438" y="2346325"/>
            <a:ext cx="7937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994" name="Line 149"/>
          <p:cNvSpPr>
            <a:spLocks noChangeAspect="1" noChangeShapeType="1"/>
          </p:cNvSpPr>
          <p:nvPr/>
        </p:nvSpPr>
        <p:spPr bwMode="auto">
          <a:xfrm>
            <a:off x="3209925" y="3203575"/>
            <a:ext cx="150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3995" name="AutoShape 150"/>
          <p:cNvCxnSpPr>
            <a:cxnSpLocks noChangeAspect="1" noChangeShapeType="1"/>
            <a:stCxn id="83993" idx="0"/>
            <a:endCxn id="83994" idx="0"/>
          </p:cNvCxnSpPr>
          <p:nvPr/>
        </p:nvCxnSpPr>
        <p:spPr bwMode="auto">
          <a:xfrm rot="16200000" flipH="1">
            <a:off x="2719388" y="2714625"/>
            <a:ext cx="1588" cy="979487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96" name="Line 151"/>
          <p:cNvSpPr>
            <a:spLocks noChangeAspect="1" noChangeShapeType="1"/>
          </p:cNvSpPr>
          <p:nvPr/>
        </p:nvSpPr>
        <p:spPr bwMode="auto">
          <a:xfrm flipV="1">
            <a:off x="1941513" y="3116263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3997" name="AutoShape 152"/>
          <p:cNvCxnSpPr>
            <a:cxnSpLocks noChangeAspect="1" noChangeShapeType="1"/>
            <a:stCxn id="83991" idx="1"/>
            <a:endCxn id="83996" idx="1"/>
          </p:cNvCxnSpPr>
          <p:nvPr/>
        </p:nvCxnSpPr>
        <p:spPr bwMode="auto">
          <a:xfrm rot="16200000" flipH="1">
            <a:off x="1141413" y="2317750"/>
            <a:ext cx="681037" cy="9191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998" name="Line 153"/>
          <p:cNvSpPr>
            <a:spLocks noChangeAspect="1" noChangeShapeType="1"/>
          </p:cNvSpPr>
          <p:nvPr/>
        </p:nvSpPr>
        <p:spPr bwMode="auto">
          <a:xfrm flipH="1">
            <a:off x="3209925" y="4094163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3999" name="AutoShape 154"/>
          <p:cNvCxnSpPr>
            <a:cxnSpLocks noChangeAspect="1" noChangeShapeType="1"/>
            <a:stCxn id="83998" idx="1"/>
            <a:endCxn id="83996" idx="0"/>
          </p:cNvCxnSpPr>
          <p:nvPr/>
        </p:nvCxnSpPr>
        <p:spPr bwMode="auto">
          <a:xfrm flipH="1">
            <a:off x="1941513" y="4094163"/>
            <a:ext cx="1270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000" name="Line 155"/>
          <p:cNvSpPr>
            <a:spLocks noChangeAspect="1" noChangeShapeType="1"/>
          </p:cNvSpPr>
          <p:nvPr/>
        </p:nvSpPr>
        <p:spPr bwMode="auto">
          <a:xfrm flipH="1" flipV="1">
            <a:off x="3687763" y="4151313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001" name="Line 156"/>
          <p:cNvSpPr>
            <a:spLocks noChangeAspect="1" noChangeShapeType="1"/>
          </p:cNvSpPr>
          <p:nvPr/>
        </p:nvSpPr>
        <p:spPr bwMode="auto">
          <a:xfrm flipH="1" flipV="1">
            <a:off x="962025" y="4222750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002" name="Line 157"/>
          <p:cNvSpPr>
            <a:spLocks noChangeAspect="1" noChangeShapeType="1"/>
          </p:cNvSpPr>
          <p:nvPr/>
        </p:nvSpPr>
        <p:spPr bwMode="auto">
          <a:xfrm>
            <a:off x="3841750" y="4151313"/>
            <a:ext cx="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4003" name="AutoShape 158"/>
          <p:cNvCxnSpPr>
            <a:cxnSpLocks noChangeAspect="1" noChangeShapeType="1"/>
            <a:stCxn id="84002" idx="1"/>
          </p:cNvCxnSpPr>
          <p:nvPr/>
        </p:nvCxnSpPr>
        <p:spPr bwMode="auto">
          <a:xfrm flipH="1">
            <a:off x="963613" y="4556125"/>
            <a:ext cx="287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004" name="Line 159"/>
          <p:cNvSpPr>
            <a:spLocks noChangeAspect="1" noChangeShapeType="1"/>
          </p:cNvSpPr>
          <p:nvPr/>
        </p:nvSpPr>
        <p:spPr bwMode="auto">
          <a:xfrm flipH="1">
            <a:off x="963613" y="3230563"/>
            <a:ext cx="228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005" name="Line 160"/>
          <p:cNvSpPr>
            <a:spLocks noChangeAspect="1" noChangeShapeType="1"/>
          </p:cNvSpPr>
          <p:nvPr/>
        </p:nvSpPr>
        <p:spPr bwMode="auto">
          <a:xfrm flipV="1">
            <a:off x="1711325" y="40370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006" name="Line 161"/>
          <p:cNvSpPr>
            <a:spLocks noChangeAspect="1" noChangeShapeType="1"/>
          </p:cNvSpPr>
          <p:nvPr/>
        </p:nvSpPr>
        <p:spPr bwMode="auto">
          <a:xfrm flipH="1">
            <a:off x="1077913" y="3346450"/>
            <a:ext cx="114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4007" name="AutoShape 162"/>
          <p:cNvCxnSpPr>
            <a:cxnSpLocks noChangeAspect="1" noChangeShapeType="1"/>
            <a:stCxn id="84006" idx="1"/>
            <a:endCxn id="84005" idx="1"/>
          </p:cNvCxnSpPr>
          <p:nvPr/>
        </p:nvCxnSpPr>
        <p:spPr bwMode="auto">
          <a:xfrm rot="16200000" flipH="1">
            <a:off x="1050131" y="3375820"/>
            <a:ext cx="688975" cy="63341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008" name="AutoShape 163"/>
          <p:cNvCxnSpPr>
            <a:cxnSpLocks noChangeAspect="1" noChangeShapeType="1"/>
            <a:stCxn id="84004" idx="1"/>
          </p:cNvCxnSpPr>
          <p:nvPr/>
        </p:nvCxnSpPr>
        <p:spPr bwMode="auto">
          <a:xfrm flipH="1">
            <a:off x="963613" y="3232150"/>
            <a:ext cx="0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009" name="Line 164"/>
          <p:cNvSpPr>
            <a:spLocks noChangeAspect="1" noChangeShapeType="1"/>
          </p:cNvSpPr>
          <p:nvPr/>
        </p:nvSpPr>
        <p:spPr bwMode="auto">
          <a:xfrm flipH="1" flipV="1">
            <a:off x="3671888" y="3230563"/>
            <a:ext cx="284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010" name="Line 165"/>
          <p:cNvSpPr>
            <a:spLocks noChangeAspect="1" noChangeShapeType="1"/>
          </p:cNvSpPr>
          <p:nvPr/>
        </p:nvSpPr>
        <p:spPr bwMode="auto">
          <a:xfrm flipH="1" flipV="1">
            <a:off x="1020763" y="2252663"/>
            <a:ext cx="161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011" name="Line 166"/>
          <p:cNvSpPr>
            <a:spLocks noChangeAspect="1" noChangeShapeType="1"/>
          </p:cNvSpPr>
          <p:nvPr/>
        </p:nvSpPr>
        <p:spPr bwMode="auto">
          <a:xfrm flipV="1">
            <a:off x="3956050" y="2022475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4012" name="Line 167"/>
          <p:cNvSpPr>
            <a:spLocks noChangeAspect="1" noChangeShapeType="1"/>
          </p:cNvSpPr>
          <p:nvPr/>
        </p:nvSpPr>
        <p:spPr bwMode="auto">
          <a:xfrm flipV="1">
            <a:off x="1020763" y="2022475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84013" name="AutoShape 168"/>
          <p:cNvCxnSpPr>
            <a:cxnSpLocks noChangeAspect="1" noChangeShapeType="1"/>
            <a:stCxn id="84012" idx="1"/>
            <a:endCxn id="84011" idx="1"/>
          </p:cNvCxnSpPr>
          <p:nvPr/>
        </p:nvCxnSpPr>
        <p:spPr bwMode="auto">
          <a:xfrm flipV="1">
            <a:off x="1020763" y="2022475"/>
            <a:ext cx="29352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014" name="Oval 169"/>
          <p:cNvSpPr>
            <a:spLocks noChangeAspect="1" noChangeArrowheads="1"/>
          </p:cNvSpPr>
          <p:nvPr/>
        </p:nvSpPr>
        <p:spPr bwMode="auto">
          <a:xfrm>
            <a:off x="1684338" y="417830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4015" name="Oval 170"/>
          <p:cNvSpPr>
            <a:spLocks noChangeAspect="1" noChangeArrowheads="1"/>
          </p:cNvSpPr>
          <p:nvPr/>
        </p:nvSpPr>
        <p:spPr bwMode="auto">
          <a:xfrm>
            <a:off x="1909763" y="3260725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4016" name="Oval 171"/>
          <p:cNvSpPr>
            <a:spLocks noChangeAspect="1" noChangeArrowheads="1"/>
          </p:cNvSpPr>
          <p:nvPr/>
        </p:nvSpPr>
        <p:spPr bwMode="auto">
          <a:xfrm>
            <a:off x="935038" y="4183063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4017" name="Rectangle 172"/>
          <p:cNvSpPr>
            <a:spLocks noChangeAspect="1" noChangeArrowheads="1"/>
          </p:cNvSpPr>
          <p:nvPr/>
        </p:nvSpPr>
        <p:spPr bwMode="auto">
          <a:xfrm>
            <a:off x="2344738" y="168116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5</a:t>
            </a:r>
          </a:p>
        </p:txBody>
      </p:sp>
      <p:sp>
        <p:nvSpPr>
          <p:cNvPr id="84018" name="Rectangle 173"/>
          <p:cNvSpPr>
            <a:spLocks noChangeAspect="1" noChangeArrowheads="1"/>
          </p:cNvSpPr>
          <p:nvPr/>
        </p:nvSpPr>
        <p:spPr bwMode="auto">
          <a:xfrm>
            <a:off x="2055813" y="201771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1</a:t>
            </a:r>
          </a:p>
        </p:txBody>
      </p:sp>
      <p:sp>
        <p:nvSpPr>
          <p:cNvPr id="84019" name="Rectangle 174"/>
          <p:cNvSpPr>
            <a:spLocks noChangeAspect="1" noChangeArrowheads="1"/>
          </p:cNvSpPr>
          <p:nvPr/>
        </p:nvSpPr>
        <p:spPr bwMode="auto">
          <a:xfrm>
            <a:off x="1944688" y="33861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2</a:t>
            </a:r>
          </a:p>
        </p:txBody>
      </p:sp>
      <p:sp>
        <p:nvSpPr>
          <p:cNvPr id="84020" name="Rectangle 175"/>
          <p:cNvSpPr>
            <a:spLocks noChangeAspect="1" noChangeArrowheads="1"/>
          </p:cNvSpPr>
          <p:nvPr/>
        </p:nvSpPr>
        <p:spPr bwMode="auto">
          <a:xfrm>
            <a:off x="1538288" y="4251325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3</a:t>
            </a:r>
          </a:p>
        </p:txBody>
      </p:sp>
      <p:sp>
        <p:nvSpPr>
          <p:cNvPr id="84021" name="Rectangle 176"/>
          <p:cNvSpPr>
            <a:spLocks noChangeAspect="1" noChangeArrowheads="1"/>
          </p:cNvSpPr>
          <p:nvPr/>
        </p:nvSpPr>
        <p:spPr bwMode="auto">
          <a:xfrm>
            <a:off x="2330450" y="4562475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6</a:t>
            </a:r>
          </a:p>
        </p:txBody>
      </p:sp>
      <p:sp>
        <p:nvSpPr>
          <p:cNvPr id="84022" name="Rectangle 177"/>
          <p:cNvSpPr>
            <a:spLocks noChangeAspect="1" noChangeArrowheads="1"/>
          </p:cNvSpPr>
          <p:nvPr/>
        </p:nvSpPr>
        <p:spPr bwMode="auto">
          <a:xfrm>
            <a:off x="3478213" y="27384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4</a:t>
            </a:r>
          </a:p>
        </p:txBody>
      </p:sp>
      <p:sp>
        <p:nvSpPr>
          <p:cNvPr id="84023" name="Oval 178"/>
          <p:cNvSpPr>
            <a:spLocks noChangeAspect="1" noChangeArrowheads="1"/>
          </p:cNvSpPr>
          <p:nvPr/>
        </p:nvSpPr>
        <p:spPr bwMode="auto">
          <a:xfrm>
            <a:off x="2216150" y="231775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548019" name="Group 179"/>
          <p:cNvGrpSpPr>
            <a:grpSpLocks noChangeAspect="1"/>
          </p:cNvGrpSpPr>
          <p:nvPr/>
        </p:nvGrpSpPr>
        <p:grpSpPr bwMode="auto">
          <a:xfrm>
            <a:off x="7631113" y="2182813"/>
            <a:ext cx="347662" cy="403225"/>
            <a:chOff x="2835" y="797"/>
            <a:chExt cx="243" cy="188"/>
          </a:xfrm>
        </p:grpSpPr>
        <p:sp>
          <p:nvSpPr>
            <p:cNvPr id="84085" name="AutoShape 180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4086" name="Oval 181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48022" name="AutoShape 182"/>
          <p:cNvSpPr>
            <a:spLocks noChangeAspect="1" noChangeArrowheads="1"/>
          </p:cNvSpPr>
          <p:nvPr/>
        </p:nvSpPr>
        <p:spPr bwMode="auto">
          <a:xfrm>
            <a:off x="5443538" y="2217738"/>
            <a:ext cx="300037" cy="306387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48023" name="Line 183"/>
          <p:cNvSpPr>
            <a:spLocks noChangeAspect="1" noChangeShapeType="1"/>
          </p:cNvSpPr>
          <p:nvPr/>
        </p:nvSpPr>
        <p:spPr bwMode="auto">
          <a:xfrm flipV="1">
            <a:off x="8004175" y="2374900"/>
            <a:ext cx="857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024" name="Text Box 184"/>
          <p:cNvSpPr txBox="1">
            <a:spLocks noChangeAspect="1" noChangeArrowheads="1"/>
          </p:cNvSpPr>
          <p:nvPr/>
        </p:nvSpPr>
        <p:spPr bwMode="auto">
          <a:xfrm>
            <a:off x="5380038" y="2211388"/>
            <a:ext cx="357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1</a:t>
            </a:r>
            <a:endParaRPr lang="en-US" altLang="de-DE" sz="1400"/>
          </a:p>
        </p:txBody>
      </p:sp>
      <p:sp>
        <p:nvSpPr>
          <p:cNvPr id="548025" name="Text Box 185"/>
          <p:cNvSpPr txBox="1">
            <a:spLocks noChangeAspect="1" noChangeArrowheads="1"/>
          </p:cNvSpPr>
          <p:nvPr/>
        </p:nvSpPr>
        <p:spPr bwMode="auto">
          <a:xfrm>
            <a:off x="7583488" y="2211388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4</a:t>
            </a:r>
            <a:endParaRPr lang="en-US" altLang="de-DE" sz="1400"/>
          </a:p>
        </p:txBody>
      </p:sp>
      <p:sp>
        <p:nvSpPr>
          <p:cNvPr id="548026" name="AutoShape 186"/>
          <p:cNvSpPr>
            <a:spLocks noChangeAspect="1" noChangeArrowheads="1"/>
          </p:cNvSpPr>
          <p:nvPr/>
        </p:nvSpPr>
        <p:spPr bwMode="auto">
          <a:xfrm>
            <a:off x="5446713" y="3157538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48027" name="Text Box 187"/>
          <p:cNvSpPr txBox="1">
            <a:spLocks noChangeAspect="1" noChangeArrowheads="1"/>
          </p:cNvSpPr>
          <p:nvPr/>
        </p:nvSpPr>
        <p:spPr bwMode="auto">
          <a:xfrm>
            <a:off x="5384800" y="314642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2</a:t>
            </a:r>
            <a:endParaRPr lang="en-US" altLang="de-DE" sz="1400"/>
          </a:p>
        </p:txBody>
      </p:sp>
      <p:sp>
        <p:nvSpPr>
          <p:cNvPr id="548028" name="AutoShape 188"/>
          <p:cNvSpPr>
            <a:spLocks noChangeAspect="1" noChangeArrowheads="1"/>
          </p:cNvSpPr>
          <p:nvPr/>
        </p:nvSpPr>
        <p:spPr bwMode="auto">
          <a:xfrm>
            <a:off x="7620000" y="3079750"/>
            <a:ext cx="301625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1400"/>
          </a:p>
        </p:txBody>
      </p:sp>
      <p:sp>
        <p:nvSpPr>
          <p:cNvPr id="548029" name="Text Box 189"/>
          <p:cNvSpPr txBox="1">
            <a:spLocks noChangeAspect="1" noChangeArrowheads="1"/>
          </p:cNvSpPr>
          <p:nvPr/>
        </p:nvSpPr>
        <p:spPr bwMode="auto">
          <a:xfrm>
            <a:off x="7556500" y="307975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5</a:t>
            </a:r>
            <a:endParaRPr lang="en-US" altLang="de-DE" sz="1400"/>
          </a:p>
        </p:txBody>
      </p:sp>
      <p:grpSp>
        <p:nvGrpSpPr>
          <p:cNvPr id="548030" name="Group 190"/>
          <p:cNvGrpSpPr>
            <a:grpSpLocks noChangeAspect="1"/>
          </p:cNvGrpSpPr>
          <p:nvPr/>
        </p:nvGrpSpPr>
        <p:grpSpPr bwMode="auto">
          <a:xfrm>
            <a:off x="5443538" y="4025900"/>
            <a:ext cx="363537" cy="401638"/>
            <a:chOff x="2835" y="797"/>
            <a:chExt cx="243" cy="188"/>
          </a:xfrm>
        </p:grpSpPr>
        <p:sp>
          <p:nvSpPr>
            <p:cNvPr id="84083" name="AutoShape 191"/>
            <p:cNvSpPr>
              <a:spLocks noChangeAspect="1" noChangeArrowheads="1"/>
            </p:cNvSpPr>
            <p:nvPr/>
          </p:nvSpPr>
          <p:spPr bwMode="auto">
            <a:xfrm rot="5400000">
              <a:off x="2839" y="793"/>
              <a:ext cx="188" cy="1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4084" name="Oval 192"/>
            <p:cNvSpPr>
              <a:spLocks noChangeAspect="1" noChangeArrowheads="1"/>
            </p:cNvSpPr>
            <p:nvPr/>
          </p:nvSpPr>
          <p:spPr bwMode="auto">
            <a:xfrm rot="-5201032">
              <a:off x="3031" y="87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ts val="2350"/>
                </a:lnSpc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48033" name="Text Box 193"/>
          <p:cNvSpPr txBox="1">
            <a:spLocks noChangeAspect="1" noChangeArrowheads="1"/>
          </p:cNvSpPr>
          <p:nvPr/>
        </p:nvSpPr>
        <p:spPr bwMode="auto">
          <a:xfrm>
            <a:off x="5418138" y="4065588"/>
            <a:ext cx="30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3</a:t>
            </a:r>
            <a:endParaRPr lang="en-US" altLang="de-DE" sz="1400"/>
          </a:p>
        </p:txBody>
      </p:sp>
      <p:sp>
        <p:nvSpPr>
          <p:cNvPr id="548034" name="AutoShape 194"/>
          <p:cNvSpPr>
            <a:spLocks noChangeAspect="1" noChangeArrowheads="1"/>
          </p:cNvSpPr>
          <p:nvPr/>
        </p:nvSpPr>
        <p:spPr bwMode="auto">
          <a:xfrm>
            <a:off x="7634288" y="4016375"/>
            <a:ext cx="300037" cy="307975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48035" name="Text Box 195"/>
          <p:cNvSpPr txBox="1">
            <a:spLocks noChangeAspect="1" noChangeArrowheads="1"/>
          </p:cNvSpPr>
          <p:nvPr/>
        </p:nvSpPr>
        <p:spPr bwMode="auto">
          <a:xfrm>
            <a:off x="7572375" y="4005263"/>
            <a:ext cx="357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/>
              <a:t> 6</a:t>
            </a:r>
            <a:endParaRPr lang="en-US" altLang="de-DE" sz="1400"/>
          </a:p>
        </p:txBody>
      </p:sp>
      <p:cxnSp>
        <p:nvCxnSpPr>
          <p:cNvPr id="548036" name="AutoShape 196"/>
          <p:cNvCxnSpPr>
            <a:cxnSpLocks noChangeAspect="1" noChangeShapeType="1"/>
            <a:stCxn id="548026" idx="3"/>
            <a:endCxn id="548040" idx="1"/>
          </p:cNvCxnSpPr>
          <p:nvPr/>
        </p:nvCxnSpPr>
        <p:spPr bwMode="auto">
          <a:xfrm>
            <a:off x="5746750" y="3311525"/>
            <a:ext cx="169545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8037" name="AutoShape 197"/>
          <p:cNvCxnSpPr>
            <a:cxnSpLocks noChangeAspect="1" noChangeShapeType="1"/>
          </p:cNvCxnSpPr>
          <p:nvPr/>
        </p:nvCxnSpPr>
        <p:spPr bwMode="auto">
          <a:xfrm>
            <a:off x="5819775" y="4229100"/>
            <a:ext cx="1811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8038" name="Line 198"/>
          <p:cNvSpPr>
            <a:spLocks noChangeAspect="1" noChangeShapeType="1"/>
          </p:cNvSpPr>
          <p:nvPr/>
        </p:nvSpPr>
        <p:spPr bwMode="auto">
          <a:xfrm>
            <a:off x="7461250" y="3138488"/>
            <a:ext cx="1508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8039" name="AutoShape 199"/>
          <p:cNvCxnSpPr>
            <a:cxnSpLocks noChangeAspect="1" noChangeShapeType="1"/>
            <a:stCxn id="548023" idx="1"/>
            <a:endCxn id="548038" idx="0"/>
          </p:cNvCxnSpPr>
          <p:nvPr/>
        </p:nvCxnSpPr>
        <p:spPr bwMode="auto">
          <a:xfrm rot="-5400000" flipH="1" flipV="1">
            <a:off x="7393781" y="2442369"/>
            <a:ext cx="763588" cy="628650"/>
          </a:xfrm>
          <a:prstGeom prst="bentConnector3">
            <a:avLst>
              <a:gd name="adj1" fmla="val 385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8040" name="Line 200"/>
          <p:cNvSpPr>
            <a:spLocks noChangeAspect="1" noChangeShapeType="1"/>
          </p:cNvSpPr>
          <p:nvPr/>
        </p:nvSpPr>
        <p:spPr bwMode="auto">
          <a:xfrm flipH="1">
            <a:off x="7440613" y="3311525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041" name="Line 201"/>
          <p:cNvSpPr>
            <a:spLocks noChangeAspect="1" noChangeShapeType="1"/>
          </p:cNvSpPr>
          <p:nvPr/>
        </p:nvSpPr>
        <p:spPr bwMode="auto">
          <a:xfrm flipH="1">
            <a:off x="5272088" y="2457450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8042" name="AutoShape 202"/>
          <p:cNvCxnSpPr>
            <a:cxnSpLocks noChangeAspect="1" noChangeShapeType="1"/>
          </p:cNvCxnSpPr>
          <p:nvPr/>
        </p:nvCxnSpPr>
        <p:spPr bwMode="auto">
          <a:xfrm>
            <a:off x="5762625" y="2370138"/>
            <a:ext cx="18669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8043" name="Line 203"/>
          <p:cNvSpPr>
            <a:spLocks noChangeAspect="1" noChangeShapeType="1"/>
          </p:cNvSpPr>
          <p:nvPr/>
        </p:nvSpPr>
        <p:spPr bwMode="auto">
          <a:xfrm flipV="1">
            <a:off x="6481763" y="2368550"/>
            <a:ext cx="7937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044" name="Line 204"/>
          <p:cNvSpPr>
            <a:spLocks noChangeAspect="1" noChangeShapeType="1"/>
          </p:cNvSpPr>
          <p:nvPr/>
        </p:nvSpPr>
        <p:spPr bwMode="auto">
          <a:xfrm>
            <a:off x="7461250" y="3225800"/>
            <a:ext cx="150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8045" name="AutoShape 205"/>
          <p:cNvCxnSpPr>
            <a:cxnSpLocks noChangeAspect="1" noChangeShapeType="1"/>
            <a:stCxn id="548043" idx="0"/>
            <a:endCxn id="548044" idx="0"/>
          </p:cNvCxnSpPr>
          <p:nvPr/>
        </p:nvCxnSpPr>
        <p:spPr bwMode="auto">
          <a:xfrm rot="16200000" flipH="1">
            <a:off x="6970713" y="2736850"/>
            <a:ext cx="1588" cy="979487"/>
          </a:xfrm>
          <a:prstGeom prst="bentConnector3">
            <a:avLst>
              <a:gd name="adj1" fmla="val -1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8046" name="Line 206"/>
          <p:cNvSpPr>
            <a:spLocks noChangeAspect="1" noChangeShapeType="1"/>
          </p:cNvSpPr>
          <p:nvPr/>
        </p:nvSpPr>
        <p:spPr bwMode="auto">
          <a:xfrm flipV="1">
            <a:off x="6192838" y="3138488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8047" name="AutoShape 207"/>
          <p:cNvCxnSpPr>
            <a:cxnSpLocks noChangeAspect="1" noChangeShapeType="1"/>
            <a:stCxn id="548041" idx="1"/>
            <a:endCxn id="548046" idx="1"/>
          </p:cNvCxnSpPr>
          <p:nvPr/>
        </p:nvCxnSpPr>
        <p:spPr bwMode="auto">
          <a:xfrm rot="16200000" flipH="1">
            <a:off x="5392738" y="2339975"/>
            <a:ext cx="681037" cy="919163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8048" name="Line 208"/>
          <p:cNvSpPr>
            <a:spLocks noChangeAspect="1" noChangeShapeType="1"/>
          </p:cNvSpPr>
          <p:nvPr/>
        </p:nvSpPr>
        <p:spPr bwMode="auto">
          <a:xfrm flipH="1">
            <a:off x="7461250" y="411638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8049" name="AutoShape 209"/>
          <p:cNvCxnSpPr>
            <a:cxnSpLocks noChangeAspect="1" noChangeShapeType="1"/>
            <a:stCxn id="548048" idx="1"/>
            <a:endCxn id="548046" idx="0"/>
          </p:cNvCxnSpPr>
          <p:nvPr/>
        </p:nvCxnSpPr>
        <p:spPr bwMode="auto">
          <a:xfrm flipH="1">
            <a:off x="6192838" y="4116388"/>
            <a:ext cx="1270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8050" name="Line 210"/>
          <p:cNvSpPr>
            <a:spLocks noChangeAspect="1" noChangeShapeType="1"/>
          </p:cNvSpPr>
          <p:nvPr/>
        </p:nvSpPr>
        <p:spPr bwMode="auto">
          <a:xfrm flipH="1" flipV="1">
            <a:off x="7939088" y="4173538"/>
            <a:ext cx="15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051" name="Line 211"/>
          <p:cNvSpPr>
            <a:spLocks noChangeAspect="1" noChangeShapeType="1"/>
          </p:cNvSpPr>
          <p:nvPr/>
        </p:nvSpPr>
        <p:spPr bwMode="auto">
          <a:xfrm flipH="1" flipV="1">
            <a:off x="5213350" y="4244975"/>
            <a:ext cx="23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052" name="Line 212"/>
          <p:cNvSpPr>
            <a:spLocks noChangeAspect="1" noChangeShapeType="1"/>
          </p:cNvSpPr>
          <p:nvPr/>
        </p:nvSpPr>
        <p:spPr bwMode="auto">
          <a:xfrm>
            <a:off x="8093075" y="4173538"/>
            <a:ext cx="0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8053" name="AutoShape 213"/>
          <p:cNvCxnSpPr>
            <a:cxnSpLocks noChangeAspect="1" noChangeShapeType="1"/>
            <a:stCxn id="548052" idx="1"/>
          </p:cNvCxnSpPr>
          <p:nvPr/>
        </p:nvCxnSpPr>
        <p:spPr bwMode="auto">
          <a:xfrm flipH="1">
            <a:off x="5214938" y="4578350"/>
            <a:ext cx="2878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8054" name="Line 214"/>
          <p:cNvSpPr>
            <a:spLocks noChangeAspect="1" noChangeShapeType="1"/>
          </p:cNvSpPr>
          <p:nvPr/>
        </p:nvSpPr>
        <p:spPr bwMode="auto">
          <a:xfrm flipH="1">
            <a:off x="5214938" y="3252788"/>
            <a:ext cx="2286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055" name="Line 215"/>
          <p:cNvSpPr>
            <a:spLocks noChangeAspect="1" noChangeShapeType="1"/>
          </p:cNvSpPr>
          <p:nvPr/>
        </p:nvSpPr>
        <p:spPr bwMode="auto">
          <a:xfrm flipV="1">
            <a:off x="5962650" y="4059238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056" name="Line 216"/>
          <p:cNvSpPr>
            <a:spLocks noChangeAspect="1" noChangeShapeType="1"/>
          </p:cNvSpPr>
          <p:nvPr/>
        </p:nvSpPr>
        <p:spPr bwMode="auto">
          <a:xfrm flipH="1">
            <a:off x="5329238" y="3368675"/>
            <a:ext cx="114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8057" name="AutoShape 217"/>
          <p:cNvCxnSpPr>
            <a:cxnSpLocks noChangeAspect="1" noChangeShapeType="1"/>
            <a:stCxn id="548056" idx="1"/>
            <a:endCxn id="548055" idx="1"/>
          </p:cNvCxnSpPr>
          <p:nvPr/>
        </p:nvCxnSpPr>
        <p:spPr bwMode="auto">
          <a:xfrm rot="16200000" flipH="1">
            <a:off x="5301456" y="3398045"/>
            <a:ext cx="688975" cy="63341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8058" name="AutoShape 218"/>
          <p:cNvCxnSpPr>
            <a:cxnSpLocks noChangeAspect="1" noChangeShapeType="1"/>
            <a:stCxn id="548054" idx="1"/>
          </p:cNvCxnSpPr>
          <p:nvPr/>
        </p:nvCxnSpPr>
        <p:spPr bwMode="auto">
          <a:xfrm flipH="1">
            <a:off x="5214938" y="3254375"/>
            <a:ext cx="0" cy="1323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8059" name="Line 219"/>
          <p:cNvSpPr>
            <a:spLocks noChangeAspect="1" noChangeShapeType="1"/>
          </p:cNvSpPr>
          <p:nvPr/>
        </p:nvSpPr>
        <p:spPr bwMode="auto">
          <a:xfrm flipH="1" flipV="1">
            <a:off x="7923213" y="3252788"/>
            <a:ext cx="284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060" name="Line 220"/>
          <p:cNvSpPr>
            <a:spLocks noChangeAspect="1" noChangeShapeType="1"/>
          </p:cNvSpPr>
          <p:nvPr/>
        </p:nvSpPr>
        <p:spPr bwMode="auto">
          <a:xfrm flipH="1" flipV="1">
            <a:off x="5272088" y="2274888"/>
            <a:ext cx="1619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061" name="Line 221"/>
          <p:cNvSpPr>
            <a:spLocks noChangeAspect="1" noChangeShapeType="1"/>
          </p:cNvSpPr>
          <p:nvPr/>
        </p:nvSpPr>
        <p:spPr bwMode="auto">
          <a:xfrm flipV="1">
            <a:off x="8207375" y="2044700"/>
            <a:ext cx="0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8062" name="Line 222"/>
          <p:cNvSpPr>
            <a:spLocks noChangeAspect="1" noChangeShapeType="1"/>
          </p:cNvSpPr>
          <p:nvPr/>
        </p:nvSpPr>
        <p:spPr bwMode="auto">
          <a:xfrm flipV="1">
            <a:off x="5272088" y="2044700"/>
            <a:ext cx="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8063" name="AutoShape 223"/>
          <p:cNvCxnSpPr>
            <a:cxnSpLocks noChangeAspect="1" noChangeShapeType="1"/>
            <a:stCxn id="548062" idx="1"/>
            <a:endCxn id="548061" idx="1"/>
          </p:cNvCxnSpPr>
          <p:nvPr/>
        </p:nvCxnSpPr>
        <p:spPr bwMode="auto">
          <a:xfrm flipV="1">
            <a:off x="5272088" y="2044700"/>
            <a:ext cx="29352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8064" name="Oval 224"/>
          <p:cNvSpPr>
            <a:spLocks noChangeAspect="1" noChangeArrowheads="1"/>
          </p:cNvSpPr>
          <p:nvPr/>
        </p:nvSpPr>
        <p:spPr bwMode="auto">
          <a:xfrm>
            <a:off x="5935663" y="4200525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48065" name="Oval 225"/>
          <p:cNvSpPr>
            <a:spLocks noChangeAspect="1" noChangeArrowheads="1"/>
          </p:cNvSpPr>
          <p:nvPr/>
        </p:nvSpPr>
        <p:spPr bwMode="auto">
          <a:xfrm>
            <a:off x="6161088" y="3282950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48066" name="Oval 226"/>
          <p:cNvSpPr>
            <a:spLocks noChangeAspect="1" noChangeArrowheads="1"/>
          </p:cNvSpPr>
          <p:nvPr/>
        </p:nvSpPr>
        <p:spPr bwMode="auto">
          <a:xfrm>
            <a:off x="5186363" y="4205288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548067" name="Rectangle 227"/>
          <p:cNvSpPr>
            <a:spLocks noChangeAspect="1" noChangeArrowheads="1"/>
          </p:cNvSpPr>
          <p:nvPr/>
        </p:nvSpPr>
        <p:spPr bwMode="auto">
          <a:xfrm>
            <a:off x="6596063" y="170338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5</a:t>
            </a:r>
          </a:p>
        </p:txBody>
      </p:sp>
      <p:sp>
        <p:nvSpPr>
          <p:cNvPr id="548068" name="Rectangle 228"/>
          <p:cNvSpPr>
            <a:spLocks noChangeAspect="1" noChangeArrowheads="1"/>
          </p:cNvSpPr>
          <p:nvPr/>
        </p:nvSpPr>
        <p:spPr bwMode="auto">
          <a:xfrm>
            <a:off x="6307138" y="2039938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1</a:t>
            </a:r>
          </a:p>
        </p:txBody>
      </p:sp>
      <p:sp>
        <p:nvSpPr>
          <p:cNvPr id="548069" name="Rectangle 229"/>
          <p:cNvSpPr>
            <a:spLocks noChangeAspect="1" noChangeArrowheads="1"/>
          </p:cNvSpPr>
          <p:nvPr/>
        </p:nvSpPr>
        <p:spPr bwMode="auto">
          <a:xfrm>
            <a:off x="6196013" y="340836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2</a:t>
            </a:r>
          </a:p>
        </p:txBody>
      </p:sp>
      <p:sp>
        <p:nvSpPr>
          <p:cNvPr id="548070" name="Rectangle 230"/>
          <p:cNvSpPr>
            <a:spLocks noChangeAspect="1" noChangeArrowheads="1"/>
          </p:cNvSpPr>
          <p:nvPr/>
        </p:nvSpPr>
        <p:spPr bwMode="auto">
          <a:xfrm>
            <a:off x="5789613" y="4273550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3</a:t>
            </a:r>
          </a:p>
        </p:txBody>
      </p:sp>
      <p:sp>
        <p:nvSpPr>
          <p:cNvPr id="548071" name="Rectangle 231"/>
          <p:cNvSpPr>
            <a:spLocks noChangeAspect="1" noChangeArrowheads="1"/>
          </p:cNvSpPr>
          <p:nvPr/>
        </p:nvSpPr>
        <p:spPr bwMode="auto">
          <a:xfrm>
            <a:off x="6581775" y="4584700"/>
            <a:ext cx="37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6</a:t>
            </a:r>
          </a:p>
        </p:txBody>
      </p:sp>
      <p:sp>
        <p:nvSpPr>
          <p:cNvPr id="548072" name="Rectangle 232"/>
          <p:cNvSpPr>
            <a:spLocks noChangeAspect="1" noChangeArrowheads="1"/>
          </p:cNvSpPr>
          <p:nvPr/>
        </p:nvSpPr>
        <p:spPr bwMode="auto">
          <a:xfrm>
            <a:off x="7729538" y="2760663"/>
            <a:ext cx="37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de-DE" altLang="de-DE" sz="1400" i="1"/>
              <a:t>N</a:t>
            </a:r>
            <a:r>
              <a:rPr lang="de-DE" altLang="de-DE" sz="1400" baseline="-25000"/>
              <a:t>4</a:t>
            </a:r>
          </a:p>
        </p:txBody>
      </p:sp>
      <p:sp>
        <p:nvSpPr>
          <p:cNvPr id="548073" name="Oval 233"/>
          <p:cNvSpPr>
            <a:spLocks noChangeAspect="1" noChangeArrowheads="1"/>
          </p:cNvSpPr>
          <p:nvPr/>
        </p:nvSpPr>
        <p:spPr bwMode="auto">
          <a:xfrm>
            <a:off x="6467475" y="2339975"/>
            <a:ext cx="5715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4075" name="Line 234"/>
          <p:cNvSpPr>
            <a:spLocks noChangeShapeType="1"/>
          </p:cNvSpPr>
          <p:nvPr/>
        </p:nvSpPr>
        <p:spPr bwMode="auto">
          <a:xfrm>
            <a:off x="2878138" y="1676400"/>
            <a:ext cx="0" cy="32178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548075" name="Line 235"/>
          <p:cNvSpPr>
            <a:spLocks noChangeShapeType="1"/>
          </p:cNvSpPr>
          <p:nvPr/>
        </p:nvSpPr>
        <p:spPr bwMode="auto">
          <a:xfrm>
            <a:off x="5078413" y="2867025"/>
            <a:ext cx="3273425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endParaRPr lang="de-DE"/>
          </a:p>
        </p:txBody>
      </p:sp>
      <p:sp>
        <p:nvSpPr>
          <p:cNvPr id="548076" name="AutoShape 236"/>
          <p:cNvSpPr>
            <a:spLocks noChangeArrowheads="1"/>
          </p:cNvSpPr>
          <p:nvPr/>
        </p:nvSpPr>
        <p:spPr bwMode="auto">
          <a:xfrm rot="10800000">
            <a:off x="4243388" y="2962275"/>
            <a:ext cx="434975" cy="654050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84078" name="Text Box 237"/>
          <p:cNvSpPr txBox="1">
            <a:spLocks noChangeArrowheads="1"/>
          </p:cNvSpPr>
          <p:nvPr/>
        </p:nvSpPr>
        <p:spPr bwMode="auto">
          <a:xfrm>
            <a:off x="1604963" y="1481138"/>
            <a:ext cx="4508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A</a:t>
            </a:r>
            <a:endParaRPr lang="en-US" altLang="de-DE" sz="1400" i="1"/>
          </a:p>
        </p:txBody>
      </p:sp>
      <p:sp>
        <p:nvSpPr>
          <p:cNvPr id="84079" name="Text Box 238"/>
          <p:cNvSpPr txBox="1">
            <a:spLocks noChangeArrowheads="1"/>
          </p:cNvSpPr>
          <p:nvPr/>
        </p:nvSpPr>
        <p:spPr bwMode="auto">
          <a:xfrm>
            <a:off x="3468688" y="1509713"/>
            <a:ext cx="48736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B</a:t>
            </a:r>
            <a:endParaRPr lang="en-US" altLang="de-DE" sz="1400" i="1"/>
          </a:p>
        </p:txBody>
      </p:sp>
      <p:sp>
        <p:nvSpPr>
          <p:cNvPr id="548079" name="Text Box 239"/>
          <p:cNvSpPr txBox="1">
            <a:spLocks noChangeArrowheads="1"/>
          </p:cNvSpPr>
          <p:nvPr/>
        </p:nvSpPr>
        <p:spPr bwMode="auto">
          <a:xfrm>
            <a:off x="4710113" y="3900488"/>
            <a:ext cx="3683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A</a:t>
            </a:r>
            <a:endParaRPr lang="en-US" altLang="de-DE" sz="1400" i="1"/>
          </a:p>
        </p:txBody>
      </p:sp>
      <p:sp>
        <p:nvSpPr>
          <p:cNvPr id="548080" name="Text Box 240"/>
          <p:cNvSpPr txBox="1">
            <a:spLocks noChangeArrowheads="1"/>
          </p:cNvSpPr>
          <p:nvPr/>
        </p:nvSpPr>
        <p:spPr bwMode="auto">
          <a:xfrm>
            <a:off x="5756275" y="1509713"/>
            <a:ext cx="436563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9313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 sz="1400" i="1"/>
              <a:t>B</a:t>
            </a:r>
            <a:endParaRPr lang="en-US" altLang="de-DE" sz="1400" i="1"/>
          </a:p>
        </p:txBody>
      </p:sp>
      <p:sp>
        <p:nvSpPr>
          <p:cNvPr id="548081" name="Text Box 241"/>
          <p:cNvSpPr txBox="1">
            <a:spLocks noChangeArrowheads="1"/>
          </p:cNvSpPr>
          <p:nvPr/>
        </p:nvSpPr>
        <p:spPr bwMode="auto">
          <a:xfrm>
            <a:off x="882650" y="765175"/>
            <a:ext cx="6846888" cy="341313"/>
          </a:xfrm>
          <a:prstGeom prst="rect">
            <a:avLst/>
          </a:prstGeom>
          <a:solidFill>
            <a:srgbClr val="A7CE7C"/>
          </a:solidFill>
          <a:ln>
            <a:noFill/>
          </a:ln>
          <a:effectLst/>
        </p:spPr>
        <p:txBody>
          <a:bodyPr lIns="191095" tIns="44941" rIns="89883" bIns="67945">
            <a:spAutoFit/>
          </a:bodyPr>
          <a:lstStyle>
            <a:lvl1pPr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 sz="17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1pPr>
            <a:lvl2pPr marL="742950" indent="-285750" algn="l" defTabSz="898525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2pPr>
            <a:lvl3pPr marL="11430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3pPr>
            <a:lvl4pPr marL="16002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4pPr>
            <a:lvl5pPr marL="2057400" indent="-228600" algn="l" defTabSz="898525"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5pPr>
            <a:lvl6pPr marL="25146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6pPr>
            <a:lvl7pPr marL="29718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7pPr>
            <a:lvl8pPr marL="34290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8pPr>
            <a:lvl9pPr marL="3886200" indent="-228600"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500"/>
              <a:t>Die beste Lösung entspricht einer Partitionierung von </a:t>
            </a:r>
            <a:r>
              <a:rPr lang="de-DE" altLang="de-DE" sz="1500" i="1"/>
              <a:t>A</a:t>
            </a:r>
            <a:r>
              <a:rPr lang="de-DE" altLang="de-DE" sz="1500"/>
              <a:t> {2,3,6} und </a:t>
            </a:r>
            <a:r>
              <a:rPr lang="de-DE" altLang="de-DE" sz="1500" i="1"/>
              <a:t>B</a:t>
            </a:r>
            <a:r>
              <a:rPr lang="de-DE" altLang="de-DE" sz="1500"/>
              <a:t> {1,4,5}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4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4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4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4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4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4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4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4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4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4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4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4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4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4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4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4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4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4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4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4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4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4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4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4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4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4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4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4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4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4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4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54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4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54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54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4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4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54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54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54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4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958" grpId="0" animBg="1"/>
      <p:bldP spid="548022" grpId="0" animBg="1"/>
      <p:bldP spid="548023" grpId="0" animBg="1"/>
      <p:bldP spid="548024" grpId="0"/>
      <p:bldP spid="548025" grpId="0"/>
      <p:bldP spid="548026" grpId="0" animBg="1"/>
      <p:bldP spid="548027" grpId="0"/>
      <p:bldP spid="548028" grpId="0" animBg="1"/>
      <p:bldP spid="548029" grpId="0"/>
      <p:bldP spid="548033" grpId="0"/>
      <p:bldP spid="548034" grpId="0" animBg="1"/>
      <p:bldP spid="548035" grpId="0"/>
      <p:bldP spid="548038" grpId="0" animBg="1"/>
      <p:bldP spid="548040" grpId="0" animBg="1"/>
      <p:bldP spid="548041" grpId="0" animBg="1"/>
      <p:bldP spid="548043" grpId="0" animBg="1"/>
      <p:bldP spid="548044" grpId="0" animBg="1"/>
      <p:bldP spid="548046" grpId="0" animBg="1"/>
      <p:bldP spid="548048" grpId="0" animBg="1"/>
      <p:bldP spid="548050" grpId="0" animBg="1"/>
      <p:bldP spid="548051" grpId="0" animBg="1"/>
      <p:bldP spid="548052" grpId="0" animBg="1"/>
      <p:bldP spid="548054" grpId="0" animBg="1"/>
      <p:bldP spid="548055" grpId="0" animBg="1"/>
      <p:bldP spid="548056" grpId="0" animBg="1"/>
      <p:bldP spid="548059" grpId="0" animBg="1"/>
      <p:bldP spid="548060" grpId="0" animBg="1"/>
      <p:bldP spid="548061" grpId="0" animBg="1"/>
      <p:bldP spid="548062" grpId="0" animBg="1"/>
      <p:bldP spid="548064" grpId="0" animBg="1"/>
      <p:bldP spid="548065" grpId="0" animBg="1"/>
      <p:bldP spid="548066" grpId="0" animBg="1"/>
      <p:bldP spid="548067" grpId="0"/>
      <p:bldP spid="548068" grpId="0"/>
      <p:bldP spid="548069" grpId="0"/>
      <p:bldP spid="548070" grpId="0"/>
      <p:bldP spid="548071" grpId="0"/>
      <p:bldP spid="548072" grpId="0"/>
      <p:bldP spid="548073" grpId="0" animBg="1"/>
      <p:bldP spid="548075" grpId="0" animBg="1"/>
      <p:bldP spid="548076" grpId="0" animBg="1"/>
      <p:bldP spid="548079" grpId="0"/>
      <p:bldP spid="548080" grpId="0"/>
      <p:bldP spid="54808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/>
              <a:t>Zusammenfassung Kapitel 2 – Partitionierung</a:t>
            </a:r>
            <a:endParaRPr lang="en-US" altLang="de-DE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1438"/>
            <a:ext cx="8193087" cy="503237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 dirty="0"/>
              <a:t>2.1	Einführung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 dirty="0"/>
              <a:t>2.2	Begriffsbestimmungen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 dirty="0"/>
              <a:t>2.3	Optimierungsziele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2.3.1  Externe Verbindungen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2.3.2  </a:t>
            </a:r>
            <a:r>
              <a:rPr lang="de-DE" altLang="de-DE" dirty="0" err="1"/>
              <a:t>Bounded</a:t>
            </a:r>
            <a:r>
              <a:rPr lang="de-DE" altLang="de-DE" dirty="0"/>
              <a:t>-Size-Partitionierung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 dirty="0"/>
              <a:t>2.4	Partitionierungsalgorithmen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2.4.1  </a:t>
            </a:r>
            <a:r>
              <a:rPr lang="de-DE" altLang="de-DE" dirty="0" err="1"/>
              <a:t>Kernighan</a:t>
            </a:r>
            <a:r>
              <a:rPr lang="de-DE" altLang="de-DE" dirty="0"/>
              <a:t>-Lin (KL)-Algorithmus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2.4.2  Erweiterungen des </a:t>
            </a:r>
            <a:r>
              <a:rPr lang="de-DE" altLang="de-DE" dirty="0" err="1"/>
              <a:t>Kernighan</a:t>
            </a:r>
            <a:r>
              <a:rPr lang="de-DE" altLang="de-DE" dirty="0"/>
              <a:t>-Lin-Algorithmus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2.4.3  </a:t>
            </a:r>
            <a:r>
              <a:rPr lang="de-DE" altLang="de-DE" dirty="0" err="1"/>
              <a:t>Fiduccia-Mattheyses</a:t>
            </a:r>
            <a:r>
              <a:rPr lang="de-DE" altLang="de-DE" dirty="0"/>
              <a:t> (FM)-Algorithmus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 dirty="0"/>
              <a:t>    2.4.4  </a:t>
            </a:r>
            <a:r>
              <a:rPr lang="de-DE" altLang="de-DE" dirty="0" err="1"/>
              <a:t>Simulated-Annealing</a:t>
            </a:r>
            <a:r>
              <a:rPr lang="de-DE" altLang="de-DE" dirty="0"/>
              <a:t> (SA)-Algorithmus</a:t>
            </a:r>
          </a:p>
          <a:p>
            <a:pPr marL="0" lvl="0" indent="0">
              <a:lnSpc>
                <a:spcPct val="100000"/>
              </a:lnSpc>
              <a:spcBef>
                <a:spcPts val="1020"/>
              </a:spcBef>
              <a:buNone/>
            </a:pPr>
            <a:r>
              <a:rPr lang="de-DE" altLang="de-DE" dirty="0">
                <a:solidFill>
                  <a:srgbClr val="000000"/>
                </a:solidFill>
              </a:rPr>
              <a:t>2.5	Zusammenfassung</a:t>
            </a:r>
          </a:p>
          <a:p>
            <a:pPr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endParaRPr lang="de-DE" altLang="de-DE" dirty="0"/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/>
              <a:t>Kapitel 2 – Partitionierung</a:t>
            </a:r>
            <a:endParaRPr lang="en-US" alt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341438"/>
            <a:ext cx="8193087" cy="503237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2.1	Einführung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2.2	Begriffsbestimmungen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/>
              <a:t>2.3	Optimierungsziele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/>
              <a:t>    2.3.1  Externe Verbindungen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/>
              <a:t>    2.3.2  Bounded-Size-Partitionierung</a:t>
            </a:r>
          </a:p>
          <a:p>
            <a:pPr marL="0" indent="0">
              <a:lnSpc>
                <a:spcPct val="100000"/>
              </a:lnSpc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2.4	Partitionierungsalgorithmen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    2.4.1  Kernighan-Lin (KL)-Algorithmus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    2.4.2  Erweiterungen des Kernighan-Lin-Algorithmus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    2.4.3  Fiduccia-Mattheyses (FM)-Algorithmus</a:t>
            </a:r>
          </a:p>
          <a:p>
            <a:pPr lvl="1" indent="0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de-DE" altLang="de-DE">
                <a:solidFill>
                  <a:srgbClr val="C0C0C0"/>
                </a:solidFill>
              </a:rPr>
              <a:t>    2.4.4  Simulated-Annealing (SA)-Algorithmus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49238" y="2276475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6900" y="1447800"/>
            <a:ext cx="7785100" cy="4071938"/>
          </a:xfrm>
        </p:spPr>
        <p:txBody>
          <a:bodyPr/>
          <a:lstStyle/>
          <a:p>
            <a:pPr marL="323850" indent="-323850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Minimierung der Anzahl der externen Verbindungen</a:t>
            </a:r>
          </a:p>
          <a:p>
            <a:pPr marL="323850" indent="-323850" defTabSz="849313">
              <a:spcBef>
                <a:spcPct val="70000"/>
              </a:spcBef>
              <a:tabLst>
                <a:tab pos="284163" algn="l"/>
                <a:tab pos="512763" algn="l"/>
              </a:tabLst>
            </a:pPr>
            <a:r>
              <a:rPr lang="de-DE" altLang="de-DE"/>
              <a:t>Gleichmäßige bzw. vorgegebene Flächengröße der Blöcke </a:t>
            </a:r>
            <a:br>
              <a:rPr lang="de-DE" altLang="de-DE"/>
            </a:br>
            <a:r>
              <a:rPr lang="de-DE" altLang="de-DE"/>
              <a:t>(Bounded-Size-Partitionierung)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75" y="0"/>
            <a:ext cx="8304213" cy="762000"/>
          </a:xfrm>
        </p:spPr>
        <p:txBody>
          <a:bodyPr/>
          <a:lstStyle/>
          <a:p>
            <a:r>
              <a:rPr lang="de-DE" altLang="de-DE" dirty="0"/>
              <a:t>2.3	Optimierungsziele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5878</Words>
  <Application>Microsoft Office PowerPoint</Application>
  <PresentationFormat>Bildschirmpräsentation (4:3)</PresentationFormat>
  <Paragraphs>1205</Paragraphs>
  <Slides>78</Slides>
  <Notes>67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78</vt:i4>
      </vt:variant>
    </vt:vector>
  </HeadingPairs>
  <TitlesOfParts>
    <vt:vector size="86" baseType="lpstr">
      <vt:lpstr>Arial</vt:lpstr>
      <vt:lpstr>Monotype Sorts</vt:lpstr>
      <vt:lpstr>Symbol</vt:lpstr>
      <vt:lpstr>Times</vt:lpstr>
      <vt:lpstr>Präsentation Springer</vt:lpstr>
      <vt:lpstr>Formel</vt:lpstr>
      <vt:lpstr>Document</vt:lpstr>
      <vt:lpstr>Dokument</vt:lpstr>
      <vt:lpstr>Gliederung Kapitel 2 – Partitionierung</vt:lpstr>
      <vt:lpstr>2.1  Einführung</vt:lpstr>
      <vt:lpstr>2.1  Einführung: Partitionierung auf Hierarchieebenen</vt:lpstr>
      <vt:lpstr>2.1  Einführung</vt:lpstr>
      <vt:lpstr>2.1  Einführung: Beispiel</vt:lpstr>
      <vt:lpstr>2.1  Einführung: Prinzipielle Vorgehensweise</vt:lpstr>
      <vt:lpstr>2.2 Begriffsbestimmungen</vt:lpstr>
      <vt:lpstr>Kapitel 2 – Partitionierung</vt:lpstr>
      <vt:lpstr>2.3 Optimierungsziele</vt:lpstr>
      <vt:lpstr>2.3 Optimierungsziel: Externe Verbindungen</vt:lpstr>
      <vt:lpstr>2.3 Optimierungsziel: Bounded-Size-Partitionierung</vt:lpstr>
      <vt:lpstr>Kapitel 2 – Partitionierung</vt:lpstr>
      <vt:lpstr>2.4.1     Kernighan-Lin (KL)-Algorithmus</vt:lpstr>
      <vt:lpstr>2.4.1     Kernighan-Lin (KL)-Algorithmus</vt:lpstr>
      <vt:lpstr>2.4.1     Kernighan-Lin (KL)-Algorithmus: Begriffe</vt:lpstr>
      <vt:lpstr>2.4.1     Kernighan-Lin (KL)-Algorithmus: Begriffe</vt:lpstr>
      <vt:lpstr>2.4.1     Kernighan-Lin (KL)-Algorithmus: Begriffe</vt:lpstr>
      <vt:lpstr>2.4.1     Kernighan-Lin (KL)-Algorithmus: Begriffe</vt:lpstr>
      <vt:lpstr>2.4.1     Kernighan-Lin (KL)-Algorithmus: Begriffe</vt:lpstr>
      <vt:lpstr>2.4.1     Kernighan-Lin (KL)-Algorithmus: Begriffe</vt:lpstr>
      <vt:lpstr>2.4.1     Kernighan-Lin (KL)-Algorithmus</vt:lpstr>
      <vt:lpstr>2.4.1     Kernighan-Lin (KL)-Algorithmus: Beispiel</vt:lpstr>
      <vt:lpstr>2.4.1     Kernighan-Lin (KL)-Algorithmus: Beispiel</vt:lpstr>
      <vt:lpstr>2.4.1     Kernighan-Lin (KL)-Algorithmus: Beispiel</vt:lpstr>
      <vt:lpstr>2.4.1     Kernighan-Lin (KL)-Algorithmus: Beispiel</vt:lpstr>
      <vt:lpstr>2.4.1     Kernighan-Lin (KL)-Algorithmus: Beispiel</vt:lpstr>
      <vt:lpstr>2.4.1     Kernighan-Lin (KL)-Algorithmus: Beispiel</vt:lpstr>
      <vt:lpstr>2.4.1     Kernighan-Lin (KL)-Algorithmus: Beispiel</vt:lpstr>
      <vt:lpstr>2.4.1     Kernighan-Lin (KL)-Algorithmus: Beispiel</vt:lpstr>
      <vt:lpstr>2.4.1     Kernighan-Lin (KL)-Algorithmus: Beispiel</vt:lpstr>
      <vt:lpstr>2.4.1     Kernighan-Lin (KL)-Algorithmus: Beispiel</vt:lpstr>
      <vt:lpstr>2.4.1     Kernighan-Lin (KL)-Algorithmus: Beispiel</vt:lpstr>
      <vt:lpstr>2.4.1     Kernighan-Lin (KL)-Algorithmus: Beispiel</vt:lpstr>
      <vt:lpstr>2.4.1     Kernighan-Lin (KL)-Algorithmus: Anmerkungen </vt:lpstr>
      <vt:lpstr>2.4.3     Fiduccia-Mattheyses (FM)-Algorithmus</vt:lpstr>
      <vt:lpstr>2.4.3     Fiduccia-Mattheyses (FM)-Algorithmus</vt:lpstr>
      <vt:lpstr>2.4.3     Fiduccia-Mattheyses (FM)-Algorithmus: Begriffe</vt:lpstr>
      <vt:lpstr>2.4.3     Fiduccia-Mattheyses (FM)-Algorithmus: Begriffe</vt:lpstr>
      <vt:lpstr>2.4.3     Fiduccia-Mattheyses (FM)-Algorithmus: Begriffe</vt:lpstr>
      <vt:lpstr>2.4.3     Fiduccia-Mattheyses (FM)-Algorithmus: Begriffe</vt:lpstr>
      <vt:lpstr>2.4.3     Fiduccia-Mattheyses (FM)-Algorithmus: Begriffe</vt:lpstr>
      <vt:lpstr>2.4.3     Fiduccia-Mattheyses (FM)-Algorithmus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2.4.3     Fiduccia-Mattheyses (FM)-Algorithmus: Beispiel</vt:lpstr>
      <vt:lpstr>2.4.4     Simulated-Annealing (SA)-Algorithmus</vt:lpstr>
      <vt:lpstr>2.4.4     Simulated-Annealing (SA)-Algorithmus</vt:lpstr>
      <vt:lpstr>2.4.4     Simulated-Annealing (SA)-Algorithmus</vt:lpstr>
      <vt:lpstr>2.4.4     Simulated-Annealing (SA)-Algorithmus: Beispiel</vt:lpstr>
      <vt:lpstr>2.4.4     Simulated-Annealing (SA)-Algorithmus: Beispiel</vt:lpstr>
      <vt:lpstr>PowerPoint-Präsentation</vt:lpstr>
      <vt:lpstr>2.4.4     Simulated-Annealing (SA)-Algorithmus: Beispiel</vt:lpstr>
      <vt:lpstr>2.4.4     Simulated-Annealing (SA)-Algorithmus: Beispiel</vt:lpstr>
      <vt:lpstr>2.4.4     Simulated-Annealing (SA)-Algorithmus: Beispiel</vt:lpstr>
      <vt:lpstr>2.4.4     Simulated-Annealing (SA)-Algorithmus: Beispiel</vt:lpstr>
      <vt:lpstr>2.4.4     Simulated-Annealing (SA)-Algorithmus: Beispiel</vt:lpstr>
      <vt:lpstr>2.4.4     Simulated-Annealing (SA)-Algorithmus: Beispiel</vt:lpstr>
      <vt:lpstr>PowerPoint-Präsentation</vt:lpstr>
      <vt:lpstr>PowerPoint-Präsentation</vt:lpstr>
      <vt:lpstr>2.4.4     Simulated-Annealing (SA)-Algorithmus: Beispiel</vt:lpstr>
      <vt:lpstr>2.4.4     Simulated-Annealing (SA)-Algorithmus: Beispiel</vt:lpstr>
      <vt:lpstr>PowerPoint-Präsentation</vt:lpstr>
      <vt:lpstr>Zusammenfassung Kapitel 2 – Partitionierung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Layoutsynthese elektronischer Schaltungen, Springer Verlag</dc:title>
  <dc:subject>Kap. 2 -- Partitionierung</dc:subject>
  <dc:creator>Jens Lienig</dc:creator>
  <cp:lastModifiedBy>JL L</cp:lastModifiedBy>
  <cp:revision>86</cp:revision>
  <dcterms:created xsi:type="dcterms:W3CDTF">2006-01-19T09:34:56Z</dcterms:created>
  <dcterms:modified xsi:type="dcterms:W3CDTF">2022-11-21T12:49:35Z</dcterms:modified>
</cp:coreProperties>
</file>