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02"/>
  </p:notesMasterIdLst>
  <p:sldIdLst>
    <p:sldId id="380" r:id="rId2"/>
    <p:sldId id="270" r:id="rId3"/>
    <p:sldId id="330" r:id="rId4"/>
    <p:sldId id="325" r:id="rId5"/>
    <p:sldId id="404" r:id="rId6"/>
    <p:sldId id="356" r:id="rId7"/>
    <p:sldId id="405" r:id="rId8"/>
    <p:sldId id="381" r:id="rId9"/>
    <p:sldId id="272" r:id="rId10"/>
    <p:sldId id="273" r:id="rId11"/>
    <p:sldId id="370" r:id="rId12"/>
    <p:sldId id="371" r:id="rId13"/>
    <p:sldId id="334" r:id="rId14"/>
    <p:sldId id="357" r:id="rId15"/>
    <p:sldId id="372" r:id="rId16"/>
    <p:sldId id="389" r:id="rId17"/>
    <p:sldId id="403" r:id="rId18"/>
    <p:sldId id="275" r:id="rId19"/>
    <p:sldId id="336" r:id="rId20"/>
    <p:sldId id="276" r:id="rId21"/>
    <p:sldId id="279" r:id="rId22"/>
    <p:sldId id="386" r:id="rId23"/>
    <p:sldId id="387" r:id="rId24"/>
    <p:sldId id="337" r:id="rId25"/>
    <p:sldId id="374" r:id="rId26"/>
    <p:sldId id="398" r:id="rId27"/>
    <p:sldId id="382" r:id="rId28"/>
    <p:sldId id="281" r:id="rId29"/>
    <p:sldId id="282" r:id="rId30"/>
    <p:sldId id="338" r:id="rId31"/>
    <p:sldId id="339" r:id="rId32"/>
    <p:sldId id="283" r:id="rId33"/>
    <p:sldId id="284" r:id="rId34"/>
    <p:sldId id="340" r:id="rId35"/>
    <p:sldId id="326" r:id="rId36"/>
    <p:sldId id="285" r:id="rId37"/>
    <p:sldId id="286" r:id="rId38"/>
    <p:sldId id="287" r:id="rId39"/>
    <p:sldId id="388" r:id="rId40"/>
    <p:sldId id="288" r:id="rId41"/>
    <p:sldId id="289" r:id="rId42"/>
    <p:sldId id="290" r:id="rId43"/>
    <p:sldId id="291" r:id="rId44"/>
    <p:sldId id="292" r:id="rId45"/>
    <p:sldId id="293" r:id="rId46"/>
    <p:sldId id="366" r:id="rId47"/>
    <p:sldId id="294" r:id="rId48"/>
    <p:sldId id="295" r:id="rId49"/>
    <p:sldId id="296" r:id="rId50"/>
    <p:sldId id="297" r:id="rId51"/>
    <p:sldId id="298" r:id="rId52"/>
    <p:sldId id="367" r:id="rId53"/>
    <p:sldId id="299" r:id="rId54"/>
    <p:sldId id="300" r:id="rId55"/>
    <p:sldId id="301" r:id="rId56"/>
    <p:sldId id="302" r:id="rId57"/>
    <p:sldId id="358" r:id="rId58"/>
    <p:sldId id="385" r:id="rId59"/>
    <p:sldId id="303" r:id="rId60"/>
    <p:sldId id="341" r:id="rId61"/>
    <p:sldId id="304" r:id="rId62"/>
    <p:sldId id="342" r:id="rId63"/>
    <p:sldId id="343" r:id="rId64"/>
    <p:sldId id="327" r:id="rId65"/>
    <p:sldId id="355" r:id="rId66"/>
    <p:sldId id="306" r:id="rId67"/>
    <p:sldId id="359" r:id="rId68"/>
    <p:sldId id="307" r:id="rId69"/>
    <p:sldId id="345" r:id="rId70"/>
    <p:sldId id="360" r:id="rId71"/>
    <p:sldId id="344" r:id="rId72"/>
    <p:sldId id="361" r:id="rId73"/>
    <p:sldId id="346" r:id="rId74"/>
    <p:sldId id="308" r:id="rId75"/>
    <p:sldId id="328" r:id="rId76"/>
    <p:sldId id="347" r:id="rId77"/>
    <p:sldId id="310" r:id="rId78"/>
    <p:sldId id="362" r:id="rId79"/>
    <p:sldId id="383" r:id="rId80"/>
    <p:sldId id="311" r:id="rId81"/>
    <p:sldId id="351" r:id="rId82"/>
    <p:sldId id="364" r:id="rId83"/>
    <p:sldId id="313" r:id="rId84"/>
    <p:sldId id="352" r:id="rId85"/>
    <p:sldId id="314" r:id="rId86"/>
    <p:sldId id="315" r:id="rId87"/>
    <p:sldId id="316" r:id="rId88"/>
    <p:sldId id="317" r:id="rId89"/>
    <p:sldId id="318" r:id="rId90"/>
    <p:sldId id="319" r:id="rId91"/>
    <p:sldId id="320" r:id="rId92"/>
    <p:sldId id="321" r:id="rId93"/>
    <p:sldId id="322" r:id="rId94"/>
    <p:sldId id="353" r:id="rId95"/>
    <p:sldId id="401" r:id="rId96"/>
    <p:sldId id="402" r:id="rId97"/>
    <p:sldId id="323" r:id="rId98"/>
    <p:sldId id="369" r:id="rId99"/>
    <p:sldId id="368" r:id="rId100"/>
    <p:sldId id="384" r:id="rId101"/>
  </p:sldIdLst>
  <p:sldSz cx="9144000" cy="6858000" type="screen4x3"/>
  <p:notesSz cx="6735763" cy="9869488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7">
          <p15:clr>
            <a:srgbClr val="A4A3A4"/>
          </p15:clr>
        </p15:guide>
        <p15:guide id="2" pos="5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A7CE7C"/>
    <a:srgbClr val="8DBF55"/>
    <a:srgbClr val="FAC094"/>
    <a:srgbClr val="CC0000"/>
    <a:srgbClr val="006600"/>
    <a:srgbClr val="EAEAEA"/>
    <a:srgbClr val="333399"/>
    <a:srgbClr val="66FF99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87835" autoAdjust="0"/>
  </p:normalViewPr>
  <p:slideViewPr>
    <p:cSldViewPr snapToObjects="1" showGuides="1">
      <p:cViewPr varScale="1">
        <p:scale>
          <a:sx n="78" d="100"/>
          <a:sy n="78" d="100"/>
        </p:scale>
        <p:origin x="296" y="48"/>
      </p:cViewPr>
      <p:guideLst>
        <p:guide orient="horz" pos="3067"/>
        <p:guide pos="521"/>
      </p:guideLst>
    </p:cSldViewPr>
  </p:slideViewPr>
  <p:outlineViewPr>
    <p:cViewPr>
      <p:scale>
        <a:sx n="33" d="100"/>
        <a:sy n="33" d="100"/>
      </p:scale>
      <p:origin x="0" y="584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9563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Textmasterformate durch Klicken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FF9BB88-5CDE-4031-ADAD-1AF8BCE2344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84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529860B-081C-4C4A-8B06-9B78FF4907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41375" y="4974"/>
            <a:ext cx="8304213" cy="762000"/>
          </a:xfrm>
          <a:prstGeom prst="rect">
            <a:avLst/>
          </a:prstGeom>
          <a:gradFill rotWithShape="1">
            <a:gsLst>
              <a:gs pos="0">
                <a:srgbClr val="35B048"/>
              </a:gs>
              <a:gs pos="100000">
                <a:srgbClr val="F47920"/>
              </a:gs>
            </a:gsLst>
            <a:lin ang="0" scaled="1"/>
          </a:gradFill>
          <a:ln>
            <a:noFill/>
          </a:ln>
          <a:effectLst/>
          <a:extLst/>
        </p:spPr>
        <p:txBody>
          <a:bodyPr vert="horz" wrap="square" lIns="191084" tIns="44939" rIns="89877" bIns="67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163275448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375" y="0"/>
            <a:ext cx="8304213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012637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375" y="0"/>
            <a:ext cx="8304213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293813"/>
            <a:ext cx="4019550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9963" y="1293813"/>
            <a:ext cx="4021137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17406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375" y="0"/>
            <a:ext cx="8304213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50182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0825" cy="68580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877" tIns="44939" rIns="89877" bIns="44939" anchor="ctr"/>
          <a:lstStyle>
            <a:lvl1pPr defTabSz="89852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5866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762000"/>
            <a:ext cx="9140825" cy="60960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877" tIns="44939" rIns="89877" bIns="44939" anchor="ctr"/>
          <a:lstStyle>
            <a:lvl1pPr defTabSz="89852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>
              <a:latin typeface="Times" pitchFamily="18" charset="0"/>
            </a:endParaRPr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13" y="1293813"/>
            <a:ext cx="8193087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084" tIns="44939" rIns="89877" bIns="44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Symbol" pitchFamily="18" charset="2"/>
              </a:rPr>
              <a:t>	Mastertextformat bearbeiten</a:t>
            </a:r>
          </a:p>
          <a:p>
            <a:pPr lvl="1"/>
            <a:r>
              <a:rPr lang="en-US" altLang="de-DE">
                <a:sym typeface="Symbol" pitchFamily="18" charset="2"/>
              </a:rPr>
              <a:t>	Zweite Ebene</a:t>
            </a:r>
          </a:p>
          <a:p>
            <a:pPr lvl="2"/>
            <a:r>
              <a:rPr lang="en-US" altLang="de-DE">
                <a:sym typeface="Symbol" pitchFamily="18" charset="2"/>
              </a:rPr>
              <a:t>	Dritte Ebene</a:t>
            </a:r>
          </a:p>
          <a:p>
            <a:pPr lvl="3"/>
            <a:r>
              <a:rPr lang="en-US" altLang="de-DE">
                <a:sym typeface="Symbol" pitchFamily="18" charset="2"/>
              </a:rPr>
              <a:t>Vierte Ebene</a:t>
            </a:r>
          </a:p>
          <a:p>
            <a:pPr lvl="4"/>
            <a:r>
              <a:rPr lang="en-US" altLang="de-DE">
                <a:sym typeface="Symbol" pitchFamily="18" charset="2"/>
              </a:rPr>
              <a:t>Fünfte Ebene</a:t>
            </a: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47638" y="6478588"/>
            <a:ext cx="8312150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856" tIns="53928" rIns="107856" bIns="53928"/>
          <a:lstStyle>
            <a:lvl1pPr defTabSz="107950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7950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795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795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795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0795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0795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0795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0795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de-DE" altLang="de-DE" sz="1000">
                <a:solidFill>
                  <a:srgbClr val="C0C0C0"/>
                </a:solidFill>
              </a:rPr>
              <a:t>Layoutsynthese elektronischer Schaltungen – Grundlegende Algorithmen für die Entwurfsautomatisierung         Kapitel 3: Floorplanning</a:t>
            </a:r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1031" name="Rectangle 8"/>
          <p:cNvSpPr>
            <a:spLocks noChangeArrowheads="1"/>
          </p:cNvSpPr>
          <p:nvPr userDrawn="1"/>
        </p:nvSpPr>
        <p:spPr bwMode="auto">
          <a:xfrm>
            <a:off x="8494713" y="6478588"/>
            <a:ext cx="541337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856" tIns="53928" rIns="107856" bIns="53928"/>
          <a:lstStyle>
            <a:lvl1pPr defTabSz="107950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7950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795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795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795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0795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0795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0795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0795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39D19F2A-5731-4DE8-A73D-7410CE88F79E}" type="slidenum">
              <a:rPr lang="en-US" altLang="de-DE" sz="1000" smtClean="0">
                <a:solidFill>
                  <a:srgbClr val="C0C0C0"/>
                </a:solidFill>
              </a:rPr>
              <a:pPr>
                <a:defRPr/>
              </a:pPr>
              <a:t>‹Nr.›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01CBECC-6A4B-4A6C-95EF-41041E2931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41375" y="4974"/>
            <a:ext cx="8304213" cy="762000"/>
          </a:xfrm>
          <a:prstGeom prst="rect">
            <a:avLst/>
          </a:prstGeom>
          <a:gradFill rotWithShape="1">
            <a:gsLst>
              <a:gs pos="0">
                <a:srgbClr val="35B048"/>
              </a:gs>
              <a:gs pos="100000">
                <a:srgbClr val="F47920"/>
              </a:gs>
            </a:gsLst>
            <a:lin ang="0" scaled="1"/>
          </a:gradFill>
          <a:ln>
            <a:noFill/>
          </a:ln>
          <a:effectLst/>
          <a:extLst/>
        </p:spPr>
        <p:txBody>
          <a:bodyPr vert="horz" wrap="square" lIns="191084" tIns="44939" rIns="89877" bIns="67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pic>
        <p:nvPicPr>
          <p:cNvPr id="9" name="Grafik 8" descr="C:\Daten\OneDrive\PAPER\BOOK_EDA_2016\web\Cover_EDA.jpg">
            <a:extLst>
              <a:ext uri="{FF2B5EF4-FFF2-40B4-BE49-F238E27FC236}">
                <a16:creationId xmlns:a16="http://schemas.microsoft.com/office/drawing/2014/main" id="{E71941FD-9678-44E5-9CE1-FE4A2B4B88FD}"/>
              </a:ext>
            </a:extLst>
          </p:cNvPr>
          <p:cNvPicPr/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0" b="68767"/>
          <a:stretch/>
        </p:blipFill>
        <p:spPr bwMode="auto">
          <a:xfrm>
            <a:off x="-3190" y="4"/>
            <a:ext cx="877843" cy="76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8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8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8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2pPr>
      <a:lvl3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3pPr>
      <a:lvl4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4pPr>
      <a:lvl5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5pPr>
      <a:lvl6pPr marL="4572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6pPr>
      <a:lvl7pPr marL="9144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7pPr>
      <a:lvl8pPr marL="13716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8pPr>
      <a:lvl9pPr marL="18288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9pPr>
    </p:titleStyle>
    <p:bodyStyle>
      <a:lvl1pPr marL="342900" indent="-342900" algn="l" defTabSz="898525" rtl="0" eaLnBrk="0" fontAlgn="base" hangingPunct="0">
        <a:lnSpc>
          <a:spcPct val="102000"/>
        </a:lnSpc>
        <a:spcBef>
          <a:spcPct val="50000"/>
        </a:spcBef>
        <a:spcAft>
          <a:spcPct val="0"/>
        </a:spcAft>
        <a:buClr>
          <a:srgbClr val="CC0000"/>
        </a:buClr>
        <a:buFont typeface="Symbol" pitchFamily="18" charset="2"/>
        <a:buChar char="·"/>
        <a:tabLst>
          <a:tab pos="301625" algn="l"/>
          <a:tab pos="542925" algn="l"/>
        </a:tabLst>
        <a:defRPr sz="1700">
          <a:solidFill>
            <a:schemeClr val="tx1"/>
          </a:solidFill>
          <a:latin typeface="+mn-lt"/>
          <a:ea typeface="+mn-ea"/>
          <a:cs typeface="+mn-cs"/>
          <a:sym typeface="Symbol" pitchFamily="18" charset="2"/>
        </a:defRPr>
      </a:lvl1pPr>
      <a:lvl2pPr marL="301625" indent="155575" algn="l" defTabSz="898525" rtl="0" eaLnBrk="0" fontAlgn="base" hangingPunct="0">
        <a:lnSpc>
          <a:spcPct val="102000"/>
        </a:lnSpc>
        <a:spcBef>
          <a:spcPct val="50000"/>
        </a:spcBef>
        <a:spcAft>
          <a:spcPct val="0"/>
        </a:spcAft>
        <a:buClr>
          <a:srgbClr val="CC0000"/>
        </a:buClr>
        <a:buFont typeface="Symbol" pitchFamily="18" charset="2"/>
        <a:buChar char="-"/>
        <a:tabLst>
          <a:tab pos="301625" algn="l"/>
          <a:tab pos="542925" algn="l"/>
        </a:tabLst>
        <a:defRPr sz="1600">
          <a:solidFill>
            <a:schemeClr val="tx1"/>
          </a:solidFill>
          <a:latin typeface="+mn-lt"/>
          <a:sym typeface="Symbol" pitchFamily="18" charset="2"/>
        </a:defRPr>
      </a:lvl2pPr>
      <a:lvl3pPr marL="449263" indent="3175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sym typeface="Symbol" pitchFamily="18" charset="2"/>
        </a:defRPr>
      </a:lvl3pPr>
      <a:lvl4pPr marL="676275" indent="695325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sym typeface="Symbol" pitchFamily="18" charset="2"/>
        </a:defRPr>
      </a:lvl4pPr>
      <a:lvl5pPr marL="900113" indent="928688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sym typeface="Symbol" pitchFamily="18" charset="2"/>
        </a:defRPr>
      </a:lvl5pPr>
      <a:lvl6pPr marL="13573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sym typeface="Symbol" pitchFamily="18" charset="2"/>
        </a:defRPr>
      </a:lvl6pPr>
      <a:lvl7pPr marL="18145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sym typeface="Symbol" pitchFamily="18" charset="2"/>
        </a:defRPr>
      </a:lvl7pPr>
      <a:lvl8pPr marL="22717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sym typeface="Symbol" pitchFamily="18" charset="2"/>
        </a:defRPr>
      </a:lvl8pPr>
      <a:lvl9pPr marL="27289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sym typeface="Symbol" pitchFamily="18" charset="2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.w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2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3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4.wm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Gliederung Kapitel 3 – </a:t>
            </a:r>
            <a:r>
              <a:rPr lang="de-DE" altLang="de-DE" dirty="0" err="1"/>
              <a:t>Floorplanning</a:t>
            </a:r>
            <a:endParaRPr lang="en-US" altLang="de-D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349375"/>
            <a:ext cx="8193087" cy="5032375"/>
          </a:xfrm>
        </p:spPr>
        <p:txBody>
          <a:bodyPr/>
          <a:lstStyle/>
          <a:p>
            <a:pPr marL="0" indent="0" defTabSz="849313">
              <a:lnSpc>
                <a:spcPct val="100000"/>
              </a:lnSpc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 dirty="0"/>
              <a:t>3.1	Einführung</a:t>
            </a:r>
          </a:p>
          <a:p>
            <a:pPr marL="0" indent="0" defTabSz="849313">
              <a:lnSpc>
                <a:spcPct val="100000"/>
              </a:lnSpc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 dirty="0"/>
              <a:t>3.2	Optimierungsziele</a:t>
            </a:r>
          </a:p>
          <a:p>
            <a:pPr marL="0" indent="0" defTabSz="849313">
              <a:lnSpc>
                <a:spcPct val="100000"/>
              </a:lnSpc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 dirty="0"/>
              <a:t>3.3	Begriffe und Datenstrukturen</a:t>
            </a:r>
          </a:p>
          <a:p>
            <a:pPr marL="0" indent="0" defTabSz="849313">
              <a:lnSpc>
                <a:spcPct val="100000"/>
              </a:lnSpc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 dirty="0"/>
              <a:t>3.4	Algorithmen für das Floorplanning</a:t>
            </a:r>
          </a:p>
          <a:p>
            <a:pPr marL="284163" lvl="1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 dirty="0"/>
              <a:t>    3.4.1  </a:t>
            </a:r>
            <a:r>
              <a:rPr lang="de-DE" altLang="de-DE" dirty="0" err="1"/>
              <a:t>Floorplan</a:t>
            </a:r>
            <a:r>
              <a:rPr lang="de-DE" altLang="de-DE" dirty="0"/>
              <a:t>-</a:t>
            </a:r>
            <a:r>
              <a:rPr lang="de-DE" altLang="de-DE" dirty="0" err="1"/>
              <a:t>Sizing</a:t>
            </a:r>
            <a:r>
              <a:rPr lang="de-DE" altLang="de-DE" dirty="0"/>
              <a:t>-Algorithmus</a:t>
            </a:r>
          </a:p>
          <a:p>
            <a:pPr marL="284163" lvl="1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 dirty="0"/>
              <a:t>    3.4.2  Cluster-Wachstums-Algorithmus (Cluster Growth)</a:t>
            </a:r>
          </a:p>
          <a:p>
            <a:pPr marL="284163" lvl="1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 dirty="0"/>
              <a:t>    3.4.3  Weitere Algorithmen für das Floorplanning</a:t>
            </a:r>
          </a:p>
          <a:p>
            <a:pPr marL="0" indent="0" defTabSz="849313">
              <a:lnSpc>
                <a:spcPct val="100000"/>
              </a:lnSpc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 dirty="0"/>
              <a:t>3.5 	</a:t>
            </a:r>
            <a:r>
              <a:rPr lang="de-DE" altLang="de-DE" dirty="0" err="1"/>
              <a:t>Pinzuordnung</a:t>
            </a:r>
            <a:r>
              <a:rPr lang="de-DE" altLang="de-DE" dirty="0"/>
              <a:t> (Pin </a:t>
            </a:r>
            <a:r>
              <a:rPr lang="de-DE" altLang="de-DE" dirty="0" err="1"/>
              <a:t>Assignment</a:t>
            </a:r>
            <a:r>
              <a:rPr lang="de-DE" altLang="de-DE" dirty="0"/>
              <a:t>)</a:t>
            </a:r>
          </a:p>
          <a:p>
            <a:pPr marL="284163" lvl="1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 dirty="0"/>
              <a:t>    3.5.1  Problembeschreibung</a:t>
            </a:r>
          </a:p>
          <a:p>
            <a:pPr marL="284163" lvl="1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 dirty="0"/>
              <a:t>    3.5.2  </a:t>
            </a:r>
            <a:r>
              <a:rPr lang="de-DE" altLang="de-DE" dirty="0" err="1"/>
              <a:t>Pinzuordnung</a:t>
            </a:r>
            <a:r>
              <a:rPr lang="de-DE" altLang="de-DE" dirty="0"/>
              <a:t> mittels konzentrischer Kreise</a:t>
            </a:r>
          </a:p>
          <a:p>
            <a:pPr marL="284163" lvl="1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 dirty="0"/>
              <a:t>    3.5.3  Topologische </a:t>
            </a:r>
            <a:r>
              <a:rPr lang="de-DE" altLang="de-DE" dirty="0" err="1"/>
              <a:t>Pinzuordnung</a:t>
            </a:r>
            <a:endParaRPr lang="de-DE" alt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7" name="Rectangle 3"/>
          <p:cNvSpPr>
            <a:spLocks noChangeAspect="1" noChangeArrowheads="1"/>
          </p:cNvSpPr>
          <p:nvPr/>
        </p:nvSpPr>
        <p:spPr bwMode="auto">
          <a:xfrm>
            <a:off x="6970713" y="3602038"/>
            <a:ext cx="1489075" cy="148748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i="1"/>
          </a:p>
        </p:txBody>
      </p:sp>
      <p:sp>
        <p:nvSpPr>
          <p:cNvPr id="553988" name="Rectangle 4"/>
          <p:cNvSpPr>
            <a:spLocks noChangeAspect="1" noChangeArrowheads="1"/>
          </p:cNvSpPr>
          <p:nvPr/>
        </p:nvSpPr>
        <p:spPr bwMode="auto">
          <a:xfrm>
            <a:off x="4886325" y="3603625"/>
            <a:ext cx="1489075" cy="148748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i="1"/>
          </a:p>
        </p:txBody>
      </p:sp>
      <p:sp>
        <p:nvSpPr>
          <p:cNvPr id="553989" name="Rectangle 5"/>
          <p:cNvSpPr>
            <a:spLocks noChangeAspect="1" noChangeArrowheads="1"/>
          </p:cNvSpPr>
          <p:nvPr/>
        </p:nvSpPr>
        <p:spPr bwMode="auto">
          <a:xfrm>
            <a:off x="6975475" y="3606800"/>
            <a:ext cx="1476375" cy="147955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53990" name="Line 6"/>
          <p:cNvSpPr>
            <a:spLocks noChangeAspect="1" noChangeShapeType="1"/>
          </p:cNvSpPr>
          <p:nvPr/>
        </p:nvSpPr>
        <p:spPr bwMode="auto">
          <a:xfrm>
            <a:off x="6970713" y="4598988"/>
            <a:ext cx="99060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991" name="Line 7"/>
          <p:cNvSpPr>
            <a:spLocks noChangeAspect="1" noChangeShapeType="1"/>
          </p:cNvSpPr>
          <p:nvPr/>
        </p:nvSpPr>
        <p:spPr bwMode="auto">
          <a:xfrm flipV="1">
            <a:off x="7961313" y="4105275"/>
            <a:ext cx="1587" cy="9747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992" name="Line 8"/>
          <p:cNvSpPr>
            <a:spLocks noChangeAspect="1" noChangeShapeType="1"/>
          </p:cNvSpPr>
          <p:nvPr/>
        </p:nvSpPr>
        <p:spPr bwMode="auto">
          <a:xfrm>
            <a:off x="7469188" y="4105275"/>
            <a:ext cx="989012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993" name="Line 9"/>
          <p:cNvSpPr>
            <a:spLocks noChangeAspect="1" noChangeShapeType="1"/>
          </p:cNvSpPr>
          <p:nvPr/>
        </p:nvSpPr>
        <p:spPr bwMode="auto">
          <a:xfrm>
            <a:off x="7464425" y="3606800"/>
            <a:ext cx="0" cy="9921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994" name="Rectangle 10"/>
          <p:cNvSpPr>
            <a:spLocks noChangeAspect="1" noChangeArrowheads="1"/>
          </p:cNvSpPr>
          <p:nvPr/>
        </p:nvSpPr>
        <p:spPr bwMode="auto">
          <a:xfrm>
            <a:off x="4886325" y="3606800"/>
            <a:ext cx="1477963" cy="147955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53995" name="Line 11"/>
          <p:cNvSpPr>
            <a:spLocks noChangeAspect="1" noChangeShapeType="1"/>
          </p:cNvSpPr>
          <p:nvPr/>
        </p:nvSpPr>
        <p:spPr bwMode="auto">
          <a:xfrm>
            <a:off x="5370513" y="4068763"/>
            <a:ext cx="1587" cy="9937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996" name="Line 12"/>
          <p:cNvSpPr>
            <a:spLocks noChangeAspect="1" noChangeShapeType="1"/>
          </p:cNvSpPr>
          <p:nvPr/>
        </p:nvSpPr>
        <p:spPr bwMode="auto">
          <a:xfrm>
            <a:off x="5892800" y="3606800"/>
            <a:ext cx="0" cy="9699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997" name="Line 13"/>
          <p:cNvSpPr>
            <a:spLocks noChangeAspect="1" noChangeShapeType="1"/>
          </p:cNvSpPr>
          <p:nvPr/>
        </p:nvSpPr>
        <p:spPr bwMode="auto">
          <a:xfrm>
            <a:off x="5373688" y="4572000"/>
            <a:ext cx="98901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998" name="Line 14"/>
          <p:cNvSpPr>
            <a:spLocks noChangeAspect="1" noChangeShapeType="1"/>
          </p:cNvSpPr>
          <p:nvPr/>
        </p:nvSpPr>
        <p:spPr bwMode="auto">
          <a:xfrm>
            <a:off x="4900613" y="4068763"/>
            <a:ext cx="987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999" name="Text Box 15"/>
          <p:cNvSpPr txBox="1">
            <a:spLocks noChangeAspect="1" noChangeArrowheads="1"/>
          </p:cNvSpPr>
          <p:nvPr/>
        </p:nvSpPr>
        <p:spPr bwMode="auto">
          <a:xfrm>
            <a:off x="7766050" y="3657600"/>
            <a:ext cx="3492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i="1"/>
              <a:t>B</a:t>
            </a:r>
            <a:endParaRPr lang="en-US" altLang="de-DE" b="1" i="1"/>
          </a:p>
        </p:txBody>
      </p:sp>
      <p:sp>
        <p:nvSpPr>
          <p:cNvPr id="554000" name="Text Box 16"/>
          <p:cNvSpPr txBox="1">
            <a:spLocks noChangeAspect="1" noChangeArrowheads="1"/>
          </p:cNvSpPr>
          <p:nvPr/>
        </p:nvSpPr>
        <p:spPr bwMode="auto">
          <a:xfrm>
            <a:off x="7285038" y="4654550"/>
            <a:ext cx="3492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i="1"/>
              <a:t>D</a:t>
            </a:r>
            <a:endParaRPr lang="en-US" altLang="de-DE" b="1" i="1"/>
          </a:p>
        </p:txBody>
      </p:sp>
      <p:sp>
        <p:nvSpPr>
          <p:cNvPr id="554001" name="Text Box 17"/>
          <p:cNvSpPr txBox="1">
            <a:spLocks noChangeAspect="1" noChangeArrowheads="1"/>
          </p:cNvSpPr>
          <p:nvPr/>
        </p:nvSpPr>
        <p:spPr bwMode="auto">
          <a:xfrm>
            <a:off x="7070725" y="3954463"/>
            <a:ext cx="34925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i="1"/>
              <a:t>A</a:t>
            </a:r>
            <a:endParaRPr lang="en-US" altLang="de-DE" b="1" i="1"/>
          </a:p>
        </p:txBody>
      </p:sp>
      <p:sp>
        <p:nvSpPr>
          <p:cNvPr id="554002" name="Text Box 18"/>
          <p:cNvSpPr txBox="1">
            <a:spLocks noChangeAspect="1" noChangeArrowheads="1"/>
          </p:cNvSpPr>
          <p:nvPr/>
        </p:nvSpPr>
        <p:spPr bwMode="auto">
          <a:xfrm>
            <a:off x="7567613" y="4167188"/>
            <a:ext cx="33813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i="1"/>
              <a:t>E</a:t>
            </a:r>
            <a:endParaRPr lang="en-US" altLang="de-DE" b="1" i="1"/>
          </a:p>
        </p:txBody>
      </p:sp>
      <p:sp>
        <p:nvSpPr>
          <p:cNvPr id="554003" name="Text Box 19"/>
          <p:cNvSpPr txBox="1">
            <a:spLocks noChangeAspect="1" noChangeArrowheads="1"/>
          </p:cNvSpPr>
          <p:nvPr/>
        </p:nvSpPr>
        <p:spPr bwMode="auto">
          <a:xfrm>
            <a:off x="8029575" y="4416425"/>
            <a:ext cx="349250" cy="3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i="1"/>
              <a:t>C</a:t>
            </a:r>
            <a:endParaRPr lang="en-US" altLang="de-DE" b="1" i="1"/>
          </a:p>
        </p:txBody>
      </p:sp>
      <p:sp>
        <p:nvSpPr>
          <p:cNvPr id="554004" name="Text Box 20"/>
          <p:cNvSpPr txBox="1">
            <a:spLocks noChangeAspect="1" noChangeArrowheads="1"/>
          </p:cNvSpPr>
          <p:nvPr/>
        </p:nvSpPr>
        <p:spPr bwMode="auto">
          <a:xfrm>
            <a:off x="4953000" y="4373563"/>
            <a:ext cx="34925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i="1"/>
              <a:t>A</a:t>
            </a:r>
            <a:endParaRPr lang="en-US" altLang="de-DE" b="1" i="1"/>
          </a:p>
        </p:txBody>
      </p:sp>
      <p:sp>
        <p:nvSpPr>
          <p:cNvPr id="554005" name="Text Box 21"/>
          <p:cNvSpPr txBox="1">
            <a:spLocks noChangeAspect="1" noChangeArrowheads="1"/>
          </p:cNvSpPr>
          <p:nvPr/>
        </p:nvSpPr>
        <p:spPr bwMode="auto">
          <a:xfrm>
            <a:off x="5184775" y="3657600"/>
            <a:ext cx="3492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i="1"/>
              <a:t>B</a:t>
            </a:r>
            <a:endParaRPr lang="en-US" altLang="de-DE" b="1" i="1"/>
          </a:p>
        </p:txBody>
      </p:sp>
      <p:sp>
        <p:nvSpPr>
          <p:cNvPr id="554006" name="Text Box 22"/>
          <p:cNvSpPr txBox="1">
            <a:spLocks noChangeAspect="1" noChangeArrowheads="1"/>
          </p:cNvSpPr>
          <p:nvPr/>
        </p:nvSpPr>
        <p:spPr bwMode="auto">
          <a:xfrm>
            <a:off x="5959475" y="3883025"/>
            <a:ext cx="349250" cy="3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i="1"/>
              <a:t>C</a:t>
            </a:r>
            <a:endParaRPr lang="en-US" altLang="de-DE" b="1" i="1"/>
          </a:p>
        </p:txBody>
      </p:sp>
      <p:sp>
        <p:nvSpPr>
          <p:cNvPr id="554007" name="Text Box 23"/>
          <p:cNvSpPr txBox="1">
            <a:spLocks noChangeAspect="1" noChangeArrowheads="1"/>
          </p:cNvSpPr>
          <p:nvPr/>
        </p:nvSpPr>
        <p:spPr bwMode="auto">
          <a:xfrm>
            <a:off x="5634038" y="4630738"/>
            <a:ext cx="34925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i="1"/>
              <a:t>D</a:t>
            </a:r>
            <a:endParaRPr lang="en-US" altLang="de-DE" b="1" i="1"/>
          </a:p>
        </p:txBody>
      </p:sp>
      <p:sp>
        <p:nvSpPr>
          <p:cNvPr id="554008" name="Text Box 24"/>
          <p:cNvSpPr txBox="1">
            <a:spLocks noChangeAspect="1" noChangeArrowheads="1"/>
          </p:cNvSpPr>
          <p:nvPr/>
        </p:nvSpPr>
        <p:spPr bwMode="auto">
          <a:xfrm>
            <a:off x="5449888" y="4143375"/>
            <a:ext cx="33813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i="1"/>
              <a:t>E</a:t>
            </a:r>
            <a:endParaRPr lang="en-US" altLang="de-DE" b="1" i="1"/>
          </a:p>
        </p:txBody>
      </p:sp>
      <p:sp>
        <p:nvSpPr>
          <p:cNvPr id="554009" name="Text Box 25"/>
          <p:cNvSpPr txBox="1">
            <a:spLocks noChangeArrowheads="1"/>
          </p:cNvSpPr>
          <p:nvPr/>
        </p:nvSpPr>
        <p:spPr bwMode="auto">
          <a:xfrm>
            <a:off x="4648200" y="2133600"/>
            <a:ext cx="2636838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Basiszellen sind </a:t>
            </a:r>
            <a:r>
              <a:rPr lang="de-DE" altLang="de-DE" sz="1500" u="sng"/>
              <a:t>nicht</a:t>
            </a:r>
            <a:r>
              <a:rPr lang="de-DE" altLang="de-DE" sz="1500"/>
              <a:t> ausschließlich durch vertikale oder horizontale Zweiteilung entstanden</a:t>
            </a:r>
          </a:p>
        </p:txBody>
      </p:sp>
      <p:sp>
        <p:nvSpPr>
          <p:cNvPr id="554010" name="Text Box 26"/>
          <p:cNvSpPr txBox="1">
            <a:spLocks noChangeArrowheads="1"/>
          </p:cNvSpPr>
          <p:nvPr/>
        </p:nvSpPr>
        <p:spPr bwMode="auto">
          <a:xfrm>
            <a:off x="4806950" y="5322888"/>
            <a:ext cx="3652838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Mindestens fünf Basiszellen, sog. Rad (Wheel)</a:t>
            </a:r>
          </a:p>
        </p:txBody>
      </p:sp>
      <p:sp>
        <p:nvSpPr>
          <p:cNvPr id="16410" name="Text Box 27"/>
          <p:cNvSpPr txBox="1">
            <a:spLocks noChangeArrowheads="1"/>
          </p:cNvSpPr>
          <p:nvPr/>
        </p:nvSpPr>
        <p:spPr bwMode="auto">
          <a:xfrm>
            <a:off x="836613" y="1111250"/>
            <a:ext cx="2828925" cy="603250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  <a:extLst/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Geschnittener Floorplan</a:t>
            </a:r>
            <a:br>
              <a:rPr lang="de-DE" altLang="de-DE"/>
            </a:br>
            <a:r>
              <a:rPr lang="de-DE" altLang="de-DE"/>
              <a:t>(Slicing floorplan)</a:t>
            </a:r>
            <a:r>
              <a:rPr lang="de-DE" altLang="de-DE" b="1"/>
              <a:t> </a:t>
            </a:r>
          </a:p>
        </p:txBody>
      </p:sp>
      <p:sp>
        <p:nvSpPr>
          <p:cNvPr id="554012" name="Text Box 28"/>
          <p:cNvSpPr txBox="1">
            <a:spLocks noChangeArrowheads="1"/>
          </p:cNvSpPr>
          <p:nvPr/>
        </p:nvSpPr>
        <p:spPr bwMode="auto">
          <a:xfrm>
            <a:off x="4725988" y="1116013"/>
            <a:ext cx="3040062" cy="603250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  <a:extLst/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Ungeschnittener Floorplan</a:t>
            </a:r>
            <a:br>
              <a:rPr lang="de-DE" altLang="de-DE"/>
            </a:br>
            <a:r>
              <a:rPr lang="de-DE" altLang="de-DE"/>
              <a:t>(Non-slicing floorplan)</a:t>
            </a:r>
            <a:r>
              <a:rPr lang="de-DE" altLang="de-DE" b="1"/>
              <a:t> </a:t>
            </a:r>
          </a:p>
        </p:txBody>
      </p:sp>
      <p:sp>
        <p:nvSpPr>
          <p:cNvPr id="16412" name="Text Box 29"/>
          <p:cNvSpPr txBox="1">
            <a:spLocks noChangeArrowheads="1"/>
          </p:cNvSpPr>
          <p:nvPr/>
        </p:nvSpPr>
        <p:spPr bwMode="auto">
          <a:xfrm>
            <a:off x="836613" y="2133600"/>
            <a:ext cx="27273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Basiszellen sind durch </a:t>
            </a:r>
            <a:br>
              <a:rPr lang="de-DE" altLang="de-DE" sz="1500"/>
            </a:br>
            <a:r>
              <a:rPr lang="de-DE" altLang="de-DE" sz="1500"/>
              <a:t>(wiederholte) vertikale </a:t>
            </a:r>
            <a:br>
              <a:rPr lang="de-DE" altLang="de-DE" sz="1500"/>
            </a:br>
            <a:r>
              <a:rPr lang="de-DE" altLang="de-DE" sz="1500"/>
              <a:t>oder horizontale Zweiteilung </a:t>
            </a:r>
            <a:br>
              <a:rPr lang="de-DE" altLang="de-DE" sz="1500"/>
            </a:br>
            <a:r>
              <a:rPr lang="de-DE" altLang="de-DE" sz="1500"/>
              <a:t>entstanden</a:t>
            </a:r>
          </a:p>
        </p:txBody>
      </p:sp>
      <p:sp>
        <p:nvSpPr>
          <p:cNvPr id="16413" name="Rectangle 30"/>
          <p:cNvSpPr>
            <a:spLocks noChangeAspect="1" noChangeArrowheads="1"/>
          </p:cNvSpPr>
          <p:nvPr/>
        </p:nvSpPr>
        <p:spPr bwMode="auto">
          <a:xfrm>
            <a:off x="996950" y="3581400"/>
            <a:ext cx="1584325" cy="1485900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6414" name="Rectangle 31"/>
          <p:cNvSpPr>
            <a:spLocks noChangeAspect="1" noChangeArrowheads="1"/>
          </p:cNvSpPr>
          <p:nvPr/>
        </p:nvSpPr>
        <p:spPr bwMode="auto">
          <a:xfrm>
            <a:off x="1589088" y="3581400"/>
            <a:ext cx="992187" cy="148590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15" name="Line 32"/>
          <p:cNvSpPr>
            <a:spLocks noChangeAspect="1" noChangeShapeType="1"/>
          </p:cNvSpPr>
          <p:nvPr/>
        </p:nvSpPr>
        <p:spPr bwMode="auto">
          <a:xfrm>
            <a:off x="2085975" y="4027488"/>
            <a:ext cx="0" cy="6429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16" name="Line 33"/>
          <p:cNvSpPr>
            <a:spLocks noChangeAspect="1" noChangeShapeType="1"/>
          </p:cNvSpPr>
          <p:nvPr/>
        </p:nvSpPr>
        <p:spPr bwMode="auto">
          <a:xfrm>
            <a:off x="1603375" y="4027488"/>
            <a:ext cx="9858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17" name="Rectangle 34"/>
          <p:cNvSpPr>
            <a:spLocks noChangeAspect="1" noChangeArrowheads="1"/>
          </p:cNvSpPr>
          <p:nvPr/>
        </p:nvSpPr>
        <p:spPr bwMode="auto">
          <a:xfrm>
            <a:off x="996950" y="3581400"/>
            <a:ext cx="592138" cy="14859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18" name="Line 35"/>
          <p:cNvSpPr>
            <a:spLocks noChangeAspect="1" noChangeShapeType="1"/>
          </p:cNvSpPr>
          <p:nvPr/>
        </p:nvSpPr>
        <p:spPr bwMode="auto">
          <a:xfrm>
            <a:off x="996950" y="4324350"/>
            <a:ext cx="5921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19" name="Text Box 36"/>
          <p:cNvSpPr txBox="1">
            <a:spLocks noChangeAspect="1" noChangeArrowheads="1"/>
          </p:cNvSpPr>
          <p:nvPr/>
        </p:nvSpPr>
        <p:spPr bwMode="auto">
          <a:xfrm>
            <a:off x="1065213" y="3756025"/>
            <a:ext cx="34925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i="1"/>
              <a:t>B</a:t>
            </a:r>
            <a:endParaRPr lang="en-US" altLang="de-DE" b="1" i="1"/>
          </a:p>
        </p:txBody>
      </p:sp>
      <p:sp>
        <p:nvSpPr>
          <p:cNvPr id="16420" name="Line 37"/>
          <p:cNvSpPr>
            <a:spLocks noChangeAspect="1" noChangeShapeType="1"/>
          </p:cNvSpPr>
          <p:nvPr/>
        </p:nvSpPr>
        <p:spPr bwMode="auto">
          <a:xfrm>
            <a:off x="1589088" y="4670425"/>
            <a:ext cx="9874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1" name="Text Box 38"/>
          <p:cNvSpPr txBox="1">
            <a:spLocks noChangeAspect="1" noChangeArrowheads="1"/>
          </p:cNvSpPr>
          <p:nvPr/>
        </p:nvSpPr>
        <p:spPr bwMode="auto">
          <a:xfrm>
            <a:off x="1858963" y="4695825"/>
            <a:ext cx="34925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i="1"/>
              <a:t>D</a:t>
            </a:r>
            <a:endParaRPr lang="en-US" altLang="de-DE" b="1" i="1"/>
          </a:p>
        </p:txBody>
      </p:sp>
      <p:sp>
        <p:nvSpPr>
          <p:cNvPr id="16422" name="Rectangle 39"/>
          <p:cNvSpPr>
            <a:spLocks noChangeAspect="1" noChangeArrowheads="1"/>
          </p:cNvSpPr>
          <p:nvPr/>
        </p:nvSpPr>
        <p:spPr bwMode="auto">
          <a:xfrm>
            <a:off x="1938338" y="3681413"/>
            <a:ext cx="2968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6423" name="Text Box 40"/>
          <p:cNvSpPr txBox="1">
            <a:spLocks noChangeAspect="1" noChangeArrowheads="1"/>
          </p:cNvSpPr>
          <p:nvPr/>
        </p:nvSpPr>
        <p:spPr bwMode="auto">
          <a:xfrm>
            <a:off x="1065213" y="4522788"/>
            <a:ext cx="34925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i="1"/>
              <a:t>A</a:t>
            </a:r>
            <a:endParaRPr lang="en-US" altLang="de-DE" b="1" i="1"/>
          </a:p>
        </p:txBody>
      </p:sp>
      <p:sp>
        <p:nvSpPr>
          <p:cNvPr id="16424" name="Text Box 41"/>
          <p:cNvSpPr txBox="1">
            <a:spLocks noChangeAspect="1" noChangeArrowheads="1"/>
          </p:cNvSpPr>
          <p:nvPr/>
        </p:nvSpPr>
        <p:spPr bwMode="auto">
          <a:xfrm>
            <a:off x="1660525" y="4176713"/>
            <a:ext cx="338138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i="1"/>
              <a:t>E</a:t>
            </a:r>
            <a:endParaRPr lang="en-US" altLang="de-DE" b="1" i="1"/>
          </a:p>
        </p:txBody>
      </p:sp>
      <p:sp>
        <p:nvSpPr>
          <p:cNvPr id="16425" name="Text Box 42"/>
          <p:cNvSpPr txBox="1">
            <a:spLocks noChangeAspect="1" noChangeArrowheads="1"/>
          </p:cNvSpPr>
          <p:nvPr/>
        </p:nvSpPr>
        <p:spPr bwMode="auto">
          <a:xfrm>
            <a:off x="1882775" y="3611563"/>
            <a:ext cx="349250" cy="35718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i="1"/>
              <a:t>C</a:t>
            </a:r>
            <a:endParaRPr lang="en-US" altLang="de-DE" b="1" i="1"/>
          </a:p>
        </p:txBody>
      </p:sp>
      <p:sp>
        <p:nvSpPr>
          <p:cNvPr id="16426" name="Text Box 43"/>
          <p:cNvSpPr txBox="1">
            <a:spLocks noChangeAspect="1" noChangeArrowheads="1"/>
          </p:cNvSpPr>
          <p:nvPr/>
        </p:nvSpPr>
        <p:spPr bwMode="auto">
          <a:xfrm>
            <a:off x="2128838" y="4176713"/>
            <a:ext cx="32702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i="1"/>
              <a:t>F</a:t>
            </a:r>
            <a:endParaRPr lang="en-US" altLang="de-DE" b="1" i="1"/>
          </a:p>
        </p:txBody>
      </p:sp>
      <p:sp>
        <p:nvSpPr>
          <p:cNvPr id="16427" name="Rectangle 45"/>
          <p:cNvSpPr>
            <a:spLocks noGrp="1" noChangeArrowheads="1"/>
          </p:cNvSpPr>
          <p:nvPr>
            <p:ph type="title"/>
          </p:nvPr>
        </p:nvSpPr>
        <p:spPr/>
        <p:txBody>
          <a:bodyPr lIns="191095" tIns="44941" rIns="89883" bIns="67945"/>
          <a:lstStyle/>
          <a:p>
            <a:pPr defTabSz="914400"/>
            <a:r>
              <a:rPr lang="de-DE" altLang="de-DE"/>
              <a:t>3.3         Begriffe und Datenstrukturen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5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53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5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53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3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53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53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53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53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53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53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53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54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54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54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54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54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54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54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54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54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5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5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54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87" grpId="0" animBg="1"/>
      <p:bldP spid="553988" grpId="0" animBg="1"/>
      <p:bldP spid="553989" grpId="0" animBg="1"/>
      <p:bldP spid="553990" grpId="0" animBg="1"/>
      <p:bldP spid="553991" grpId="0" animBg="1"/>
      <p:bldP spid="553992" grpId="0" animBg="1"/>
      <p:bldP spid="553993" grpId="0" animBg="1"/>
      <p:bldP spid="553994" grpId="0" animBg="1"/>
      <p:bldP spid="553995" grpId="0" animBg="1"/>
      <p:bldP spid="553996" grpId="0" animBg="1"/>
      <p:bldP spid="553997" grpId="0" animBg="1"/>
      <p:bldP spid="553998" grpId="0" animBg="1"/>
      <p:bldP spid="553999" grpId="0"/>
      <p:bldP spid="554000" grpId="0"/>
      <p:bldP spid="554001" grpId="0"/>
      <p:bldP spid="554002" grpId="0"/>
      <p:bldP spid="554003" grpId="0" animBg="1"/>
      <p:bldP spid="554004" grpId="0"/>
      <p:bldP spid="554005" grpId="0"/>
      <p:bldP spid="554006" grpId="0" animBg="1"/>
      <p:bldP spid="554007" grpId="0"/>
      <p:bldP spid="554008" grpId="0"/>
      <p:bldP spid="554009" grpId="0"/>
      <p:bldP spid="554010" grpId="0"/>
      <p:bldP spid="554012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013" y="1349375"/>
            <a:ext cx="8193087" cy="5032375"/>
          </a:xfrm>
        </p:spPr>
        <p:txBody>
          <a:bodyPr/>
          <a:lstStyle/>
          <a:p>
            <a:pPr marL="0" indent="0" defTabSz="849313">
              <a:lnSpc>
                <a:spcPct val="100000"/>
              </a:lnSpc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/>
              <a:t>3.1	Einführung</a:t>
            </a:r>
          </a:p>
          <a:p>
            <a:pPr marL="0" indent="0" defTabSz="849313">
              <a:lnSpc>
                <a:spcPct val="100000"/>
              </a:lnSpc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/>
              <a:t>3.2	Optimierungsziele</a:t>
            </a:r>
          </a:p>
          <a:p>
            <a:pPr marL="0" indent="0" defTabSz="849313">
              <a:lnSpc>
                <a:spcPct val="100000"/>
              </a:lnSpc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/>
              <a:t>3.3	Begriffe und Datenstrukturen</a:t>
            </a:r>
          </a:p>
          <a:p>
            <a:pPr marL="0" indent="0" defTabSz="849313">
              <a:lnSpc>
                <a:spcPct val="100000"/>
              </a:lnSpc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/>
              <a:t>3.4	Algorithmen für das Floorplanning</a:t>
            </a:r>
          </a:p>
          <a:p>
            <a:pPr marL="284163" lvl="1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/>
              <a:t>    3.4.1  Floorplan-Sizing-Algorithmus</a:t>
            </a:r>
          </a:p>
          <a:p>
            <a:pPr marL="284163" lvl="1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/>
              <a:t>    3.4.2  Cluster-Wachstums-Algorithmus (Cluster Growth)</a:t>
            </a:r>
          </a:p>
          <a:p>
            <a:pPr marL="284163" lvl="1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/>
              <a:t>    3.4.3  Weitere Algorithmen für das Floorplanning</a:t>
            </a:r>
          </a:p>
          <a:p>
            <a:pPr marL="0" indent="0" defTabSz="849313">
              <a:lnSpc>
                <a:spcPct val="100000"/>
              </a:lnSpc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/>
              <a:t>3.5 	Pinzuordnung (Pin Assignment)</a:t>
            </a:r>
          </a:p>
          <a:p>
            <a:pPr marL="284163" lvl="1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/>
              <a:t>    3.5.1  Problembeschreibung</a:t>
            </a:r>
          </a:p>
          <a:p>
            <a:pPr marL="284163" lvl="1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/>
              <a:t>    3.5.2  Pinzuordnung mittels konzentrischer Kreise</a:t>
            </a:r>
          </a:p>
          <a:p>
            <a:pPr marL="284163" lvl="1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/>
              <a:t>    3.5.3  Topologische Pinzuordnung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>
              <a:tabLst>
                <a:tab pos="984250" algn="l"/>
              </a:tabLst>
            </a:pPr>
            <a:r>
              <a:rPr lang="de-DE" altLang="de-DE"/>
              <a:t>Zusammenfassung Kapitel 3 – Floorplanning</a:t>
            </a:r>
            <a:endParaRPr lang="en-US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6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6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6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6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6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6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6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6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6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6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67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755650" y="1141413"/>
            <a:ext cx="5103813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b="1"/>
              <a:t>Datenstrukturen beim Floorplanning</a:t>
            </a:r>
          </a:p>
        </p:txBody>
      </p:sp>
      <p:sp>
        <p:nvSpPr>
          <p:cNvPr id="65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8013" y="1881188"/>
            <a:ext cx="8428037" cy="4284662"/>
          </a:xfrm>
          <a:noFill/>
        </p:spPr>
        <p:txBody>
          <a:bodyPr lIns="191095" tIns="44941" rIns="89883" bIns="44941"/>
          <a:lstStyle/>
          <a:p>
            <a:pPr defTabSz="762000">
              <a:lnSpc>
                <a:spcPct val="92000"/>
              </a:lnSpc>
              <a:tabLst/>
            </a:pPr>
            <a:r>
              <a:rPr lang="de-DE" altLang="de-DE" dirty="0"/>
              <a:t>Abbildung der Lage der Blöcke zueinander, deren konkrete Formen/Abmessungen kann als Attribut beigefügt sein</a:t>
            </a:r>
            <a:br>
              <a:rPr lang="de-DE" altLang="de-DE" dirty="0"/>
            </a:br>
            <a:endParaRPr lang="de-DE" altLang="de-DE" dirty="0"/>
          </a:p>
          <a:p>
            <a:pPr defTabSz="762000">
              <a:lnSpc>
                <a:spcPct val="92000"/>
              </a:lnSpc>
              <a:tabLst/>
            </a:pPr>
            <a:r>
              <a:rPr lang="de-DE" altLang="de-DE" dirty="0"/>
              <a:t>Datenstrukturen liefern begrenzten (finiten) Lösungsraum, welcher optimale Lösung einschließen sollte</a:t>
            </a:r>
            <a:br>
              <a:rPr lang="de-DE" altLang="de-DE" dirty="0"/>
            </a:br>
            <a:endParaRPr lang="en-US" altLang="de-DE" dirty="0"/>
          </a:p>
          <a:p>
            <a:pPr defTabSz="762000">
              <a:lnSpc>
                <a:spcPct val="92000"/>
              </a:lnSpc>
              <a:buFont typeface="Symbol" pitchFamily="18" charset="2"/>
              <a:buChar char="Þ"/>
              <a:tabLst/>
            </a:pPr>
            <a:r>
              <a:rPr lang="de-DE" altLang="de-DE" dirty="0"/>
              <a:t>Geschnittener </a:t>
            </a:r>
            <a:r>
              <a:rPr lang="de-DE" altLang="de-DE" dirty="0" err="1"/>
              <a:t>Floorplan</a:t>
            </a:r>
            <a:r>
              <a:rPr lang="de-DE" altLang="de-DE" dirty="0"/>
              <a:t>: </a:t>
            </a:r>
          </a:p>
          <a:p>
            <a:pPr marL="742950" lvl="1" indent="-285750" defTabSz="762000">
              <a:lnSpc>
                <a:spcPct val="92000"/>
              </a:lnSpc>
              <a:spcBef>
                <a:spcPct val="35000"/>
              </a:spcBef>
              <a:tabLst/>
            </a:pPr>
            <a:r>
              <a:rPr lang="de-DE" altLang="de-DE" dirty="0"/>
              <a:t>Schnittbaum </a:t>
            </a:r>
          </a:p>
          <a:p>
            <a:pPr marL="742950" lvl="1" indent="-285750" defTabSz="762000">
              <a:lnSpc>
                <a:spcPct val="92000"/>
              </a:lnSpc>
              <a:spcBef>
                <a:spcPct val="35000"/>
              </a:spcBef>
              <a:tabLst/>
            </a:pPr>
            <a:r>
              <a:rPr lang="de-DE" altLang="de-DE" dirty="0"/>
              <a:t>umgekehrte polnische Notation</a:t>
            </a:r>
            <a:br>
              <a:rPr lang="de-DE" altLang="de-DE" dirty="0"/>
            </a:br>
            <a:endParaRPr lang="de-DE" altLang="de-DE" dirty="0"/>
          </a:p>
          <a:p>
            <a:pPr defTabSz="762000">
              <a:lnSpc>
                <a:spcPct val="92000"/>
              </a:lnSpc>
              <a:buFont typeface="Symbol" pitchFamily="18" charset="2"/>
              <a:buChar char="Þ"/>
              <a:tabLst/>
            </a:pPr>
            <a:r>
              <a:rPr lang="de-DE" altLang="de-DE" dirty="0" err="1"/>
              <a:t>Ungeschnittener</a:t>
            </a:r>
            <a:r>
              <a:rPr lang="de-DE" altLang="de-DE" dirty="0"/>
              <a:t> bzw. allgemeiner </a:t>
            </a:r>
            <a:r>
              <a:rPr lang="de-DE" altLang="de-DE" dirty="0" err="1"/>
              <a:t>Floorplan</a:t>
            </a:r>
            <a:r>
              <a:rPr lang="de-DE" altLang="de-DE" dirty="0"/>
              <a:t>: </a:t>
            </a:r>
          </a:p>
          <a:p>
            <a:pPr marL="742950" lvl="1" indent="-285750" defTabSz="762000">
              <a:lnSpc>
                <a:spcPct val="92000"/>
              </a:lnSpc>
              <a:spcBef>
                <a:spcPct val="35000"/>
              </a:spcBef>
              <a:tabLst/>
            </a:pPr>
            <a:r>
              <a:rPr lang="de-DE" altLang="de-DE" dirty="0" err="1"/>
              <a:t>Floorplanbaum</a:t>
            </a:r>
            <a:endParaRPr lang="de-DE" altLang="de-DE" dirty="0"/>
          </a:p>
          <a:p>
            <a:pPr marL="742950" lvl="1" indent="-285750" defTabSz="762000">
              <a:lnSpc>
                <a:spcPct val="92000"/>
              </a:lnSpc>
              <a:spcBef>
                <a:spcPct val="35000"/>
              </a:spcBef>
              <a:tabLst/>
            </a:pPr>
            <a:r>
              <a:rPr lang="de-DE" altLang="de-DE" dirty="0"/>
              <a:t>Polargraph</a:t>
            </a:r>
          </a:p>
          <a:p>
            <a:pPr marL="742950" lvl="1" indent="-285750" defTabSz="762000">
              <a:lnSpc>
                <a:spcPct val="92000"/>
              </a:lnSpc>
              <a:spcBef>
                <a:spcPct val="35000"/>
              </a:spcBef>
              <a:tabLst/>
            </a:pPr>
            <a:r>
              <a:rPr lang="de-DE" altLang="de-DE" dirty="0" err="1"/>
              <a:t>Sequence</a:t>
            </a:r>
            <a:r>
              <a:rPr lang="de-DE" altLang="de-DE" dirty="0"/>
              <a:t> Pair</a:t>
            </a:r>
            <a:br>
              <a:rPr lang="de-DE" altLang="de-DE" dirty="0"/>
            </a:br>
            <a:endParaRPr lang="de-DE" altLang="de-DE" dirty="0"/>
          </a:p>
        </p:txBody>
      </p:sp>
      <p:sp>
        <p:nvSpPr>
          <p:cNvPr id="19460" name="Rectangle 24"/>
          <p:cNvSpPr>
            <a:spLocks noGrp="1" noChangeArrowheads="1"/>
          </p:cNvSpPr>
          <p:nvPr>
            <p:ph type="title"/>
          </p:nvPr>
        </p:nvSpPr>
        <p:spPr/>
        <p:txBody>
          <a:bodyPr lIns="191095" tIns="44941" rIns="89883" bIns="67945"/>
          <a:lstStyle/>
          <a:p>
            <a:pPr defTabSz="914400"/>
            <a:r>
              <a:rPr lang="de-DE" altLang="de-DE" dirty="0"/>
              <a:t>3.3         Begriffe und Datenstrukturen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5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5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5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5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5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5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5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Text Box 2"/>
          <p:cNvSpPr txBox="1">
            <a:spLocks noChangeArrowheads="1"/>
          </p:cNvSpPr>
          <p:nvPr/>
        </p:nvSpPr>
        <p:spPr bwMode="auto">
          <a:xfrm>
            <a:off x="836613" y="1141413"/>
            <a:ext cx="2727325" cy="344487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  <a:extLst/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Schnittbaum (Slicing tree)</a:t>
            </a:r>
          </a:p>
        </p:txBody>
      </p:sp>
      <p:sp>
        <p:nvSpPr>
          <p:cNvPr id="20486" name="Rectangle 24"/>
          <p:cNvSpPr>
            <a:spLocks noGrp="1" noChangeArrowheads="1"/>
          </p:cNvSpPr>
          <p:nvPr>
            <p:ph type="title"/>
          </p:nvPr>
        </p:nvSpPr>
        <p:spPr/>
        <p:txBody>
          <a:bodyPr lIns="191095" tIns="44941" rIns="89883" bIns="67945"/>
          <a:lstStyle/>
          <a:p>
            <a:pPr defTabSz="914400"/>
            <a:r>
              <a:rPr lang="de-DE" altLang="de-DE" dirty="0"/>
              <a:t>3.3         Begriffe und Datenstrukturen: Geschnittener </a:t>
            </a:r>
            <a:r>
              <a:rPr lang="de-DE" altLang="de-DE" dirty="0" err="1"/>
              <a:t>Floorplan</a:t>
            </a:r>
            <a:endParaRPr lang="de-DE" altLang="de-DE" dirty="0"/>
          </a:p>
        </p:txBody>
      </p:sp>
      <p:sp>
        <p:nvSpPr>
          <p:cNvPr id="24" name="Rectangle 4"/>
          <p:cNvSpPr txBox="1">
            <a:spLocks noChangeArrowheads="1"/>
          </p:cNvSpPr>
          <p:nvPr/>
        </p:nvSpPr>
        <p:spPr bwMode="auto">
          <a:xfrm>
            <a:off x="608012" y="1737843"/>
            <a:ext cx="8391526" cy="442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095" tIns="44941" rIns="89883" bIns="44941" numCol="1" anchor="t" anchorCtr="0" compatLnSpc="1">
            <a:prstTxWarp prst="textNoShape">
              <a:avLst/>
            </a:prstTxWarp>
          </a:bodyPr>
          <a:lstStyle>
            <a:lvl1pPr marL="342900" indent="-342900" algn="l" defTabSz="898525" rtl="0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pitchFamily="18" charset="2"/>
              <a:buChar char="·"/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Symbol" pitchFamily="18" charset="2"/>
              </a:defRPr>
            </a:lvl1pPr>
            <a:lvl2pPr marL="301625" indent="155575" algn="l" defTabSz="898525" rtl="0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pitchFamily="18" charset="2"/>
              <a:buChar char="-"/>
              <a:tabLst>
                <a:tab pos="301625" algn="l"/>
                <a:tab pos="542925" algn="l"/>
              </a:tabLst>
              <a:defRPr sz="1600">
                <a:solidFill>
                  <a:schemeClr val="tx1"/>
                </a:solidFill>
                <a:latin typeface="+mn-lt"/>
                <a:sym typeface="Symbol" pitchFamily="18" charset="2"/>
              </a:defRPr>
            </a:lvl2pPr>
            <a:lvl3pPr marL="449263" indent="3175" algn="l" defTabSz="898525" rtl="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500">
                <a:solidFill>
                  <a:schemeClr val="tx1"/>
                </a:solidFill>
                <a:latin typeface="+mn-lt"/>
                <a:sym typeface="Symbol" pitchFamily="18" charset="2"/>
              </a:defRPr>
            </a:lvl3pPr>
            <a:lvl4pPr marL="676275" indent="695325" algn="l" defTabSz="898525" rtl="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500">
                <a:solidFill>
                  <a:schemeClr val="tx1"/>
                </a:solidFill>
                <a:latin typeface="+mn-lt"/>
                <a:sym typeface="Symbol" pitchFamily="18" charset="2"/>
              </a:defRPr>
            </a:lvl4pPr>
            <a:lvl5pPr marL="900113" indent="928688" algn="l" defTabSz="898525" rtl="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500">
                <a:solidFill>
                  <a:schemeClr val="tx1"/>
                </a:solidFill>
                <a:latin typeface="+mn-lt"/>
                <a:sym typeface="Symbol" pitchFamily="18" charset="2"/>
              </a:defRPr>
            </a:lvl5pPr>
            <a:lvl6pPr marL="1357313" algn="l" defTabSz="898525" rtl="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500">
                <a:solidFill>
                  <a:schemeClr val="tx1"/>
                </a:solidFill>
                <a:latin typeface="+mn-lt"/>
                <a:sym typeface="Symbol" pitchFamily="18" charset="2"/>
              </a:defRPr>
            </a:lvl6pPr>
            <a:lvl7pPr marL="1814513" algn="l" defTabSz="898525" rtl="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500">
                <a:solidFill>
                  <a:schemeClr val="tx1"/>
                </a:solidFill>
                <a:latin typeface="+mn-lt"/>
                <a:sym typeface="Symbol" pitchFamily="18" charset="2"/>
              </a:defRPr>
            </a:lvl7pPr>
            <a:lvl8pPr marL="2271713" algn="l" defTabSz="898525" rtl="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500">
                <a:solidFill>
                  <a:schemeClr val="tx1"/>
                </a:solidFill>
                <a:latin typeface="+mn-lt"/>
                <a:sym typeface="Symbol" pitchFamily="18" charset="2"/>
              </a:defRPr>
            </a:lvl8pPr>
            <a:lvl9pPr marL="2728913" algn="l" defTabSz="898525" rtl="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500">
                <a:solidFill>
                  <a:schemeClr val="tx1"/>
                </a:solidFill>
                <a:latin typeface="+mn-lt"/>
                <a:sym typeface="Symbol" pitchFamily="18" charset="2"/>
              </a:defRPr>
            </a:lvl9pPr>
          </a:lstStyle>
          <a:p>
            <a:pPr defTabSz="762000">
              <a:tabLst/>
            </a:pPr>
            <a:r>
              <a:rPr lang="de-DE" altLang="de-DE" kern="0" dirty="0"/>
              <a:t>Ein Schnittbaum ist die Modellierung eines geschnittenen </a:t>
            </a:r>
            <a:r>
              <a:rPr lang="de-DE" altLang="de-DE" kern="0" dirty="0" err="1"/>
              <a:t>Floorplans</a:t>
            </a:r>
            <a:r>
              <a:rPr lang="de-DE" altLang="de-DE" kern="0" dirty="0"/>
              <a:t> durch einen geordneten Binärbaum mit </a:t>
            </a:r>
            <a:r>
              <a:rPr lang="de-DE" altLang="de-DE" i="1" kern="0" dirty="0"/>
              <a:t>k </a:t>
            </a:r>
            <a:r>
              <a:rPr lang="de-DE" altLang="de-DE" kern="0" dirty="0">
                <a:solidFill>
                  <a:srgbClr val="008000"/>
                </a:solidFill>
              </a:rPr>
              <a:t>Blättern</a:t>
            </a:r>
            <a:r>
              <a:rPr lang="de-DE" altLang="de-DE" kern="0" dirty="0"/>
              <a:t> und </a:t>
            </a:r>
            <a:r>
              <a:rPr lang="de-DE" altLang="de-DE" i="1" kern="0" dirty="0"/>
              <a:t>k</a:t>
            </a:r>
            <a:r>
              <a:rPr lang="de-DE" altLang="de-DE" kern="0" dirty="0"/>
              <a:t>-1 </a:t>
            </a:r>
            <a:r>
              <a:rPr lang="de-DE" altLang="de-DE" kern="0" dirty="0">
                <a:solidFill>
                  <a:srgbClr val="008000"/>
                </a:solidFill>
              </a:rPr>
              <a:t>Knoten </a:t>
            </a:r>
            <a:r>
              <a:rPr lang="de-DE" altLang="de-DE" kern="0" dirty="0"/>
              <a:t>(</a:t>
            </a:r>
            <a:r>
              <a:rPr lang="de-DE" altLang="de-DE" i="1" kern="0" dirty="0"/>
              <a:t>k</a:t>
            </a:r>
            <a:r>
              <a:rPr lang="de-DE" altLang="de-DE" kern="0" dirty="0"/>
              <a:t> … Anzahl der Blöcke)</a:t>
            </a:r>
          </a:p>
          <a:p>
            <a:pPr defTabSz="762000">
              <a:tabLst/>
            </a:pPr>
            <a:endParaRPr lang="de-DE" altLang="de-DE" kern="0" dirty="0"/>
          </a:p>
          <a:p>
            <a:pPr defTabSz="762000">
              <a:tabLst/>
            </a:pPr>
            <a:endParaRPr lang="de-DE" altLang="de-DE" kern="0" dirty="0"/>
          </a:p>
          <a:p>
            <a:pPr defTabSz="762000">
              <a:tabLst/>
            </a:pPr>
            <a:endParaRPr lang="de-DE" altLang="de-DE" kern="0" dirty="0"/>
          </a:p>
          <a:p>
            <a:pPr defTabSz="762000">
              <a:tabLst/>
            </a:pPr>
            <a:endParaRPr lang="de-DE" altLang="de-DE" kern="0" dirty="0"/>
          </a:p>
          <a:p>
            <a:pPr defTabSz="762000">
              <a:tabLst/>
            </a:pPr>
            <a:endParaRPr lang="de-DE" altLang="de-DE" kern="0" dirty="0"/>
          </a:p>
          <a:p>
            <a:pPr defTabSz="762000">
              <a:tabLst/>
            </a:pPr>
            <a:endParaRPr lang="de-DE" altLang="de-DE" kern="0" dirty="0"/>
          </a:p>
          <a:p>
            <a:pPr defTabSz="762000">
              <a:tabLst/>
            </a:pPr>
            <a:r>
              <a:rPr lang="de-DE" altLang="de-DE" kern="0" dirty="0"/>
              <a:t>Jeder </a:t>
            </a:r>
            <a:r>
              <a:rPr lang="de-DE" altLang="de-DE" kern="0" dirty="0">
                <a:solidFill>
                  <a:srgbClr val="008000"/>
                </a:solidFill>
              </a:rPr>
              <a:t>Knoten</a:t>
            </a:r>
            <a:r>
              <a:rPr lang="de-DE" altLang="de-DE" kern="0" dirty="0"/>
              <a:t> repräsentiert dabei eine </a:t>
            </a:r>
            <a:r>
              <a:rPr lang="de-DE" altLang="de-DE" kern="0" dirty="0">
                <a:solidFill>
                  <a:srgbClr val="008000"/>
                </a:solidFill>
              </a:rPr>
              <a:t>Schnittlinie</a:t>
            </a:r>
            <a:r>
              <a:rPr lang="de-DE" altLang="de-DE" kern="0" dirty="0"/>
              <a:t> und jedes </a:t>
            </a:r>
            <a:r>
              <a:rPr lang="de-DE" altLang="de-DE" kern="0" dirty="0">
                <a:solidFill>
                  <a:srgbClr val="333399"/>
                </a:solidFill>
              </a:rPr>
              <a:t>Blatt</a:t>
            </a:r>
            <a:r>
              <a:rPr lang="de-DE" altLang="de-DE" kern="0" dirty="0"/>
              <a:t> einen </a:t>
            </a:r>
            <a:r>
              <a:rPr lang="de-DE" altLang="de-DE" kern="0" dirty="0">
                <a:solidFill>
                  <a:srgbClr val="333399"/>
                </a:solidFill>
              </a:rPr>
              <a:t>Block</a:t>
            </a:r>
            <a:r>
              <a:rPr lang="en-US" altLang="de-DE" kern="0" dirty="0"/>
              <a:t> </a:t>
            </a:r>
          </a:p>
          <a:p>
            <a:pPr defTabSz="762000">
              <a:tabLst/>
            </a:pPr>
            <a:r>
              <a:rPr lang="de-DE" altLang="de-DE" kern="0" dirty="0"/>
              <a:t>Die Reihenfolge der </a:t>
            </a:r>
            <a:r>
              <a:rPr lang="de-DE" altLang="de-DE" kern="0" dirty="0" err="1"/>
              <a:t>Kindknoten</a:t>
            </a:r>
            <a:r>
              <a:rPr lang="de-DE" altLang="de-DE" kern="0" dirty="0"/>
              <a:t> (li./</a:t>
            </a:r>
            <a:r>
              <a:rPr lang="de-DE" altLang="de-DE" kern="0" dirty="0" err="1"/>
              <a:t>re</a:t>
            </a:r>
            <a:r>
              <a:rPr lang="de-DE" altLang="de-DE" kern="0" dirty="0"/>
              <a:t>.) entspricht der relativen Lage der Blöcke,</a:t>
            </a:r>
            <a:br>
              <a:rPr lang="de-DE" altLang="de-DE" kern="0" dirty="0"/>
            </a:br>
            <a:r>
              <a:rPr lang="de-DE" altLang="de-DE" kern="0" dirty="0"/>
              <a:t>d.h. H: oben/unten, V: links/rechts</a:t>
            </a:r>
          </a:p>
          <a:p>
            <a:pPr defTabSz="762000">
              <a:tabLst/>
            </a:pPr>
            <a:r>
              <a:rPr lang="de-DE" altLang="de-DE" kern="0" dirty="0"/>
              <a:t>Wesentliches Merkmal eines Schnittbaums ist seine Binärstruktur, </a:t>
            </a:r>
            <a:br>
              <a:rPr lang="de-DE" altLang="de-DE" kern="0" dirty="0"/>
            </a:br>
            <a:r>
              <a:rPr lang="de-DE" altLang="de-DE" kern="0" dirty="0"/>
              <a:t>d.h. jeder Knoten hat genau zwei Kinder</a:t>
            </a:r>
            <a:r>
              <a:rPr lang="en-US" altLang="de-DE" kern="0" dirty="0"/>
              <a:t> </a:t>
            </a:r>
            <a:endParaRPr lang="de-DE" altLang="de-DE" kern="0" dirty="0"/>
          </a:p>
          <a:p>
            <a:pPr defTabSz="762000">
              <a:tabLst/>
            </a:pPr>
            <a:endParaRPr lang="en-US" altLang="de-DE" kern="0" dirty="0"/>
          </a:p>
        </p:txBody>
      </p:sp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1273175" y="2708900"/>
            <a:ext cx="1520825" cy="1477963"/>
            <a:chOff x="802" y="2145"/>
            <a:chExt cx="958" cy="931"/>
          </a:xfrm>
        </p:grpSpPr>
        <p:sp>
          <p:nvSpPr>
            <p:cNvPr id="26" name="Line 6"/>
            <p:cNvSpPr>
              <a:spLocks noChangeShapeType="1"/>
            </p:cNvSpPr>
            <p:nvPr/>
          </p:nvSpPr>
          <p:spPr bwMode="auto">
            <a:xfrm>
              <a:off x="1271" y="2145"/>
              <a:ext cx="1" cy="62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7"/>
            <p:cNvSpPr>
              <a:spLocks noChangeShapeType="1"/>
            </p:cNvSpPr>
            <p:nvPr/>
          </p:nvSpPr>
          <p:spPr bwMode="auto">
            <a:xfrm>
              <a:off x="805" y="2145"/>
              <a:ext cx="955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8"/>
            <p:cNvSpPr>
              <a:spLocks noChangeShapeType="1"/>
            </p:cNvSpPr>
            <p:nvPr/>
          </p:nvSpPr>
          <p:spPr bwMode="auto">
            <a:xfrm>
              <a:off x="802" y="2769"/>
              <a:ext cx="956" cy="1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Text Box 9"/>
            <p:cNvSpPr txBox="1">
              <a:spLocks noChangeArrowheads="1"/>
            </p:cNvSpPr>
            <p:nvPr/>
          </p:nvSpPr>
          <p:spPr bwMode="auto">
            <a:xfrm>
              <a:off x="1128" y="2824"/>
              <a:ext cx="23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de-DE" altLang="de-DE" sz="2000" b="1" i="1"/>
                <a:t>A</a:t>
              </a:r>
              <a:endParaRPr lang="en-US" altLang="de-DE" sz="2000" b="1" i="1"/>
            </a:p>
          </p:txBody>
        </p:sp>
        <p:sp>
          <p:nvSpPr>
            <p:cNvPr id="30" name="Text Box 10"/>
            <p:cNvSpPr txBox="1">
              <a:spLocks noChangeArrowheads="1"/>
            </p:cNvSpPr>
            <p:nvPr/>
          </p:nvSpPr>
          <p:spPr bwMode="auto">
            <a:xfrm>
              <a:off x="936" y="2319"/>
              <a:ext cx="23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de-DE" altLang="de-DE" sz="2000" b="1" i="1"/>
                <a:t>B</a:t>
              </a:r>
              <a:endParaRPr lang="en-US" altLang="de-DE" sz="2000" b="1" i="1"/>
            </a:p>
          </p:txBody>
        </p:sp>
        <p:sp>
          <p:nvSpPr>
            <p:cNvPr id="31" name="Text Box 11"/>
            <p:cNvSpPr txBox="1">
              <a:spLocks noChangeArrowheads="1"/>
            </p:cNvSpPr>
            <p:nvPr/>
          </p:nvSpPr>
          <p:spPr bwMode="auto">
            <a:xfrm>
              <a:off x="1391" y="2319"/>
              <a:ext cx="23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de-DE" altLang="de-DE" sz="2000" b="1" i="1"/>
                <a:t>C</a:t>
              </a:r>
              <a:endParaRPr lang="en-US" altLang="de-DE" sz="2000" b="1" i="1"/>
            </a:p>
          </p:txBody>
        </p:sp>
        <p:sp>
          <p:nvSpPr>
            <p:cNvPr id="32" name="Rectangle 12"/>
            <p:cNvSpPr>
              <a:spLocks noChangeArrowheads="1"/>
            </p:cNvSpPr>
            <p:nvPr/>
          </p:nvSpPr>
          <p:spPr bwMode="auto">
            <a:xfrm>
              <a:off x="805" y="2145"/>
              <a:ext cx="955" cy="931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33" name="Gruppieren 32"/>
          <p:cNvGrpSpPr/>
          <p:nvPr/>
        </p:nvGrpSpPr>
        <p:grpSpPr>
          <a:xfrm>
            <a:off x="4235451" y="2469212"/>
            <a:ext cx="1200669" cy="2039938"/>
            <a:chOff x="4235451" y="2469212"/>
            <a:chExt cx="1200669" cy="2039938"/>
          </a:xfrm>
        </p:grpSpPr>
        <p:sp>
          <p:nvSpPr>
            <p:cNvPr id="34" name="Text Box 16"/>
            <p:cNvSpPr txBox="1">
              <a:spLocks noChangeArrowheads="1"/>
            </p:cNvSpPr>
            <p:nvPr/>
          </p:nvSpPr>
          <p:spPr bwMode="auto">
            <a:xfrm>
              <a:off x="4529138" y="3309000"/>
              <a:ext cx="363537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de-DE" altLang="de-DE" sz="2000" b="1" dirty="0">
                  <a:solidFill>
                    <a:schemeClr val="accent2"/>
                  </a:solidFill>
                </a:rPr>
                <a:t>V</a:t>
              </a:r>
              <a:endParaRPr lang="en-US" altLang="de-DE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35" name="Text Box 14"/>
            <p:cNvSpPr txBox="1">
              <a:spLocks noChangeArrowheads="1"/>
            </p:cNvSpPr>
            <p:nvPr/>
          </p:nvSpPr>
          <p:spPr bwMode="auto">
            <a:xfrm>
              <a:off x="4832350" y="2469212"/>
              <a:ext cx="377825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de-DE" altLang="de-DE" sz="2000" b="1">
                  <a:solidFill>
                    <a:srgbClr val="CC0000"/>
                  </a:solidFill>
                </a:rPr>
                <a:t>H</a:t>
              </a:r>
              <a:endParaRPr lang="en-US" altLang="de-DE" sz="2000" b="1">
                <a:solidFill>
                  <a:srgbClr val="CC0000"/>
                </a:solidFill>
              </a:endParaRPr>
            </a:p>
          </p:txBody>
        </p:sp>
        <p:sp>
          <p:nvSpPr>
            <p:cNvPr id="36" name="Text Box 15"/>
            <p:cNvSpPr txBox="1">
              <a:spLocks noChangeArrowheads="1"/>
            </p:cNvSpPr>
            <p:nvPr/>
          </p:nvSpPr>
          <p:spPr bwMode="auto">
            <a:xfrm>
              <a:off x="5058295" y="3309000"/>
              <a:ext cx="377825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de-DE" altLang="de-DE" sz="2000" b="1" i="1" dirty="0"/>
                <a:t>A</a:t>
              </a:r>
              <a:endParaRPr lang="en-US" altLang="de-DE" sz="2000" b="1" i="1" dirty="0"/>
            </a:p>
          </p:txBody>
        </p:sp>
        <p:sp>
          <p:nvSpPr>
            <p:cNvPr id="37" name="Line 17"/>
            <p:cNvSpPr>
              <a:spLocks noChangeShapeType="1"/>
            </p:cNvSpPr>
            <p:nvPr/>
          </p:nvSpPr>
          <p:spPr bwMode="auto">
            <a:xfrm flipH="1">
              <a:off x="4757738" y="2878787"/>
              <a:ext cx="214312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5060950" y="2878787"/>
              <a:ext cx="153987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Text Box 19"/>
            <p:cNvSpPr txBox="1">
              <a:spLocks noChangeArrowheads="1"/>
            </p:cNvSpPr>
            <p:nvPr/>
          </p:nvSpPr>
          <p:spPr bwMode="auto">
            <a:xfrm>
              <a:off x="4235451" y="4109100"/>
              <a:ext cx="377825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de-DE" altLang="de-DE" sz="2000" b="1" i="1"/>
                <a:t>B</a:t>
              </a:r>
              <a:endParaRPr lang="en-US" altLang="de-DE" sz="2000" b="1" i="1"/>
            </a:p>
          </p:txBody>
        </p:sp>
        <p:sp>
          <p:nvSpPr>
            <p:cNvPr id="40" name="Text Box 20"/>
            <p:cNvSpPr txBox="1">
              <a:spLocks noChangeArrowheads="1"/>
            </p:cNvSpPr>
            <p:nvPr/>
          </p:nvSpPr>
          <p:spPr bwMode="auto">
            <a:xfrm>
              <a:off x="4805363" y="4109100"/>
              <a:ext cx="377825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de-DE" altLang="de-DE" sz="2000" b="1" i="1"/>
                <a:t>C</a:t>
              </a:r>
              <a:endParaRPr lang="en-US" altLang="de-DE" sz="2000" b="1" i="1"/>
            </a:p>
          </p:txBody>
        </p:sp>
        <p:sp>
          <p:nvSpPr>
            <p:cNvPr id="41" name="Line 21"/>
            <p:cNvSpPr>
              <a:spLocks noChangeShapeType="1"/>
            </p:cNvSpPr>
            <p:nvPr/>
          </p:nvSpPr>
          <p:spPr bwMode="auto">
            <a:xfrm flipH="1">
              <a:off x="4464051" y="3678887"/>
              <a:ext cx="2159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22"/>
            <p:cNvSpPr>
              <a:spLocks noChangeShapeType="1"/>
            </p:cNvSpPr>
            <p:nvPr/>
          </p:nvSpPr>
          <p:spPr bwMode="auto">
            <a:xfrm>
              <a:off x="4768851" y="3678887"/>
              <a:ext cx="152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38" grpId="0" animBg="1"/>
      <p:bldP spid="2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" name="Text Box 71"/>
          <p:cNvSpPr txBox="1">
            <a:spLocks noChangeArrowheads="1"/>
          </p:cNvSpPr>
          <p:nvPr/>
        </p:nvSpPr>
        <p:spPr bwMode="auto">
          <a:xfrm>
            <a:off x="836613" y="1141413"/>
            <a:ext cx="2727325" cy="344487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  <a:extLst/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Schnittbaum (Slicing tree)</a:t>
            </a:r>
          </a:p>
        </p:txBody>
      </p:sp>
      <p:sp>
        <p:nvSpPr>
          <p:cNvPr id="21545" name="Rectangle 73"/>
          <p:cNvSpPr>
            <a:spLocks noGrp="1" noChangeArrowheads="1"/>
          </p:cNvSpPr>
          <p:nvPr>
            <p:ph type="title"/>
          </p:nvPr>
        </p:nvSpPr>
        <p:spPr/>
        <p:txBody>
          <a:bodyPr lIns="191095" tIns="44941" rIns="89883" bIns="67945"/>
          <a:lstStyle/>
          <a:p>
            <a:pPr defTabSz="914400"/>
            <a:r>
              <a:rPr lang="de-DE" altLang="de-DE" dirty="0"/>
              <a:t>3.3         Begriffe und Datenstrukturen: Geschnittener </a:t>
            </a:r>
            <a:r>
              <a:rPr lang="de-DE" altLang="de-DE" dirty="0" err="1"/>
              <a:t>Floorplan</a:t>
            </a:r>
            <a:endParaRPr lang="de-DE" altLang="de-DE" dirty="0"/>
          </a:p>
        </p:txBody>
      </p:sp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342900" y="2693988"/>
            <a:ext cx="2438400" cy="228758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2000"/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3848100" y="3151188"/>
            <a:ext cx="457200" cy="379412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1257300" y="2693988"/>
            <a:ext cx="1524000" cy="2287587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0" name="Line 8"/>
          <p:cNvSpPr>
            <a:spLocks noChangeShapeType="1"/>
          </p:cNvSpPr>
          <p:nvPr/>
        </p:nvSpPr>
        <p:spPr bwMode="auto">
          <a:xfrm>
            <a:off x="2017713" y="3379788"/>
            <a:ext cx="1587" cy="9921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" name="Line 9"/>
          <p:cNvSpPr>
            <a:spLocks noChangeShapeType="1"/>
          </p:cNvSpPr>
          <p:nvPr/>
        </p:nvSpPr>
        <p:spPr bwMode="auto">
          <a:xfrm>
            <a:off x="1277938" y="3379788"/>
            <a:ext cx="151606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342900" y="2693988"/>
            <a:ext cx="914400" cy="22875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3" name="Line 11"/>
          <p:cNvSpPr>
            <a:spLocks noChangeShapeType="1"/>
          </p:cNvSpPr>
          <p:nvPr/>
        </p:nvSpPr>
        <p:spPr bwMode="auto">
          <a:xfrm>
            <a:off x="342900" y="3836988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" name="Text Box 12"/>
          <p:cNvSpPr txBox="1">
            <a:spLocks noChangeArrowheads="1"/>
          </p:cNvSpPr>
          <p:nvPr/>
        </p:nvSpPr>
        <p:spPr bwMode="auto">
          <a:xfrm>
            <a:off x="5097463" y="2817813"/>
            <a:ext cx="3778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/>
              <a:t>H</a:t>
            </a:r>
            <a:endParaRPr lang="en-US" altLang="de-DE" sz="2000" b="1"/>
          </a:p>
        </p:txBody>
      </p:sp>
      <p:sp>
        <p:nvSpPr>
          <p:cNvPr id="55" name="Text Box 13"/>
          <p:cNvSpPr txBox="1">
            <a:spLocks noChangeArrowheads="1"/>
          </p:cNvSpPr>
          <p:nvPr/>
        </p:nvSpPr>
        <p:spPr bwMode="auto">
          <a:xfrm>
            <a:off x="4533900" y="1941513"/>
            <a:ext cx="3635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/>
              <a:t>V</a:t>
            </a:r>
            <a:endParaRPr lang="en-US" altLang="de-DE" sz="2000" b="1"/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3619500" y="3695700"/>
            <a:ext cx="381455" cy="40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 i="1" dirty="0"/>
              <a:t>B</a:t>
            </a:r>
            <a:endParaRPr lang="en-US" altLang="de-DE" sz="2000" b="1" i="1" dirty="0"/>
          </a:p>
        </p:txBody>
      </p:sp>
      <p:sp>
        <p:nvSpPr>
          <p:cNvPr id="57" name="Text Box 15"/>
          <p:cNvSpPr txBox="1">
            <a:spLocks noChangeArrowheads="1"/>
          </p:cNvSpPr>
          <p:nvPr/>
        </p:nvSpPr>
        <p:spPr bwMode="auto">
          <a:xfrm>
            <a:off x="571500" y="3009900"/>
            <a:ext cx="3778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 i="1"/>
              <a:t>B</a:t>
            </a:r>
            <a:endParaRPr lang="en-US" altLang="de-DE" sz="2000" b="1" i="1"/>
          </a:p>
        </p:txBody>
      </p:sp>
      <p:sp>
        <p:nvSpPr>
          <p:cNvPr id="58" name="Text Box 16"/>
          <p:cNvSpPr txBox="1">
            <a:spLocks noChangeArrowheads="1"/>
          </p:cNvSpPr>
          <p:nvPr/>
        </p:nvSpPr>
        <p:spPr bwMode="auto">
          <a:xfrm>
            <a:off x="4788030" y="3694113"/>
            <a:ext cx="3778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 i="1"/>
              <a:t>C</a:t>
            </a:r>
            <a:endParaRPr lang="en-US" altLang="de-DE" sz="2000" b="1" i="1"/>
          </a:p>
        </p:txBody>
      </p:sp>
      <p:sp>
        <p:nvSpPr>
          <p:cNvPr id="59" name="Text Box 17"/>
          <p:cNvSpPr txBox="1">
            <a:spLocks noChangeArrowheads="1"/>
          </p:cNvSpPr>
          <p:nvPr/>
        </p:nvSpPr>
        <p:spPr bwMode="auto">
          <a:xfrm>
            <a:off x="5370513" y="3694113"/>
            <a:ext cx="3778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/>
              <a:t>H</a:t>
            </a:r>
            <a:endParaRPr lang="en-US" altLang="de-DE" sz="2000" b="1"/>
          </a:p>
        </p:txBody>
      </p:sp>
      <p:sp>
        <p:nvSpPr>
          <p:cNvPr id="60" name="Line 18"/>
          <p:cNvSpPr>
            <a:spLocks noChangeShapeType="1"/>
          </p:cNvSpPr>
          <p:nvPr/>
        </p:nvSpPr>
        <p:spPr bwMode="auto">
          <a:xfrm flipH="1">
            <a:off x="4230688" y="2319338"/>
            <a:ext cx="366712" cy="488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" name="Line 19"/>
          <p:cNvSpPr>
            <a:spLocks noChangeShapeType="1"/>
          </p:cNvSpPr>
          <p:nvPr/>
        </p:nvSpPr>
        <p:spPr bwMode="auto">
          <a:xfrm>
            <a:off x="4838700" y="23495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" name="Line 20"/>
          <p:cNvSpPr>
            <a:spLocks noChangeShapeType="1"/>
          </p:cNvSpPr>
          <p:nvPr/>
        </p:nvSpPr>
        <p:spPr bwMode="auto">
          <a:xfrm flipH="1">
            <a:off x="3848100" y="3265488"/>
            <a:ext cx="2159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" name="Line 21"/>
          <p:cNvSpPr>
            <a:spLocks noChangeShapeType="1"/>
          </p:cNvSpPr>
          <p:nvPr/>
        </p:nvSpPr>
        <p:spPr bwMode="auto">
          <a:xfrm>
            <a:off x="4152900" y="3265488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" name="Line 22"/>
          <p:cNvSpPr>
            <a:spLocks noChangeShapeType="1"/>
          </p:cNvSpPr>
          <p:nvPr/>
        </p:nvSpPr>
        <p:spPr bwMode="auto">
          <a:xfrm flipH="1">
            <a:off x="5038725" y="3230563"/>
            <a:ext cx="214313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" name="Line 23"/>
          <p:cNvSpPr>
            <a:spLocks noChangeShapeType="1"/>
          </p:cNvSpPr>
          <p:nvPr/>
        </p:nvSpPr>
        <p:spPr bwMode="auto">
          <a:xfrm>
            <a:off x="5341938" y="3230563"/>
            <a:ext cx="153987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" name="Text Box 24"/>
          <p:cNvSpPr txBox="1">
            <a:spLocks noChangeArrowheads="1"/>
          </p:cNvSpPr>
          <p:nvPr/>
        </p:nvSpPr>
        <p:spPr bwMode="auto">
          <a:xfrm>
            <a:off x="5634375" y="4533900"/>
            <a:ext cx="3778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 i="1" dirty="0"/>
              <a:t>D</a:t>
            </a:r>
            <a:endParaRPr lang="en-US" altLang="de-DE" sz="2000" b="1" i="1" dirty="0"/>
          </a:p>
        </p:txBody>
      </p:sp>
      <p:sp>
        <p:nvSpPr>
          <p:cNvPr id="67" name="Line 26"/>
          <p:cNvSpPr>
            <a:spLocks noChangeShapeType="1"/>
          </p:cNvSpPr>
          <p:nvPr/>
        </p:nvSpPr>
        <p:spPr bwMode="auto">
          <a:xfrm flipH="1">
            <a:off x="5295900" y="4103688"/>
            <a:ext cx="214313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" name="Line 27"/>
          <p:cNvSpPr>
            <a:spLocks noChangeShapeType="1"/>
          </p:cNvSpPr>
          <p:nvPr/>
        </p:nvSpPr>
        <p:spPr bwMode="auto">
          <a:xfrm>
            <a:off x="5599113" y="4103688"/>
            <a:ext cx="153987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" name="Line 28"/>
          <p:cNvSpPr>
            <a:spLocks noChangeShapeType="1"/>
          </p:cNvSpPr>
          <p:nvPr/>
        </p:nvSpPr>
        <p:spPr bwMode="auto">
          <a:xfrm>
            <a:off x="1257300" y="4370388"/>
            <a:ext cx="151765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" name="Text Box 29"/>
          <p:cNvSpPr txBox="1">
            <a:spLocks noChangeArrowheads="1"/>
          </p:cNvSpPr>
          <p:nvPr/>
        </p:nvSpPr>
        <p:spPr bwMode="auto">
          <a:xfrm>
            <a:off x="1790700" y="4457700"/>
            <a:ext cx="3778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 i="1"/>
              <a:t>D</a:t>
            </a:r>
            <a:endParaRPr lang="en-US" altLang="de-DE" sz="2000" b="1" i="1"/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1790700" y="2846388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2" name="Rectangle 36"/>
          <p:cNvSpPr>
            <a:spLocks noChangeArrowheads="1"/>
          </p:cNvSpPr>
          <p:nvPr/>
        </p:nvSpPr>
        <p:spPr bwMode="auto">
          <a:xfrm>
            <a:off x="3925888" y="2846388"/>
            <a:ext cx="457200" cy="3810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3" name="Text Box 37"/>
          <p:cNvSpPr txBox="1">
            <a:spLocks noChangeArrowheads="1"/>
          </p:cNvSpPr>
          <p:nvPr/>
        </p:nvSpPr>
        <p:spPr bwMode="auto">
          <a:xfrm>
            <a:off x="3924300" y="2817813"/>
            <a:ext cx="3778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/>
              <a:t>H</a:t>
            </a:r>
            <a:endParaRPr lang="en-US" altLang="de-DE" sz="2000" b="1"/>
          </a:p>
        </p:txBody>
      </p:sp>
      <p:grpSp>
        <p:nvGrpSpPr>
          <p:cNvPr id="74" name="Group 70"/>
          <p:cNvGrpSpPr>
            <a:grpSpLocks/>
          </p:cNvGrpSpPr>
          <p:nvPr/>
        </p:nvGrpSpPr>
        <p:grpSpPr bwMode="auto">
          <a:xfrm>
            <a:off x="952500" y="2084388"/>
            <a:ext cx="4344988" cy="2954338"/>
            <a:chOff x="600" y="1313"/>
            <a:chExt cx="2737" cy="1861"/>
          </a:xfrm>
        </p:grpSpPr>
        <p:sp>
          <p:nvSpPr>
            <p:cNvPr id="75" name="Freeform 3"/>
            <p:cNvSpPr>
              <a:spLocks/>
            </p:cNvSpPr>
            <p:nvPr/>
          </p:nvSpPr>
          <p:spPr bwMode="auto">
            <a:xfrm>
              <a:off x="1608" y="1937"/>
              <a:ext cx="1632" cy="320"/>
            </a:xfrm>
            <a:custGeom>
              <a:avLst/>
              <a:gdLst>
                <a:gd name="T0" fmla="*/ 0 w 1542"/>
                <a:gd name="T1" fmla="*/ 341 h 302"/>
                <a:gd name="T2" fmla="*/ 763 w 1542"/>
                <a:gd name="T3" fmla="*/ 513 h 302"/>
                <a:gd name="T4" fmla="*/ 2880 w 1542"/>
                <a:gd name="T5" fmla="*/ 0 h 3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42" h="302">
                  <a:moveTo>
                    <a:pt x="0" y="181"/>
                  </a:moveTo>
                  <a:cubicBezTo>
                    <a:pt x="75" y="241"/>
                    <a:pt x="151" y="302"/>
                    <a:pt x="408" y="272"/>
                  </a:cubicBezTo>
                  <a:cubicBezTo>
                    <a:pt x="665" y="242"/>
                    <a:pt x="1103" y="121"/>
                    <a:pt x="1542" y="0"/>
                  </a:cubicBezTo>
                </a:path>
              </a:pathLst>
            </a:custGeom>
            <a:noFill/>
            <a:ln w="28575" cap="flat" cmpd="sng">
              <a:solidFill>
                <a:srgbClr val="808080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5"/>
            <p:cNvSpPr>
              <a:spLocks/>
            </p:cNvSpPr>
            <p:nvPr/>
          </p:nvSpPr>
          <p:spPr bwMode="auto">
            <a:xfrm>
              <a:off x="1704" y="2561"/>
              <a:ext cx="1633" cy="320"/>
            </a:xfrm>
            <a:custGeom>
              <a:avLst/>
              <a:gdLst>
                <a:gd name="T0" fmla="*/ 0 w 1542"/>
                <a:gd name="T1" fmla="*/ 341 h 302"/>
                <a:gd name="T2" fmla="*/ 766 w 1542"/>
                <a:gd name="T3" fmla="*/ 513 h 302"/>
                <a:gd name="T4" fmla="*/ 2895 w 1542"/>
                <a:gd name="T5" fmla="*/ 0 h 3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42" h="302">
                  <a:moveTo>
                    <a:pt x="0" y="181"/>
                  </a:moveTo>
                  <a:cubicBezTo>
                    <a:pt x="75" y="241"/>
                    <a:pt x="151" y="302"/>
                    <a:pt x="408" y="272"/>
                  </a:cubicBezTo>
                  <a:cubicBezTo>
                    <a:pt x="665" y="242"/>
                    <a:pt x="1103" y="121"/>
                    <a:pt x="1542" y="0"/>
                  </a:cubicBezTo>
                </a:path>
              </a:pathLst>
            </a:custGeom>
            <a:noFill/>
            <a:ln w="28575" cap="flat" cmpd="sng">
              <a:solidFill>
                <a:srgbClr val="808080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6"/>
            <p:cNvSpPr>
              <a:spLocks/>
            </p:cNvSpPr>
            <p:nvPr/>
          </p:nvSpPr>
          <p:spPr bwMode="auto">
            <a:xfrm>
              <a:off x="600" y="1841"/>
              <a:ext cx="1873" cy="576"/>
            </a:xfrm>
            <a:custGeom>
              <a:avLst/>
              <a:gdLst>
                <a:gd name="T0" fmla="*/ 0 w 1814"/>
                <a:gd name="T1" fmla="*/ 226012 h 317"/>
                <a:gd name="T2" fmla="*/ 1035 w 1814"/>
                <a:gd name="T3" fmla="*/ 32167 h 317"/>
                <a:gd name="T4" fmla="*/ 2579 w 1814"/>
                <a:gd name="T5" fmla="*/ 32167 h 3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14" h="317">
                  <a:moveTo>
                    <a:pt x="0" y="317"/>
                  </a:moveTo>
                  <a:cubicBezTo>
                    <a:pt x="212" y="203"/>
                    <a:pt x="424" y="90"/>
                    <a:pt x="726" y="45"/>
                  </a:cubicBezTo>
                  <a:cubicBezTo>
                    <a:pt x="1028" y="0"/>
                    <a:pt x="1633" y="45"/>
                    <a:pt x="1814" y="45"/>
                  </a:cubicBezTo>
                </a:path>
              </a:pathLst>
            </a:custGeom>
            <a:noFill/>
            <a:ln w="28575" cap="flat" cmpd="sng">
              <a:solidFill>
                <a:srgbClr val="808080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34"/>
            <p:cNvSpPr>
              <a:spLocks/>
            </p:cNvSpPr>
            <p:nvPr/>
          </p:nvSpPr>
          <p:spPr bwMode="auto">
            <a:xfrm>
              <a:off x="792" y="1313"/>
              <a:ext cx="1920" cy="528"/>
            </a:xfrm>
            <a:custGeom>
              <a:avLst/>
              <a:gdLst>
                <a:gd name="T0" fmla="*/ 0 w 1814"/>
                <a:gd name="T1" fmla="*/ 86710 h 317"/>
                <a:gd name="T2" fmla="*/ 1356 w 1814"/>
                <a:gd name="T3" fmla="*/ 12292 h 317"/>
                <a:gd name="T4" fmla="*/ 3389 w 1814"/>
                <a:gd name="T5" fmla="*/ 12292 h 3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14" h="317">
                  <a:moveTo>
                    <a:pt x="0" y="317"/>
                  </a:moveTo>
                  <a:cubicBezTo>
                    <a:pt x="212" y="203"/>
                    <a:pt x="424" y="90"/>
                    <a:pt x="726" y="45"/>
                  </a:cubicBezTo>
                  <a:cubicBezTo>
                    <a:pt x="1028" y="0"/>
                    <a:pt x="1633" y="45"/>
                    <a:pt x="1814" y="45"/>
                  </a:cubicBezTo>
                </a:path>
              </a:pathLst>
            </a:custGeom>
            <a:noFill/>
            <a:ln w="28575" cap="flat" cmpd="sng">
              <a:solidFill>
                <a:srgbClr val="808080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38"/>
            <p:cNvSpPr>
              <a:spLocks/>
            </p:cNvSpPr>
            <p:nvPr/>
          </p:nvSpPr>
          <p:spPr bwMode="auto">
            <a:xfrm>
              <a:off x="1272" y="2657"/>
              <a:ext cx="1883" cy="517"/>
            </a:xfrm>
            <a:custGeom>
              <a:avLst/>
              <a:gdLst>
                <a:gd name="T0" fmla="*/ 0 w 2177"/>
                <a:gd name="T1" fmla="*/ 0 h 559"/>
                <a:gd name="T2" fmla="*/ 1531 w 2177"/>
                <a:gd name="T3" fmla="*/ 937 h 559"/>
                <a:gd name="T4" fmla="*/ 4082 w 2177"/>
                <a:gd name="T5" fmla="*/ 682 h 559"/>
                <a:gd name="T6" fmla="*/ 0 60000 65536"/>
                <a:gd name="T7" fmla="*/ 0 60000 65536"/>
                <a:gd name="T8" fmla="*/ 0 60000 65536"/>
                <a:gd name="connsiteX0" fmla="*/ 0 w 8272"/>
                <a:gd name="connsiteY0" fmla="*/ 0 h 9275"/>
                <a:gd name="connsiteX1" fmla="*/ 3748 w 8272"/>
                <a:gd name="connsiteY1" fmla="*/ 8927 h 9275"/>
                <a:gd name="connsiteX2" fmla="*/ 8272 w 8272"/>
                <a:gd name="connsiteY2" fmla="*/ 6656 h 9275"/>
                <a:gd name="connsiteX0" fmla="*/ 0 w 10000"/>
                <a:gd name="connsiteY0" fmla="*/ 0 h 9415"/>
                <a:gd name="connsiteX1" fmla="*/ 4304 w 10000"/>
                <a:gd name="connsiteY1" fmla="*/ 8926 h 9415"/>
                <a:gd name="connsiteX2" fmla="*/ 10000 w 10000"/>
                <a:gd name="connsiteY2" fmla="*/ 7176 h 9415"/>
                <a:gd name="connsiteX0" fmla="*/ 0 w 9874"/>
                <a:gd name="connsiteY0" fmla="*/ 0 h 9918"/>
                <a:gd name="connsiteX1" fmla="*/ 4304 w 9874"/>
                <a:gd name="connsiteY1" fmla="*/ 9481 h 9918"/>
                <a:gd name="connsiteX2" fmla="*/ 9874 w 9874"/>
                <a:gd name="connsiteY2" fmla="*/ 7158 h 9918"/>
                <a:gd name="connsiteX0" fmla="*/ 0 w 10000"/>
                <a:gd name="connsiteY0" fmla="*/ 0 h 10072"/>
                <a:gd name="connsiteX1" fmla="*/ 4359 w 10000"/>
                <a:gd name="connsiteY1" fmla="*/ 9559 h 10072"/>
                <a:gd name="connsiteX2" fmla="*/ 10000 w 10000"/>
                <a:gd name="connsiteY2" fmla="*/ 7217 h 10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0072">
                  <a:moveTo>
                    <a:pt x="0" y="0"/>
                  </a:moveTo>
                  <a:cubicBezTo>
                    <a:pt x="1271" y="4523"/>
                    <a:pt x="2318" y="8319"/>
                    <a:pt x="4359" y="9559"/>
                  </a:cubicBezTo>
                  <a:cubicBezTo>
                    <a:pt x="6401" y="10799"/>
                    <a:pt x="7219" y="9709"/>
                    <a:pt x="10000" y="7217"/>
                  </a:cubicBezTo>
                </a:path>
              </a:pathLst>
            </a:custGeom>
            <a:noFill/>
            <a:ln w="28575" cap="flat" cmpd="sng">
              <a:solidFill>
                <a:srgbClr val="808080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0" name="Text Box 61"/>
          <p:cNvSpPr txBox="1">
            <a:spLocks noChangeArrowheads="1"/>
          </p:cNvSpPr>
          <p:nvPr/>
        </p:nvSpPr>
        <p:spPr bwMode="auto">
          <a:xfrm>
            <a:off x="4154488" y="3695700"/>
            <a:ext cx="381455" cy="40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2000" b="1" i="1" dirty="0"/>
              <a:t>A</a:t>
            </a:r>
          </a:p>
        </p:txBody>
      </p:sp>
      <p:sp>
        <p:nvSpPr>
          <p:cNvPr id="81" name="Text Box 62"/>
          <p:cNvSpPr txBox="1">
            <a:spLocks noChangeArrowheads="1"/>
          </p:cNvSpPr>
          <p:nvPr/>
        </p:nvSpPr>
        <p:spPr bwMode="auto">
          <a:xfrm>
            <a:off x="571500" y="4191000"/>
            <a:ext cx="3778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 i="1"/>
              <a:t>A</a:t>
            </a:r>
            <a:endParaRPr lang="en-US" altLang="de-DE" sz="2000" b="1" i="1"/>
          </a:p>
        </p:txBody>
      </p:sp>
      <p:sp>
        <p:nvSpPr>
          <p:cNvPr id="82" name="Text Box 63"/>
          <p:cNvSpPr txBox="1">
            <a:spLocks noChangeArrowheads="1"/>
          </p:cNvSpPr>
          <p:nvPr/>
        </p:nvSpPr>
        <p:spPr bwMode="auto">
          <a:xfrm>
            <a:off x="1485900" y="3656013"/>
            <a:ext cx="3635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 i="1"/>
              <a:t>E</a:t>
            </a:r>
            <a:endParaRPr lang="en-US" altLang="de-DE" sz="2000" b="1" i="1"/>
          </a:p>
        </p:txBody>
      </p:sp>
      <p:sp>
        <p:nvSpPr>
          <p:cNvPr id="83" name="Text Box 64"/>
          <p:cNvSpPr txBox="1">
            <a:spLocks noChangeArrowheads="1"/>
          </p:cNvSpPr>
          <p:nvPr/>
        </p:nvSpPr>
        <p:spPr bwMode="auto">
          <a:xfrm>
            <a:off x="1827213" y="2857500"/>
            <a:ext cx="377825" cy="40005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 i="1"/>
              <a:t>C</a:t>
            </a:r>
            <a:endParaRPr lang="en-US" altLang="de-DE" sz="2000" b="1" i="1"/>
          </a:p>
        </p:txBody>
      </p:sp>
      <p:sp>
        <p:nvSpPr>
          <p:cNvPr id="84" name="Text Box 65"/>
          <p:cNvSpPr txBox="1">
            <a:spLocks noChangeArrowheads="1"/>
          </p:cNvSpPr>
          <p:nvPr/>
        </p:nvSpPr>
        <p:spPr bwMode="auto">
          <a:xfrm>
            <a:off x="2208213" y="3656013"/>
            <a:ext cx="3492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 i="1"/>
              <a:t>F</a:t>
            </a:r>
            <a:endParaRPr lang="en-US" altLang="de-DE" sz="2000" b="1" i="1"/>
          </a:p>
        </p:txBody>
      </p:sp>
      <p:sp>
        <p:nvSpPr>
          <p:cNvPr id="85" name="Text Box 25"/>
          <p:cNvSpPr txBox="1">
            <a:spLocks noChangeArrowheads="1"/>
          </p:cNvSpPr>
          <p:nvPr/>
        </p:nvSpPr>
        <p:spPr bwMode="auto">
          <a:xfrm>
            <a:off x="5009708" y="4533900"/>
            <a:ext cx="3635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 dirty="0"/>
              <a:t>V</a:t>
            </a:r>
            <a:endParaRPr lang="en-US" altLang="de-DE" sz="2000" b="1" dirty="0"/>
          </a:p>
        </p:txBody>
      </p:sp>
      <p:sp>
        <p:nvSpPr>
          <p:cNvPr id="86" name="Text Box 30"/>
          <p:cNvSpPr txBox="1">
            <a:spLocks noChangeArrowheads="1"/>
          </p:cNvSpPr>
          <p:nvPr/>
        </p:nvSpPr>
        <p:spPr bwMode="auto">
          <a:xfrm>
            <a:off x="4716020" y="5334000"/>
            <a:ext cx="3635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 i="1" dirty="0"/>
              <a:t>E</a:t>
            </a:r>
            <a:endParaRPr lang="en-US" altLang="de-DE" sz="2000" b="1" i="1" dirty="0"/>
          </a:p>
        </p:txBody>
      </p:sp>
      <p:sp>
        <p:nvSpPr>
          <p:cNvPr id="87" name="Text Box 31"/>
          <p:cNvSpPr txBox="1">
            <a:spLocks noChangeArrowheads="1"/>
          </p:cNvSpPr>
          <p:nvPr/>
        </p:nvSpPr>
        <p:spPr bwMode="auto">
          <a:xfrm>
            <a:off x="5285933" y="5334000"/>
            <a:ext cx="3492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 i="1"/>
              <a:t>F</a:t>
            </a:r>
            <a:endParaRPr lang="en-US" altLang="de-DE" sz="2000" b="1" i="1"/>
          </a:p>
        </p:txBody>
      </p:sp>
      <p:sp>
        <p:nvSpPr>
          <p:cNvPr id="88" name="Line 32"/>
          <p:cNvSpPr>
            <a:spLocks noChangeShapeType="1"/>
          </p:cNvSpPr>
          <p:nvPr/>
        </p:nvSpPr>
        <p:spPr bwMode="auto">
          <a:xfrm flipH="1">
            <a:off x="4944620" y="4903788"/>
            <a:ext cx="2159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9" name="Line 33"/>
          <p:cNvSpPr>
            <a:spLocks noChangeShapeType="1"/>
          </p:cNvSpPr>
          <p:nvPr/>
        </p:nvSpPr>
        <p:spPr bwMode="auto">
          <a:xfrm>
            <a:off x="5249420" y="4903788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9" name="Text Box 69"/>
          <p:cNvSpPr txBox="1">
            <a:spLocks noChangeArrowheads="1"/>
          </p:cNvSpPr>
          <p:nvPr/>
        </p:nvSpPr>
        <p:spPr bwMode="auto">
          <a:xfrm>
            <a:off x="836613" y="1141413"/>
            <a:ext cx="2727325" cy="344487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  <a:extLst/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Schnittbaum (Slicing tree)</a:t>
            </a:r>
          </a:p>
        </p:txBody>
      </p:sp>
      <p:sp>
        <p:nvSpPr>
          <p:cNvPr id="22590" name="Rectangle 71"/>
          <p:cNvSpPr>
            <a:spLocks noGrp="1" noChangeArrowheads="1"/>
          </p:cNvSpPr>
          <p:nvPr>
            <p:ph type="title"/>
          </p:nvPr>
        </p:nvSpPr>
        <p:spPr/>
        <p:txBody>
          <a:bodyPr lIns="191095" tIns="44941" rIns="89883" bIns="67945"/>
          <a:lstStyle/>
          <a:p>
            <a:pPr defTabSz="914400"/>
            <a:r>
              <a:rPr lang="de-DE" altLang="de-DE" dirty="0"/>
              <a:t>3.3         Begriffe und Datenstrukturen: Geschnittener </a:t>
            </a:r>
            <a:r>
              <a:rPr lang="de-DE" altLang="de-DE" dirty="0" err="1"/>
              <a:t>Floorplan</a:t>
            </a:r>
            <a:endParaRPr lang="de-DE" altLang="de-DE" dirty="0"/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342900" y="2693988"/>
            <a:ext cx="2438400" cy="228758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2000"/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3848100" y="3151188"/>
            <a:ext cx="457200" cy="379412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1257300" y="2693988"/>
            <a:ext cx="1524000" cy="2287587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7" name="Line 5"/>
          <p:cNvSpPr>
            <a:spLocks noChangeShapeType="1"/>
          </p:cNvSpPr>
          <p:nvPr/>
        </p:nvSpPr>
        <p:spPr bwMode="auto">
          <a:xfrm>
            <a:off x="2017713" y="3379788"/>
            <a:ext cx="1587" cy="9921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" name="Line 6"/>
          <p:cNvSpPr>
            <a:spLocks noChangeShapeType="1"/>
          </p:cNvSpPr>
          <p:nvPr/>
        </p:nvSpPr>
        <p:spPr bwMode="auto">
          <a:xfrm>
            <a:off x="1262698" y="3379788"/>
            <a:ext cx="1516062" cy="158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" name="Rectangle 7"/>
          <p:cNvSpPr>
            <a:spLocks noChangeArrowheads="1"/>
          </p:cNvSpPr>
          <p:nvPr/>
        </p:nvSpPr>
        <p:spPr bwMode="auto">
          <a:xfrm>
            <a:off x="342900" y="2693988"/>
            <a:ext cx="914400" cy="22875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0" name="Line 8"/>
          <p:cNvSpPr>
            <a:spLocks noChangeShapeType="1"/>
          </p:cNvSpPr>
          <p:nvPr/>
        </p:nvSpPr>
        <p:spPr bwMode="auto">
          <a:xfrm>
            <a:off x="342900" y="3836988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" name="Text Box 9"/>
          <p:cNvSpPr txBox="1">
            <a:spLocks noChangeArrowheads="1"/>
          </p:cNvSpPr>
          <p:nvPr/>
        </p:nvSpPr>
        <p:spPr bwMode="auto">
          <a:xfrm>
            <a:off x="5097463" y="2817813"/>
            <a:ext cx="3778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>
                <a:solidFill>
                  <a:srgbClr val="CC0000"/>
                </a:solidFill>
              </a:rPr>
              <a:t>H</a:t>
            </a:r>
            <a:endParaRPr lang="en-US" altLang="de-DE" sz="2000" b="1">
              <a:solidFill>
                <a:srgbClr val="CC0000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4533900" y="1941513"/>
            <a:ext cx="3635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/>
              <a:t>V</a:t>
            </a:r>
            <a:endParaRPr lang="en-US" altLang="de-DE" sz="2000" b="1"/>
          </a:p>
        </p:txBody>
      </p:sp>
      <p:sp>
        <p:nvSpPr>
          <p:cNvPr id="73" name="Text Box 11"/>
          <p:cNvSpPr txBox="1">
            <a:spLocks noChangeArrowheads="1"/>
          </p:cNvSpPr>
          <p:nvPr/>
        </p:nvSpPr>
        <p:spPr bwMode="auto">
          <a:xfrm>
            <a:off x="3619500" y="3695700"/>
            <a:ext cx="381455" cy="40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 i="1" dirty="0"/>
              <a:t>B</a:t>
            </a:r>
            <a:endParaRPr lang="en-US" altLang="de-DE" sz="2000" b="1" i="1" dirty="0"/>
          </a:p>
        </p:txBody>
      </p:sp>
      <p:sp>
        <p:nvSpPr>
          <p:cNvPr id="74" name="Text Box 12"/>
          <p:cNvSpPr txBox="1">
            <a:spLocks noChangeArrowheads="1"/>
          </p:cNvSpPr>
          <p:nvPr/>
        </p:nvSpPr>
        <p:spPr bwMode="auto">
          <a:xfrm>
            <a:off x="571500" y="3009900"/>
            <a:ext cx="3778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 i="1"/>
              <a:t>B</a:t>
            </a:r>
            <a:endParaRPr lang="en-US" altLang="de-DE" sz="2000" b="1" i="1"/>
          </a:p>
        </p:txBody>
      </p:sp>
      <p:sp>
        <p:nvSpPr>
          <p:cNvPr id="75" name="Text Box 13"/>
          <p:cNvSpPr txBox="1">
            <a:spLocks noChangeArrowheads="1"/>
          </p:cNvSpPr>
          <p:nvPr/>
        </p:nvSpPr>
        <p:spPr bwMode="auto">
          <a:xfrm>
            <a:off x="4788030" y="3694113"/>
            <a:ext cx="381455" cy="40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 i="1" dirty="0">
                <a:solidFill>
                  <a:srgbClr val="7030A0"/>
                </a:solidFill>
              </a:rPr>
              <a:t>C</a:t>
            </a:r>
            <a:endParaRPr lang="en-US" altLang="de-DE" sz="2000" b="1" i="1" dirty="0">
              <a:solidFill>
                <a:srgbClr val="7030A0"/>
              </a:solidFill>
            </a:endParaRPr>
          </a:p>
        </p:txBody>
      </p:sp>
      <p:sp>
        <p:nvSpPr>
          <p:cNvPr id="76" name="Text Box 14"/>
          <p:cNvSpPr txBox="1">
            <a:spLocks noChangeArrowheads="1"/>
          </p:cNvSpPr>
          <p:nvPr/>
        </p:nvSpPr>
        <p:spPr bwMode="auto">
          <a:xfrm>
            <a:off x="5370513" y="3694113"/>
            <a:ext cx="3778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 dirty="0">
                <a:solidFill>
                  <a:schemeClr val="accent2"/>
                </a:solidFill>
              </a:rPr>
              <a:t>H</a:t>
            </a:r>
            <a:endParaRPr lang="en-US" altLang="de-DE" sz="2000" b="1" dirty="0">
              <a:solidFill>
                <a:schemeClr val="accent2"/>
              </a:solidFill>
            </a:endParaRPr>
          </a:p>
        </p:txBody>
      </p:sp>
      <p:sp>
        <p:nvSpPr>
          <p:cNvPr id="77" name="Line 15"/>
          <p:cNvSpPr>
            <a:spLocks noChangeShapeType="1"/>
          </p:cNvSpPr>
          <p:nvPr/>
        </p:nvSpPr>
        <p:spPr bwMode="auto">
          <a:xfrm flipH="1">
            <a:off x="4230688" y="2319338"/>
            <a:ext cx="366712" cy="488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" name="Line 16"/>
          <p:cNvSpPr>
            <a:spLocks noChangeShapeType="1"/>
          </p:cNvSpPr>
          <p:nvPr/>
        </p:nvSpPr>
        <p:spPr bwMode="auto">
          <a:xfrm>
            <a:off x="4838700" y="23495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" name="Line 17"/>
          <p:cNvSpPr>
            <a:spLocks noChangeShapeType="1"/>
          </p:cNvSpPr>
          <p:nvPr/>
        </p:nvSpPr>
        <p:spPr bwMode="auto">
          <a:xfrm flipH="1">
            <a:off x="3848100" y="3265488"/>
            <a:ext cx="2159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" name="Line 18"/>
          <p:cNvSpPr>
            <a:spLocks noChangeShapeType="1"/>
          </p:cNvSpPr>
          <p:nvPr/>
        </p:nvSpPr>
        <p:spPr bwMode="auto">
          <a:xfrm>
            <a:off x="4152900" y="3265488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" name="Line 19"/>
          <p:cNvSpPr>
            <a:spLocks noChangeShapeType="1"/>
          </p:cNvSpPr>
          <p:nvPr/>
        </p:nvSpPr>
        <p:spPr bwMode="auto">
          <a:xfrm flipH="1">
            <a:off x="5038725" y="3230563"/>
            <a:ext cx="214313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" name="Line 20"/>
          <p:cNvSpPr>
            <a:spLocks noChangeShapeType="1"/>
          </p:cNvSpPr>
          <p:nvPr/>
        </p:nvSpPr>
        <p:spPr bwMode="auto">
          <a:xfrm>
            <a:off x="5341938" y="3230563"/>
            <a:ext cx="153987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" name="Text Box 21"/>
          <p:cNvSpPr txBox="1">
            <a:spLocks noChangeArrowheads="1"/>
          </p:cNvSpPr>
          <p:nvPr/>
        </p:nvSpPr>
        <p:spPr bwMode="auto">
          <a:xfrm>
            <a:off x="5634375" y="4533900"/>
            <a:ext cx="381455" cy="40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 i="1" dirty="0">
                <a:solidFill>
                  <a:srgbClr val="7030A0"/>
                </a:solidFill>
              </a:rPr>
              <a:t>D</a:t>
            </a:r>
            <a:endParaRPr lang="en-US" altLang="de-DE" sz="2000" b="1" i="1" dirty="0">
              <a:solidFill>
                <a:srgbClr val="7030A0"/>
              </a:solidFill>
            </a:endParaRPr>
          </a:p>
        </p:txBody>
      </p:sp>
      <p:sp>
        <p:nvSpPr>
          <p:cNvPr id="84" name="Line 23"/>
          <p:cNvSpPr>
            <a:spLocks noChangeShapeType="1"/>
          </p:cNvSpPr>
          <p:nvPr/>
        </p:nvSpPr>
        <p:spPr bwMode="auto">
          <a:xfrm flipH="1">
            <a:off x="5295900" y="4103688"/>
            <a:ext cx="214313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5" name="Line 24"/>
          <p:cNvSpPr>
            <a:spLocks noChangeShapeType="1"/>
          </p:cNvSpPr>
          <p:nvPr/>
        </p:nvSpPr>
        <p:spPr bwMode="auto">
          <a:xfrm>
            <a:off x="5599113" y="4103688"/>
            <a:ext cx="153987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6" name="Line 25"/>
          <p:cNvSpPr>
            <a:spLocks noChangeShapeType="1"/>
          </p:cNvSpPr>
          <p:nvPr/>
        </p:nvSpPr>
        <p:spPr bwMode="auto">
          <a:xfrm>
            <a:off x="1257300" y="4370388"/>
            <a:ext cx="1517650" cy="1587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7" name="Text Box 26"/>
          <p:cNvSpPr txBox="1">
            <a:spLocks noChangeArrowheads="1"/>
          </p:cNvSpPr>
          <p:nvPr/>
        </p:nvSpPr>
        <p:spPr bwMode="auto">
          <a:xfrm>
            <a:off x="1790700" y="4457700"/>
            <a:ext cx="381455" cy="40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 i="1" dirty="0">
                <a:solidFill>
                  <a:srgbClr val="7030A0"/>
                </a:solidFill>
              </a:rPr>
              <a:t>D</a:t>
            </a:r>
            <a:endParaRPr lang="en-US" altLang="de-DE" sz="2000" b="1" i="1" dirty="0">
              <a:solidFill>
                <a:srgbClr val="7030A0"/>
              </a:solidFill>
            </a:endParaRPr>
          </a:p>
        </p:txBody>
      </p:sp>
      <p:sp>
        <p:nvSpPr>
          <p:cNvPr id="88" name="Rectangle 31"/>
          <p:cNvSpPr>
            <a:spLocks noChangeArrowheads="1"/>
          </p:cNvSpPr>
          <p:nvPr/>
        </p:nvSpPr>
        <p:spPr bwMode="auto">
          <a:xfrm>
            <a:off x="1790700" y="2846388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89" name="Rectangle 32"/>
          <p:cNvSpPr>
            <a:spLocks noChangeArrowheads="1"/>
          </p:cNvSpPr>
          <p:nvPr/>
        </p:nvSpPr>
        <p:spPr bwMode="auto">
          <a:xfrm>
            <a:off x="3925888" y="2846388"/>
            <a:ext cx="457200" cy="3810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90" name="Text Box 33"/>
          <p:cNvSpPr txBox="1">
            <a:spLocks noChangeArrowheads="1"/>
          </p:cNvSpPr>
          <p:nvPr/>
        </p:nvSpPr>
        <p:spPr bwMode="auto">
          <a:xfrm>
            <a:off x="3924300" y="2817813"/>
            <a:ext cx="3778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/>
              <a:t>H</a:t>
            </a:r>
            <a:endParaRPr lang="en-US" altLang="de-DE" sz="2000" b="1"/>
          </a:p>
        </p:txBody>
      </p:sp>
      <p:sp>
        <p:nvSpPr>
          <p:cNvPr id="91" name="Text Box 40"/>
          <p:cNvSpPr txBox="1">
            <a:spLocks noChangeArrowheads="1"/>
          </p:cNvSpPr>
          <p:nvPr/>
        </p:nvSpPr>
        <p:spPr bwMode="auto">
          <a:xfrm>
            <a:off x="7878763" y="2817813"/>
            <a:ext cx="3778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>
                <a:solidFill>
                  <a:schemeClr val="accent2"/>
                </a:solidFill>
              </a:rPr>
              <a:t>H</a:t>
            </a:r>
            <a:endParaRPr lang="en-US" altLang="de-DE" sz="2000" b="1">
              <a:solidFill>
                <a:schemeClr val="accent2"/>
              </a:solidFill>
            </a:endParaRPr>
          </a:p>
        </p:txBody>
      </p:sp>
      <p:sp>
        <p:nvSpPr>
          <p:cNvPr id="92" name="Text Box 41"/>
          <p:cNvSpPr txBox="1">
            <a:spLocks noChangeArrowheads="1"/>
          </p:cNvSpPr>
          <p:nvPr/>
        </p:nvSpPr>
        <p:spPr bwMode="auto">
          <a:xfrm>
            <a:off x="7315200" y="1941513"/>
            <a:ext cx="3635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/>
              <a:t>V</a:t>
            </a:r>
            <a:endParaRPr lang="en-US" altLang="de-DE" sz="2000" b="1"/>
          </a:p>
        </p:txBody>
      </p:sp>
      <p:sp>
        <p:nvSpPr>
          <p:cNvPr id="93" name="Text Box 42"/>
          <p:cNvSpPr txBox="1">
            <a:spLocks noChangeArrowheads="1"/>
          </p:cNvSpPr>
          <p:nvPr/>
        </p:nvSpPr>
        <p:spPr bwMode="auto">
          <a:xfrm>
            <a:off x="6400800" y="3695700"/>
            <a:ext cx="381455" cy="40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 i="1" dirty="0"/>
              <a:t>B</a:t>
            </a:r>
            <a:endParaRPr lang="en-US" altLang="de-DE" sz="2000" b="1" i="1" dirty="0"/>
          </a:p>
        </p:txBody>
      </p:sp>
      <p:sp>
        <p:nvSpPr>
          <p:cNvPr id="94" name="Text Box 43"/>
          <p:cNvSpPr txBox="1">
            <a:spLocks noChangeArrowheads="1"/>
          </p:cNvSpPr>
          <p:nvPr/>
        </p:nvSpPr>
        <p:spPr bwMode="auto">
          <a:xfrm>
            <a:off x="6970713" y="3695700"/>
            <a:ext cx="381455" cy="40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 i="1" dirty="0"/>
              <a:t>A</a:t>
            </a:r>
            <a:endParaRPr lang="en-US" altLang="de-DE" sz="2000" b="1" i="1" dirty="0"/>
          </a:p>
        </p:txBody>
      </p:sp>
      <p:sp>
        <p:nvSpPr>
          <p:cNvPr id="95" name="Text Box 44"/>
          <p:cNvSpPr txBox="1">
            <a:spLocks noChangeArrowheads="1"/>
          </p:cNvSpPr>
          <p:nvPr/>
        </p:nvSpPr>
        <p:spPr bwMode="auto">
          <a:xfrm>
            <a:off x="8154725" y="3694113"/>
            <a:ext cx="381455" cy="40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 i="1" dirty="0">
                <a:solidFill>
                  <a:srgbClr val="7030A0"/>
                </a:solidFill>
              </a:rPr>
              <a:t>D</a:t>
            </a:r>
            <a:endParaRPr lang="en-US" altLang="de-DE" sz="2000" b="1" i="1" dirty="0">
              <a:solidFill>
                <a:srgbClr val="7030A0"/>
              </a:solidFill>
            </a:endParaRPr>
          </a:p>
        </p:txBody>
      </p:sp>
      <p:sp>
        <p:nvSpPr>
          <p:cNvPr id="96" name="Text Box 45"/>
          <p:cNvSpPr txBox="1">
            <a:spLocks noChangeArrowheads="1"/>
          </p:cNvSpPr>
          <p:nvPr/>
        </p:nvSpPr>
        <p:spPr bwMode="auto">
          <a:xfrm>
            <a:off x="7568365" y="3694113"/>
            <a:ext cx="3778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 dirty="0">
                <a:solidFill>
                  <a:srgbClr val="CC0000"/>
                </a:solidFill>
              </a:rPr>
              <a:t>H</a:t>
            </a:r>
            <a:endParaRPr lang="en-US" altLang="de-DE" sz="2000" b="1" dirty="0">
              <a:solidFill>
                <a:srgbClr val="CC0000"/>
              </a:solidFill>
            </a:endParaRPr>
          </a:p>
        </p:txBody>
      </p:sp>
      <p:sp>
        <p:nvSpPr>
          <p:cNvPr id="97" name="Line 46"/>
          <p:cNvSpPr>
            <a:spLocks noChangeShapeType="1"/>
          </p:cNvSpPr>
          <p:nvPr/>
        </p:nvSpPr>
        <p:spPr bwMode="auto">
          <a:xfrm flipH="1">
            <a:off x="7011988" y="2319338"/>
            <a:ext cx="366712" cy="488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8" name="Line 47"/>
          <p:cNvSpPr>
            <a:spLocks noChangeShapeType="1"/>
          </p:cNvSpPr>
          <p:nvPr/>
        </p:nvSpPr>
        <p:spPr bwMode="auto">
          <a:xfrm>
            <a:off x="7620000" y="23495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9" name="Line 48"/>
          <p:cNvSpPr>
            <a:spLocks noChangeShapeType="1"/>
          </p:cNvSpPr>
          <p:nvPr/>
        </p:nvSpPr>
        <p:spPr bwMode="auto">
          <a:xfrm flipH="1">
            <a:off x="6629400" y="3265488"/>
            <a:ext cx="2159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" name="Line 49"/>
          <p:cNvSpPr>
            <a:spLocks noChangeShapeType="1"/>
          </p:cNvSpPr>
          <p:nvPr/>
        </p:nvSpPr>
        <p:spPr bwMode="auto">
          <a:xfrm>
            <a:off x="6934200" y="3265488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1" name="Line 50"/>
          <p:cNvSpPr>
            <a:spLocks noChangeShapeType="1"/>
          </p:cNvSpPr>
          <p:nvPr/>
        </p:nvSpPr>
        <p:spPr bwMode="auto">
          <a:xfrm flipH="1">
            <a:off x="7820025" y="3230563"/>
            <a:ext cx="214313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" name="Line 51"/>
          <p:cNvSpPr>
            <a:spLocks noChangeShapeType="1"/>
          </p:cNvSpPr>
          <p:nvPr/>
        </p:nvSpPr>
        <p:spPr bwMode="auto">
          <a:xfrm>
            <a:off x="8123238" y="3230563"/>
            <a:ext cx="153987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" name="Text Box 52"/>
          <p:cNvSpPr txBox="1">
            <a:spLocks noChangeArrowheads="1"/>
          </p:cNvSpPr>
          <p:nvPr/>
        </p:nvSpPr>
        <p:spPr bwMode="auto">
          <a:xfrm>
            <a:off x="7265152" y="4533900"/>
            <a:ext cx="381455" cy="40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 i="1" dirty="0">
                <a:solidFill>
                  <a:srgbClr val="7030A0"/>
                </a:solidFill>
              </a:rPr>
              <a:t>C</a:t>
            </a:r>
            <a:endParaRPr lang="en-US" altLang="de-DE" sz="2000" b="1" i="1" dirty="0">
              <a:solidFill>
                <a:srgbClr val="7030A0"/>
              </a:solidFill>
            </a:endParaRPr>
          </a:p>
        </p:txBody>
      </p:sp>
      <p:sp>
        <p:nvSpPr>
          <p:cNvPr id="104" name="Text Box 53"/>
          <p:cNvSpPr txBox="1">
            <a:spLocks noChangeArrowheads="1"/>
          </p:cNvSpPr>
          <p:nvPr/>
        </p:nvSpPr>
        <p:spPr bwMode="auto">
          <a:xfrm>
            <a:off x="7835065" y="4533900"/>
            <a:ext cx="3635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/>
              <a:t>V</a:t>
            </a:r>
            <a:endParaRPr lang="en-US" altLang="de-DE" sz="2000" b="1"/>
          </a:p>
        </p:txBody>
      </p:sp>
      <p:sp>
        <p:nvSpPr>
          <p:cNvPr id="105" name="Line 54"/>
          <p:cNvSpPr>
            <a:spLocks noChangeShapeType="1"/>
          </p:cNvSpPr>
          <p:nvPr/>
        </p:nvSpPr>
        <p:spPr bwMode="auto">
          <a:xfrm flipH="1">
            <a:off x="7493752" y="4103688"/>
            <a:ext cx="214313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" name="Line 55"/>
          <p:cNvSpPr>
            <a:spLocks noChangeShapeType="1"/>
          </p:cNvSpPr>
          <p:nvPr/>
        </p:nvSpPr>
        <p:spPr bwMode="auto">
          <a:xfrm>
            <a:off x="7796965" y="4103688"/>
            <a:ext cx="153987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" name="Text Box 56"/>
          <p:cNvSpPr txBox="1">
            <a:spLocks noChangeArrowheads="1"/>
          </p:cNvSpPr>
          <p:nvPr/>
        </p:nvSpPr>
        <p:spPr bwMode="auto">
          <a:xfrm>
            <a:off x="7541377" y="5334000"/>
            <a:ext cx="3635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 i="1"/>
              <a:t>E</a:t>
            </a:r>
            <a:endParaRPr lang="en-US" altLang="de-DE" sz="2000" b="1" i="1"/>
          </a:p>
        </p:txBody>
      </p:sp>
      <p:sp>
        <p:nvSpPr>
          <p:cNvPr id="108" name="Text Box 57"/>
          <p:cNvSpPr txBox="1">
            <a:spLocks noChangeArrowheads="1"/>
          </p:cNvSpPr>
          <p:nvPr/>
        </p:nvSpPr>
        <p:spPr bwMode="auto">
          <a:xfrm>
            <a:off x="8111290" y="5334000"/>
            <a:ext cx="3492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 i="1"/>
              <a:t>F</a:t>
            </a:r>
            <a:endParaRPr lang="en-US" altLang="de-DE" sz="2000" b="1" i="1"/>
          </a:p>
        </p:txBody>
      </p:sp>
      <p:sp>
        <p:nvSpPr>
          <p:cNvPr id="109" name="Line 58"/>
          <p:cNvSpPr>
            <a:spLocks noChangeShapeType="1"/>
          </p:cNvSpPr>
          <p:nvPr/>
        </p:nvSpPr>
        <p:spPr bwMode="auto">
          <a:xfrm flipH="1">
            <a:off x="7769977" y="4903788"/>
            <a:ext cx="2159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0" name="Line 59"/>
          <p:cNvSpPr>
            <a:spLocks noChangeShapeType="1"/>
          </p:cNvSpPr>
          <p:nvPr/>
        </p:nvSpPr>
        <p:spPr bwMode="auto">
          <a:xfrm>
            <a:off x="8074777" y="4903788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1" name="Rectangle 60"/>
          <p:cNvSpPr>
            <a:spLocks noChangeArrowheads="1"/>
          </p:cNvSpPr>
          <p:nvPr/>
        </p:nvSpPr>
        <p:spPr bwMode="auto">
          <a:xfrm>
            <a:off x="6707188" y="2846388"/>
            <a:ext cx="457200" cy="3810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2" name="Text Box 61"/>
          <p:cNvSpPr txBox="1">
            <a:spLocks noChangeArrowheads="1"/>
          </p:cNvSpPr>
          <p:nvPr/>
        </p:nvSpPr>
        <p:spPr bwMode="auto">
          <a:xfrm>
            <a:off x="6705600" y="2817813"/>
            <a:ext cx="3778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/>
              <a:t>H</a:t>
            </a:r>
            <a:endParaRPr lang="en-US" altLang="de-DE" sz="2000" b="1"/>
          </a:p>
        </p:txBody>
      </p:sp>
      <p:sp>
        <p:nvSpPr>
          <p:cNvPr id="113" name="Text Box 62"/>
          <p:cNvSpPr txBox="1">
            <a:spLocks noChangeArrowheads="1"/>
          </p:cNvSpPr>
          <p:nvPr/>
        </p:nvSpPr>
        <p:spPr bwMode="auto">
          <a:xfrm>
            <a:off x="4154488" y="3695700"/>
            <a:ext cx="381455" cy="40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 i="1" dirty="0"/>
              <a:t>A</a:t>
            </a:r>
            <a:endParaRPr lang="en-US" altLang="de-DE" sz="2000" b="1" i="1" dirty="0"/>
          </a:p>
        </p:txBody>
      </p:sp>
      <p:sp>
        <p:nvSpPr>
          <p:cNvPr id="114" name="Text Box 63"/>
          <p:cNvSpPr txBox="1">
            <a:spLocks noChangeArrowheads="1"/>
          </p:cNvSpPr>
          <p:nvPr/>
        </p:nvSpPr>
        <p:spPr bwMode="auto">
          <a:xfrm>
            <a:off x="571500" y="4191000"/>
            <a:ext cx="3778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 i="1"/>
              <a:t>A</a:t>
            </a:r>
            <a:endParaRPr lang="en-US" altLang="de-DE" sz="2000" b="1" i="1"/>
          </a:p>
        </p:txBody>
      </p:sp>
      <p:sp>
        <p:nvSpPr>
          <p:cNvPr id="115" name="Text Box 64"/>
          <p:cNvSpPr txBox="1">
            <a:spLocks noChangeArrowheads="1"/>
          </p:cNvSpPr>
          <p:nvPr/>
        </p:nvSpPr>
        <p:spPr bwMode="auto">
          <a:xfrm>
            <a:off x="1485900" y="3656013"/>
            <a:ext cx="3635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 i="1"/>
              <a:t>E</a:t>
            </a:r>
            <a:endParaRPr lang="en-US" altLang="de-DE" sz="2000" b="1" i="1"/>
          </a:p>
        </p:txBody>
      </p:sp>
      <p:sp>
        <p:nvSpPr>
          <p:cNvPr id="116" name="Text Box 65"/>
          <p:cNvSpPr txBox="1">
            <a:spLocks noChangeArrowheads="1"/>
          </p:cNvSpPr>
          <p:nvPr/>
        </p:nvSpPr>
        <p:spPr bwMode="auto">
          <a:xfrm>
            <a:off x="1827213" y="2857500"/>
            <a:ext cx="381455" cy="40553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 i="1" dirty="0">
                <a:solidFill>
                  <a:srgbClr val="7030A0"/>
                </a:solidFill>
              </a:rPr>
              <a:t>C</a:t>
            </a:r>
            <a:endParaRPr lang="en-US" altLang="de-DE" sz="2000" b="1" i="1" dirty="0">
              <a:solidFill>
                <a:srgbClr val="7030A0"/>
              </a:solidFill>
            </a:endParaRPr>
          </a:p>
        </p:txBody>
      </p:sp>
      <p:sp>
        <p:nvSpPr>
          <p:cNvPr id="117" name="Text Box 66"/>
          <p:cNvSpPr txBox="1">
            <a:spLocks noChangeArrowheads="1"/>
          </p:cNvSpPr>
          <p:nvPr/>
        </p:nvSpPr>
        <p:spPr bwMode="auto">
          <a:xfrm>
            <a:off x="2208213" y="3656013"/>
            <a:ext cx="3492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 i="1"/>
              <a:t>F</a:t>
            </a:r>
            <a:endParaRPr lang="en-US" altLang="de-DE" sz="2000" b="1" i="1"/>
          </a:p>
        </p:txBody>
      </p:sp>
      <p:sp>
        <p:nvSpPr>
          <p:cNvPr id="118" name="Text Box 72"/>
          <p:cNvSpPr txBox="1">
            <a:spLocks noChangeArrowheads="1"/>
          </p:cNvSpPr>
          <p:nvPr/>
        </p:nvSpPr>
        <p:spPr bwMode="auto">
          <a:xfrm>
            <a:off x="179388" y="6092825"/>
            <a:ext cx="881221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 typeface="Symbol" pitchFamily="18" charset="2"/>
              <a:buChar char="Þ"/>
            </a:pPr>
            <a:r>
              <a:rPr lang="de-DE" altLang="de-DE" dirty="0"/>
              <a:t> Zwei aufeinander folgende identische Operatoren: Redundanz in </a:t>
            </a:r>
            <a:r>
              <a:rPr lang="de-DE" altLang="de-DE" dirty="0" err="1"/>
              <a:t>Floorplan</a:t>
            </a:r>
            <a:r>
              <a:rPr lang="de-DE" altLang="de-DE" dirty="0"/>
              <a:t>-Abbildung </a:t>
            </a:r>
            <a:endParaRPr lang="en-US" altLang="de-DE" dirty="0"/>
          </a:p>
        </p:txBody>
      </p:sp>
      <p:sp>
        <p:nvSpPr>
          <p:cNvPr id="119" name="Text Box 22"/>
          <p:cNvSpPr txBox="1">
            <a:spLocks noChangeArrowheads="1"/>
          </p:cNvSpPr>
          <p:nvPr/>
        </p:nvSpPr>
        <p:spPr bwMode="auto">
          <a:xfrm>
            <a:off x="5009708" y="4533900"/>
            <a:ext cx="3635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/>
              <a:t>V</a:t>
            </a:r>
            <a:endParaRPr lang="en-US" altLang="de-DE" sz="2000" b="1"/>
          </a:p>
        </p:txBody>
      </p:sp>
      <p:sp>
        <p:nvSpPr>
          <p:cNvPr id="120" name="Text Box 27"/>
          <p:cNvSpPr txBox="1">
            <a:spLocks noChangeArrowheads="1"/>
          </p:cNvSpPr>
          <p:nvPr/>
        </p:nvSpPr>
        <p:spPr bwMode="auto">
          <a:xfrm>
            <a:off x="4716020" y="5334000"/>
            <a:ext cx="3635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 i="1"/>
              <a:t>E</a:t>
            </a:r>
            <a:endParaRPr lang="en-US" altLang="de-DE" sz="2000" b="1" i="1"/>
          </a:p>
        </p:txBody>
      </p:sp>
      <p:sp>
        <p:nvSpPr>
          <p:cNvPr id="121" name="Text Box 28"/>
          <p:cNvSpPr txBox="1">
            <a:spLocks noChangeArrowheads="1"/>
          </p:cNvSpPr>
          <p:nvPr/>
        </p:nvSpPr>
        <p:spPr bwMode="auto">
          <a:xfrm>
            <a:off x="5285933" y="5334000"/>
            <a:ext cx="3492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 i="1"/>
              <a:t>F</a:t>
            </a:r>
            <a:endParaRPr lang="en-US" altLang="de-DE" sz="2000" b="1" i="1"/>
          </a:p>
        </p:txBody>
      </p:sp>
      <p:sp>
        <p:nvSpPr>
          <p:cNvPr id="122" name="Line 29"/>
          <p:cNvSpPr>
            <a:spLocks noChangeShapeType="1"/>
          </p:cNvSpPr>
          <p:nvPr/>
        </p:nvSpPr>
        <p:spPr bwMode="auto">
          <a:xfrm flipH="1">
            <a:off x="4944620" y="4903788"/>
            <a:ext cx="2159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" name="Line 30"/>
          <p:cNvSpPr>
            <a:spLocks noChangeShapeType="1"/>
          </p:cNvSpPr>
          <p:nvPr/>
        </p:nvSpPr>
        <p:spPr bwMode="auto">
          <a:xfrm>
            <a:off x="5249420" y="4903788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  <p:bldP spid="94" grpId="0"/>
      <p:bldP spid="95" grpId="0"/>
      <p:bldP spid="96" grpId="0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/>
      <p:bldP spid="104" grpId="0"/>
      <p:bldP spid="105" grpId="0" animBg="1"/>
      <p:bldP spid="106" grpId="0" animBg="1"/>
      <p:bldP spid="107" grpId="0"/>
      <p:bldP spid="108" grpId="0"/>
      <p:bldP spid="109" grpId="0" animBg="1"/>
      <p:bldP spid="110" grpId="0" animBg="1"/>
      <p:bldP spid="111" grpId="0" animBg="1"/>
      <p:bldP spid="112" grpId="0"/>
      <p:bldP spid="1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1"/>
          <p:cNvSpPr txBox="1">
            <a:spLocks noChangeArrowheads="1"/>
          </p:cNvSpPr>
          <p:nvPr/>
        </p:nvSpPr>
        <p:spPr bwMode="auto">
          <a:xfrm>
            <a:off x="836613" y="1141413"/>
            <a:ext cx="5391150" cy="344487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  <a:extLst/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Umgekehrte polnische Notation (Polish expression)</a:t>
            </a:r>
          </a:p>
        </p:txBody>
      </p:sp>
      <p:sp>
        <p:nvSpPr>
          <p:cNvPr id="23559" name="Rectangle 124"/>
          <p:cNvSpPr>
            <a:spLocks noGrp="1" noChangeArrowheads="1"/>
          </p:cNvSpPr>
          <p:nvPr>
            <p:ph type="title"/>
          </p:nvPr>
        </p:nvSpPr>
        <p:spPr/>
        <p:txBody>
          <a:bodyPr lIns="191095" tIns="44941" rIns="89883" bIns="67945"/>
          <a:lstStyle/>
          <a:p>
            <a:pPr defTabSz="914400"/>
            <a:r>
              <a:rPr lang="de-DE" altLang="de-DE" dirty="0"/>
              <a:t>3.3         Begriffe und Datenstrukturen: Geschnittener </a:t>
            </a:r>
            <a:r>
              <a:rPr lang="de-DE" altLang="de-DE" dirty="0" err="1"/>
              <a:t>Floorplan</a:t>
            </a:r>
            <a:endParaRPr lang="de-DE" altLang="de-DE" dirty="0"/>
          </a:p>
        </p:txBody>
      </p:sp>
      <p:sp>
        <p:nvSpPr>
          <p:cNvPr id="78" name="Rectangle 63"/>
          <p:cNvSpPr txBox="1">
            <a:spLocks noChangeArrowheads="1"/>
          </p:cNvSpPr>
          <p:nvPr/>
        </p:nvSpPr>
        <p:spPr bwMode="auto">
          <a:xfrm>
            <a:off x="608013" y="1700213"/>
            <a:ext cx="8535987" cy="170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095" tIns="44941" rIns="89883" bIns="44941" numCol="1" anchor="t" anchorCtr="0" compatLnSpc="1">
            <a:prstTxWarp prst="textNoShape">
              <a:avLst/>
            </a:prstTxWarp>
          </a:bodyPr>
          <a:lstStyle>
            <a:lvl1pPr marL="342900" indent="-342900" algn="l" defTabSz="898525" rtl="0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pitchFamily="18" charset="2"/>
              <a:buChar char="·"/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Symbol" pitchFamily="18" charset="2"/>
              </a:defRPr>
            </a:lvl1pPr>
            <a:lvl2pPr marL="301625" indent="155575" algn="l" defTabSz="898525" rtl="0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pitchFamily="18" charset="2"/>
              <a:buChar char="-"/>
              <a:tabLst>
                <a:tab pos="301625" algn="l"/>
                <a:tab pos="542925" algn="l"/>
              </a:tabLst>
              <a:defRPr sz="1600">
                <a:solidFill>
                  <a:schemeClr val="tx1"/>
                </a:solidFill>
                <a:latin typeface="+mn-lt"/>
                <a:sym typeface="Symbol" pitchFamily="18" charset="2"/>
              </a:defRPr>
            </a:lvl2pPr>
            <a:lvl3pPr marL="449263" indent="3175" algn="l" defTabSz="898525" rtl="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500">
                <a:solidFill>
                  <a:schemeClr val="tx1"/>
                </a:solidFill>
                <a:latin typeface="+mn-lt"/>
                <a:sym typeface="Symbol" pitchFamily="18" charset="2"/>
              </a:defRPr>
            </a:lvl3pPr>
            <a:lvl4pPr marL="676275" indent="695325" algn="l" defTabSz="898525" rtl="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500">
                <a:solidFill>
                  <a:schemeClr val="tx1"/>
                </a:solidFill>
                <a:latin typeface="+mn-lt"/>
                <a:sym typeface="Symbol" pitchFamily="18" charset="2"/>
              </a:defRPr>
            </a:lvl4pPr>
            <a:lvl5pPr marL="900113" indent="928688" algn="l" defTabSz="898525" rtl="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500">
                <a:solidFill>
                  <a:schemeClr val="tx1"/>
                </a:solidFill>
                <a:latin typeface="+mn-lt"/>
                <a:sym typeface="Symbol" pitchFamily="18" charset="2"/>
              </a:defRPr>
            </a:lvl5pPr>
            <a:lvl6pPr marL="1357313" algn="l" defTabSz="898525" rtl="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500">
                <a:solidFill>
                  <a:schemeClr val="tx1"/>
                </a:solidFill>
                <a:latin typeface="+mn-lt"/>
                <a:sym typeface="Symbol" pitchFamily="18" charset="2"/>
              </a:defRPr>
            </a:lvl6pPr>
            <a:lvl7pPr marL="1814513" algn="l" defTabSz="898525" rtl="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500">
                <a:solidFill>
                  <a:schemeClr val="tx1"/>
                </a:solidFill>
                <a:latin typeface="+mn-lt"/>
                <a:sym typeface="Symbol" pitchFamily="18" charset="2"/>
              </a:defRPr>
            </a:lvl7pPr>
            <a:lvl8pPr marL="2271713" algn="l" defTabSz="898525" rtl="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500">
                <a:solidFill>
                  <a:schemeClr val="tx1"/>
                </a:solidFill>
                <a:latin typeface="+mn-lt"/>
                <a:sym typeface="Symbol" pitchFamily="18" charset="2"/>
              </a:defRPr>
            </a:lvl8pPr>
            <a:lvl9pPr marL="2728913" algn="l" defTabSz="898525" rtl="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500">
                <a:solidFill>
                  <a:schemeClr val="tx1"/>
                </a:solidFill>
                <a:latin typeface="+mn-lt"/>
                <a:sym typeface="Symbol" pitchFamily="18" charset="2"/>
              </a:defRPr>
            </a:lvl9pPr>
          </a:lstStyle>
          <a:p>
            <a:pPr defTabSz="762000">
              <a:tabLst/>
            </a:pPr>
            <a:r>
              <a:rPr lang="de-DE" altLang="de-DE" kern="0" smtClean="0"/>
              <a:t>Operatoren </a:t>
            </a:r>
            <a:r>
              <a:rPr lang="de-DE" altLang="de-DE" b="1" kern="0" smtClean="0">
                <a:solidFill>
                  <a:srgbClr val="CC0000"/>
                </a:solidFill>
              </a:rPr>
              <a:t>V</a:t>
            </a:r>
            <a:r>
              <a:rPr lang="de-DE" altLang="de-DE" kern="0" smtClean="0"/>
              <a:t>   </a:t>
            </a:r>
            <a:r>
              <a:rPr lang="de-DE" altLang="de-DE" b="1" kern="0" smtClean="0">
                <a:solidFill>
                  <a:srgbClr val="CC0000"/>
                </a:solidFill>
              </a:rPr>
              <a:t></a:t>
            </a:r>
            <a:r>
              <a:rPr lang="de-DE" altLang="de-DE" kern="0" smtClean="0"/>
              <a:t>  und  </a:t>
            </a:r>
            <a:r>
              <a:rPr lang="de-DE" altLang="de-DE" b="1" kern="0" smtClean="0">
                <a:solidFill>
                  <a:schemeClr val="accent2"/>
                </a:solidFill>
              </a:rPr>
              <a:t>H</a:t>
            </a:r>
            <a:r>
              <a:rPr lang="de-DE" altLang="de-DE" kern="0" smtClean="0"/>
              <a:t>   </a:t>
            </a:r>
            <a:r>
              <a:rPr lang="de-DE" altLang="de-DE" b="1" kern="0" smtClean="0">
                <a:solidFill>
                  <a:schemeClr val="accent2"/>
                </a:solidFill>
              </a:rPr>
              <a:t>+</a:t>
            </a:r>
            <a:r>
              <a:rPr lang="de-DE" altLang="de-DE" kern="0" smtClean="0"/>
              <a:t> </a:t>
            </a:r>
          </a:p>
          <a:p>
            <a:pPr defTabSz="762000">
              <a:tabLst/>
            </a:pPr>
            <a:r>
              <a:rPr lang="de-DE" altLang="de-DE" kern="0" smtClean="0"/>
              <a:t>Durchlaufen des Schnittbaumes in „umgekehrter Richtung“ („Bottom-up-Bauplan“)</a:t>
            </a:r>
            <a:br>
              <a:rPr lang="de-DE" altLang="de-DE" kern="0" smtClean="0"/>
            </a:br>
            <a:r>
              <a:rPr lang="de-DE" altLang="de-DE" sz="1400" kern="0" smtClean="0"/>
              <a:t> vor jedem Schnitt wird rekursiv erst der linke und dann der rechte Teilbaum durchlaufen</a:t>
            </a:r>
            <a:br>
              <a:rPr lang="de-DE" altLang="de-DE" sz="1400" kern="0" smtClean="0"/>
            </a:br>
            <a:r>
              <a:rPr lang="de-DE" altLang="de-DE" sz="1400" kern="0" smtClean="0"/>
              <a:t> entspricht einer Tiefensuche in Nebenreihenfolge (post-order depth-first search)</a:t>
            </a:r>
            <a:br>
              <a:rPr lang="de-DE" altLang="de-DE" sz="1400" kern="0" smtClean="0"/>
            </a:br>
            <a:endParaRPr lang="de-DE" altLang="de-DE" sz="1400" kern="0" dirty="0"/>
          </a:p>
        </p:txBody>
      </p:sp>
      <p:sp>
        <p:nvSpPr>
          <p:cNvPr id="79" name="AutoShape 111"/>
          <p:cNvSpPr>
            <a:spLocks noChangeArrowheads="1"/>
          </p:cNvSpPr>
          <p:nvPr/>
        </p:nvSpPr>
        <p:spPr bwMode="auto">
          <a:xfrm>
            <a:off x="6011863" y="4276725"/>
            <a:ext cx="317500" cy="592138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80" name="Text Box 114"/>
          <p:cNvSpPr txBox="1">
            <a:spLocks noChangeArrowheads="1"/>
          </p:cNvSpPr>
          <p:nvPr/>
        </p:nvSpPr>
        <p:spPr bwMode="auto">
          <a:xfrm>
            <a:off x="6642100" y="4365625"/>
            <a:ext cx="381455" cy="40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 i="1" dirty="0"/>
              <a:t>A</a:t>
            </a:r>
            <a:endParaRPr lang="en-US" altLang="de-DE" sz="2000" b="1" dirty="0">
              <a:solidFill>
                <a:srgbClr val="CC0000"/>
              </a:solidFill>
              <a:sym typeface="Symbol" pitchFamily="18" charset="2"/>
            </a:endParaRPr>
          </a:p>
        </p:txBody>
      </p:sp>
      <p:grpSp>
        <p:nvGrpSpPr>
          <p:cNvPr id="81" name="Group 122"/>
          <p:cNvGrpSpPr>
            <a:grpSpLocks/>
          </p:cNvGrpSpPr>
          <p:nvPr/>
        </p:nvGrpSpPr>
        <p:grpSpPr bwMode="auto">
          <a:xfrm>
            <a:off x="704850" y="3170238"/>
            <a:ext cx="5253038" cy="3211512"/>
            <a:chOff x="444" y="1997"/>
            <a:chExt cx="3309" cy="2023"/>
          </a:xfrm>
        </p:grpSpPr>
        <p:sp>
          <p:nvSpPr>
            <p:cNvPr id="82" name="Rectangle 64"/>
            <p:cNvSpPr>
              <a:spLocks noChangeArrowheads="1"/>
            </p:cNvSpPr>
            <p:nvPr/>
          </p:nvSpPr>
          <p:spPr bwMode="auto">
            <a:xfrm>
              <a:off x="588" y="2633"/>
              <a:ext cx="288" cy="239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83" name="Text Box 65"/>
            <p:cNvSpPr txBox="1">
              <a:spLocks noChangeArrowheads="1"/>
            </p:cNvSpPr>
            <p:nvPr/>
          </p:nvSpPr>
          <p:spPr bwMode="auto">
            <a:xfrm>
              <a:off x="1375" y="2423"/>
              <a:ext cx="23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de-DE" altLang="de-DE" sz="2000" b="1">
                  <a:solidFill>
                    <a:schemeClr val="accent2"/>
                  </a:solidFill>
                </a:rPr>
                <a:t>H</a:t>
              </a:r>
              <a:endParaRPr lang="en-US" altLang="de-DE" sz="2000" b="1">
                <a:solidFill>
                  <a:schemeClr val="accent2"/>
                </a:solidFill>
              </a:endParaRPr>
            </a:p>
          </p:txBody>
        </p:sp>
        <p:sp>
          <p:nvSpPr>
            <p:cNvPr id="84" name="Text Box 66"/>
            <p:cNvSpPr txBox="1">
              <a:spLocks noChangeArrowheads="1"/>
            </p:cNvSpPr>
            <p:nvPr/>
          </p:nvSpPr>
          <p:spPr bwMode="auto">
            <a:xfrm>
              <a:off x="1020" y="1999"/>
              <a:ext cx="22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de-DE" altLang="de-DE" sz="2000" b="1">
                  <a:solidFill>
                    <a:srgbClr val="CC0000"/>
                  </a:solidFill>
                </a:rPr>
                <a:t>V</a:t>
              </a:r>
              <a:endParaRPr lang="en-US" altLang="de-DE" sz="2000" b="1">
                <a:solidFill>
                  <a:srgbClr val="CC0000"/>
                </a:solidFill>
              </a:endParaRPr>
            </a:p>
          </p:txBody>
        </p:sp>
        <p:sp>
          <p:nvSpPr>
            <p:cNvPr id="85" name="Text Box 67"/>
            <p:cNvSpPr txBox="1">
              <a:spLocks noChangeArrowheads="1"/>
            </p:cNvSpPr>
            <p:nvPr/>
          </p:nvSpPr>
          <p:spPr bwMode="auto">
            <a:xfrm>
              <a:off x="444" y="2886"/>
              <a:ext cx="240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de-DE" altLang="de-DE" sz="2000" b="1" i="1" dirty="0"/>
                <a:t>B</a:t>
              </a:r>
              <a:endParaRPr lang="en-US" altLang="de-DE" sz="2000" b="1" i="1" dirty="0"/>
            </a:p>
          </p:txBody>
        </p:sp>
        <p:sp>
          <p:nvSpPr>
            <p:cNvPr id="86" name="Text Box 68"/>
            <p:cNvSpPr txBox="1">
              <a:spLocks noChangeArrowheads="1"/>
            </p:cNvSpPr>
            <p:nvPr/>
          </p:nvSpPr>
          <p:spPr bwMode="auto">
            <a:xfrm>
              <a:off x="1212" y="2885"/>
              <a:ext cx="23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de-DE" altLang="de-DE" sz="2000" b="1" i="1"/>
                <a:t>C</a:t>
              </a:r>
              <a:endParaRPr lang="en-US" altLang="de-DE" sz="2000" b="1" i="1"/>
            </a:p>
          </p:txBody>
        </p:sp>
        <p:sp>
          <p:nvSpPr>
            <p:cNvPr id="87" name="Text Box 69"/>
            <p:cNvSpPr txBox="1">
              <a:spLocks noChangeArrowheads="1"/>
            </p:cNvSpPr>
            <p:nvPr/>
          </p:nvSpPr>
          <p:spPr bwMode="auto">
            <a:xfrm>
              <a:off x="1547" y="2885"/>
              <a:ext cx="23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de-DE" altLang="de-DE" sz="2000" b="1">
                  <a:solidFill>
                    <a:schemeClr val="accent2"/>
                  </a:solidFill>
                </a:rPr>
                <a:t>H</a:t>
              </a:r>
              <a:endParaRPr lang="en-US" altLang="de-DE" sz="2000" b="1">
                <a:solidFill>
                  <a:schemeClr val="accent2"/>
                </a:solidFill>
              </a:endParaRPr>
            </a:p>
          </p:txBody>
        </p:sp>
        <p:sp>
          <p:nvSpPr>
            <p:cNvPr id="88" name="Text Box 76"/>
            <p:cNvSpPr txBox="1">
              <a:spLocks noChangeArrowheads="1"/>
            </p:cNvSpPr>
            <p:nvPr/>
          </p:nvSpPr>
          <p:spPr bwMode="auto">
            <a:xfrm>
              <a:off x="1701" y="3324"/>
              <a:ext cx="23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de-DE" altLang="de-DE" sz="2000" b="1" i="1" dirty="0"/>
                <a:t>D</a:t>
              </a:r>
              <a:endParaRPr lang="en-US" altLang="de-DE" sz="2000" b="1" i="1" dirty="0"/>
            </a:p>
          </p:txBody>
        </p:sp>
        <p:sp>
          <p:nvSpPr>
            <p:cNvPr id="89" name="Text Box 77"/>
            <p:cNvSpPr txBox="1">
              <a:spLocks noChangeArrowheads="1"/>
            </p:cNvSpPr>
            <p:nvPr/>
          </p:nvSpPr>
          <p:spPr bwMode="auto">
            <a:xfrm>
              <a:off x="1341" y="3324"/>
              <a:ext cx="22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de-DE" altLang="de-DE" sz="2000" b="1" dirty="0">
                  <a:solidFill>
                    <a:srgbClr val="CC0000"/>
                  </a:solidFill>
                </a:rPr>
                <a:t>V</a:t>
              </a:r>
              <a:endParaRPr lang="en-US" altLang="de-DE" sz="2000" b="1" dirty="0">
                <a:solidFill>
                  <a:srgbClr val="CC0000"/>
                </a:solidFill>
              </a:endParaRPr>
            </a:p>
          </p:txBody>
        </p:sp>
        <p:sp>
          <p:nvSpPr>
            <p:cNvPr id="90" name="Text Box 80"/>
            <p:cNvSpPr txBox="1">
              <a:spLocks noChangeArrowheads="1"/>
            </p:cNvSpPr>
            <p:nvPr/>
          </p:nvSpPr>
          <p:spPr bwMode="auto">
            <a:xfrm>
              <a:off x="1156" y="3768"/>
              <a:ext cx="22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de-DE" altLang="de-DE" sz="2000" b="1" i="1"/>
                <a:t>E</a:t>
              </a:r>
              <a:endParaRPr lang="en-US" altLang="de-DE" sz="2000" b="1" i="1"/>
            </a:p>
          </p:txBody>
        </p:sp>
        <p:sp>
          <p:nvSpPr>
            <p:cNvPr id="91" name="Text Box 81"/>
            <p:cNvSpPr txBox="1">
              <a:spLocks noChangeArrowheads="1"/>
            </p:cNvSpPr>
            <p:nvPr/>
          </p:nvSpPr>
          <p:spPr bwMode="auto">
            <a:xfrm>
              <a:off x="1515" y="3768"/>
              <a:ext cx="22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de-DE" altLang="de-DE" sz="2000" b="1" i="1"/>
                <a:t>F</a:t>
              </a:r>
              <a:endParaRPr lang="en-US" altLang="de-DE" sz="2000" b="1" i="1"/>
            </a:p>
          </p:txBody>
        </p:sp>
        <p:sp>
          <p:nvSpPr>
            <p:cNvPr id="92" name="Rectangle 84"/>
            <p:cNvSpPr>
              <a:spLocks noChangeArrowheads="1"/>
            </p:cNvSpPr>
            <p:nvPr/>
          </p:nvSpPr>
          <p:spPr bwMode="auto">
            <a:xfrm>
              <a:off x="637" y="2441"/>
              <a:ext cx="288" cy="240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93" name="Text Box 85"/>
            <p:cNvSpPr txBox="1">
              <a:spLocks noChangeArrowheads="1"/>
            </p:cNvSpPr>
            <p:nvPr/>
          </p:nvSpPr>
          <p:spPr bwMode="auto">
            <a:xfrm>
              <a:off x="636" y="2423"/>
              <a:ext cx="23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de-DE" altLang="de-DE" sz="2000" b="1">
                  <a:solidFill>
                    <a:schemeClr val="accent2"/>
                  </a:solidFill>
                </a:rPr>
                <a:t>H</a:t>
              </a:r>
              <a:endParaRPr lang="en-US" altLang="de-DE" sz="2000" b="1">
                <a:solidFill>
                  <a:schemeClr val="accent2"/>
                </a:solidFill>
              </a:endParaRPr>
            </a:p>
          </p:txBody>
        </p:sp>
        <p:sp>
          <p:nvSpPr>
            <p:cNvPr id="94" name="Text Box 86"/>
            <p:cNvSpPr txBox="1">
              <a:spLocks noChangeArrowheads="1"/>
            </p:cNvSpPr>
            <p:nvPr/>
          </p:nvSpPr>
          <p:spPr bwMode="auto">
            <a:xfrm>
              <a:off x="781" y="2886"/>
              <a:ext cx="240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de-DE" altLang="de-DE" sz="2000" b="1" i="1" dirty="0"/>
                <a:t>A</a:t>
              </a:r>
              <a:endParaRPr lang="en-US" altLang="de-DE" sz="2000" b="1" i="1" dirty="0"/>
            </a:p>
          </p:txBody>
        </p:sp>
        <p:sp>
          <p:nvSpPr>
            <p:cNvPr id="95" name="Line 72"/>
            <p:cNvSpPr>
              <a:spLocks noChangeShapeType="1"/>
            </p:cNvSpPr>
            <p:nvPr/>
          </p:nvSpPr>
          <p:spPr bwMode="auto">
            <a:xfrm flipH="1">
              <a:off x="588" y="2664"/>
              <a:ext cx="136" cy="2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Line 73"/>
            <p:cNvSpPr>
              <a:spLocks noChangeShapeType="1"/>
            </p:cNvSpPr>
            <p:nvPr/>
          </p:nvSpPr>
          <p:spPr bwMode="auto">
            <a:xfrm>
              <a:off x="780" y="2664"/>
              <a:ext cx="96" cy="2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Line 74"/>
            <p:cNvSpPr>
              <a:spLocks noChangeShapeType="1"/>
            </p:cNvSpPr>
            <p:nvPr/>
          </p:nvSpPr>
          <p:spPr bwMode="auto">
            <a:xfrm flipH="1">
              <a:off x="1338" y="2646"/>
              <a:ext cx="135" cy="2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Line 75"/>
            <p:cNvSpPr>
              <a:spLocks noChangeShapeType="1"/>
            </p:cNvSpPr>
            <p:nvPr/>
          </p:nvSpPr>
          <p:spPr bwMode="auto">
            <a:xfrm>
              <a:off x="1529" y="2646"/>
              <a:ext cx="97" cy="2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Line 78"/>
            <p:cNvSpPr>
              <a:spLocks noChangeShapeType="1"/>
            </p:cNvSpPr>
            <p:nvPr/>
          </p:nvSpPr>
          <p:spPr bwMode="auto">
            <a:xfrm flipH="1">
              <a:off x="1500" y="3117"/>
              <a:ext cx="135" cy="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Line 79"/>
            <p:cNvSpPr>
              <a:spLocks noChangeShapeType="1"/>
            </p:cNvSpPr>
            <p:nvPr/>
          </p:nvSpPr>
          <p:spPr bwMode="auto">
            <a:xfrm>
              <a:off x="1691" y="3117"/>
              <a:ext cx="97" cy="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Text Box 104"/>
            <p:cNvSpPr txBox="1">
              <a:spLocks noChangeArrowheads="1"/>
            </p:cNvSpPr>
            <p:nvPr/>
          </p:nvSpPr>
          <p:spPr bwMode="auto">
            <a:xfrm>
              <a:off x="3329" y="3768"/>
              <a:ext cx="22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de-DE" altLang="de-DE" sz="2000" b="1" i="1"/>
                <a:t>F</a:t>
              </a:r>
              <a:endParaRPr lang="en-US" altLang="de-DE" sz="2000" b="1" i="1"/>
            </a:p>
          </p:txBody>
        </p:sp>
        <p:sp>
          <p:nvSpPr>
            <p:cNvPr id="102" name="Line 82"/>
            <p:cNvSpPr>
              <a:spLocks noChangeShapeType="1"/>
            </p:cNvSpPr>
            <p:nvPr/>
          </p:nvSpPr>
          <p:spPr bwMode="auto">
            <a:xfrm flipH="1">
              <a:off x="1300" y="3570"/>
              <a:ext cx="136" cy="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Line 83"/>
            <p:cNvSpPr>
              <a:spLocks noChangeShapeType="1"/>
            </p:cNvSpPr>
            <p:nvPr/>
          </p:nvSpPr>
          <p:spPr bwMode="auto">
            <a:xfrm>
              <a:off x="1492" y="3570"/>
              <a:ext cx="96" cy="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Rectangle 87"/>
            <p:cNvSpPr>
              <a:spLocks noChangeArrowheads="1"/>
            </p:cNvSpPr>
            <p:nvPr/>
          </p:nvSpPr>
          <p:spPr bwMode="auto">
            <a:xfrm>
              <a:off x="2402" y="2633"/>
              <a:ext cx="288" cy="239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05" name="Text Box 88"/>
            <p:cNvSpPr txBox="1">
              <a:spLocks noChangeArrowheads="1"/>
            </p:cNvSpPr>
            <p:nvPr/>
          </p:nvSpPr>
          <p:spPr bwMode="auto">
            <a:xfrm>
              <a:off x="3189" y="2423"/>
              <a:ext cx="21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de-DE" altLang="de-DE" sz="2000" b="1">
                  <a:solidFill>
                    <a:schemeClr val="accent2"/>
                  </a:solidFill>
                  <a:sym typeface="Symbol" pitchFamily="18" charset="2"/>
                </a:rPr>
                <a:t>+</a:t>
              </a:r>
              <a:endParaRPr lang="en-US" altLang="de-DE" sz="2000" b="1">
                <a:solidFill>
                  <a:schemeClr val="accent2"/>
                </a:solidFill>
                <a:sym typeface="Symbol" pitchFamily="18" charset="2"/>
              </a:endParaRPr>
            </a:p>
          </p:txBody>
        </p:sp>
        <p:sp>
          <p:nvSpPr>
            <p:cNvPr id="106" name="Text Box 89"/>
            <p:cNvSpPr txBox="1">
              <a:spLocks noChangeArrowheads="1"/>
            </p:cNvSpPr>
            <p:nvPr/>
          </p:nvSpPr>
          <p:spPr bwMode="auto">
            <a:xfrm>
              <a:off x="2834" y="1997"/>
              <a:ext cx="20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de-DE" altLang="de-DE" sz="2000" b="1">
                  <a:solidFill>
                    <a:srgbClr val="CC0000"/>
                  </a:solidFill>
                  <a:sym typeface="Symbol" pitchFamily="18" charset="2"/>
                </a:rPr>
                <a:t></a:t>
              </a:r>
              <a:endParaRPr lang="en-US" altLang="de-DE" sz="2000" b="1">
                <a:solidFill>
                  <a:srgbClr val="CC0000"/>
                </a:solidFill>
                <a:sym typeface="Symbol" pitchFamily="18" charset="2"/>
              </a:endParaRPr>
            </a:p>
          </p:txBody>
        </p:sp>
        <p:sp>
          <p:nvSpPr>
            <p:cNvPr id="107" name="Text Box 90"/>
            <p:cNvSpPr txBox="1">
              <a:spLocks noChangeArrowheads="1"/>
            </p:cNvSpPr>
            <p:nvPr/>
          </p:nvSpPr>
          <p:spPr bwMode="auto">
            <a:xfrm>
              <a:off x="2258" y="2886"/>
              <a:ext cx="240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de-DE" altLang="de-DE" sz="2000" b="1" i="1" dirty="0"/>
                <a:t>B</a:t>
              </a:r>
              <a:endParaRPr lang="en-US" altLang="de-DE" sz="2000" b="1" i="1" dirty="0"/>
            </a:p>
          </p:txBody>
        </p:sp>
        <p:sp>
          <p:nvSpPr>
            <p:cNvPr id="108" name="Text Box 91"/>
            <p:cNvSpPr txBox="1">
              <a:spLocks noChangeArrowheads="1"/>
            </p:cNvSpPr>
            <p:nvPr/>
          </p:nvSpPr>
          <p:spPr bwMode="auto">
            <a:xfrm>
              <a:off x="3026" y="2885"/>
              <a:ext cx="23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de-DE" altLang="de-DE" sz="2000" b="1" i="1"/>
                <a:t>C</a:t>
              </a:r>
              <a:endParaRPr lang="en-US" altLang="de-DE" sz="2000" b="1" i="1"/>
            </a:p>
          </p:txBody>
        </p:sp>
        <p:sp>
          <p:nvSpPr>
            <p:cNvPr id="109" name="Text Box 92"/>
            <p:cNvSpPr txBox="1">
              <a:spLocks noChangeArrowheads="1"/>
            </p:cNvSpPr>
            <p:nvPr/>
          </p:nvSpPr>
          <p:spPr bwMode="auto">
            <a:xfrm>
              <a:off x="3361" y="2885"/>
              <a:ext cx="21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de-DE" altLang="de-DE" sz="2000" b="1">
                  <a:solidFill>
                    <a:schemeClr val="accent2"/>
                  </a:solidFill>
                  <a:sym typeface="Symbol" pitchFamily="18" charset="2"/>
                </a:rPr>
                <a:t>+</a:t>
              </a:r>
              <a:endParaRPr lang="en-US" altLang="de-DE" sz="2000" b="1">
                <a:solidFill>
                  <a:schemeClr val="accent2"/>
                </a:solidFill>
                <a:sym typeface="Symbol" pitchFamily="18" charset="2"/>
              </a:endParaRPr>
            </a:p>
          </p:txBody>
        </p:sp>
        <p:sp>
          <p:nvSpPr>
            <p:cNvPr id="110" name="Line 70"/>
            <p:cNvSpPr>
              <a:spLocks noChangeShapeType="1"/>
            </p:cNvSpPr>
            <p:nvPr/>
          </p:nvSpPr>
          <p:spPr bwMode="auto">
            <a:xfrm flipH="1">
              <a:off x="829" y="2191"/>
              <a:ext cx="231" cy="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Line 71"/>
            <p:cNvSpPr>
              <a:spLocks noChangeShapeType="1"/>
            </p:cNvSpPr>
            <p:nvPr/>
          </p:nvSpPr>
          <p:spPr bwMode="auto">
            <a:xfrm>
              <a:off x="1212" y="2206"/>
              <a:ext cx="240" cy="2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Line 93"/>
            <p:cNvSpPr>
              <a:spLocks noChangeShapeType="1"/>
            </p:cNvSpPr>
            <p:nvPr/>
          </p:nvSpPr>
          <p:spPr bwMode="auto">
            <a:xfrm flipH="1">
              <a:off x="2643" y="2192"/>
              <a:ext cx="231" cy="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Line 94"/>
            <p:cNvSpPr>
              <a:spLocks noChangeShapeType="1"/>
            </p:cNvSpPr>
            <p:nvPr/>
          </p:nvSpPr>
          <p:spPr bwMode="auto">
            <a:xfrm>
              <a:off x="3026" y="2206"/>
              <a:ext cx="240" cy="2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Line 95"/>
            <p:cNvSpPr>
              <a:spLocks noChangeShapeType="1"/>
            </p:cNvSpPr>
            <p:nvPr/>
          </p:nvSpPr>
          <p:spPr bwMode="auto">
            <a:xfrm flipH="1">
              <a:off x="2402" y="2664"/>
              <a:ext cx="136" cy="2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Line 96"/>
            <p:cNvSpPr>
              <a:spLocks noChangeShapeType="1"/>
            </p:cNvSpPr>
            <p:nvPr/>
          </p:nvSpPr>
          <p:spPr bwMode="auto">
            <a:xfrm>
              <a:off x="2594" y="2664"/>
              <a:ext cx="96" cy="2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Line 97"/>
            <p:cNvSpPr>
              <a:spLocks noChangeShapeType="1"/>
            </p:cNvSpPr>
            <p:nvPr/>
          </p:nvSpPr>
          <p:spPr bwMode="auto">
            <a:xfrm flipH="1">
              <a:off x="3152" y="2646"/>
              <a:ext cx="135" cy="2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Line 98"/>
            <p:cNvSpPr>
              <a:spLocks noChangeShapeType="1"/>
            </p:cNvSpPr>
            <p:nvPr/>
          </p:nvSpPr>
          <p:spPr bwMode="auto">
            <a:xfrm>
              <a:off x="3343" y="2646"/>
              <a:ext cx="97" cy="2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Text Box 99"/>
            <p:cNvSpPr txBox="1">
              <a:spLocks noChangeArrowheads="1"/>
            </p:cNvSpPr>
            <p:nvPr/>
          </p:nvSpPr>
          <p:spPr bwMode="auto">
            <a:xfrm>
              <a:off x="3515" y="3324"/>
              <a:ext cx="23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de-DE" altLang="de-DE" sz="2000" b="1" i="1" dirty="0"/>
                <a:t>D</a:t>
              </a:r>
              <a:endParaRPr lang="en-US" altLang="de-DE" sz="2000" b="1" i="1" dirty="0"/>
            </a:p>
          </p:txBody>
        </p:sp>
        <p:sp>
          <p:nvSpPr>
            <p:cNvPr id="119" name="Text Box 100"/>
            <p:cNvSpPr txBox="1">
              <a:spLocks noChangeArrowheads="1"/>
            </p:cNvSpPr>
            <p:nvPr/>
          </p:nvSpPr>
          <p:spPr bwMode="auto">
            <a:xfrm>
              <a:off x="3155" y="3322"/>
              <a:ext cx="20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de-DE" altLang="de-DE" sz="2000" b="1">
                  <a:solidFill>
                    <a:srgbClr val="CC0000"/>
                  </a:solidFill>
                  <a:sym typeface="Symbol" pitchFamily="18" charset="2"/>
                </a:rPr>
                <a:t></a:t>
              </a:r>
              <a:endParaRPr lang="en-US" altLang="de-DE" sz="2000" b="1">
                <a:solidFill>
                  <a:srgbClr val="CC0000"/>
                </a:solidFill>
                <a:sym typeface="Symbol" pitchFamily="18" charset="2"/>
              </a:endParaRPr>
            </a:p>
          </p:txBody>
        </p:sp>
        <p:sp>
          <p:nvSpPr>
            <p:cNvPr id="120" name="Line 101"/>
            <p:cNvSpPr>
              <a:spLocks noChangeShapeType="1"/>
            </p:cNvSpPr>
            <p:nvPr/>
          </p:nvSpPr>
          <p:spPr bwMode="auto">
            <a:xfrm flipH="1">
              <a:off x="3314" y="3117"/>
              <a:ext cx="135" cy="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Line 102"/>
            <p:cNvSpPr>
              <a:spLocks noChangeShapeType="1"/>
            </p:cNvSpPr>
            <p:nvPr/>
          </p:nvSpPr>
          <p:spPr bwMode="auto">
            <a:xfrm>
              <a:off x="3505" y="3117"/>
              <a:ext cx="97" cy="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Text Box 103"/>
            <p:cNvSpPr txBox="1">
              <a:spLocks noChangeArrowheads="1"/>
            </p:cNvSpPr>
            <p:nvPr/>
          </p:nvSpPr>
          <p:spPr bwMode="auto">
            <a:xfrm>
              <a:off x="2970" y="3768"/>
              <a:ext cx="22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de-DE" altLang="de-DE" sz="2000" b="1" i="1"/>
                <a:t>E</a:t>
              </a:r>
              <a:endParaRPr lang="en-US" altLang="de-DE" sz="2000" b="1" i="1"/>
            </a:p>
          </p:txBody>
        </p:sp>
        <p:sp>
          <p:nvSpPr>
            <p:cNvPr id="123" name="Line 105"/>
            <p:cNvSpPr>
              <a:spLocks noChangeShapeType="1"/>
            </p:cNvSpPr>
            <p:nvPr/>
          </p:nvSpPr>
          <p:spPr bwMode="auto">
            <a:xfrm flipH="1">
              <a:off x="3114" y="3570"/>
              <a:ext cx="136" cy="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Line 106"/>
            <p:cNvSpPr>
              <a:spLocks noChangeShapeType="1"/>
            </p:cNvSpPr>
            <p:nvPr/>
          </p:nvSpPr>
          <p:spPr bwMode="auto">
            <a:xfrm>
              <a:off x="3306" y="3570"/>
              <a:ext cx="96" cy="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Rectangle 107"/>
            <p:cNvSpPr>
              <a:spLocks noChangeArrowheads="1"/>
            </p:cNvSpPr>
            <p:nvPr/>
          </p:nvSpPr>
          <p:spPr bwMode="auto">
            <a:xfrm>
              <a:off x="2451" y="2441"/>
              <a:ext cx="288" cy="240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26" name="Text Box 108"/>
            <p:cNvSpPr txBox="1">
              <a:spLocks noChangeArrowheads="1"/>
            </p:cNvSpPr>
            <p:nvPr/>
          </p:nvSpPr>
          <p:spPr bwMode="auto">
            <a:xfrm>
              <a:off x="2450" y="2423"/>
              <a:ext cx="21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de-DE" altLang="de-DE" sz="2000" b="1">
                  <a:solidFill>
                    <a:schemeClr val="accent2"/>
                  </a:solidFill>
                  <a:sym typeface="Symbol" pitchFamily="18" charset="2"/>
                </a:rPr>
                <a:t>+</a:t>
              </a:r>
              <a:endParaRPr lang="en-US" altLang="de-DE" sz="2000" b="1">
                <a:solidFill>
                  <a:schemeClr val="accent2"/>
                </a:solidFill>
                <a:sym typeface="Symbol" pitchFamily="18" charset="2"/>
              </a:endParaRPr>
            </a:p>
          </p:txBody>
        </p:sp>
        <p:sp>
          <p:nvSpPr>
            <p:cNvPr id="127" name="Text Box 109"/>
            <p:cNvSpPr txBox="1">
              <a:spLocks noChangeArrowheads="1"/>
            </p:cNvSpPr>
            <p:nvPr/>
          </p:nvSpPr>
          <p:spPr bwMode="auto">
            <a:xfrm>
              <a:off x="2595" y="2886"/>
              <a:ext cx="240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de-DE" altLang="de-DE" sz="2000" b="1" i="1" dirty="0"/>
                <a:t>A</a:t>
              </a:r>
              <a:endParaRPr lang="en-US" altLang="de-DE" sz="2000" b="1" i="1" dirty="0"/>
            </a:p>
          </p:txBody>
        </p:sp>
        <p:sp>
          <p:nvSpPr>
            <p:cNvPr id="128" name="AutoShape 119"/>
            <p:cNvSpPr>
              <a:spLocks noChangeArrowheads="1"/>
            </p:cNvSpPr>
            <p:nvPr/>
          </p:nvSpPr>
          <p:spPr bwMode="auto">
            <a:xfrm>
              <a:off x="1909" y="2704"/>
              <a:ext cx="200" cy="373"/>
            </a:xfrm>
            <a:prstGeom prst="right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EAEAEA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500" tIns="42449" rIns="84899" bIns="64178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129" name="Text Box 125"/>
          <p:cNvSpPr txBox="1">
            <a:spLocks noChangeArrowheads="1"/>
          </p:cNvSpPr>
          <p:nvPr/>
        </p:nvSpPr>
        <p:spPr bwMode="auto">
          <a:xfrm>
            <a:off x="6823075" y="4365625"/>
            <a:ext cx="3413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 i="1">
                <a:solidFill>
                  <a:schemeClr val="accent2"/>
                </a:solidFill>
              </a:rPr>
              <a:t>+</a:t>
            </a:r>
            <a:endParaRPr lang="en-US" altLang="de-DE" sz="2000" b="1">
              <a:solidFill>
                <a:srgbClr val="CC0000"/>
              </a:solidFill>
              <a:sym typeface="Symbol" pitchFamily="18" charset="2"/>
            </a:endParaRPr>
          </a:p>
        </p:txBody>
      </p:sp>
      <p:sp>
        <p:nvSpPr>
          <p:cNvPr id="130" name="Text Box 126"/>
          <p:cNvSpPr txBox="1">
            <a:spLocks noChangeArrowheads="1"/>
          </p:cNvSpPr>
          <p:nvPr/>
        </p:nvSpPr>
        <p:spPr bwMode="auto">
          <a:xfrm>
            <a:off x="7002463" y="4365625"/>
            <a:ext cx="3778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 i="1"/>
              <a:t>C</a:t>
            </a:r>
            <a:endParaRPr lang="en-US" altLang="de-DE" sz="2000" b="1">
              <a:solidFill>
                <a:srgbClr val="CC0000"/>
              </a:solidFill>
              <a:sym typeface="Symbol" pitchFamily="18" charset="2"/>
            </a:endParaRPr>
          </a:p>
        </p:txBody>
      </p:sp>
      <p:sp>
        <p:nvSpPr>
          <p:cNvPr id="131" name="Text Box 127"/>
          <p:cNvSpPr txBox="1">
            <a:spLocks noChangeArrowheads="1"/>
          </p:cNvSpPr>
          <p:nvPr/>
        </p:nvSpPr>
        <p:spPr bwMode="auto">
          <a:xfrm>
            <a:off x="8251745" y="4359275"/>
            <a:ext cx="320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>
                <a:solidFill>
                  <a:srgbClr val="CC0000"/>
                </a:solidFill>
                <a:sym typeface="Symbol" pitchFamily="18" charset="2"/>
              </a:rPr>
              <a:t></a:t>
            </a:r>
            <a:endParaRPr lang="en-US" altLang="de-DE" sz="2000" b="1">
              <a:solidFill>
                <a:srgbClr val="CC0000"/>
              </a:solidFill>
              <a:sym typeface="Symbol" pitchFamily="18" charset="2"/>
            </a:endParaRPr>
          </a:p>
        </p:txBody>
      </p:sp>
      <p:sp>
        <p:nvSpPr>
          <p:cNvPr id="132" name="Text Box 130"/>
          <p:cNvSpPr txBox="1">
            <a:spLocks noChangeArrowheads="1"/>
          </p:cNvSpPr>
          <p:nvPr/>
        </p:nvSpPr>
        <p:spPr bwMode="auto">
          <a:xfrm>
            <a:off x="7722665" y="4365625"/>
            <a:ext cx="3778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 i="1" dirty="0"/>
              <a:t>D</a:t>
            </a:r>
            <a:endParaRPr lang="en-US" altLang="de-DE" sz="2000" b="1" dirty="0">
              <a:solidFill>
                <a:srgbClr val="CC0000"/>
              </a:solidFill>
              <a:sym typeface="Symbol" pitchFamily="18" charset="2"/>
            </a:endParaRPr>
          </a:p>
        </p:txBody>
      </p:sp>
      <p:sp>
        <p:nvSpPr>
          <p:cNvPr id="133" name="Text Box 131"/>
          <p:cNvSpPr txBox="1">
            <a:spLocks noChangeArrowheads="1"/>
          </p:cNvSpPr>
          <p:nvPr/>
        </p:nvSpPr>
        <p:spPr bwMode="auto">
          <a:xfrm>
            <a:off x="7213780" y="4365625"/>
            <a:ext cx="3635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 i="1" dirty="0"/>
              <a:t>E</a:t>
            </a:r>
            <a:endParaRPr lang="en-US" altLang="de-DE" sz="2000" b="1" dirty="0">
              <a:solidFill>
                <a:srgbClr val="CC0000"/>
              </a:solidFill>
              <a:sym typeface="Symbol" pitchFamily="18" charset="2"/>
            </a:endParaRPr>
          </a:p>
        </p:txBody>
      </p:sp>
      <p:sp>
        <p:nvSpPr>
          <p:cNvPr id="134" name="Text Box 132"/>
          <p:cNvSpPr txBox="1">
            <a:spLocks noChangeArrowheads="1"/>
          </p:cNvSpPr>
          <p:nvPr/>
        </p:nvSpPr>
        <p:spPr bwMode="auto">
          <a:xfrm>
            <a:off x="7421743" y="4365625"/>
            <a:ext cx="3492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 i="1"/>
              <a:t>F</a:t>
            </a:r>
            <a:endParaRPr lang="en-US" altLang="de-DE" sz="2000" b="1">
              <a:solidFill>
                <a:srgbClr val="CC0000"/>
              </a:solidFill>
              <a:sym typeface="Symbol" pitchFamily="18" charset="2"/>
            </a:endParaRPr>
          </a:p>
        </p:txBody>
      </p:sp>
      <p:sp>
        <p:nvSpPr>
          <p:cNvPr id="135" name="Text Box 133"/>
          <p:cNvSpPr txBox="1">
            <a:spLocks noChangeArrowheads="1"/>
          </p:cNvSpPr>
          <p:nvPr/>
        </p:nvSpPr>
        <p:spPr bwMode="auto">
          <a:xfrm>
            <a:off x="7596368" y="4365625"/>
            <a:ext cx="320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>
                <a:solidFill>
                  <a:srgbClr val="CC0000"/>
                </a:solidFill>
                <a:sym typeface="Symbol" pitchFamily="18" charset="2"/>
              </a:rPr>
              <a:t></a:t>
            </a:r>
            <a:endParaRPr lang="en-US" altLang="de-DE" sz="2000" b="1">
              <a:solidFill>
                <a:srgbClr val="CC0000"/>
              </a:solidFill>
              <a:sym typeface="Symbol" pitchFamily="18" charset="2"/>
            </a:endParaRPr>
          </a:p>
        </p:txBody>
      </p:sp>
      <p:sp>
        <p:nvSpPr>
          <p:cNvPr id="136" name="Text Box 134"/>
          <p:cNvSpPr txBox="1">
            <a:spLocks noChangeArrowheads="1"/>
          </p:cNvSpPr>
          <p:nvPr/>
        </p:nvSpPr>
        <p:spPr bwMode="auto">
          <a:xfrm>
            <a:off x="7943770" y="4365625"/>
            <a:ext cx="3413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>
                <a:solidFill>
                  <a:schemeClr val="accent2"/>
                </a:solidFill>
                <a:sym typeface="Symbol" pitchFamily="18" charset="2"/>
              </a:rPr>
              <a:t>+</a:t>
            </a:r>
            <a:endParaRPr lang="en-US" altLang="de-DE" sz="2000" b="1">
              <a:solidFill>
                <a:srgbClr val="CC0000"/>
              </a:solidFill>
              <a:sym typeface="Symbol" pitchFamily="18" charset="2"/>
            </a:endParaRPr>
          </a:p>
        </p:txBody>
      </p:sp>
      <p:sp>
        <p:nvSpPr>
          <p:cNvPr id="137" name="Text Box 135"/>
          <p:cNvSpPr txBox="1">
            <a:spLocks noChangeArrowheads="1"/>
          </p:cNvSpPr>
          <p:nvPr/>
        </p:nvSpPr>
        <p:spPr bwMode="auto">
          <a:xfrm>
            <a:off x="8086645" y="4365625"/>
            <a:ext cx="3413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>
                <a:solidFill>
                  <a:schemeClr val="accent2"/>
                </a:solidFill>
                <a:sym typeface="Symbol" pitchFamily="18" charset="2"/>
              </a:rPr>
              <a:t>+</a:t>
            </a:r>
            <a:endParaRPr lang="en-US" altLang="de-DE" sz="2000" b="1">
              <a:solidFill>
                <a:srgbClr val="CC0000"/>
              </a:solidFill>
              <a:sym typeface="Symbol" pitchFamily="18" charset="2"/>
            </a:endParaRPr>
          </a:p>
        </p:txBody>
      </p:sp>
      <p:sp>
        <p:nvSpPr>
          <p:cNvPr id="138" name="Freeform 136"/>
          <p:cNvSpPr>
            <a:spLocks/>
          </p:cNvSpPr>
          <p:nvPr/>
        </p:nvSpPr>
        <p:spPr bwMode="auto">
          <a:xfrm>
            <a:off x="3924300" y="4365625"/>
            <a:ext cx="215900" cy="301625"/>
          </a:xfrm>
          <a:custGeom>
            <a:avLst/>
            <a:gdLst>
              <a:gd name="T0" fmla="*/ 0 w 136"/>
              <a:gd name="T1" fmla="*/ 2147483647 h 190"/>
              <a:gd name="T2" fmla="*/ 2147483647 w 136"/>
              <a:gd name="T3" fmla="*/ 2147483647 h 190"/>
              <a:gd name="T4" fmla="*/ 2147483647 w 136"/>
              <a:gd name="T5" fmla="*/ 2147483647 h 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" h="190">
                <a:moveTo>
                  <a:pt x="0" y="190"/>
                </a:moveTo>
                <a:cubicBezTo>
                  <a:pt x="34" y="103"/>
                  <a:pt x="68" y="16"/>
                  <a:pt x="91" y="8"/>
                </a:cubicBezTo>
                <a:cubicBezTo>
                  <a:pt x="114" y="0"/>
                  <a:pt x="125" y="72"/>
                  <a:pt x="136" y="144"/>
                </a:cubicBezTo>
              </a:path>
            </a:pathLst>
          </a:custGeom>
          <a:noFill/>
          <a:ln w="38100" cap="flat" cmpd="sng">
            <a:solidFill>
              <a:srgbClr val="969696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139" name="Line 137"/>
          <p:cNvSpPr>
            <a:spLocks noChangeShapeType="1"/>
          </p:cNvSpPr>
          <p:nvPr/>
        </p:nvSpPr>
        <p:spPr bwMode="auto">
          <a:xfrm flipH="1" flipV="1">
            <a:off x="4195763" y="4200525"/>
            <a:ext cx="152400" cy="352425"/>
          </a:xfrm>
          <a:prstGeom prst="line">
            <a:avLst/>
          </a:prstGeom>
          <a:noFill/>
          <a:ln w="38100">
            <a:solidFill>
              <a:srgbClr val="96969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140" name="Freeform 139"/>
          <p:cNvSpPr>
            <a:spLocks/>
          </p:cNvSpPr>
          <p:nvPr/>
        </p:nvSpPr>
        <p:spPr bwMode="auto">
          <a:xfrm>
            <a:off x="4211638" y="3633788"/>
            <a:ext cx="852487" cy="947737"/>
          </a:xfrm>
          <a:custGeom>
            <a:avLst/>
            <a:gdLst>
              <a:gd name="T0" fmla="*/ 0 w 537"/>
              <a:gd name="T1" fmla="*/ 2147483647 h 597"/>
              <a:gd name="T2" fmla="*/ 2147483647 w 537"/>
              <a:gd name="T3" fmla="*/ 2147483647 h 597"/>
              <a:gd name="T4" fmla="*/ 2147483647 w 537"/>
              <a:gd name="T5" fmla="*/ 2147483647 h 597"/>
              <a:gd name="T6" fmla="*/ 2147483647 w 537"/>
              <a:gd name="T7" fmla="*/ 2147483647 h 59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37" h="597">
                <a:moveTo>
                  <a:pt x="0" y="234"/>
                </a:moveTo>
                <a:cubicBezTo>
                  <a:pt x="72" y="124"/>
                  <a:pt x="144" y="14"/>
                  <a:pt x="227" y="7"/>
                </a:cubicBezTo>
                <a:cubicBezTo>
                  <a:pt x="310" y="0"/>
                  <a:pt x="461" y="91"/>
                  <a:pt x="499" y="189"/>
                </a:cubicBezTo>
                <a:cubicBezTo>
                  <a:pt x="537" y="287"/>
                  <a:pt x="495" y="442"/>
                  <a:pt x="454" y="597"/>
                </a:cubicBezTo>
              </a:path>
            </a:pathLst>
          </a:custGeom>
          <a:noFill/>
          <a:ln w="38100" cap="flat" cmpd="sng">
            <a:solidFill>
              <a:srgbClr val="969696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141" name="Freeform 141"/>
          <p:cNvSpPr>
            <a:spLocks/>
          </p:cNvSpPr>
          <p:nvPr/>
        </p:nvSpPr>
        <p:spPr bwMode="auto">
          <a:xfrm>
            <a:off x="5330036" y="5126346"/>
            <a:ext cx="316696" cy="229078"/>
          </a:xfrm>
          <a:custGeom>
            <a:avLst/>
            <a:gdLst>
              <a:gd name="T0" fmla="*/ 0 w 144"/>
              <a:gd name="T1" fmla="*/ 2147483647 h 506"/>
              <a:gd name="T2" fmla="*/ 2147483647 w 144"/>
              <a:gd name="T3" fmla="*/ 2147483647 h 506"/>
              <a:gd name="T4" fmla="*/ 2147483647 w 144"/>
              <a:gd name="T5" fmla="*/ 2147483647 h 506"/>
              <a:gd name="T6" fmla="*/ 2147483647 w 144"/>
              <a:gd name="T7" fmla="*/ 2147483647 h 506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16822"/>
              <a:gd name="connsiteY0" fmla="*/ 10183 h 10183"/>
              <a:gd name="connsiteX1" fmla="*/ 13541 w 16822"/>
              <a:gd name="connsiteY1" fmla="*/ 222 h 10183"/>
              <a:gd name="connsiteX2" fmla="*/ 16666 w 16822"/>
              <a:gd name="connsiteY2" fmla="*/ 3799 h 10183"/>
              <a:gd name="connsiteX3" fmla="*/ 10347 w 16822"/>
              <a:gd name="connsiteY3" fmla="*/ 10084 h 10183"/>
              <a:gd name="connsiteX0" fmla="*/ 0 w 16822"/>
              <a:gd name="connsiteY0" fmla="*/ 10183 h 10183"/>
              <a:gd name="connsiteX1" fmla="*/ 13541 w 16822"/>
              <a:gd name="connsiteY1" fmla="*/ 222 h 10183"/>
              <a:gd name="connsiteX2" fmla="*/ 16666 w 16822"/>
              <a:gd name="connsiteY2" fmla="*/ 3799 h 10183"/>
              <a:gd name="connsiteX3" fmla="*/ 10347 w 16822"/>
              <a:gd name="connsiteY3" fmla="*/ 10084 h 10183"/>
              <a:gd name="connsiteX0" fmla="*/ 0 w 18125"/>
              <a:gd name="connsiteY0" fmla="*/ 10183 h 10183"/>
              <a:gd name="connsiteX1" fmla="*/ 13541 w 18125"/>
              <a:gd name="connsiteY1" fmla="*/ 222 h 10183"/>
              <a:gd name="connsiteX2" fmla="*/ 16666 w 18125"/>
              <a:gd name="connsiteY2" fmla="*/ 3799 h 10183"/>
              <a:gd name="connsiteX3" fmla="*/ 18125 w 18125"/>
              <a:gd name="connsiteY3" fmla="*/ 9293 h 10183"/>
              <a:gd name="connsiteX0" fmla="*/ 0 w 18125"/>
              <a:gd name="connsiteY0" fmla="*/ 10023 h 10023"/>
              <a:gd name="connsiteX1" fmla="*/ 13541 w 18125"/>
              <a:gd name="connsiteY1" fmla="*/ 62 h 10023"/>
              <a:gd name="connsiteX2" fmla="*/ 12499 w 18125"/>
              <a:gd name="connsiteY2" fmla="*/ 6011 h 10023"/>
              <a:gd name="connsiteX3" fmla="*/ 18125 w 18125"/>
              <a:gd name="connsiteY3" fmla="*/ 9133 h 10023"/>
              <a:gd name="connsiteX0" fmla="*/ 0 w 18125"/>
              <a:gd name="connsiteY0" fmla="*/ 10023 h 10023"/>
              <a:gd name="connsiteX1" fmla="*/ 13541 w 18125"/>
              <a:gd name="connsiteY1" fmla="*/ 62 h 10023"/>
              <a:gd name="connsiteX2" fmla="*/ 12499 w 18125"/>
              <a:gd name="connsiteY2" fmla="*/ 6011 h 10023"/>
              <a:gd name="connsiteX3" fmla="*/ 18125 w 18125"/>
              <a:gd name="connsiteY3" fmla="*/ 9133 h 10023"/>
              <a:gd name="connsiteX0" fmla="*/ 0 w 18125"/>
              <a:gd name="connsiteY0" fmla="*/ 10020 h 10020"/>
              <a:gd name="connsiteX1" fmla="*/ 13541 w 18125"/>
              <a:gd name="connsiteY1" fmla="*/ 59 h 10020"/>
              <a:gd name="connsiteX2" fmla="*/ 12499 w 18125"/>
              <a:gd name="connsiteY2" fmla="*/ 6008 h 10020"/>
              <a:gd name="connsiteX3" fmla="*/ 18125 w 18125"/>
              <a:gd name="connsiteY3" fmla="*/ 9130 h 10020"/>
              <a:gd name="connsiteX0" fmla="*/ 0 w 18125"/>
              <a:gd name="connsiteY0" fmla="*/ 4523 h 4523"/>
              <a:gd name="connsiteX1" fmla="*/ 8819 w 18125"/>
              <a:gd name="connsiteY1" fmla="*/ 412 h 4523"/>
              <a:gd name="connsiteX2" fmla="*/ 12499 w 18125"/>
              <a:gd name="connsiteY2" fmla="*/ 511 h 4523"/>
              <a:gd name="connsiteX3" fmla="*/ 18125 w 18125"/>
              <a:gd name="connsiteY3" fmla="*/ 3633 h 4523"/>
              <a:gd name="connsiteX0" fmla="*/ 0 w 10000"/>
              <a:gd name="connsiteY0" fmla="*/ 9074 h 9074"/>
              <a:gd name="connsiteX1" fmla="*/ 3199 w 10000"/>
              <a:gd name="connsiteY1" fmla="*/ 2476 h 9074"/>
              <a:gd name="connsiteX2" fmla="*/ 6896 w 10000"/>
              <a:gd name="connsiteY2" fmla="*/ 204 h 9074"/>
              <a:gd name="connsiteX3" fmla="*/ 10000 w 10000"/>
              <a:gd name="connsiteY3" fmla="*/ 7106 h 9074"/>
              <a:gd name="connsiteX0" fmla="*/ 0 w 10000"/>
              <a:gd name="connsiteY0" fmla="*/ 8632 h 8632"/>
              <a:gd name="connsiteX1" fmla="*/ 3199 w 10000"/>
              <a:gd name="connsiteY1" fmla="*/ 1361 h 8632"/>
              <a:gd name="connsiteX2" fmla="*/ 7701 w 10000"/>
              <a:gd name="connsiteY2" fmla="*/ 446 h 8632"/>
              <a:gd name="connsiteX3" fmla="*/ 10000 w 10000"/>
              <a:gd name="connsiteY3" fmla="*/ 6463 h 8632"/>
              <a:gd name="connsiteX0" fmla="*/ 0 w 10000"/>
              <a:gd name="connsiteY0" fmla="*/ 10370 h 10370"/>
              <a:gd name="connsiteX1" fmla="*/ 3199 w 10000"/>
              <a:gd name="connsiteY1" fmla="*/ 1947 h 10370"/>
              <a:gd name="connsiteX2" fmla="*/ 7701 w 10000"/>
              <a:gd name="connsiteY2" fmla="*/ 887 h 10370"/>
              <a:gd name="connsiteX3" fmla="*/ 10000 w 10000"/>
              <a:gd name="connsiteY3" fmla="*/ 7857 h 10370"/>
              <a:gd name="connsiteX0" fmla="*/ 0 w 10000"/>
              <a:gd name="connsiteY0" fmla="*/ 10370 h 10370"/>
              <a:gd name="connsiteX1" fmla="*/ 3199 w 10000"/>
              <a:gd name="connsiteY1" fmla="*/ 1947 h 10370"/>
              <a:gd name="connsiteX2" fmla="*/ 7701 w 10000"/>
              <a:gd name="connsiteY2" fmla="*/ 887 h 10370"/>
              <a:gd name="connsiteX3" fmla="*/ 10000 w 10000"/>
              <a:gd name="connsiteY3" fmla="*/ 7857 h 10370"/>
              <a:gd name="connsiteX0" fmla="*/ 0 w 9425"/>
              <a:gd name="connsiteY0" fmla="*/ 10018 h 10018"/>
              <a:gd name="connsiteX1" fmla="*/ 3199 w 9425"/>
              <a:gd name="connsiteY1" fmla="*/ 1595 h 10018"/>
              <a:gd name="connsiteX2" fmla="*/ 7701 w 9425"/>
              <a:gd name="connsiteY2" fmla="*/ 535 h 10018"/>
              <a:gd name="connsiteX3" fmla="*/ 9425 w 9425"/>
              <a:gd name="connsiteY3" fmla="*/ 7756 h 10018"/>
              <a:gd name="connsiteX0" fmla="*/ 0 w 10000"/>
              <a:gd name="connsiteY0" fmla="*/ 10000 h 10000"/>
              <a:gd name="connsiteX1" fmla="*/ 3394 w 10000"/>
              <a:gd name="connsiteY1" fmla="*/ 1592 h 10000"/>
              <a:gd name="connsiteX2" fmla="*/ 8171 w 10000"/>
              <a:gd name="connsiteY2" fmla="*/ 534 h 10000"/>
              <a:gd name="connsiteX3" fmla="*/ 10000 w 10000"/>
              <a:gd name="connsiteY3" fmla="*/ 7742 h 10000"/>
              <a:gd name="connsiteX0" fmla="*/ 0 w 10000"/>
              <a:gd name="connsiteY0" fmla="*/ 10396 h 10396"/>
              <a:gd name="connsiteX1" fmla="*/ 3394 w 10000"/>
              <a:gd name="connsiteY1" fmla="*/ 1988 h 10396"/>
              <a:gd name="connsiteX2" fmla="*/ 7378 w 10000"/>
              <a:gd name="connsiteY2" fmla="*/ 429 h 10396"/>
              <a:gd name="connsiteX3" fmla="*/ 10000 w 10000"/>
              <a:gd name="connsiteY3" fmla="*/ 8138 h 10396"/>
              <a:gd name="connsiteX0" fmla="*/ 0 w 10000"/>
              <a:gd name="connsiteY0" fmla="*/ 10732 h 10732"/>
              <a:gd name="connsiteX1" fmla="*/ 4370 w 10000"/>
              <a:gd name="connsiteY1" fmla="*/ 1405 h 10732"/>
              <a:gd name="connsiteX2" fmla="*/ 7378 w 10000"/>
              <a:gd name="connsiteY2" fmla="*/ 765 h 10732"/>
              <a:gd name="connsiteX3" fmla="*/ 10000 w 10000"/>
              <a:gd name="connsiteY3" fmla="*/ 8474 h 10732"/>
              <a:gd name="connsiteX0" fmla="*/ 0 w 8963"/>
              <a:gd name="connsiteY0" fmla="*/ 8803 h 8803"/>
              <a:gd name="connsiteX1" fmla="*/ 3333 w 8963"/>
              <a:gd name="connsiteY1" fmla="*/ 1314 h 8803"/>
              <a:gd name="connsiteX2" fmla="*/ 6341 w 8963"/>
              <a:gd name="connsiteY2" fmla="*/ 674 h 8803"/>
              <a:gd name="connsiteX3" fmla="*/ 8963 w 8963"/>
              <a:gd name="connsiteY3" fmla="*/ 8383 h 8803"/>
              <a:gd name="connsiteX0" fmla="*/ 0 w 10000"/>
              <a:gd name="connsiteY0" fmla="*/ 10000 h 10000"/>
              <a:gd name="connsiteX1" fmla="*/ 3719 w 10000"/>
              <a:gd name="connsiteY1" fmla="*/ 1493 h 10000"/>
              <a:gd name="connsiteX2" fmla="*/ 7075 w 10000"/>
              <a:gd name="connsiteY2" fmla="*/ 766 h 10000"/>
              <a:gd name="connsiteX3" fmla="*/ 10000 w 10000"/>
              <a:gd name="connsiteY3" fmla="*/ 9523 h 10000"/>
              <a:gd name="connsiteX0" fmla="*/ 0 w 10000"/>
              <a:gd name="connsiteY0" fmla="*/ 10000 h 10000"/>
              <a:gd name="connsiteX1" fmla="*/ 3719 w 10000"/>
              <a:gd name="connsiteY1" fmla="*/ 1493 h 10000"/>
              <a:gd name="connsiteX2" fmla="*/ 7075 w 10000"/>
              <a:gd name="connsiteY2" fmla="*/ 766 h 10000"/>
              <a:gd name="connsiteX3" fmla="*/ 10000 w 10000"/>
              <a:gd name="connsiteY3" fmla="*/ 9523 h 10000"/>
              <a:gd name="connsiteX0" fmla="*/ 0 w 10000"/>
              <a:gd name="connsiteY0" fmla="*/ 9632 h 9632"/>
              <a:gd name="connsiteX1" fmla="*/ 3719 w 10000"/>
              <a:gd name="connsiteY1" fmla="*/ 1125 h 9632"/>
              <a:gd name="connsiteX2" fmla="*/ 7755 w 10000"/>
              <a:gd name="connsiteY2" fmla="*/ 967 h 9632"/>
              <a:gd name="connsiteX3" fmla="*/ 10000 w 10000"/>
              <a:gd name="connsiteY3" fmla="*/ 9155 h 9632"/>
              <a:gd name="connsiteX0" fmla="*/ 0 w 10000"/>
              <a:gd name="connsiteY0" fmla="*/ 10076 h 10076"/>
              <a:gd name="connsiteX1" fmla="*/ 3719 w 10000"/>
              <a:gd name="connsiteY1" fmla="*/ 1244 h 10076"/>
              <a:gd name="connsiteX2" fmla="*/ 7755 w 10000"/>
              <a:gd name="connsiteY2" fmla="*/ 1080 h 10076"/>
              <a:gd name="connsiteX3" fmla="*/ 10000 w 10000"/>
              <a:gd name="connsiteY3" fmla="*/ 9581 h 10076"/>
              <a:gd name="connsiteX0" fmla="*/ 0 w 9048"/>
              <a:gd name="connsiteY0" fmla="*/ 9555 h 9555"/>
              <a:gd name="connsiteX1" fmla="*/ 2767 w 9048"/>
              <a:gd name="connsiteY1" fmla="*/ 1216 h 9555"/>
              <a:gd name="connsiteX2" fmla="*/ 6803 w 9048"/>
              <a:gd name="connsiteY2" fmla="*/ 1052 h 9555"/>
              <a:gd name="connsiteX3" fmla="*/ 9048 w 9048"/>
              <a:gd name="connsiteY3" fmla="*/ 9553 h 9555"/>
              <a:gd name="connsiteX0" fmla="*/ 0 w 10000"/>
              <a:gd name="connsiteY0" fmla="*/ 9918 h 9918"/>
              <a:gd name="connsiteX1" fmla="*/ 4186 w 10000"/>
              <a:gd name="connsiteY1" fmla="*/ 1191 h 9918"/>
              <a:gd name="connsiteX2" fmla="*/ 7519 w 10000"/>
              <a:gd name="connsiteY2" fmla="*/ 1019 h 9918"/>
              <a:gd name="connsiteX3" fmla="*/ 10000 w 10000"/>
              <a:gd name="connsiteY3" fmla="*/ 9916 h 9918"/>
              <a:gd name="connsiteX0" fmla="*/ 0 w 10000"/>
              <a:gd name="connsiteY0" fmla="*/ 10000 h 10000"/>
              <a:gd name="connsiteX1" fmla="*/ 3885 w 10000"/>
              <a:gd name="connsiteY1" fmla="*/ 1201 h 10000"/>
              <a:gd name="connsiteX2" fmla="*/ 7519 w 10000"/>
              <a:gd name="connsiteY2" fmla="*/ 1027 h 10000"/>
              <a:gd name="connsiteX3" fmla="*/ 10000 w 10000"/>
              <a:gd name="connsiteY3" fmla="*/ 999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2080" y="4803"/>
                  <a:pt x="2632" y="2696"/>
                  <a:pt x="3885" y="1201"/>
                </a:cubicBezTo>
                <a:cubicBezTo>
                  <a:pt x="5138" y="-294"/>
                  <a:pt x="6500" y="-439"/>
                  <a:pt x="7519" y="1027"/>
                </a:cubicBezTo>
                <a:cubicBezTo>
                  <a:pt x="8538" y="2493"/>
                  <a:pt x="9097" y="8370"/>
                  <a:pt x="10000" y="9998"/>
                </a:cubicBezTo>
              </a:path>
            </a:pathLst>
          </a:custGeom>
          <a:noFill/>
          <a:ln w="38100" cap="flat" cmpd="sng">
            <a:solidFill>
              <a:srgbClr val="969696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142" name="Freeform 142"/>
          <p:cNvSpPr>
            <a:spLocks/>
          </p:cNvSpPr>
          <p:nvPr/>
        </p:nvSpPr>
        <p:spPr bwMode="auto">
          <a:xfrm>
            <a:off x="4895851" y="4437520"/>
            <a:ext cx="450160" cy="1506139"/>
          </a:xfrm>
          <a:custGeom>
            <a:avLst/>
            <a:gdLst>
              <a:gd name="T0" fmla="*/ 0 w 144"/>
              <a:gd name="T1" fmla="*/ 2147483647 h 506"/>
              <a:gd name="T2" fmla="*/ 2147483647 w 144"/>
              <a:gd name="T3" fmla="*/ 2147483647 h 506"/>
              <a:gd name="T4" fmla="*/ 2147483647 w 144"/>
              <a:gd name="T5" fmla="*/ 2147483647 h 506"/>
              <a:gd name="T6" fmla="*/ 2147483647 w 144"/>
              <a:gd name="T7" fmla="*/ 2147483647 h 506"/>
              <a:gd name="T8" fmla="*/ 0 60000 65536"/>
              <a:gd name="T9" fmla="*/ 0 60000 65536"/>
              <a:gd name="T10" fmla="*/ 0 60000 65536"/>
              <a:gd name="T11" fmla="*/ 0 60000 65536"/>
              <a:gd name="connsiteX0" fmla="*/ 10208 w 19743"/>
              <a:gd name="connsiteY0" fmla="*/ 2698 h 18884"/>
              <a:gd name="connsiteX1" fmla="*/ 16527 w 19743"/>
              <a:gd name="connsiteY1" fmla="*/ 10 h 18884"/>
              <a:gd name="connsiteX2" fmla="*/ 19652 w 19743"/>
              <a:gd name="connsiteY2" fmla="*/ 3587 h 18884"/>
              <a:gd name="connsiteX3" fmla="*/ 0 w 19743"/>
              <a:gd name="connsiteY3" fmla="*/ 18884 h 18884"/>
              <a:gd name="connsiteX0" fmla="*/ 10208 w 19743"/>
              <a:gd name="connsiteY0" fmla="*/ 2698 h 18884"/>
              <a:gd name="connsiteX1" fmla="*/ 16527 w 19743"/>
              <a:gd name="connsiteY1" fmla="*/ 10 h 18884"/>
              <a:gd name="connsiteX2" fmla="*/ 19652 w 19743"/>
              <a:gd name="connsiteY2" fmla="*/ 3587 h 18884"/>
              <a:gd name="connsiteX3" fmla="*/ 0 w 19743"/>
              <a:gd name="connsiteY3" fmla="*/ 18884 h 18884"/>
              <a:gd name="connsiteX0" fmla="*/ 10208 w 19743"/>
              <a:gd name="connsiteY0" fmla="*/ 2698 h 18884"/>
              <a:gd name="connsiteX1" fmla="*/ 16527 w 19743"/>
              <a:gd name="connsiteY1" fmla="*/ 10 h 18884"/>
              <a:gd name="connsiteX2" fmla="*/ 19652 w 19743"/>
              <a:gd name="connsiteY2" fmla="*/ 3587 h 18884"/>
              <a:gd name="connsiteX3" fmla="*/ 0 w 19743"/>
              <a:gd name="connsiteY3" fmla="*/ 18884 h 18884"/>
              <a:gd name="connsiteX0" fmla="*/ 11597 w 22039"/>
              <a:gd name="connsiteY0" fmla="*/ 2698 h 18726"/>
              <a:gd name="connsiteX1" fmla="*/ 17916 w 22039"/>
              <a:gd name="connsiteY1" fmla="*/ 10 h 18726"/>
              <a:gd name="connsiteX2" fmla="*/ 21041 w 22039"/>
              <a:gd name="connsiteY2" fmla="*/ 3587 h 18726"/>
              <a:gd name="connsiteX3" fmla="*/ 0 w 22039"/>
              <a:gd name="connsiteY3" fmla="*/ 18726 h 18726"/>
              <a:gd name="connsiteX0" fmla="*/ 11597 w 22039"/>
              <a:gd name="connsiteY0" fmla="*/ 2698 h 18726"/>
              <a:gd name="connsiteX1" fmla="*/ 17916 w 22039"/>
              <a:gd name="connsiteY1" fmla="*/ 10 h 18726"/>
              <a:gd name="connsiteX2" fmla="*/ 21041 w 22039"/>
              <a:gd name="connsiteY2" fmla="*/ 3587 h 18726"/>
              <a:gd name="connsiteX3" fmla="*/ 0 w 22039"/>
              <a:gd name="connsiteY3" fmla="*/ 18726 h 18726"/>
              <a:gd name="connsiteX0" fmla="*/ 10486 w 20851"/>
              <a:gd name="connsiteY0" fmla="*/ 2698 h 19517"/>
              <a:gd name="connsiteX1" fmla="*/ 16805 w 20851"/>
              <a:gd name="connsiteY1" fmla="*/ 10 h 19517"/>
              <a:gd name="connsiteX2" fmla="*/ 19930 w 20851"/>
              <a:gd name="connsiteY2" fmla="*/ 3587 h 19517"/>
              <a:gd name="connsiteX3" fmla="*/ 0 w 20851"/>
              <a:gd name="connsiteY3" fmla="*/ 19517 h 19517"/>
              <a:gd name="connsiteX0" fmla="*/ 10486 w 20694"/>
              <a:gd name="connsiteY0" fmla="*/ 2228 h 19047"/>
              <a:gd name="connsiteX1" fmla="*/ 15972 w 20694"/>
              <a:gd name="connsiteY1" fmla="*/ 14 h 19047"/>
              <a:gd name="connsiteX2" fmla="*/ 19930 w 20694"/>
              <a:gd name="connsiteY2" fmla="*/ 3117 h 19047"/>
              <a:gd name="connsiteX3" fmla="*/ 0 w 20694"/>
              <a:gd name="connsiteY3" fmla="*/ 19047 h 19047"/>
              <a:gd name="connsiteX0" fmla="*/ 10486 w 19941"/>
              <a:gd name="connsiteY0" fmla="*/ 2262 h 19081"/>
              <a:gd name="connsiteX1" fmla="*/ 15972 w 19941"/>
              <a:gd name="connsiteY1" fmla="*/ 48 h 19081"/>
              <a:gd name="connsiteX2" fmla="*/ 19097 w 19941"/>
              <a:gd name="connsiteY2" fmla="*/ 4021 h 19081"/>
              <a:gd name="connsiteX3" fmla="*/ 0 w 19941"/>
              <a:gd name="connsiteY3" fmla="*/ 19081 h 19081"/>
              <a:gd name="connsiteX0" fmla="*/ 10486 w 19301"/>
              <a:gd name="connsiteY0" fmla="*/ 2262 h 19081"/>
              <a:gd name="connsiteX1" fmla="*/ 15972 w 19301"/>
              <a:gd name="connsiteY1" fmla="*/ 48 h 19081"/>
              <a:gd name="connsiteX2" fmla="*/ 19097 w 19301"/>
              <a:gd name="connsiteY2" fmla="*/ 4021 h 19081"/>
              <a:gd name="connsiteX3" fmla="*/ 10208 w 19301"/>
              <a:gd name="connsiteY3" fmla="*/ 9861 h 19081"/>
              <a:gd name="connsiteX4" fmla="*/ 0 w 19301"/>
              <a:gd name="connsiteY4" fmla="*/ 19081 h 19081"/>
              <a:gd name="connsiteX0" fmla="*/ 10486 w 19301"/>
              <a:gd name="connsiteY0" fmla="*/ 2262 h 19081"/>
              <a:gd name="connsiteX1" fmla="*/ 15972 w 19301"/>
              <a:gd name="connsiteY1" fmla="*/ 48 h 19081"/>
              <a:gd name="connsiteX2" fmla="*/ 19097 w 19301"/>
              <a:gd name="connsiteY2" fmla="*/ 4021 h 19081"/>
              <a:gd name="connsiteX3" fmla="*/ 10208 w 19301"/>
              <a:gd name="connsiteY3" fmla="*/ 9861 h 19081"/>
              <a:gd name="connsiteX4" fmla="*/ 0 w 19301"/>
              <a:gd name="connsiteY4" fmla="*/ 19081 h 19081"/>
              <a:gd name="connsiteX0" fmla="*/ 10486 w 19301"/>
              <a:gd name="connsiteY0" fmla="*/ 2262 h 19081"/>
              <a:gd name="connsiteX1" fmla="*/ 15972 w 19301"/>
              <a:gd name="connsiteY1" fmla="*/ 48 h 19081"/>
              <a:gd name="connsiteX2" fmla="*/ 19097 w 19301"/>
              <a:gd name="connsiteY2" fmla="*/ 4021 h 19081"/>
              <a:gd name="connsiteX3" fmla="*/ 10208 w 19301"/>
              <a:gd name="connsiteY3" fmla="*/ 9861 h 19081"/>
              <a:gd name="connsiteX4" fmla="*/ 0 w 19301"/>
              <a:gd name="connsiteY4" fmla="*/ 19081 h 19081"/>
              <a:gd name="connsiteX0" fmla="*/ 10486 w 19301"/>
              <a:gd name="connsiteY0" fmla="*/ 2262 h 19081"/>
              <a:gd name="connsiteX1" fmla="*/ 15972 w 19301"/>
              <a:gd name="connsiteY1" fmla="*/ 48 h 19081"/>
              <a:gd name="connsiteX2" fmla="*/ 19097 w 19301"/>
              <a:gd name="connsiteY2" fmla="*/ 4021 h 19081"/>
              <a:gd name="connsiteX3" fmla="*/ 10208 w 19301"/>
              <a:gd name="connsiteY3" fmla="*/ 9861 h 19081"/>
              <a:gd name="connsiteX4" fmla="*/ 0 w 19301"/>
              <a:gd name="connsiteY4" fmla="*/ 19081 h 19081"/>
              <a:gd name="connsiteX0" fmla="*/ 10486 w 19301"/>
              <a:gd name="connsiteY0" fmla="*/ 2262 h 19081"/>
              <a:gd name="connsiteX1" fmla="*/ 15972 w 19301"/>
              <a:gd name="connsiteY1" fmla="*/ 48 h 19081"/>
              <a:gd name="connsiteX2" fmla="*/ 19097 w 19301"/>
              <a:gd name="connsiteY2" fmla="*/ 4021 h 19081"/>
              <a:gd name="connsiteX3" fmla="*/ 10208 w 19301"/>
              <a:gd name="connsiteY3" fmla="*/ 9861 h 19081"/>
              <a:gd name="connsiteX4" fmla="*/ 0 w 19301"/>
              <a:gd name="connsiteY4" fmla="*/ 19081 h 19081"/>
              <a:gd name="connsiteX0" fmla="*/ 10486 w 19327"/>
              <a:gd name="connsiteY0" fmla="*/ 2216 h 19035"/>
              <a:gd name="connsiteX1" fmla="*/ 15972 w 19327"/>
              <a:gd name="connsiteY1" fmla="*/ 2 h 19035"/>
              <a:gd name="connsiteX2" fmla="*/ 19097 w 19327"/>
              <a:gd name="connsiteY2" fmla="*/ 3975 h 19035"/>
              <a:gd name="connsiteX3" fmla="*/ 10208 w 19327"/>
              <a:gd name="connsiteY3" fmla="*/ 9815 h 19035"/>
              <a:gd name="connsiteX4" fmla="*/ 0 w 19327"/>
              <a:gd name="connsiteY4" fmla="*/ 19035 h 19035"/>
              <a:gd name="connsiteX0" fmla="*/ 10486 w 19487"/>
              <a:gd name="connsiteY0" fmla="*/ 1860 h 18679"/>
              <a:gd name="connsiteX1" fmla="*/ 16910 w 19487"/>
              <a:gd name="connsiteY1" fmla="*/ 2 h 18679"/>
              <a:gd name="connsiteX2" fmla="*/ 19097 w 19487"/>
              <a:gd name="connsiteY2" fmla="*/ 3619 h 18679"/>
              <a:gd name="connsiteX3" fmla="*/ 10208 w 19487"/>
              <a:gd name="connsiteY3" fmla="*/ 9459 h 18679"/>
              <a:gd name="connsiteX4" fmla="*/ 0 w 19487"/>
              <a:gd name="connsiteY4" fmla="*/ 18679 h 18679"/>
              <a:gd name="connsiteX0" fmla="*/ 10486 w 19692"/>
              <a:gd name="connsiteY0" fmla="*/ 1931 h 18750"/>
              <a:gd name="connsiteX1" fmla="*/ 16910 w 19692"/>
              <a:gd name="connsiteY1" fmla="*/ 73 h 18750"/>
              <a:gd name="connsiteX2" fmla="*/ 19097 w 19692"/>
              <a:gd name="connsiteY2" fmla="*/ 3690 h 18750"/>
              <a:gd name="connsiteX3" fmla="*/ 10208 w 19692"/>
              <a:gd name="connsiteY3" fmla="*/ 9530 h 18750"/>
              <a:gd name="connsiteX4" fmla="*/ 0 w 19692"/>
              <a:gd name="connsiteY4" fmla="*/ 18750 h 1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92" h="18750">
                <a:moveTo>
                  <a:pt x="10486" y="1931"/>
                </a:moveTo>
                <a:cubicBezTo>
                  <a:pt x="12847" y="508"/>
                  <a:pt x="13912" y="-249"/>
                  <a:pt x="16910" y="73"/>
                </a:cubicBezTo>
                <a:cubicBezTo>
                  <a:pt x="19908" y="395"/>
                  <a:pt x="20214" y="2114"/>
                  <a:pt x="19097" y="3690"/>
                </a:cubicBezTo>
                <a:cubicBezTo>
                  <a:pt x="17980" y="5266"/>
                  <a:pt x="14120" y="6931"/>
                  <a:pt x="10208" y="9530"/>
                </a:cubicBezTo>
                <a:cubicBezTo>
                  <a:pt x="6296" y="12129"/>
                  <a:pt x="886" y="16971"/>
                  <a:pt x="0" y="18750"/>
                </a:cubicBezTo>
              </a:path>
            </a:pathLst>
          </a:custGeom>
          <a:noFill/>
          <a:ln w="38100" cap="flat" cmpd="sng">
            <a:solidFill>
              <a:srgbClr val="969696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143" name="Freeform 143"/>
          <p:cNvSpPr>
            <a:spLocks/>
          </p:cNvSpPr>
          <p:nvPr/>
        </p:nvSpPr>
        <p:spPr bwMode="auto">
          <a:xfrm>
            <a:off x="5057158" y="5849082"/>
            <a:ext cx="263511" cy="224696"/>
          </a:xfrm>
          <a:custGeom>
            <a:avLst/>
            <a:gdLst>
              <a:gd name="T0" fmla="*/ 0 w 136"/>
              <a:gd name="T1" fmla="*/ 2147483647 h 190"/>
              <a:gd name="T2" fmla="*/ 2147483647 w 136"/>
              <a:gd name="T3" fmla="*/ 2147483647 h 190"/>
              <a:gd name="T4" fmla="*/ 2147483647 w 136"/>
              <a:gd name="T5" fmla="*/ 2147483647 h 190"/>
              <a:gd name="T6" fmla="*/ 0 60000 65536"/>
              <a:gd name="T7" fmla="*/ 0 60000 65536"/>
              <a:gd name="T8" fmla="*/ 0 60000 65536"/>
              <a:gd name="connsiteX0" fmla="*/ 0 w 10000"/>
              <a:gd name="connsiteY0" fmla="*/ 8596 h 8596"/>
              <a:gd name="connsiteX1" fmla="*/ 5037 w 10000"/>
              <a:gd name="connsiteY1" fmla="*/ 43 h 8596"/>
              <a:gd name="connsiteX2" fmla="*/ 10000 w 10000"/>
              <a:gd name="connsiteY2" fmla="*/ 6175 h 8596"/>
              <a:gd name="connsiteX0" fmla="*/ 0 w 10000"/>
              <a:gd name="connsiteY0" fmla="*/ 9972 h 9972"/>
              <a:gd name="connsiteX1" fmla="*/ 5037 w 10000"/>
              <a:gd name="connsiteY1" fmla="*/ 22 h 9972"/>
              <a:gd name="connsiteX2" fmla="*/ 10000 w 10000"/>
              <a:gd name="connsiteY2" fmla="*/ 7156 h 9972"/>
              <a:gd name="connsiteX0" fmla="*/ 0 w 10000"/>
              <a:gd name="connsiteY0" fmla="*/ 10000 h 10000"/>
              <a:gd name="connsiteX1" fmla="*/ 5037 w 10000"/>
              <a:gd name="connsiteY1" fmla="*/ 22 h 10000"/>
              <a:gd name="connsiteX2" fmla="*/ 10000 w 10000"/>
              <a:gd name="connsiteY2" fmla="*/ 7176 h 10000"/>
              <a:gd name="connsiteX0" fmla="*/ 0 w 10000"/>
              <a:gd name="connsiteY0" fmla="*/ 9979 h 9979"/>
              <a:gd name="connsiteX1" fmla="*/ 5037 w 10000"/>
              <a:gd name="connsiteY1" fmla="*/ 1 h 9979"/>
              <a:gd name="connsiteX2" fmla="*/ 10000 w 10000"/>
              <a:gd name="connsiteY2" fmla="*/ 7155 h 9979"/>
              <a:gd name="connsiteX0" fmla="*/ 0 w 10882"/>
              <a:gd name="connsiteY0" fmla="*/ 8722 h 8722"/>
              <a:gd name="connsiteX1" fmla="*/ 5919 w 10882"/>
              <a:gd name="connsiteY1" fmla="*/ 15 h 8722"/>
              <a:gd name="connsiteX2" fmla="*/ 10882 w 10882"/>
              <a:gd name="connsiteY2" fmla="*/ 7184 h 8722"/>
              <a:gd name="connsiteX0" fmla="*/ 0 w 11216"/>
              <a:gd name="connsiteY0" fmla="*/ 9985 h 9985"/>
              <a:gd name="connsiteX1" fmla="*/ 5439 w 11216"/>
              <a:gd name="connsiteY1" fmla="*/ 2 h 9985"/>
              <a:gd name="connsiteX2" fmla="*/ 11216 w 11216"/>
              <a:gd name="connsiteY2" fmla="*/ 9386 h 9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16" h="9985">
                <a:moveTo>
                  <a:pt x="0" y="9985"/>
                </a:moveTo>
                <a:cubicBezTo>
                  <a:pt x="2297" y="3848"/>
                  <a:pt x="3570" y="102"/>
                  <a:pt x="5439" y="2"/>
                </a:cubicBezTo>
                <a:cubicBezTo>
                  <a:pt x="7308" y="-98"/>
                  <a:pt x="10473" y="4307"/>
                  <a:pt x="11216" y="9386"/>
                </a:cubicBezTo>
              </a:path>
            </a:pathLst>
          </a:custGeom>
          <a:noFill/>
          <a:ln w="38100" cap="flat" cmpd="sng">
            <a:solidFill>
              <a:srgbClr val="969696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144" name="Line 144"/>
          <p:cNvSpPr>
            <a:spLocks noChangeShapeType="1"/>
          </p:cNvSpPr>
          <p:nvPr/>
        </p:nvSpPr>
        <p:spPr bwMode="auto">
          <a:xfrm flipH="1" flipV="1">
            <a:off x="5329238" y="5534883"/>
            <a:ext cx="206375" cy="433387"/>
          </a:xfrm>
          <a:prstGeom prst="line">
            <a:avLst/>
          </a:prstGeom>
          <a:noFill/>
          <a:ln w="38100">
            <a:solidFill>
              <a:srgbClr val="96969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145" name="Line 145"/>
          <p:cNvSpPr>
            <a:spLocks noChangeShapeType="1"/>
          </p:cNvSpPr>
          <p:nvPr/>
        </p:nvSpPr>
        <p:spPr bwMode="auto">
          <a:xfrm flipH="1" flipV="1">
            <a:off x="5733815" y="4795863"/>
            <a:ext cx="206375" cy="433387"/>
          </a:xfrm>
          <a:prstGeom prst="line">
            <a:avLst/>
          </a:prstGeom>
          <a:noFill/>
          <a:ln w="38100">
            <a:solidFill>
              <a:srgbClr val="96969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146" name="Line 146"/>
          <p:cNvSpPr>
            <a:spLocks noChangeShapeType="1"/>
          </p:cNvSpPr>
          <p:nvPr/>
        </p:nvSpPr>
        <p:spPr bwMode="auto">
          <a:xfrm flipH="1" flipV="1">
            <a:off x="5445125" y="4075113"/>
            <a:ext cx="206375" cy="433387"/>
          </a:xfrm>
          <a:prstGeom prst="line">
            <a:avLst/>
          </a:prstGeom>
          <a:noFill/>
          <a:ln w="38100">
            <a:solidFill>
              <a:srgbClr val="96969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147" name="Line 147"/>
          <p:cNvSpPr>
            <a:spLocks noChangeShapeType="1"/>
          </p:cNvSpPr>
          <p:nvPr/>
        </p:nvSpPr>
        <p:spPr bwMode="auto">
          <a:xfrm flipH="1" flipV="1">
            <a:off x="4868863" y="3359150"/>
            <a:ext cx="541337" cy="476250"/>
          </a:xfrm>
          <a:prstGeom prst="line">
            <a:avLst/>
          </a:prstGeom>
          <a:noFill/>
          <a:ln w="38100">
            <a:solidFill>
              <a:srgbClr val="96969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148" name="Oval 1"/>
          <p:cNvSpPr>
            <a:spLocks noChangeArrowheads="1"/>
          </p:cNvSpPr>
          <p:nvPr/>
        </p:nvSpPr>
        <p:spPr bwMode="auto">
          <a:xfrm>
            <a:off x="3584575" y="4608513"/>
            <a:ext cx="377825" cy="373062"/>
          </a:xfrm>
          <a:prstGeom prst="ellipse">
            <a:avLst/>
          </a:prstGeom>
          <a:noFill/>
          <a:ln w="9525" algn="ctr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91084" tIns="44939" rIns="89877" bIns="67941" anchor="ctr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de-DE" altLang="de-DE"/>
          </a:p>
        </p:txBody>
      </p:sp>
      <p:sp>
        <p:nvSpPr>
          <p:cNvPr id="149" name="Text Box 112"/>
          <p:cNvSpPr txBox="1">
            <a:spLocks noChangeArrowheads="1"/>
          </p:cNvSpPr>
          <p:nvPr/>
        </p:nvSpPr>
        <p:spPr bwMode="auto">
          <a:xfrm>
            <a:off x="3671888" y="4552950"/>
            <a:ext cx="280988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de-DE" altLang="de-DE"/>
          </a:p>
        </p:txBody>
      </p:sp>
      <p:sp>
        <p:nvSpPr>
          <p:cNvPr id="150" name="Text Box 129"/>
          <p:cNvSpPr txBox="1">
            <a:spLocks noChangeArrowheads="1"/>
          </p:cNvSpPr>
          <p:nvPr/>
        </p:nvSpPr>
        <p:spPr bwMode="auto">
          <a:xfrm>
            <a:off x="6443663" y="4365625"/>
            <a:ext cx="381455" cy="40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 i="1" dirty="0">
                <a:sym typeface="Symbol" pitchFamily="18" charset="2"/>
              </a:rPr>
              <a:t>B</a:t>
            </a:r>
            <a:endParaRPr lang="en-US" altLang="de-DE" sz="2000" b="1" dirty="0">
              <a:solidFill>
                <a:srgbClr val="CC0000"/>
              </a:solidFill>
              <a:sym typeface="Symbol" pitchFamily="18" charset="2"/>
            </a:endParaRPr>
          </a:p>
        </p:txBody>
      </p:sp>
      <p:grpSp>
        <p:nvGrpSpPr>
          <p:cNvPr id="151" name="Group 22">
            <a:extLst>
              <a:ext uri="{FF2B5EF4-FFF2-40B4-BE49-F238E27FC236}">
                <a16:creationId xmlns:a16="http://schemas.microsoft.com/office/drawing/2014/main" id="{C2D7B4E3-6C1E-4A33-BEBE-610392787CF9}"/>
              </a:ext>
            </a:extLst>
          </p:cNvPr>
          <p:cNvGrpSpPr/>
          <p:nvPr/>
        </p:nvGrpSpPr>
        <p:grpSpPr>
          <a:xfrm>
            <a:off x="206951" y="2918461"/>
            <a:ext cx="2774195" cy="3528490"/>
            <a:chOff x="206951" y="2918461"/>
            <a:chExt cx="2774195" cy="3528490"/>
          </a:xfrm>
        </p:grpSpPr>
        <p:grpSp>
          <p:nvGrpSpPr>
            <p:cNvPr id="152" name="Group 21">
              <a:extLst>
                <a:ext uri="{FF2B5EF4-FFF2-40B4-BE49-F238E27FC236}">
                  <a16:creationId xmlns:a16="http://schemas.microsoft.com/office/drawing/2014/main" id="{9F86BCBC-F3B7-435E-8140-46449BDD037D}"/>
                </a:ext>
              </a:extLst>
            </p:cNvPr>
            <p:cNvGrpSpPr/>
            <p:nvPr/>
          </p:nvGrpSpPr>
          <p:grpSpPr>
            <a:xfrm>
              <a:off x="206951" y="2918461"/>
              <a:ext cx="2774195" cy="3528490"/>
              <a:chOff x="-2141537" y="2673275"/>
              <a:chExt cx="2774195" cy="3528490"/>
            </a:xfrm>
          </p:grpSpPr>
          <p:sp>
            <p:nvSpPr>
              <p:cNvPr id="154" name="Rectangle 20">
                <a:extLst>
                  <a:ext uri="{FF2B5EF4-FFF2-40B4-BE49-F238E27FC236}">
                    <a16:creationId xmlns:a16="http://schemas.microsoft.com/office/drawing/2014/main" id="{90FECA2C-579B-4A2D-89E9-48E6F65C1AEA}"/>
                  </a:ext>
                </a:extLst>
              </p:cNvPr>
              <p:cNvSpPr/>
              <p:nvPr/>
            </p:nvSpPr>
            <p:spPr bwMode="auto">
              <a:xfrm>
                <a:off x="-2141537" y="2673275"/>
                <a:ext cx="2774195" cy="3528490"/>
              </a:xfrm>
              <a:prstGeom prst="rect">
                <a:avLst/>
              </a:prstGeom>
              <a:solidFill>
                <a:srgbClr val="EDEDED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191084" tIns="44939" rIns="89877" bIns="67941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89852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55" name="Group 19">
                <a:extLst>
                  <a:ext uri="{FF2B5EF4-FFF2-40B4-BE49-F238E27FC236}">
                    <a16:creationId xmlns:a16="http://schemas.microsoft.com/office/drawing/2014/main" id="{7F8FC333-99BB-4857-9FDB-4828D221C131}"/>
                  </a:ext>
                </a:extLst>
              </p:cNvPr>
              <p:cNvGrpSpPr/>
              <p:nvPr/>
            </p:nvGrpSpPr>
            <p:grpSpPr>
              <a:xfrm>
                <a:off x="-1954212" y="3239029"/>
                <a:ext cx="2451100" cy="2287587"/>
                <a:chOff x="342900" y="2693988"/>
                <a:chExt cx="2451100" cy="2287587"/>
              </a:xfrm>
            </p:grpSpPr>
            <p:sp>
              <p:nvSpPr>
                <p:cNvPr id="156" name="Rectangle 2">
                  <a:extLst>
                    <a:ext uri="{FF2B5EF4-FFF2-40B4-BE49-F238E27FC236}">
                      <a16:creationId xmlns:a16="http://schemas.microsoft.com/office/drawing/2014/main" id="{08D471A9-5AFD-4788-AEC3-99E7D87760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2900" y="2693988"/>
                  <a:ext cx="2438400" cy="2287587"/>
                </a:xfrm>
                <a:prstGeom prst="rect">
                  <a:avLst/>
                </a:prstGeom>
                <a:solidFill>
                  <a:srgbClr val="EAEAEA"/>
                </a:solidFill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6808" tIns="48404" rIns="96808" bIns="48404" anchor="ctr"/>
                <a:lstStyle>
                  <a:lvl1pPr defTabSz="968375"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defTabSz="968375"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defTabSz="968375"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defTabSz="968375"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defTabSz="968375"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defTabSz="9683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defTabSz="9683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defTabSz="9683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defTabSz="9683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 sz="2000"/>
                </a:p>
              </p:txBody>
            </p:sp>
            <p:sp>
              <p:nvSpPr>
                <p:cNvPr id="157" name="Rectangle 4">
                  <a:extLst>
                    <a:ext uri="{FF2B5EF4-FFF2-40B4-BE49-F238E27FC236}">
                      <a16:creationId xmlns:a16="http://schemas.microsoft.com/office/drawing/2014/main" id="{BF717B82-805E-4145-B09F-9BC9FEFF27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7300" y="2693988"/>
                  <a:ext cx="1524000" cy="2287587"/>
                </a:xfrm>
                <a:prstGeom prst="rect">
                  <a:avLst/>
                </a:prstGeom>
                <a:noFill/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158" name="Line 5">
                  <a:extLst>
                    <a:ext uri="{FF2B5EF4-FFF2-40B4-BE49-F238E27FC236}">
                      <a16:creationId xmlns:a16="http://schemas.microsoft.com/office/drawing/2014/main" id="{0B09A25A-6E2C-4BEC-AF87-0C6C82CCF1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17713" y="3379788"/>
                  <a:ext cx="1587" cy="992187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59" name="Line 6">
                  <a:extLst>
                    <a:ext uri="{FF2B5EF4-FFF2-40B4-BE49-F238E27FC236}">
                      <a16:creationId xmlns:a16="http://schemas.microsoft.com/office/drawing/2014/main" id="{67F526F1-8F71-4107-BEA4-A9D5B704B6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77938" y="3379788"/>
                  <a:ext cx="1516062" cy="1587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0" name="Rectangle 7">
                  <a:extLst>
                    <a:ext uri="{FF2B5EF4-FFF2-40B4-BE49-F238E27FC236}">
                      <a16:creationId xmlns:a16="http://schemas.microsoft.com/office/drawing/2014/main" id="{76063743-3674-4354-8950-34098BAF3F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2900" y="2693988"/>
                  <a:ext cx="914400" cy="228758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161" name="Line 8">
                  <a:extLst>
                    <a:ext uri="{FF2B5EF4-FFF2-40B4-BE49-F238E27FC236}">
                      <a16:creationId xmlns:a16="http://schemas.microsoft.com/office/drawing/2014/main" id="{B348EAB2-2EA8-4765-8D98-A8A95F9A0B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2900" y="3836988"/>
                  <a:ext cx="91440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2" name="Text Box 12">
                  <a:extLst>
                    <a:ext uri="{FF2B5EF4-FFF2-40B4-BE49-F238E27FC236}">
                      <a16:creationId xmlns:a16="http://schemas.microsoft.com/office/drawing/2014/main" id="{94787CAE-762A-486C-952F-8BBFBC8C9E9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1500" y="3009900"/>
                  <a:ext cx="377825" cy="4000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6808" tIns="48404" rIns="96808" bIns="48404">
                  <a:spAutoFit/>
                </a:bodyPr>
                <a:lstStyle>
                  <a:lvl1pPr defTabSz="968375"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defTabSz="968375"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defTabSz="968375"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defTabSz="968375"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defTabSz="968375"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defTabSz="9683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defTabSz="9683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defTabSz="9683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defTabSz="9683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 eaLnBrk="1" hangingPunct="1"/>
                  <a:r>
                    <a:rPr lang="de-DE" altLang="de-DE" sz="2000" b="1" i="1"/>
                    <a:t>B</a:t>
                  </a:r>
                  <a:endParaRPr lang="en-US" altLang="de-DE" sz="2000" b="1" i="1"/>
                </a:p>
              </p:txBody>
            </p:sp>
            <p:sp>
              <p:nvSpPr>
                <p:cNvPr id="163" name="Line 25">
                  <a:extLst>
                    <a:ext uri="{FF2B5EF4-FFF2-40B4-BE49-F238E27FC236}">
                      <a16:creationId xmlns:a16="http://schemas.microsoft.com/office/drawing/2014/main" id="{B8869C14-D0CD-49B8-9508-6AB89CD12C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57300" y="4370388"/>
                  <a:ext cx="1517650" cy="1587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4" name="Text Box 26">
                  <a:extLst>
                    <a:ext uri="{FF2B5EF4-FFF2-40B4-BE49-F238E27FC236}">
                      <a16:creationId xmlns:a16="http://schemas.microsoft.com/office/drawing/2014/main" id="{D3220607-4736-4C6D-9762-ABBDA836D1D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90700" y="4457700"/>
                  <a:ext cx="377825" cy="4000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6808" tIns="48404" rIns="96808" bIns="48404">
                  <a:spAutoFit/>
                </a:bodyPr>
                <a:lstStyle>
                  <a:lvl1pPr defTabSz="968375"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defTabSz="968375"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defTabSz="968375"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defTabSz="968375"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defTabSz="968375"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defTabSz="9683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defTabSz="9683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defTabSz="9683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defTabSz="9683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 eaLnBrk="1" hangingPunct="1"/>
                  <a:r>
                    <a:rPr lang="de-DE" altLang="de-DE" sz="2000" b="1" i="1"/>
                    <a:t>D</a:t>
                  </a:r>
                  <a:endParaRPr lang="en-US" altLang="de-DE" sz="2000" b="1" i="1"/>
                </a:p>
              </p:txBody>
            </p:sp>
            <p:sp>
              <p:nvSpPr>
                <p:cNvPr id="165" name="Rectangle 31">
                  <a:extLst>
                    <a:ext uri="{FF2B5EF4-FFF2-40B4-BE49-F238E27FC236}">
                      <a16:creationId xmlns:a16="http://schemas.microsoft.com/office/drawing/2014/main" id="{AF38B7BB-0370-47CC-A8CE-A24841D9B8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0700" y="2846388"/>
                  <a:ext cx="457200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DDDDDD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166" name="Text Box 63">
                  <a:extLst>
                    <a:ext uri="{FF2B5EF4-FFF2-40B4-BE49-F238E27FC236}">
                      <a16:creationId xmlns:a16="http://schemas.microsoft.com/office/drawing/2014/main" id="{85D7D798-B62A-4142-9969-C2D7739331F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1500" y="4191000"/>
                  <a:ext cx="377825" cy="4000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6808" tIns="48404" rIns="96808" bIns="48404">
                  <a:spAutoFit/>
                </a:bodyPr>
                <a:lstStyle>
                  <a:lvl1pPr defTabSz="968375"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defTabSz="968375"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defTabSz="968375"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defTabSz="968375"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defTabSz="968375"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defTabSz="9683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defTabSz="9683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defTabSz="9683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defTabSz="9683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 eaLnBrk="1" hangingPunct="1"/>
                  <a:r>
                    <a:rPr lang="de-DE" altLang="de-DE" sz="2000" b="1" i="1"/>
                    <a:t>A</a:t>
                  </a:r>
                  <a:endParaRPr lang="en-US" altLang="de-DE" sz="2000" b="1" i="1"/>
                </a:p>
              </p:txBody>
            </p:sp>
            <p:sp>
              <p:nvSpPr>
                <p:cNvPr id="167" name="Text Box 64">
                  <a:extLst>
                    <a:ext uri="{FF2B5EF4-FFF2-40B4-BE49-F238E27FC236}">
                      <a16:creationId xmlns:a16="http://schemas.microsoft.com/office/drawing/2014/main" id="{C1C30B47-DE3A-4EA9-9CDC-158B6F5554A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85900" y="3656013"/>
                  <a:ext cx="363538" cy="4000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6808" tIns="48404" rIns="96808" bIns="48404">
                  <a:spAutoFit/>
                </a:bodyPr>
                <a:lstStyle>
                  <a:lvl1pPr defTabSz="968375"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defTabSz="968375"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defTabSz="968375"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defTabSz="968375"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defTabSz="968375"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defTabSz="9683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defTabSz="9683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defTabSz="9683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defTabSz="9683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 eaLnBrk="1" hangingPunct="1"/>
                  <a:r>
                    <a:rPr lang="de-DE" altLang="de-DE" sz="2000" b="1" i="1"/>
                    <a:t>E</a:t>
                  </a:r>
                  <a:endParaRPr lang="en-US" altLang="de-DE" sz="2000" b="1" i="1"/>
                </a:p>
              </p:txBody>
            </p:sp>
            <p:sp>
              <p:nvSpPr>
                <p:cNvPr id="168" name="Text Box 65">
                  <a:extLst>
                    <a:ext uri="{FF2B5EF4-FFF2-40B4-BE49-F238E27FC236}">
                      <a16:creationId xmlns:a16="http://schemas.microsoft.com/office/drawing/2014/main" id="{4F4864D9-F456-4E45-994E-457E502C1CE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27213" y="2857500"/>
                  <a:ext cx="377825" cy="400050"/>
                </a:xfrm>
                <a:prstGeom prst="rect">
                  <a:avLst/>
                </a:prstGeom>
                <a:solidFill>
                  <a:srgbClr val="EAEAE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6808" tIns="48404" rIns="96808" bIns="48404">
                  <a:spAutoFit/>
                </a:bodyPr>
                <a:lstStyle>
                  <a:lvl1pPr defTabSz="968375"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defTabSz="968375"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defTabSz="968375"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defTabSz="968375"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defTabSz="968375"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defTabSz="9683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defTabSz="9683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defTabSz="9683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defTabSz="9683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 eaLnBrk="1" hangingPunct="1"/>
                  <a:r>
                    <a:rPr lang="de-DE" altLang="de-DE" sz="2000" b="1" i="1"/>
                    <a:t>C</a:t>
                  </a:r>
                  <a:endParaRPr lang="en-US" altLang="de-DE" sz="2000" b="1" i="1"/>
                </a:p>
              </p:txBody>
            </p:sp>
            <p:sp>
              <p:nvSpPr>
                <p:cNvPr id="169" name="Text Box 66">
                  <a:extLst>
                    <a:ext uri="{FF2B5EF4-FFF2-40B4-BE49-F238E27FC236}">
                      <a16:creationId xmlns:a16="http://schemas.microsoft.com/office/drawing/2014/main" id="{806AC19B-B02E-48A7-83DC-4A28854606B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08213" y="3656013"/>
                  <a:ext cx="349250" cy="4000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6808" tIns="48404" rIns="96808" bIns="48404">
                  <a:spAutoFit/>
                </a:bodyPr>
                <a:lstStyle>
                  <a:lvl1pPr defTabSz="968375"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defTabSz="968375"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defTabSz="968375"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defTabSz="968375"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defTabSz="968375"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defTabSz="9683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defTabSz="9683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defTabSz="9683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defTabSz="9683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 eaLnBrk="1" hangingPunct="1"/>
                  <a:r>
                    <a:rPr lang="de-DE" altLang="de-DE" sz="2000" b="1" i="1"/>
                    <a:t>F</a:t>
                  </a:r>
                  <a:endParaRPr lang="en-US" altLang="de-DE" sz="2000" b="1" i="1"/>
                </a:p>
              </p:txBody>
            </p:sp>
            <p:sp>
              <p:nvSpPr>
                <p:cNvPr id="170" name="Line 11">
                  <a:extLst>
                    <a:ext uri="{FF2B5EF4-FFF2-40B4-BE49-F238E27FC236}">
                      <a16:creationId xmlns:a16="http://schemas.microsoft.com/office/drawing/2014/main" id="{5B9D1B41-490C-46B6-A255-98FD785009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2900" y="3836988"/>
                  <a:ext cx="914400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1" name="Line 28">
                  <a:extLst>
                    <a:ext uri="{FF2B5EF4-FFF2-40B4-BE49-F238E27FC236}">
                      <a16:creationId xmlns:a16="http://schemas.microsoft.com/office/drawing/2014/main" id="{2889E2EC-F245-463D-B7D8-18E7723918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57300" y="4370388"/>
                  <a:ext cx="1517650" cy="1587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153" name="Line 5">
              <a:extLst>
                <a:ext uri="{FF2B5EF4-FFF2-40B4-BE49-F238E27FC236}">
                  <a16:creationId xmlns:a16="http://schemas.microsoft.com/office/drawing/2014/main" id="{DB1D5823-8AFF-4660-BD7E-15C9530DA3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2272" y="3479800"/>
              <a:ext cx="0" cy="2276546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72" name="Oval 70"/>
          <p:cNvSpPr>
            <a:spLocks noChangeArrowheads="1"/>
          </p:cNvSpPr>
          <p:nvPr/>
        </p:nvSpPr>
        <p:spPr bwMode="auto">
          <a:xfrm rot="16200000" flipH="1">
            <a:off x="8006649" y="4431094"/>
            <a:ext cx="362127" cy="257615"/>
          </a:xfrm>
          <a:prstGeom prst="ellipse">
            <a:avLst/>
          </a:prstGeom>
          <a:noFill/>
          <a:ln w="38100" algn="ctr">
            <a:solidFill>
              <a:srgbClr val="CC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no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build="p"/>
      <p:bldP spid="79" grpId="0" animBg="1"/>
      <p:bldP spid="80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50" grpId="0"/>
      <p:bldP spid="17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836613" y="1141413"/>
            <a:ext cx="3725862" cy="344487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  <a:extLst/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Normalized Polish Expression (NPE)</a:t>
            </a:r>
          </a:p>
        </p:txBody>
      </p:sp>
      <p:sp>
        <p:nvSpPr>
          <p:cNvPr id="24645" name="Rectangle 71"/>
          <p:cNvSpPr>
            <a:spLocks noGrp="1" noChangeArrowheads="1"/>
          </p:cNvSpPr>
          <p:nvPr>
            <p:ph type="title"/>
          </p:nvPr>
        </p:nvSpPr>
        <p:spPr/>
        <p:txBody>
          <a:bodyPr lIns="191095" tIns="44941" rIns="89883" bIns="67945"/>
          <a:lstStyle/>
          <a:p>
            <a:pPr defTabSz="914400"/>
            <a:r>
              <a:rPr lang="de-DE" altLang="de-DE" dirty="0"/>
              <a:t>3.3         Begriffe und Datenstrukturen: Geschnittener </a:t>
            </a:r>
            <a:r>
              <a:rPr lang="de-DE" altLang="de-DE" dirty="0" err="1"/>
              <a:t>Floorplan</a:t>
            </a:r>
            <a:endParaRPr lang="de-DE" altLang="de-DE" dirty="0"/>
          </a:p>
        </p:txBody>
      </p:sp>
      <p:sp>
        <p:nvSpPr>
          <p:cNvPr id="212" name="Rectangle 3"/>
          <p:cNvSpPr txBox="1">
            <a:spLocks noChangeArrowheads="1"/>
          </p:cNvSpPr>
          <p:nvPr/>
        </p:nvSpPr>
        <p:spPr bwMode="auto">
          <a:xfrm>
            <a:off x="608013" y="1557338"/>
            <a:ext cx="8285162" cy="182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095" tIns="44941" rIns="89883" bIns="44941" numCol="1" anchor="t" anchorCtr="0" compatLnSpc="1">
            <a:prstTxWarp prst="textNoShape">
              <a:avLst/>
            </a:prstTxWarp>
          </a:bodyPr>
          <a:lstStyle>
            <a:lvl1pPr marL="342900" indent="-342900" algn="l" defTabSz="898525" rtl="0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pitchFamily="18" charset="2"/>
              <a:buChar char="·"/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Symbol" pitchFamily="18" charset="2"/>
              </a:defRPr>
            </a:lvl1pPr>
            <a:lvl2pPr marL="301625" indent="155575" algn="l" defTabSz="898525" rtl="0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pitchFamily="18" charset="2"/>
              <a:buChar char="-"/>
              <a:tabLst>
                <a:tab pos="301625" algn="l"/>
                <a:tab pos="542925" algn="l"/>
              </a:tabLst>
              <a:defRPr sz="1600">
                <a:solidFill>
                  <a:schemeClr val="tx1"/>
                </a:solidFill>
                <a:latin typeface="+mn-lt"/>
                <a:sym typeface="Symbol" pitchFamily="18" charset="2"/>
              </a:defRPr>
            </a:lvl2pPr>
            <a:lvl3pPr marL="449263" indent="3175" algn="l" defTabSz="898525" rtl="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500">
                <a:solidFill>
                  <a:schemeClr val="tx1"/>
                </a:solidFill>
                <a:latin typeface="+mn-lt"/>
                <a:sym typeface="Symbol" pitchFamily="18" charset="2"/>
              </a:defRPr>
            </a:lvl3pPr>
            <a:lvl4pPr marL="676275" indent="695325" algn="l" defTabSz="898525" rtl="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500">
                <a:solidFill>
                  <a:schemeClr val="tx1"/>
                </a:solidFill>
                <a:latin typeface="+mn-lt"/>
                <a:sym typeface="Symbol" pitchFamily="18" charset="2"/>
              </a:defRPr>
            </a:lvl4pPr>
            <a:lvl5pPr marL="900113" indent="928688" algn="l" defTabSz="898525" rtl="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500">
                <a:solidFill>
                  <a:schemeClr val="tx1"/>
                </a:solidFill>
                <a:latin typeface="+mn-lt"/>
                <a:sym typeface="Symbol" pitchFamily="18" charset="2"/>
              </a:defRPr>
            </a:lvl5pPr>
            <a:lvl6pPr marL="1357313" algn="l" defTabSz="898525" rtl="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500">
                <a:solidFill>
                  <a:schemeClr val="tx1"/>
                </a:solidFill>
                <a:latin typeface="+mn-lt"/>
                <a:sym typeface="Symbol" pitchFamily="18" charset="2"/>
              </a:defRPr>
            </a:lvl6pPr>
            <a:lvl7pPr marL="1814513" algn="l" defTabSz="898525" rtl="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500">
                <a:solidFill>
                  <a:schemeClr val="tx1"/>
                </a:solidFill>
                <a:latin typeface="+mn-lt"/>
                <a:sym typeface="Symbol" pitchFamily="18" charset="2"/>
              </a:defRPr>
            </a:lvl7pPr>
            <a:lvl8pPr marL="2271713" algn="l" defTabSz="898525" rtl="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500">
                <a:solidFill>
                  <a:schemeClr val="tx1"/>
                </a:solidFill>
                <a:latin typeface="+mn-lt"/>
                <a:sym typeface="Symbol" pitchFamily="18" charset="2"/>
              </a:defRPr>
            </a:lvl8pPr>
            <a:lvl9pPr marL="2728913" algn="l" defTabSz="898525" rtl="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500">
                <a:solidFill>
                  <a:schemeClr val="tx1"/>
                </a:solidFill>
                <a:latin typeface="+mn-lt"/>
                <a:sym typeface="Symbol" pitchFamily="18" charset="2"/>
              </a:defRPr>
            </a:lvl9pPr>
          </a:lstStyle>
          <a:p>
            <a:pPr defTabSz="762000">
              <a:tabLst/>
            </a:pPr>
            <a:r>
              <a:rPr lang="de-DE" altLang="de-DE" kern="0" smtClean="0"/>
              <a:t>Vermeidung von Redundanzen:</a:t>
            </a:r>
            <a:br>
              <a:rPr lang="de-DE" altLang="de-DE" kern="0" smtClean="0"/>
            </a:br>
            <a:r>
              <a:rPr lang="de-DE" altLang="de-DE" kern="0" smtClean="0"/>
              <a:t>mehrere Schnittbäume bzw. Notationen bilden einen Floorplan ab</a:t>
            </a:r>
          </a:p>
          <a:p>
            <a:pPr defTabSz="762000">
              <a:tabLst/>
            </a:pPr>
            <a:r>
              <a:rPr lang="de-DE" altLang="de-DE" kern="0" smtClean="0"/>
              <a:t>NPE: Keine zwei aufeinander folgende Operatoren sind identisch</a:t>
            </a:r>
          </a:p>
          <a:p>
            <a:pPr defTabSz="762000">
              <a:tabLst/>
            </a:pPr>
            <a:r>
              <a:rPr lang="de-DE" altLang="de-DE" kern="0" smtClean="0"/>
              <a:t>Verdrehter Schnittbaum (Skewed slicing tree): Schnittrichtung des rechten Teilbaums immer verschieden von Vorgängerknoten</a:t>
            </a:r>
            <a:endParaRPr lang="de-DE" altLang="de-DE" kern="0"/>
          </a:p>
        </p:txBody>
      </p:sp>
      <p:sp>
        <p:nvSpPr>
          <p:cNvPr id="213" name="AutoShape 4"/>
          <p:cNvSpPr>
            <a:spLocks noChangeArrowheads="1"/>
          </p:cNvSpPr>
          <p:nvPr/>
        </p:nvSpPr>
        <p:spPr bwMode="auto">
          <a:xfrm>
            <a:off x="5983288" y="4552950"/>
            <a:ext cx="317500" cy="592138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14" name="Text Box 5"/>
          <p:cNvSpPr txBox="1">
            <a:spLocks noChangeArrowheads="1"/>
          </p:cNvSpPr>
          <p:nvPr/>
        </p:nvSpPr>
        <p:spPr bwMode="auto">
          <a:xfrm>
            <a:off x="6507163" y="4625975"/>
            <a:ext cx="1971634" cy="40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 i="1" dirty="0"/>
              <a:t>BA</a:t>
            </a:r>
            <a:r>
              <a:rPr lang="de-DE" altLang="de-DE" sz="2000" b="1" i="1" dirty="0">
                <a:solidFill>
                  <a:schemeClr val="accent2"/>
                </a:solidFill>
              </a:rPr>
              <a:t>+</a:t>
            </a:r>
            <a:r>
              <a:rPr lang="de-DE" altLang="de-DE" sz="2000" b="1" i="1" dirty="0"/>
              <a:t>CEF</a:t>
            </a:r>
            <a:r>
              <a:rPr lang="de-DE" altLang="de-DE" sz="2000" b="1" dirty="0">
                <a:solidFill>
                  <a:srgbClr val="CC0000"/>
                </a:solidFill>
                <a:sym typeface="Symbol" pitchFamily="18" charset="2"/>
              </a:rPr>
              <a:t></a:t>
            </a:r>
            <a:r>
              <a:rPr lang="de-DE" altLang="de-DE" sz="2000" b="1" dirty="0">
                <a:solidFill>
                  <a:schemeClr val="accent2"/>
                </a:solidFill>
                <a:sym typeface="Symbol" pitchFamily="18" charset="2"/>
              </a:rPr>
              <a:t>+</a:t>
            </a:r>
            <a:r>
              <a:rPr lang="de-DE" altLang="de-DE" sz="2000" b="1" i="1" dirty="0">
                <a:sym typeface="Symbol" pitchFamily="18" charset="2"/>
              </a:rPr>
              <a:t>D</a:t>
            </a:r>
            <a:r>
              <a:rPr lang="de-DE" altLang="de-DE" sz="2000" b="1" dirty="0">
                <a:solidFill>
                  <a:schemeClr val="accent2"/>
                </a:solidFill>
                <a:sym typeface="Symbol" pitchFamily="18" charset="2"/>
              </a:rPr>
              <a:t>+</a:t>
            </a:r>
            <a:r>
              <a:rPr lang="de-DE" altLang="de-DE" sz="2000" b="1" dirty="0">
                <a:solidFill>
                  <a:srgbClr val="CC0000"/>
                </a:solidFill>
                <a:sym typeface="Symbol" pitchFamily="18" charset="2"/>
              </a:rPr>
              <a:t></a:t>
            </a:r>
            <a:endParaRPr lang="en-US" altLang="de-DE" sz="2000" b="1" dirty="0">
              <a:solidFill>
                <a:srgbClr val="CC0000"/>
              </a:solidFill>
              <a:sym typeface="Symbol" pitchFamily="18" charset="2"/>
            </a:endParaRPr>
          </a:p>
        </p:txBody>
      </p:sp>
      <p:sp>
        <p:nvSpPr>
          <p:cNvPr id="215" name="Rectangle 6"/>
          <p:cNvSpPr>
            <a:spLocks noChangeAspect="1" noChangeArrowheads="1"/>
          </p:cNvSpPr>
          <p:nvPr/>
        </p:nvSpPr>
        <p:spPr bwMode="auto">
          <a:xfrm>
            <a:off x="817563" y="3463925"/>
            <a:ext cx="1328737" cy="124618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600"/>
          </a:p>
        </p:txBody>
      </p:sp>
      <p:sp>
        <p:nvSpPr>
          <p:cNvPr id="216" name="Rectangle 7"/>
          <p:cNvSpPr>
            <a:spLocks noChangeAspect="1" noChangeArrowheads="1"/>
          </p:cNvSpPr>
          <p:nvPr/>
        </p:nvSpPr>
        <p:spPr bwMode="auto">
          <a:xfrm>
            <a:off x="1316038" y="3463925"/>
            <a:ext cx="830262" cy="1246188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17" name="Line 8"/>
          <p:cNvSpPr>
            <a:spLocks noChangeAspect="1" noChangeShapeType="1"/>
          </p:cNvSpPr>
          <p:nvPr/>
        </p:nvSpPr>
        <p:spPr bwMode="auto">
          <a:xfrm>
            <a:off x="1728788" y="3838575"/>
            <a:ext cx="1587" cy="5397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8" name="Line 9"/>
          <p:cNvSpPr>
            <a:spLocks noChangeAspect="1" noChangeShapeType="1"/>
          </p:cNvSpPr>
          <p:nvPr/>
        </p:nvSpPr>
        <p:spPr bwMode="auto">
          <a:xfrm>
            <a:off x="1327150" y="3838575"/>
            <a:ext cx="825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9" name="Rectangle 10"/>
          <p:cNvSpPr>
            <a:spLocks noChangeAspect="1" noChangeArrowheads="1"/>
          </p:cNvSpPr>
          <p:nvPr/>
        </p:nvSpPr>
        <p:spPr bwMode="auto">
          <a:xfrm>
            <a:off x="817563" y="3463925"/>
            <a:ext cx="498475" cy="12461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20" name="Line 11"/>
          <p:cNvSpPr>
            <a:spLocks noChangeAspect="1" noChangeShapeType="1"/>
          </p:cNvSpPr>
          <p:nvPr/>
        </p:nvSpPr>
        <p:spPr bwMode="auto">
          <a:xfrm>
            <a:off x="817563" y="4087813"/>
            <a:ext cx="498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1" name="Text Box 12"/>
          <p:cNvSpPr txBox="1">
            <a:spLocks noChangeAspect="1" noChangeArrowheads="1"/>
          </p:cNvSpPr>
          <p:nvPr/>
        </p:nvSpPr>
        <p:spPr bwMode="auto">
          <a:xfrm>
            <a:off x="927100" y="366712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600" b="1" i="1"/>
              <a:t>B</a:t>
            </a:r>
            <a:endParaRPr lang="en-US" altLang="de-DE" sz="1600" b="1" i="1"/>
          </a:p>
        </p:txBody>
      </p:sp>
      <p:sp>
        <p:nvSpPr>
          <p:cNvPr id="222" name="Line 13"/>
          <p:cNvSpPr>
            <a:spLocks noChangeAspect="1" noChangeShapeType="1"/>
          </p:cNvSpPr>
          <p:nvPr/>
        </p:nvSpPr>
        <p:spPr bwMode="auto">
          <a:xfrm>
            <a:off x="1316038" y="4376738"/>
            <a:ext cx="827087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3" name="Text Box 14"/>
          <p:cNvSpPr txBox="1">
            <a:spLocks noChangeAspect="1" noChangeArrowheads="1"/>
          </p:cNvSpPr>
          <p:nvPr/>
        </p:nvSpPr>
        <p:spPr bwMode="auto">
          <a:xfrm>
            <a:off x="1547813" y="4357688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600" b="1" i="1"/>
              <a:t>D</a:t>
            </a:r>
            <a:endParaRPr lang="en-US" altLang="de-DE" sz="1600" b="1" i="1"/>
          </a:p>
        </p:txBody>
      </p:sp>
      <p:sp>
        <p:nvSpPr>
          <p:cNvPr id="224" name="Rectangle 15"/>
          <p:cNvSpPr>
            <a:spLocks noChangeAspect="1" noChangeArrowheads="1"/>
          </p:cNvSpPr>
          <p:nvPr/>
        </p:nvSpPr>
        <p:spPr bwMode="auto">
          <a:xfrm>
            <a:off x="1606550" y="3546475"/>
            <a:ext cx="249238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25" name="Text Box 16"/>
          <p:cNvSpPr txBox="1">
            <a:spLocks noChangeAspect="1" noChangeArrowheads="1"/>
          </p:cNvSpPr>
          <p:nvPr/>
        </p:nvSpPr>
        <p:spPr bwMode="auto">
          <a:xfrm>
            <a:off x="927100" y="4192588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600" b="1" i="1"/>
              <a:t>A</a:t>
            </a:r>
            <a:endParaRPr lang="en-US" altLang="de-DE" sz="1600" b="1" i="1"/>
          </a:p>
        </p:txBody>
      </p:sp>
      <p:sp>
        <p:nvSpPr>
          <p:cNvPr id="226" name="Text Box 17"/>
          <p:cNvSpPr txBox="1">
            <a:spLocks noChangeAspect="1" noChangeArrowheads="1"/>
          </p:cNvSpPr>
          <p:nvPr/>
        </p:nvSpPr>
        <p:spPr bwMode="auto">
          <a:xfrm>
            <a:off x="1362988" y="3905250"/>
            <a:ext cx="3286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600" b="1" i="1" dirty="0"/>
              <a:t>E</a:t>
            </a:r>
            <a:endParaRPr lang="en-US" altLang="de-DE" sz="1600" b="1" i="1" dirty="0"/>
          </a:p>
        </p:txBody>
      </p:sp>
      <p:sp>
        <p:nvSpPr>
          <p:cNvPr id="227" name="Text Box 18"/>
          <p:cNvSpPr txBox="1">
            <a:spLocks noChangeAspect="1" noChangeArrowheads="1"/>
          </p:cNvSpPr>
          <p:nvPr/>
        </p:nvSpPr>
        <p:spPr bwMode="auto">
          <a:xfrm>
            <a:off x="1574800" y="3492500"/>
            <a:ext cx="339725" cy="3397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600" b="1" i="1"/>
              <a:t>C</a:t>
            </a:r>
            <a:endParaRPr lang="en-US" altLang="de-DE" sz="1600" b="1" i="1"/>
          </a:p>
        </p:txBody>
      </p:sp>
      <p:sp>
        <p:nvSpPr>
          <p:cNvPr id="228" name="Text Box 19"/>
          <p:cNvSpPr txBox="1">
            <a:spLocks noChangeAspect="1" noChangeArrowheads="1"/>
          </p:cNvSpPr>
          <p:nvPr/>
        </p:nvSpPr>
        <p:spPr bwMode="auto">
          <a:xfrm>
            <a:off x="1763610" y="3905250"/>
            <a:ext cx="3175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600" b="1" i="1" dirty="0"/>
              <a:t>F</a:t>
            </a:r>
            <a:endParaRPr lang="en-US" altLang="de-DE" sz="1600" b="1" i="1" dirty="0"/>
          </a:p>
        </p:txBody>
      </p:sp>
      <p:sp>
        <p:nvSpPr>
          <p:cNvPr id="229" name="Rectangle 20"/>
          <p:cNvSpPr>
            <a:spLocks noChangeArrowheads="1"/>
          </p:cNvSpPr>
          <p:nvPr/>
        </p:nvSpPr>
        <p:spPr bwMode="auto">
          <a:xfrm>
            <a:off x="3813175" y="4295775"/>
            <a:ext cx="457200" cy="37941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30" name="Text Box 21"/>
          <p:cNvSpPr txBox="1">
            <a:spLocks noChangeArrowheads="1"/>
          </p:cNvSpPr>
          <p:nvPr/>
        </p:nvSpPr>
        <p:spPr bwMode="auto">
          <a:xfrm>
            <a:off x="5062538" y="3962400"/>
            <a:ext cx="3413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>
                <a:solidFill>
                  <a:schemeClr val="accent2"/>
                </a:solidFill>
                <a:sym typeface="Symbol" pitchFamily="18" charset="2"/>
              </a:rPr>
              <a:t>+</a:t>
            </a:r>
            <a:endParaRPr lang="en-US" altLang="de-DE" sz="2000" b="1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231" name="Text Box 22"/>
          <p:cNvSpPr txBox="1">
            <a:spLocks noChangeArrowheads="1"/>
          </p:cNvSpPr>
          <p:nvPr/>
        </p:nvSpPr>
        <p:spPr bwMode="auto">
          <a:xfrm>
            <a:off x="4498975" y="3360738"/>
            <a:ext cx="320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>
                <a:solidFill>
                  <a:srgbClr val="CC0000"/>
                </a:solidFill>
                <a:sym typeface="Symbol" pitchFamily="18" charset="2"/>
              </a:rPr>
              <a:t></a:t>
            </a:r>
            <a:endParaRPr lang="en-US" altLang="de-DE" sz="2000" b="1">
              <a:solidFill>
                <a:srgbClr val="CC0000"/>
              </a:solidFill>
              <a:sym typeface="Symbol" pitchFamily="18" charset="2"/>
            </a:endParaRPr>
          </a:p>
        </p:txBody>
      </p:sp>
      <p:sp>
        <p:nvSpPr>
          <p:cNvPr id="232" name="Text Box 23"/>
          <p:cNvSpPr txBox="1">
            <a:spLocks noChangeArrowheads="1"/>
          </p:cNvSpPr>
          <p:nvPr/>
        </p:nvSpPr>
        <p:spPr bwMode="auto">
          <a:xfrm>
            <a:off x="3584575" y="4697413"/>
            <a:ext cx="381455" cy="40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 i="1" dirty="0"/>
              <a:t>B</a:t>
            </a:r>
            <a:endParaRPr lang="en-US" altLang="de-DE" sz="2000" b="1" i="1" dirty="0"/>
          </a:p>
        </p:txBody>
      </p:sp>
      <p:sp>
        <p:nvSpPr>
          <p:cNvPr id="233" name="Text Box 24"/>
          <p:cNvSpPr txBox="1">
            <a:spLocks noChangeArrowheads="1"/>
          </p:cNvSpPr>
          <p:nvPr/>
        </p:nvSpPr>
        <p:spPr bwMode="auto">
          <a:xfrm>
            <a:off x="5292725" y="4695825"/>
            <a:ext cx="381455" cy="40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 i="1" dirty="0"/>
              <a:t>D</a:t>
            </a:r>
            <a:endParaRPr lang="en-US" altLang="de-DE" sz="2000" b="1" i="1" dirty="0"/>
          </a:p>
        </p:txBody>
      </p:sp>
      <p:sp>
        <p:nvSpPr>
          <p:cNvPr id="234" name="Text Box 25"/>
          <p:cNvSpPr txBox="1">
            <a:spLocks noChangeArrowheads="1"/>
          </p:cNvSpPr>
          <p:nvPr/>
        </p:nvSpPr>
        <p:spPr bwMode="auto">
          <a:xfrm>
            <a:off x="4743450" y="4695825"/>
            <a:ext cx="3413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>
                <a:solidFill>
                  <a:schemeClr val="accent2"/>
                </a:solidFill>
                <a:sym typeface="Symbol" pitchFamily="18" charset="2"/>
              </a:rPr>
              <a:t>+</a:t>
            </a:r>
            <a:endParaRPr lang="en-US" altLang="de-DE" sz="2000" b="1">
              <a:solidFill>
                <a:schemeClr val="accent2"/>
              </a:solidFill>
              <a:sym typeface="Symbol" pitchFamily="18" charset="2"/>
            </a:endParaRPr>
          </a:p>
        </p:txBody>
      </p:sp>
      <p:grpSp>
        <p:nvGrpSpPr>
          <p:cNvPr id="235" name="Group 26"/>
          <p:cNvGrpSpPr>
            <a:grpSpLocks/>
          </p:cNvGrpSpPr>
          <p:nvPr/>
        </p:nvGrpSpPr>
        <p:grpSpPr bwMode="auto">
          <a:xfrm>
            <a:off x="4195763" y="3641725"/>
            <a:ext cx="989012" cy="311150"/>
            <a:chOff x="2643" y="2146"/>
            <a:chExt cx="623" cy="271"/>
          </a:xfrm>
        </p:grpSpPr>
        <p:sp>
          <p:nvSpPr>
            <p:cNvPr id="236" name="Line 27"/>
            <p:cNvSpPr>
              <a:spLocks noChangeShapeType="1"/>
            </p:cNvSpPr>
            <p:nvPr/>
          </p:nvSpPr>
          <p:spPr bwMode="auto">
            <a:xfrm flipH="1">
              <a:off x="2643" y="2146"/>
              <a:ext cx="231" cy="2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7" name="Line 28"/>
            <p:cNvSpPr>
              <a:spLocks noChangeShapeType="1"/>
            </p:cNvSpPr>
            <p:nvPr/>
          </p:nvSpPr>
          <p:spPr bwMode="auto">
            <a:xfrm>
              <a:off x="3026" y="2163"/>
              <a:ext cx="240" cy="2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38" name="Line 29"/>
          <p:cNvSpPr>
            <a:spLocks noChangeShapeType="1"/>
          </p:cNvSpPr>
          <p:nvPr/>
        </p:nvSpPr>
        <p:spPr bwMode="auto">
          <a:xfrm flipH="1">
            <a:off x="3813175" y="4344988"/>
            <a:ext cx="215900" cy="379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9" name="Line 30"/>
          <p:cNvSpPr>
            <a:spLocks noChangeShapeType="1"/>
          </p:cNvSpPr>
          <p:nvPr/>
        </p:nvSpPr>
        <p:spPr bwMode="auto">
          <a:xfrm>
            <a:off x="4117975" y="4344988"/>
            <a:ext cx="152400" cy="379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0" name="Line 31"/>
          <p:cNvSpPr>
            <a:spLocks noChangeShapeType="1"/>
          </p:cNvSpPr>
          <p:nvPr/>
        </p:nvSpPr>
        <p:spPr bwMode="auto">
          <a:xfrm flipH="1">
            <a:off x="5003800" y="4316413"/>
            <a:ext cx="214313" cy="379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1" name="Line 32"/>
          <p:cNvSpPr>
            <a:spLocks noChangeShapeType="1"/>
          </p:cNvSpPr>
          <p:nvPr/>
        </p:nvSpPr>
        <p:spPr bwMode="auto">
          <a:xfrm>
            <a:off x="5307013" y="4316413"/>
            <a:ext cx="153987" cy="379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2" name="Text Box 33"/>
          <p:cNvSpPr txBox="1">
            <a:spLocks noChangeArrowheads="1"/>
          </p:cNvSpPr>
          <p:nvPr/>
        </p:nvSpPr>
        <p:spPr bwMode="auto">
          <a:xfrm>
            <a:off x="4440238" y="5392738"/>
            <a:ext cx="381455" cy="40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 i="1" dirty="0"/>
              <a:t>C</a:t>
            </a:r>
            <a:endParaRPr lang="en-US" altLang="de-DE" sz="2000" b="1" i="1" dirty="0"/>
          </a:p>
        </p:txBody>
      </p:sp>
      <p:sp>
        <p:nvSpPr>
          <p:cNvPr id="243" name="Text Box 34"/>
          <p:cNvSpPr txBox="1">
            <a:spLocks noChangeArrowheads="1"/>
          </p:cNvSpPr>
          <p:nvPr/>
        </p:nvSpPr>
        <p:spPr bwMode="auto">
          <a:xfrm>
            <a:off x="5010150" y="5389563"/>
            <a:ext cx="320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>
                <a:solidFill>
                  <a:srgbClr val="CC0000"/>
                </a:solidFill>
                <a:sym typeface="Symbol" pitchFamily="18" charset="2"/>
              </a:rPr>
              <a:t></a:t>
            </a:r>
            <a:endParaRPr lang="en-US" altLang="de-DE" sz="2000" b="1">
              <a:solidFill>
                <a:srgbClr val="CC0000"/>
              </a:solidFill>
              <a:sym typeface="Symbol" pitchFamily="18" charset="2"/>
            </a:endParaRPr>
          </a:p>
        </p:txBody>
      </p:sp>
      <p:sp>
        <p:nvSpPr>
          <p:cNvPr id="244" name="Line 35"/>
          <p:cNvSpPr>
            <a:spLocks noChangeShapeType="1"/>
          </p:cNvSpPr>
          <p:nvPr/>
        </p:nvSpPr>
        <p:spPr bwMode="auto">
          <a:xfrm flipH="1">
            <a:off x="4668838" y="5064125"/>
            <a:ext cx="214312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5" name="Line 36"/>
          <p:cNvSpPr>
            <a:spLocks noChangeShapeType="1"/>
          </p:cNvSpPr>
          <p:nvPr/>
        </p:nvSpPr>
        <p:spPr bwMode="auto">
          <a:xfrm>
            <a:off x="4972050" y="5064125"/>
            <a:ext cx="153988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" name="Text Box 37"/>
          <p:cNvSpPr txBox="1">
            <a:spLocks noChangeArrowheads="1"/>
          </p:cNvSpPr>
          <p:nvPr/>
        </p:nvSpPr>
        <p:spPr bwMode="auto">
          <a:xfrm>
            <a:off x="4716463" y="6097588"/>
            <a:ext cx="3635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 i="1"/>
              <a:t>E</a:t>
            </a:r>
            <a:endParaRPr lang="en-US" altLang="de-DE" sz="2000" b="1" i="1"/>
          </a:p>
        </p:txBody>
      </p:sp>
      <p:sp>
        <p:nvSpPr>
          <p:cNvPr id="247" name="Text Box 38"/>
          <p:cNvSpPr txBox="1">
            <a:spLocks noChangeArrowheads="1"/>
          </p:cNvSpPr>
          <p:nvPr/>
        </p:nvSpPr>
        <p:spPr bwMode="auto">
          <a:xfrm>
            <a:off x="5286375" y="6097588"/>
            <a:ext cx="3492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 i="1"/>
              <a:t>F</a:t>
            </a:r>
            <a:endParaRPr lang="en-US" altLang="de-DE" sz="2000" b="1" i="1"/>
          </a:p>
        </p:txBody>
      </p:sp>
      <p:sp>
        <p:nvSpPr>
          <p:cNvPr id="248" name="Line 39"/>
          <p:cNvSpPr>
            <a:spLocks noChangeShapeType="1"/>
          </p:cNvSpPr>
          <p:nvPr/>
        </p:nvSpPr>
        <p:spPr bwMode="auto">
          <a:xfrm flipH="1">
            <a:off x="4945063" y="5783263"/>
            <a:ext cx="215900" cy="341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9" name="Line 40"/>
          <p:cNvSpPr>
            <a:spLocks noChangeShapeType="1"/>
          </p:cNvSpPr>
          <p:nvPr/>
        </p:nvSpPr>
        <p:spPr bwMode="auto">
          <a:xfrm>
            <a:off x="5249863" y="5783263"/>
            <a:ext cx="152400" cy="341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0" name="Rectangle 41"/>
          <p:cNvSpPr>
            <a:spLocks noChangeArrowheads="1"/>
          </p:cNvSpPr>
          <p:nvPr/>
        </p:nvSpPr>
        <p:spPr bwMode="auto">
          <a:xfrm>
            <a:off x="3890963" y="3990975"/>
            <a:ext cx="457200" cy="3810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51" name="Text Box 42"/>
          <p:cNvSpPr txBox="1">
            <a:spLocks noChangeArrowheads="1"/>
          </p:cNvSpPr>
          <p:nvPr/>
        </p:nvSpPr>
        <p:spPr bwMode="auto">
          <a:xfrm>
            <a:off x="3889375" y="3962400"/>
            <a:ext cx="3413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>
                <a:solidFill>
                  <a:schemeClr val="accent2"/>
                </a:solidFill>
                <a:sym typeface="Symbol" pitchFamily="18" charset="2"/>
              </a:rPr>
              <a:t>+</a:t>
            </a:r>
            <a:endParaRPr lang="en-US" altLang="de-DE" sz="2000" b="1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252" name="Text Box 43"/>
          <p:cNvSpPr txBox="1">
            <a:spLocks noChangeArrowheads="1"/>
          </p:cNvSpPr>
          <p:nvPr/>
        </p:nvSpPr>
        <p:spPr bwMode="auto">
          <a:xfrm>
            <a:off x="4119563" y="4697413"/>
            <a:ext cx="381455" cy="40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2000" b="1" i="1" dirty="0"/>
              <a:t>A</a:t>
            </a:r>
          </a:p>
        </p:txBody>
      </p:sp>
      <p:sp>
        <p:nvSpPr>
          <p:cNvPr id="253" name="Rectangle 45"/>
          <p:cNvSpPr>
            <a:spLocks noChangeAspect="1" noChangeArrowheads="1"/>
          </p:cNvSpPr>
          <p:nvPr/>
        </p:nvSpPr>
        <p:spPr bwMode="auto">
          <a:xfrm>
            <a:off x="996950" y="5392738"/>
            <a:ext cx="228600" cy="188912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54" name="Text Box 46"/>
          <p:cNvSpPr txBox="1">
            <a:spLocks noChangeAspect="1" noChangeArrowheads="1"/>
          </p:cNvSpPr>
          <p:nvPr/>
        </p:nvSpPr>
        <p:spPr bwMode="auto">
          <a:xfrm>
            <a:off x="1557338" y="5106988"/>
            <a:ext cx="3127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600" b="1">
                <a:solidFill>
                  <a:schemeClr val="accent2"/>
                </a:solidFill>
                <a:sym typeface="Symbol" pitchFamily="18" charset="2"/>
              </a:rPr>
              <a:t>+</a:t>
            </a:r>
            <a:endParaRPr lang="en-US" altLang="de-DE" sz="1600" b="1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255" name="Text Box 47"/>
          <p:cNvSpPr txBox="1">
            <a:spLocks noChangeAspect="1" noChangeArrowheads="1"/>
          </p:cNvSpPr>
          <p:nvPr/>
        </p:nvSpPr>
        <p:spPr bwMode="auto">
          <a:xfrm>
            <a:off x="1258888" y="4768850"/>
            <a:ext cx="2952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600" b="1">
                <a:solidFill>
                  <a:srgbClr val="CC0000"/>
                </a:solidFill>
                <a:sym typeface="Symbol" pitchFamily="18" charset="2"/>
              </a:rPr>
              <a:t></a:t>
            </a:r>
            <a:endParaRPr lang="en-US" altLang="de-DE" sz="1600" b="1">
              <a:solidFill>
                <a:srgbClr val="CC0000"/>
              </a:solidFill>
              <a:sym typeface="Symbol" pitchFamily="18" charset="2"/>
            </a:endParaRPr>
          </a:p>
        </p:txBody>
      </p:sp>
      <p:sp>
        <p:nvSpPr>
          <p:cNvPr id="256" name="Text Box 48"/>
          <p:cNvSpPr txBox="1">
            <a:spLocks noChangeAspect="1" noChangeArrowheads="1"/>
          </p:cNvSpPr>
          <p:nvPr/>
        </p:nvSpPr>
        <p:spPr bwMode="auto">
          <a:xfrm>
            <a:off x="776288" y="5561013"/>
            <a:ext cx="342983" cy="34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600" b="1" i="1" dirty="0"/>
              <a:t>B</a:t>
            </a:r>
            <a:endParaRPr lang="en-US" altLang="de-DE" sz="1600" b="1" i="1" dirty="0"/>
          </a:p>
        </p:txBody>
      </p:sp>
      <p:sp>
        <p:nvSpPr>
          <p:cNvPr id="257" name="Text Box 49"/>
          <p:cNvSpPr txBox="1">
            <a:spLocks noChangeAspect="1" noChangeArrowheads="1"/>
          </p:cNvSpPr>
          <p:nvPr/>
        </p:nvSpPr>
        <p:spPr bwMode="auto">
          <a:xfrm>
            <a:off x="1331913" y="556101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600" b="1" i="1"/>
              <a:t>C</a:t>
            </a:r>
            <a:endParaRPr lang="en-US" altLang="de-DE" sz="1600" b="1" i="1"/>
          </a:p>
        </p:txBody>
      </p:sp>
      <p:sp>
        <p:nvSpPr>
          <p:cNvPr id="258" name="Text Box 50"/>
          <p:cNvSpPr txBox="1">
            <a:spLocks noChangeAspect="1" noChangeArrowheads="1"/>
          </p:cNvSpPr>
          <p:nvPr/>
        </p:nvSpPr>
        <p:spPr bwMode="auto">
          <a:xfrm>
            <a:off x="1692275" y="5538788"/>
            <a:ext cx="3127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600" b="1">
                <a:solidFill>
                  <a:schemeClr val="accent2"/>
                </a:solidFill>
                <a:sym typeface="Symbol" pitchFamily="18" charset="2"/>
              </a:rPr>
              <a:t>+</a:t>
            </a:r>
            <a:endParaRPr lang="en-US" altLang="de-DE" sz="1600" b="1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259" name="Line 51"/>
          <p:cNvSpPr>
            <a:spLocks noChangeAspect="1" noChangeShapeType="1"/>
          </p:cNvSpPr>
          <p:nvPr/>
        </p:nvSpPr>
        <p:spPr bwMode="auto">
          <a:xfrm flipH="1">
            <a:off x="1189038" y="5005388"/>
            <a:ext cx="1825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0" name="Line 52"/>
          <p:cNvSpPr>
            <a:spLocks noChangeAspect="1" noChangeShapeType="1"/>
          </p:cNvSpPr>
          <p:nvPr/>
        </p:nvSpPr>
        <p:spPr bwMode="auto">
          <a:xfrm>
            <a:off x="1492250" y="5019675"/>
            <a:ext cx="19050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1" name="Line 53"/>
          <p:cNvSpPr>
            <a:spLocks noChangeAspect="1" noChangeShapeType="1"/>
          </p:cNvSpPr>
          <p:nvPr/>
        </p:nvSpPr>
        <p:spPr bwMode="auto">
          <a:xfrm flipH="1">
            <a:off x="996950" y="5416550"/>
            <a:ext cx="10795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2" name="Line 54"/>
          <p:cNvSpPr>
            <a:spLocks noChangeAspect="1" noChangeShapeType="1"/>
          </p:cNvSpPr>
          <p:nvPr/>
        </p:nvSpPr>
        <p:spPr bwMode="auto">
          <a:xfrm>
            <a:off x="1149350" y="5416550"/>
            <a:ext cx="7620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3" name="Line 55"/>
          <p:cNvSpPr>
            <a:spLocks noChangeAspect="1" noChangeShapeType="1"/>
          </p:cNvSpPr>
          <p:nvPr/>
        </p:nvSpPr>
        <p:spPr bwMode="auto">
          <a:xfrm flipH="1">
            <a:off x="1592263" y="5402263"/>
            <a:ext cx="10795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4" name="Line 56"/>
          <p:cNvSpPr>
            <a:spLocks noChangeAspect="1" noChangeShapeType="1"/>
          </p:cNvSpPr>
          <p:nvPr/>
        </p:nvSpPr>
        <p:spPr bwMode="auto">
          <a:xfrm>
            <a:off x="1744663" y="5402263"/>
            <a:ext cx="7620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5" name="Text Box 57"/>
          <p:cNvSpPr txBox="1">
            <a:spLocks noChangeAspect="1" noChangeArrowheads="1"/>
          </p:cNvSpPr>
          <p:nvPr/>
        </p:nvSpPr>
        <p:spPr bwMode="auto">
          <a:xfrm>
            <a:off x="1835620" y="59213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600" b="1" i="1" dirty="0"/>
              <a:t>D</a:t>
            </a:r>
            <a:endParaRPr lang="en-US" altLang="de-DE" sz="1600" b="1" i="1" dirty="0"/>
          </a:p>
        </p:txBody>
      </p:sp>
      <p:sp>
        <p:nvSpPr>
          <p:cNvPr id="266" name="Text Box 58"/>
          <p:cNvSpPr txBox="1">
            <a:spLocks noChangeAspect="1" noChangeArrowheads="1"/>
          </p:cNvSpPr>
          <p:nvPr/>
        </p:nvSpPr>
        <p:spPr bwMode="auto">
          <a:xfrm>
            <a:off x="1497667" y="5899150"/>
            <a:ext cx="2952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600" b="1" dirty="0">
                <a:solidFill>
                  <a:srgbClr val="CC0000"/>
                </a:solidFill>
                <a:sym typeface="Symbol" pitchFamily="18" charset="2"/>
              </a:rPr>
              <a:t></a:t>
            </a:r>
            <a:endParaRPr lang="en-US" altLang="de-DE" sz="1600" b="1" dirty="0">
              <a:solidFill>
                <a:srgbClr val="CC0000"/>
              </a:solidFill>
              <a:sym typeface="Symbol" pitchFamily="18" charset="2"/>
            </a:endParaRPr>
          </a:p>
        </p:txBody>
      </p:sp>
      <p:sp>
        <p:nvSpPr>
          <p:cNvPr id="267" name="Line 59"/>
          <p:cNvSpPr>
            <a:spLocks noChangeAspect="1" noChangeShapeType="1"/>
          </p:cNvSpPr>
          <p:nvPr/>
        </p:nvSpPr>
        <p:spPr bwMode="auto">
          <a:xfrm flipH="1">
            <a:off x="1720850" y="5776913"/>
            <a:ext cx="10795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8" name="Line 60"/>
          <p:cNvSpPr>
            <a:spLocks noChangeAspect="1" noChangeShapeType="1"/>
          </p:cNvSpPr>
          <p:nvPr/>
        </p:nvSpPr>
        <p:spPr bwMode="auto">
          <a:xfrm>
            <a:off x="1873250" y="5776913"/>
            <a:ext cx="7620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9" name="Text Box 61"/>
          <p:cNvSpPr txBox="1">
            <a:spLocks noChangeAspect="1" noChangeArrowheads="1"/>
          </p:cNvSpPr>
          <p:nvPr/>
        </p:nvSpPr>
        <p:spPr bwMode="auto">
          <a:xfrm>
            <a:off x="1278592" y="6257925"/>
            <a:ext cx="3286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600" b="1" i="1"/>
              <a:t>E</a:t>
            </a:r>
            <a:endParaRPr lang="en-US" altLang="de-DE" sz="1600" b="1" i="1"/>
          </a:p>
        </p:txBody>
      </p:sp>
      <p:sp>
        <p:nvSpPr>
          <p:cNvPr id="270" name="Line 62"/>
          <p:cNvSpPr>
            <a:spLocks noChangeAspect="1" noChangeShapeType="1"/>
          </p:cNvSpPr>
          <p:nvPr/>
        </p:nvSpPr>
        <p:spPr bwMode="auto">
          <a:xfrm flipH="1">
            <a:off x="1521480" y="6135688"/>
            <a:ext cx="10795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1" name="Line 63"/>
          <p:cNvSpPr>
            <a:spLocks noChangeAspect="1" noChangeShapeType="1"/>
          </p:cNvSpPr>
          <p:nvPr/>
        </p:nvSpPr>
        <p:spPr bwMode="auto">
          <a:xfrm>
            <a:off x="1673880" y="6135688"/>
            <a:ext cx="7620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2" name="Rectangle 64"/>
          <p:cNvSpPr>
            <a:spLocks noChangeAspect="1" noChangeArrowheads="1"/>
          </p:cNvSpPr>
          <p:nvPr/>
        </p:nvSpPr>
        <p:spPr bwMode="auto">
          <a:xfrm>
            <a:off x="1036638" y="5240338"/>
            <a:ext cx="228600" cy="1905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73" name="Text Box 65"/>
          <p:cNvSpPr txBox="1">
            <a:spLocks noChangeAspect="1" noChangeArrowheads="1"/>
          </p:cNvSpPr>
          <p:nvPr/>
        </p:nvSpPr>
        <p:spPr bwMode="auto">
          <a:xfrm>
            <a:off x="971550" y="5106988"/>
            <a:ext cx="3127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600" b="1">
                <a:solidFill>
                  <a:schemeClr val="accent2"/>
                </a:solidFill>
                <a:sym typeface="Symbol" pitchFamily="18" charset="2"/>
              </a:rPr>
              <a:t>+</a:t>
            </a:r>
            <a:endParaRPr lang="en-US" altLang="de-DE" sz="1600" b="1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274" name="Text Box 66"/>
          <p:cNvSpPr txBox="1">
            <a:spLocks noChangeAspect="1" noChangeArrowheads="1"/>
          </p:cNvSpPr>
          <p:nvPr/>
        </p:nvSpPr>
        <p:spPr bwMode="auto">
          <a:xfrm>
            <a:off x="1063625" y="5561013"/>
            <a:ext cx="342983" cy="34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1600" b="1" i="1" dirty="0"/>
              <a:t>A</a:t>
            </a:r>
          </a:p>
        </p:txBody>
      </p:sp>
      <p:sp>
        <p:nvSpPr>
          <p:cNvPr id="275" name="Text Box 68"/>
          <p:cNvSpPr txBox="1">
            <a:spLocks noChangeAspect="1" noChangeArrowheads="1"/>
          </p:cNvSpPr>
          <p:nvPr/>
        </p:nvSpPr>
        <p:spPr bwMode="auto">
          <a:xfrm>
            <a:off x="1613555" y="6257925"/>
            <a:ext cx="3175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600" b="1" i="1"/>
              <a:t>F</a:t>
            </a:r>
            <a:endParaRPr lang="en-US" altLang="de-DE" sz="1600" b="1" i="1"/>
          </a:p>
        </p:txBody>
      </p:sp>
      <p:sp>
        <p:nvSpPr>
          <p:cNvPr id="276" name="AutoShape 69"/>
          <p:cNvSpPr>
            <a:spLocks noChangeArrowheads="1"/>
          </p:cNvSpPr>
          <p:nvPr/>
        </p:nvSpPr>
        <p:spPr bwMode="auto">
          <a:xfrm>
            <a:off x="2700338" y="4552950"/>
            <a:ext cx="317500" cy="592138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77" name="Oval 70"/>
          <p:cNvSpPr>
            <a:spLocks noChangeArrowheads="1"/>
          </p:cNvSpPr>
          <p:nvPr/>
        </p:nvSpPr>
        <p:spPr bwMode="auto">
          <a:xfrm rot="-1461181">
            <a:off x="1611313" y="5154613"/>
            <a:ext cx="390525" cy="688975"/>
          </a:xfrm>
          <a:prstGeom prst="ellipse">
            <a:avLst/>
          </a:prstGeom>
          <a:noFill/>
          <a:ln w="38100" algn="ctr">
            <a:solidFill>
              <a:srgbClr val="CC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78" name="AutoShape 72"/>
          <p:cNvSpPr>
            <a:spLocks noChangeArrowheads="1"/>
          </p:cNvSpPr>
          <p:nvPr/>
        </p:nvSpPr>
        <p:spPr bwMode="auto">
          <a:xfrm>
            <a:off x="2152650" y="5451475"/>
            <a:ext cx="728663" cy="427038"/>
          </a:xfrm>
          <a:prstGeom prst="curvedLeftArrow">
            <a:avLst>
              <a:gd name="adj1" fmla="val 20000"/>
              <a:gd name="adj2" fmla="val 40000"/>
              <a:gd name="adj3" fmla="val 56877"/>
            </a:avLst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lin ang="5400000" scaled="1"/>
          </a:gradFill>
          <a:ln w="9525">
            <a:solidFill>
              <a:srgbClr val="969696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79" name="Text Box 67"/>
          <p:cNvSpPr txBox="1">
            <a:spLocks noChangeAspect="1" noChangeArrowheads="1"/>
          </p:cNvSpPr>
          <p:nvPr/>
        </p:nvSpPr>
        <p:spPr bwMode="auto">
          <a:xfrm>
            <a:off x="855663" y="5589588"/>
            <a:ext cx="280987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de-DE" altLang="de-DE" sz="1600"/>
          </a:p>
        </p:txBody>
      </p:sp>
      <p:sp>
        <p:nvSpPr>
          <p:cNvPr id="280" name="Text Box 44"/>
          <p:cNvSpPr txBox="1">
            <a:spLocks noChangeArrowheads="1"/>
          </p:cNvSpPr>
          <p:nvPr/>
        </p:nvSpPr>
        <p:spPr bwMode="auto">
          <a:xfrm>
            <a:off x="3671888" y="4668838"/>
            <a:ext cx="2809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 uiExpand="1" build="p" autoUpdateAnimBg="0"/>
      <p:bldP spid="213" grpId="0" animBg="1"/>
      <p:bldP spid="214" grpId="0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/>
      <p:bldP spid="222" grpId="0" animBg="1"/>
      <p:bldP spid="223" grpId="0"/>
      <p:bldP spid="224" grpId="0" animBg="1"/>
      <p:bldP spid="225" grpId="0"/>
      <p:bldP spid="226" grpId="0"/>
      <p:bldP spid="227" grpId="0" animBg="1"/>
      <p:bldP spid="228" grpId="0"/>
      <p:bldP spid="229" grpId="0" animBg="1"/>
      <p:bldP spid="230" grpId="0"/>
      <p:bldP spid="231" grpId="0"/>
      <p:bldP spid="232" grpId="0"/>
      <p:bldP spid="233" grpId="0"/>
      <p:bldP spid="234" grpId="0"/>
      <p:bldP spid="238" grpId="0" animBg="1"/>
      <p:bldP spid="239" grpId="0" animBg="1"/>
      <p:bldP spid="240" grpId="0" animBg="1"/>
      <p:bldP spid="241" grpId="0" animBg="1"/>
      <p:bldP spid="242" grpId="0"/>
      <p:bldP spid="243" grpId="0"/>
      <p:bldP spid="244" grpId="0" animBg="1"/>
      <p:bldP spid="245" grpId="0" animBg="1"/>
      <p:bldP spid="246" grpId="0"/>
      <p:bldP spid="247" grpId="0"/>
      <p:bldP spid="248" grpId="0" animBg="1"/>
      <p:bldP spid="249" grpId="0" animBg="1"/>
      <p:bldP spid="250" grpId="0" animBg="1"/>
      <p:bldP spid="251" grpId="0"/>
      <p:bldP spid="252" grpId="0"/>
      <p:bldP spid="253" grpId="0" animBg="1"/>
      <p:bldP spid="254" grpId="0"/>
      <p:bldP spid="255" grpId="0"/>
      <p:bldP spid="256" grpId="0"/>
      <p:bldP spid="257" grpId="0"/>
      <p:bldP spid="258" grpId="0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/>
      <p:bldP spid="266" grpId="0"/>
      <p:bldP spid="267" grpId="0" animBg="1"/>
      <p:bldP spid="268" grpId="0" animBg="1"/>
      <p:bldP spid="269" grpId="0"/>
      <p:bldP spid="270" grpId="0" animBg="1"/>
      <p:bldP spid="271" grpId="0" animBg="1"/>
      <p:bldP spid="272" grpId="0" animBg="1"/>
      <p:bldP spid="273" grpId="0"/>
      <p:bldP spid="274" grpId="0"/>
      <p:bldP spid="275" grpId="0"/>
      <p:bldP spid="276" grpId="0" animBg="1"/>
      <p:bldP spid="277" grpId="0" animBg="1"/>
      <p:bldP spid="278" grpId="0" animBg="1"/>
      <p:bldP spid="279" grpId="0"/>
      <p:bldP spid="28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755650" y="1141413"/>
            <a:ext cx="5103813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b="1"/>
              <a:t>Datenstrukturen beim Floorplanning</a:t>
            </a:r>
          </a:p>
        </p:txBody>
      </p:sp>
      <p:sp>
        <p:nvSpPr>
          <p:cNvPr id="65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8013" y="1881188"/>
            <a:ext cx="8428037" cy="4284662"/>
          </a:xfrm>
          <a:noFill/>
        </p:spPr>
        <p:txBody>
          <a:bodyPr lIns="191095" tIns="44941" rIns="89883" bIns="44941"/>
          <a:lstStyle/>
          <a:p>
            <a:pPr defTabSz="762000">
              <a:lnSpc>
                <a:spcPct val="92000"/>
              </a:lnSpc>
              <a:buFont typeface="Symbol" pitchFamily="18" charset="2"/>
              <a:buChar char="Þ"/>
              <a:tabLst/>
            </a:pPr>
            <a:r>
              <a:rPr lang="de-DE" altLang="de-DE" dirty="0"/>
              <a:t>Geschnittener </a:t>
            </a:r>
            <a:r>
              <a:rPr lang="de-DE" altLang="de-DE" dirty="0" err="1"/>
              <a:t>Floorplan</a:t>
            </a:r>
            <a:r>
              <a:rPr lang="de-DE" altLang="de-DE" dirty="0"/>
              <a:t>: </a:t>
            </a:r>
          </a:p>
          <a:p>
            <a:pPr marL="742950" lvl="1" indent="-285750" defTabSz="762000">
              <a:lnSpc>
                <a:spcPct val="92000"/>
              </a:lnSpc>
              <a:spcBef>
                <a:spcPct val="35000"/>
              </a:spcBef>
              <a:tabLst/>
            </a:pPr>
            <a:r>
              <a:rPr lang="de-DE" altLang="de-DE" dirty="0"/>
              <a:t>Schnittbaum </a:t>
            </a:r>
          </a:p>
          <a:p>
            <a:pPr marL="742950" lvl="1" indent="-285750" defTabSz="762000">
              <a:lnSpc>
                <a:spcPct val="92000"/>
              </a:lnSpc>
              <a:spcBef>
                <a:spcPct val="35000"/>
              </a:spcBef>
              <a:tabLst/>
            </a:pPr>
            <a:r>
              <a:rPr lang="de-DE" altLang="de-DE" dirty="0" smtClean="0"/>
              <a:t>Umgekehrte (normalisierte) </a:t>
            </a:r>
            <a:r>
              <a:rPr lang="de-DE" altLang="de-DE" dirty="0"/>
              <a:t>polnische Notation</a:t>
            </a:r>
            <a:br>
              <a:rPr lang="de-DE" altLang="de-DE" dirty="0"/>
            </a:br>
            <a:endParaRPr lang="de-DE" altLang="de-DE" dirty="0"/>
          </a:p>
          <a:p>
            <a:pPr defTabSz="762000">
              <a:lnSpc>
                <a:spcPct val="92000"/>
              </a:lnSpc>
              <a:buFont typeface="Symbol" pitchFamily="18" charset="2"/>
              <a:buChar char="Þ"/>
              <a:tabLst/>
            </a:pPr>
            <a:r>
              <a:rPr lang="de-DE" altLang="de-DE" dirty="0" err="1"/>
              <a:t>Ungeschnittener</a:t>
            </a:r>
            <a:r>
              <a:rPr lang="de-DE" altLang="de-DE" dirty="0"/>
              <a:t> bzw. allgemeiner </a:t>
            </a:r>
            <a:r>
              <a:rPr lang="de-DE" altLang="de-DE" dirty="0" err="1"/>
              <a:t>Floorplan</a:t>
            </a:r>
            <a:r>
              <a:rPr lang="de-DE" altLang="de-DE" dirty="0"/>
              <a:t>: </a:t>
            </a:r>
          </a:p>
          <a:p>
            <a:pPr marL="742950" lvl="1" indent="-285750" defTabSz="762000">
              <a:lnSpc>
                <a:spcPct val="92000"/>
              </a:lnSpc>
              <a:spcBef>
                <a:spcPct val="35000"/>
              </a:spcBef>
              <a:tabLst/>
            </a:pPr>
            <a:r>
              <a:rPr lang="de-DE" altLang="de-DE" dirty="0" err="1"/>
              <a:t>Floorplanbaum</a:t>
            </a:r>
            <a:endParaRPr lang="de-DE" altLang="de-DE" dirty="0"/>
          </a:p>
          <a:p>
            <a:pPr marL="742950" lvl="1" indent="-285750" defTabSz="762000">
              <a:lnSpc>
                <a:spcPct val="92000"/>
              </a:lnSpc>
              <a:spcBef>
                <a:spcPct val="35000"/>
              </a:spcBef>
              <a:tabLst/>
            </a:pPr>
            <a:r>
              <a:rPr lang="de-DE" altLang="de-DE" dirty="0"/>
              <a:t>Polargraph</a:t>
            </a:r>
          </a:p>
          <a:p>
            <a:pPr marL="742950" lvl="1" indent="-285750" defTabSz="762000">
              <a:lnSpc>
                <a:spcPct val="92000"/>
              </a:lnSpc>
              <a:spcBef>
                <a:spcPct val="35000"/>
              </a:spcBef>
              <a:tabLst/>
            </a:pPr>
            <a:r>
              <a:rPr lang="de-DE" altLang="de-DE" dirty="0" err="1"/>
              <a:t>Sequence</a:t>
            </a:r>
            <a:r>
              <a:rPr lang="de-DE" altLang="de-DE" dirty="0"/>
              <a:t> Pair</a:t>
            </a:r>
            <a:br>
              <a:rPr lang="de-DE" altLang="de-DE" dirty="0"/>
            </a:br>
            <a:endParaRPr lang="de-DE" altLang="de-DE" dirty="0"/>
          </a:p>
        </p:txBody>
      </p:sp>
      <p:sp>
        <p:nvSpPr>
          <p:cNvPr id="45060" name="Rectangle 24"/>
          <p:cNvSpPr>
            <a:spLocks noGrp="1" noChangeArrowheads="1"/>
          </p:cNvSpPr>
          <p:nvPr>
            <p:ph type="title"/>
          </p:nvPr>
        </p:nvSpPr>
        <p:spPr/>
        <p:txBody>
          <a:bodyPr lIns="191095" tIns="44941" rIns="89883" bIns="67945"/>
          <a:lstStyle/>
          <a:p>
            <a:pPr defTabSz="914400"/>
            <a:r>
              <a:rPr lang="de-DE" altLang="de-DE"/>
              <a:t>3.3         Begriffe und Datenstrukturen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C15E1B1-1E0B-489F-BB12-7F9A06FE05F1}"/>
              </a:ext>
            </a:extLst>
          </p:cNvPr>
          <p:cNvSpPr txBox="1"/>
          <p:nvPr/>
        </p:nvSpPr>
        <p:spPr>
          <a:xfrm>
            <a:off x="5724172" y="2060810"/>
            <a:ext cx="432048" cy="2880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Segoe UI Symbol" panose="020B0502040204020203" pitchFamily="34" charset="0"/>
                <a:ea typeface="Segoe UI Symbol" panose="020B0502040204020203" pitchFamily="34" charset="0"/>
                <a:sym typeface="Symbol" pitchFamily="18" charset="2"/>
              </a:rPr>
              <a:t>✔</a:t>
            </a:r>
            <a:endParaRPr lang="de-DE" sz="1600" dirty="0" err="1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94F1172-103B-4D5A-9279-88EBE9AFE814}"/>
              </a:ext>
            </a:extLst>
          </p:cNvPr>
          <p:cNvSpPr txBox="1"/>
          <p:nvPr/>
        </p:nvSpPr>
        <p:spPr>
          <a:xfrm>
            <a:off x="5724172" y="2382472"/>
            <a:ext cx="432048" cy="2880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Segoe UI Symbol" panose="020B0502040204020203" pitchFamily="34" charset="0"/>
                <a:ea typeface="Segoe UI Symbol" panose="020B0502040204020203" pitchFamily="34" charset="0"/>
                <a:sym typeface="Symbol" pitchFamily="18" charset="2"/>
              </a:rPr>
              <a:t>✔</a:t>
            </a:r>
            <a:endParaRPr lang="de-DE" sz="1600" dirty="0" err="1"/>
          </a:p>
        </p:txBody>
      </p:sp>
    </p:spTree>
    <p:extLst>
      <p:ext uri="{BB962C8B-B14F-4D97-AF65-F5344CB8AC3E}">
        <p14:creationId xmlns:p14="http://schemas.microsoft.com/office/powerpoint/2010/main" val="114801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9"/>
          <p:cNvSpPr txBox="1">
            <a:spLocks noChangeArrowheads="1"/>
          </p:cNvSpPr>
          <p:nvPr/>
        </p:nvSpPr>
        <p:spPr bwMode="auto">
          <a:xfrm>
            <a:off x="836613" y="1141413"/>
            <a:ext cx="3430587" cy="344487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  <a:extLst/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Floorplanbaum (Floorplan tree)</a:t>
            </a:r>
          </a:p>
        </p:txBody>
      </p:sp>
      <p:sp>
        <p:nvSpPr>
          <p:cNvPr id="556082" name="Rectangle 50"/>
          <p:cNvSpPr>
            <a:spLocks noGrp="1" noChangeArrowheads="1"/>
          </p:cNvSpPr>
          <p:nvPr>
            <p:ph type="body" idx="1"/>
          </p:nvPr>
        </p:nvSpPr>
        <p:spPr>
          <a:xfrm>
            <a:off x="608013" y="1881188"/>
            <a:ext cx="7631112" cy="4427537"/>
          </a:xfrm>
          <a:noFill/>
        </p:spPr>
        <p:txBody>
          <a:bodyPr lIns="191095" tIns="44941" rIns="89883" bIns="44941"/>
          <a:lstStyle/>
          <a:p>
            <a:pPr defTabSz="762000">
              <a:tabLst/>
            </a:pPr>
            <a:r>
              <a:rPr lang="de-DE" altLang="de-DE" dirty="0"/>
              <a:t>Jeder</a:t>
            </a:r>
            <a:r>
              <a:rPr lang="de-DE" altLang="de-DE" b="1" dirty="0"/>
              <a:t> </a:t>
            </a:r>
            <a:r>
              <a:rPr lang="de-DE" altLang="de-DE" dirty="0"/>
              <a:t>hierarchische </a:t>
            </a:r>
            <a:r>
              <a:rPr lang="de-DE" altLang="de-DE" dirty="0" err="1"/>
              <a:t>Floorplan</a:t>
            </a:r>
            <a:r>
              <a:rPr lang="de-DE" altLang="de-DE" dirty="0"/>
              <a:t> (geschnitten und </a:t>
            </a:r>
            <a:r>
              <a:rPr lang="de-DE" altLang="de-DE" dirty="0" err="1"/>
              <a:t>ungeschnitten</a:t>
            </a:r>
            <a:r>
              <a:rPr lang="de-DE" altLang="de-DE" dirty="0"/>
              <a:t>) kann durch einen </a:t>
            </a:r>
            <a:r>
              <a:rPr lang="de-DE" altLang="de-DE" dirty="0" err="1"/>
              <a:t>Floorplanbaum</a:t>
            </a:r>
            <a:r>
              <a:rPr lang="de-DE" altLang="de-DE" dirty="0"/>
              <a:t> repräsentiert werden</a:t>
            </a:r>
          </a:p>
          <a:p>
            <a:pPr defTabSz="762000">
              <a:tabLst/>
            </a:pPr>
            <a:r>
              <a:rPr lang="de-DE" altLang="de-DE" dirty="0"/>
              <a:t>Jedes Blatt verkörpert dabei einen Block, jeder Knoten entweder einen vertikalen bzw. horizontalen Schnittoperator oder ein Rad</a:t>
            </a:r>
          </a:p>
          <a:p>
            <a:pPr defTabSz="762000">
              <a:tabLst/>
            </a:pPr>
            <a:r>
              <a:rPr lang="de-DE" altLang="de-DE" dirty="0"/>
              <a:t>Binäre Schnittbäume (</a:t>
            </a:r>
            <a:r>
              <a:rPr lang="de-DE" altLang="de-DE" dirty="0" err="1"/>
              <a:t>Slicing</a:t>
            </a:r>
            <a:r>
              <a:rPr lang="de-DE" altLang="de-DE" dirty="0"/>
              <a:t> </a:t>
            </a:r>
            <a:r>
              <a:rPr lang="de-DE" altLang="de-DE" dirty="0" err="1"/>
              <a:t>trees</a:t>
            </a:r>
            <a:r>
              <a:rPr lang="de-DE" altLang="de-DE" dirty="0"/>
              <a:t>) sind damit Untermengen der </a:t>
            </a:r>
            <a:r>
              <a:rPr lang="de-DE" altLang="de-DE" dirty="0" err="1"/>
              <a:t>Floorplanbäume</a:t>
            </a:r>
            <a:endParaRPr lang="en-US" altLang="de-DE" dirty="0"/>
          </a:p>
        </p:txBody>
      </p:sp>
      <p:sp>
        <p:nvSpPr>
          <p:cNvPr id="25604" name="Rectangle 52"/>
          <p:cNvSpPr>
            <a:spLocks noGrp="1" noChangeArrowheads="1"/>
          </p:cNvSpPr>
          <p:nvPr>
            <p:ph type="title"/>
          </p:nvPr>
        </p:nvSpPr>
        <p:spPr/>
        <p:txBody>
          <a:bodyPr lIns="191095" tIns="44941" rIns="89883" bIns="67945"/>
          <a:lstStyle/>
          <a:p>
            <a:pPr defTabSz="914400"/>
            <a:r>
              <a:rPr lang="de-DE" altLang="de-DE" dirty="0"/>
              <a:t>3.3         Begriffe und Datenstrukturen: Allgemeiner </a:t>
            </a:r>
            <a:r>
              <a:rPr lang="de-DE" altLang="de-DE" dirty="0" err="1"/>
              <a:t>Floorplan</a:t>
            </a:r>
            <a:endParaRPr lang="de-DE" alt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8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9"/>
          <p:cNvSpPr txBox="1">
            <a:spLocks noChangeArrowheads="1"/>
          </p:cNvSpPr>
          <p:nvPr/>
        </p:nvSpPr>
        <p:spPr bwMode="auto">
          <a:xfrm>
            <a:off x="836613" y="1141413"/>
            <a:ext cx="3430587" cy="344487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  <a:extLst/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Floorplanbaum (Floorplan tree)</a:t>
            </a:r>
          </a:p>
        </p:txBody>
      </p:sp>
      <p:sp>
        <p:nvSpPr>
          <p:cNvPr id="26627" name="Rectangle 51"/>
          <p:cNvSpPr>
            <a:spLocks noGrp="1" noChangeArrowheads="1"/>
          </p:cNvSpPr>
          <p:nvPr>
            <p:ph type="title"/>
          </p:nvPr>
        </p:nvSpPr>
        <p:spPr/>
        <p:txBody>
          <a:bodyPr lIns="191095" tIns="44941" rIns="89883" bIns="67945"/>
          <a:lstStyle/>
          <a:p>
            <a:pPr defTabSz="914400"/>
            <a:r>
              <a:rPr lang="de-DE" altLang="de-DE" dirty="0"/>
              <a:t>3.3         Begriffe und Datenstrukturen: Allgemeiner </a:t>
            </a:r>
            <a:r>
              <a:rPr lang="de-DE" altLang="de-DE" dirty="0" err="1"/>
              <a:t>Floorplan</a:t>
            </a:r>
            <a:endParaRPr lang="de-DE" altLang="de-DE" dirty="0"/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835025" y="2106613"/>
            <a:ext cx="3203575" cy="3201987"/>
          </a:xfrm>
          <a:prstGeom prst="rect">
            <a:avLst/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2000" i="1"/>
          </a:p>
        </p:txBody>
      </p:sp>
      <p:sp>
        <p:nvSpPr>
          <p:cNvPr id="60" name="Text Box 13"/>
          <p:cNvSpPr txBox="1">
            <a:spLocks noChangeArrowheads="1"/>
          </p:cNvSpPr>
          <p:nvPr/>
        </p:nvSpPr>
        <p:spPr bwMode="auto">
          <a:xfrm>
            <a:off x="6172200" y="2187575"/>
            <a:ext cx="3778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000" b="1">
                <a:solidFill>
                  <a:srgbClr val="CC0000"/>
                </a:solidFill>
              </a:rPr>
              <a:t>H</a:t>
            </a:r>
            <a:endParaRPr lang="en-US" altLang="de-DE" sz="2000" b="1">
              <a:solidFill>
                <a:srgbClr val="CC0000"/>
              </a:solidFill>
            </a:endParaRPr>
          </a:p>
        </p:txBody>
      </p:sp>
      <p:grpSp>
        <p:nvGrpSpPr>
          <p:cNvPr id="61" name="Group 60"/>
          <p:cNvGrpSpPr>
            <a:grpSpLocks/>
          </p:cNvGrpSpPr>
          <p:nvPr/>
        </p:nvGrpSpPr>
        <p:grpSpPr bwMode="auto">
          <a:xfrm>
            <a:off x="835025" y="3070225"/>
            <a:ext cx="7920038" cy="1781175"/>
            <a:chOff x="526" y="1934"/>
            <a:chExt cx="4989" cy="1122"/>
          </a:xfrm>
        </p:grpSpPr>
        <p:sp>
          <p:nvSpPr>
            <p:cNvPr id="26679" name="Line 12"/>
            <p:cNvSpPr>
              <a:spLocks noChangeShapeType="1"/>
            </p:cNvSpPr>
            <p:nvPr/>
          </p:nvSpPr>
          <p:spPr bwMode="auto">
            <a:xfrm>
              <a:off x="526" y="3056"/>
              <a:ext cx="2017" cy="0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80" name="Text Box 14"/>
            <p:cNvSpPr txBox="1">
              <a:spLocks noChangeArrowheads="1"/>
            </p:cNvSpPr>
            <p:nvPr/>
          </p:nvSpPr>
          <p:spPr bwMode="auto">
            <a:xfrm>
              <a:off x="5275" y="1934"/>
              <a:ext cx="240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2000" b="1">
                  <a:solidFill>
                    <a:srgbClr val="7030A0"/>
                  </a:solidFill>
                </a:rPr>
                <a:t>H</a:t>
              </a:r>
              <a:endParaRPr lang="en-US" altLang="de-DE" sz="2000" b="1">
                <a:solidFill>
                  <a:srgbClr val="7030A0"/>
                </a:solidFill>
              </a:endParaRPr>
            </a:p>
          </p:txBody>
        </p:sp>
      </p:grpSp>
      <p:grpSp>
        <p:nvGrpSpPr>
          <p:cNvPr id="66" name="Group 61"/>
          <p:cNvGrpSpPr>
            <a:grpSpLocks/>
          </p:cNvGrpSpPr>
          <p:nvPr/>
        </p:nvGrpSpPr>
        <p:grpSpPr bwMode="auto">
          <a:xfrm>
            <a:off x="835025" y="3249613"/>
            <a:ext cx="4270375" cy="1101725"/>
            <a:chOff x="526" y="2047"/>
            <a:chExt cx="2690" cy="694"/>
          </a:xfrm>
        </p:grpSpPr>
        <p:sp>
          <p:nvSpPr>
            <p:cNvPr id="26677" name="Line 10"/>
            <p:cNvSpPr>
              <a:spLocks noChangeShapeType="1"/>
            </p:cNvSpPr>
            <p:nvPr/>
          </p:nvSpPr>
          <p:spPr bwMode="auto">
            <a:xfrm>
              <a:off x="526" y="2047"/>
              <a:ext cx="576" cy="0"/>
            </a:xfrm>
            <a:prstGeom prst="line">
              <a:avLst/>
            </a:prstGeom>
            <a:noFill/>
            <a:ln w="19050">
              <a:solidFill>
                <a:srgbClr val="CC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78" name="Text Box 16"/>
            <p:cNvSpPr txBox="1">
              <a:spLocks noChangeArrowheads="1"/>
            </p:cNvSpPr>
            <p:nvPr/>
          </p:nvSpPr>
          <p:spPr bwMode="auto">
            <a:xfrm>
              <a:off x="2976" y="2486"/>
              <a:ext cx="240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2000" b="1">
                  <a:solidFill>
                    <a:srgbClr val="CC00CC"/>
                  </a:solidFill>
                </a:rPr>
                <a:t>H</a:t>
              </a:r>
              <a:endParaRPr lang="en-US" altLang="de-DE" sz="2000" b="1">
                <a:solidFill>
                  <a:srgbClr val="CC00CC"/>
                </a:solidFill>
              </a:endParaRPr>
            </a:p>
          </p:txBody>
        </p:sp>
      </p:grpSp>
      <p:grpSp>
        <p:nvGrpSpPr>
          <p:cNvPr id="69" name="Group 57"/>
          <p:cNvGrpSpPr>
            <a:grpSpLocks/>
          </p:cNvGrpSpPr>
          <p:nvPr/>
        </p:nvGrpSpPr>
        <p:grpSpPr bwMode="auto">
          <a:xfrm>
            <a:off x="1770063" y="2106613"/>
            <a:ext cx="4962525" cy="2287587"/>
            <a:chOff x="1115" y="1327"/>
            <a:chExt cx="3126" cy="1441"/>
          </a:xfrm>
        </p:grpSpPr>
        <p:sp>
          <p:nvSpPr>
            <p:cNvPr id="26672" name="Line 5"/>
            <p:cNvSpPr>
              <a:spLocks noChangeShapeType="1"/>
            </p:cNvSpPr>
            <p:nvPr/>
          </p:nvSpPr>
          <p:spPr bwMode="auto">
            <a:xfrm>
              <a:off x="1582" y="1759"/>
              <a:ext cx="0" cy="1009"/>
            </a:xfrm>
            <a:prstGeom prst="line">
              <a:avLst/>
            </a:prstGeom>
            <a:noFill/>
            <a:ln w="19050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73" name="Line 6"/>
            <p:cNvSpPr>
              <a:spLocks noChangeShapeType="1"/>
            </p:cNvSpPr>
            <p:nvPr/>
          </p:nvSpPr>
          <p:spPr bwMode="auto">
            <a:xfrm>
              <a:off x="2074" y="1327"/>
              <a:ext cx="1" cy="940"/>
            </a:xfrm>
            <a:prstGeom prst="line">
              <a:avLst/>
            </a:prstGeom>
            <a:noFill/>
            <a:ln w="19050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74" name="Line 7"/>
            <p:cNvSpPr>
              <a:spLocks noChangeShapeType="1"/>
            </p:cNvSpPr>
            <p:nvPr/>
          </p:nvSpPr>
          <p:spPr bwMode="auto">
            <a:xfrm>
              <a:off x="1574" y="2262"/>
              <a:ext cx="956" cy="1"/>
            </a:xfrm>
            <a:prstGeom prst="line">
              <a:avLst/>
            </a:prstGeom>
            <a:noFill/>
            <a:ln w="19050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75" name="Line 8"/>
            <p:cNvSpPr>
              <a:spLocks noChangeShapeType="1"/>
            </p:cNvSpPr>
            <p:nvPr/>
          </p:nvSpPr>
          <p:spPr bwMode="auto">
            <a:xfrm>
              <a:off x="1115" y="1759"/>
              <a:ext cx="956" cy="1"/>
            </a:xfrm>
            <a:prstGeom prst="line">
              <a:avLst/>
            </a:prstGeom>
            <a:noFill/>
            <a:ln w="19050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76" name="Text Box 19"/>
            <p:cNvSpPr txBox="1">
              <a:spLocks noChangeArrowheads="1"/>
            </p:cNvSpPr>
            <p:nvPr/>
          </p:nvSpPr>
          <p:spPr bwMode="auto">
            <a:xfrm>
              <a:off x="3968" y="2498"/>
              <a:ext cx="27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2000" b="1">
                  <a:solidFill>
                    <a:srgbClr val="339933"/>
                  </a:solidFill>
                </a:rPr>
                <a:t>W</a:t>
              </a:r>
              <a:endParaRPr lang="en-US" altLang="de-DE" sz="2000" b="1">
                <a:solidFill>
                  <a:srgbClr val="339933"/>
                </a:solidFill>
              </a:endParaRPr>
            </a:p>
          </p:txBody>
        </p:sp>
      </p:grpSp>
      <p:sp>
        <p:nvSpPr>
          <p:cNvPr id="79" name="Line 22"/>
          <p:cNvSpPr>
            <a:spLocks noChangeShapeType="1"/>
          </p:cNvSpPr>
          <p:nvPr/>
        </p:nvSpPr>
        <p:spPr bwMode="auto">
          <a:xfrm>
            <a:off x="5651500" y="3475038"/>
            <a:ext cx="709613" cy="492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80" name="Gruppieren 79"/>
          <p:cNvGrpSpPr>
            <a:grpSpLocks/>
          </p:cNvGrpSpPr>
          <p:nvPr/>
        </p:nvGrpSpPr>
        <p:grpSpPr bwMode="auto">
          <a:xfrm>
            <a:off x="5715000" y="2492375"/>
            <a:ext cx="2516188" cy="533400"/>
            <a:chOff x="5715000" y="2492881"/>
            <a:chExt cx="2516188" cy="533402"/>
          </a:xfrm>
        </p:grpSpPr>
        <p:sp>
          <p:nvSpPr>
            <p:cNvPr id="26670" name="Line 20"/>
            <p:cNvSpPr>
              <a:spLocks noChangeShapeType="1"/>
            </p:cNvSpPr>
            <p:nvPr/>
          </p:nvSpPr>
          <p:spPr bwMode="auto">
            <a:xfrm flipH="1">
              <a:off x="5715000" y="2569081"/>
              <a:ext cx="382588" cy="4572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71" name="Line 23"/>
            <p:cNvSpPr>
              <a:spLocks noChangeShapeType="1"/>
            </p:cNvSpPr>
            <p:nvPr/>
          </p:nvSpPr>
          <p:spPr bwMode="auto">
            <a:xfrm>
              <a:off x="6783388" y="2492881"/>
              <a:ext cx="1447800" cy="5334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3" name="Line 21"/>
          <p:cNvSpPr>
            <a:spLocks noChangeShapeType="1"/>
          </p:cNvSpPr>
          <p:nvPr/>
        </p:nvSpPr>
        <p:spPr bwMode="auto">
          <a:xfrm flipH="1">
            <a:off x="5029200" y="3448050"/>
            <a:ext cx="368300" cy="488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84" name="Group 62"/>
          <p:cNvGrpSpPr>
            <a:grpSpLocks/>
          </p:cNvGrpSpPr>
          <p:nvPr/>
        </p:nvGrpSpPr>
        <p:grpSpPr bwMode="auto">
          <a:xfrm>
            <a:off x="1098550" y="2192338"/>
            <a:ext cx="7813675" cy="3070225"/>
            <a:chOff x="692" y="1381"/>
            <a:chExt cx="4922" cy="1934"/>
          </a:xfrm>
        </p:grpSpPr>
        <p:sp>
          <p:nvSpPr>
            <p:cNvPr id="26642" name="Text Box 17"/>
            <p:cNvSpPr txBox="1">
              <a:spLocks noChangeArrowheads="1"/>
            </p:cNvSpPr>
            <p:nvPr/>
          </p:nvSpPr>
          <p:spPr bwMode="auto">
            <a:xfrm>
              <a:off x="5136" y="2510"/>
              <a:ext cx="23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2000" b="1" i="1"/>
                <a:t>H</a:t>
              </a:r>
              <a:endParaRPr lang="en-US" altLang="de-DE" sz="2000" b="1" i="1"/>
            </a:p>
          </p:txBody>
        </p:sp>
        <p:sp>
          <p:nvSpPr>
            <p:cNvPr id="26643" name="Text Box 18"/>
            <p:cNvSpPr txBox="1">
              <a:spLocks noChangeArrowheads="1"/>
            </p:cNvSpPr>
            <p:nvPr/>
          </p:nvSpPr>
          <p:spPr bwMode="auto">
            <a:xfrm>
              <a:off x="5448" y="2510"/>
              <a:ext cx="16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2000" b="1" i="1"/>
                <a:t>I</a:t>
              </a:r>
              <a:endParaRPr lang="en-US" altLang="de-DE" sz="2000" b="1" i="1"/>
            </a:p>
          </p:txBody>
        </p:sp>
        <p:sp>
          <p:nvSpPr>
            <p:cNvPr id="26644" name="Line 24"/>
            <p:cNvSpPr>
              <a:spLocks noChangeShapeType="1"/>
            </p:cNvSpPr>
            <p:nvPr/>
          </p:nvSpPr>
          <p:spPr bwMode="auto">
            <a:xfrm flipH="1">
              <a:off x="2928" y="2768"/>
              <a:ext cx="1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45" name="Line 25"/>
            <p:cNvSpPr>
              <a:spLocks noChangeShapeType="1"/>
            </p:cNvSpPr>
            <p:nvPr/>
          </p:nvSpPr>
          <p:spPr bwMode="auto">
            <a:xfrm>
              <a:off x="3120" y="2768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46" name="Line 26"/>
            <p:cNvSpPr>
              <a:spLocks noChangeShapeType="1"/>
            </p:cNvSpPr>
            <p:nvPr/>
          </p:nvSpPr>
          <p:spPr bwMode="auto">
            <a:xfrm flipH="1">
              <a:off x="3615" y="2779"/>
              <a:ext cx="385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47" name="Line 27"/>
            <p:cNvSpPr>
              <a:spLocks noChangeShapeType="1"/>
            </p:cNvSpPr>
            <p:nvPr/>
          </p:nvSpPr>
          <p:spPr bwMode="auto">
            <a:xfrm flipH="1">
              <a:off x="3903" y="2779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48" name="Line 28"/>
            <p:cNvSpPr>
              <a:spLocks noChangeShapeType="1"/>
            </p:cNvSpPr>
            <p:nvPr/>
          </p:nvSpPr>
          <p:spPr bwMode="auto">
            <a:xfrm flipH="1">
              <a:off x="5238" y="2194"/>
              <a:ext cx="1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49" name="Line 29"/>
            <p:cNvSpPr>
              <a:spLocks noChangeShapeType="1"/>
            </p:cNvSpPr>
            <p:nvPr/>
          </p:nvSpPr>
          <p:spPr bwMode="auto">
            <a:xfrm>
              <a:off x="5430" y="2194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50" name="Line 30"/>
            <p:cNvSpPr>
              <a:spLocks noChangeShapeType="1"/>
            </p:cNvSpPr>
            <p:nvPr/>
          </p:nvSpPr>
          <p:spPr bwMode="auto">
            <a:xfrm>
              <a:off x="4096" y="2779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51" name="Line 31"/>
            <p:cNvSpPr>
              <a:spLocks noChangeShapeType="1"/>
            </p:cNvSpPr>
            <p:nvPr/>
          </p:nvSpPr>
          <p:spPr bwMode="auto">
            <a:xfrm>
              <a:off x="4144" y="2779"/>
              <a:ext cx="191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52" name="Line 32"/>
            <p:cNvSpPr>
              <a:spLocks noChangeShapeType="1"/>
            </p:cNvSpPr>
            <p:nvPr/>
          </p:nvSpPr>
          <p:spPr bwMode="auto">
            <a:xfrm>
              <a:off x="4191" y="2779"/>
              <a:ext cx="385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53" name="Text Box 40"/>
            <p:cNvSpPr txBox="1">
              <a:spLocks noChangeArrowheads="1"/>
            </p:cNvSpPr>
            <p:nvPr/>
          </p:nvSpPr>
          <p:spPr bwMode="auto">
            <a:xfrm>
              <a:off x="2783" y="3038"/>
              <a:ext cx="23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2000" b="1" i="1"/>
                <a:t>A</a:t>
              </a:r>
              <a:endParaRPr lang="en-US" altLang="de-DE" sz="2000" b="1" i="1"/>
            </a:p>
          </p:txBody>
        </p:sp>
        <p:sp>
          <p:nvSpPr>
            <p:cNvPr id="26654" name="Text Box 41"/>
            <p:cNvSpPr txBox="1">
              <a:spLocks noChangeArrowheads="1"/>
            </p:cNvSpPr>
            <p:nvPr/>
          </p:nvSpPr>
          <p:spPr bwMode="auto">
            <a:xfrm>
              <a:off x="3113" y="3038"/>
              <a:ext cx="23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2000" b="1" i="1"/>
                <a:t>B</a:t>
              </a:r>
              <a:endParaRPr lang="en-US" altLang="de-DE" sz="2000" b="1" i="1"/>
            </a:p>
          </p:txBody>
        </p:sp>
        <p:sp>
          <p:nvSpPr>
            <p:cNvPr id="26655" name="Text Box 42"/>
            <p:cNvSpPr txBox="1">
              <a:spLocks noChangeArrowheads="1"/>
            </p:cNvSpPr>
            <p:nvPr/>
          </p:nvSpPr>
          <p:spPr bwMode="auto">
            <a:xfrm>
              <a:off x="3470" y="3042"/>
              <a:ext cx="23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2000" b="1" i="1"/>
                <a:t>C</a:t>
              </a:r>
              <a:endParaRPr lang="en-US" altLang="de-DE" sz="2000" b="1" i="1"/>
            </a:p>
          </p:txBody>
        </p:sp>
        <p:sp>
          <p:nvSpPr>
            <p:cNvPr id="26656" name="Text Box 43"/>
            <p:cNvSpPr txBox="1">
              <a:spLocks noChangeArrowheads="1"/>
            </p:cNvSpPr>
            <p:nvPr/>
          </p:nvSpPr>
          <p:spPr bwMode="auto">
            <a:xfrm>
              <a:off x="3711" y="3042"/>
              <a:ext cx="23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2000" b="1" i="1"/>
                <a:t>D</a:t>
              </a:r>
              <a:endParaRPr lang="en-US" altLang="de-DE" sz="2000" b="1" i="1"/>
            </a:p>
          </p:txBody>
        </p:sp>
        <p:sp>
          <p:nvSpPr>
            <p:cNvPr id="26657" name="Text Box 44"/>
            <p:cNvSpPr txBox="1">
              <a:spLocks noChangeArrowheads="1"/>
            </p:cNvSpPr>
            <p:nvPr/>
          </p:nvSpPr>
          <p:spPr bwMode="auto">
            <a:xfrm>
              <a:off x="3951" y="3042"/>
              <a:ext cx="22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2000" b="1" i="1"/>
                <a:t>E</a:t>
              </a:r>
              <a:endParaRPr lang="en-US" altLang="de-DE" sz="2000" b="1" i="1"/>
            </a:p>
          </p:txBody>
        </p:sp>
        <p:sp>
          <p:nvSpPr>
            <p:cNvPr id="26658" name="Text Box 45"/>
            <p:cNvSpPr txBox="1">
              <a:spLocks noChangeArrowheads="1"/>
            </p:cNvSpPr>
            <p:nvPr/>
          </p:nvSpPr>
          <p:spPr bwMode="auto">
            <a:xfrm>
              <a:off x="4204" y="3042"/>
              <a:ext cx="22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2000" b="1" i="1"/>
                <a:t>F</a:t>
              </a:r>
              <a:endParaRPr lang="en-US" altLang="de-DE" sz="2000" b="1" i="1"/>
            </a:p>
          </p:txBody>
        </p:sp>
        <p:sp>
          <p:nvSpPr>
            <p:cNvPr id="26659" name="Text Box 46"/>
            <p:cNvSpPr txBox="1">
              <a:spLocks noChangeArrowheads="1"/>
            </p:cNvSpPr>
            <p:nvPr/>
          </p:nvSpPr>
          <p:spPr bwMode="auto">
            <a:xfrm>
              <a:off x="4479" y="3042"/>
              <a:ext cx="24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2000" b="1" i="1"/>
                <a:t>G</a:t>
              </a:r>
              <a:endParaRPr lang="en-US" altLang="de-DE" sz="2000" b="1" i="1"/>
            </a:p>
          </p:txBody>
        </p:sp>
        <p:grpSp>
          <p:nvGrpSpPr>
            <p:cNvPr id="26660" name="Group 55"/>
            <p:cNvGrpSpPr>
              <a:grpSpLocks/>
            </p:cNvGrpSpPr>
            <p:nvPr/>
          </p:nvGrpSpPr>
          <p:grpSpPr bwMode="auto">
            <a:xfrm>
              <a:off x="692" y="1381"/>
              <a:ext cx="1700" cy="1934"/>
              <a:chOff x="692" y="1381"/>
              <a:chExt cx="1700" cy="1934"/>
            </a:xfrm>
          </p:grpSpPr>
          <p:sp>
            <p:nvSpPr>
              <p:cNvPr id="26661" name="Text Box 33"/>
              <p:cNvSpPr txBox="1">
                <a:spLocks noChangeArrowheads="1"/>
              </p:cNvSpPr>
              <p:nvPr/>
            </p:nvSpPr>
            <p:spPr bwMode="auto">
              <a:xfrm>
                <a:off x="692" y="2278"/>
                <a:ext cx="23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808" tIns="48404" rIns="96808" bIns="48404">
                <a:spAutoFit/>
              </a:bodyPr>
              <a:lstStyle>
                <a:lvl1pPr defTabSz="968375"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68375"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68375"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68375"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68375"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defTabSz="9683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defTabSz="9683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defTabSz="9683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defTabSz="9683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2000" b="1" i="1"/>
                  <a:t>A</a:t>
                </a:r>
                <a:endParaRPr lang="en-US" altLang="de-DE" sz="2000" b="1" i="1"/>
              </a:p>
            </p:txBody>
          </p:sp>
          <p:sp>
            <p:nvSpPr>
              <p:cNvPr id="26662" name="Text Box 34"/>
              <p:cNvSpPr txBox="1">
                <a:spLocks noChangeArrowheads="1"/>
              </p:cNvSpPr>
              <p:nvPr/>
            </p:nvSpPr>
            <p:spPr bwMode="auto">
              <a:xfrm>
                <a:off x="692" y="1509"/>
                <a:ext cx="23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808" tIns="48404" rIns="96808" bIns="48404">
                <a:spAutoFit/>
              </a:bodyPr>
              <a:lstStyle>
                <a:lvl1pPr defTabSz="968375"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68375"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68375"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68375"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68375"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defTabSz="9683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defTabSz="9683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defTabSz="9683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defTabSz="9683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2000" b="1" i="1"/>
                  <a:t>B</a:t>
                </a:r>
                <a:endParaRPr lang="en-US" altLang="de-DE" sz="2000" b="1" i="1"/>
              </a:p>
            </p:txBody>
          </p:sp>
          <p:sp>
            <p:nvSpPr>
              <p:cNvPr id="26663" name="Text Box 35"/>
              <p:cNvSpPr txBox="1">
                <a:spLocks noChangeArrowheads="1"/>
              </p:cNvSpPr>
              <p:nvPr/>
            </p:nvSpPr>
            <p:spPr bwMode="auto">
              <a:xfrm>
                <a:off x="1250" y="2144"/>
                <a:ext cx="23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808" tIns="48404" rIns="96808" bIns="48404">
                <a:spAutoFit/>
              </a:bodyPr>
              <a:lstStyle>
                <a:lvl1pPr defTabSz="968375"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68375"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68375"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68375"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68375"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defTabSz="9683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defTabSz="9683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defTabSz="9683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defTabSz="9683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2000" b="1" i="1"/>
                  <a:t>C</a:t>
                </a:r>
                <a:endParaRPr lang="en-US" altLang="de-DE" sz="2000" b="1" i="1"/>
              </a:p>
            </p:txBody>
          </p:sp>
          <p:sp>
            <p:nvSpPr>
              <p:cNvPr id="26664" name="Text Box 36"/>
              <p:cNvSpPr txBox="1">
                <a:spLocks noChangeArrowheads="1"/>
              </p:cNvSpPr>
              <p:nvPr/>
            </p:nvSpPr>
            <p:spPr bwMode="auto">
              <a:xfrm>
                <a:off x="1434" y="1381"/>
                <a:ext cx="23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808" tIns="48404" rIns="96808" bIns="48404">
                <a:spAutoFit/>
              </a:bodyPr>
              <a:lstStyle>
                <a:lvl1pPr defTabSz="968375"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68375"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68375"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68375"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68375"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defTabSz="9683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defTabSz="9683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defTabSz="9683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defTabSz="9683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2000" b="1" i="1"/>
                  <a:t>D</a:t>
                </a:r>
                <a:endParaRPr lang="en-US" altLang="de-DE" sz="2000" b="1" i="1"/>
              </a:p>
            </p:txBody>
          </p:sp>
          <p:sp>
            <p:nvSpPr>
              <p:cNvPr id="26665" name="Text Box 37"/>
              <p:cNvSpPr txBox="1">
                <a:spLocks noChangeArrowheads="1"/>
              </p:cNvSpPr>
              <p:nvPr/>
            </p:nvSpPr>
            <p:spPr bwMode="auto">
              <a:xfrm>
                <a:off x="2163" y="1671"/>
                <a:ext cx="22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808" tIns="48404" rIns="96808" bIns="48404">
                <a:spAutoFit/>
              </a:bodyPr>
              <a:lstStyle>
                <a:lvl1pPr defTabSz="968375"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68375"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68375"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68375"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68375"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defTabSz="9683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defTabSz="9683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defTabSz="9683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defTabSz="9683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2000" b="1" i="1"/>
                  <a:t>E</a:t>
                </a:r>
                <a:endParaRPr lang="en-US" altLang="de-DE" sz="2000" b="1" i="1"/>
              </a:p>
            </p:txBody>
          </p:sp>
          <p:sp>
            <p:nvSpPr>
              <p:cNvPr id="26666" name="Text Box 38"/>
              <p:cNvSpPr txBox="1">
                <a:spLocks noChangeArrowheads="1"/>
              </p:cNvSpPr>
              <p:nvPr/>
            </p:nvSpPr>
            <p:spPr bwMode="auto">
              <a:xfrm>
                <a:off x="1893" y="2373"/>
                <a:ext cx="22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808" tIns="48404" rIns="96808" bIns="48404">
                <a:spAutoFit/>
              </a:bodyPr>
              <a:lstStyle>
                <a:lvl1pPr defTabSz="968375"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68375"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68375"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68375"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68375"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defTabSz="9683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defTabSz="9683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defTabSz="9683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defTabSz="9683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2000" b="1" i="1"/>
                  <a:t>F</a:t>
                </a:r>
                <a:endParaRPr lang="en-US" altLang="de-DE" sz="2000" b="1" i="1"/>
              </a:p>
            </p:txBody>
          </p:sp>
          <p:sp>
            <p:nvSpPr>
              <p:cNvPr id="26667" name="Text Box 39"/>
              <p:cNvSpPr txBox="1">
                <a:spLocks noChangeArrowheads="1"/>
              </p:cNvSpPr>
              <p:nvPr/>
            </p:nvSpPr>
            <p:spPr bwMode="auto">
              <a:xfrm>
                <a:off x="1689" y="1858"/>
                <a:ext cx="24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808" tIns="48404" rIns="96808" bIns="48404">
                <a:spAutoFit/>
              </a:bodyPr>
              <a:lstStyle>
                <a:lvl1pPr defTabSz="968375"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68375"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68375"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68375"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68375"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defTabSz="9683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defTabSz="9683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defTabSz="9683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defTabSz="9683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2000" b="1" i="1"/>
                  <a:t>G</a:t>
                </a:r>
                <a:endParaRPr lang="en-US" altLang="de-DE" sz="2000" b="1" i="1"/>
              </a:p>
            </p:txBody>
          </p:sp>
          <p:sp>
            <p:nvSpPr>
              <p:cNvPr id="26668" name="Text Box 47"/>
              <p:cNvSpPr txBox="1">
                <a:spLocks noChangeArrowheads="1"/>
              </p:cNvSpPr>
              <p:nvPr/>
            </p:nvSpPr>
            <p:spPr bwMode="auto">
              <a:xfrm>
                <a:off x="1294" y="2775"/>
                <a:ext cx="23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808" tIns="48404" rIns="96808" bIns="48404">
                <a:spAutoFit/>
              </a:bodyPr>
              <a:lstStyle>
                <a:lvl1pPr defTabSz="968375"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68375"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68375"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68375"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68375"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defTabSz="9683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defTabSz="9683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defTabSz="9683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defTabSz="9683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2000" b="1" i="1"/>
                  <a:t>H</a:t>
                </a:r>
                <a:endParaRPr lang="en-US" altLang="de-DE" sz="2000" b="1" i="1"/>
              </a:p>
            </p:txBody>
          </p:sp>
          <p:sp>
            <p:nvSpPr>
              <p:cNvPr id="26669" name="Text Box 48"/>
              <p:cNvSpPr txBox="1">
                <a:spLocks noChangeArrowheads="1"/>
              </p:cNvSpPr>
              <p:nvPr/>
            </p:nvSpPr>
            <p:spPr bwMode="auto">
              <a:xfrm>
                <a:off x="1342" y="3063"/>
                <a:ext cx="16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808" tIns="48404" rIns="96808" bIns="48404">
                <a:spAutoFit/>
              </a:bodyPr>
              <a:lstStyle>
                <a:lvl1pPr defTabSz="968375">
                  <a:defRPr sz="17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68375">
                  <a:defRPr sz="17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68375">
                  <a:defRPr sz="17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68375">
                  <a:defRPr sz="17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68375">
                  <a:defRPr sz="17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defTabSz="9683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defTabSz="9683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defTabSz="9683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defTabSz="9683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2000" b="1" i="1"/>
                  <a:t>I</a:t>
                </a:r>
                <a:endParaRPr lang="en-US" altLang="de-DE" sz="2000" b="1" i="1"/>
              </a:p>
            </p:txBody>
          </p:sp>
        </p:grpSp>
      </p:grpSp>
      <p:sp>
        <p:nvSpPr>
          <p:cNvPr id="26637" name="Line 52"/>
          <p:cNvSpPr>
            <a:spLocks noChangeShapeType="1"/>
          </p:cNvSpPr>
          <p:nvPr/>
        </p:nvSpPr>
        <p:spPr bwMode="auto">
          <a:xfrm>
            <a:off x="835025" y="2106613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endParaRPr lang="de-DE"/>
          </a:p>
        </p:txBody>
      </p:sp>
      <p:grpSp>
        <p:nvGrpSpPr>
          <p:cNvPr id="116" name="Group 59"/>
          <p:cNvGrpSpPr>
            <a:grpSpLocks/>
          </p:cNvGrpSpPr>
          <p:nvPr/>
        </p:nvGrpSpPr>
        <p:grpSpPr bwMode="auto">
          <a:xfrm>
            <a:off x="1749425" y="2106613"/>
            <a:ext cx="3948113" cy="2278062"/>
            <a:chOff x="1102" y="1327"/>
            <a:chExt cx="2487" cy="1435"/>
          </a:xfrm>
        </p:grpSpPr>
        <p:sp>
          <p:nvSpPr>
            <p:cNvPr id="26640" name="Text Box 15"/>
            <p:cNvSpPr txBox="1">
              <a:spLocks noChangeArrowheads="1"/>
            </p:cNvSpPr>
            <p:nvPr/>
          </p:nvSpPr>
          <p:spPr bwMode="auto">
            <a:xfrm>
              <a:off x="3360" y="1934"/>
              <a:ext cx="22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2000" b="1">
                  <a:solidFill>
                    <a:schemeClr val="accent2"/>
                  </a:solidFill>
                </a:rPr>
                <a:t>V</a:t>
              </a:r>
              <a:endParaRPr lang="en-US" altLang="de-DE" sz="2000" b="1">
                <a:solidFill>
                  <a:schemeClr val="accent2"/>
                </a:solidFill>
              </a:endParaRPr>
            </a:p>
          </p:txBody>
        </p:sp>
        <p:sp>
          <p:nvSpPr>
            <p:cNvPr id="26641" name="Line 53"/>
            <p:cNvSpPr>
              <a:spLocks noChangeShapeType="1"/>
            </p:cNvSpPr>
            <p:nvPr/>
          </p:nvSpPr>
          <p:spPr bwMode="auto">
            <a:xfrm>
              <a:off x="1102" y="1327"/>
              <a:ext cx="0" cy="143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119" name="Line 54"/>
          <p:cNvSpPr>
            <a:spLocks noChangeShapeType="1"/>
          </p:cNvSpPr>
          <p:nvPr/>
        </p:nvSpPr>
        <p:spPr bwMode="auto">
          <a:xfrm>
            <a:off x="827088" y="4405313"/>
            <a:ext cx="3211512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79" grpId="0" animBg="1"/>
      <p:bldP spid="83" grpId="0" animBg="1"/>
      <p:bldP spid="1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3.1	Einführung</a:t>
            </a:r>
          </a:p>
        </p:txBody>
      </p:sp>
      <p:sp>
        <p:nvSpPr>
          <p:cNvPr id="4099" name="Rectangle 646"/>
          <p:cNvSpPr>
            <a:spLocks noChangeArrowheads="1"/>
          </p:cNvSpPr>
          <p:nvPr/>
        </p:nvSpPr>
        <p:spPr bwMode="auto">
          <a:xfrm>
            <a:off x="2566988" y="2225675"/>
            <a:ext cx="1300162" cy="412750"/>
          </a:xfrm>
          <a:prstGeom prst="rect">
            <a:avLst/>
          </a:prstGeom>
          <a:solidFill>
            <a:srgbClr val="FF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00" name="Rectangle 647"/>
          <p:cNvSpPr>
            <a:spLocks noChangeArrowheads="1"/>
          </p:cNvSpPr>
          <p:nvPr/>
        </p:nvSpPr>
        <p:spPr bwMode="auto">
          <a:xfrm>
            <a:off x="2759075" y="2301875"/>
            <a:ext cx="9747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000">
                <a:solidFill>
                  <a:srgbClr val="000000"/>
                </a:solidFill>
              </a:rPr>
              <a:t>Verhaltensentwurf</a:t>
            </a:r>
            <a:br>
              <a:rPr lang="en-US" altLang="de-DE" sz="1000">
                <a:solidFill>
                  <a:srgbClr val="000000"/>
                </a:solidFill>
              </a:rPr>
            </a:br>
            <a:r>
              <a:rPr lang="en-US" altLang="de-DE" sz="1000">
                <a:solidFill>
                  <a:srgbClr val="000000"/>
                </a:solidFill>
              </a:rPr>
              <a:t>Logischer Entwurf</a:t>
            </a:r>
            <a:endParaRPr lang="en-US" altLang="de-DE" sz="1900">
              <a:solidFill>
                <a:srgbClr val="000000"/>
              </a:solidFill>
            </a:endParaRPr>
          </a:p>
        </p:txBody>
      </p:sp>
      <p:sp>
        <p:nvSpPr>
          <p:cNvPr id="4101" name="Rectangle 648"/>
          <p:cNvSpPr>
            <a:spLocks noChangeArrowheads="1"/>
          </p:cNvSpPr>
          <p:nvPr/>
        </p:nvSpPr>
        <p:spPr bwMode="auto">
          <a:xfrm>
            <a:off x="2566988" y="3714750"/>
            <a:ext cx="1300162" cy="254000"/>
          </a:xfrm>
          <a:prstGeom prst="rect">
            <a:avLst/>
          </a:prstGeom>
          <a:solidFill>
            <a:srgbClr val="FAC094"/>
          </a:solidFill>
          <a:ln>
            <a:noFill/>
          </a:ln>
          <a:extLst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02" name="Rectangle 649"/>
          <p:cNvSpPr>
            <a:spLocks noChangeArrowheads="1"/>
          </p:cNvSpPr>
          <p:nvPr/>
        </p:nvSpPr>
        <p:spPr bwMode="auto">
          <a:xfrm>
            <a:off x="2782888" y="3770313"/>
            <a:ext cx="847725" cy="1444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000">
                <a:solidFill>
                  <a:srgbClr val="000000"/>
                </a:solidFill>
              </a:rPr>
              <a:t>Layoutsynthese</a:t>
            </a:r>
            <a:endParaRPr lang="en-US" altLang="de-DE" sz="1900">
              <a:solidFill>
                <a:srgbClr val="000000"/>
              </a:solidFill>
            </a:endParaRPr>
          </a:p>
        </p:txBody>
      </p:sp>
      <p:sp>
        <p:nvSpPr>
          <p:cNvPr id="4103" name="Rectangle 650"/>
          <p:cNvSpPr>
            <a:spLocks noChangeArrowheads="1"/>
          </p:cNvSpPr>
          <p:nvPr/>
        </p:nvSpPr>
        <p:spPr bwMode="auto">
          <a:xfrm>
            <a:off x="2566988" y="4316413"/>
            <a:ext cx="1300162" cy="254000"/>
          </a:xfrm>
          <a:prstGeom prst="rect">
            <a:avLst/>
          </a:prstGeom>
          <a:solidFill>
            <a:srgbClr val="FF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04" name="Rectangle 651"/>
          <p:cNvSpPr>
            <a:spLocks noChangeArrowheads="1"/>
          </p:cNvSpPr>
          <p:nvPr/>
        </p:nvSpPr>
        <p:spPr bwMode="auto">
          <a:xfrm>
            <a:off x="2733675" y="4371975"/>
            <a:ext cx="941388" cy="1444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>
                <a:solidFill>
                  <a:srgbClr val="000000"/>
                </a:solidFill>
              </a:rPr>
              <a:t>Layoutverifikation</a:t>
            </a:r>
            <a:endParaRPr lang="en-US" altLang="de-DE" sz="1900">
              <a:solidFill>
                <a:srgbClr val="000000"/>
              </a:solidFill>
            </a:endParaRPr>
          </a:p>
        </p:txBody>
      </p:sp>
      <p:sp>
        <p:nvSpPr>
          <p:cNvPr id="4105" name="Line 652"/>
          <p:cNvSpPr>
            <a:spLocks noChangeShapeType="1"/>
          </p:cNvSpPr>
          <p:nvPr/>
        </p:nvSpPr>
        <p:spPr bwMode="auto">
          <a:xfrm>
            <a:off x="3867150" y="3968750"/>
            <a:ext cx="6350" cy="9525"/>
          </a:xfrm>
          <a:prstGeom prst="line">
            <a:avLst/>
          </a:prstGeom>
          <a:noFill/>
          <a:ln w="14288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6" name="Rectangle 653"/>
          <p:cNvSpPr>
            <a:spLocks noChangeArrowheads="1"/>
          </p:cNvSpPr>
          <p:nvPr/>
        </p:nvSpPr>
        <p:spPr bwMode="auto">
          <a:xfrm>
            <a:off x="3009900" y="5926138"/>
            <a:ext cx="249238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000">
                <a:solidFill>
                  <a:srgbClr val="000000"/>
                </a:solidFill>
              </a:rPr>
              <a:t>Chip</a:t>
            </a:r>
            <a:endParaRPr lang="en-US" altLang="de-DE" sz="1900">
              <a:solidFill>
                <a:srgbClr val="000000"/>
              </a:solidFill>
            </a:endParaRPr>
          </a:p>
        </p:txBody>
      </p:sp>
      <p:sp>
        <p:nvSpPr>
          <p:cNvPr id="4107" name="Rectangle 654"/>
          <p:cNvSpPr>
            <a:spLocks noChangeArrowheads="1"/>
          </p:cNvSpPr>
          <p:nvPr/>
        </p:nvSpPr>
        <p:spPr bwMode="auto">
          <a:xfrm>
            <a:off x="4733925" y="2951163"/>
            <a:ext cx="1301750" cy="254000"/>
          </a:xfrm>
          <a:prstGeom prst="rect">
            <a:avLst/>
          </a:prstGeom>
          <a:solidFill>
            <a:srgbClr val="FAC094"/>
          </a:solidFill>
          <a:ln>
            <a:noFill/>
          </a:ln>
          <a:extLst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08" name="Rectangle 655"/>
          <p:cNvSpPr>
            <a:spLocks noChangeArrowheads="1"/>
          </p:cNvSpPr>
          <p:nvPr/>
        </p:nvSpPr>
        <p:spPr bwMode="auto">
          <a:xfrm>
            <a:off x="5046663" y="3006725"/>
            <a:ext cx="733425" cy="1444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>
                <a:solidFill>
                  <a:srgbClr val="000000"/>
                </a:solidFill>
              </a:rPr>
              <a:t>Floorplanning</a:t>
            </a:r>
            <a:endParaRPr lang="en-US" altLang="de-DE" sz="1900">
              <a:solidFill>
                <a:srgbClr val="000000"/>
              </a:solidFill>
            </a:endParaRPr>
          </a:p>
        </p:txBody>
      </p:sp>
      <p:sp>
        <p:nvSpPr>
          <p:cNvPr id="4109" name="Rectangle 656"/>
          <p:cNvSpPr>
            <a:spLocks noChangeArrowheads="1"/>
          </p:cNvSpPr>
          <p:nvPr/>
        </p:nvSpPr>
        <p:spPr bwMode="auto">
          <a:xfrm>
            <a:off x="4733925" y="3713163"/>
            <a:ext cx="1301750" cy="254000"/>
          </a:xfrm>
          <a:prstGeom prst="rect">
            <a:avLst/>
          </a:prstGeom>
          <a:solidFill>
            <a:srgbClr val="FAC094"/>
          </a:solidFill>
          <a:ln>
            <a:noFill/>
          </a:ln>
          <a:extLst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10" name="Rectangle 657"/>
          <p:cNvSpPr>
            <a:spLocks noChangeArrowheads="1"/>
          </p:cNvSpPr>
          <p:nvPr/>
        </p:nvSpPr>
        <p:spPr bwMode="auto">
          <a:xfrm>
            <a:off x="5108575" y="3768725"/>
            <a:ext cx="604838" cy="1444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000">
                <a:solidFill>
                  <a:srgbClr val="000000"/>
                </a:solidFill>
              </a:rPr>
              <a:t>Platzierung</a:t>
            </a:r>
            <a:endParaRPr lang="en-US" altLang="de-DE" sz="1900">
              <a:solidFill>
                <a:srgbClr val="000000"/>
              </a:solidFill>
            </a:endParaRPr>
          </a:p>
        </p:txBody>
      </p:sp>
      <p:sp>
        <p:nvSpPr>
          <p:cNvPr id="4111" name="Rectangle 658"/>
          <p:cNvSpPr>
            <a:spLocks noChangeArrowheads="1"/>
          </p:cNvSpPr>
          <p:nvPr/>
        </p:nvSpPr>
        <p:spPr bwMode="auto">
          <a:xfrm>
            <a:off x="4733925" y="4473575"/>
            <a:ext cx="1301750" cy="252413"/>
          </a:xfrm>
          <a:prstGeom prst="rect">
            <a:avLst/>
          </a:prstGeom>
          <a:solidFill>
            <a:srgbClr val="FAC094"/>
          </a:solidFill>
          <a:ln>
            <a:noFill/>
          </a:ln>
          <a:extLst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12" name="Rectangle 659"/>
          <p:cNvSpPr>
            <a:spLocks noChangeArrowheads="1"/>
          </p:cNvSpPr>
          <p:nvPr/>
        </p:nvSpPr>
        <p:spPr bwMode="auto">
          <a:xfrm>
            <a:off x="5080000" y="4530725"/>
            <a:ext cx="665163" cy="1444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>
                <a:solidFill>
                  <a:srgbClr val="000000"/>
                </a:solidFill>
              </a:rPr>
              <a:t>Verdrahtung</a:t>
            </a:r>
            <a:endParaRPr lang="en-US" altLang="de-DE" sz="1900">
              <a:solidFill>
                <a:srgbClr val="000000"/>
              </a:solidFill>
            </a:endParaRPr>
          </a:p>
        </p:txBody>
      </p:sp>
      <p:sp>
        <p:nvSpPr>
          <p:cNvPr id="4113" name="Rectangle 660"/>
          <p:cNvSpPr>
            <a:spLocks noChangeArrowheads="1"/>
          </p:cNvSpPr>
          <p:nvPr/>
        </p:nvSpPr>
        <p:spPr bwMode="auto">
          <a:xfrm>
            <a:off x="4733925" y="5233988"/>
            <a:ext cx="1301750" cy="254000"/>
          </a:xfrm>
          <a:prstGeom prst="rect">
            <a:avLst/>
          </a:prstGeom>
          <a:solidFill>
            <a:srgbClr val="FAC094"/>
          </a:solidFill>
          <a:ln>
            <a:noFill/>
          </a:ln>
          <a:extLst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14" name="Rectangle 661"/>
          <p:cNvSpPr>
            <a:spLocks noChangeArrowheads="1"/>
          </p:cNvSpPr>
          <p:nvPr/>
        </p:nvSpPr>
        <p:spPr bwMode="auto">
          <a:xfrm>
            <a:off x="5005388" y="5289550"/>
            <a:ext cx="812800" cy="1444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>
                <a:solidFill>
                  <a:srgbClr val="000000"/>
                </a:solidFill>
              </a:rPr>
              <a:t>Kompaktierung</a:t>
            </a:r>
            <a:endParaRPr lang="en-US" altLang="de-DE" sz="1900">
              <a:solidFill>
                <a:srgbClr val="000000"/>
              </a:solidFill>
            </a:endParaRPr>
          </a:p>
        </p:txBody>
      </p:sp>
      <p:sp>
        <p:nvSpPr>
          <p:cNvPr id="4115" name="Line 662"/>
          <p:cNvSpPr>
            <a:spLocks noChangeShapeType="1"/>
          </p:cNvSpPr>
          <p:nvPr/>
        </p:nvSpPr>
        <p:spPr bwMode="auto">
          <a:xfrm>
            <a:off x="5384800" y="3205163"/>
            <a:ext cx="1588" cy="4397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16" name="Freeform 663"/>
          <p:cNvSpPr>
            <a:spLocks/>
          </p:cNvSpPr>
          <p:nvPr/>
        </p:nvSpPr>
        <p:spPr bwMode="auto">
          <a:xfrm>
            <a:off x="5345113" y="3633788"/>
            <a:ext cx="79375" cy="79375"/>
          </a:xfrm>
          <a:custGeom>
            <a:avLst/>
            <a:gdLst>
              <a:gd name="T0" fmla="*/ 2147483647 w 47"/>
              <a:gd name="T1" fmla="*/ 0 h 47"/>
              <a:gd name="T2" fmla="*/ 2147483647 w 47"/>
              <a:gd name="T3" fmla="*/ 2147483647 h 47"/>
              <a:gd name="T4" fmla="*/ 0 w 47"/>
              <a:gd name="T5" fmla="*/ 0 h 47"/>
              <a:gd name="T6" fmla="*/ 2147483647 w 47"/>
              <a:gd name="T7" fmla="*/ 0 h 4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7" h="47">
                <a:moveTo>
                  <a:pt x="47" y="0"/>
                </a:moveTo>
                <a:lnTo>
                  <a:pt x="23" y="47"/>
                </a:lnTo>
                <a:lnTo>
                  <a:pt x="0" y="0"/>
                </a:lnTo>
                <a:lnTo>
                  <a:pt x="47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17" name="Line 664"/>
          <p:cNvSpPr>
            <a:spLocks noChangeShapeType="1"/>
          </p:cNvSpPr>
          <p:nvPr/>
        </p:nvSpPr>
        <p:spPr bwMode="auto">
          <a:xfrm>
            <a:off x="5384800" y="3967163"/>
            <a:ext cx="1588" cy="4381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18" name="Freeform 665"/>
          <p:cNvSpPr>
            <a:spLocks/>
          </p:cNvSpPr>
          <p:nvPr/>
        </p:nvSpPr>
        <p:spPr bwMode="auto">
          <a:xfrm>
            <a:off x="5345113" y="4395788"/>
            <a:ext cx="79375" cy="77787"/>
          </a:xfrm>
          <a:custGeom>
            <a:avLst/>
            <a:gdLst>
              <a:gd name="T0" fmla="*/ 2147483647 w 47"/>
              <a:gd name="T1" fmla="*/ 0 h 46"/>
              <a:gd name="T2" fmla="*/ 2147483647 w 47"/>
              <a:gd name="T3" fmla="*/ 2147483647 h 46"/>
              <a:gd name="T4" fmla="*/ 0 w 47"/>
              <a:gd name="T5" fmla="*/ 0 h 46"/>
              <a:gd name="T6" fmla="*/ 2147483647 w 47"/>
              <a:gd name="T7" fmla="*/ 0 h 4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7" h="46">
                <a:moveTo>
                  <a:pt x="47" y="0"/>
                </a:moveTo>
                <a:lnTo>
                  <a:pt x="23" y="46"/>
                </a:lnTo>
                <a:lnTo>
                  <a:pt x="0" y="0"/>
                </a:lnTo>
                <a:lnTo>
                  <a:pt x="47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19" name="Line 666"/>
          <p:cNvSpPr>
            <a:spLocks noChangeShapeType="1"/>
          </p:cNvSpPr>
          <p:nvPr/>
        </p:nvSpPr>
        <p:spPr bwMode="auto">
          <a:xfrm>
            <a:off x="5384800" y="4725988"/>
            <a:ext cx="1588" cy="4413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20" name="Freeform 667"/>
          <p:cNvSpPr>
            <a:spLocks/>
          </p:cNvSpPr>
          <p:nvPr/>
        </p:nvSpPr>
        <p:spPr bwMode="auto">
          <a:xfrm>
            <a:off x="5345113" y="5156200"/>
            <a:ext cx="79375" cy="77788"/>
          </a:xfrm>
          <a:custGeom>
            <a:avLst/>
            <a:gdLst>
              <a:gd name="T0" fmla="*/ 2147483647 w 47"/>
              <a:gd name="T1" fmla="*/ 0 h 46"/>
              <a:gd name="T2" fmla="*/ 2147483647 w 47"/>
              <a:gd name="T3" fmla="*/ 2147483647 h 46"/>
              <a:gd name="T4" fmla="*/ 0 w 47"/>
              <a:gd name="T5" fmla="*/ 0 h 46"/>
              <a:gd name="T6" fmla="*/ 2147483647 w 47"/>
              <a:gd name="T7" fmla="*/ 0 h 4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7" h="46">
                <a:moveTo>
                  <a:pt x="47" y="0"/>
                </a:moveTo>
                <a:lnTo>
                  <a:pt x="23" y="46"/>
                </a:lnTo>
                <a:lnTo>
                  <a:pt x="0" y="0"/>
                </a:lnTo>
                <a:lnTo>
                  <a:pt x="47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21" name="Rectangle 668"/>
          <p:cNvSpPr>
            <a:spLocks noChangeArrowheads="1"/>
          </p:cNvSpPr>
          <p:nvPr/>
        </p:nvSpPr>
        <p:spPr bwMode="auto">
          <a:xfrm>
            <a:off x="6577013" y="3479800"/>
            <a:ext cx="977900" cy="650875"/>
          </a:xfrm>
          <a:prstGeom prst="rect">
            <a:avLst/>
          </a:prstGeom>
          <a:solidFill>
            <a:srgbClr val="FF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22" name="Rectangle 669"/>
          <p:cNvSpPr>
            <a:spLocks noChangeArrowheads="1"/>
          </p:cNvSpPr>
          <p:nvPr/>
        </p:nvSpPr>
        <p:spPr bwMode="auto">
          <a:xfrm>
            <a:off x="6577013" y="4237038"/>
            <a:ext cx="977900" cy="650875"/>
          </a:xfrm>
          <a:prstGeom prst="rect">
            <a:avLst/>
          </a:prstGeom>
          <a:solidFill>
            <a:srgbClr val="FF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23" name="Rectangle 670"/>
          <p:cNvSpPr>
            <a:spLocks noChangeArrowheads="1"/>
          </p:cNvSpPr>
          <p:nvPr/>
        </p:nvSpPr>
        <p:spPr bwMode="auto">
          <a:xfrm>
            <a:off x="6577013" y="4237038"/>
            <a:ext cx="977900" cy="650875"/>
          </a:xfrm>
          <a:prstGeom prst="rect">
            <a:avLst/>
          </a:prstGeom>
          <a:solidFill>
            <a:srgbClr val="F8F8F8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24" name="Rectangle 671"/>
          <p:cNvSpPr>
            <a:spLocks noChangeArrowheads="1"/>
          </p:cNvSpPr>
          <p:nvPr/>
        </p:nvSpPr>
        <p:spPr bwMode="auto">
          <a:xfrm>
            <a:off x="6686550" y="4292600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25" name="Rectangle 672"/>
          <p:cNvSpPr>
            <a:spLocks noChangeArrowheads="1"/>
          </p:cNvSpPr>
          <p:nvPr/>
        </p:nvSpPr>
        <p:spPr bwMode="auto">
          <a:xfrm>
            <a:off x="7391400" y="4292600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26" name="Rectangle 673"/>
          <p:cNvSpPr>
            <a:spLocks noChangeArrowheads="1"/>
          </p:cNvSpPr>
          <p:nvPr/>
        </p:nvSpPr>
        <p:spPr bwMode="auto">
          <a:xfrm>
            <a:off x="7038975" y="4292600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27" name="Rectangle 674"/>
          <p:cNvSpPr>
            <a:spLocks noChangeArrowheads="1"/>
          </p:cNvSpPr>
          <p:nvPr/>
        </p:nvSpPr>
        <p:spPr bwMode="auto">
          <a:xfrm>
            <a:off x="7215188" y="4292600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28" name="Rectangle 675"/>
          <p:cNvSpPr>
            <a:spLocks noChangeArrowheads="1"/>
          </p:cNvSpPr>
          <p:nvPr/>
        </p:nvSpPr>
        <p:spPr bwMode="auto">
          <a:xfrm>
            <a:off x="6862763" y="4292600"/>
            <a:ext cx="52387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29" name="Rectangle 676"/>
          <p:cNvSpPr>
            <a:spLocks noChangeArrowheads="1"/>
          </p:cNvSpPr>
          <p:nvPr/>
        </p:nvSpPr>
        <p:spPr bwMode="auto">
          <a:xfrm>
            <a:off x="6686550" y="4779963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30" name="Rectangle 677"/>
          <p:cNvSpPr>
            <a:spLocks noChangeArrowheads="1"/>
          </p:cNvSpPr>
          <p:nvPr/>
        </p:nvSpPr>
        <p:spPr bwMode="auto">
          <a:xfrm>
            <a:off x="7391400" y="4779963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31" name="Rectangle 678"/>
          <p:cNvSpPr>
            <a:spLocks noChangeArrowheads="1"/>
          </p:cNvSpPr>
          <p:nvPr/>
        </p:nvSpPr>
        <p:spPr bwMode="auto">
          <a:xfrm>
            <a:off x="7038975" y="4779963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32" name="Rectangle 679"/>
          <p:cNvSpPr>
            <a:spLocks noChangeArrowheads="1"/>
          </p:cNvSpPr>
          <p:nvPr/>
        </p:nvSpPr>
        <p:spPr bwMode="auto">
          <a:xfrm>
            <a:off x="7215188" y="4779963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33" name="Rectangle 680"/>
          <p:cNvSpPr>
            <a:spLocks noChangeArrowheads="1"/>
          </p:cNvSpPr>
          <p:nvPr/>
        </p:nvSpPr>
        <p:spPr bwMode="auto">
          <a:xfrm>
            <a:off x="6862763" y="4779963"/>
            <a:ext cx="52387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34" name="Rectangle 681"/>
          <p:cNvSpPr>
            <a:spLocks noChangeArrowheads="1"/>
          </p:cNvSpPr>
          <p:nvPr/>
        </p:nvSpPr>
        <p:spPr bwMode="auto">
          <a:xfrm>
            <a:off x="7391400" y="4535488"/>
            <a:ext cx="53975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35" name="Rectangle 682"/>
          <p:cNvSpPr>
            <a:spLocks noChangeArrowheads="1"/>
          </p:cNvSpPr>
          <p:nvPr/>
        </p:nvSpPr>
        <p:spPr bwMode="auto">
          <a:xfrm>
            <a:off x="6686550" y="4535488"/>
            <a:ext cx="52388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36" name="Rectangle 683"/>
          <p:cNvSpPr>
            <a:spLocks noChangeArrowheads="1"/>
          </p:cNvSpPr>
          <p:nvPr/>
        </p:nvSpPr>
        <p:spPr bwMode="auto">
          <a:xfrm>
            <a:off x="6834188" y="4427538"/>
            <a:ext cx="109537" cy="2984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37" name="Rectangle 684"/>
          <p:cNvSpPr>
            <a:spLocks noChangeArrowheads="1"/>
          </p:cNvSpPr>
          <p:nvPr/>
        </p:nvSpPr>
        <p:spPr bwMode="auto">
          <a:xfrm>
            <a:off x="7091363" y="4387850"/>
            <a:ext cx="217487" cy="161925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38" name="Rectangle 685"/>
          <p:cNvSpPr>
            <a:spLocks noChangeArrowheads="1"/>
          </p:cNvSpPr>
          <p:nvPr/>
        </p:nvSpPr>
        <p:spPr bwMode="auto">
          <a:xfrm>
            <a:off x="7091363" y="4630738"/>
            <a:ext cx="136525" cy="952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39" name="Line 686"/>
          <p:cNvSpPr>
            <a:spLocks noChangeShapeType="1"/>
          </p:cNvSpPr>
          <p:nvPr/>
        </p:nvSpPr>
        <p:spPr bwMode="auto">
          <a:xfrm>
            <a:off x="7161213" y="4591050"/>
            <a:ext cx="1587" cy="396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40" name="Line 687"/>
          <p:cNvSpPr>
            <a:spLocks noChangeShapeType="1"/>
          </p:cNvSpPr>
          <p:nvPr/>
        </p:nvSpPr>
        <p:spPr bwMode="auto">
          <a:xfrm flipH="1">
            <a:off x="7064375" y="4684713"/>
            <a:ext cx="269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41" name="Line 688"/>
          <p:cNvSpPr>
            <a:spLocks noChangeShapeType="1"/>
          </p:cNvSpPr>
          <p:nvPr/>
        </p:nvSpPr>
        <p:spPr bwMode="auto">
          <a:xfrm flipV="1">
            <a:off x="7064375" y="4684713"/>
            <a:ext cx="3175" cy="952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42" name="Line 689"/>
          <p:cNvSpPr>
            <a:spLocks noChangeShapeType="1"/>
          </p:cNvSpPr>
          <p:nvPr/>
        </p:nvSpPr>
        <p:spPr bwMode="auto">
          <a:xfrm>
            <a:off x="6738938" y="4564063"/>
            <a:ext cx="952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43" name="Freeform 690"/>
          <p:cNvSpPr>
            <a:spLocks/>
          </p:cNvSpPr>
          <p:nvPr/>
        </p:nvSpPr>
        <p:spPr bwMode="auto">
          <a:xfrm>
            <a:off x="7011988" y="4522788"/>
            <a:ext cx="149225" cy="68262"/>
          </a:xfrm>
          <a:custGeom>
            <a:avLst/>
            <a:gdLst>
              <a:gd name="T0" fmla="*/ 0 w 89"/>
              <a:gd name="T1" fmla="*/ 0 h 40"/>
              <a:gd name="T2" fmla="*/ 0 w 89"/>
              <a:gd name="T3" fmla="*/ 2147483647 h 40"/>
              <a:gd name="T4" fmla="*/ 2147483647 w 89"/>
              <a:gd name="T5" fmla="*/ 2147483647 h 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9" h="40">
                <a:moveTo>
                  <a:pt x="0" y="0"/>
                </a:moveTo>
                <a:lnTo>
                  <a:pt x="0" y="40"/>
                </a:lnTo>
                <a:lnTo>
                  <a:pt x="89" y="4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44" name="Freeform 691"/>
          <p:cNvSpPr>
            <a:spLocks/>
          </p:cNvSpPr>
          <p:nvPr/>
        </p:nvSpPr>
        <p:spPr bwMode="auto">
          <a:xfrm>
            <a:off x="6943725" y="4483100"/>
            <a:ext cx="68263" cy="52388"/>
          </a:xfrm>
          <a:custGeom>
            <a:avLst/>
            <a:gdLst>
              <a:gd name="T0" fmla="*/ 0 w 40"/>
              <a:gd name="T1" fmla="*/ 0 h 31"/>
              <a:gd name="T2" fmla="*/ 2147483647 w 40"/>
              <a:gd name="T3" fmla="*/ 0 h 31"/>
              <a:gd name="T4" fmla="*/ 2147483647 w 40"/>
              <a:gd name="T5" fmla="*/ 2147483647 h 3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" h="31">
                <a:moveTo>
                  <a:pt x="0" y="0"/>
                </a:moveTo>
                <a:lnTo>
                  <a:pt x="40" y="0"/>
                </a:lnTo>
                <a:lnTo>
                  <a:pt x="40" y="3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45" name="Line 692"/>
          <p:cNvSpPr>
            <a:spLocks noChangeShapeType="1"/>
          </p:cNvSpPr>
          <p:nvPr/>
        </p:nvSpPr>
        <p:spPr bwMode="auto">
          <a:xfrm>
            <a:off x="7242175" y="4346575"/>
            <a:ext cx="1588" cy="412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46" name="Freeform 693"/>
          <p:cNvSpPr>
            <a:spLocks/>
          </p:cNvSpPr>
          <p:nvPr/>
        </p:nvSpPr>
        <p:spPr bwMode="auto">
          <a:xfrm>
            <a:off x="7227888" y="4549775"/>
            <a:ext cx="26987" cy="134938"/>
          </a:xfrm>
          <a:custGeom>
            <a:avLst/>
            <a:gdLst>
              <a:gd name="T0" fmla="*/ 0 w 16"/>
              <a:gd name="T1" fmla="*/ 2147483647 h 80"/>
              <a:gd name="T2" fmla="*/ 2147483647 w 16"/>
              <a:gd name="T3" fmla="*/ 2147483647 h 80"/>
              <a:gd name="T4" fmla="*/ 2147483647 w 16"/>
              <a:gd name="T5" fmla="*/ 0 h 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" h="80">
                <a:moveTo>
                  <a:pt x="0" y="80"/>
                </a:moveTo>
                <a:lnTo>
                  <a:pt x="16" y="80"/>
                </a:lnTo>
                <a:lnTo>
                  <a:pt x="16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47" name="Freeform 694"/>
          <p:cNvSpPr>
            <a:spLocks/>
          </p:cNvSpPr>
          <p:nvPr/>
        </p:nvSpPr>
        <p:spPr bwMode="auto">
          <a:xfrm>
            <a:off x="7308850" y="4467225"/>
            <a:ext cx="109538" cy="312738"/>
          </a:xfrm>
          <a:custGeom>
            <a:avLst/>
            <a:gdLst>
              <a:gd name="T0" fmla="*/ 0 w 65"/>
              <a:gd name="T1" fmla="*/ 0 h 186"/>
              <a:gd name="T2" fmla="*/ 2147483647 w 65"/>
              <a:gd name="T3" fmla="*/ 0 h 186"/>
              <a:gd name="T4" fmla="*/ 2147483647 w 65"/>
              <a:gd name="T5" fmla="*/ 2147483647 h 186"/>
              <a:gd name="T6" fmla="*/ 2147483647 w 65"/>
              <a:gd name="T7" fmla="*/ 2147483647 h 186"/>
              <a:gd name="T8" fmla="*/ 2147483647 w 65"/>
              <a:gd name="T9" fmla="*/ 2147483647 h 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" h="186">
                <a:moveTo>
                  <a:pt x="0" y="0"/>
                </a:moveTo>
                <a:lnTo>
                  <a:pt x="17" y="0"/>
                </a:lnTo>
                <a:lnTo>
                  <a:pt x="17" y="129"/>
                </a:lnTo>
                <a:lnTo>
                  <a:pt x="65" y="129"/>
                </a:lnTo>
                <a:lnTo>
                  <a:pt x="65" y="18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48" name="Rectangle 695"/>
          <p:cNvSpPr>
            <a:spLocks noChangeArrowheads="1"/>
          </p:cNvSpPr>
          <p:nvPr/>
        </p:nvSpPr>
        <p:spPr bwMode="auto">
          <a:xfrm>
            <a:off x="6577013" y="3479800"/>
            <a:ext cx="977900" cy="650875"/>
          </a:xfrm>
          <a:prstGeom prst="rect">
            <a:avLst/>
          </a:prstGeom>
          <a:solidFill>
            <a:srgbClr val="F8F8F8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49" name="Rectangle 696"/>
          <p:cNvSpPr>
            <a:spLocks noChangeArrowheads="1"/>
          </p:cNvSpPr>
          <p:nvPr/>
        </p:nvSpPr>
        <p:spPr bwMode="auto">
          <a:xfrm>
            <a:off x="6686550" y="3535363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50" name="Rectangle 697"/>
          <p:cNvSpPr>
            <a:spLocks noChangeArrowheads="1"/>
          </p:cNvSpPr>
          <p:nvPr/>
        </p:nvSpPr>
        <p:spPr bwMode="auto">
          <a:xfrm>
            <a:off x="7391400" y="3535363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51" name="Rectangle 698"/>
          <p:cNvSpPr>
            <a:spLocks noChangeArrowheads="1"/>
          </p:cNvSpPr>
          <p:nvPr/>
        </p:nvSpPr>
        <p:spPr bwMode="auto">
          <a:xfrm>
            <a:off x="7038975" y="3535363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52" name="Rectangle 699"/>
          <p:cNvSpPr>
            <a:spLocks noChangeArrowheads="1"/>
          </p:cNvSpPr>
          <p:nvPr/>
        </p:nvSpPr>
        <p:spPr bwMode="auto">
          <a:xfrm>
            <a:off x="7215188" y="3535363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53" name="Rectangle 700"/>
          <p:cNvSpPr>
            <a:spLocks noChangeArrowheads="1"/>
          </p:cNvSpPr>
          <p:nvPr/>
        </p:nvSpPr>
        <p:spPr bwMode="auto">
          <a:xfrm>
            <a:off x="6862763" y="3535363"/>
            <a:ext cx="52387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54" name="Rectangle 701"/>
          <p:cNvSpPr>
            <a:spLocks noChangeArrowheads="1"/>
          </p:cNvSpPr>
          <p:nvPr/>
        </p:nvSpPr>
        <p:spPr bwMode="auto">
          <a:xfrm>
            <a:off x="6686550" y="4022725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55" name="Rectangle 702"/>
          <p:cNvSpPr>
            <a:spLocks noChangeArrowheads="1"/>
          </p:cNvSpPr>
          <p:nvPr/>
        </p:nvSpPr>
        <p:spPr bwMode="auto">
          <a:xfrm>
            <a:off x="7391400" y="4022725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56" name="Rectangle 703"/>
          <p:cNvSpPr>
            <a:spLocks noChangeArrowheads="1"/>
          </p:cNvSpPr>
          <p:nvPr/>
        </p:nvSpPr>
        <p:spPr bwMode="auto">
          <a:xfrm>
            <a:off x="7038975" y="4022725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57" name="Rectangle 704"/>
          <p:cNvSpPr>
            <a:spLocks noChangeArrowheads="1"/>
          </p:cNvSpPr>
          <p:nvPr/>
        </p:nvSpPr>
        <p:spPr bwMode="auto">
          <a:xfrm>
            <a:off x="7215188" y="4022725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58" name="Rectangle 705"/>
          <p:cNvSpPr>
            <a:spLocks noChangeArrowheads="1"/>
          </p:cNvSpPr>
          <p:nvPr/>
        </p:nvSpPr>
        <p:spPr bwMode="auto">
          <a:xfrm>
            <a:off x="6862763" y="4022725"/>
            <a:ext cx="52387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59" name="Rectangle 706"/>
          <p:cNvSpPr>
            <a:spLocks noChangeArrowheads="1"/>
          </p:cNvSpPr>
          <p:nvPr/>
        </p:nvSpPr>
        <p:spPr bwMode="auto">
          <a:xfrm>
            <a:off x="7391400" y="3776663"/>
            <a:ext cx="53975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60" name="Rectangle 707"/>
          <p:cNvSpPr>
            <a:spLocks noChangeArrowheads="1"/>
          </p:cNvSpPr>
          <p:nvPr/>
        </p:nvSpPr>
        <p:spPr bwMode="auto">
          <a:xfrm>
            <a:off x="6686550" y="3776663"/>
            <a:ext cx="52388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61" name="Rectangle 708"/>
          <p:cNvSpPr>
            <a:spLocks noChangeArrowheads="1"/>
          </p:cNvSpPr>
          <p:nvPr/>
        </p:nvSpPr>
        <p:spPr bwMode="auto">
          <a:xfrm>
            <a:off x="6834188" y="3668713"/>
            <a:ext cx="109537" cy="300037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62" name="Rectangle 709"/>
          <p:cNvSpPr>
            <a:spLocks noChangeArrowheads="1"/>
          </p:cNvSpPr>
          <p:nvPr/>
        </p:nvSpPr>
        <p:spPr bwMode="auto">
          <a:xfrm>
            <a:off x="7091363" y="3629025"/>
            <a:ext cx="217487" cy="163513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63" name="Rectangle 710"/>
          <p:cNvSpPr>
            <a:spLocks noChangeArrowheads="1"/>
          </p:cNvSpPr>
          <p:nvPr/>
        </p:nvSpPr>
        <p:spPr bwMode="auto">
          <a:xfrm>
            <a:off x="7091363" y="3873500"/>
            <a:ext cx="136525" cy="952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64" name="Rectangle 711"/>
          <p:cNvSpPr>
            <a:spLocks noChangeArrowheads="1"/>
          </p:cNvSpPr>
          <p:nvPr/>
        </p:nvSpPr>
        <p:spPr bwMode="auto">
          <a:xfrm>
            <a:off x="6642100" y="4999038"/>
            <a:ext cx="852488" cy="649287"/>
          </a:xfrm>
          <a:prstGeom prst="rect">
            <a:avLst/>
          </a:prstGeom>
          <a:solidFill>
            <a:srgbClr val="F8F8F8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65" name="Rectangle 712"/>
          <p:cNvSpPr>
            <a:spLocks noChangeArrowheads="1"/>
          </p:cNvSpPr>
          <p:nvPr/>
        </p:nvSpPr>
        <p:spPr bwMode="auto">
          <a:xfrm>
            <a:off x="6732588" y="5053013"/>
            <a:ext cx="52387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66" name="Rectangle 713"/>
          <p:cNvSpPr>
            <a:spLocks noChangeArrowheads="1"/>
          </p:cNvSpPr>
          <p:nvPr/>
        </p:nvSpPr>
        <p:spPr bwMode="auto">
          <a:xfrm>
            <a:off x="7332663" y="5053013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67" name="Rectangle 714"/>
          <p:cNvSpPr>
            <a:spLocks noChangeArrowheads="1"/>
          </p:cNvSpPr>
          <p:nvPr/>
        </p:nvSpPr>
        <p:spPr bwMode="auto">
          <a:xfrm>
            <a:off x="7029450" y="5053013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68" name="Rectangle 715"/>
          <p:cNvSpPr>
            <a:spLocks noChangeArrowheads="1"/>
          </p:cNvSpPr>
          <p:nvPr/>
        </p:nvSpPr>
        <p:spPr bwMode="auto">
          <a:xfrm>
            <a:off x="7181850" y="5053013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69" name="Rectangle 716"/>
          <p:cNvSpPr>
            <a:spLocks noChangeArrowheads="1"/>
          </p:cNvSpPr>
          <p:nvPr/>
        </p:nvSpPr>
        <p:spPr bwMode="auto">
          <a:xfrm>
            <a:off x="6880225" y="5053013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70" name="Rectangle 717"/>
          <p:cNvSpPr>
            <a:spLocks noChangeArrowheads="1"/>
          </p:cNvSpPr>
          <p:nvPr/>
        </p:nvSpPr>
        <p:spPr bwMode="auto">
          <a:xfrm>
            <a:off x="6732588" y="5540375"/>
            <a:ext cx="52387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71" name="Rectangle 718"/>
          <p:cNvSpPr>
            <a:spLocks noChangeArrowheads="1"/>
          </p:cNvSpPr>
          <p:nvPr/>
        </p:nvSpPr>
        <p:spPr bwMode="auto">
          <a:xfrm>
            <a:off x="7332663" y="5540375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72" name="Rectangle 719"/>
          <p:cNvSpPr>
            <a:spLocks noChangeArrowheads="1"/>
          </p:cNvSpPr>
          <p:nvPr/>
        </p:nvSpPr>
        <p:spPr bwMode="auto">
          <a:xfrm>
            <a:off x="7029450" y="5540375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73" name="Rectangle 720"/>
          <p:cNvSpPr>
            <a:spLocks noChangeArrowheads="1"/>
          </p:cNvSpPr>
          <p:nvPr/>
        </p:nvSpPr>
        <p:spPr bwMode="auto">
          <a:xfrm>
            <a:off x="7181850" y="5540375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74" name="Rectangle 721"/>
          <p:cNvSpPr>
            <a:spLocks noChangeArrowheads="1"/>
          </p:cNvSpPr>
          <p:nvPr/>
        </p:nvSpPr>
        <p:spPr bwMode="auto">
          <a:xfrm>
            <a:off x="6880225" y="5540375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75" name="Rectangle 722"/>
          <p:cNvSpPr>
            <a:spLocks noChangeArrowheads="1"/>
          </p:cNvSpPr>
          <p:nvPr/>
        </p:nvSpPr>
        <p:spPr bwMode="auto">
          <a:xfrm>
            <a:off x="7332663" y="5295900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76" name="Rectangle 723"/>
          <p:cNvSpPr>
            <a:spLocks noChangeArrowheads="1"/>
          </p:cNvSpPr>
          <p:nvPr/>
        </p:nvSpPr>
        <p:spPr bwMode="auto">
          <a:xfrm>
            <a:off x="6732588" y="5295900"/>
            <a:ext cx="52387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77" name="Line 724"/>
          <p:cNvSpPr>
            <a:spLocks noChangeShapeType="1"/>
          </p:cNvSpPr>
          <p:nvPr/>
        </p:nvSpPr>
        <p:spPr bwMode="auto">
          <a:xfrm>
            <a:off x="7210425" y="5106988"/>
            <a:ext cx="1588" cy="396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" name="Freeform 725"/>
          <p:cNvSpPr>
            <a:spLocks/>
          </p:cNvSpPr>
          <p:nvPr/>
        </p:nvSpPr>
        <p:spPr bwMode="auto">
          <a:xfrm>
            <a:off x="7269163" y="5227638"/>
            <a:ext cx="87312" cy="312737"/>
          </a:xfrm>
          <a:custGeom>
            <a:avLst/>
            <a:gdLst>
              <a:gd name="T0" fmla="*/ 0 w 65"/>
              <a:gd name="T1" fmla="*/ 0 h 186"/>
              <a:gd name="T2" fmla="*/ 2147483647 w 65"/>
              <a:gd name="T3" fmla="*/ 0 h 186"/>
              <a:gd name="T4" fmla="*/ 2147483647 w 65"/>
              <a:gd name="T5" fmla="*/ 2147483647 h 186"/>
              <a:gd name="T6" fmla="*/ 2147483647 w 65"/>
              <a:gd name="T7" fmla="*/ 2147483647 h 186"/>
              <a:gd name="T8" fmla="*/ 2147483647 w 65"/>
              <a:gd name="T9" fmla="*/ 2147483647 h 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" h="186">
                <a:moveTo>
                  <a:pt x="0" y="0"/>
                </a:moveTo>
                <a:lnTo>
                  <a:pt x="17" y="0"/>
                </a:lnTo>
                <a:lnTo>
                  <a:pt x="17" y="129"/>
                </a:lnTo>
                <a:lnTo>
                  <a:pt x="65" y="129"/>
                </a:lnTo>
                <a:lnTo>
                  <a:pt x="65" y="18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9" name="Rectangle 726"/>
          <p:cNvSpPr>
            <a:spLocks noChangeArrowheads="1"/>
          </p:cNvSpPr>
          <p:nvPr/>
        </p:nvSpPr>
        <p:spPr bwMode="auto">
          <a:xfrm>
            <a:off x="7053263" y="5148263"/>
            <a:ext cx="217487" cy="163512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80" name="Line 727"/>
          <p:cNvSpPr>
            <a:spLocks noChangeShapeType="1"/>
          </p:cNvSpPr>
          <p:nvPr/>
        </p:nvSpPr>
        <p:spPr bwMode="auto">
          <a:xfrm>
            <a:off x="7121525" y="5351463"/>
            <a:ext cx="3175" cy="412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1" name="Line 728"/>
          <p:cNvSpPr>
            <a:spLocks noChangeShapeType="1"/>
          </p:cNvSpPr>
          <p:nvPr/>
        </p:nvSpPr>
        <p:spPr bwMode="auto">
          <a:xfrm flipH="1" flipV="1">
            <a:off x="7031038" y="5438775"/>
            <a:ext cx="285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2" name="Freeform 729"/>
          <p:cNvSpPr>
            <a:spLocks/>
          </p:cNvSpPr>
          <p:nvPr/>
        </p:nvSpPr>
        <p:spPr bwMode="auto">
          <a:xfrm>
            <a:off x="7010400" y="5284788"/>
            <a:ext cx="111125" cy="66675"/>
          </a:xfrm>
          <a:custGeom>
            <a:avLst/>
            <a:gdLst>
              <a:gd name="T0" fmla="*/ 0 w 67"/>
              <a:gd name="T1" fmla="*/ 0 h 40"/>
              <a:gd name="T2" fmla="*/ 0 w 67"/>
              <a:gd name="T3" fmla="*/ 2147483647 h 40"/>
              <a:gd name="T4" fmla="*/ 2147483647 w 67"/>
              <a:gd name="T5" fmla="*/ 2147483647 h 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7" h="40">
                <a:moveTo>
                  <a:pt x="0" y="0"/>
                </a:moveTo>
                <a:lnTo>
                  <a:pt x="0" y="40"/>
                </a:lnTo>
                <a:lnTo>
                  <a:pt x="67" y="4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3" name="Freeform 730"/>
          <p:cNvSpPr>
            <a:spLocks/>
          </p:cNvSpPr>
          <p:nvPr/>
        </p:nvSpPr>
        <p:spPr bwMode="auto">
          <a:xfrm>
            <a:off x="7189788" y="5311775"/>
            <a:ext cx="26987" cy="136525"/>
          </a:xfrm>
          <a:custGeom>
            <a:avLst/>
            <a:gdLst>
              <a:gd name="T0" fmla="*/ 0 w 16"/>
              <a:gd name="T1" fmla="*/ 2147483647 h 81"/>
              <a:gd name="T2" fmla="*/ 2147483647 w 16"/>
              <a:gd name="T3" fmla="*/ 2147483647 h 81"/>
              <a:gd name="T4" fmla="*/ 2147483647 w 16"/>
              <a:gd name="T5" fmla="*/ 0 h 8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" h="81">
                <a:moveTo>
                  <a:pt x="0" y="81"/>
                </a:moveTo>
                <a:lnTo>
                  <a:pt x="16" y="81"/>
                </a:lnTo>
                <a:lnTo>
                  <a:pt x="16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4" name="Line 731"/>
          <p:cNvSpPr>
            <a:spLocks noChangeShapeType="1"/>
          </p:cNvSpPr>
          <p:nvPr/>
        </p:nvSpPr>
        <p:spPr bwMode="auto">
          <a:xfrm>
            <a:off x="6977063" y="5235575"/>
            <a:ext cx="3333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5" name="Line 732"/>
          <p:cNvSpPr>
            <a:spLocks noChangeShapeType="1"/>
          </p:cNvSpPr>
          <p:nvPr/>
        </p:nvSpPr>
        <p:spPr bwMode="auto">
          <a:xfrm flipV="1">
            <a:off x="7010400" y="5240338"/>
            <a:ext cx="1588" cy="460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6" name="Line 733"/>
          <p:cNvSpPr>
            <a:spLocks noChangeShapeType="1"/>
          </p:cNvSpPr>
          <p:nvPr/>
        </p:nvSpPr>
        <p:spPr bwMode="auto">
          <a:xfrm>
            <a:off x="6792913" y="5324475"/>
            <a:ext cx="9207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7" name="Line 734"/>
          <p:cNvSpPr>
            <a:spLocks noChangeShapeType="1"/>
          </p:cNvSpPr>
          <p:nvPr/>
        </p:nvSpPr>
        <p:spPr bwMode="auto">
          <a:xfrm flipV="1">
            <a:off x="7031038" y="5441950"/>
            <a:ext cx="1587" cy="904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" name="Line 735"/>
          <p:cNvSpPr>
            <a:spLocks noChangeShapeType="1"/>
          </p:cNvSpPr>
          <p:nvPr/>
        </p:nvSpPr>
        <p:spPr bwMode="auto">
          <a:xfrm>
            <a:off x="1477963" y="1770063"/>
            <a:ext cx="0" cy="161925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89" name="Line 736"/>
          <p:cNvSpPr>
            <a:spLocks noChangeShapeType="1"/>
          </p:cNvSpPr>
          <p:nvPr/>
        </p:nvSpPr>
        <p:spPr bwMode="auto">
          <a:xfrm>
            <a:off x="1477963" y="2593975"/>
            <a:ext cx="0" cy="160338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90" name="Line 737"/>
          <p:cNvSpPr>
            <a:spLocks noChangeShapeType="1"/>
          </p:cNvSpPr>
          <p:nvPr/>
        </p:nvSpPr>
        <p:spPr bwMode="auto">
          <a:xfrm>
            <a:off x="1477963" y="3446463"/>
            <a:ext cx="0" cy="160337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91" name="Line 738"/>
          <p:cNvSpPr>
            <a:spLocks noChangeShapeType="1"/>
          </p:cNvSpPr>
          <p:nvPr/>
        </p:nvSpPr>
        <p:spPr bwMode="auto">
          <a:xfrm>
            <a:off x="1477963" y="4333875"/>
            <a:ext cx="0" cy="160338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92" name="Line 739"/>
          <p:cNvSpPr>
            <a:spLocks noChangeShapeType="1"/>
          </p:cNvSpPr>
          <p:nvPr/>
        </p:nvSpPr>
        <p:spPr bwMode="auto">
          <a:xfrm>
            <a:off x="1477963" y="5197475"/>
            <a:ext cx="0" cy="161925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93" name="Rectangle 740"/>
          <p:cNvSpPr>
            <a:spLocks noChangeArrowheads="1"/>
          </p:cNvSpPr>
          <p:nvPr/>
        </p:nvSpPr>
        <p:spPr bwMode="auto">
          <a:xfrm>
            <a:off x="1057275" y="5411788"/>
            <a:ext cx="974725" cy="6492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94" name="Rectangle 741"/>
          <p:cNvSpPr>
            <a:spLocks noChangeArrowheads="1"/>
          </p:cNvSpPr>
          <p:nvPr/>
        </p:nvSpPr>
        <p:spPr bwMode="auto">
          <a:xfrm>
            <a:off x="1057275" y="5832475"/>
            <a:ext cx="455613" cy="25400"/>
          </a:xfrm>
          <a:prstGeom prst="rect">
            <a:avLst/>
          </a:prstGeom>
          <a:solidFill>
            <a:srgbClr val="B3B3B3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95" name="Rectangle 742"/>
          <p:cNvSpPr>
            <a:spLocks noChangeArrowheads="1"/>
          </p:cNvSpPr>
          <p:nvPr/>
        </p:nvSpPr>
        <p:spPr bwMode="auto">
          <a:xfrm>
            <a:off x="1057275" y="5776913"/>
            <a:ext cx="455613" cy="28575"/>
          </a:xfrm>
          <a:prstGeom prst="rect">
            <a:avLst/>
          </a:prstGeom>
          <a:solidFill>
            <a:srgbClr val="B3B3B3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96" name="Rectangle 743"/>
          <p:cNvSpPr>
            <a:spLocks noChangeArrowheads="1"/>
          </p:cNvSpPr>
          <p:nvPr/>
        </p:nvSpPr>
        <p:spPr bwMode="auto">
          <a:xfrm>
            <a:off x="1057275" y="5732463"/>
            <a:ext cx="455613" cy="26987"/>
          </a:xfrm>
          <a:prstGeom prst="rect">
            <a:avLst/>
          </a:prstGeom>
          <a:solidFill>
            <a:srgbClr val="B3B3B3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97" name="Rectangle 744"/>
          <p:cNvSpPr>
            <a:spLocks noChangeArrowheads="1"/>
          </p:cNvSpPr>
          <p:nvPr/>
        </p:nvSpPr>
        <p:spPr bwMode="auto">
          <a:xfrm>
            <a:off x="1060450" y="5686425"/>
            <a:ext cx="454025" cy="26988"/>
          </a:xfrm>
          <a:prstGeom prst="rect">
            <a:avLst/>
          </a:prstGeom>
          <a:solidFill>
            <a:srgbClr val="B3B3B3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98" name="Rectangle 745"/>
          <p:cNvSpPr>
            <a:spLocks noChangeArrowheads="1"/>
          </p:cNvSpPr>
          <p:nvPr/>
        </p:nvSpPr>
        <p:spPr bwMode="auto">
          <a:xfrm>
            <a:off x="1058863" y="5640388"/>
            <a:ext cx="454025" cy="28575"/>
          </a:xfrm>
          <a:prstGeom prst="rect">
            <a:avLst/>
          </a:prstGeom>
          <a:solidFill>
            <a:srgbClr val="B3B3B3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99" name="Rectangle 746"/>
          <p:cNvSpPr>
            <a:spLocks noChangeArrowheads="1"/>
          </p:cNvSpPr>
          <p:nvPr/>
        </p:nvSpPr>
        <p:spPr bwMode="auto">
          <a:xfrm>
            <a:off x="1884363" y="5776913"/>
            <a:ext cx="147637" cy="28575"/>
          </a:xfrm>
          <a:prstGeom prst="rect">
            <a:avLst/>
          </a:prstGeom>
          <a:solidFill>
            <a:srgbClr val="B3B3B3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00" name="Rectangle 747"/>
          <p:cNvSpPr>
            <a:spLocks noChangeArrowheads="1"/>
          </p:cNvSpPr>
          <p:nvPr/>
        </p:nvSpPr>
        <p:spPr bwMode="auto">
          <a:xfrm>
            <a:off x="1801813" y="5818188"/>
            <a:ext cx="230187" cy="28575"/>
          </a:xfrm>
          <a:prstGeom prst="rect">
            <a:avLst/>
          </a:prstGeom>
          <a:solidFill>
            <a:srgbClr val="B3B3B3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01" name="Rectangle 748"/>
          <p:cNvSpPr>
            <a:spLocks noChangeArrowheads="1"/>
          </p:cNvSpPr>
          <p:nvPr/>
        </p:nvSpPr>
        <p:spPr bwMode="auto">
          <a:xfrm>
            <a:off x="1730375" y="5856288"/>
            <a:ext cx="307975" cy="25400"/>
          </a:xfrm>
          <a:prstGeom prst="rect">
            <a:avLst/>
          </a:prstGeom>
          <a:solidFill>
            <a:srgbClr val="B3B3B3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02" name="Rectangle 749"/>
          <p:cNvSpPr>
            <a:spLocks noChangeArrowheads="1"/>
          </p:cNvSpPr>
          <p:nvPr/>
        </p:nvSpPr>
        <p:spPr bwMode="auto">
          <a:xfrm>
            <a:off x="1652588" y="5888038"/>
            <a:ext cx="382587" cy="26987"/>
          </a:xfrm>
          <a:prstGeom prst="rect">
            <a:avLst/>
          </a:prstGeom>
          <a:solidFill>
            <a:srgbClr val="B3B3B3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03" name="Rectangle 750"/>
          <p:cNvSpPr>
            <a:spLocks noChangeArrowheads="1"/>
          </p:cNvSpPr>
          <p:nvPr/>
        </p:nvSpPr>
        <p:spPr bwMode="auto">
          <a:xfrm>
            <a:off x="1577975" y="5926138"/>
            <a:ext cx="454025" cy="26987"/>
          </a:xfrm>
          <a:prstGeom prst="rect">
            <a:avLst/>
          </a:prstGeom>
          <a:solidFill>
            <a:srgbClr val="B3B3B3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04" name="Rectangle 751"/>
          <p:cNvSpPr>
            <a:spLocks noChangeArrowheads="1"/>
          </p:cNvSpPr>
          <p:nvPr/>
        </p:nvSpPr>
        <p:spPr bwMode="auto">
          <a:xfrm>
            <a:off x="1503363" y="5967413"/>
            <a:ext cx="528637" cy="26987"/>
          </a:xfrm>
          <a:prstGeom prst="rect">
            <a:avLst/>
          </a:prstGeom>
          <a:solidFill>
            <a:srgbClr val="B3B3B3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05" name="Rectangle 752"/>
          <p:cNvSpPr>
            <a:spLocks noChangeArrowheads="1"/>
          </p:cNvSpPr>
          <p:nvPr/>
        </p:nvSpPr>
        <p:spPr bwMode="auto">
          <a:xfrm>
            <a:off x="1047750" y="5880100"/>
            <a:ext cx="209550" cy="28575"/>
          </a:xfrm>
          <a:prstGeom prst="rect">
            <a:avLst/>
          </a:prstGeom>
          <a:solidFill>
            <a:srgbClr val="B3B3B3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06" name="Rectangle 753"/>
          <p:cNvSpPr>
            <a:spLocks noChangeArrowheads="1"/>
          </p:cNvSpPr>
          <p:nvPr/>
        </p:nvSpPr>
        <p:spPr bwMode="auto">
          <a:xfrm>
            <a:off x="1057275" y="4537075"/>
            <a:ext cx="974725" cy="650875"/>
          </a:xfrm>
          <a:prstGeom prst="rect">
            <a:avLst/>
          </a:prstGeom>
          <a:solidFill>
            <a:srgbClr val="FF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grpSp>
        <p:nvGrpSpPr>
          <p:cNvPr id="4207" name="Group 754"/>
          <p:cNvGrpSpPr>
            <a:grpSpLocks/>
          </p:cNvGrpSpPr>
          <p:nvPr/>
        </p:nvGrpSpPr>
        <p:grpSpPr bwMode="auto">
          <a:xfrm>
            <a:off x="1038225" y="1946275"/>
            <a:ext cx="981075" cy="649288"/>
            <a:chOff x="634" y="1158"/>
            <a:chExt cx="584" cy="386"/>
          </a:xfrm>
        </p:grpSpPr>
        <p:sp>
          <p:nvSpPr>
            <p:cNvPr id="4415" name="Rectangle 755"/>
            <p:cNvSpPr>
              <a:spLocks noChangeArrowheads="1"/>
            </p:cNvSpPr>
            <p:nvPr/>
          </p:nvSpPr>
          <p:spPr bwMode="auto">
            <a:xfrm>
              <a:off x="634" y="1158"/>
              <a:ext cx="580" cy="386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416" name="Rectangle 756"/>
            <p:cNvSpPr>
              <a:spLocks noChangeArrowheads="1"/>
            </p:cNvSpPr>
            <p:nvPr/>
          </p:nvSpPr>
          <p:spPr bwMode="auto">
            <a:xfrm>
              <a:off x="710" y="1223"/>
              <a:ext cx="46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de-DE" sz="1000">
                  <a:solidFill>
                    <a:srgbClr val="000000"/>
                  </a:solidFill>
                </a:rPr>
                <a:t>ENTITY test is</a:t>
              </a:r>
              <a:endParaRPr lang="en-US" altLang="de-DE" sz="1900">
                <a:solidFill>
                  <a:srgbClr val="000000"/>
                </a:solidFill>
              </a:endParaRPr>
            </a:p>
          </p:txBody>
        </p:sp>
        <p:sp>
          <p:nvSpPr>
            <p:cNvPr id="4417" name="Rectangle 757"/>
            <p:cNvSpPr>
              <a:spLocks noChangeArrowheads="1"/>
            </p:cNvSpPr>
            <p:nvPr/>
          </p:nvSpPr>
          <p:spPr bwMode="auto">
            <a:xfrm>
              <a:off x="744" y="1309"/>
              <a:ext cx="39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de-DE" sz="1000">
                  <a:solidFill>
                    <a:srgbClr val="000000"/>
                  </a:solidFill>
                </a:rPr>
                <a:t>port a: in bit;</a:t>
              </a:r>
              <a:endParaRPr lang="en-US" altLang="de-DE" sz="1900">
                <a:solidFill>
                  <a:srgbClr val="000000"/>
                </a:solidFill>
              </a:endParaRPr>
            </a:p>
          </p:txBody>
        </p:sp>
        <p:sp>
          <p:nvSpPr>
            <p:cNvPr id="4418" name="Rectangle 758"/>
            <p:cNvSpPr>
              <a:spLocks noChangeArrowheads="1"/>
            </p:cNvSpPr>
            <p:nvPr/>
          </p:nvSpPr>
          <p:spPr bwMode="auto">
            <a:xfrm>
              <a:off x="666" y="1394"/>
              <a:ext cx="55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de-DE" sz="1000">
                  <a:solidFill>
                    <a:srgbClr val="000000"/>
                  </a:solidFill>
                </a:rPr>
                <a:t>end ENTITY test;</a:t>
              </a:r>
              <a:endParaRPr lang="en-US" altLang="de-DE" sz="1900">
                <a:solidFill>
                  <a:srgbClr val="000000"/>
                </a:solidFill>
              </a:endParaRPr>
            </a:p>
          </p:txBody>
        </p:sp>
      </p:grpSp>
      <p:sp>
        <p:nvSpPr>
          <p:cNvPr id="4208" name="Freeform 759"/>
          <p:cNvSpPr>
            <a:spLocks/>
          </p:cNvSpPr>
          <p:nvPr/>
        </p:nvSpPr>
        <p:spPr bwMode="auto">
          <a:xfrm>
            <a:off x="1192213" y="4576763"/>
            <a:ext cx="622300" cy="590550"/>
          </a:xfrm>
          <a:custGeom>
            <a:avLst/>
            <a:gdLst>
              <a:gd name="T0" fmla="*/ 0 w 371"/>
              <a:gd name="T1" fmla="*/ 2147483647 h 351"/>
              <a:gd name="T2" fmla="*/ 0 w 371"/>
              <a:gd name="T3" fmla="*/ 2147483647 h 351"/>
              <a:gd name="T4" fmla="*/ 2147483647 w 371"/>
              <a:gd name="T5" fmla="*/ 2147483647 h 351"/>
              <a:gd name="T6" fmla="*/ 2147483647 w 371"/>
              <a:gd name="T7" fmla="*/ 2147483647 h 351"/>
              <a:gd name="T8" fmla="*/ 2147483647 w 371"/>
              <a:gd name="T9" fmla="*/ 2147483647 h 351"/>
              <a:gd name="T10" fmla="*/ 2147483647 w 371"/>
              <a:gd name="T11" fmla="*/ 2147483647 h 351"/>
              <a:gd name="T12" fmla="*/ 2147483647 w 371"/>
              <a:gd name="T13" fmla="*/ 2147483647 h 351"/>
              <a:gd name="T14" fmla="*/ 2147483647 w 371"/>
              <a:gd name="T15" fmla="*/ 2147483647 h 351"/>
              <a:gd name="T16" fmla="*/ 2147483647 w 371"/>
              <a:gd name="T17" fmla="*/ 2147483647 h 351"/>
              <a:gd name="T18" fmla="*/ 2147483647 w 371"/>
              <a:gd name="T19" fmla="*/ 2147483647 h 351"/>
              <a:gd name="T20" fmla="*/ 2147483647 w 371"/>
              <a:gd name="T21" fmla="*/ 2147483647 h 351"/>
              <a:gd name="T22" fmla="*/ 2147483647 w 371"/>
              <a:gd name="T23" fmla="*/ 2147483647 h 351"/>
              <a:gd name="T24" fmla="*/ 2147483647 w 371"/>
              <a:gd name="T25" fmla="*/ 0 h 351"/>
              <a:gd name="T26" fmla="*/ 2147483647 w 371"/>
              <a:gd name="T27" fmla="*/ 2147483647 h 351"/>
              <a:gd name="T28" fmla="*/ 2147483647 w 371"/>
              <a:gd name="T29" fmla="*/ 2147483647 h 351"/>
              <a:gd name="T30" fmla="*/ 2147483647 w 371"/>
              <a:gd name="T31" fmla="*/ 2147483647 h 351"/>
              <a:gd name="T32" fmla="*/ 2147483647 w 371"/>
              <a:gd name="T33" fmla="*/ 2147483647 h 351"/>
              <a:gd name="T34" fmla="*/ 2147483647 w 371"/>
              <a:gd name="T35" fmla="*/ 2147483647 h 351"/>
              <a:gd name="T36" fmla="*/ 2147483647 w 371"/>
              <a:gd name="T37" fmla="*/ 2147483647 h 351"/>
              <a:gd name="T38" fmla="*/ 2147483647 w 371"/>
              <a:gd name="T39" fmla="*/ 2147483647 h 351"/>
              <a:gd name="T40" fmla="*/ 2147483647 w 371"/>
              <a:gd name="T41" fmla="*/ 2147483647 h 351"/>
              <a:gd name="T42" fmla="*/ 2147483647 w 371"/>
              <a:gd name="T43" fmla="*/ 2147483647 h 351"/>
              <a:gd name="T44" fmla="*/ 2147483647 w 371"/>
              <a:gd name="T45" fmla="*/ 2147483647 h 351"/>
              <a:gd name="T46" fmla="*/ 2147483647 w 371"/>
              <a:gd name="T47" fmla="*/ 2147483647 h 351"/>
              <a:gd name="T48" fmla="*/ 2147483647 w 371"/>
              <a:gd name="T49" fmla="*/ 2147483647 h 351"/>
              <a:gd name="T50" fmla="*/ 2147483647 w 371"/>
              <a:gd name="T51" fmla="*/ 2147483647 h 351"/>
              <a:gd name="T52" fmla="*/ 2147483647 w 371"/>
              <a:gd name="T53" fmla="*/ 2147483647 h 351"/>
              <a:gd name="T54" fmla="*/ 2147483647 w 371"/>
              <a:gd name="T55" fmla="*/ 2147483647 h 351"/>
              <a:gd name="T56" fmla="*/ 2147483647 w 371"/>
              <a:gd name="T57" fmla="*/ 2147483647 h 351"/>
              <a:gd name="T58" fmla="*/ 2147483647 w 371"/>
              <a:gd name="T59" fmla="*/ 2147483647 h 351"/>
              <a:gd name="T60" fmla="*/ 2147483647 w 371"/>
              <a:gd name="T61" fmla="*/ 2147483647 h 351"/>
              <a:gd name="T62" fmla="*/ 2147483647 w 371"/>
              <a:gd name="T63" fmla="*/ 2147483647 h 351"/>
              <a:gd name="T64" fmla="*/ 2147483647 w 371"/>
              <a:gd name="T65" fmla="*/ 2147483647 h 351"/>
              <a:gd name="T66" fmla="*/ 2147483647 w 371"/>
              <a:gd name="T67" fmla="*/ 2147483647 h 351"/>
              <a:gd name="T68" fmla="*/ 2147483647 w 371"/>
              <a:gd name="T69" fmla="*/ 2147483647 h 351"/>
              <a:gd name="T70" fmla="*/ 2147483647 w 371"/>
              <a:gd name="T71" fmla="*/ 2147483647 h 351"/>
              <a:gd name="T72" fmla="*/ 2147483647 w 371"/>
              <a:gd name="T73" fmla="*/ 2147483647 h 351"/>
              <a:gd name="T74" fmla="*/ 2147483647 w 371"/>
              <a:gd name="T75" fmla="*/ 2147483647 h 351"/>
              <a:gd name="T76" fmla="*/ 2147483647 w 371"/>
              <a:gd name="T77" fmla="*/ 2147483647 h 351"/>
              <a:gd name="T78" fmla="*/ 2147483647 w 371"/>
              <a:gd name="T79" fmla="*/ 2147483647 h 351"/>
              <a:gd name="T80" fmla="*/ 2147483647 w 371"/>
              <a:gd name="T81" fmla="*/ 2147483647 h 351"/>
              <a:gd name="T82" fmla="*/ 2147483647 w 371"/>
              <a:gd name="T83" fmla="*/ 2147483647 h 351"/>
              <a:gd name="T84" fmla="*/ 2147483647 w 371"/>
              <a:gd name="T85" fmla="*/ 2147483647 h 351"/>
              <a:gd name="T86" fmla="*/ 2147483647 w 371"/>
              <a:gd name="T87" fmla="*/ 2147483647 h 351"/>
              <a:gd name="T88" fmla="*/ 2147483647 w 371"/>
              <a:gd name="T89" fmla="*/ 2147483647 h 351"/>
              <a:gd name="T90" fmla="*/ 2147483647 w 371"/>
              <a:gd name="T91" fmla="*/ 2147483647 h 351"/>
              <a:gd name="T92" fmla="*/ 2147483647 w 371"/>
              <a:gd name="T93" fmla="*/ 2147483647 h 351"/>
              <a:gd name="T94" fmla="*/ 0 w 371"/>
              <a:gd name="T95" fmla="*/ 2147483647 h 351"/>
              <a:gd name="T96" fmla="*/ 0 w 371"/>
              <a:gd name="T97" fmla="*/ 2147483647 h 35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71" h="351">
                <a:moveTo>
                  <a:pt x="0" y="176"/>
                </a:moveTo>
                <a:lnTo>
                  <a:pt x="0" y="152"/>
                </a:lnTo>
                <a:lnTo>
                  <a:pt x="6" y="130"/>
                </a:lnTo>
                <a:lnTo>
                  <a:pt x="13" y="108"/>
                </a:lnTo>
                <a:lnTo>
                  <a:pt x="24" y="88"/>
                </a:lnTo>
                <a:lnTo>
                  <a:pt x="37" y="69"/>
                </a:lnTo>
                <a:lnTo>
                  <a:pt x="54" y="52"/>
                </a:lnTo>
                <a:lnTo>
                  <a:pt x="72" y="36"/>
                </a:lnTo>
                <a:lnTo>
                  <a:pt x="92" y="23"/>
                </a:lnTo>
                <a:lnTo>
                  <a:pt x="114" y="13"/>
                </a:lnTo>
                <a:lnTo>
                  <a:pt x="137" y="6"/>
                </a:lnTo>
                <a:lnTo>
                  <a:pt x="161" y="2"/>
                </a:lnTo>
                <a:lnTo>
                  <a:pt x="185" y="0"/>
                </a:lnTo>
                <a:lnTo>
                  <a:pt x="209" y="2"/>
                </a:lnTo>
                <a:lnTo>
                  <a:pt x="234" y="6"/>
                </a:lnTo>
                <a:lnTo>
                  <a:pt x="257" y="13"/>
                </a:lnTo>
                <a:lnTo>
                  <a:pt x="278" y="23"/>
                </a:lnTo>
                <a:lnTo>
                  <a:pt x="298" y="36"/>
                </a:lnTo>
                <a:lnTo>
                  <a:pt x="317" y="52"/>
                </a:lnTo>
                <a:lnTo>
                  <a:pt x="332" y="69"/>
                </a:lnTo>
                <a:lnTo>
                  <a:pt x="346" y="88"/>
                </a:lnTo>
                <a:lnTo>
                  <a:pt x="357" y="108"/>
                </a:lnTo>
                <a:lnTo>
                  <a:pt x="365" y="130"/>
                </a:lnTo>
                <a:lnTo>
                  <a:pt x="369" y="152"/>
                </a:lnTo>
                <a:lnTo>
                  <a:pt x="371" y="176"/>
                </a:lnTo>
                <a:lnTo>
                  <a:pt x="369" y="198"/>
                </a:lnTo>
                <a:lnTo>
                  <a:pt x="365" y="221"/>
                </a:lnTo>
                <a:lnTo>
                  <a:pt x="357" y="243"/>
                </a:lnTo>
                <a:lnTo>
                  <a:pt x="346" y="263"/>
                </a:lnTo>
                <a:lnTo>
                  <a:pt x="332" y="282"/>
                </a:lnTo>
                <a:lnTo>
                  <a:pt x="317" y="299"/>
                </a:lnTo>
                <a:lnTo>
                  <a:pt x="298" y="315"/>
                </a:lnTo>
                <a:lnTo>
                  <a:pt x="278" y="327"/>
                </a:lnTo>
                <a:lnTo>
                  <a:pt x="257" y="337"/>
                </a:lnTo>
                <a:lnTo>
                  <a:pt x="234" y="345"/>
                </a:lnTo>
                <a:lnTo>
                  <a:pt x="209" y="349"/>
                </a:lnTo>
                <a:lnTo>
                  <a:pt x="185" y="351"/>
                </a:lnTo>
                <a:lnTo>
                  <a:pt x="161" y="349"/>
                </a:lnTo>
                <a:lnTo>
                  <a:pt x="137" y="345"/>
                </a:lnTo>
                <a:lnTo>
                  <a:pt x="114" y="337"/>
                </a:lnTo>
                <a:lnTo>
                  <a:pt x="92" y="327"/>
                </a:lnTo>
                <a:lnTo>
                  <a:pt x="72" y="315"/>
                </a:lnTo>
                <a:lnTo>
                  <a:pt x="54" y="299"/>
                </a:lnTo>
                <a:lnTo>
                  <a:pt x="37" y="282"/>
                </a:lnTo>
                <a:lnTo>
                  <a:pt x="24" y="263"/>
                </a:lnTo>
                <a:lnTo>
                  <a:pt x="13" y="243"/>
                </a:lnTo>
                <a:lnTo>
                  <a:pt x="6" y="221"/>
                </a:lnTo>
                <a:lnTo>
                  <a:pt x="0" y="198"/>
                </a:lnTo>
                <a:lnTo>
                  <a:pt x="0" y="17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9" name="Rectangle 760"/>
          <p:cNvSpPr>
            <a:spLocks noChangeArrowheads="1"/>
          </p:cNvSpPr>
          <p:nvPr/>
        </p:nvSpPr>
        <p:spPr bwMode="auto">
          <a:xfrm>
            <a:off x="1244600" y="5118100"/>
            <a:ext cx="557213" cy="53975"/>
          </a:xfrm>
          <a:prstGeom prst="rect">
            <a:avLst/>
          </a:prstGeom>
          <a:solidFill>
            <a:srgbClr val="FFFFFF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10" name="Line 761"/>
          <p:cNvSpPr>
            <a:spLocks noChangeShapeType="1"/>
          </p:cNvSpPr>
          <p:nvPr/>
        </p:nvSpPr>
        <p:spPr bwMode="auto">
          <a:xfrm>
            <a:off x="1327150" y="5118100"/>
            <a:ext cx="3524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1" name="Line 762"/>
          <p:cNvSpPr>
            <a:spLocks noChangeShapeType="1"/>
          </p:cNvSpPr>
          <p:nvPr/>
        </p:nvSpPr>
        <p:spPr bwMode="auto">
          <a:xfrm>
            <a:off x="1300163" y="4646613"/>
            <a:ext cx="3937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2" name="Line 763"/>
          <p:cNvSpPr>
            <a:spLocks noChangeShapeType="1"/>
          </p:cNvSpPr>
          <p:nvPr/>
        </p:nvSpPr>
        <p:spPr bwMode="auto">
          <a:xfrm>
            <a:off x="1220788" y="4752975"/>
            <a:ext cx="56673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3" name="Line 764"/>
          <p:cNvSpPr>
            <a:spLocks noChangeShapeType="1"/>
          </p:cNvSpPr>
          <p:nvPr/>
        </p:nvSpPr>
        <p:spPr bwMode="auto">
          <a:xfrm>
            <a:off x="1192213" y="4860925"/>
            <a:ext cx="6223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4" name="Line 765"/>
          <p:cNvSpPr>
            <a:spLocks noChangeShapeType="1"/>
          </p:cNvSpPr>
          <p:nvPr/>
        </p:nvSpPr>
        <p:spPr bwMode="auto">
          <a:xfrm>
            <a:off x="1204913" y="4970463"/>
            <a:ext cx="58261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5" name="Line 766"/>
          <p:cNvSpPr>
            <a:spLocks noChangeShapeType="1"/>
          </p:cNvSpPr>
          <p:nvPr/>
        </p:nvSpPr>
        <p:spPr bwMode="auto">
          <a:xfrm>
            <a:off x="1273175" y="5078413"/>
            <a:ext cx="46196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6" name="Line 767"/>
          <p:cNvSpPr>
            <a:spLocks noChangeShapeType="1"/>
          </p:cNvSpPr>
          <p:nvPr/>
        </p:nvSpPr>
        <p:spPr bwMode="auto">
          <a:xfrm>
            <a:off x="1436688" y="4591050"/>
            <a:ext cx="1587" cy="5270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7" name="Line 768"/>
          <p:cNvSpPr>
            <a:spLocks noChangeShapeType="1"/>
          </p:cNvSpPr>
          <p:nvPr/>
        </p:nvSpPr>
        <p:spPr bwMode="auto">
          <a:xfrm>
            <a:off x="1544638" y="4591050"/>
            <a:ext cx="1587" cy="5270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8" name="Line 769"/>
          <p:cNvSpPr>
            <a:spLocks noChangeShapeType="1"/>
          </p:cNvSpPr>
          <p:nvPr/>
        </p:nvSpPr>
        <p:spPr bwMode="auto">
          <a:xfrm>
            <a:off x="1327150" y="4630738"/>
            <a:ext cx="1588" cy="4873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" name="Line 770"/>
          <p:cNvSpPr>
            <a:spLocks noChangeShapeType="1"/>
          </p:cNvSpPr>
          <p:nvPr/>
        </p:nvSpPr>
        <p:spPr bwMode="auto">
          <a:xfrm>
            <a:off x="1654175" y="4618038"/>
            <a:ext cx="1588" cy="5000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0" name="Line 771"/>
          <p:cNvSpPr>
            <a:spLocks noChangeShapeType="1"/>
          </p:cNvSpPr>
          <p:nvPr/>
        </p:nvSpPr>
        <p:spPr bwMode="auto">
          <a:xfrm>
            <a:off x="1220788" y="4752975"/>
            <a:ext cx="1587" cy="2174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1" name="Line 772"/>
          <p:cNvSpPr>
            <a:spLocks noChangeShapeType="1"/>
          </p:cNvSpPr>
          <p:nvPr/>
        </p:nvSpPr>
        <p:spPr bwMode="auto">
          <a:xfrm>
            <a:off x="1760538" y="4713288"/>
            <a:ext cx="3175" cy="3111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2" name="Rectangle 773"/>
          <p:cNvSpPr>
            <a:spLocks noChangeArrowheads="1"/>
          </p:cNvSpPr>
          <p:nvPr/>
        </p:nvSpPr>
        <p:spPr bwMode="auto">
          <a:xfrm>
            <a:off x="1327150" y="4646613"/>
            <a:ext cx="109538" cy="106362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23" name="Rectangle 774"/>
          <p:cNvSpPr>
            <a:spLocks noChangeArrowheads="1"/>
          </p:cNvSpPr>
          <p:nvPr/>
        </p:nvSpPr>
        <p:spPr bwMode="auto">
          <a:xfrm>
            <a:off x="1327150" y="4752975"/>
            <a:ext cx="109538" cy="1079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24" name="Rectangle 775"/>
          <p:cNvSpPr>
            <a:spLocks noChangeArrowheads="1"/>
          </p:cNvSpPr>
          <p:nvPr/>
        </p:nvSpPr>
        <p:spPr bwMode="auto">
          <a:xfrm>
            <a:off x="1327150" y="4860925"/>
            <a:ext cx="109538" cy="109538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25" name="Rectangle 776"/>
          <p:cNvSpPr>
            <a:spLocks noChangeArrowheads="1"/>
          </p:cNvSpPr>
          <p:nvPr/>
        </p:nvSpPr>
        <p:spPr bwMode="auto">
          <a:xfrm>
            <a:off x="1327150" y="4970463"/>
            <a:ext cx="109538" cy="1079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26" name="Rectangle 777"/>
          <p:cNvSpPr>
            <a:spLocks noChangeArrowheads="1"/>
          </p:cNvSpPr>
          <p:nvPr/>
        </p:nvSpPr>
        <p:spPr bwMode="auto">
          <a:xfrm>
            <a:off x="1436688" y="4646613"/>
            <a:ext cx="107950" cy="106362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27" name="Rectangle 778"/>
          <p:cNvSpPr>
            <a:spLocks noChangeArrowheads="1"/>
          </p:cNvSpPr>
          <p:nvPr/>
        </p:nvSpPr>
        <p:spPr bwMode="auto">
          <a:xfrm>
            <a:off x="1436688" y="4752975"/>
            <a:ext cx="107950" cy="1079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28" name="Rectangle 779"/>
          <p:cNvSpPr>
            <a:spLocks noChangeArrowheads="1"/>
          </p:cNvSpPr>
          <p:nvPr/>
        </p:nvSpPr>
        <p:spPr bwMode="auto">
          <a:xfrm>
            <a:off x="1436688" y="4860925"/>
            <a:ext cx="107950" cy="109538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29" name="Rectangle 780"/>
          <p:cNvSpPr>
            <a:spLocks noChangeArrowheads="1"/>
          </p:cNvSpPr>
          <p:nvPr/>
        </p:nvSpPr>
        <p:spPr bwMode="auto">
          <a:xfrm>
            <a:off x="1436688" y="4970463"/>
            <a:ext cx="107950" cy="1079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30" name="Rectangle 781"/>
          <p:cNvSpPr>
            <a:spLocks noChangeArrowheads="1"/>
          </p:cNvSpPr>
          <p:nvPr/>
        </p:nvSpPr>
        <p:spPr bwMode="auto">
          <a:xfrm>
            <a:off x="1544638" y="4970463"/>
            <a:ext cx="109537" cy="1079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31" name="Rectangle 782"/>
          <p:cNvSpPr>
            <a:spLocks noChangeArrowheads="1"/>
          </p:cNvSpPr>
          <p:nvPr/>
        </p:nvSpPr>
        <p:spPr bwMode="auto">
          <a:xfrm>
            <a:off x="1544638" y="4860925"/>
            <a:ext cx="109537" cy="109538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32" name="Rectangle 783"/>
          <p:cNvSpPr>
            <a:spLocks noChangeArrowheads="1"/>
          </p:cNvSpPr>
          <p:nvPr/>
        </p:nvSpPr>
        <p:spPr bwMode="auto">
          <a:xfrm>
            <a:off x="1544638" y="4752975"/>
            <a:ext cx="109537" cy="1079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33" name="Rectangle 784"/>
          <p:cNvSpPr>
            <a:spLocks noChangeArrowheads="1"/>
          </p:cNvSpPr>
          <p:nvPr/>
        </p:nvSpPr>
        <p:spPr bwMode="auto">
          <a:xfrm>
            <a:off x="1544638" y="4646613"/>
            <a:ext cx="109537" cy="106362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34" name="Rectangle 785"/>
          <p:cNvSpPr>
            <a:spLocks noChangeArrowheads="1"/>
          </p:cNvSpPr>
          <p:nvPr/>
        </p:nvSpPr>
        <p:spPr bwMode="auto">
          <a:xfrm>
            <a:off x="1220788" y="4752975"/>
            <a:ext cx="106362" cy="1079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35" name="Rectangle 786"/>
          <p:cNvSpPr>
            <a:spLocks noChangeArrowheads="1"/>
          </p:cNvSpPr>
          <p:nvPr/>
        </p:nvSpPr>
        <p:spPr bwMode="auto">
          <a:xfrm>
            <a:off x="1220788" y="4860925"/>
            <a:ext cx="106362" cy="109538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36" name="Rectangle 787"/>
          <p:cNvSpPr>
            <a:spLocks noChangeArrowheads="1"/>
          </p:cNvSpPr>
          <p:nvPr/>
        </p:nvSpPr>
        <p:spPr bwMode="auto">
          <a:xfrm>
            <a:off x="1654175" y="4752975"/>
            <a:ext cx="106363" cy="1079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37" name="Rectangle 788"/>
          <p:cNvSpPr>
            <a:spLocks noChangeArrowheads="1"/>
          </p:cNvSpPr>
          <p:nvPr/>
        </p:nvSpPr>
        <p:spPr bwMode="auto">
          <a:xfrm>
            <a:off x="1654175" y="4860925"/>
            <a:ext cx="106363" cy="109538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38" name="Line 789"/>
          <p:cNvSpPr>
            <a:spLocks noChangeShapeType="1"/>
          </p:cNvSpPr>
          <p:nvPr/>
        </p:nvSpPr>
        <p:spPr bwMode="auto">
          <a:xfrm flipV="1">
            <a:off x="1165225" y="5580063"/>
            <a:ext cx="474663" cy="2460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39" name="Line 790"/>
          <p:cNvSpPr>
            <a:spLocks noChangeShapeType="1"/>
          </p:cNvSpPr>
          <p:nvPr/>
        </p:nvSpPr>
        <p:spPr bwMode="auto">
          <a:xfrm flipV="1">
            <a:off x="1450975" y="5649913"/>
            <a:ext cx="473075" cy="2428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0" name="Line 791"/>
          <p:cNvSpPr>
            <a:spLocks noChangeShapeType="1"/>
          </p:cNvSpPr>
          <p:nvPr/>
        </p:nvSpPr>
        <p:spPr bwMode="auto">
          <a:xfrm>
            <a:off x="1639888" y="5580063"/>
            <a:ext cx="284162" cy="698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1" name="Line 792"/>
          <p:cNvSpPr>
            <a:spLocks noChangeShapeType="1"/>
          </p:cNvSpPr>
          <p:nvPr/>
        </p:nvSpPr>
        <p:spPr bwMode="auto">
          <a:xfrm>
            <a:off x="1165225" y="5826125"/>
            <a:ext cx="285750" cy="666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2" name="Line 793"/>
          <p:cNvSpPr>
            <a:spLocks noChangeShapeType="1"/>
          </p:cNvSpPr>
          <p:nvPr/>
        </p:nvSpPr>
        <p:spPr bwMode="auto">
          <a:xfrm flipV="1">
            <a:off x="1165225" y="5492750"/>
            <a:ext cx="474663" cy="2444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3" name="Line 794"/>
          <p:cNvSpPr>
            <a:spLocks noChangeShapeType="1"/>
          </p:cNvSpPr>
          <p:nvPr/>
        </p:nvSpPr>
        <p:spPr bwMode="auto">
          <a:xfrm flipV="1">
            <a:off x="1450975" y="5561013"/>
            <a:ext cx="473075" cy="2444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4" name="Line 795"/>
          <p:cNvSpPr>
            <a:spLocks noChangeShapeType="1"/>
          </p:cNvSpPr>
          <p:nvPr/>
        </p:nvSpPr>
        <p:spPr bwMode="auto">
          <a:xfrm>
            <a:off x="1639888" y="5492750"/>
            <a:ext cx="284162" cy="68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5" name="Line 796"/>
          <p:cNvSpPr>
            <a:spLocks noChangeShapeType="1"/>
          </p:cNvSpPr>
          <p:nvPr/>
        </p:nvSpPr>
        <p:spPr bwMode="auto">
          <a:xfrm>
            <a:off x="1165225" y="5737225"/>
            <a:ext cx="285750" cy="68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6" name="Freeform 797"/>
          <p:cNvSpPr>
            <a:spLocks/>
          </p:cNvSpPr>
          <p:nvPr/>
        </p:nvSpPr>
        <p:spPr bwMode="auto">
          <a:xfrm>
            <a:off x="1165225" y="5492750"/>
            <a:ext cx="758825" cy="312738"/>
          </a:xfrm>
          <a:custGeom>
            <a:avLst/>
            <a:gdLst>
              <a:gd name="T0" fmla="*/ 0 w 452"/>
              <a:gd name="T1" fmla="*/ 2147483647 h 186"/>
              <a:gd name="T2" fmla="*/ 2147483647 w 452"/>
              <a:gd name="T3" fmla="*/ 0 h 186"/>
              <a:gd name="T4" fmla="*/ 2147483647 w 452"/>
              <a:gd name="T5" fmla="*/ 2147483647 h 186"/>
              <a:gd name="T6" fmla="*/ 2147483647 w 452"/>
              <a:gd name="T7" fmla="*/ 2147483647 h 186"/>
              <a:gd name="T8" fmla="*/ 0 w 452"/>
              <a:gd name="T9" fmla="*/ 2147483647 h 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2" h="186">
                <a:moveTo>
                  <a:pt x="0" y="145"/>
                </a:moveTo>
                <a:lnTo>
                  <a:pt x="283" y="0"/>
                </a:lnTo>
                <a:lnTo>
                  <a:pt x="452" y="40"/>
                </a:lnTo>
                <a:lnTo>
                  <a:pt x="170" y="186"/>
                </a:lnTo>
                <a:lnTo>
                  <a:pt x="0" y="145"/>
                </a:lnTo>
                <a:close/>
              </a:path>
            </a:pathLst>
          </a:custGeom>
          <a:solidFill>
            <a:srgbClr val="E6E6E6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47" name="Freeform 798"/>
          <p:cNvSpPr>
            <a:spLocks/>
          </p:cNvSpPr>
          <p:nvPr/>
        </p:nvSpPr>
        <p:spPr bwMode="auto">
          <a:xfrm>
            <a:off x="1165225" y="5561013"/>
            <a:ext cx="758825" cy="338137"/>
          </a:xfrm>
          <a:custGeom>
            <a:avLst/>
            <a:gdLst>
              <a:gd name="T0" fmla="*/ 0 w 452"/>
              <a:gd name="T1" fmla="*/ 2147483647 h 202"/>
              <a:gd name="T2" fmla="*/ 0 w 452"/>
              <a:gd name="T3" fmla="*/ 2147483647 h 202"/>
              <a:gd name="T4" fmla="*/ 2147483647 w 452"/>
              <a:gd name="T5" fmla="*/ 2147483647 h 202"/>
              <a:gd name="T6" fmla="*/ 2147483647 w 452"/>
              <a:gd name="T7" fmla="*/ 2147483647 h 202"/>
              <a:gd name="T8" fmla="*/ 2147483647 w 452"/>
              <a:gd name="T9" fmla="*/ 0 h 202"/>
              <a:gd name="T10" fmla="*/ 2147483647 w 452"/>
              <a:gd name="T11" fmla="*/ 2147483647 h 202"/>
              <a:gd name="T12" fmla="*/ 0 w 452"/>
              <a:gd name="T13" fmla="*/ 2147483647 h 2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52" h="202">
                <a:moveTo>
                  <a:pt x="0" y="105"/>
                </a:moveTo>
                <a:lnTo>
                  <a:pt x="0" y="162"/>
                </a:lnTo>
                <a:lnTo>
                  <a:pt x="170" y="202"/>
                </a:lnTo>
                <a:lnTo>
                  <a:pt x="452" y="57"/>
                </a:lnTo>
                <a:lnTo>
                  <a:pt x="452" y="0"/>
                </a:lnTo>
                <a:lnTo>
                  <a:pt x="170" y="146"/>
                </a:lnTo>
                <a:lnTo>
                  <a:pt x="0" y="105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48" name="Freeform 799"/>
          <p:cNvSpPr>
            <a:spLocks/>
          </p:cNvSpPr>
          <p:nvPr/>
        </p:nvSpPr>
        <p:spPr bwMode="auto">
          <a:xfrm>
            <a:off x="1231900" y="5776913"/>
            <a:ext cx="41275" cy="122237"/>
          </a:xfrm>
          <a:custGeom>
            <a:avLst/>
            <a:gdLst>
              <a:gd name="T0" fmla="*/ 0 w 25"/>
              <a:gd name="T1" fmla="*/ 2147483647 h 73"/>
              <a:gd name="T2" fmla="*/ 2147483647 w 25"/>
              <a:gd name="T3" fmla="*/ 0 h 73"/>
              <a:gd name="T4" fmla="*/ 2147483647 w 25"/>
              <a:gd name="T5" fmla="*/ 2147483647 h 73"/>
              <a:gd name="T6" fmla="*/ 2147483647 w 25"/>
              <a:gd name="T7" fmla="*/ 2147483647 h 73"/>
              <a:gd name="T8" fmla="*/ 2147483647 w 25"/>
              <a:gd name="T9" fmla="*/ 2147483647 h 73"/>
              <a:gd name="T10" fmla="*/ 2147483647 w 25"/>
              <a:gd name="T11" fmla="*/ 2147483647 h 73"/>
              <a:gd name="T12" fmla="*/ 2147483647 w 25"/>
              <a:gd name="T13" fmla="*/ 2147483647 h 73"/>
              <a:gd name="T14" fmla="*/ 0 w 25"/>
              <a:gd name="T15" fmla="*/ 2147483647 h 73"/>
              <a:gd name="T16" fmla="*/ 0 w 25"/>
              <a:gd name="T17" fmla="*/ 2147483647 h 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" h="73">
                <a:moveTo>
                  <a:pt x="0" y="17"/>
                </a:moveTo>
                <a:lnTo>
                  <a:pt x="25" y="0"/>
                </a:lnTo>
                <a:lnTo>
                  <a:pt x="25" y="24"/>
                </a:lnTo>
                <a:lnTo>
                  <a:pt x="19" y="33"/>
                </a:lnTo>
                <a:lnTo>
                  <a:pt x="19" y="65"/>
                </a:lnTo>
                <a:lnTo>
                  <a:pt x="13" y="73"/>
                </a:lnTo>
                <a:lnTo>
                  <a:pt x="13" y="41"/>
                </a:lnTo>
                <a:lnTo>
                  <a:pt x="0" y="48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49" name="Freeform 800"/>
          <p:cNvSpPr>
            <a:spLocks/>
          </p:cNvSpPr>
          <p:nvPr/>
        </p:nvSpPr>
        <p:spPr bwMode="auto">
          <a:xfrm>
            <a:off x="1870075" y="5668963"/>
            <a:ext cx="41275" cy="123825"/>
          </a:xfrm>
          <a:custGeom>
            <a:avLst/>
            <a:gdLst>
              <a:gd name="T0" fmla="*/ 0 w 24"/>
              <a:gd name="T1" fmla="*/ 2147483647 h 73"/>
              <a:gd name="T2" fmla="*/ 2147483647 w 24"/>
              <a:gd name="T3" fmla="*/ 0 h 73"/>
              <a:gd name="T4" fmla="*/ 2147483647 w 24"/>
              <a:gd name="T5" fmla="*/ 2147483647 h 73"/>
              <a:gd name="T6" fmla="*/ 2147483647 w 24"/>
              <a:gd name="T7" fmla="*/ 2147483647 h 73"/>
              <a:gd name="T8" fmla="*/ 2147483647 w 24"/>
              <a:gd name="T9" fmla="*/ 2147483647 h 73"/>
              <a:gd name="T10" fmla="*/ 2147483647 w 24"/>
              <a:gd name="T11" fmla="*/ 2147483647 h 73"/>
              <a:gd name="T12" fmla="*/ 2147483647 w 24"/>
              <a:gd name="T13" fmla="*/ 2147483647 h 73"/>
              <a:gd name="T14" fmla="*/ 0 w 24"/>
              <a:gd name="T15" fmla="*/ 2147483647 h 73"/>
              <a:gd name="T16" fmla="*/ 0 w 24"/>
              <a:gd name="T17" fmla="*/ 2147483647 h 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" h="73">
                <a:moveTo>
                  <a:pt x="0" y="16"/>
                </a:moveTo>
                <a:lnTo>
                  <a:pt x="24" y="0"/>
                </a:lnTo>
                <a:lnTo>
                  <a:pt x="24" y="24"/>
                </a:lnTo>
                <a:lnTo>
                  <a:pt x="18" y="32"/>
                </a:lnTo>
                <a:lnTo>
                  <a:pt x="18" y="64"/>
                </a:lnTo>
                <a:lnTo>
                  <a:pt x="12" y="73"/>
                </a:lnTo>
                <a:lnTo>
                  <a:pt x="12" y="40"/>
                </a:lnTo>
                <a:lnTo>
                  <a:pt x="0" y="48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50" name="Freeform 801"/>
          <p:cNvSpPr>
            <a:spLocks/>
          </p:cNvSpPr>
          <p:nvPr/>
        </p:nvSpPr>
        <p:spPr bwMode="auto">
          <a:xfrm>
            <a:off x="1793875" y="5707063"/>
            <a:ext cx="41275" cy="122237"/>
          </a:xfrm>
          <a:custGeom>
            <a:avLst/>
            <a:gdLst>
              <a:gd name="T0" fmla="*/ 0 w 25"/>
              <a:gd name="T1" fmla="*/ 2147483647 h 73"/>
              <a:gd name="T2" fmla="*/ 2147483647 w 25"/>
              <a:gd name="T3" fmla="*/ 0 h 73"/>
              <a:gd name="T4" fmla="*/ 2147483647 w 25"/>
              <a:gd name="T5" fmla="*/ 2147483647 h 73"/>
              <a:gd name="T6" fmla="*/ 2147483647 w 25"/>
              <a:gd name="T7" fmla="*/ 2147483647 h 73"/>
              <a:gd name="T8" fmla="*/ 2147483647 w 25"/>
              <a:gd name="T9" fmla="*/ 2147483647 h 73"/>
              <a:gd name="T10" fmla="*/ 2147483647 w 25"/>
              <a:gd name="T11" fmla="*/ 2147483647 h 73"/>
              <a:gd name="T12" fmla="*/ 2147483647 w 25"/>
              <a:gd name="T13" fmla="*/ 2147483647 h 73"/>
              <a:gd name="T14" fmla="*/ 0 w 25"/>
              <a:gd name="T15" fmla="*/ 2147483647 h 73"/>
              <a:gd name="T16" fmla="*/ 0 w 25"/>
              <a:gd name="T17" fmla="*/ 2147483647 h 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" h="73">
                <a:moveTo>
                  <a:pt x="0" y="16"/>
                </a:moveTo>
                <a:lnTo>
                  <a:pt x="25" y="0"/>
                </a:lnTo>
                <a:lnTo>
                  <a:pt x="25" y="25"/>
                </a:lnTo>
                <a:lnTo>
                  <a:pt x="19" y="33"/>
                </a:lnTo>
                <a:lnTo>
                  <a:pt x="19" y="65"/>
                </a:lnTo>
                <a:lnTo>
                  <a:pt x="13" y="73"/>
                </a:lnTo>
                <a:lnTo>
                  <a:pt x="13" y="41"/>
                </a:lnTo>
                <a:lnTo>
                  <a:pt x="0" y="49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51" name="Freeform 802"/>
          <p:cNvSpPr>
            <a:spLocks/>
          </p:cNvSpPr>
          <p:nvPr/>
        </p:nvSpPr>
        <p:spPr bwMode="auto">
          <a:xfrm>
            <a:off x="1719263" y="5745163"/>
            <a:ext cx="39687" cy="120650"/>
          </a:xfrm>
          <a:custGeom>
            <a:avLst/>
            <a:gdLst>
              <a:gd name="T0" fmla="*/ 0 w 24"/>
              <a:gd name="T1" fmla="*/ 2147483647 h 72"/>
              <a:gd name="T2" fmla="*/ 2147483647 w 24"/>
              <a:gd name="T3" fmla="*/ 0 h 72"/>
              <a:gd name="T4" fmla="*/ 2147483647 w 24"/>
              <a:gd name="T5" fmla="*/ 2147483647 h 72"/>
              <a:gd name="T6" fmla="*/ 2147483647 w 24"/>
              <a:gd name="T7" fmla="*/ 2147483647 h 72"/>
              <a:gd name="T8" fmla="*/ 2147483647 w 24"/>
              <a:gd name="T9" fmla="*/ 2147483647 h 72"/>
              <a:gd name="T10" fmla="*/ 2147483647 w 24"/>
              <a:gd name="T11" fmla="*/ 2147483647 h 72"/>
              <a:gd name="T12" fmla="*/ 2147483647 w 24"/>
              <a:gd name="T13" fmla="*/ 2147483647 h 72"/>
              <a:gd name="T14" fmla="*/ 0 w 24"/>
              <a:gd name="T15" fmla="*/ 2147483647 h 72"/>
              <a:gd name="T16" fmla="*/ 0 w 24"/>
              <a:gd name="T17" fmla="*/ 2147483647 h 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" h="72">
                <a:moveTo>
                  <a:pt x="0" y="16"/>
                </a:moveTo>
                <a:lnTo>
                  <a:pt x="24" y="0"/>
                </a:lnTo>
                <a:lnTo>
                  <a:pt x="24" y="24"/>
                </a:lnTo>
                <a:lnTo>
                  <a:pt x="18" y="32"/>
                </a:lnTo>
                <a:lnTo>
                  <a:pt x="18" y="65"/>
                </a:lnTo>
                <a:lnTo>
                  <a:pt x="12" y="72"/>
                </a:lnTo>
                <a:lnTo>
                  <a:pt x="12" y="41"/>
                </a:lnTo>
                <a:lnTo>
                  <a:pt x="0" y="48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52" name="Freeform 803"/>
          <p:cNvSpPr>
            <a:spLocks/>
          </p:cNvSpPr>
          <p:nvPr/>
        </p:nvSpPr>
        <p:spPr bwMode="auto">
          <a:xfrm>
            <a:off x="1641475" y="5783263"/>
            <a:ext cx="42863" cy="122237"/>
          </a:xfrm>
          <a:custGeom>
            <a:avLst/>
            <a:gdLst>
              <a:gd name="T0" fmla="*/ 0 w 25"/>
              <a:gd name="T1" fmla="*/ 2147483647 h 72"/>
              <a:gd name="T2" fmla="*/ 2147483647 w 25"/>
              <a:gd name="T3" fmla="*/ 0 h 72"/>
              <a:gd name="T4" fmla="*/ 2147483647 w 25"/>
              <a:gd name="T5" fmla="*/ 2147483647 h 72"/>
              <a:gd name="T6" fmla="*/ 2147483647 w 25"/>
              <a:gd name="T7" fmla="*/ 2147483647 h 72"/>
              <a:gd name="T8" fmla="*/ 2147483647 w 25"/>
              <a:gd name="T9" fmla="*/ 2147483647 h 72"/>
              <a:gd name="T10" fmla="*/ 2147483647 w 25"/>
              <a:gd name="T11" fmla="*/ 2147483647 h 72"/>
              <a:gd name="T12" fmla="*/ 2147483647 w 25"/>
              <a:gd name="T13" fmla="*/ 2147483647 h 72"/>
              <a:gd name="T14" fmla="*/ 0 w 25"/>
              <a:gd name="T15" fmla="*/ 2147483647 h 72"/>
              <a:gd name="T16" fmla="*/ 0 w 25"/>
              <a:gd name="T17" fmla="*/ 2147483647 h 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" h="72">
                <a:moveTo>
                  <a:pt x="0" y="16"/>
                </a:moveTo>
                <a:lnTo>
                  <a:pt x="25" y="0"/>
                </a:lnTo>
                <a:lnTo>
                  <a:pt x="25" y="24"/>
                </a:lnTo>
                <a:lnTo>
                  <a:pt x="19" y="31"/>
                </a:lnTo>
                <a:lnTo>
                  <a:pt x="19" y="64"/>
                </a:lnTo>
                <a:lnTo>
                  <a:pt x="13" y="72"/>
                </a:lnTo>
                <a:lnTo>
                  <a:pt x="13" y="40"/>
                </a:lnTo>
                <a:lnTo>
                  <a:pt x="0" y="48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53" name="Freeform 804"/>
          <p:cNvSpPr>
            <a:spLocks/>
          </p:cNvSpPr>
          <p:nvPr/>
        </p:nvSpPr>
        <p:spPr bwMode="auto">
          <a:xfrm>
            <a:off x="1490663" y="5857875"/>
            <a:ext cx="41275" cy="122238"/>
          </a:xfrm>
          <a:custGeom>
            <a:avLst/>
            <a:gdLst>
              <a:gd name="T0" fmla="*/ 0 w 25"/>
              <a:gd name="T1" fmla="*/ 2147483647 h 73"/>
              <a:gd name="T2" fmla="*/ 2147483647 w 25"/>
              <a:gd name="T3" fmla="*/ 0 h 73"/>
              <a:gd name="T4" fmla="*/ 2147483647 w 25"/>
              <a:gd name="T5" fmla="*/ 2147483647 h 73"/>
              <a:gd name="T6" fmla="*/ 2147483647 w 25"/>
              <a:gd name="T7" fmla="*/ 2147483647 h 73"/>
              <a:gd name="T8" fmla="*/ 2147483647 w 25"/>
              <a:gd name="T9" fmla="*/ 2147483647 h 73"/>
              <a:gd name="T10" fmla="*/ 2147483647 w 25"/>
              <a:gd name="T11" fmla="*/ 2147483647 h 73"/>
              <a:gd name="T12" fmla="*/ 2147483647 w 25"/>
              <a:gd name="T13" fmla="*/ 2147483647 h 73"/>
              <a:gd name="T14" fmla="*/ 0 w 25"/>
              <a:gd name="T15" fmla="*/ 2147483647 h 73"/>
              <a:gd name="T16" fmla="*/ 0 w 25"/>
              <a:gd name="T17" fmla="*/ 2147483647 h 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" h="73">
                <a:moveTo>
                  <a:pt x="0" y="17"/>
                </a:moveTo>
                <a:lnTo>
                  <a:pt x="25" y="0"/>
                </a:lnTo>
                <a:lnTo>
                  <a:pt x="25" y="25"/>
                </a:lnTo>
                <a:lnTo>
                  <a:pt x="19" y="33"/>
                </a:lnTo>
                <a:lnTo>
                  <a:pt x="19" y="65"/>
                </a:lnTo>
                <a:lnTo>
                  <a:pt x="13" y="73"/>
                </a:lnTo>
                <a:lnTo>
                  <a:pt x="13" y="41"/>
                </a:lnTo>
                <a:lnTo>
                  <a:pt x="0" y="49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54" name="Freeform 805"/>
          <p:cNvSpPr>
            <a:spLocks/>
          </p:cNvSpPr>
          <p:nvPr/>
        </p:nvSpPr>
        <p:spPr bwMode="auto">
          <a:xfrm>
            <a:off x="1566863" y="5821363"/>
            <a:ext cx="39687" cy="122237"/>
          </a:xfrm>
          <a:custGeom>
            <a:avLst/>
            <a:gdLst>
              <a:gd name="T0" fmla="*/ 0 w 24"/>
              <a:gd name="T1" fmla="*/ 2147483647 h 73"/>
              <a:gd name="T2" fmla="*/ 2147483647 w 24"/>
              <a:gd name="T3" fmla="*/ 0 h 73"/>
              <a:gd name="T4" fmla="*/ 2147483647 w 24"/>
              <a:gd name="T5" fmla="*/ 2147483647 h 73"/>
              <a:gd name="T6" fmla="*/ 2147483647 w 24"/>
              <a:gd name="T7" fmla="*/ 2147483647 h 73"/>
              <a:gd name="T8" fmla="*/ 2147483647 w 24"/>
              <a:gd name="T9" fmla="*/ 2147483647 h 73"/>
              <a:gd name="T10" fmla="*/ 2147483647 w 24"/>
              <a:gd name="T11" fmla="*/ 2147483647 h 73"/>
              <a:gd name="T12" fmla="*/ 2147483647 w 24"/>
              <a:gd name="T13" fmla="*/ 2147483647 h 73"/>
              <a:gd name="T14" fmla="*/ 0 w 24"/>
              <a:gd name="T15" fmla="*/ 2147483647 h 73"/>
              <a:gd name="T16" fmla="*/ 0 w 24"/>
              <a:gd name="T17" fmla="*/ 2147483647 h 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" h="73">
                <a:moveTo>
                  <a:pt x="0" y="16"/>
                </a:moveTo>
                <a:lnTo>
                  <a:pt x="24" y="0"/>
                </a:lnTo>
                <a:lnTo>
                  <a:pt x="24" y="24"/>
                </a:lnTo>
                <a:lnTo>
                  <a:pt x="18" y="33"/>
                </a:lnTo>
                <a:lnTo>
                  <a:pt x="18" y="64"/>
                </a:lnTo>
                <a:lnTo>
                  <a:pt x="12" y="73"/>
                </a:lnTo>
                <a:lnTo>
                  <a:pt x="12" y="40"/>
                </a:lnTo>
                <a:lnTo>
                  <a:pt x="0" y="48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55" name="Rectangle 806"/>
          <p:cNvSpPr>
            <a:spLocks noChangeArrowheads="1"/>
          </p:cNvSpPr>
          <p:nvPr/>
        </p:nvSpPr>
        <p:spPr bwMode="auto">
          <a:xfrm>
            <a:off x="1065213" y="3670300"/>
            <a:ext cx="974725" cy="649288"/>
          </a:xfrm>
          <a:prstGeom prst="rect">
            <a:avLst/>
          </a:prstGeom>
          <a:solidFill>
            <a:srgbClr val="FF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56" name="Rectangle 807"/>
          <p:cNvSpPr>
            <a:spLocks noChangeArrowheads="1"/>
          </p:cNvSpPr>
          <p:nvPr/>
        </p:nvSpPr>
        <p:spPr bwMode="auto">
          <a:xfrm>
            <a:off x="1173163" y="3722688"/>
            <a:ext cx="55562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57" name="Rectangle 808"/>
          <p:cNvSpPr>
            <a:spLocks noChangeArrowheads="1"/>
          </p:cNvSpPr>
          <p:nvPr/>
        </p:nvSpPr>
        <p:spPr bwMode="auto">
          <a:xfrm>
            <a:off x="1879600" y="3722688"/>
            <a:ext cx="52388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58" name="Rectangle 809"/>
          <p:cNvSpPr>
            <a:spLocks noChangeArrowheads="1"/>
          </p:cNvSpPr>
          <p:nvPr/>
        </p:nvSpPr>
        <p:spPr bwMode="auto">
          <a:xfrm>
            <a:off x="1525588" y="3722688"/>
            <a:ext cx="55562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59" name="Rectangle 810"/>
          <p:cNvSpPr>
            <a:spLocks noChangeArrowheads="1"/>
          </p:cNvSpPr>
          <p:nvPr/>
        </p:nvSpPr>
        <p:spPr bwMode="auto">
          <a:xfrm>
            <a:off x="1701800" y="3722688"/>
            <a:ext cx="53975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60" name="Rectangle 811"/>
          <p:cNvSpPr>
            <a:spLocks noChangeArrowheads="1"/>
          </p:cNvSpPr>
          <p:nvPr/>
        </p:nvSpPr>
        <p:spPr bwMode="auto">
          <a:xfrm>
            <a:off x="1349375" y="3722688"/>
            <a:ext cx="55563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61" name="Rectangle 812"/>
          <p:cNvSpPr>
            <a:spLocks noChangeArrowheads="1"/>
          </p:cNvSpPr>
          <p:nvPr/>
        </p:nvSpPr>
        <p:spPr bwMode="auto">
          <a:xfrm>
            <a:off x="1173163" y="4211638"/>
            <a:ext cx="55562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62" name="Rectangle 813"/>
          <p:cNvSpPr>
            <a:spLocks noChangeArrowheads="1"/>
          </p:cNvSpPr>
          <p:nvPr/>
        </p:nvSpPr>
        <p:spPr bwMode="auto">
          <a:xfrm>
            <a:off x="1879600" y="4211638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63" name="Rectangle 814"/>
          <p:cNvSpPr>
            <a:spLocks noChangeArrowheads="1"/>
          </p:cNvSpPr>
          <p:nvPr/>
        </p:nvSpPr>
        <p:spPr bwMode="auto">
          <a:xfrm>
            <a:off x="1525588" y="4211638"/>
            <a:ext cx="55562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64" name="Rectangle 815"/>
          <p:cNvSpPr>
            <a:spLocks noChangeArrowheads="1"/>
          </p:cNvSpPr>
          <p:nvPr/>
        </p:nvSpPr>
        <p:spPr bwMode="auto">
          <a:xfrm>
            <a:off x="1701800" y="4211638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65" name="Rectangle 816"/>
          <p:cNvSpPr>
            <a:spLocks noChangeArrowheads="1"/>
          </p:cNvSpPr>
          <p:nvPr/>
        </p:nvSpPr>
        <p:spPr bwMode="auto">
          <a:xfrm>
            <a:off x="1349375" y="4211638"/>
            <a:ext cx="55563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66" name="Rectangle 817"/>
          <p:cNvSpPr>
            <a:spLocks noChangeArrowheads="1"/>
          </p:cNvSpPr>
          <p:nvPr/>
        </p:nvSpPr>
        <p:spPr bwMode="auto">
          <a:xfrm>
            <a:off x="1879600" y="3968750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67" name="Rectangle 818"/>
          <p:cNvSpPr>
            <a:spLocks noChangeArrowheads="1"/>
          </p:cNvSpPr>
          <p:nvPr/>
        </p:nvSpPr>
        <p:spPr bwMode="auto">
          <a:xfrm>
            <a:off x="1173163" y="3968750"/>
            <a:ext cx="55562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68" name="Rectangle 819"/>
          <p:cNvSpPr>
            <a:spLocks noChangeArrowheads="1"/>
          </p:cNvSpPr>
          <p:nvPr/>
        </p:nvSpPr>
        <p:spPr bwMode="auto">
          <a:xfrm>
            <a:off x="1322388" y="3859213"/>
            <a:ext cx="107950" cy="296862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69" name="Rectangle 820"/>
          <p:cNvSpPr>
            <a:spLocks noChangeArrowheads="1"/>
          </p:cNvSpPr>
          <p:nvPr/>
        </p:nvSpPr>
        <p:spPr bwMode="auto">
          <a:xfrm>
            <a:off x="1581150" y="3819525"/>
            <a:ext cx="217488" cy="160338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70" name="Rectangle 821"/>
          <p:cNvSpPr>
            <a:spLocks noChangeArrowheads="1"/>
          </p:cNvSpPr>
          <p:nvPr/>
        </p:nvSpPr>
        <p:spPr bwMode="auto">
          <a:xfrm>
            <a:off x="1581150" y="4062413"/>
            <a:ext cx="134938" cy="93662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71" name="Line 822"/>
          <p:cNvSpPr>
            <a:spLocks noChangeShapeType="1"/>
          </p:cNvSpPr>
          <p:nvPr/>
        </p:nvSpPr>
        <p:spPr bwMode="auto">
          <a:xfrm>
            <a:off x="1646238" y="4022725"/>
            <a:ext cx="3175" cy="396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2" name="Line 823"/>
          <p:cNvSpPr>
            <a:spLocks noChangeShapeType="1"/>
          </p:cNvSpPr>
          <p:nvPr/>
        </p:nvSpPr>
        <p:spPr bwMode="auto">
          <a:xfrm flipH="1">
            <a:off x="1552575" y="4116388"/>
            <a:ext cx="285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3" name="Line 824"/>
          <p:cNvSpPr>
            <a:spLocks noChangeShapeType="1"/>
          </p:cNvSpPr>
          <p:nvPr/>
        </p:nvSpPr>
        <p:spPr bwMode="auto">
          <a:xfrm flipV="1">
            <a:off x="1552575" y="4116388"/>
            <a:ext cx="1588" cy="952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4" name="Line 825"/>
          <p:cNvSpPr>
            <a:spLocks noChangeShapeType="1"/>
          </p:cNvSpPr>
          <p:nvPr/>
        </p:nvSpPr>
        <p:spPr bwMode="auto">
          <a:xfrm>
            <a:off x="1228725" y="3995738"/>
            <a:ext cx="9366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5" name="Freeform 826"/>
          <p:cNvSpPr>
            <a:spLocks/>
          </p:cNvSpPr>
          <p:nvPr/>
        </p:nvSpPr>
        <p:spPr bwMode="auto">
          <a:xfrm>
            <a:off x="1498600" y="3954463"/>
            <a:ext cx="147638" cy="68262"/>
          </a:xfrm>
          <a:custGeom>
            <a:avLst/>
            <a:gdLst>
              <a:gd name="T0" fmla="*/ 0 w 88"/>
              <a:gd name="T1" fmla="*/ 0 h 40"/>
              <a:gd name="T2" fmla="*/ 0 w 88"/>
              <a:gd name="T3" fmla="*/ 2147483647 h 40"/>
              <a:gd name="T4" fmla="*/ 2147483647 w 88"/>
              <a:gd name="T5" fmla="*/ 2147483647 h 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8" h="40">
                <a:moveTo>
                  <a:pt x="0" y="0"/>
                </a:moveTo>
                <a:lnTo>
                  <a:pt x="0" y="40"/>
                </a:lnTo>
                <a:lnTo>
                  <a:pt x="88" y="4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6" name="Freeform 827"/>
          <p:cNvSpPr>
            <a:spLocks/>
          </p:cNvSpPr>
          <p:nvPr/>
        </p:nvSpPr>
        <p:spPr bwMode="auto">
          <a:xfrm>
            <a:off x="1430338" y="3914775"/>
            <a:ext cx="68262" cy="53975"/>
          </a:xfrm>
          <a:custGeom>
            <a:avLst/>
            <a:gdLst>
              <a:gd name="T0" fmla="*/ 0 w 41"/>
              <a:gd name="T1" fmla="*/ 0 h 32"/>
              <a:gd name="T2" fmla="*/ 2147483647 w 41"/>
              <a:gd name="T3" fmla="*/ 0 h 32"/>
              <a:gd name="T4" fmla="*/ 2147483647 w 41"/>
              <a:gd name="T5" fmla="*/ 2147483647 h 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" h="32">
                <a:moveTo>
                  <a:pt x="0" y="0"/>
                </a:moveTo>
                <a:lnTo>
                  <a:pt x="41" y="0"/>
                </a:lnTo>
                <a:lnTo>
                  <a:pt x="41" y="3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7" name="Line 828"/>
          <p:cNvSpPr>
            <a:spLocks noChangeShapeType="1"/>
          </p:cNvSpPr>
          <p:nvPr/>
        </p:nvSpPr>
        <p:spPr bwMode="auto">
          <a:xfrm>
            <a:off x="1728788" y="3778250"/>
            <a:ext cx="1587" cy="412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8" name="Freeform 829"/>
          <p:cNvSpPr>
            <a:spLocks/>
          </p:cNvSpPr>
          <p:nvPr/>
        </p:nvSpPr>
        <p:spPr bwMode="auto">
          <a:xfrm>
            <a:off x="1716088" y="3979863"/>
            <a:ext cx="26987" cy="136525"/>
          </a:xfrm>
          <a:custGeom>
            <a:avLst/>
            <a:gdLst>
              <a:gd name="T0" fmla="*/ 0 w 16"/>
              <a:gd name="T1" fmla="*/ 2147483647 h 81"/>
              <a:gd name="T2" fmla="*/ 2147483647 w 16"/>
              <a:gd name="T3" fmla="*/ 2147483647 h 81"/>
              <a:gd name="T4" fmla="*/ 2147483647 w 16"/>
              <a:gd name="T5" fmla="*/ 0 h 8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" h="81">
                <a:moveTo>
                  <a:pt x="0" y="81"/>
                </a:moveTo>
                <a:lnTo>
                  <a:pt x="16" y="81"/>
                </a:lnTo>
                <a:lnTo>
                  <a:pt x="16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9" name="Freeform 830"/>
          <p:cNvSpPr>
            <a:spLocks/>
          </p:cNvSpPr>
          <p:nvPr/>
        </p:nvSpPr>
        <p:spPr bwMode="auto">
          <a:xfrm>
            <a:off x="1798638" y="3898900"/>
            <a:ext cx="106362" cy="312738"/>
          </a:xfrm>
          <a:custGeom>
            <a:avLst/>
            <a:gdLst>
              <a:gd name="T0" fmla="*/ 0 w 64"/>
              <a:gd name="T1" fmla="*/ 0 h 186"/>
              <a:gd name="T2" fmla="*/ 2147483647 w 64"/>
              <a:gd name="T3" fmla="*/ 0 h 186"/>
              <a:gd name="T4" fmla="*/ 2147483647 w 64"/>
              <a:gd name="T5" fmla="*/ 2147483647 h 186"/>
              <a:gd name="T6" fmla="*/ 2147483647 w 64"/>
              <a:gd name="T7" fmla="*/ 2147483647 h 186"/>
              <a:gd name="T8" fmla="*/ 2147483647 w 64"/>
              <a:gd name="T9" fmla="*/ 2147483647 h 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" h="186">
                <a:moveTo>
                  <a:pt x="0" y="0"/>
                </a:moveTo>
                <a:lnTo>
                  <a:pt x="15" y="0"/>
                </a:lnTo>
                <a:lnTo>
                  <a:pt x="15" y="129"/>
                </a:lnTo>
                <a:lnTo>
                  <a:pt x="64" y="129"/>
                </a:lnTo>
                <a:lnTo>
                  <a:pt x="64" y="18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" name="Rectangle 831"/>
          <p:cNvSpPr>
            <a:spLocks noChangeArrowheads="1"/>
          </p:cNvSpPr>
          <p:nvPr/>
        </p:nvSpPr>
        <p:spPr bwMode="auto">
          <a:xfrm>
            <a:off x="1065213" y="3670300"/>
            <a:ext cx="974725" cy="649288"/>
          </a:xfrm>
          <a:prstGeom prst="rect">
            <a:avLst/>
          </a:prstGeom>
          <a:solidFill>
            <a:srgbClr val="FF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81" name="Rectangle 832"/>
          <p:cNvSpPr>
            <a:spLocks noChangeArrowheads="1"/>
          </p:cNvSpPr>
          <p:nvPr/>
        </p:nvSpPr>
        <p:spPr bwMode="auto">
          <a:xfrm>
            <a:off x="1173163" y="3722688"/>
            <a:ext cx="55562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82" name="Rectangle 833"/>
          <p:cNvSpPr>
            <a:spLocks noChangeArrowheads="1"/>
          </p:cNvSpPr>
          <p:nvPr/>
        </p:nvSpPr>
        <p:spPr bwMode="auto">
          <a:xfrm>
            <a:off x="1879600" y="3722688"/>
            <a:ext cx="52388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83" name="Rectangle 834"/>
          <p:cNvSpPr>
            <a:spLocks noChangeArrowheads="1"/>
          </p:cNvSpPr>
          <p:nvPr/>
        </p:nvSpPr>
        <p:spPr bwMode="auto">
          <a:xfrm>
            <a:off x="1525588" y="3722688"/>
            <a:ext cx="55562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84" name="Rectangle 835"/>
          <p:cNvSpPr>
            <a:spLocks noChangeArrowheads="1"/>
          </p:cNvSpPr>
          <p:nvPr/>
        </p:nvSpPr>
        <p:spPr bwMode="auto">
          <a:xfrm>
            <a:off x="1701800" y="3722688"/>
            <a:ext cx="53975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85" name="Rectangle 836"/>
          <p:cNvSpPr>
            <a:spLocks noChangeArrowheads="1"/>
          </p:cNvSpPr>
          <p:nvPr/>
        </p:nvSpPr>
        <p:spPr bwMode="auto">
          <a:xfrm>
            <a:off x="1349375" y="3722688"/>
            <a:ext cx="55563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86" name="Rectangle 837"/>
          <p:cNvSpPr>
            <a:spLocks noChangeArrowheads="1"/>
          </p:cNvSpPr>
          <p:nvPr/>
        </p:nvSpPr>
        <p:spPr bwMode="auto">
          <a:xfrm>
            <a:off x="1173163" y="4211638"/>
            <a:ext cx="55562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87" name="Rectangle 838"/>
          <p:cNvSpPr>
            <a:spLocks noChangeArrowheads="1"/>
          </p:cNvSpPr>
          <p:nvPr/>
        </p:nvSpPr>
        <p:spPr bwMode="auto">
          <a:xfrm>
            <a:off x="1879600" y="4211638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88" name="Rectangle 839"/>
          <p:cNvSpPr>
            <a:spLocks noChangeArrowheads="1"/>
          </p:cNvSpPr>
          <p:nvPr/>
        </p:nvSpPr>
        <p:spPr bwMode="auto">
          <a:xfrm>
            <a:off x="1525588" y="4211638"/>
            <a:ext cx="55562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89" name="Rectangle 840"/>
          <p:cNvSpPr>
            <a:spLocks noChangeArrowheads="1"/>
          </p:cNvSpPr>
          <p:nvPr/>
        </p:nvSpPr>
        <p:spPr bwMode="auto">
          <a:xfrm>
            <a:off x="1701800" y="4211638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90" name="Rectangle 841"/>
          <p:cNvSpPr>
            <a:spLocks noChangeArrowheads="1"/>
          </p:cNvSpPr>
          <p:nvPr/>
        </p:nvSpPr>
        <p:spPr bwMode="auto">
          <a:xfrm>
            <a:off x="1349375" y="4211638"/>
            <a:ext cx="55563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91" name="Rectangle 842"/>
          <p:cNvSpPr>
            <a:spLocks noChangeArrowheads="1"/>
          </p:cNvSpPr>
          <p:nvPr/>
        </p:nvSpPr>
        <p:spPr bwMode="auto">
          <a:xfrm>
            <a:off x="1879600" y="3968750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92" name="Rectangle 843"/>
          <p:cNvSpPr>
            <a:spLocks noChangeArrowheads="1"/>
          </p:cNvSpPr>
          <p:nvPr/>
        </p:nvSpPr>
        <p:spPr bwMode="auto">
          <a:xfrm>
            <a:off x="1173163" y="3968750"/>
            <a:ext cx="55562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93" name="Line 844"/>
          <p:cNvSpPr>
            <a:spLocks noChangeShapeType="1"/>
          </p:cNvSpPr>
          <p:nvPr/>
        </p:nvSpPr>
        <p:spPr bwMode="auto">
          <a:xfrm>
            <a:off x="1228725" y="3995738"/>
            <a:ext cx="9366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94" name="Line 845"/>
          <p:cNvSpPr>
            <a:spLocks noChangeShapeType="1"/>
          </p:cNvSpPr>
          <p:nvPr/>
        </p:nvSpPr>
        <p:spPr bwMode="auto">
          <a:xfrm>
            <a:off x="1728788" y="3778250"/>
            <a:ext cx="1587" cy="412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95" name="Freeform 846"/>
          <p:cNvSpPr>
            <a:spLocks/>
          </p:cNvSpPr>
          <p:nvPr/>
        </p:nvSpPr>
        <p:spPr bwMode="auto">
          <a:xfrm>
            <a:off x="1798638" y="3898900"/>
            <a:ext cx="106362" cy="312738"/>
          </a:xfrm>
          <a:custGeom>
            <a:avLst/>
            <a:gdLst>
              <a:gd name="T0" fmla="*/ 0 w 64"/>
              <a:gd name="T1" fmla="*/ 0 h 186"/>
              <a:gd name="T2" fmla="*/ 2147483647 w 64"/>
              <a:gd name="T3" fmla="*/ 0 h 186"/>
              <a:gd name="T4" fmla="*/ 2147483647 w 64"/>
              <a:gd name="T5" fmla="*/ 2147483647 h 186"/>
              <a:gd name="T6" fmla="*/ 2147483647 w 64"/>
              <a:gd name="T7" fmla="*/ 2147483647 h 186"/>
              <a:gd name="T8" fmla="*/ 2147483647 w 64"/>
              <a:gd name="T9" fmla="*/ 2147483647 h 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" h="186">
                <a:moveTo>
                  <a:pt x="0" y="0"/>
                </a:moveTo>
                <a:lnTo>
                  <a:pt x="15" y="0"/>
                </a:lnTo>
                <a:lnTo>
                  <a:pt x="15" y="129"/>
                </a:lnTo>
                <a:lnTo>
                  <a:pt x="64" y="129"/>
                </a:lnTo>
                <a:lnTo>
                  <a:pt x="64" y="18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96" name="Rectangle 847"/>
          <p:cNvSpPr>
            <a:spLocks noChangeArrowheads="1"/>
          </p:cNvSpPr>
          <p:nvPr/>
        </p:nvSpPr>
        <p:spPr bwMode="auto">
          <a:xfrm>
            <a:off x="1393825" y="3848100"/>
            <a:ext cx="106363" cy="296863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97" name="Rectangle 848"/>
          <p:cNvSpPr>
            <a:spLocks noChangeArrowheads="1"/>
          </p:cNvSpPr>
          <p:nvPr/>
        </p:nvSpPr>
        <p:spPr bwMode="auto">
          <a:xfrm>
            <a:off x="1582738" y="3821113"/>
            <a:ext cx="217487" cy="161925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98" name="Rectangle 849"/>
          <p:cNvSpPr>
            <a:spLocks noChangeArrowheads="1"/>
          </p:cNvSpPr>
          <p:nvPr/>
        </p:nvSpPr>
        <p:spPr bwMode="auto">
          <a:xfrm>
            <a:off x="1582738" y="4064000"/>
            <a:ext cx="136525" cy="96838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99" name="Line 850"/>
          <p:cNvSpPr>
            <a:spLocks noChangeShapeType="1"/>
          </p:cNvSpPr>
          <p:nvPr/>
        </p:nvSpPr>
        <p:spPr bwMode="auto">
          <a:xfrm>
            <a:off x="1651000" y="4024313"/>
            <a:ext cx="1588" cy="396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0" name="Line 851"/>
          <p:cNvSpPr>
            <a:spLocks noChangeShapeType="1"/>
          </p:cNvSpPr>
          <p:nvPr/>
        </p:nvSpPr>
        <p:spPr bwMode="auto">
          <a:xfrm flipH="1">
            <a:off x="1554163" y="4117975"/>
            <a:ext cx="285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1" name="Freeform 852"/>
          <p:cNvSpPr>
            <a:spLocks/>
          </p:cNvSpPr>
          <p:nvPr/>
        </p:nvSpPr>
        <p:spPr bwMode="auto">
          <a:xfrm>
            <a:off x="1539875" y="3956050"/>
            <a:ext cx="111125" cy="68263"/>
          </a:xfrm>
          <a:custGeom>
            <a:avLst/>
            <a:gdLst>
              <a:gd name="T0" fmla="*/ 0 w 66"/>
              <a:gd name="T1" fmla="*/ 0 h 40"/>
              <a:gd name="T2" fmla="*/ 0 w 66"/>
              <a:gd name="T3" fmla="*/ 2147483647 h 40"/>
              <a:gd name="T4" fmla="*/ 2147483647 w 66"/>
              <a:gd name="T5" fmla="*/ 2147483647 h 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6" h="40">
                <a:moveTo>
                  <a:pt x="0" y="0"/>
                </a:moveTo>
                <a:lnTo>
                  <a:pt x="0" y="40"/>
                </a:lnTo>
                <a:lnTo>
                  <a:pt x="66" y="4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2" name="Freeform 853"/>
          <p:cNvSpPr>
            <a:spLocks/>
          </p:cNvSpPr>
          <p:nvPr/>
        </p:nvSpPr>
        <p:spPr bwMode="auto">
          <a:xfrm>
            <a:off x="1719263" y="3983038"/>
            <a:ext cx="26987" cy="134937"/>
          </a:xfrm>
          <a:custGeom>
            <a:avLst/>
            <a:gdLst>
              <a:gd name="T0" fmla="*/ 0 w 16"/>
              <a:gd name="T1" fmla="*/ 2147483647 h 80"/>
              <a:gd name="T2" fmla="*/ 2147483647 w 16"/>
              <a:gd name="T3" fmla="*/ 2147483647 h 80"/>
              <a:gd name="T4" fmla="*/ 2147483647 w 16"/>
              <a:gd name="T5" fmla="*/ 0 h 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" h="80">
                <a:moveTo>
                  <a:pt x="0" y="80"/>
                </a:moveTo>
                <a:lnTo>
                  <a:pt x="16" y="80"/>
                </a:lnTo>
                <a:lnTo>
                  <a:pt x="16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3" name="Line 854"/>
          <p:cNvSpPr>
            <a:spLocks noChangeShapeType="1"/>
          </p:cNvSpPr>
          <p:nvPr/>
        </p:nvSpPr>
        <p:spPr bwMode="auto">
          <a:xfrm>
            <a:off x="1503363" y="3908425"/>
            <a:ext cx="3651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4" name="Line 855"/>
          <p:cNvSpPr>
            <a:spLocks noChangeShapeType="1"/>
          </p:cNvSpPr>
          <p:nvPr/>
        </p:nvSpPr>
        <p:spPr bwMode="auto">
          <a:xfrm flipV="1">
            <a:off x="1539875" y="3911600"/>
            <a:ext cx="1588" cy="476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5" name="Line 856"/>
          <p:cNvSpPr>
            <a:spLocks noChangeShapeType="1"/>
          </p:cNvSpPr>
          <p:nvPr/>
        </p:nvSpPr>
        <p:spPr bwMode="auto">
          <a:xfrm>
            <a:off x="1322388" y="3995738"/>
            <a:ext cx="635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6" name="Line 857"/>
          <p:cNvSpPr>
            <a:spLocks noChangeShapeType="1"/>
          </p:cNvSpPr>
          <p:nvPr/>
        </p:nvSpPr>
        <p:spPr bwMode="auto">
          <a:xfrm flipV="1">
            <a:off x="1552575" y="4119563"/>
            <a:ext cx="1588" cy="904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7" name="Rectangle 858"/>
          <p:cNvSpPr>
            <a:spLocks noChangeArrowheads="1"/>
          </p:cNvSpPr>
          <p:nvPr/>
        </p:nvSpPr>
        <p:spPr bwMode="auto">
          <a:xfrm>
            <a:off x="1055688" y="5402263"/>
            <a:ext cx="974725" cy="649287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08" name="Rectangle 859"/>
          <p:cNvSpPr>
            <a:spLocks noChangeArrowheads="1"/>
          </p:cNvSpPr>
          <p:nvPr/>
        </p:nvSpPr>
        <p:spPr bwMode="auto">
          <a:xfrm>
            <a:off x="4745038" y="2189163"/>
            <a:ext cx="1300162" cy="252412"/>
          </a:xfrm>
          <a:prstGeom prst="rect">
            <a:avLst/>
          </a:prstGeom>
          <a:solidFill>
            <a:srgbClr val="FAC094"/>
          </a:solidFill>
          <a:ln>
            <a:noFill/>
          </a:ln>
          <a:extLst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09" name="Rectangle 860"/>
          <p:cNvSpPr>
            <a:spLocks noChangeArrowheads="1"/>
          </p:cNvSpPr>
          <p:nvPr/>
        </p:nvSpPr>
        <p:spPr bwMode="auto">
          <a:xfrm>
            <a:off x="5033963" y="2244725"/>
            <a:ext cx="779462" cy="1444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000" dirty="0" err="1">
                <a:solidFill>
                  <a:srgbClr val="000000"/>
                </a:solidFill>
              </a:rPr>
              <a:t>Partitionierung</a:t>
            </a:r>
            <a:endParaRPr lang="en-US" altLang="de-DE" sz="1900" dirty="0">
              <a:solidFill>
                <a:srgbClr val="000000"/>
              </a:solidFill>
            </a:endParaRPr>
          </a:p>
        </p:txBody>
      </p:sp>
      <p:sp>
        <p:nvSpPr>
          <p:cNvPr id="4310" name="Line 861"/>
          <p:cNvSpPr>
            <a:spLocks noChangeShapeType="1"/>
          </p:cNvSpPr>
          <p:nvPr/>
        </p:nvSpPr>
        <p:spPr bwMode="auto">
          <a:xfrm>
            <a:off x="5394325" y="2441575"/>
            <a:ext cx="1588" cy="4397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" name="Freeform 862"/>
          <p:cNvSpPr>
            <a:spLocks/>
          </p:cNvSpPr>
          <p:nvPr/>
        </p:nvSpPr>
        <p:spPr bwMode="auto">
          <a:xfrm>
            <a:off x="5356225" y="2870200"/>
            <a:ext cx="79375" cy="79375"/>
          </a:xfrm>
          <a:custGeom>
            <a:avLst/>
            <a:gdLst>
              <a:gd name="T0" fmla="*/ 2147483647 w 47"/>
              <a:gd name="T1" fmla="*/ 0 h 47"/>
              <a:gd name="T2" fmla="*/ 2147483647 w 47"/>
              <a:gd name="T3" fmla="*/ 2147483647 h 47"/>
              <a:gd name="T4" fmla="*/ 0 w 47"/>
              <a:gd name="T5" fmla="*/ 0 h 47"/>
              <a:gd name="T6" fmla="*/ 2147483647 w 47"/>
              <a:gd name="T7" fmla="*/ 0 h 4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7" h="47">
                <a:moveTo>
                  <a:pt x="47" y="0"/>
                </a:moveTo>
                <a:lnTo>
                  <a:pt x="23" y="47"/>
                </a:lnTo>
                <a:lnTo>
                  <a:pt x="0" y="0"/>
                </a:lnTo>
                <a:lnTo>
                  <a:pt x="47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312" name="Line 863"/>
          <p:cNvSpPr>
            <a:spLocks noChangeShapeType="1"/>
          </p:cNvSpPr>
          <p:nvPr/>
        </p:nvSpPr>
        <p:spPr bwMode="auto">
          <a:xfrm flipV="1">
            <a:off x="3867150" y="2259013"/>
            <a:ext cx="820738" cy="145573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313" name="Line 864"/>
          <p:cNvSpPr>
            <a:spLocks noChangeShapeType="1"/>
          </p:cNvSpPr>
          <p:nvPr/>
        </p:nvSpPr>
        <p:spPr bwMode="auto">
          <a:xfrm>
            <a:off x="3873500" y="3968750"/>
            <a:ext cx="814388" cy="141446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314" name="Rectangle 865"/>
          <p:cNvSpPr>
            <a:spLocks noChangeArrowheads="1"/>
          </p:cNvSpPr>
          <p:nvPr/>
        </p:nvSpPr>
        <p:spPr bwMode="auto">
          <a:xfrm>
            <a:off x="6675438" y="3089275"/>
            <a:ext cx="506412" cy="277813"/>
          </a:xfrm>
          <a:prstGeom prst="rect">
            <a:avLst/>
          </a:prstGeom>
          <a:solidFill>
            <a:srgbClr val="F8F8F8"/>
          </a:solid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15" name="Rectangle 866" descr="Diagonal weit nach unten"/>
          <p:cNvSpPr>
            <a:spLocks noChangeArrowheads="1"/>
          </p:cNvSpPr>
          <p:nvPr/>
        </p:nvSpPr>
        <p:spPr bwMode="auto">
          <a:xfrm>
            <a:off x="7186613" y="3092450"/>
            <a:ext cx="504825" cy="277813"/>
          </a:xfrm>
          <a:prstGeom prst="rect">
            <a:avLst/>
          </a:prstGeom>
          <a:pattFill prst="wdDnDiag">
            <a:fgClr>
              <a:srgbClr val="DDDDDD"/>
            </a:fgClr>
            <a:bgClr>
              <a:srgbClr val="FFFFFF"/>
            </a:bgClr>
          </a:patt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16" name="Rectangle 867"/>
          <p:cNvSpPr>
            <a:spLocks noChangeArrowheads="1"/>
          </p:cNvSpPr>
          <p:nvPr/>
        </p:nvSpPr>
        <p:spPr bwMode="auto">
          <a:xfrm>
            <a:off x="6772275" y="2846388"/>
            <a:ext cx="128588" cy="69850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17" name="Rectangle 868"/>
          <p:cNvSpPr>
            <a:spLocks noChangeArrowheads="1"/>
          </p:cNvSpPr>
          <p:nvPr/>
        </p:nvSpPr>
        <p:spPr bwMode="auto">
          <a:xfrm>
            <a:off x="6913563" y="2844800"/>
            <a:ext cx="128587" cy="69850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18" name="Rectangle 869"/>
          <p:cNvSpPr>
            <a:spLocks noChangeArrowheads="1"/>
          </p:cNvSpPr>
          <p:nvPr/>
        </p:nvSpPr>
        <p:spPr bwMode="auto">
          <a:xfrm>
            <a:off x="6769100" y="2967038"/>
            <a:ext cx="128588" cy="69850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19" name="Rectangle 870"/>
          <p:cNvSpPr>
            <a:spLocks noChangeArrowheads="1"/>
          </p:cNvSpPr>
          <p:nvPr/>
        </p:nvSpPr>
        <p:spPr bwMode="auto">
          <a:xfrm>
            <a:off x="6908800" y="2967038"/>
            <a:ext cx="127000" cy="69850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20" name="Rectangle 871"/>
          <p:cNvSpPr>
            <a:spLocks noChangeArrowheads="1"/>
          </p:cNvSpPr>
          <p:nvPr/>
        </p:nvSpPr>
        <p:spPr bwMode="auto">
          <a:xfrm>
            <a:off x="6507163" y="2897188"/>
            <a:ext cx="68262" cy="134937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21" name="Rectangle 872"/>
          <p:cNvSpPr>
            <a:spLocks noChangeArrowheads="1"/>
          </p:cNvSpPr>
          <p:nvPr/>
        </p:nvSpPr>
        <p:spPr bwMode="auto">
          <a:xfrm>
            <a:off x="6507163" y="3076575"/>
            <a:ext cx="68262" cy="133350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22" name="Rectangle 873"/>
          <p:cNvSpPr>
            <a:spLocks noChangeArrowheads="1"/>
          </p:cNvSpPr>
          <p:nvPr/>
        </p:nvSpPr>
        <p:spPr bwMode="auto">
          <a:xfrm>
            <a:off x="6397625" y="2016125"/>
            <a:ext cx="1296988" cy="649288"/>
          </a:xfrm>
          <a:prstGeom prst="rect">
            <a:avLst/>
          </a:prstGeom>
          <a:solidFill>
            <a:srgbClr val="FF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23" name="Line 874"/>
          <p:cNvSpPr>
            <a:spLocks noChangeShapeType="1"/>
          </p:cNvSpPr>
          <p:nvPr/>
        </p:nvSpPr>
        <p:spPr bwMode="auto">
          <a:xfrm>
            <a:off x="6583363" y="2173288"/>
            <a:ext cx="1587" cy="1349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4" name="Freeform 875"/>
          <p:cNvSpPr>
            <a:spLocks/>
          </p:cNvSpPr>
          <p:nvPr/>
        </p:nvSpPr>
        <p:spPr bwMode="auto">
          <a:xfrm>
            <a:off x="6542088" y="2127250"/>
            <a:ext cx="544512" cy="95250"/>
          </a:xfrm>
          <a:custGeom>
            <a:avLst/>
            <a:gdLst>
              <a:gd name="T0" fmla="*/ 0 w 348"/>
              <a:gd name="T1" fmla="*/ 0 h 56"/>
              <a:gd name="T2" fmla="*/ 2147483647 w 348"/>
              <a:gd name="T3" fmla="*/ 0 h 56"/>
              <a:gd name="T4" fmla="*/ 2147483647 w 348"/>
              <a:gd name="T5" fmla="*/ 0 h 56"/>
              <a:gd name="T6" fmla="*/ 2147483647 w 348"/>
              <a:gd name="T7" fmla="*/ 2147483647 h 56"/>
              <a:gd name="T8" fmla="*/ 2147483647 w 348"/>
              <a:gd name="T9" fmla="*/ 2147483647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56">
                <a:moveTo>
                  <a:pt x="0" y="0"/>
                </a:moveTo>
                <a:lnTo>
                  <a:pt x="17" y="0"/>
                </a:lnTo>
                <a:lnTo>
                  <a:pt x="301" y="0"/>
                </a:lnTo>
                <a:lnTo>
                  <a:pt x="301" y="56"/>
                </a:lnTo>
                <a:lnTo>
                  <a:pt x="348" y="5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5" name="Line 876"/>
          <p:cNvSpPr>
            <a:spLocks noChangeShapeType="1"/>
          </p:cNvSpPr>
          <p:nvPr/>
        </p:nvSpPr>
        <p:spPr bwMode="auto">
          <a:xfrm>
            <a:off x="6931025" y="2289175"/>
            <a:ext cx="1555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6" name="Freeform 877"/>
          <p:cNvSpPr>
            <a:spLocks/>
          </p:cNvSpPr>
          <p:nvPr/>
        </p:nvSpPr>
        <p:spPr bwMode="auto">
          <a:xfrm>
            <a:off x="7073900" y="2195513"/>
            <a:ext cx="25400" cy="136525"/>
          </a:xfrm>
          <a:custGeom>
            <a:avLst/>
            <a:gdLst>
              <a:gd name="T0" fmla="*/ 0 w 17"/>
              <a:gd name="T1" fmla="*/ 0 h 81"/>
              <a:gd name="T2" fmla="*/ 2147483647 w 17"/>
              <a:gd name="T3" fmla="*/ 2147483647 h 81"/>
              <a:gd name="T4" fmla="*/ 2147483647 w 17"/>
              <a:gd name="T5" fmla="*/ 2147483647 h 81"/>
              <a:gd name="T6" fmla="*/ 2147483647 w 17"/>
              <a:gd name="T7" fmla="*/ 2147483647 h 81"/>
              <a:gd name="T8" fmla="*/ 2147483647 w 17"/>
              <a:gd name="T9" fmla="*/ 2147483647 h 81"/>
              <a:gd name="T10" fmla="*/ 2147483647 w 17"/>
              <a:gd name="T11" fmla="*/ 2147483647 h 81"/>
              <a:gd name="T12" fmla="*/ 2147483647 w 17"/>
              <a:gd name="T13" fmla="*/ 2147483647 h 81"/>
              <a:gd name="T14" fmla="*/ 2147483647 w 17"/>
              <a:gd name="T15" fmla="*/ 2147483647 h 81"/>
              <a:gd name="T16" fmla="*/ 2147483647 w 17"/>
              <a:gd name="T17" fmla="*/ 2147483647 h 81"/>
              <a:gd name="T18" fmla="*/ 2147483647 w 17"/>
              <a:gd name="T19" fmla="*/ 2147483647 h 81"/>
              <a:gd name="T20" fmla="*/ 2147483647 w 17"/>
              <a:gd name="T21" fmla="*/ 2147483647 h 81"/>
              <a:gd name="T22" fmla="*/ 2147483647 w 17"/>
              <a:gd name="T23" fmla="*/ 2147483647 h 81"/>
              <a:gd name="T24" fmla="*/ 0 w 17"/>
              <a:gd name="T25" fmla="*/ 2147483647 h 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7" h="81">
                <a:moveTo>
                  <a:pt x="0" y="0"/>
                </a:moveTo>
                <a:lnTo>
                  <a:pt x="5" y="1"/>
                </a:lnTo>
                <a:lnTo>
                  <a:pt x="9" y="5"/>
                </a:lnTo>
                <a:lnTo>
                  <a:pt x="11" y="11"/>
                </a:lnTo>
                <a:lnTo>
                  <a:pt x="14" y="20"/>
                </a:lnTo>
                <a:lnTo>
                  <a:pt x="16" y="29"/>
                </a:lnTo>
                <a:lnTo>
                  <a:pt x="17" y="40"/>
                </a:lnTo>
                <a:lnTo>
                  <a:pt x="16" y="51"/>
                </a:lnTo>
                <a:lnTo>
                  <a:pt x="14" y="60"/>
                </a:lnTo>
                <a:lnTo>
                  <a:pt x="11" y="69"/>
                </a:lnTo>
                <a:lnTo>
                  <a:pt x="9" y="75"/>
                </a:lnTo>
                <a:lnTo>
                  <a:pt x="5" y="79"/>
                </a:lnTo>
                <a:lnTo>
                  <a:pt x="0" y="8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7" name="Freeform 878"/>
          <p:cNvSpPr>
            <a:spLocks/>
          </p:cNvSpPr>
          <p:nvPr/>
        </p:nvSpPr>
        <p:spPr bwMode="auto">
          <a:xfrm>
            <a:off x="7073900" y="2195513"/>
            <a:ext cx="138113" cy="136525"/>
          </a:xfrm>
          <a:custGeom>
            <a:avLst/>
            <a:gdLst>
              <a:gd name="T0" fmla="*/ 0 w 89"/>
              <a:gd name="T1" fmla="*/ 0 h 81"/>
              <a:gd name="T2" fmla="*/ 2147483647 w 89"/>
              <a:gd name="T3" fmla="*/ 0 h 81"/>
              <a:gd name="T4" fmla="*/ 2147483647 w 89"/>
              <a:gd name="T5" fmla="*/ 2147483647 h 81"/>
              <a:gd name="T6" fmla="*/ 2147483647 w 89"/>
              <a:gd name="T7" fmla="*/ 2147483647 h 81"/>
              <a:gd name="T8" fmla="*/ 2147483647 w 89"/>
              <a:gd name="T9" fmla="*/ 2147483647 h 81"/>
              <a:gd name="T10" fmla="*/ 2147483647 w 89"/>
              <a:gd name="T11" fmla="*/ 2147483647 h 81"/>
              <a:gd name="T12" fmla="*/ 2147483647 w 89"/>
              <a:gd name="T13" fmla="*/ 2147483647 h 81"/>
              <a:gd name="T14" fmla="*/ 2147483647 w 89"/>
              <a:gd name="T15" fmla="*/ 2147483647 h 81"/>
              <a:gd name="T16" fmla="*/ 2147483647 w 89"/>
              <a:gd name="T17" fmla="*/ 2147483647 h 81"/>
              <a:gd name="T18" fmla="*/ 2147483647 w 89"/>
              <a:gd name="T19" fmla="*/ 2147483647 h 81"/>
              <a:gd name="T20" fmla="*/ 2147483647 w 89"/>
              <a:gd name="T21" fmla="*/ 2147483647 h 81"/>
              <a:gd name="T22" fmla="*/ 2147483647 w 89"/>
              <a:gd name="T23" fmla="*/ 2147483647 h 81"/>
              <a:gd name="T24" fmla="*/ 2147483647 w 89"/>
              <a:gd name="T25" fmla="*/ 2147483647 h 81"/>
              <a:gd name="T26" fmla="*/ 2147483647 w 89"/>
              <a:gd name="T27" fmla="*/ 2147483647 h 81"/>
              <a:gd name="T28" fmla="*/ 2147483647 w 89"/>
              <a:gd name="T29" fmla="*/ 2147483647 h 81"/>
              <a:gd name="T30" fmla="*/ 2147483647 w 89"/>
              <a:gd name="T31" fmla="*/ 2147483647 h 81"/>
              <a:gd name="T32" fmla="*/ 2147483647 w 89"/>
              <a:gd name="T33" fmla="*/ 2147483647 h 81"/>
              <a:gd name="T34" fmla="*/ 2147483647 w 89"/>
              <a:gd name="T35" fmla="*/ 2147483647 h 81"/>
              <a:gd name="T36" fmla="*/ 2147483647 w 89"/>
              <a:gd name="T37" fmla="*/ 2147483647 h 81"/>
              <a:gd name="T38" fmla="*/ 2147483647 w 89"/>
              <a:gd name="T39" fmla="*/ 2147483647 h 81"/>
              <a:gd name="T40" fmla="*/ 2147483647 w 89"/>
              <a:gd name="T41" fmla="*/ 2147483647 h 81"/>
              <a:gd name="T42" fmla="*/ 2147483647 w 89"/>
              <a:gd name="T43" fmla="*/ 2147483647 h 81"/>
              <a:gd name="T44" fmla="*/ 2147483647 w 89"/>
              <a:gd name="T45" fmla="*/ 2147483647 h 81"/>
              <a:gd name="T46" fmla="*/ 2147483647 w 89"/>
              <a:gd name="T47" fmla="*/ 2147483647 h 81"/>
              <a:gd name="T48" fmla="*/ 2147483647 w 89"/>
              <a:gd name="T49" fmla="*/ 2147483647 h 81"/>
              <a:gd name="T50" fmla="*/ 0 w 89"/>
              <a:gd name="T51" fmla="*/ 2147483647 h 8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89" h="81">
                <a:moveTo>
                  <a:pt x="0" y="0"/>
                </a:moveTo>
                <a:lnTo>
                  <a:pt x="15" y="0"/>
                </a:lnTo>
                <a:lnTo>
                  <a:pt x="29" y="1"/>
                </a:lnTo>
                <a:lnTo>
                  <a:pt x="41" y="2"/>
                </a:lnTo>
                <a:lnTo>
                  <a:pt x="51" y="3"/>
                </a:lnTo>
                <a:lnTo>
                  <a:pt x="59" y="4"/>
                </a:lnTo>
                <a:lnTo>
                  <a:pt x="63" y="6"/>
                </a:lnTo>
                <a:lnTo>
                  <a:pt x="65" y="8"/>
                </a:lnTo>
                <a:lnTo>
                  <a:pt x="72" y="9"/>
                </a:lnTo>
                <a:lnTo>
                  <a:pt x="79" y="14"/>
                </a:lnTo>
                <a:lnTo>
                  <a:pt x="84" y="21"/>
                </a:lnTo>
                <a:lnTo>
                  <a:pt x="87" y="30"/>
                </a:lnTo>
                <a:lnTo>
                  <a:pt x="89" y="40"/>
                </a:lnTo>
                <a:lnTo>
                  <a:pt x="85" y="50"/>
                </a:lnTo>
                <a:lnTo>
                  <a:pt x="81" y="58"/>
                </a:lnTo>
                <a:lnTo>
                  <a:pt x="75" y="65"/>
                </a:lnTo>
                <a:lnTo>
                  <a:pt x="69" y="70"/>
                </a:lnTo>
                <a:lnTo>
                  <a:pt x="63" y="72"/>
                </a:lnTo>
                <a:lnTo>
                  <a:pt x="57" y="72"/>
                </a:lnTo>
                <a:lnTo>
                  <a:pt x="55" y="73"/>
                </a:lnTo>
                <a:lnTo>
                  <a:pt x="51" y="74"/>
                </a:lnTo>
                <a:lnTo>
                  <a:pt x="45" y="76"/>
                </a:lnTo>
                <a:lnTo>
                  <a:pt x="36" y="76"/>
                </a:lnTo>
                <a:lnTo>
                  <a:pt x="25" y="78"/>
                </a:lnTo>
                <a:lnTo>
                  <a:pt x="13" y="79"/>
                </a:lnTo>
                <a:lnTo>
                  <a:pt x="0" y="8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8" name="Line 879"/>
          <p:cNvSpPr>
            <a:spLocks noChangeShapeType="1"/>
          </p:cNvSpPr>
          <p:nvPr/>
        </p:nvSpPr>
        <p:spPr bwMode="auto">
          <a:xfrm>
            <a:off x="7212013" y="2262188"/>
            <a:ext cx="147637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9" name="Freeform 880"/>
          <p:cNvSpPr>
            <a:spLocks/>
          </p:cNvSpPr>
          <p:nvPr/>
        </p:nvSpPr>
        <p:spPr bwMode="auto">
          <a:xfrm>
            <a:off x="6583363" y="2173288"/>
            <a:ext cx="100012" cy="134937"/>
          </a:xfrm>
          <a:custGeom>
            <a:avLst/>
            <a:gdLst>
              <a:gd name="T0" fmla="*/ 0 w 65"/>
              <a:gd name="T1" fmla="*/ 0 h 80"/>
              <a:gd name="T2" fmla="*/ 2147483647 w 65"/>
              <a:gd name="T3" fmla="*/ 2147483647 h 80"/>
              <a:gd name="T4" fmla="*/ 0 w 65"/>
              <a:gd name="T5" fmla="*/ 2147483647 h 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5" h="80">
                <a:moveTo>
                  <a:pt x="0" y="0"/>
                </a:moveTo>
                <a:lnTo>
                  <a:pt x="65" y="40"/>
                </a:lnTo>
                <a:lnTo>
                  <a:pt x="0" y="8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0" name="Line 881"/>
          <p:cNvSpPr>
            <a:spLocks noChangeShapeType="1"/>
          </p:cNvSpPr>
          <p:nvPr/>
        </p:nvSpPr>
        <p:spPr bwMode="auto">
          <a:xfrm>
            <a:off x="6542088" y="2239963"/>
            <a:ext cx="412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" name="Freeform 882"/>
          <p:cNvSpPr>
            <a:spLocks/>
          </p:cNvSpPr>
          <p:nvPr/>
        </p:nvSpPr>
        <p:spPr bwMode="auto">
          <a:xfrm>
            <a:off x="6683375" y="2216150"/>
            <a:ext cx="50800" cy="50800"/>
          </a:xfrm>
          <a:custGeom>
            <a:avLst/>
            <a:gdLst>
              <a:gd name="T0" fmla="*/ 0 w 32"/>
              <a:gd name="T1" fmla="*/ 2147483647 h 31"/>
              <a:gd name="T2" fmla="*/ 2147483647 w 32"/>
              <a:gd name="T3" fmla="*/ 2147483647 h 31"/>
              <a:gd name="T4" fmla="*/ 2147483647 w 32"/>
              <a:gd name="T5" fmla="*/ 2147483647 h 31"/>
              <a:gd name="T6" fmla="*/ 2147483647 w 32"/>
              <a:gd name="T7" fmla="*/ 0 h 31"/>
              <a:gd name="T8" fmla="*/ 2147483647 w 32"/>
              <a:gd name="T9" fmla="*/ 0 h 31"/>
              <a:gd name="T10" fmla="*/ 2147483647 w 32"/>
              <a:gd name="T11" fmla="*/ 2147483647 h 31"/>
              <a:gd name="T12" fmla="*/ 2147483647 w 32"/>
              <a:gd name="T13" fmla="*/ 2147483647 h 31"/>
              <a:gd name="T14" fmla="*/ 2147483647 w 32"/>
              <a:gd name="T15" fmla="*/ 2147483647 h 31"/>
              <a:gd name="T16" fmla="*/ 2147483647 w 32"/>
              <a:gd name="T17" fmla="*/ 2147483647 h 31"/>
              <a:gd name="T18" fmla="*/ 2147483647 w 32"/>
              <a:gd name="T19" fmla="*/ 2147483647 h 31"/>
              <a:gd name="T20" fmla="*/ 2147483647 w 32"/>
              <a:gd name="T21" fmla="*/ 2147483647 h 31"/>
              <a:gd name="T22" fmla="*/ 2147483647 w 32"/>
              <a:gd name="T23" fmla="*/ 2147483647 h 31"/>
              <a:gd name="T24" fmla="*/ 2147483647 w 32"/>
              <a:gd name="T25" fmla="*/ 2147483647 h 31"/>
              <a:gd name="T26" fmla="*/ 2147483647 w 32"/>
              <a:gd name="T27" fmla="*/ 2147483647 h 31"/>
              <a:gd name="T28" fmla="*/ 0 w 32"/>
              <a:gd name="T29" fmla="*/ 2147483647 h 3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2" h="31">
                <a:moveTo>
                  <a:pt x="0" y="15"/>
                </a:moveTo>
                <a:lnTo>
                  <a:pt x="1" y="8"/>
                </a:lnTo>
                <a:lnTo>
                  <a:pt x="6" y="2"/>
                </a:lnTo>
                <a:lnTo>
                  <a:pt x="12" y="0"/>
                </a:lnTo>
                <a:lnTo>
                  <a:pt x="19" y="0"/>
                </a:lnTo>
                <a:lnTo>
                  <a:pt x="26" y="2"/>
                </a:lnTo>
                <a:lnTo>
                  <a:pt x="30" y="8"/>
                </a:lnTo>
                <a:lnTo>
                  <a:pt x="32" y="15"/>
                </a:lnTo>
                <a:lnTo>
                  <a:pt x="30" y="22"/>
                </a:lnTo>
                <a:lnTo>
                  <a:pt x="26" y="28"/>
                </a:lnTo>
                <a:lnTo>
                  <a:pt x="19" y="31"/>
                </a:lnTo>
                <a:lnTo>
                  <a:pt x="12" y="31"/>
                </a:lnTo>
                <a:lnTo>
                  <a:pt x="6" y="28"/>
                </a:lnTo>
                <a:lnTo>
                  <a:pt x="1" y="22"/>
                </a:lnTo>
                <a:lnTo>
                  <a:pt x="0" y="15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332" name="Freeform 883"/>
          <p:cNvSpPr>
            <a:spLocks/>
          </p:cNvSpPr>
          <p:nvPr/>
        </p:nvSpPr>
        <p:spPr bwMode="auto">
          <a:xfrm>
            <a:off x="6808788" y="2212975"/>
            <a:ext cx="76200" cy="136525"/>
          </a:xfrm>
          <a:custGeom>
            <a:avLst/>
            <a:gdLst>
              <a:gd name="T0" fmla="*/ 2147483647 w 49"/>
              <a:gd name="T1" fmla="*/ 0 h 81"/>
              <a:gd name="T2" fmla="*/ 0 w 49"/>
              <a:gd name="T3" fmla="*/ 0 h 81"/>
              <a:gd name="T4" fmla="*/ 0 w 49"/>
              <a:gd name="T5" fmla="*/ 2147483647 h 81"/>
              <a:gd name="T6" fmla="*/ 2147483647 w 49"/>
              <a:gd name="T7" fmla="*/ 2147483647 h 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" h="81">
                <a:moveTo>
                  <a:pt x="49" y="0"/>
                </a:moveTo>
                <a:lnTo>
                  <a:pt x="0" y="0"/>
                </a:lnTo>
                <a:lnTo>
                  <a:pt x="0" y="81"/>
                </a:lnTo>
                <a:lnTo>
                  <a:pt x="49" y="8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3" name="Freeform 884"/>
          <p:cNvSpPr>
            <a:spLocks/>
          </p:cNvSpPr>
          <p:nvPr/>
        </p:nvSpPr>
        <p:spPr bwMode="auto">
          <a:xfrm>
            <a:off x="6884988" y="2212975"/>
            <a:ext cx="50800" cy="136525"/>
          </a:xfrm>
          <a:custGeom>
            <a:avLst/>
            <a:gdLst>
              <a:gd name="T0" fmla="*/ 0 w 32"/>
              <a:gd name="T1" fmla="*/ 0 h 81"/>
              <a:gd name="T2" fmla="*/ 2147483647 w 32"/>
              <a:gd name="T3" fmla="*/ 2147483647 h 81"/>
              <a:gd name="T4" fmla="*/ 2147483647 w 32"/>
              <a:gd name="T5" fmla="*/ 2147483647 h 81"/>
              <a:gd name="T6" fmla="*/ 2147483647 w 32"/>
              <a:gd name="T7" fmla="*/ 2147483647 h 81"/>
              <a:gd name="T8" fmla="*/ 2147483647 w 32"/>
              <a:gd name="T9" fmla="*/ 2147483647 h 81"/>
              <a:gd name="T10" fmla="*/ 2147483647 w 32"/>
              <a:gd name="T11" fmla="*/ 2147483647 h 81"/>
              <a:gd name="T12" fmla="*/ 2147483647 w 32"/>
              <a:gd name="T13" fmla="*/ 2147483647 h 81"/>
              <a:gd name="T14" fmla="*/ 2147483647 w 32"/>
              <a:gd name="T15" fmla="*/ 2147483647 h 81"/>
              <a:gd name="T16" fmla="*/ 2147483647 w 32"/>
              <a:gd name="T17" fmla="*/ 2147483647 h 81"/>
              <a:gd name="T18" fmla="*/ 2147483647 w 32"/>
              <a:gd name="T19" fmla="*/ 2147483647 h 81"/>
              <a:gd name="T20" fmla="*/ 2147483647 w 32"/>
              <a:gd name="T21" fmla="*/ 2147483647 h 81"/>
              <a:gd name="T22" fmla="*/ 2147483647 w 32"/>
              <a:gd name="T23" fmla="*/ 2147483647 h 81"/>
              <a:gd name="T24" fmla="*/ 0 w 32"/>
              <a:gd name="T25" fmla="*/ 2147483647 h 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2" h="81">
                <a:moveTo>
                  <a:pt x="0" y="0"/>
                </a:moveTo>
                <a:lnTo>
                  <a:pt x="8" y="2"/>
                </a:lnTo>
                <a:lnTo>
                  <a:pt x="15" y="6"/>
                </a:lnTo>
                <a:lnTo>
                  <a:pt x="22" y="12"/>
                </a:lnTo>
                <a:lnTo>
                  <a:pt x="27" y="20"/>
                </a:lnTo>
                <a:lnTo>
                  <a:pt x="31" y="30"/>
                </a:lnTo>
                <a:lnTo>
                  <a:pt x="32" y="40"/>
                </a:lnTo>
                <a:lnTo>
                  <a:pt x="31" y="50"/>
                </a:lnTo>
                <a:lnTo>
                  <a:pt x="27" y="61"/>
                </a:lnTo>
                <a:lnTo>
                  <a:pt x="22" y="69"/>
                </a:lnTo>
                <a:lnTo>
                  <a:pt x="15" y="75"/>
                </a:lnTo>
                <a:lnTo>
                  <a:pt x="8" y="79"/>
                </a:lnTo>
                <a:lnTo>
                  <a:pt x="0" y="8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4" name="Line 885"/>
          <p:cNvSpPr>
            <a:spLocks noChangeShapeType="1"/>
          </p:cNvSpPr>
          <p:nvPr/>
        </p:nvSpPr>
        <p:spPr bwMode="auto">
          <a:xfrm>
            <a:off x="6734175" y="2239963"/>
            <a:ext cx="7461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5" name="Freeform 886"/>
          <p:cNvSpPr>
            <a:spLocks/>
          </p:cNvSpPr>
          <p:nvPr/>
        </p:nvSpPr>
        <p:spPr bwMode="auto">
          <a:xfrm>
            <a:off x="6542088" y="2308225"/>
            <a:ext cx="266700" cy="201613"/>
          </a:xfrm>
          <a:custGeom>
            <a:avLst/>
            <a:gdLst>
              <a:gd name="T0" fmla="*/ 2147483647 w 170"/>
              <a:gd name="T1" fmla="*/ 0 h 73"/>
              <a:gd name="T2" fmla="*/ 2147483647 w 170"/>
              <a:gd name="T3" fmla="*/ 0 h 73"/>
              <a:gd name="T4" fmla="*/ 2147483647 w 170"/>
              <a:gd name="T5" fmla="*/ 2147483647 h 73"/>
              <a:gd name="T6" fmla="*/ 0 w 170"/>
              <a:gd name="T7" fmla="*/ 2147483647 h 7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0" h="73">
                <a:moveTo>
                  <a:pt x="170" y="0"/>
                </a:moveTo>
                <a:lnTo>
                  <a:pt x="122" y="0"/>
                </a:lnTo>
                <a:lnTo>
                  <a:pt x="122" y="73"/>
                </a:lnTo>
                <a:lnTo>
                  <a:pt x="0" y="7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6" name="Rectangle 887" descr="Konturierte Raute"/>
          <p:cNvSpPr>
            <a:spLocks noChangeArrowheads="1"/>
          </p:cNvSpPr>
          <p:nvPr/>
        </p:nvSpPr>
        <p:spPr bwMode="auto">
          <a:xfrm>
            <a:off x="6659563" y="2727325"/>
            <a:ext cx="1031875" cy="349250"/>
          </a:xfrm>
          <a:prstGeom prst="rect">
            <a:avLst/>
          </a:prstGeom>
          <a:pattFill prst="openDmnd">
            <a:fgClr>
              <a:srgbClr val="DDDDDD"/>
            </a:fgClr>
            <a:bgClr>
              <a:srgbClr val="FFFFFF"/>
            </a:bgClr>
          </a:patt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37" name="Rectangle 888" descr="Gepunktetes Gitternetz"/>
          <p:cNvSpPr>
            <a:spLocks noChangeArrowheads="1"/>
          </p:cNvSpPr>
          <p:nvPr/>
        </p:nvSpPr>
        <p:spPr bwMode="auto">
          <a:xfrm>
            <a:off x="6410325" y="2727325"/>
            <a:ext cx="249238" cy="642938"/>
          </a:xfrm>
          <a:prstGeom prst="rect">
            <a:avLst/>
          </a:prstGeom>
          <a:pattFill prst="dotGrid">
            <a:fgClr>
              <a:srgbClr val="DDDDDD"/>
            </a:fgClr>
            <a:bgClr>
              <a:srgbClr val="FFFFFF"/>
            </a:bgClr>
          </a:patt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38" name="Line 889"/>
          <p:cNvSpPr>
            <a:spLocks noChangeShapeType="1"/>
          </p:cNvSpPr>
          <p:nvPr/>
        </p:nvSpPr>
        <p:spPr bwMode="auto">
          <a:xfrm>
            <a:off x="6931025" y="2427288"/>
            <a:ext cx="1588" cy="1349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9" name="Line 890"/>
          <p:cNvSpPr>
            <a:spLocks noChangeShapeType="1"/>
          </p:cNvSpPr>
          <p:nvPr/>
        </p:nvSpPr>
        <p:spPr bwMode="auto">
          <a:xfrm>
            <a:off x="7359650" y="2508250"/>
            <a:ext cx="7461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0" name="Freeform 891"/>
          <p:cNvSpPr>
            <a:spLocks/>
          </p:cNvSpPr>
          <p:nvPr/>
        </p:nvSpPr>
        <p:spPr bwMode="auto">
          <a:xfrm>
            <a:off x="7421563" y="2413000"/>
            <a:ext cx="26987" cy="136525"/>
          </a:xfrm>
          <a:custGeom>
            <a:avLst/>
            <a:gdLst>
              <a:gd name="T0" fmla="*/ 0 w 17"/>
              <a:gd name="T1" fmla="*/ 0 h 81"/>
              <a:gd name="T2" fmla="*/ 2147483647 w 17"/>
              <a:gd name="T3" fmla="*/ 2147483647 h 81"/>
              <a:gd name="T4" fmla="*/ 2147483647 w 17"/>
              <a:gd name="T5" fmla="*/ 2147483647 h 81"/>
              <a:gd name="T6" fmla="*/ 2147483647 w 17"/>
              <a:gd name="T7" fmla="*/ 2147483647 h 81"/>
              <a:gd name="T8" fmla="*/ 2147483647 w 17"/>
              <a:gd name="T9" fmla="*/ 2147483647 h 81"/>
              <a:gd name="T10" fmla="*/ 2147483647 w 17"/>
              <a:gd name="T11" fmla="*/ 2147483647 h 81"/>
              <a:gd name="T12" fmla="*/ 2147483647 w 17"/>
              <a:gd name="T13" fmla="*/ 2147483647 h 81"/>
              <a:gd name="T14" fmla="*/ 2147483647 w 17"/>
              <a:gd name="T15" fmla="*/ 2147483647 h 81"/>
              <a:gd name="T16" fmla="*/ 2147483647 w 17"/>
              <a:gd name="T17" fmla="*/ 2147483647 h 81"/>
              <a:gd name="T18" fmla="*/ 2147483647 w 17"/>
              <a:gd name="T19" fmla="*/ 2147483647 h 81"/>
              <a:gd name="T20" fmla="*/ 2147483647 w 17"/>
              <a:gd name="T21" fmla="*/ 2147483647 h 81"/>
              <a:gd name="T22" fmla="*/ 2147483647 w 17"/>
              <a:gd name="T23" fmla="*/ 2147483647 h 81"/>
              <a:gd name="T24" fmla="*/ 0 w 17"/>
              <a:gd name="T25" fmla="*/ 2147483647 h 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7" h="81">
                <a:moveTo>
                  <a:pt x="0" y="0"/>
                </a:moveTo>
                <a:lnTo>
                  <a:pt x="5" y="1"/>
                </a:lnTo>
                <a:lnTo>
                  <a:pt x="9" y="5"/>
                </a:lnTo>
                <a:lnTo>
                  <a:pt x="11" y="11"/>
                </a:lnTo>
                <a:lnTo>
                  <a:pt x="14" y="20"/>
                </a:lnTo>
                <a:lnTo>
                  <a:pt x="16" y="29"/>
                </a:lnTo>
                <a:lnTo>
                  <a:pt x="17" y="40"/>
                </a:lnTo>
                <a:lnTo>
                  <a:pt x="16" y="51"/>
                </a:lnTo>
                <a:lnTo>
                  <a:pt x="14" y="60"/>
                </a:lnTo>
                <a:lnTo>
                  <a:pt x="11" y="69"/>
                </a:lnTo>
                <a:lnTo>
                  <a:pt x="9" y="75"/>
                </a:lnTo>
                <a:lnTo>
                  <a:pt x="5" y="79"/>
                </a:lnTo>
                <a:lnTo>
                  <a:pt x="0" y="8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1" name="Freeform 892"/>
          <p:cNvSpPr>
            <a:spLocks/>
          </p:cNvSpPr>
          <p:nvPr/>
        </p:nvSpPr>
        <p:spPr bwMode="auto">
          <a:xfrm>
            <a:off x="7421563" y="2413000"/>
            <a:ext cx="138112" cy="136525"/>
          </a:xfrm>
          <a:custGeom>
            <a:avLst/>
            <a:gdLst>
              <a:gd name="T0" fmla="*/ 0 w 89"/>
              <a:gd name="T1" fmla="*/ 0 h 81"/>
              <a:gd name="T2" fmla="*/ 2147483647 w 89"/>
              <a:gd name="T3" fmla="*/ 0 h 81"/>
              <a:gd name="T4" fmla="*/ 2147483647 w 89"/>
              <a:gd name="T5" fmla="*/ 2147483647 h 81"/>
              <a:gd name="T6" fmla="*/ 2147483647 w 89"/>
              <a:gd name="T7" fmla="*/ 2147483647 h 81"/>
              <a:gd name="T8" fmla="*/ 2147483647 w 89"/>
              <a:gd name="T9" fmla="*/ 2147483647 h 81"/>
              <a:gd name="T10" fmla="*/ 2147483647 w 89"/>
              <a:gd name="T11" fmla="*/ 2147483647 h 81"/>
              <a:gd name="T12" fmla="*/ 2147483647 w 89"/>
              <a:gd name="T13" fmla="*/ 2147483647 h 81"/>
              <a:gd name="T14" fmla="*/ 2147483647 w 89"/>
              <a:gd name="T15" fmla="*/ 2147483647 h 81"/>
              <a:gd name="T16" fmla="*/ 2147483647 w 89"/>
              <a:gd name="T17" fmla="*/ 2147483647 h 81"/>
              <a:gd name="T18" fmla="*/ 2147483647 w 89"/>
              <a:gd name="T19" fmla="*/ 2147483647 h 81"/>
              <a:gd name="T20" fmla="*/ 2147483647 w 89"/>
              <a:gd name="T21" fmla="*/ 2147483647 h 81"/>
              <a:gd name="T22" fmla="*/ 2147483647 w 89"/>
              <a:gd name="T23" fmla="*/ 2147483647 h 81"/>
              <a:gd name="T24" fmla="*/ 2147483647 w 89"/>
              <a:gd name="T25" fmla="*/ 2147483647 h 81"/>
              <a:gd name="T26" fmla="*/ 2147483647 w 89"/>
              <a:gd name="T27" fmla="*/ 2147483647 h 81"/>
              <a:gd name="T28" fmla="*/ 2147483647 w 89"/>
              <a:gd name="T29" fmla="*/ 2147483647 h 81"/>
              <a:gd name="T30" fmla="*/ 2147483647 w 89"/>
              <a:gd name="T31" fmla="*/ 2147483647 h 81"/>
              <a:gd name="T32" fmla="*/ 2147483647 w 89"/>
              <a:gd name="T33" fmla="*/ 2147483647 h 81"/>
              <a:gd name="T34" fmla="*/ 2147483647 w 89"/>
              <a:gd name="T35" fmla="*/ 2147483647 h 81"/>
              <a:gd name="T36" fmla="*/ 2147483647 w 89"/>
              <a:gd name="T37" fmla="*/ 2147483647 h 81"/>
              <a:gd name="T38" fmla="*/ 2147483647 w 89"/>
              <a:gd name="T39" fmla="*/ 2147483647 h 81"/>
              <a:gd name="T40" fmla="*/ 2147483647 w 89"/>
              <a:gd name="T41" fmla="*/ 2147483647 h 81"/>
              <a:gd name="T42" fmla="*/ 2147483647 w 89"/>
              <a:gd name="T43" fmla="*/ 2147483647 h 81"/>
              <a:gd name="T44" fmla="*/ 2147483647 w 89"/>
              <a:gd name="T45" fmla="*/ 2147483647 h 81"/>
              <a:gd name="T46" fmla="*/ 2147483647 w 89"/>
              <a:gd name="T47" fmla="*/ 2147483647 h 81"/>
              <a:gd name="T48" fmla="*/ 2147483647 w 89"/>
              <a:gd name="T49" fmla="*/ 2147483647 h 81"/>
              <a:gd name="T50" fmla="*/ 0 w 89"/>
              <a:gd name="T51" fmla="*/ 2147483647 h 8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89" h="81">
                <a:moveTo>
                  <a:pt x="0" y="0"/>
                </a:moveTo>
                <a:lnTo>
                  <a:pt x="15" y="0"/>
                </a:lnTo>
                <a:lnTo>
                  <a:pt x="29" y="1"/>
                </a:lnTo>
                <a:lnTo>
                  <a:pt x="41" y="2"/>
                </a:lnTo>
                <a:lnTo>
                  <a:pt x="51" y="3"/>
                </a:lnTo>
                <a:lnTo>
                  <a:pt x="59" y="4"/>
                </a:lnTo>
                <a:lnTo>
                  <a:pt x="63" y="6"/>
                </a:lnTo>
                <a:lnTo>
                  <a:pt x="65" y="8"/>
                </a:lnTo>
                <a:lnTo>
                  <a:pt x="72" y="9"/>
                </a:lnTo>
                <a:lnTo>
                  <a:pt x="79" y="14"/>
                </a:lnTo>
                <a:lnTo>
                  <a:pt x="84" y="21"/>
                </a:lnTo>
                <a:lnTo>
                  <a:pt x="87" y="30"/>
                </a:lnTo>
                <a:lnTo>
                  <a:pt x="89" y="40"/>
                </a:lnTo>
                <a:lnTo>
                  <a:pt x="85" y="50"/>
                </a:lnTo>
                <a:lnTo>
                  <a:pt x="81" y="58"/>
                </a:lnTo>
                <a:lnTo>
                  <a:pt x="75" y="65"/>
                </a:lnTo>
                <a:lnTo>
                  <a:pt x="69" y="70"/>
                </a:lnTo>
                <a:lnTo>
                  <a:pt x="63" y="72"/>
                </a:lnTo>
                <a:lnTo>
                  <a:pt x="57" y="72"/>
                </a:lnTo>
                <a:lnTo>
                  <a:pt x="55" y="73"/>
                </a:lnTo>
                <a:lnTo>
                  <a:pt x="51" y="74"/>
                </a:lnTo>
                <a:lnTo>
                  <a:pt x="45" y="76"/>
                </a:lnTo>
                <a:lnTo>
                  <a:pt x="36" y="76"/>
                </a:lnTo>
                <a:lnTo>
                  <a:pt x="25" y="78"/>
                </a:lnTo>
                <a:lnTo>
                  <a:pt x="13" y="79"/>
                </a:lnTo>
                <a:lnTo>
                  <a:pt x="0" y="8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2" name="Line 893"/>
          <p:cNvSpPr>
            <a:spLocks noChangeShapeType="1"/>
          </p:cNvSpPr>
          <p:nvPr/>
        </p:nvSpPr>
        <p:spPr bwMode="auto">
          <a:xfrm>
            <a:off x="7559675" y="2476500"/>
            <a:ext cx="523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3" name="Freeform 894"/>
          <p:cNvSpPr>
            <a:spLocks/>
          </p:cNvSpPr>
          <p:nvPr/>
        </p:nvSpPr>
        <p:spPr bwMode="auto">
          <a:xfrm>
            <a:off x="6931025" y="2427288"/>
            <a:ext cx="100013" cy="134937"/>
          </a:xfrm>
          <a:custGeom>
            <a:avLst/>
            <a:gdLst>
              <a:gd name="T0" fmla="*/ 0 w 65"/>
              <a:gd name="T1" fmla="*/ 0 h 80"/>
              <a:gd name="T2" fmla="*/ 2147483647 w 65"/>
              <a:gd name="T3" fmla="*/ 2147483647 h 80"/>
              <a:gd name="T4" fmla="*/ 0 w 65"/>
              <a:gd name="T5" fmla="*/ 2147483647 h 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5" h="80">
                <a:moveTo>
                  <a:pt x="0" y="0"/>
                </a:moveTo>
                <a:lnTo>
                  <a:pt x="65" y="40"/>
                </a:lnTo>
                <a:lnTo>
                  <a:pt x="0" y="8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4" name="Line 895"/>
          <p:cNvSpPr>
            <a:spLocks noChangeShapeType="1"/>
          </p:cNvSpPr>
          <p:nvPr/>
        </p:nvSpPr>
        <p:spPr bwMode="auto">
          <a:xfrm flipV="1">
            <a:off x="6745288" y="2509838"/>
            <a:ext cx="185737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5" name="Freeform 896"/>
          <p:cNvSpPr>
            <a:spLocks/>
          </p:cNvSpPr>
          <p:nvPr/>
        </p:nvSpPr>
        <p:spPr bwMode="auto">
          <a:xfrm>
            <a:off x="7031038" y="2468563"/>
            <a:ext cx="50800" cy="52387"/>
          </a:xfrm>
          <a:custGeom>
            <a:avLst/>
            <a:gdLst>
              <a:gd name="T0" fmla="*/ 0 w 32"/>
              <a:gd name="T1" fmla="*/ 2147483647 h 31"/>
              <a:gd name="T2" fmla="*/ 2147483647 w 32"/>
              <a:gd name="T3" fmla="*/ 2147483647 h 31"/>
              <a:gd name="T4" fmla="*/ 2147483647 w 32"/>
              <a:gd name="T5" fmla="*/ 2147483647 h 31"/>
              <a:gd name="T6" fmla="*/ 2147483647 w 32"/>
              <a:gd name="T7" fmla="*/ 0 h 31"/>
              <a:gd name="T8" fmla="*/ 2147483647 w 32"/>
              <a:gd name="T9" fmla="*/ 0 h 31"/>
              <a:gd name="T10" fmla="*/ 2147483647 w 32"/>
              <a:gd name="T11" fmla="*/ 2147483647 h 31"/>
              <a:gd name="T12" fmla="*/ 2147483647 w 32"/>
              <a:gd name="T13" fmla="*/ 2147483647 h 31"/>
              <a:gd name="T14" fmla="*/ 2147483647 w 32"/>
              <a:gd name="T15" fmla="*/ 2147483647 h 31"/>
              <a:gd name="T16" fmla="*/ 2147483647 w 32"/>
              <a:gd name="T17" fmla="*/ 2147483647 h 31"/>
              <a:gd name="T18" fmla="*/ 2147483647 w 32"/>
              <a:gd name="T19" fmla="*/ 2147483647 h 31"/>
              <a:gd name="T20" fmla="*/ 2147483647 w 32"/>
              <a:gd name="T21" fmla="*/ 2147483647 h 31"/>
              <a:gd name="T22" fmla="*/ 2147483647 w 32"/>
              <a:gd name="T23" fmla="*/ 2147483647 h 31"/>
              <a:gd name="T24" fmla="*/ 2147483647 w 32"/>
              <a:gd name="T25" fmla="*/ 2147483647 h 31"/>
              <a:gd name="T26" fmla="*/ 2147483647 w 32"/>
              <a:gd name="T27" fmla="*/ 2147483647 h 31"/>
              <a:gd name="T28" fmla="*/ 0 w 32"/>
              <a:gd name="T29" fmla="*/ 2147483647 h 3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2" h="31">
                <a:moveTo>
                  <a:pt x="0" y="15"/>
                </a:moveTo>
                <a:lnTo>
                  <a:pt x="1" y="8"/>
                </a:lnTo>
                <a:lnTo>
                  <a:pt x="6" y="2"/>
                </a:lnTo>
                <a:lnTo>
                  <a:pt x="12" y="0"/>
                </a:lnTo>
                <a:lnTo>
                  <a:pt x="19" y="0"/>
                </a:lnTo>
                <a:lnTo>
                  <a:pt x="26" y="2"/>
                </a:lnTo>
                <a:lnTo>
                  <a:pt x="30" y="8"/>
                </a:lnTo>
                <a:lnTo>
                  <a:pt x="32" y="15"/>
                </a:lnTo>
                <a:lnTo>
                  <a:pt x="30" y="22"/>
                </a:lnTo>
                <a:lnTo>
                  <a:pt x="26" y="28"/>
                </a:lnTo>
                <a:lnTo>
                  <a:pt x="19" y="31"/>
                </a:lnTo>
                <a:lnTo>
                  <a:pt x="12" y="31"/>
                </a:lnTo>
                <a:lnTo>
                  <a:pt x="6" y="28"/>
                </a:lnTo>
                <a:lnTo>
                  <a:pt x="1" y="22"/>
                </a:lnTo>
                <a:lnTo>
                  <a:pt x="0" y="15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346" name="Freeform 897"/>
          <p:cNvSpPr>
            <a:spLocks/>
          </p:cNvSpPr>
          <p:nvPr/>
        </p:nvSpPr>
        <p:spPr bwMode="auto">
          <a:xfrm>
            <a:off x="7158038" y="2466975"/>
            <a:ext cx="74612" cy="136525"/>
          </a:xfrm>
          <a:custGeom>
            <a:avLst/>
            <a:gdLst>
              <a:gd name="T0" fmla="*/ 2147483647 w 49"/>
              <a:gd name="T1" fmla="*/ 0 h 81"/>
              <a:gd name="T2" fmla="*/ 0 w 49"/>
              <a:gd name="T3" fmla="*/ 0 h 81"/>
              <a:gd name="T4" fmla="*/ 0 w 49"/>
              <a:gd name="T5" fmla="*/ 2147483647 h 81"/>
              <a:gd name="T6" fmla="*/ 2147483647 w 49"/>
              <a:gd name="T7" fmla="*/ 2147483647 h 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" h="81">
                <a:moveTo>
                  <a:pt x="49" y="0"/>
                </a:moveTo>
                <a:lnTo>
                  <a:pt x="0" y="0"/>
                </a:lnTo>
                <a:lnTo>
                  <a:pt x="0" y="81"/>
                </a:lnTo>
                <a:lnTo>
                  <a:pt x="49" y="8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7" name="Freeform 898"/>
          <p:cNvSpPr>
            <a:spLocks/>
          </p:cNvSpPr>
          <p:nvPr/>
        </p:nvSpPr>
        <p:spPr bwMode="auto">
          <a:xfrm>
            <a:off x="7232650" y="2466975"/>
            <a:ext cx="50800" cy="136525"/>
          </a:xfrm>
          <a:custGeom>
            <a:avLst/>
            <a:gdLst>
              <a:gd name="T0" fmla="*/ 0 w 32"/>
              <a:gd name="T1" fmla="*/ 0 h 81"/>
              <a:gd name="T2" fmla="*/ 2147483647 w 32"/>
              <a:gd name="T3" fmla="*/ 2147483647 h 81"/>
              <a:gd name="T4" fmla="*/ 2147483647 w 32"/>
              <a:gd name="T5" fmla="*/ 2147483647 h 81"/>
              <a:gd name="T6" fmla="*/ 2147483647 w 32"/>
              <a:gd name="T7" fmla="*/ 2147483647 h 81"/>
              <a:gd name="T8" fmla="*/ 2147483647 w 32"/>
              <a:gd name="T9" fmla="*/ 2147483647 h 81"/>
              <a:gd name="T10" fmla="*/ 2147483647 w 32"/>
              <a:gd name="T11" fmla="*/ 2147483647 h 81"/>
              <a:gd name="T12" fmla="*/ 2147483647 w 32"/>
              <a:gd name="T13" fmla="*/ 2147483647 h 81"/>
              <a:gd name="T14" fmla="*/ 2147483647 w 32"/>
              <a:gd name="T15" fmla="*/ 2147483647 h 81"/>
              <a:gd name="T16" fmla="*/ 2147483647 w 32"/>
              <a:gd name="T17" fmla="*/ 2147483647 h 81"/>
              <a:gd name="T18" fmla="*/ 2147483647 w 32"/>
              <a:gd name="T19" fmla="*/ 2147483647 h 81"/>
              <a:gd name="T20" fmla="*/ 2147483647 w 32"/>
              <a:gd name="T21" fmla="*/ 2147483647 h 81"/>
              <a:gd name="T22" fmla="*/ 2147483647 w 32"/>
              <a:gd name="T23" fmla="*/ 2147483647 h 81"/>
              <a:gd name="T24" fmla="*/ 0 w 32"/>
              <a:gd name="T25" fmla="*/ 2147483647 h 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2" h="81">
                <a:moveTo>
                  <a:pt x="0" y="0"/>
                </a:moveTo>
                <a:lnTo>
                  <a:pt x="8" y="2"/>
                </a:lnTo>
                <a:lnTo>
                  <a:pt x="15" y="6"/>
                </a:lnTo>
                <a:lnTo>
                  <a:pt x="22" y="12"/>
                </a:lnTo>
                <a:lnTo>
                  <a:pt x="27" y="20"/>
                </a:lnTo>
                <a:lnTo>
                  <a:pt x="31" y="30"/>
                </a:lnTo>
                <a:lnTo>
                  <a:pt x="32" y="40"/>
                </a:lnTo>
                <a:lnTo>
                  <a:pt x="31" y="50"/>
                </a:lnTo>
                <a:lnTo>
                  <a:pt x="27" y="61"/>
                </a:lnTo>
                <a:lnTo>
                  <a:pt x="22" y="69"/>
                </a:lnTo>
                <a:lnTo>
                  <a:pt x="15" y="75"/>
                </a:lnTo>
                <a:lnTo>
                  <a:pt x="8" y="79"/>
                </a:lnTo>
                <a:lnTo>
                  <a:pt x="0" y="8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8" name="Line 899"/>
          <p:cNvSpPr>
            <a:spLocks noChangeShapeType="1"/>
          </p:cNvSpPr>
          <p:nvPr/>
        </p:nvSpPr>
        <p:spPr bwMode="auto">
          <a:xfrm>
            <a:off x="7081838" y="2493963"/>
            <a:ext cx="762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9" name="Freeform 900"/>
          <p:cNvSpPr>
            <a:spLocks/>
          </p:cNvSpPr>
          <p:nvPr/>
        </p:nvSpPr>
        <p:spPr bwMode="auto">
          <a:xfrm>
            <a:off x="7283450" y="2508250"/>
            <a:ext cx="76200" cy="26988"/>
          </a:xfrm>
          <a:custGeom>
            <a:avLst/>
            <a:gdLst>
              <a:gd name="T0" fmla="*/ 2147483647 w 48"/>
              <a:gd name="T1" fmla="*/ 0 h 16"/>
              <a:gd name="T2" fmla="*/ 2147483647 w 48"/>
              <a:gd name="T3" fmla="*/ 2147483647 h 16"/>
              <a:gd name="T4" fmla="*/ 0 w 48"/>
              <a:gd name="T5" fmla="*/ 2147483647 h 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" h="16">
                <a:moveTo>
                  <a:pt x="48" y="0"/>
                </a:moveTo>
                <a:lnTo>
                  <a:pt x="48" y="16"/>
                </a:lnTo>
                <a:lnTo>
                  <a:pt x="0" y="1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0" name="Line 901"/>
          <p:cNvSpPr>
            <a:spLocks noChangeShapeType="1"/>
          </p:cNvSpPr>
          <p:nvPr/>
        </p:nvSpPr>
        <p:spPr bwMode="auto">
          <a:xfrm>
            <a:off x="7359650" y="2466975"/>
            <a:ext cx="90488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1" name="Line 902"/>
          <p:cNvSpPr>
            <a:spLocks noChangeShapeType="1"/>
          </p:cNvSpPr>
          <p:nvPr/>
        </p:nvSpPr>
        <p:spPr bwMode="auto">
          <a:xfrm>
            <a:off x="6542088" y="2573338"/>
            <a:ext cx="60642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" name="Line 903"/>
          <p:cNvSpPr>
            <a:spLocks noChangeShapeType="1"/>
          </p:cNvSpPr>
          <p:nvPr/>
        </p:nvSpPr>
        <p:spPr bwMode="auto">
          <a:xfrm flipH="1">
            <a:off x="7359650" y="2263775"/>
            <a:ext cx="1588" cy="203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3" name="Line 904"/>
          <p:cNvSpPr>
            <a:spLocks noChangeShapeType="1"/>
          </p:cNvSpPr>
          <p:nvPr/>
        </p:nvSpPr>
        <p:spPr bwMode="auto">
          <a:xfrm flipV="1">
            <a:off x="6405563" y="2384425"/>
            <a:ext cx="1285875" cy="4763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5A5A5A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354" name="Line 905"/>
          <p:cNvSpPr>
            <a:spLocks noChangeShapeType="1"/>
          </p:cNvSpPr>
          <p:nvPr/>
        </p:nvSpPr>
        <p:spPr bwMode="auto">
          <a:xfrm>
            <a:off x="7108825" y="2389188"/>
            <a:ext cx="0" cy="276225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5A5A5A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355" name="Line 906"/>
          <p:cNvSpPr>
            <a:spLocks noChangeShapeType="1"/>
          </p:cNvSpPr>
          <p:nvPr/>
        </p:nvSpPr>
        <p:spPr bwMode="auto">
          <a:xfrm>
            <a:off x="6985000" y="2016125"/>
            <a:ext cx="0" cy="368300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5A5A5A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grpSp>
        <p:nvGrpSpPr>
          <p:cNvPr id="4356" name="Group 907"/>
          <p:cNvGrpSpPr>
            <a:grpSpLocks/>
          </p:cNvGrpSpPr>
          <p:nvPr/>
        </p:nvGrpSpPr>
        <p:grpSpPr bwMode="auto">
          <a:xfrm>
            <a:off x="1049338" y="2778125"/>
            <a:ext cx="982662" cy="650875"/>
            <a:chOff x="-272" y="1672"/>
            <a:chExt cx="831" cy="387"/>
          </a:xfrm>
        </p:grpSpPr>
        <p:sp>
          <p:nvSpPr>
            <p:cNvPr id="4386" name="Rectangle 908"/>
            <p:cNvSpPr>
              <a:spLocks noChangeArrowheads="1"/>
            </p:cNvSpPr>
            <p:nvPr/>
          </p:nvSpPr>
          <p:spPr bwMode="auto">
            <a:xfrm>
              <a:off x="-272" y="1672"/>
              <a:ext cx="831" cy="387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387" name="Line 909"/>
            <p:cNvSpPr>
              <a:spLocks noChangeShapeType="1"/>
            </p:cNvSpPr>
            <p:nvPr/>
          </p:nvSpPr>
          <p:spPr bwMode="auto">
            <a:xfrm>
              <a:off x="-154" y="1766"/>
              <a:ext cx="1" cy="8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88" name="Freeform 910"/>
            <p:cNvSpPr>
              <a:spLocks/>
            </p:cNvSpPr>
            <p:nvPr/>
          </p:nvSpPr>
          <p:spPr bwMode="auto">
            <a:xfrm>
              <a:off x="-179" y="1739"/>
              <a:ext cx="348" cy="56"/>
            </a:xfrm>
            <a:custGeom>
              <a:avLst/>
              <a:gdLst>
                <a:gd name="T0" fmla="*/ 0 w 348"/>
                <a:gd name="T1" fmla="*/ 0 h 56"/>
                <a:gd name="T2" fmla="*/ 17 w 348"/>
                <a:gd name="T3" fmla="*/ 0 h 56"/>
                <a:gd name="T4" fmla="*/ 301 w 348"/>
                <a:gd name="T5" fmla="*/ 0 h 56"/>
                <a:gd name="T6" fmla="*/ 301 w 348"/>
                <a:gd name="T7" fmla="*/ 56 h 56"/>
                <a:gd name="T8" fmla="*/ 348 w 348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8" h="56">
                  <a:moveTo>
                    <a:pt x="0" y="0"/>
                  </a:moveTo>
                  <a:lnTo>
                    <a:pt x="17" y="0"/>
                  </a:lnTo>
                  <a:lnTo>
                    <a:pt x="301" y="0"/>
                  </a:lnTo>
                  <a:lnTo>
                    <a:pt x="301" y="56"/>
                  </a:lnTo>
                  <a:lnTo>
                    <a:pt x="348" y="5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89" name="Line 911"/>
            <p:cNvSpPr>
              <a:spLocks noChangeShapeType="1"/>
            </p:cNvSpPr>
            <p:nvPr/>
          </p:nvSpPr>
          <p:spPr bwMode="auto">
            <a:xfrm>
              <a:off x="69" y="1835"/>
              <a:ext cx="10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90" name="Freeform 912"/>
            <p:cNvSpPr>
              <a:spLocks/>
            </p:cNvSpPr>
            <p:nvPr/>
          </p:nvSpPr>
          <p:spPr bwMode="auto">
            <a:xfrm>
              <a:off x="160" y="1779"/>
              <a:ext cx="17" cy="81"/>
            </a:xfrm>
            <a:custGeom>
              <a:avLst/>
              <a:gdLst>
                <a:gd name="T0" fmla="*/ 0 w 17"/>
                <a:gd name="T1" fmla="*/ 0 h 81"/>
                <a:gd name="T2" fmla="*/ 5 w 17"/>
                <a:gd name="T3" fmla="*/ 1 h 81"/>
                <a:gd name="T4" fmla="*/ 9 w 17"/>
                <a:gd name="T5" fmla="*/ 5 h 81"/>
                <a:gd name="T6" fmla="*/ 11 w 17"/>
                <a:gd name="T7" fmla="*/ 11 h 81"/>
                <a:gd name="T8" fmla="*/ 14 w 17"/>
                <a:gd name="T9" fmla="*/ 20 h 81"/>
                <a:gd name="T10" fmla="*/ 16 w 17"/>
                <a:gd name="T11" fmla="*/ 29 h 81"/>
                <a:gd name="T12" fmla="*/ 17 w 17"/>
                <a:gd name="T13" fmla="*/ 40 h 81"/>
                <a:gd name="T14" fmla="*/ 16 w 17"/>
                <a:gd name="T15" fmla="*/ 51 h 81"/>
                <a:gd name="T16" fmla="*/ 14 w 17"/>
                <a:gd name="T17" fmla="*/ 60 h 81"/>
                <a:gd name="T18" fmla="*/ 11 w 17"/>
                <a:gd name="T19" fmla="*/ 69 h 81"/>
                <a:gd name="T20" fmla="*/ 9 w 17"/>
                <a:gd name="T21" fmla="*/ 75 h 81"/>
                <a:gd name="T22" fmla="*/ 5 w 17"/>
                <a:gd name="T23" fmla="*/ 79 h 81"/>
                <a:gd name="T24" fmla="*/ 0 w 17"/>
                <a:gd name="T25" fmla="*/ 81 h 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" h="81">
                  <a:moveTo>
                    <a:pt x="0" y="0"/>
                  </a:moveTo>
                  <a:lnTo>
                    <a:pt x="5" y="1"/>
                  </a:lnTo>
                  <a:lnTo>
                    <a:pt x="9" y="5"/>
                  </a:lnTo>
                  <a:lnTo>
                    <a:pt x="11" y="11"/>
                  </a:lnTo>
                  <a:lnTo>
                    <a:pt x="14" y="20"/>
                  </a:lnTo>
                  <a:lnTo>
                    <a:pt x="16" y="29"/>
                  </a:lnTo>
                  <a:lnTo>
                    <a:pt x="17" y="40"/>
                  </a:lnTo>
                  <a:lnTo>
                    <a:pt x="16" y="51"/>
                  </a:lnTo>
                  <a:lnTo>
                    <a:pt x="14" y="60"/>
                  </a:lnTo>
                  <a:lnTo>
                    <a:pt x="11" y="69"/>
                  </a:lnTo>
                  <a:lnTo>
                    <a:pt x="9" y="75"/>
                  </a:lnTo>
                  <a:lnTo>
                    <a:pt x="5" y="79"/>
                  </a:lnTo>
                  <a:lnTo>
                    <a:pt x="0" y="8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91" name="Freeform 913"/>
            <p:cNvSpPr>
              <a:spLocks/>
            </p:cNvSpPr>
            <p:nvPr/>
          </p:nvSpPr>
          <p:spPr bwMode="auto">
            <a:xfrm>
              <a:off x="160" y="1779"/>
              <a:ext cx="89" cy="81"/>
            </a:xfrm>
            <a:custGeom>
              <a:avLst/>
              <a:gdLst>
                <a:gd name="T0" fmla="*/ 0 w 89"/>
                <a:gd name="T1" fmla="*/ 0 h 81"/>
                <a:gd name="T2" fmla="*/ 15 w 89"/>
                <a:gd name="T3" fmla="*/ 0 h 81"/>
                <a:gd name="T4" fmla="*/ 29 w 89"/>
                <a:gd name="T5" fmla="*/ 1 h 81"/>
                <a:gd name="T6" fmla="*/ 41 w 89"/>
                <a:gd name="T7" fmla="*/ 2 h 81"/>
                <a:gd name="T8" fmla="*/ 51 w 89"/>
                <a:gd name="T9" fmla="*/ 3 h 81"/>
                <a:gd name="T10" fmla="*/ 59 w 89"/>
                <a:gd name="T11" fmla="*/ 4 h 81"/>
                <a:gd name="T12" fmla="*/ 63 w 89"/>
                <a:gd name="T13" fmla="*/ 6 h 81"/>
                <a:gd name="T14" fmla="*/ 65 w 89"/>
                <a:gd name="T15" fmla="*/ 8 h 81"/>
                <a:gd name="T16" fmla="*/ 72 w 89"/>
                <a:gd name="T17" fmla="*/ 9 h 81"/>
                <a:gd name="T18" fmla="*/ 79 w 89"/>
                <a:gd name="T19" fmla="*/ 14 h 81"/>
                <a:gd name="T20" fmla="*/ 84 w 89"/>
                <a:gd name="T21" fmla="*/ 21 h 81"/>
                <a:gd name="T22" fmla="*/ 87 w 89"/>
                <a:gd name="T23" fmla="*/ 30 h 81"/>
                <a:gd name="T24" fmla="*/ 89 w 89"/>
                <a:gd name="T25" fmla="*/ 40 h 81"/>
                <a:gd name="T26" fmla="*/ 85 w 89"/>
                <a:gd name="T27" fmla="*/ 50 h 81"/>
                <a:gd name="T28" fmla="*/ 81 w 89"/>
                <a:gd name="T29" fmla="*/ 58 h 81"/>
                <a:gd name="T30" fmla="*/ 75 w 89"/>
                <a:gd name="T31" fmla="*/ 65 h 81"/>
                <a:gd name="T32" fmla="*/ 69 w 89"/>
                <a:gd name="T33" fmla="*/ 70 h 81"/>
                <a:gd name="T34" fmla="*/ 63 w 89"/>
                <a:gd name="T35" fmla="*/ 72 h 81"/>
                <a:gd name="T36" fmla="*/ 57 w 89"/>
                <a:gd name="T37" fmla="*/ 72 h 81"/>
                <a:gd name="T38" fmla="*/ 55 w 89"/>
                <a:gd name="T39" fmla="*/ 73 h 81"/>
                <a:gd name="T40" fmla="*/ 51 w 89"/>
                <a:gd name="T41" fmla="*/ 74 h 81"/>
                <a:gd name="T42" fmla="*/ 45 w 89"/>
                <a:gd name="T43" fmla="*/ 76 h 81"/>
                <a:gd name="T44" fmla="*/ 36 w 89"/>
                <a:gd name="T45" fmla="*/ 76 h 81"/>
                <a:gd name="T46" fmla="*/ 25 w 89"/>
                <a:gd name="T47" fmla="*/ 78 h 81"/>
                <a:gd name="T48" fmla="*/ 13 w 89"/>
                <a:gd name="T49" fmla="*/ 79 h 81"/>
                <a:gd name="T50" fmla="*/ 0 w 89"/>
                <a:gd name="T51" fmla="*/ 81 h 8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89" h="81">
                  <a:moveTo>
                    <a:pt x="0" y="0"/>
                  </a:moveTo>
                  <a:lnTo>
                    <a:pt x="15" y="0"/>
                  </a:lnTo>
                  <a:lnTo>
                    <a:pt x="29" y="1"/>
                  </a:lnTo>
                  <a:lnTo>
                    <a:pt x="41" y="2"/>
                  </a:lnTo>
                  <a:lnTo>
                    <a:pt x="51" y="3"/>
                  </a:lnTo>
                  <a:lnTo>
                    <a:pt x="59" y="4"/>
                  </a:lnTo>
                  <a:lnTo>
                    <a:pt x="63" y="6"/>
                  </a:lnTo>
                  <a:lnTo>
                    <a:pt x="65" y="8"/>
                  </a:lnTo>
                  <a:lnTo>
                    <a:pt x="72" y="9"/>
                  </a:lnTo>
                  <a:lnTo>
                    <a:pt x="79" y="14"/>
                  </a:lnTo>
                  <a:lnTo>
                    <a:pt x="84" y="21"/>
                  </a:lnTo>
                  <a:lnTo>
                    <a:pt x="87" y="30"/>
                  </a:lnTo>
                  <a:lnTo>
                    <a:pt x="89" y="40"/>
                  </a:lnTo>
                  <a:lnTo>
                    <a:pt x="85" y="50"/>
                  </a:lnTo>
                  <a:lnTo>
                    <a:pt x="81" y="58"/>
                  </a:lnTo>
                  <a:lnTo>
                    <a:pt x="75" y="65"/>
                  </a:lnTo>
                  <a:lnTo>
                    <a:pt x="69" y="70"/>
                  </a:lnTo>
                  <a:lnTo>
                    <a:pt x="63" y="72"/>
                  </a:lnTo>
                  <a:lnTo>
                    <a:pt x="57" y="72"/>
                  </a:lnTo>
                  <a:lnTo>
                    <a:pt x="55" y="73"/>
                  </a:lnTo>
                  <a:lnTo>
                    <a:pt x="51" y="74"/>
                  </a:lnTo>
                  <a:lnTo>
                    <a:pt x="45" y="76"/>
                  </a:lnTo>
                  <a:lnTo>
                    <a:pt x="36" y="76"/>
                  </a:lnTo>
                  <a:lnTo>
                    <a:pt x="25" y="78"/>
                  </a:lnTo>
                  <a:lnTo>
                    <a:pt x="13" y="79"/>
                  </a:lnTo>
                  <a:lnTo>
                    <a:pt x="0" y="8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92" name="Line 914"/>
            <p:cNvSpPr>
              <a:spLocks noChangeShapeType="1"/>
            </p:cNvSpPr>
            <p:nvPr/>
          </p:nvSpPr>
          <p:spPr bwMode="auto">
            <a:xfrm>
              <a:off x="249" y="1819"/>
              <a:ext cx="9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93" name="Freeform 915"/>
            <p:cNvSpPr>
              <a:spLocks/>
            </p:cNvSpPr>
            <p:nvPr/>
          </p:nvSpPr>
          <p:spPr bwMode="auto">
            <a:xfrm>
              <a:off x="-154" y="1766"/>
              <a:ext cx="65" cy="80"/>
            </a:xfrm>
            <a:custGeom>
              <a:avLst/>
              <a:gdLst>
                <a:gd name="T0" fmla="*/ 0 w 65"/>
                <a:gd name="T1" fmla="*/ 0 h 80"/>
                <a:gd name="T2" fmla="*/ 65 w 65"/>
                <a:gd name="T3" fmla="*/ 40 h 80"/>
                <a:gd name="T4" fmla="*/ 0 w 65"/>
                <a:gd name="T5" fmla="*/ 80 h 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5" h="80">
                  <a:moveTo>
                    <a:pt x="0" y="0"/>
                  </a:moveTo>
                  <a:lnTo>
                    <a:pt x="65" y="40"/>
                  </a:lnTo>
                  <a:lnTo>
                    <a:pt x="0" y="8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94" name="Line 916"/>
            <p:cNvSpPr>
              <a:spLocks noChangeShapeType="1"/>
            </p:cNvSpPr>
            <p:nvPr/>
          </p:nvSpPr>
          <p:spPr bwMode="auto">
            <a:xfrm>
              <a:off x="-179" y="1806"/>
              <a:ext cx="2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95" name="Freeform 917"/>
            <p:cNvSpPr>
              <a:spLocks/>
            </p:cNvSpPr>
            <p:nvPr/>
          </p:nvSpPr>
          <p:spPr bwMode="auto">
            <a:xfrm>
              <a:off x="-89" y="1791"/>
              <a:ext cx="32" cy="31"/>
            </a:xfrm>
            <a:custGeom>
              <a:avLst/>
              <a:gdLst>
                <a:gd name="T0" fmla="*/ 0 w 32"/>
                <a:gd name="T1" fmla="*/ 15 h 31"/>
                <a:gd name="T2" fmla="*/ 1 w 32"/>
                <a:gd name="T3" fmla="*/ 8 h 31"/>
                <a:gd name="T4" fmla="*/ 6 w 32"/>
                <a:gd name="T5" fmla="*/ 2 h 31"/>
                <a:gd name="T6" fmla="*/ 12 w 32"/>
                <a:gd name="T7" fmla="*/ 0 h 31"/>
                <a:gd name="T8" fmla="*/ 19 w 32"/>
                <a:gd name="T9" fmla="*/ 0 h 31"/>
                <a:gd name="T10" fmla="*/ 26 w 32"/>
                <a:gd name="T11" fmla="*/ 2 h 31"/>
                <a:gd name="T12" fmla="*/ 30 w 32"/>
                <a:gd name="T13" fmla="*/ 8 h 31"/>
                <a:gd name="T14" fmla="*/ 32 w 32"/>
                <a:gd name="T15" fmla="*/ 15 h 31"/>
                <a:gd name="T16" fmla="*/ 30 w 32"/>
                <a:gd name="T17" fmla="*/ 22 h 31"/>
                <a:gd name="T18" fmla="*/ 26 w 32"/>
                <a:gd name="T19" fmla="*/ 28 h 31"/>
                <a:gd name="T20" fmla="*/ 19 w 32"/>
                <a:gd name="T21" fmla="*/ 31 h 31"/>
                <a:gd name="T22" fmla="*/ 12 w 32"/>
                <a:gd name="T23" fmla="*/ 31 h 31"/>
                <a:gd name="T24" fmla="*/ 6 w 32"/>
                <a:gd name="T25" fmla="*/ 28 h 31"/>
                <a:gd name="T26" fmla="*/ 1 w 32"/>
                <a:gd name="T27" fmla="*/ 22 h 31"/>
                <a:gd name="T28" fmla="*/ 0 w 32"/>
                <a:gd name="T29" fmla="*/ 15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" h="31">
                  <a:moveTo>
                    <a:pt x="0" y="15"/>
                  </a:moveTo>
                  <a:lnTo>
                    <a:pt x="1" y="8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0" y="8"/>
                  </a:lnTo>
                  <a:lnTo>
                    <a:pt x="32" y="15"/>
                  </a:lnTo>
                  <a:lnTo>
                    <a:pt x="30" y="22"/>
                  </a:lnTo>
                  <a:lnTo>
                    <a:pt x="26" y="28"/>
                  </a:lnTo>
                  <a:lnTo>
                    <a:pt x="19" y="31"/>
                  </a:lnTo>
                  <a:lnTo>
                    <a:pt x="12" y="31"/>
                  </a:lnTo>
                  <a:lnTo>
                    <a:pt x="6" y="28"/>
                  </a:lnTo>
                  <a:lnTo>
                    <a:pt x="1" y="2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96" name="Freeform 918"/>
            <p:cNvSpPr>
              <a:spLocks/>
            </p:cNvSpPr>
            <p:nvPr/>
          </p:nvSpPr>
          <p:spPr bwMode="auto">
            <a:xfrm>
              <a:off x="-9" y="1790"/>
              <a:ext cx="49" cy="81"/>
            </a:xfrm>
            <a:custGeom>
              <a:avLst/>
              <a:gdLst>
                <a:gd name="T0" fmla="*/ 49 w 49"/>
                <a:gd name="T1" fmla="*/ 0 h 81"/>
                <a:gd name="T2" fmla="*/ 0 w 49"/>
                <a:gd name="T3" fmla="*/ 0 h 81"/>
                <a:gd name="T4" fmla="*/ 0 w 49"/>
                <a:gd name="T5" fmla="*/ 81 h 81"/>
                <a:gd name="T6" fmla="*/ 49 w 49"/>
                <a:gd name="T7" fmla="*/ 81 h 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81">
                  <a:moveTo>
                    <a:pt x="49" y="0"/>
                  </a:moveTo>
                  <a:lnTo>
                    <a:pt x="0" y="0"/>
                  </a:lnTo>
                  <a:lnTo>
                    <a:pt x="0" y="81"/>
                  </a:lnTo>
                  <a:lnTo>
                    <a:pt x="49" y="8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97" name="Freeform 919"/>
            <p:cNvSpPr>
              <a:spLocks/>
            </p:cNvSpPr>
            <p:nvPr/>
          </p:nvSpPr>
          <p:spPr bwMode="auto">
            <a:xfrm>
              <a:off x="40" y="1790"/>
              <a:ext cx="32" cy="81"/>
            </a:xfrm>
            <a:custGeom>
              <a:avLst/>
              <a:gdLst>
                <a:gd name="T0" fmla="*/ 0 w 32"/>
                <a:gd name="T1" fmla="*/ 0 h 81"/>
                <a:gd name="T2" fmla="*/ 8 w 32"/>
                <a:gd name="T3" fmla="*/ 2 h 81"/>
                <a:gd name="T4" fmla="*/ 15 w 32"/>
                <a:gd name="T5" fmla="*/ 6 h 81"/>
                <a:gd name="T6" fmla="*/ 22 w 32"/>
                <a:gd name="T7" fmla="*/ 12 h 81"/>
                <a:gd name="T8" fmla="*/ 27 w 32"/>
                <a:gd name="T9" fmla="*/ 20 h 81"/>
                <a:gd name="T10" fmla="*/ 31 w 32"/>
                <a:gd name="T11" fmla="*/ 30 h 81"/>
                <a:gd name="T12" fmla="*/ 32 w 32"/>
                <a:gd name="T13" fmla="*/ 40 h 81"/>
                <a:gd name="T14" fmla="*/ 31 w 32"/>
                <a:gd name="T15" fmla="*/ 50 h 81"/>
                <a:gd name="T16" fmla="*/ 27 w 32"/>
                <a:gd name="T17" fmla="*/ 61 h 81"/>
                <a:gd name="T18" fmla="*/ 22 w 32"/>
                <a:gd name="T19" fmla="*/ 69 h 81"/>
                <a:gd name="T20" fmla="*/ 15 w 32"/>
                <a:gd name="T21" fmla="*/ 75 h 81"/>
                <a:gd name="T22" fmla="*/ 8 w 32"/>
                <a:gd name="T23" fmla="*/ 79 h 81"/>
                <a:gd name="T24" fmla="*/ 0 w 32"/>
                <a:gd name="T25" fmla="*/ 81 h 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81">
                  <a:moveTo>
                    <a:pt x="0" y="0"/>
                  </a:moveTo>
                  <a:lnTo>
                    <a:pt x="8" y="2"/>
                  </a:lnTo>
                  <a:lnTo>
                    <a:pt x="15" y="6"/>
                  </a:lnTo>
                  <a:lnTo>
                    <a:pt x="22" y="12"/>
                  </a:lnTo>
                  <a:lnTo>
                    <a:pt x="27" y="20"/>
                  </a:lnTo>
                  <a:lnTo>
                    <a:pt x="31" y="30"/>
                  </a:lnTo>
                  <a:lnTo>
                    <a:pt x="32" y="40"/>
                  </a:lnTo>
                  <a:lnTo>
                    <a:pt x="31" y="50"/>
                  </a:lnTo>
                  <a:lnTo>
                    <a:pt x="27" y="61"/>
                  </a:lnTo>
                  <a:lnTo>
                    <a:pt x="22" y="69"/>
                  </a:lnTo>
                  <a:lnTo>
                    <a:pt x="15" y="75"/>
                  </a:lnTo>
                  <a:lnTo>
                    <a:pt x="8" y="79"/>
                  </a:lnTo>
                  <a:lnTo>
                    <a:pt x="0" y="8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98" name="Line 920"/>
            <p:cNvSpPr>
              <a:spLocks noChangeShapeType="1"/>
            </p:cNvSpPr>
            <p:nvPr/>
          </p:nvSpPr>
          <p:spPr bwMode="auto">
            <a:xfrm>
              <a:off x="-57" y="1806"/>
              <a:ext cx="4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99" name="Freeform 921"/>
            <p:cNvSpPr>
              <a:spLocks/>
            </p:cNvSpPr>
            <p:nvPr/>
          </p:nvSpPr>
          <p:spPr bwMode="auto">
            <a:xfrm>
              <a:off x="-179" y="1846"/>
              <a:ext cx="170" cy="120"/>
            </a:xfrm>
            <a:custGeom>
              <a:avLst/>
              <a:gdLst>
                <a:gd name="T0" fmla="*/ 170 w 170"/>
                <a:gd name="T1" fmla="*/ 0 h 73"/>
                <a:gd name="T2" fmla="*/ 122 w 170"/>
                <a:gd name="T3" fmla="*/ 0 h 73"/>
                <a:gd name="T4" fmla="*/ 122 w 170"/>
                <a:gd name="T5" fmla="*/ 17283 h 73"/>
                <a:gd name="T6" fmla="*/ 0 w 170"/>
                <a:gd name="T7" fmla="*/ 17283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0" h="73">
                  <a:moveTo>
                    <a:pt x="170" y="0"/>
                  </a:moveTo>
                  <a:lnTo>
                    <a:pt x="122" y="0"/>
                  </a:lnTo>
                  <a:lnTo>
                    <a:pt x="122" y="73"/>
                  </a:lnTo>
                  <a:lnTo>
                    <a:pt x="0" y="7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0" name="Line 922"/>
            <p:cNvSpPr>
              <a:spLocks noChangeShapeType="1"/>
            </p:cNvSpPr>
            <p:nvPr/>
          </p:nvSpPr>
          <p:spPr bwMode="auto">
            <a:xfrm>
              <a:off x="69" y="1917"/>
              <a:ext cx="1" cy="8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1" name="Line 923"/>
            <p:cNvSpPr>
              <a:spLocks noChangeShapeType="1"/>
            </p:cNvSpPr>
            <p:nvPr/>
          </p:nvSpPr>
          <p:spPr bwMode="auto">
            <a:xfrm>
              <a:off x="343" y="1965"/>
              <a:ext cx="4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2" name="Freeform 924"/>
            <p:cNvSpPr>
              <a:spLocks/>
            </p:cNvSpPr>
            <p:nvPr/>
          </p:nvSpPr>
          <p:spPr bwMode="auto">
            <a:xfrm>
              <a:off x="383" y="1909"/>
              <a:ext cx="17" cy="81"/>
            </a:xfrm>
            <a:custGeom>
              <a:avLst/>
              <a:gdLst>
                <a:gd name="T0" fmla="*/ 0 w 17"/>
                <a:gd name="T1" fmla="*/ 0 h 81"/>
                <a:gd name="T2" fmla="*/ 5 w 17"/>
                <a:gd name="T3" fmla="*/ 1 h 81"/>
                <a:gd name="T4" fmla="*/ 9 w 17"/>
                <a:gd name="T5" fmla="*/ 5 h 81"/>
                <a:gd name="T6" fmla="*/ 11 w 17"/>
                <a:gd name="T7" fmla="*/ 11 h 81"/>
                <a:gd name="T8" fmla="*/ 14 w 17"/>
                <a:gd name="T9" fmla="*/ 20 h 81"/>
                <a:gd name="T10" fmla="*/ 16 w 17"/>
                <a:gd name="T11" fmla="*/ 29 h 81"/>
                <a:gd name="T12" fmla="*/ 17 w 17"/>
                <a:gd name="T13" fmla="*/ 40 h 81"/>
                <a:gd name="T14" fmla="*/ 16 w 17"/>
                <a:gd name="T15" fmla="*/ 51 h 81"/>
                <a:gd name="T16" fmla="*/ 14 w 17"/>
                <a:gd name="T17" fmla="*/ 60 h 81"/>
                <a:gd name="T18" fmla="*/ 11 w 17"/>
                <a:gd name="T19" fmla="*/ 69 h 81"/>
                <a:gd name="T20" fmla="*/ 9 w 17"/>
                <a:gd name="T21" fmla="*/ 75 h 81"/>
                <a:gd name="T22" fmla="*/ 5 w 17"/>
                <a:gd name="T23" fmla="*/ 79 h 81"/>
                <a:gd name="T24" fmla="*/ 0 w 17"/>
                <a:gd name="T25" fmla="*/ 81 h 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" h="81">
                  <a:moveTo>
                    <a:pt x="0" y="0"/>
                  </a:moveTo>
                  <a:lnTo>
                    <a:pt x="5" y="1"/>
                  </a:lnTo>
                  <a:lnTo>
                    <a:pt x="9" y="5"/>
                  </a:lnTo>
                  <a:lnTo>
                    <a:pt x="11" y="11"/>
                  </a:lnTo>
                  <a:lnTo>
                    <a:pt x="14" y="20"/>
                  </a:lnTo>
                  <a:lnTo>
                    <a:pt x="16" y="29"/>
                  </a:lnTo>
                  <a:lnTo>
                    <a:pt x="17" y="40"/>
                  </a:lnTo>
                  <a:lnTo>
                    <a:pt x="16" y="51"/>
                  </a:lnTo>
                  <a:lnTo>
                    <a:pt x="14" y="60"/>
                  </a:lnTo>
                  <a:lnTo>
                    <a:pt x="11" y="69"/>
                  </a:lnTo>
                  <a:lnTo>
                    <a:pt x="9" y="75"/>
                  </a:lnTo>
                  <a:lnTo>
                    <a:pt x="5" y="79"/>
                  </a:lnTo>
                  <a:lnTo>
                    <a:pt x="0" y="8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3" name="Freeform 925"/>
            <p:cNvSpPr>
              <a:spLocks/>
            </p:cNvSpPr>
            <p:nvPr/>
          </p:nvSpPr>
          <p:spPr bwMode="auto">
            <a:xfrm>
              <a:off x="383" y="1909"/>
              <a:ext cx="89" cy="81"/>
            </a:xfrm>
            <a:custGeom>
              <a:avLst/>
              <a:gdLst>
                <a:gd name="T0" fmla="*/ 0 w 89"/>
                <a:gd name="T1" fmla="*/ 0 h 81"/>
                <a:gd name="T2" fmla="*/ 15 w 89"/>
                <a:gd name="T3" fmla="*/ 0 h 81"/>
                <a:gd name="T4" fmla="*/ 29 w 89"/>
                <a:gd name="T5" fmla="*/ 1 h 81"/>
                <a:gd name="T6" fmla="*/ 41 w 89"/>
                <a:gd name="T7" fmla="*/ 2 h 81"/>
                <a:gd name="T8" fmla="*/ 51 w 89"/>
                <a:gd name="T9" fmla="*/ 3 h 81"/>
                <a:gd name="T10" fmla="*/ 59 w 89"/>
                <a:gd name="T11" fmla="*/ 4 h 81"/>
                <a:gd name="T12" fmla="*/ 63 w 89"/>
                <a:gd name="T13" fmla="*/ 6 h 81"/>
                <a:gd name="T14" fmla="*/ 65 w 89"/>
                <a:gd name="T15" fmla="*/ 8 h 81"/>
                <a:gd name="T16" fmla="*/ 72 w 89"/>
                <a:gd name="T17" fmla="*/ 9 h 81"/>
                <a:gd name="T18" fmla="*/ 79 w 89"/>
                <a:gd name="T19" fmla="*/ 14 h 81"/>
                <a:gd name="T20" fmla="*/ 84 w 89"/>
                <a:gd name="T21" fmla="*/ 21 h 81"/>
                <a:gd name="T22" fmla="*/ 87 w 89"/>
                <a:gd name="T23" fmla="*/ 30 h 81"/>
                <a:gd name="T24" fmla="*/ 89 w 89"/>
                <a:gd name="T25" fmla="*/ 40 h 81"/>
                <a:gd name="T26" fmla="*/ 85 w 89"/>
                <a:gd name="T27" fmla="*/ 50 h 81"/>
                <a:gd name="T28" fmla="*/ 81 w 89"/>
                <a:gd name="T29" fmla="*/ 58 h 81"/>
                <a:gd name="T30" fmla="*/ 75 w 89"/>
                <a:gd name="T31" fmla="*/ 65 h 81"/>
                <a:gd name="T32" fmla="*/ 69 w 89"/>
                <a:gd name="T33" fmla="*/ 70 h 81"/>
                <a:gd name="T34" fmla="*/ 63 w 89"/>
                <a:gd name="T35" fmla="*/ 72 h 81"/>
                <a:gd name="T36" fmla="*/ 57 w 89"/>
                <a:gd name="T37" fmla="*/ 72 h 81"/>
                <a:gd name="T38" fmla="*/ 55 w 89"/>
                <a:gd name="T39" fmla="*/ 73 h 81"/>
                <a:gd name="T40" fmla="*/ 51 w 89"/>
                <a:gd name="T41" fmla="*/ 74 h 81"/>
                <a:gd name="T42" fmla="*/ 45 w 89"/>
                <a:gd name="T43" fmla="*/ 76 h 81"/>
                <a:gd name="T44" fmla="*/ 36 w 89"/>
                <a:gd name="T45" fmla="*/ 76 h 81"/>
                <a:gd name="T46" fmla="*/ 25 w 89"/>
                <a:gd name="T47" fmla="*/ 78 h 81"/>
                <a:gd name="T48" fmla="*/ 13 w 89"/>
                <a:gd name="T49" fmla="*/ 79 h 81"/>
                <a:gd name="T50" fmla="*/ 0 w 89"/>
                <a:gd name="T51" fmla="*/ 81 h 8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89" h="81">
                  <a:moveTo>
                    <a:pt x="0" y="0"/>
                  </a:moveTo>
                  <a:lnTo>
                    <a:pt x="15" y="0"/>
                  </a:lnTo>
                  <a:lnTo>
                    <a:pt x="29" y="1"/>
                  </a:lnTo>
                  <a:lnTo>
                    <a:pt x="41" y="2"/>
                  </a:lnTo>
                  <a:lnTo>
                    <a:pt x="51" y="3"/>
                  </a:lnTo>
                  <a:lnTo>
                    <a:pt x="59" y="4"/>
                  </a:lnTo>
                  <a:lnTo>
                    <a:pt x="63" y="6"/>
                  </a:lnTo>
                  <a:lnTo>
                    <a:pt x="65" y="8"/>
                  </a:lnTo>
                  <a:lnTo>
                    <a:pt x="72" y="9"/>
                  </a:lnTo>
                  <a:lnTo>
                    <a:pt x="79" y="14"/>
                  </a:lnTo>
                  <a:lnTo>
                    <a:pt x="84" y="21"/>
                  </a:lnTo>
                  <a:lnTo>
                    <a:pt x="87" y="30"/>
                  </a:lnTo>
                  <a:lnTo>
                    <a:pt x="89" y="40"/>
                  </a:lnTo>
                  <a:lnTo>
                    <a:pt x="85" y="50"/>
                  </a:lnTo>
                  <a:lnTo>
                    <a:pt x="81" y="58"/>
                  </a:lnTo>
                  <a:lnTo>
                    <a:pt x="75" y="65"/>
                  </a:lnTo>
                  <a:lnTo>
                    <a:pt x="69" y="70"/>
                  </a:lnTo>
                  <a:lnTo>
                    <a:pt x="63" y="72"/>
                  </a:lnTo>
                  <a:lnTo>
                    <a:pt x="57" y="72"/>
                  </a:lnTo>
                  <a:lnTo>
                    <a:pt x="55" y="73"/>
                  </a:lnTo>
                  <a:lnTo>
                    <a:pt x="51" y="74"/>
                  </a:lnTo>
                  <a:lnTo>
                    <a:pt x="45" y="76"/>
                  </a:lnTo>
                  <a:lnTo>
                    <a:pt x="36" y="76"/>
                  </a:lnTo>
                  <a:lnTo>
                    <a:pt x="25" y="78"/>
                  </a:lnTo>
                  <a:lnTo>
                    <a:pt x="13" y="79"/>
                  </a:lnTo>
                  <a:lnTo>
                    <a:pt x="0" y="8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4" name="Line 926"/>
            <p:cNvSpPr>
              <a:spLocks noChangeShapeType="1"/>
            </p:cNvSpPr>
            <p:nvPr/>
          </p:nvSpPr>
          <p:spPr bwMode="auto">
            <a:xfrm>
              <a:off x="472" y="1946"/>
              <a:ext cx="3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5" name="Freeform 927"/>
            <p:cNvSpPr>
              <a:spLocks/>
            </p:cNvSpPr>
            <p:nvPr/>
          </p:nvSpPr>
          <p:spPr bwMode="auto">
            <a:xfrm>
              <a:off x="69" y="1917"/>
              <a:ext cx="65" cy="80"/>
            </a:xfrm>
            <a:custGeom>
              <a:avLst/>
              <a:gdLst>
                <a:gd name="T0" fmla="*/ 0 w 65"/>
                <a:gd name="T1" fmla="*/ 0 h 80"/>
                <a:gd name="T2" fmla="*/ 65 w 65"/>
                <a:gd name="T3" fmla="*/ 40 h 80"/>
                <a:gd name="T4" fmla="*/ 0 w 65"/>
                <a:gd name="T5" fmla="*/ 80 h 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5" h="80">
                  <a:moveTo>
                    <a:pt x="0" y="0"/>
                  </a:moveTo>
                  <a:lnTo>
                    <a:pt x="65" y="40"/>
                  </a:lnTo>
                  <a:lnTo>
                    <a:pt x="0" y="8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6" name="Line 928"/>
            <p:cNvSpPr>
              <a:spLocks noChangeShapeType="1"/>
            </p:cNvSpPr>
            <p:nvPr/>
          </p:nvSpPr>
          <p:spPr bwMode="auto">
            <a:xfrm flipV="1">
              <a:off x="-49" y="1966"/>
              <a:ext cx="11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7" name="Freeform 929"/>
            <p:cNvSpPr>
              <a:spLocks/>
            </p:cNvSpPr>
            <p:nvPr/>
          </p:nvSpPr>
          <p:spPr bwMode="auto">
            <a:xfrm>
              <a:off x="134" y="1942"/>
              <a:ext cx="32" cy="31"/>
            </a:xfrm>
            <a:custGeom>
              <a:avLst/>
              <a:gdLst>
                <a:gd name="T0" fmla="*/ 0 w 32"/>
                <a:gd name="T1" fmla="*/ 15 h 31"/>
                <a:gd name="T2" fmla="*/ 1 w 32"/>
                <a:gd name="T3" fmla="*/ 8 h 31"/>
                <a:gd name="T4" fmla="*/ 6 w 32"/>
                <a:gd name="T5" fmla="*/ 2 h 31"/>
                <a:gd name="T6" fmla="*/ 12 w 32"/>
                <a:gd name="T7" fmla="*/ 0 h 31"/>
                <a:gd name="T8" fmla="*/ 19 w 32"/>
                <a:gd name="T9" fmla="*/ 0 h 31"/>
                <a:gd name="T10" fmla="*/ 26 w 32"/>
                <a:gd name="T11" fmla="*/ 2 h 31"/>
                <a:gd name="T12" fmla="*/ 30 w 32"/>
                <a:gd name="T13" fmla="*/ 8 h 31"/>
                <a:gd name="T14" fmla="*/ 32 w 32"/>
                <a:gd name="T15" fmla="*/ 15 h 31"/>
                <a:gd name="T16" fmla="*/ 30 w 32"/>
                <a:gd name="T17" fmla="*/ 22 h 31"/>
                <a:gd name="T18" fmla="*/ 26 w 32"/>
                <a:gd name="T19" fmla="*/ 28 h 31"/>
                <a:gd name="T20" fmla="*/ 19 w 32"/>
                <a:gd name="T21" fmla="*/ 31 h 31"/>
                <a:gd name="T22" fmla="*/ 12 w 32"/>
                <a:gd name="T23" fmla="*/ 31 h 31"/>
                <a:gd name="T24" fmla="*/ 6 w 32"/>
                <a:gd name="T25" fmla="*/ 28 h 31"/>
                <a:gd name="T26" fmla="*/ 1 w 32"/>
                <a:gd name="T27" fmla="*/ 22 h 31"/>
                <a:gd name="T28" fmla="*/ 0 w 32"/>
                <a:gd name="T29" fmla="*/ 15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" h="31">
                  <a:moveTo>
                    <a:pt x="0" y="15"/>
                  </a:moveTo>
                  <a:lnTo>
                    <a:pt x="1" y="8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0" y="8"/>
                  </a:lnTo>
                  <a:lnTo>
                    <a:pt x="32" y="15"/>
                  </a:lnTo>
                  <a:lnTo>
                    <a:pt x="30" y="22"/>
                  </a:lnTo>
                  <a:lnTo>
                    <a:pt x="26" y="28"/>
                  </a:lnTo>
                  <a:lnTo>
                    <a:pt x="19" y="31"/>
                  </a:lnTo>
                  <a:lnTo>
                    <a:pt x="12" y="31"/>
                  </a:lnTo>
                  <a:lnTo>
                    <a:pt x="6" y="28"/>
                  </a:lnTo>
                  <a:lnTo>
                    <a:pt x="1" y="2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8" name="Freeform 930"/>
            <p:cNvSpPr>
              <a:spLocks/>
            </p:cNvSpPr>
            <p:nvPr/>
          </p:nvSpPr>
          <p:spPr bwMode="auto">
            <a:xfrm>
              <a:off x="214" y="1941"/>
              <a:ext cx="49" cy="81"/>
            </a:xfrm>
            <a:custGeom>
              <a:avLst/>
              <a:gdLst>
                <a:gd name="T0" fmla="*/ 49 w 49"/>
                <a:gd name="T1" fmla="*/ 0 h 81"/>
                <a:gd name="T2" fmla="*/ 0 w 49"/>
                <a:gd name="T3" fmla="*/ 0 h 81"/>
                <a:gd name="T4" fmla="*/ 0 w 49"/>
                <a:gd name="T5" fmla="*/ 81 h 81"/>
                <a:gd name="T6" fmla="*/ 49 w 49"/>
                <a:gd name="T7" fmla="*/ 81 h 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81">
                  <a:moveTo>
                    <a:pt x="49" y="0"/>
                  </a:moveTo>
                  <a:lnTo>
                    <a:pt x="0" y="0"/>
                  </a:lnTo>
                  <a:lnTo>
                    <a:pt x="0" y="81"/>
                  </a:lnTo>
                  <a:lnTo>
                    <a:pt x="49" y="8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9" name="Freeform 931"/>
            <p:cNvSpPr>
              <a:spLocks/>
            </p:cNvSpPr>
            <p:nvPr/>
          </p:nvSpPr>
          <p:spPr bwMode="auto">
            <a:xfrm>
              <a:off x="263" y="1941"/>
              <a:ext cx="32" cy="81"/>
            </a:xfrm>
            <a:custGeom>
              <a:avLst/>
              <a:gdLst>
                <a:gd name="T0" fmla="*/ 0 w 32"/>
                <a:gd name="T1" fmla="*/ 0 h 81"/>
                <a:gd name="T2" fmla="*/ 8 w 32"/>
                <a:gd name="T3" fmla="*/ 2 h 81"/>
                <a:gd name="T4" fmla="*/ 15 w 32"/>
                <a:gd name="T5" fmla="*/ 6 h 81"/>
                <a:gd name="T6" fmla="*/ 22 w 32"/>
                <a:gd name="T7" fmla="*/ 12 h 81"/>
                <a:gd name="T8" fmla="*/ 27 w 32"/>
                <a:gd name="T9" fmla="*/ 20 h 81"/>
                <a:gd name="T10" fmla="*/ 31 w 32"/>
                <a:gd name="T11" fmla="*/ 30 h 81"/>
                <a:gd name="T12" fmla="*/ 32 w 32"/>
                <a:gd name="T13" fmla="*/ 40 h 81"/>
                <a:gd name="T14" fmla="*/ 31 w 32"/>
                <a:gd name="T15" fmla="*/ 50 h 81"/>
                <a:gd name="T16" fmla="*/ 27 w 32"/>
                <a:gd name="T17" fmla="*/ 61 h 81"/>
                <a:gd name="T18" fmla="*/ 22 w 32"/>
                <a:gd name="T19" fmla="*/ 69 h 81"/>
                <a:gd name="T20" fmla="*/ 15 w 32"/>
                <a:gd name="T21" fmla="*/ 75 h 81"/>
                <a:gd name="T22" fmla="*/ 8 w 32"/>
                <a:gd name="T23" fmla="*/ 79 h 81"/>
                <a:gd name="T24" fmla="*/ 0 w 32"/>
                <a:gd name="T25" fmla="*/ 81 h 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81">
                  <a:moveTo>
                    <a:pt x="0" y="0"/>
                  </a:moveTo>
                  <a:lnTo>
                    <a:pt x="8" y="2"/>
                  </a:lnTo>
                  <a:lnTo>
                    <a:pt x="15" y="6"/>
                  </a:lnTo>
                  <a:lnTo>
                    <a:pt x="22" y="12"/>
                  </a:lnTo>
                  <a:lnTo>
                    <a:pt x="27" y="20"/>
                  </a:lnTo>
                  <a:lnTo>
                    <a:pt x="31" y="30"/>
                  </a:lnTo>
                  <a:lnTo>
                    <a:pt x="32" y="40"/>
                  </a:lnTo>
                  <a:lnTo>
                    <a:pt x="31" y="50"/>
                  </a:lnTo>
                  <a:lnTo>
                    <a:pt x="27" y="61"/>
                  </a:lnTo>
                  <a:lnTo>
                    <a:pt x="22" y="69"/>
                  </a:lnTo>
                  <a:lnTo>
                    <a:pt x="15" y="75"/>
                  </a:lnTo>
                  <a:lnTo>
                    <a:pt x="8" y="79"/>
                  </a:lnTo>
                  <a:lnTo>
                    <a:pt x="0" y="8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10" name="Line 932"/>
            <p:cNvSpPr>
              <a:spLocks noChangeShapeType="1"/>
            </p:cNvSpPr>
            <p:nvPr/>
          </p:nvSpPr>
          <p:spPr bwMode="auto">
            <a:xfrm>
              <a:off x="166" y="1957"/>
              <a:ext cx="4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11" name="Freeform 933"/>
            <p:cNvSpPr>
              <a:spLocks/>
            </p:cNvSpPr>
            <p:nvPr/>
          </p:nvSpPr>
          <p:spPr bwMode="auto">
            <a:xfrm>
              <a:off x="295" y="1965"/>
              <a:ext cx="48" cy="16"/>
            </a:xfrm>
            <a:custGeom>
              <a:avLst/>
              <a:gdLst>
                <a:gd name="T0" fmla="*/ 48 w 48"/>
                <a:gd name="T1" fmla="*/ 0 h 16"/>
                <a:gd name="T2" fmla="*/ 48 w 48"/>
                <a:gd name="T3" fmla="*/ 16 h 16"/>
                <a:gd name="T4" fmla="*/ 0 w 48"/>
                <a:gd name="T5" fmla="*/ 16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16">
                  <a:moveTo>
                    <a:pt x="48" y="0"/>
                  </a:moveTo>
                  <a:lnTo>
                    <a:pt x="48" y="16"/>
                  </a:lnTo>
                  <a:lnTo>
                    <a:pt x="0" y="1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12" name="Line 934"/>
            <p:cNvSpPr>
              <a:spLocks noChangeShapeType="1"/>
            </p:cNvSpPr>
            <p:nvPr/>
          </p:nvSpPr>
          <p:spPr bwMode="auto">
            <a:xfrm>
              <a:off x="343" y="1941"/>
              <a:ext cx="5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13" name="Line 935"/>
            <p:cNvSpPr>
              <a:spLocks noChangeShapeType="1"/>
            </p:cNvSpPr>
            <p:nvPr/>
          </p:nvSpPr>
          <p:spPr bwMode="auto">
            <a:xfrm>
              <a:off x="-179" y="2004"/>
              <a:ext cx="38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14" name="Line 936"/>
            <p:cNvSpPr>
              <a:spLocks noChangeShapeType="1"/>
            </p:cNvSpPr>
            <p:nvPr/>
          </p:nvSpPr>
          <p:spPr bwMode="auto">
            <a:xfrm flipH="1">
              <a:off x="343" y="1820"/>
              <a:ext cx="1" cy="12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357" name="Rectangle 937"/>
          <p:cNvSpPr>
            <a:spLocks noChangeArrowheads="1"/>
          </p:cNvSpPr>
          <p:nvPr/>
        </p:nvSpPr>
        <p:spPr bwMode="auto">
          <a:xfrm>
            <a:off x="1028700" y="1114425"/>
            <a:ext cx="990600" cy="64135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58" name="Rectangle 938"/>
          <p:cNvSpPr>
            <a:spLocks noChangeArrowheads="1"/>
          </p:cNvSpPr>
          <p:nvPr/>
        </p:nvSpPr>
        <p:spPr bwMode="auto">
          <a:xfrm>
            <a:off x="2552700" y="4926013"/>
            <a:ext cx="1300163" cy="254000"/>
          </a:xfrm>
          <a:prstGeom prst="rect">
            <a:avLst/>
          </a:prstGeom>
          <a:solidFill>
            <a:srgbClr val="FF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59" name="Rectangle 939"/>
          <p:cNvSpPr>
            <a:spLocks noChangeArrowheads="1"/>
          </p:cNvSpPr>
          <p:nvPr/>
        </p:nvSpPr>
        <p:spPr bwMode="auto">
          <a:xfrm>
            <a:off x="2886075" y="4981575"/>
            <a:ext cx="611188" cy="1444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>
                <a:solidFill>
                  <a:srgbClr val="000000"/>
                </a:solidFill>
              </a:rPr>
              <a:t>Herstellung</a:t>
            </a:r>
            <a:endParaRPr lang="en-US" altLang="de-DE" sz="1900">
              <a:solidFill>
                <a:srgbClr val="000000"/>
              </a:solidFill>
            </a:endParaRPr>
          </a:p>
        </p:txBody>
      </p:sp>
      <p:sp>
        <p:nvSpPr>
          <p:cNvPr id="4360" name="Line 940"/>
          <p:cNvSpPr>
            <a:spLocks noChangeShapeType="1"/>
          </p:cNvSpPr>
          <p:nvPr/>
        </p:nvSpPr>
        <p:spPr bwMode="auto">
          <a:xfrm>
            <a:off x="3162300" y="1317625"/>
            <a:ext cx="0" cy="284163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grpSp>
        <p:nvGrpSpPr>
          <p:cNvPr id="4361" name="Group 941"/>
          <p:cNvGrpSpPr>
            <a:grpSpLocks/>
          </p:cNvGrpSpPr>
          <p:nvPr/>
        </p:nvGrpSpPr>
        <p:grpSpPr bwMode="auto">
          <a:xfrm>
            <a:off x="2574925" y="1114425"/>
            <a:ext cx="1300163" cy="252413"/>
            <a:chOff x="3097" y="3222"/>
            <a:chExt cx="774" cy="150"/>
          </a:xfrm>
        </p:grpSpPr>
        <p:sp>
          <p:nvSpPr>
            <p:cNvPr id="4384" name="Rectangle 942"/>
            <p:cNvSpPr>
              <a:spLocks noChangeArrowheads="1"/>
            </p:cNvSpPr>
            <p:nvPr/>
          </p:nvSpPr>
          <p:spPr bwMode="auto">
            <a:xfrm>
              <a:off x="3097" y="3222"/>
              <a:ext cx="774" cy="150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385" name="Rectangle 943"/>
            <p:cNvSpPr>
              <a:spLocks noChangeArrowheads="1"/>
            </p:cNvSpPr>
            <p:nvPr/>
          </p:nvSpPr>
          <p:spPr bwMode="auto">
            <a:xfrm>
              <a:off x="3153" y="3259"/>
              <a:ext cx="636" cy="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de-DE" sz="1000">
                  <a:solidFill>
                    <a:srgbClr val="000000"/>
                  </a:solidFill>
                </a:rPr>
                <a:t>Systemspezifikation</a:t>
              </a:r>
              <a:endParaRPr lang="en-US" altLang="de-DE" sz="1900">
                <a:solidFill>
                  <a:srgbClr val="000000"/>
                </a:solidFill>
              </a:endParaRPr>
            </a:p>
          </p:txBody>
        </p:sp>
      </p:grpSp>
      <p:grpSp>
        <p:nvGrpSpPr>
          <p:cNvPr id="4362" name="Group 944"/>
          <p:cNvGrpSpPr>
            <a:grpSpLocks/>
          </p:cNvGrpSpPr>
          <p:nvPr/>
        </p:nvGrpSpPr>
        <p:grpSpPr bwMode="auto">
          <a:xfrm>
            <a:off x="2578100" y="1625600"/>
            <a:ext cx="1300163" cy="252413"/>
            <a:chOff x="3097" y="3222"/>
            <a:chExt cx="774" cy="150"/>
          </a:xfrm>
        </p:grpSpPr>
        <p:sp>
          <p:nvSpPr>
            <p:cNvPr id="4382" name="Rectangle 945"/>
            <p:cNvSpPr>
              <a:spLocks noChangeArrowheads="1"/>
            </p:cNvSpPr>
            <p:nvPr/>
          </p:nvSpPr>
          <p:spPr bwMode="auto">
            <a:xfrm>
              <a:off x="3097" y="3222"/>
              <a:ext cx="774" cy="150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383" name="Rectangle 946"/>
            <p:cNvSpPr>
              <a:spLocks noChangeArrowheads="1"/>
            </p:cNvSpPr>
            <p:nvPr/>
          </p:nvSpPr>
          <p:spPr bwMode="auto">
            <a:xfrm>
              <a:off x="3181" y="3259"/>
              <a:ext cx="580" cy="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de-DE" sz="1000">
                  <a:solidFill>
                    <a:srgbClr val="000000"/>
                  </a:solidFill>
                </a:rPr>
                <a:t>Architekturentwurf</a:t>
              </a:r>
              <a:endParaRPr lang="en-US" altLang="de-DE" sz="1900">
                <a:solidFill>
                  <a:srgbClr val="000000"/>
                </a:solidFill>
              </a:endParaRPr>
            </a:p>
          </p:txBody>
        </p:sp>
      </p:grpSp>
      <p:sp>
        <p:nvSpPr>
          <p:cNvPr id="4363" name="Line 947"/>
          <p:cNvSpPr>
            <a:spLocks noChangeShapeType="1"/>
          </p:cNvSpPr>
          <p:nvPr/>
        </p:nvSpPr>
        <p:spPr bwMode="auto">
          <a:xfrm>
            <a:off x="3162300" y="2633663"/>
            <a:ext cx="0" cy="360362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364" name="Rectangle 948"/>
          <p:cNvSpPr>
            <a:spLocks noChangeArrowheads="1"/>
          </p:cNvSpPr>
          <p:nvPr/>
        </p:nvSpPr>
        <p:spPr bwMode="auto">
          <a:xfrm>
            <a:off x="2566988" y="3024188"/>
            <a:ext cx="1300162" cy="301625"/>
          </a:xfrm>
          <a:prstGeom prst="rect">
            <a:avLst/>
          </a:prstGeom>
          <a:solidFill>
            <a:srgbClr val="FF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65" name="Rectangle 949"/>
          <p:cNvSpPr>
            <a:spLocks noChangeArrowheads="1"/>
          </p:cNvSpPr>
          <p:nvPr/>
        </p:nvSpPr>
        <p:spPr bwMode="auto">
          <a:xfrm>
            <a:off x="2749550" y="3113088"/>
            <a:ext cx="995363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000">
                <a:solidFill>
                  <a:srgbClr val="000000"/>
                </a:solidFill>
              </a:rPr>
              <a:t>Schaltungsentwurf</a:t>
            </a:r>
            <a:endParaRPr lang="en-US" altLang="de-DE" sz="1900">
              <a:solidFill>
                <a:srgbClr val="000000"/>
              </a:solidFill>
            </a:endParaRPr>
          </a:p>
        </p:txBody>
      </p:sp>
      <p:sp>
        <p:nvSpPr>
          <p:cNvPr id="4366" name="Line 950"/>
          <p:cNvSpPr>
            <a:spLocks noChangeShapeType="1"/>
          </p:cNvSpPr>
          <p:nvPr/>
        </p:nvSpPr>
        <p:spPr bwMode="auto">
          <a:xfrm>
            <a:off x="3162300" y="3956050"/>
            <a:ext cx="0" cy="360363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367" name="Line 951"/>
          <p:cNvSpPr>
            <a:spLocks noChangeShapeType="1"/>
          </p:cNvSpPr>
          <p:nvPr/>
        </p:nvSpPr>
        <p:spPr bwMode="auto">
          <a:xfrm>
            <a:off x="3162300" y="4567238"/>
            <a:ext cx="0" cy="358775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368" name="Line 952"/>
          <p:cNvSpPr>
            <a:spLocks noChangeShapeType="1"/>
          </p:cNvSpPr>
          <p:nvPr/>
        </p:nvSpPr>
        <p:spPr bwMode="auto">
          <a:xfrm>
            <a:off x="3162300" y="5176838"/>
            <a:ext cx="0" cy="360362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369" name="Line 953"/>
          <p:cNvSpPr>
            <a:spLocks noChangeShapeType="1"/>
          </p:cNvSpPr>
          <p:nvPr/>
        </p:nvSpPr>
        <p:spPr bwMode="auto">
          <a:xfrm>
            <a:off x="3162300" y="5765800"/>
            <a:ext cx="0" cy="152400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370" name="Rectangle 954"/>
          <p:cNvSpPr>
            <a:spLocks noChangeArrowheads="1"/>
          </p:cNvSpPr>
          <p:nvPr/>
        </p:nvSpPr>
        <p:spPr bwMode="auto">
          <a:xfrm>
            <a:off x="2566988" y="5537200"/>
            <a:ext cx="1300162" cy="254000"/>
          </a:xfrm>
          <a:prstGeom prst="rect">
            <a:avLst/>
          </a:prstGeom>
          <a:solidFill>
            <a:srgbClr val="FF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71" name="Line 955"/>
          <p:cNvSpPr>
            <a:spLocks noChangeShapeType="1"/>
          </p:cNvSpPr>
          <p:nvPr/>
        </p:nvSpPr>
        <p:spPr bwMode="auto">
          <a:xfrm>
            <a:off x="3162300" y="3346450"/>
            <a:ext cx="0" cy="360363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372" name="Line 956"/>
          <p:cNvSpPr>
            <a:spLocks noChangeShapeType="1"/>
          </p:cNvSpPr>
          <p:nvPr/>
        </p:nvSpPr>
        <p:spPr bwMode="auto">
          <a:xfrm>
            <a:off x="3162300" y="1878013"/>
            <a:ext cx="0" cy="358775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373" name="Rectangle 957"/>
          <p:cNvSpPr>
            <a:spLocks noChangeArrowheads="1"/>
          </p:cNvSpPr>
          <p:nvPr/>
        </p:nvSpPr>
        <p:spPr bwMode="auto">
          <a:xfrm>
            <a:off x="1373188" y="1206500"/>
            <a:ext cx="306387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74" name="Line 958"/>
          <p:cNvSpPr>
            <a:spLocks noChangeShapeType="1"/>
          </p:cNvSpPr>
          <p:nvPr/>
        </p:nvSpPr>
        <p:spPr bwMode="auto">
          <a:xfrm>
            <a:off x="1222375" y="1282700"/>
            <a:ext cx="1508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75" name="Line 959"/>
          <p:cNvSpPr>
            <a:spLocks noChangeShapeType="1"/>
          </p:cNvSpPr>
          <p:nvPr/>
        </p:nvSpPr>
        <p:spPr bwMode="auto">
          <a:xfrm>
            <a:off x="1222375" y="1435100"/>
            <a:ext cx="1508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76" name="Line 960"/>
          <p:cNvSpPr>
            <a:spLocks noChangeShapeType="1"/>
          </p:cNvSpPr>
          <p:nvPr/>
        </p:nvSpPr>
        <p:spPr bwMode="auto">
          <a:xfrm>
            <a:off x="1222375" y="1587500"/>
            <a:ext cx="1508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77" name="Line 961"/>
          <p:cNvSpPr>
            <a:spLocks noChangeShapeType="1"/>
          </p:cNvSpPr>
          <p:nvPr/>
        </p:nvSpPr>
        <p:spPr bwMode="auto">
          <a:xfrm>
            <a:off x="1679575" y="1435100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78" name="Rectangle 962"/>
          <p:cNvSpPr>
            <a:spLocks noChangeArrowheads="1"/>
          </p:cNvSpPr>
          <p:nvPr/>
        </p:nvSpPr>
        <p:spPr bwMode="auto">
          <a:xfrm>
            <a:off x="7053263" y="5392738"/>
            <a:ext cx="136525" cy="952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79" name="Rectangle 963"/>
          <p:cNvSpPr>
            <a:spLocks noChangeArrowheads="1"/>
          </p:cNvSpPr>
          <p:nvPr/>
        </p:nvSpPr>
        <p:spPr bwMode="auto">
          <a:xfrm>
            <a:off x="6862763" y="5175250"/>
            <a:ext cx="109537" cy="2984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80" name="Rectangle 964"/>
          <p:cNvSpPr>
            <a:spLocks noChangeArrowheads="1"/>
          </p:cNvSpPr>
          <p:nvPr/>
        </p:nvSpPr>
        <p:spPr bwMode="auto">
          <a:xfrm>
            <a:off x="2686050" y="5592763"/>
            <a:ext cx="1093788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CC99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000">
                <a:solidFill>
                  <a:srgbClr val="000000"/>
                </a:solidFill>
              </a:rPr>
              <a:t>Verpackung/Test</a:t>
            </a:r>
            <a:endParaRPr lang="en-US" altLang="de-DE" sz="1900">
              <a:solidFill>
                <a:srgbClr val="000000"/>
              </a:solidFill>
            </a:endParaRPr>
          </a:p>
        </p:txBody>
      </p:sp>
      <p:sp>
        <p:nvSpPr>
          <p:cNvPr id="4381" name="Oval 965"/>
          <p:cNvSpPr>
            <a:spLocks noChangeArrowheads="1"/>
          </p:cNvSpPr>
          <p:nvPr/>
        </p:nvSpPr>
        <p:spPr bwMode="auto">
          <a:xfrm>
            <a:off x="4500563" y="2708275"/>
            <a:ext cx="1800225" cy="671513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836613" y="1141413"/>
            <a:ext cx="2897187" cy="344487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  <a:extLst/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Polargraph (Polar graph)</a:t>
            </a:r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7388" y="1979613"/>
            <a:ext cx="8305800" cy="4308475"/>
          </a:xfrm>
          <a:noFill/>
        </p:spPr>
        <p:txBody>
          <a:bodyPr lIns="191095" tIns="44941" rIns="89883" bIns="44941"/>
          <a:lstStyle/>
          <a:p>
            <a:pPr defTabSz="762000">
              <a:lnSpc>
                <a:spcPct val="100000"/>
              </a:lnSpc>
              <a:tabLst/>
            </a:pPr>
            <a:r>
              <a:rPr lang="de-DE" altLang="de-DE" dirty="0"/>
              <a:t>Blöcke als Kanten abgebildet, Schnittkanten als Knoten</a:t>
            </a:r>
          </a:p>
          <a:p>
            <a:pPr defTabSz="762000">
              <a:lnSpc>
                <a:spcPct val="100000"/>
              </a:lnSpc>
              <a:tabLst/>
            </a:pPr>
            <a:r>
              <a:rPr lang="de-DE" altLang="de-DE" dirty="0"/>
              <a:t>Besteht aus zwei gerichteten Graphen</a:t>
            </a:r>
          </a:p>
          <a:p>
            <a:pPr marL="742950" lvl="1" indent="-285750" defTabSz="762000">
              <a:lnSpc>
                <a:spcPct val="100000"/>
              </a:lnSpc>
              <a:buFont typeface="Arial" charset="0"/>
              <a:buChar char="–"/>
              <a:tabLst/>
            </a:pPr>
            <a:r>
              <a:rPr lang="de-DE" altLang="de-DE" dirty="0">
                <a:solidFill>
                  <a:srgbClr val="CC0000"/>
                </a:solidFill>
              </a:rPr>
              <a:t>Vertikaler Polargraph:</a:t>
            </a:r>
            <a:r>
              <a:rPr lang="de-DE" altLang="de-DE" dirty="0"/>
              <a:t> </a:t>
            </a:r>
            <a:br>
              <a:rPr lang="de-DE" altLang="de-DE" dirty="0"/>
            </a:br>
            <a:r>
              <a:rPr lang="de-DE" altLang="de-DE" dirty="0"/>
              <a:t>Knoten sind </a:t>
            </a:r>
            <a:r>
              <a:rPr lang="de-DE" altLang="de-DE" u="sng" dirty="0"/>
              <a:t>horizontale</a:t>
            </a:r>
            <a:r>
              <a:rPr lang="de-DE" altLang="de-DE" dirty="0"/>
              <a:t> Schnittkanten, Kanten dazwischen liegende Blöcke</a:t>
            </a:r>
          </a:p>
          <a:p>
            <a:pPr marL="742950" lvl="1" indent="-285750" defTabSz="762000">
              <a:lnSpc>
                <a:spcPct val="100000"/>
              </a:lnSpc>
              <a:buFont typeface="Arial" charset="0"/>
              <a:buChar char="–"/>
              <a:tabLst/>
            </a:pPr>
            <a:r>
              <a:rPr lang="de-DE" altLang="de-DE" dirty="0">
                <a:solidFill>
                  <a:srgbClr val="CC0000"/>
                </a:solidFill>
              </a:rPr>
              <a:t>Horizontaler Polargraph:</a:t>
            </a:r>
            <a:r>
              <a:rPr lang="de-DE" altLang="de-DE" dirty="0"/>
              <a:t> </a:t>
            </a:r>
            <a:br>
              <a:rPr lang="de-DE" altLang="de-DE" dirty="0"/>
            </a:br>
            <a:r>
              <a:rPr lang="de-DE" altLang="de-DE" dirty="0"/>
              <a:t>Knoten sind </a:t>
            </a:r>
            <a:r>
              <a:rPr lang="de-DE" altLang="de-DE" u="sng" dirty="0"/>
              <a:t>vertikale</a:t>
            </a:r>
            <a:r>
              <a:rPr lang="de-DE" altLang="de-DE" dirty="0"/>
              <a:t> Schnittkanten, Kanten dazwischen liegende Blöcke</a:t>
            </a:r>
          </a:p>
          <a:p>
            <a:pPr defTabSz="762000">
              <a:tabLst/>
            </a:pPr>
            <a:endParaRPr lang="de-DE" altLang="de-DE" dirty="0"/>
          </a:p>
          <a:p>
            <a:pPr defTabSz="762000">
              <a:lnSpc>
                <a:spcPct val="75000"/>
              </a:lnSpc>
              <a:tabLst/>
            </a:pPr>
            <a:endParaRPr lang="en-US" altLang="de-DE" dirty="0"/>
          </a:p>
        </p:txBody>
      </p:sp>
      <p:sp>
        <p:nvSpPr>
          <p:cNvPr id="32772" name="Rectangle 6"/>
          <p:cNvSpPr>
            <a:spLocks noGrp="1" noChangeArrowheads="1"/>
          </p:cNvSpPr>
          <p:nvPr>
            <p:ph type="title"/>
          </p:nvPr>
        </p:nvSpPr>
        <p:spPr/>
        <p:txBody>
          <a:bodyPr lIns="191095" tIns="44941" rIns="89883" bIns="67945"/>
          <a:lstStyle/>
          <a:p>
            <a:pPr defTabSz="914400"/>
            <a:r>
              <a:rPr lang="de-DE" altLang="de-DE" dirty="0"/>
              <a:t>3.3         Begriffe und Datenstrukturen: Allgemeiner </a:t>
            </a:r>
            <a:r>
              <a:rPr lang="de-DE" altLang="de-DE" dirty="0" err="1"/>
              <a:t>Floorplan</a:t>
            </a:r>
            <a:endParaRPr lang="de-DE" alt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849313"/>
            <a:r>
              <a:rPr lang="de-DE" altLang="de-DE" sz="1700" b="0"/>
              <a:t>3.3	Begriffsbestimmungen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0"/>
            <a:ext cx="9145588" cy="99536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79413" y="384175"/>
            <a:ext cx="3205162" cy="3203575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i="1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293813" y="384175"/>
            <a:ext cx="2287587" cy="2289175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2055813" y="1069975"/>
            <a:ext cx="0" cy="1603375"/>
          </a:xfrm>
          <a:prstGeom prst="line">
            <a:avLst/>
          </a:prstGeom>
          <a:noFill/>
          <a:ln w="15875">
            <a:solidFill>
              <a:srgbClr val="66F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2836863" y="384175"/>
            <a:ext cx="1587" cy="1493838"/>
          </a:xfrm>
          <a:prstGeom prst="line">
            <a:avLst/>
          </a:prstGeom>
          <a:noFill/>
          <a:ln w="15875">
            <a:solidFill>
              <a:srgbClr val="CC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2055813" y="1908175"/>
            <a:ext cx="1517650" cy="1588"/>
          </a:xfrm>
          <a:prstGeom prst="line">
            <a:avLst/>
          </a:prstGeom>
          <a:noFill/>
          <a:ln w="15875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1314450" y="1069975"/>
            <a:ext cx="1517650" cy="3175"/>
          </a:xfrm>
          <a:prstGeom prst="line">
            <a:avLst/>
          </a:prstGeom>
          <a:noFill/>
          <a:ln w="15875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379413" y="384175"/>
            <a:ext cx="914400" cy="22891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379413" y="1527175"/>
            <a:ext cx="914400" cy="0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379413" y="2673350"/>
            <a:ext cx="3201987" cy="914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379413" y="3130550"/>
            <a:ext cx="3201987" cy="0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6" name="Text Box 72"/>
          <p:cNvSpPr txBox="1">
            <a:spLocks noChangeArrowheads="1"/>
          </p:cNvSpPr>
          <p:nvPr/>
        </p:nvSpPr>
        <p:spPr bwMode="auto">
          <a:xfrm>
            <a:off x="666750" y="1936750"/>
            <a:ext cx="33813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A</a:t>
            </a:r>
            <a:endParaRPr lang="en-US" altLang="de-DE" i="1"/>
          </a:p>
        </p:txBody>
      </p:sp>
      <p:sp>
        <p:nvSpPr>
          <p:cNvPr id="33807" name="Text Box 73"/>
          <p:cNvSpPr txBox="1">
            <a:spLocks noChangeArrowheads="1"/>
          </p:cNvSpPr>
          <p:nvPr/>
        </p:nvSpPr>
        <p:spPr bwMode="auto">
          <a:xfrm>
            <a:off x="666750" y="717550"/>
            <a:ext cx="33813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B</a:t>
            </a:r>
            <a:endParaRPr lang="en-US" altLang="de-DE" i="1"/>
          </a:p>
        </p:txBody>
      </p:sp>
      <p:sp>
        <p:nvSpPr>
          <p:cNvPr id="33808" name="Text Box 74"/>
          <p:cNvSpPr txBox="1">
            <a:spLocks noChangeArrowheads="1"/>
          </p:cNvSpPr>
          <p:nvPr/>
        </p:nvSpPr>
        <p:spPr bwMode="auto">
          <a:xfrm>
            <a:off x="1470025" y="1724025"/>
            <a:ext cx="3492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C</a:t>
            </a:r>
            <a:endParaRPr lang="en-US" altLang="de-DE" i="1"/>
          </a:p>
        </p:txBody>
      </p:sp>
      <p:sp>
        <p:nvSpPr>
          <p:cNvPr id="33809" name="Text Box 75"/>
          <p:cNvSpPr txBox="1">
            <a:spLocks noChangeArrowheads="1"/>
          </p:cNvSpPr>
          <p:nvPr/>
        </p:nvSpPr>
        <p:spPr bwMode="auto">
          <a:xfrm>
            <a:off x="1844675" y="514350"/>
            <a:ext cx="3492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D</a:t>
            </a:r>
            <a:endParaRPr lang="en-US" altLang="de-DE" i="1"/>
          </a:p>
        </p:txBody>
      </p:sp>
      <p:sp>
        <p:nvSpPr>
          <p:cNvPr id="33810" name="Text Box 76"/>
          <p:cNvSpPr txBox="1">
            <a:spLocks noChangeArrowheads="1"/>
          </p:cNvSpPr>
          <p:nvPr/>
        </p:nvSpPr>
        <p:spPr bwMode="auto">
          <a:xfrm>
            <a:off x="3001963" y="974725"/>
            <a:ext cx="33813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E</a:t>
            </a:r>
            <a:endParaRPr lang="en-US" altLang="de-DE" i="1"/>
          </a:p>
        </p:txBody>
      </p:sp>
      <p:sp>
        <p:nvSpPr>
          <p:cNvPr id="33811" name="Text Box 77"/>
          <p:cNvSpPr txBox="1">
            <a:spLocks noChangeArrowheads="1"/>
          </p:cNvSpPr>
          <p:nvPr/>
        </p:nvSpPr>
        <p:spPr bwMode="auto">
          <a:xfrm>
            <a:off x="2573338" y="2089150"/>
            <a:ext cx="32543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F</a:t>
            </a:r>
            <a:endParaRPr lang="en-US" altLang="de-DE" i="1"/>
          </a:p>
        </p:txBody>
      </p:sp>
      <p:sp>
        <p:nvSpPr>
          <p:cNvPr id="33812" name="Text Box 78"/>
          <p:cNvSpPr txBox="1">
            <a:spLocks noChangeArrowheads="1"/>
          </p:cNvSpPr>
          <p:nvPr/>
        </p:nvSpPr>
        <p:spPr bwMode="auto">
          <a:xfrm>
            <a:off x="2247900" y="1270000"/>
            <a:ext cx="3619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G</a:t>
            </a:r>
            <a:endParaRPr lang="en-US" altLang="de-DE" i="1"/>
          </a:p>
        </p:txBody>
      </p:sp>
      <p:sp>
        <p:nvSpPr>
          <p:cNvPr id="33813" name="Text Box 79"/>
          <p:cNvSpPr txBox="1">
            <a:spLocks noChangeArrowheads="1"/>
          </p:cNvSpPr>
          <p:nvPr/>
        </p:nvSpPr>
        <p:spPr bwMode="auto">
          <a:xfrm>
            <a:off x="1622425" y="2725738"/>
            <a:ext cx="34925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H</a:t>
            </a:r>
            <a:endParaRPr lang="en-US" altLang="de-DE" i="1"/>
          </a:p>
        </p:txBody>
      </p:sp>
      <p:sp>
        <p:nvSpPr>
          <p:cNvPr id="33814" name="Text Box 80"/>
          <p:cNvSpPr txBox="1">
            <a:spLocks noChangeArrowheads="1"/>
          </p:cNvSpPr>
          <p:nvPr/>
        </p:nvSpPr>
        <p:spPr bwMode="auto">
          <a:xfrm>
            <a:off x="1698625" y="3182938"/>
            <a:ext cx="25400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I</a:t>
            </a:r>
            <a:endParaRPr lang="en-US" altLang="de-DE" i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849313"/>
            <a:r>
              <a:rPr lang="de-DE" altLang="de-DE" sz="1700" b="0"/>
              <a:t>3.3	Begriffsbestimmungen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0"/>
            <a:ext cx="9145588" cy="99536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79413" y="384175"/>
            <a:ext cx="3205162" cy="3203575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i="1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293813" y="384175"/>
            <a:ext cx="2287587" cy="2289175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2055813" y="1069975"/>
            <a:ext cx="0" cy="1603375"/>
          </a:xfrm>
          <a:prstGeom prst="line">
            <a:avLst/>
          </a:prstGeom>
          <a:noFill/>
          <a:ln w="15875">
            <a:solidFill>
              <a:srgbClr val="66F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2836863" y="384175"/>
            <a:ext cx="1587" cy="1493838"/>
          </a:xfrm>
          <a:prstGeom prst="line">
            <a:avLst/>
          </a:prstGeom>
          <a:noFill/>
          <a:ln w="15875">
            <a:solidFill>
              <a:srgbClr val="CC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2055813" y="1908175"/>
            <a:ext cx="1517650" cy="1588"/>
          </a:xfrm>
          <a:prstGeom prst="line">
            <a:avLst/>
          </a:prstGeom>
          <a:noFill/>
          <a:ln w="15875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1314450" y="1069975"/>
            <a:ext cx="1517650" cy="3175"/>
          </a:xfrm>
          <a:prstGeom prst="line">
            <a:avLst/>
          </a:prstGeom>
          <a:noFill/>
          <a:ln w="15875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379413" y="384175"/>
            <a:ext cx="914400" cy="22891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379413" y="1527175"/>
            <a:ext cx="914400" cy="0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379413" y="2673350"/>
            <a:ext cx="3201987" cy="914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>
            <a:off x="379413" y="3130550"/>
            <a:ext cx="3201987" cy="0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>
            <a:off x="3581400" y="1069975"/>
            <a:ext cx="34305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>
            <a:off x="3581400" y="1527175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>
            <a:off x="3581400" y="1909763"/>
            <a:ext cx="34305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>
            <a:off x="3581400" y="2673350"/>
            <a:ext cx="34305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34" name="Line 18"/>
          <p:cNvSpPr>
            <a:spLocks noChangeShapeType="1"/>
          </p:cNvSpPr>
          <p:nvPr/>
        </p:nvSpPr>
        <p:spPr bwMode="auto">
          <a:xfrm>
            <a:off x="3581400" y="3130550"/>
            <a:ext cx="34305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35" name="Line 19"/>
          <p:cNvSpPr>
            <a:spLocks noChangeShapeType="1"/>
          </p:cNvSpPr>
          <p:nvPr/>
        </p:nvSpPr>
        <p:spPr bwMode="auto">
          <a:xfrm>
            <a:off x="3581400" y="3587750"/>
            <a:ext cx="34305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36" name="Line 20"/>
          <p:cNvSpPr>
            <a:spLocks noChangeShapeType="1"/>
          </p:cNvSpPr>
          <p:nvPr/>
        </p:nvSpPr>
        <p:spPr bwMode="auto">
          <a:xfrm>
            <a:off x="3581400" y="384175"/>
            <a:ext cx="34305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37" name="Oval 21"/>
          <p:cNvSpPr>
            <a:spLocks noChangeArrowheads="1"/>
          </p:cNvSpPr>
          <p:nvPr/>
        </p:nvSpPr>
        <p:spPr bwMode="auto">
          <a:xfrm>
            <a:off x="6934200" y="3079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38" name="Oval 22"/>
          <p:cNvSpPr>
            <a:spLocks noChangeArrowheads="1"/>
          </p:cNvSpPr>
          <p:nvPr/>
        </p:nvSpPr>
        <p:spPr bwMode="auto">
          <a:xfrm>
            <a:off x="6934200" y="995363"/>
            <a:ext cx="152400" cy="152400"/>
          </a:xfrm>
          <a:prstGeom prst="ellipse">
            <a:avLst/>
          </a:prstGeom>
          <a:solidFill>
            <a:srgbClr val="33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39" name="Oval 23"/>
          <p:cNvSpPr>
            <a:spLocks noChangeArrowheads="1"/>
          </p:cNvSpPr>
          <p:nvPr/>
        </p:nvSpPr>
        <p:spPr bwMode="auto">
          <a:xfrm>
            <a:off x="6172200" y="1452563"/>
            <a:ext cx="153988" cy="152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40" name="Oval 24"/>
          <p:cNvSpPr>
            <a:spLocks noChangeArrowheads="1"/>
          </p:cNvSpPr>
          <p:nvPr/>
        </p:nvSpPr>
        <p:spPr bwMode="auto">
          <a:xfrm>
            <a:off x="6934200" y="1833563"/>
            <a:ext cx="152400" cy="153987"/>
          </a:xfrm>
          <a:prstGeom prst="ellipse">
            <a:avLst/>
          </a:pr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41" name="Oval 25"/>
          <p:cNvSpPr>
            <a:spLocks noChangeArrowheads="1"/>
          </p:cNvSpPr>
          <p:nvPr/>
        </p:nvSpPr>
        <p:spPr bwMode="auto">
          <a:xfrm>
            <a:off x="6934200" y="25955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42" name="Oval 26"/>
          <p:cNvSpPr>
            <a:spLocks noChangeArrowheads="1"/>
          </p:cNvSpPr>
          <p:nvPr/>
        </p:nvSpPr>
        <p:spPr bwMode="auto">
          <a:xfrm>
            <a:off x="6934200" y="3052763"/>
            <a:ext cx="152400" cy="1524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43" name="Oval 27"/>
          <p:cNvSpPr>
            <a:spLocks noChangeArrowheads="1"/>
          </p:cNvSpPr>
          <p:nvPr/>
        </p:nvSpPr>
        <p:spPr bwMode="auto">
          <a:xfrm>
            <a:off x="6934200" y="35099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44" name="Line 52"/>
          <p:cNvSpPr>
            <a:spLocks noChangeShapeType="1"/>
          </p:cNvSpPr>
          <p:nvPr/>
        </p:nvSpPr>
        <p:spPr bwMode="auto">
          <a:xfrm>
            <a:off x="7011988" y="46037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45" name="Line 53"/>
          <p:cNvSpPr>
            <a:spLocks noChangeShapeType="1"/>
          </p:cNvSpPr>
          <p:nvPr/>
        </p:nvSpPr>
        <p:spPr bwMode="auto">
          <a:xfrm>
            <a:off x="7011988" y="114617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46" name="Line 54"/>
          <p:cNvSpPr>
            <a:spLocks noChangeShapeType="1"/>
          </p:cNvSpPr>
          <p:nvPr/>
        </p:nvSpPr>
        <p:spPr bwMode="auto">
          <a:xfrm>
            <a:off x="7011988" y="1984375"/>
            <a:ext cx="0" cy="611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47" name="Line 55"/>
          <p:cNvSpPr>
            <a:spLocks noChangeShapeType="1"/>
          </p:cNvSpPr>
          <p:nvPr/>
        </p:nvSpPr>
        <p:spPr bwMode="auto">
          <a:xfrm>
            <a:off x="7011988" y="27479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48" name="Line 56"/>
          <p:cNvSpPr>
            <a:spLocks noChangeShapeType="1"/>
          </p:cNvSpPr>
          <p:nvPr/>
        </p:nvSpPr>
        <p:spPr bwMode="auto">
          <a:xfrm>
            <a:off x="7011988" y="32051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49" name="Text Box 57"/>
          <p:cNvSpPr txBox="1">
            <a:spLocks noChangeArrowheads="1"/>
          </p:cNvSpPr>
          <p:nvPr/>
        </p:nvSpPr>
        <p:spPr bwMode="auto">
          <a:xfrm>
            <a:off x="6884988" y="614363"/>
            <a:ext cx="193675" cy="265112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7" tIns="3811" rIns="19057" bIns="3811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D</a:t>
            </a:r>
            <a:endParaRPr lang="en-US" altLang="de-DE" i="1"/>
          </a:p>
        </p:txBody>
      </p:sp>
      <p:sp>
        <p:nvSpPr>
          <p:cNvPr id="34850" name="Line 58"/>
          <p:cNvSpPr>
            <a:spLocks noChangeShapeType="1"/>
          </p:cNvSpPr>
          <p:nvPr/>
        </p:nvSpPr>
        <p:spPr bwMode="auto">
          <a:xfrm flipH="1">
            <a:off x="6326188" y="460375"/>
            <a:ext cx="608012" cy="992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51" name="Text Box 59"/>
          <p:cNvSpPr txBox="1">
            <a:spLocks noChangeArrowheads="1"/>
          </p:cNvSpPr>
          <p:nvPr/>
        </p:nvSpPr>
        <p:spPr bwMode="auto">
          <a:xfrm>
            <a:off x="6273800" y="692150"/>
            <a:ext cx="33813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B</a:t>
            </a:r>
            <a:endParaRPr lang="en-US" altLang="de-DE" i="1"/>
          </a:p>
        </p:txBody>
      </p:sp>
      <p:sp>
        <p:nvSpPr>
          <p:cNvPr id="34852" name="Text Box 60"/>
          <p:cNvSpPr txBox="1">
            <a:spLocks noChangeArrowheads="1"/>
          </p:cNvSpPr>
          <p:nvPr/>
        </p:nvSpPr>
        <p:spPr bwMode="auto">
          <a:xfrm>
            <a:off x="6577013" y="1306513"/>
            <a:ext cx="36195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G</a:t>
            </a:r>
            <a:endParaRPr lang="en-US" altLang="de-DE" i="1"/>
          </a:p>
        </p:txBody>
      </p:sp>
      <p:sp>
        <p:nvSpPr>
          <p:cNvPr id="34853" name="Freeform 61"/>
          <p:cNvSpPr>
            <a:spLocks/>
          </p:cNvSpPr>
          <p:nvPr/>
        </p:nvSpPr>
        <p:spPr bwMode="auto">
          <a:xfrm>
            <a:off x="7086600" y="460375"/>
            <a:ext cx="344488" cy="1371600"/>
          </a:xfrm>
          <a:custGeom>
            <a:avLst/>
            <a:gdLst>
              <a:gd name="T0" fmla="*/ 0 w 205"/>
              <a:gd name="T1" fmla="*/ 0 h 816"/>
              <a:gd name="T2" fmla="*/ 2147483647 w 205"/>
              <a:gd name="T3" fmla="*/ 2147483647 h 816"/>
              <a:gd name="T4" fmla="*/ 2147483647 w 205"/>
              <a:gd name="T5" fmla="*/ 2147483647 h 816"/>
              <a:gd name="T6" fmla="*/ 0 w 205"/>
              <a:gd name="T7" fmla="*/ 2147483647 h 8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5" h="816">
                <a:moveTo>
                  <a:pt x="0" y="0"/>
                </a:moveTo>
                <a:cubicBezTo>
                  <a:pt x="53" y="49"/>
                  <a:pt x="106" y="98"/>
                  <a:pt x="136" y="181"/>
                </a:cubicBezTo>
                <a:cubicBezTo>
                  <a:pt x="166" y="264"/>
                  <a:pt x="205" y="393"/>
                  <a:pt x="182" y="499"/>
                </a:cubicBezTo>
                <a:cubicBezTo>
                  <a:pt x="159" y="605"/>
                  <a:pt x="79" y="710"/>
                  <a:pt x="0" y="8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54" name="Text Box 62"/>
          <p:cNvSpPr txBox="1">
            <a:spLocks noChangeArrowheads="1"/>
          </p:cNvSpPr>
          <p:nvPr/>
        </p:nvSpPr>
        <p:spPr bwMode="auto">
          <a:xfrm>
            <a:off x="7188200" y="920750"/>
            <a:ext cx="338138" cy="35401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E</a:t>
            </a:r>
            <a:endParaRPr lang="en-US" altLang="de-DE" i="1"/>
          </a:p>
        </p:txBody>
      </p:sp>
      <p:sp>
        <p:nvSpPr>
          <p:cNvPr id="34855" name="Text Box 63"/>
          <p:cNvSpPr txBox="1">
            <a:spLocks noChangeArrowheads="1"/>
          </p:cNvSpPr>
          <p:nvPr/>
        </p:nvSpPr>
        <p:spPr bwMode="auto">
          <a:xfrm>
            <a:off x="6629400" y="3213100"/>
            <a:ext cx="2540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I</a:t>
            </a:r>
            <a:endParaRPr lang="en-US" altLang="de-DE" i="1"/>
          </a:p>
        </p:txBody>
      </p:sp>
      <p:sp>
        <p:nvSpPr>
          <p:cNvPr id="34856" name="Text Box 64"/>
          <p:cNvSpPr txBox="1">
            <a:spLocks noChangeArrowheads="1"/>
          </p:cNvSpPr>
          <p:nvPr/>
        </p:nvSpPr>
        <p:spPr bwMode="auto">
          <a:xfrm>
            <a:off x="6577013" y="2749550"/>
            <a:ext cx="3492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H</a:t>
            </a:r>
            <a:endParaRPr lang="en-US" altLang="de-DE" i="1"/>
          </a:p>
        </p:txBody>
      </p:sp>
      <p:sp>
        <p:nvSpPr>
          <p:cNvPr id="34857" name="Line 65"/>
          <p:cNvSpPr>
            <a:spLocks noChangeShapeType="1"/>
          </p:cNvSpPr>
          <p:nvPr/>
        </p:nvSpPr>
        <p:spPr bwMode="auto">
          <a:xfrm>
            <a:off x="6326188" y="1603375"/>
            <a:ext cx="608012" cy="992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58" name="Text Box 66"/>
          <p:cNvSpPr txBox="1">
            <a:spLocks noChangeArrowheads="1"/>
          </p:cNvSpPr>
          <p:nvPr/>
        </p:nvSpPr>
        <p:spPr bwMode="auto">
          <a:xfrm>
            <a:off x="6245225" y="2068513"/>
            <a:ext cx="33813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A</a:t>
            </a:r>
            <a:endParaRPr lang="en-US" altLang="de-DE" i="1"/>
          </a:p>
        </p:txBody>
      </p:sp>
      <p:sp>
        <p:nvSpPr>
          <p:cNvPr id="34859" name="Freeform 67"/>
          <p:cNvSpPr>
            <a:spLocks/>
          </p:cNvSpPr>
          <p:nvPr/>
        </p:nvSpPr>
        <p:spPr bwMode="auto">
          <a:xfrm>
            <a:off x="7086600" y="1146175"/>
            <a:ext cx="344488" cy="1449388"/>
          </a:xfrm>
          <a:custGeom>
            <a:avLst/>
            <a:gdLst>
              <a:gd name="T0" fmla="*/ 0 w 205"/>
              <a:gd name="T1" fmla="*/ 0 h 816"/>
              <a:gd name="T2" fmla="*/ 2147483647 w 205"/>
              <a:gd name="T3" fmla="*/ 2147483647 h 816"/>
              <a:gd name="T4" fmla="*/ 2147483647 w 205"/>
              <a:gd name="T5" fmla="*/ 2147483647 h 816"/>
              <a:gd name="T6" fmla="*/ 0 w 205"/>
              <a:gd name="T7" fmla="*/ 2147483647 h 8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5" h="816">
                <a:moveTo>
                  <a:pt x="0" y="0"/>
                </a:moveTo>
                <a:cubicBezTo>
                  <a:pt x="53" y="49"/>
                  <a:pt x="106" y="98"/>
                  <a:pt x="136" y="181"/>
                </a:cubicBezTo>
                <a:cubicBezTo>
                  <a:pt x="166" y="264"/>
                  <a:pt x="205" y="393"/>
                  <a:pt x="182" y="499"/>
                </a:cubicBezTo>
                <a:cubicBezTo>
                  <a:pt x="159" y="605"/>
                  <a:pt x="79" y="710"/>
                  <a:pt x="0" y="8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60" name="Text Box 68"/>
          <p:cNvSpPr txBox="1">
            <a:spLocks noChangeArrowheads="1"/>
          </p:cNvSpPr>
          <p:nvPr/>
        </p:nvSpPr>
        <p:spPr bwMode="auto">
          <a:xfrm>
            <a:off x="7188200" y="1763713"/>
            <a:ext cx="349250" cy="354012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C</a:t>
            </a:r>
            <a:endParaRPr lang="en-US" altLang="de-DE" i="1"/>
          </a:p>
        </p:txBody>
      </p:sp>
      <p:sp>
        <p:nvSpPr>
          <p:cNvPr id="34861" name="Text Box 69"/>
          <p:cNvSpPr txBox="1">
            <a:spLocks noChangeArrowheads="1"/>
          </p:cNvSpPr>
          <p:nvPr/>
        </p:nvSpPr>
        <p:spPr bwMode="auto">
          <a:xfrm>
            <a:off x="6934200" y="2159000"/>
            <a:ext cx="169863" cy="26511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7" tIns="3811" rIns="19057" bIns="3811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F</a:t>
            </a:r>
            <a:endParaRPr lang="en-US" altLang="de-DE" i="1"/>
          </a:p>
        </p:txBody>
      </p:sp>
      <p:sp>
        <p:nvSpPr>
          <p:cNvPr id="34862" name="Text Box 71"/>
          <p:cNvSpPr txBox="1">
            <a:spLocks noChangeArrowheads="1"/>
          </p:cNvSpPr>
          <p:nvPr/>
        </p:nvSpPr>
        <p:spPr bwMode="auto">
          <a:xfrm>
            <a:off x="7621588" y="258763"/>
            <a:ext cx="12525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/>
              <a:t>Vertikaler </a:t>
            </a:r>
            <a:br>
              <a:rPr lang="de-DE" altLang="de-DE"/>
            </a:br>
            <a:r>
              <a:rPr lang="de-DE" altLang="de-DE"/>
              <a:t>Polargraph</a:t>
            </a:r>
            <a:endParaRPr lang="en-US" altLang="de-DE"/>
          </a:p>
        </p:txBody>
      </p:sp>
      <p:sp>
        <p:nvSpPr>
          <p:cNvPr id="34863" name="Text Box 72"/>
          <p:cNvSpPr txBox="1">
            <a:spLocks noChangeArrowheads="1"/>
          </p:cNvSpPr>
          <p:nvPr/>
        </p:nvSpPr>
        <p:spPr bwMode="auto">
          <a:xfrm>
            <a:off x="666750" y="1936750"/>
            <a:ext cx="33813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A</a:t>
            </a:r>
            <a:endParaRPr lang="en-US" altLang="de-DE" i="1"/>
          </a:p>
        </p:txBody>
      </p:sp>
      <p:sp>
        <p:nvSpPr>
          <p:cNvPr id="34864" name="Text Box 73"/>
          <p:cNvSpPr txBox="1">
            <a:spLocks noChangeArrowheads="1"/>
          </p:cNvSpPr>
          <p:nvPr/>
        </p:nvSpPr>
        <p:spPr bwMode="auto">
          <a:xfrm>
            <a:off x="666750" y="717550"/>
            <a:ext cx="33813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B</a:t>
            </a:r>
            <a:endParaRPr lang="en-US" altLang="de-DE" i="1"/>
          </a:p>
        </p:txBody>
      </p:sp>
      <p:sp>
        <p:nvSpPr>
          <p:cNvPr id="34865" name="Text Box 74"/>
          <p:cNvSpPr txBox="1">
            <a:spLocks noChangeArrowheads="1"/>
          </p:cNvSpPr>
          <p:nvPr/>
        </p:nvSpPr>
        <p:spPr bwMode="auto">
          <a:xfrm>
            <a:off x="1470025" y="1724025"/>
            <a:ext cx="3492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C</a:t>
            </a:r>
            <a:endParaRPr lang="en-US" altLang="de-DE" i="1"/>
          </a:p>
        </p:txBody>
      </p:sp>
      <p:sp>
        <p:nvSpPr>
          <p:cNvPr id="34866" name="Text Box 75"/>
          <p:cNvSpPr txBox="1">
            <a:spLocks noChangeArrowheads="1"/>
          </p:cNvSpPr>
          <p:nvPr/>
        </p:nvSpPr>
        <p:spPr bwMode="auto">
          <a:xfrm>
            <a:off x="1844675" y="514350"/>
            <a:ext cx="3492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D</a:t>
            </a:r>
            <a:endParaRPr lang="en-US" altLang="de-DE" i="1"/>
          </a:p>
        </p:txBody>
      </p:sp>
      <p:sp>
        <p:nvSpPr>
          <p:cNvPr id="34867" name="Text Box 76"/>
          <p:cNvSpPr txBox="1">
            <a:spLocks noChangeArrowheads="1"/>
          </p:cNvSpPr>
          <p:nvPr/>
        </p:nvSpPr>
        <p:spPr bwMode="auto">
          <a:xfrm>
            <a:off x="3001963" y="974725"/>
            <a:ext cx="33813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E</a:t>
            </a:r>
            <a:endParaRPr lang="en-US" altLang="de-DE" i="1"/>
          </a:p>
        </p:txBody>
      </p:sp>
      <p:sp>
        <p:nvSpPr>
          <p:cNvPr id="34868" name="Text Box 77"/>
          <p:cNvSpPr txBox="1">
            <a:spLocks noChangeArrowheads="1"/>
          </p:cNvSpPr>
          <p:nvPr/>
        </p:nvSpPr>
        <p:spPr bwMode="auto">
          <a:xfrm>
            <a:off x="2573338" y="2089150"/>
            <a:ext cx="32543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F</a:t>
            </a:r>
            <a:endParaRPr lang="en-US" altLang="de-DE" i="1"/>
          </a:p>
        </p:txBody>
      </p:sp>
      <p:sp>
        <p:nvSpPr>
          <p:cNvPr id="34869" name="Text Box 78"/>
          <p:cNvSpPr txBox="1">
            <a:spLocks noChangeArrowheads="1"/>
          </p:cNvSpPr>
          <p:nvPr/>
        </p:nvSpPr>
        <p:spPr bwMode="auto">
          <a:xfrm>
            <a:off x="2247900" y="1270000"/>
            <a:ext cx="3619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G</a:t>
            </a:r>
            <a:endParaRPr lang="en-US" altLang="de-DE" i="1"/>
          </a:p>
        </p:txBody>
      </p:sp>
      <p:sp>
        <p:nvSpPr>
          <p:cNvPr id="34870" name="Text Box 79"/>
          <p:cNvSpPr txBox="1">
            <a:spLocks noChangeArrowheads="1"/>
          </p:cNvSpPr>
          <p:nvPr/>
        </p:nvSpPr>
        <p:spPr bwMode="auto">
          <a:xfrm>
            <a:off x="1622425" y="2725738"/>
            <a:ext cx="34925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H</a:t>
            </a:r>
            <a:endParaRPr lang="en-US" altLang="de-DE" i="1"/>
          </a:p>
        </p:txBody>
      </p:sp>
      <p:sp>
        <p:nvSpPr>
          <p:cNvPr id="34871" name="Text Box 80"/>
          <p:cNvSpPr txBox="1">
            <a:spLocks noChangeArrowheads="1"/>
          </p:cNvSpPr>
          <p:nvPr/>
        </p:nvSpPr>
        <p:spPr bwMode="auto">
          <a:xfrm>
            <a:off x="1698625" y="3182938"/>
            <a:ext cx="25400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I</a:t>
            </a:r>
            <a:endParaRPr lang="en-US" altLang="de-DE" i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9788" y="0"/>
            <a:ext cx="8304212" cy="762000"/>
          </a:xfrm>
        </p:spPr>
        <p:txBody>
          <a:bodyPr/>
          <a:lstStyle/>
          <a:p>
            <a:pPr defTabSz="849313"/>
            <a:r>
              <a:rPr lang="de-DE" altLang="de-DE" sz="1700" b="0"/>
              <a:t>3.3	Begriffsbestimmungen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0"/>
            <a:ext cx="9145588" cy="99536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79413" y="384175"/>
            <a:ext cx="3205162" cy="3203575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i="1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293813" y="384175"/>
            <a:ext cx="2287587" cy="2289175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2055813" y="1069975"/>
            <a:ext cx="0" cy="1603375"/>
          </a:xfrm>
          <a:prstGeom prst="line">
            <a:avLst/>
          </a:prstGeom>
          <a:noFill/>
          <a:ln w="15875">
            <a:solidFill>
              <a:srgbClr val="66F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2836863" y="384175"/>
            <a:ext cx="1587" cy="1493838"/>
          </a:xfrm>
          <a:prstGeom prst="line">
            <a:avLst/>
          </a:prstGeom>
          <a:noFill/>
          <a:ln w="15875">
            <a:solidFill>
              <a:srgbClr val="CC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2055813" y="1908175"/>
            <a:ext cx="1517650" cy="1588"/>
          </a:xfrm>
          <a:prstGeom prst="line">
            <a:avLst/>
          </a:prstGeom>
          <a:noFill/>
          <a:ln w="15875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1314450" y="1069975"/>
            <a:ext cx="1517650" cy="3175"/>
          </a:xfrm>
          <a:prstGeom prst="line">
            <a:avLst/>
          </a:prstGeom>
          <a:noFill/>
          <a:ln w="15875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379413" y="384175"/>
            <a:ext cx="914400" cy="22891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379413" y="1527175"/>
            <a:ext cx="914400" cy="0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379413" y="2673350"/>
            <a:ext cx="3201987" cy="914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379413" y="3130550"/>
            <a:ext cx="3201987" cy="0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>
            <a:off x="3581400" y="1069975"/>
            <a:ext cx="34305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>
            <a:off x="3581400" y="1527175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>
            <a:off x="3581400" y="1909763"/>
            <a:ext cx="34305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>
            <a:off x="3581400" y="2673350"/>
            <a:ext cx="34305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>
            <a:off x="3581400" y="3130550"/>
            <a:ext cx="34305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>
            <a:off x="3581400" y="3587750"/>
            <a:ext cx="34305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>
            <a:off x="3581400" y="384175"/>
            <a:ext cx="34305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1" name="Oval 21"/>
          <p:cNvSpPr>
            <a:spLocks noChangeArrowheads="1"/>
          </p:cNvSpPr>
          <p:nvPr/>
        </p:nvSpPr>
        <p:spPr bwMode="auto">
          <a:xfrm>
            <a:off x="6934200" y="3079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5862" name="Oval 22"/>
          <p:cNvSpPr>
            <a:spLocks noChangeArrowheads="1"/>
          </p:cNvSpPr>
          <p:nvPr/>
        </p:nvSpPr>
        <p:spPr bwMode="auto">
          <a:xfrm>
            <a:off x="6934200" y="995363"/>
            <a:ext cx="152400" cy="152400"/>
          </a:xfrm>
          <a:prstGeom prst="ellipse">
            <a:avLst/>
          </a:prstGeom>
          <a:solidFill>
            <a:srgbClr val="33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5863" name="Oval 23"/>
          <p:cNvSpPr>
            <a:spLocks noChangeArrowheads="1"/>
          </p:cNvSpPr>
          <p:nvPr/>
        </p:nvSpPr>
        <p:spPr bwMode="auto">
          <a:xfrm>
            <a:off x="6172200" y="1452563"/>
            <a:ext cx="153988" cy="152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5864" name="Oval 24"/>
          <p:cNvSpPr>
            <a:spLocks noChangeArrowheads="1"/>
          </p:cNvSpPr>
          <p:nvPr/>
        </p:nvSpPr>
        <p:spPr bwMode="auto">
          <a:xfrm>
            <a:off x="6934200" y="1833563"/>
            <a:ext cx="152400" cy="153987"/>
          </a:xfrm>
          <a:prstGeom prst="ellipse">
            <a:avLst/>
          </a:pr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5865" name="Oval 25"/>
          <p:cNvSpPr>
            <a:spLocks noChangeArrowheads="1"/>
          </p:cNvSpPr>
          <p:nvPr/>
        </p:nvSpPr>
        <p:spPr bwMode="auto">
          <a:xfrm>
            <a:off x="6934200" y="25955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5866" name="Oval 26"/>
          <p:cNvSpPr>
            <a:spLocks noChangeArrowheads="1"/>
          </p:cNvSpPr>
          <p:nvPr/>
        </p:nvSpPr>
        <p:spPr bwMode="auto">
          <a:xfrm>
            <a:off x="6934200" y="3052763"/>
            <a:ext cx="152400" cy="1524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5867" name="Oval 27"/>
          <p:cNvSpPr>
            <a:spLocks noChangeArrowheads="1"/>
          </p:cNvSpPr>
          <p:nvPr/>
        </p:nvSpPr>
        <p:spPr bwMode="auto">
          <a:xfrm>
            <a:off x="6934200" y="35099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5868" name="Line 28"/>
          <p:cNvSpPr>
            <a:spLocks noChangeShapeType="1"/>
          </p:cNvSpPr>
          <p:nvPr/>
        </p:nvSpPr>
        <p:spPr bwMode="auto">
          <a:xfrm>
            <a:off x="379413" y="358775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9" name="Line 29"/>
          <p:cNvSpPr>
            <a:spLocks noChangeShapeType="1"/>
          </p:cNvSpPr>
          <p:nvPr/>
        </p:nvSpPr>
        <p:spPr bwMode="auto">
          <a:xfrm>
            <a:off x="1293813" y="358775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0" name="Line 30"/>
          <p:cNvSpPr>
            <a:spLocks noChangeShapeType="1"/>
          </p:cNvSpPr>
          <p:nvPr/>
        </p:nvSpPr>
        <p:spPr bwMode="auto">
          <a:xfrm>
            <a:off x="2055813" y="358775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1" name="Line 31"/>
          <p:cNvSpPr>
            <a:spLocks noChangeShapeType="1"/>
          </p:cNvSpPr>
          <p:nvPr/>
        </p:nvSpPr>
        <p:spPr bwMode="auto">
          <a:xfrm>
            <a:off x="2817813" y="358775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2" name="Line 32"/>
          <p:cNvSpPr>
            <a:spLocks noChangeShapeType="1"/>
          </p:cNvSpPr>
          <p:nvPr/>
        </p:nvSpPr>
        <p:spPr bwMode="auto">
          <a:xfrm>
            <a:off x="3581400" y="358775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3" name="Oval 33"/>
          <p:cNvSpPr>
            <a:spLocks noChangeArrowheads="1"/>
          </p:cNvSpPr>
          <p:nvPr/>
        </p:nvSpPr>
        <p:spPr bwMode="auto">
          <a:xfrm>
            <a:off x="303213" y="5033963"/>
            <a:ext cx="152400" cy="1539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5874" name="Oval 34"/>
          <p:cNvSpPr>
            <a:spLocks noChangeArrowheads="1"/>
          </p:cNvSpPr>
          <p:nvPr/>
        </p:nvSpPr>
        <p:spPr bwMode="auto">
          <a:xfrm>
            <a:off x="1216025" y="5033963"/>
            <a:ext cx="153988" cy="1539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5875" name="Oval 35"/>
          <p:cNvSpPr>
            <a:spLocks noChangeArrowheads="1"/>
          </p:cNvSpPr>
          <p:nvPr/>
        </p:nvSpPr>
        <p:spPr bwMode="auto">
          <a:xfrm>
            <a:off x="1979613" y="5033963"/>
            <a:ext cx="152400" cy="153987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5876" name="Oval 36"/>
          <p:cNvSpPr>
            <a:spLocks noChangeArrowheads="1"/>
          </p:cNvSpPr>
          <p:nvPr/>
        </p:nvSpPr>
        <p:spPr bwMode="auto">
          <a:xfrm>
            <a:off x="2743200" y="5033963"/>
            <a:ext cx="152400" cy="153987"/>
          </a:xfrm>
          <a:prstGeom prst="ellipse">
            <a:avLst/>
          </a:prstGeom>
          <a:solidFill>
            <a:srgbClr val="CC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5877" name="Oval 37"/>
          <p:cNvSpPr>
            <a:spLocks noChangeArrowheads="1"/>
          </p:cNvSpPr>
          <p:nvPr/>
        </p:nvSpPr>
        <p:spPr bwMode="auto">
          <a:xfrm>
            <a:off x="3503613" y="5033963"/>
            <a:ext cx="153987" cy="1539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5878" name="Line 38"/>
          <p:cNvSpPr>
            <a:spLocks noChangeShapeType="1"/>
          </p:cNvSpPr>
          <p:nvPr/>
        </p:nvSpPr>
        <p:spPr bwMode="auto">
          <a:xfrm>
            <a:off x="455613" y="5111750"/>
            <a:ext cx="760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9" name="Line 39"/>
          <p:cNvSpPr>
            <a:spLocks noChangeShapeType="1"/>
          </p:cNvSpPr>
          <p:nvPr/>
        </p:nvSpPr>
        <p:spPr bwMode="auto">
          <a:xfrm>
            <a:off x="1370013" y="511175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0" name="Line 40"/>
          <p:cNvSpPr>
            <a:spLocks noChangeShapeType="1"/>
          </p:cNvSpPr>
          <p:nvPr/>
        </p:nvSpPr>
        <p:spPr bwMode="auto">
          <a:xfrm>
            <a:off x="2132013" y="5111750"/>
            <a:ext cx="611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1" name="Line 41"/>
          <p:cNvSpPr>
            <a:spLocks noChangeShapeType="1"/>
          </p:cNvSpPr>
          <p:nvPr/>
        </p:nvSpPr>
        <p:spPr bwMode="auto">
          <a:xfrm>
            <a:off x="2894013" y="511175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2" name="Text Box 42"/>
          <p:cNvSpPr txBox="1">
            <a:spLocks noChangeArrowheads="1"/>
          </p:cNvSpPr>
          <p:nvPr/>
        </p:nvSpPr>
        <p:spPr bwMode="auto">
          <a:xfrm>
            <a:off x="531813" y="4737100"/>
            <a:ext cx="5429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A,B</a:t>
            </a:r>
            <a:endParaRPr lang="en-US" altLang="de-DE" i="1"/>
          </a:p>
        </p:txBody>
      </p:sp>
      <p:sp>
        <p:nvSpPr>
          <p:cNvPr id="35883" name="Text Box 43"/>
          <p:cNvSpPr txBox="1">
            <a:spLocks noChangeArrowheads="1"/>
          </p:cNvSpPr>
          <p:nvPr/>
        </p:nvSpPr>
        <p:spPr bwMode="auto">
          <a:xfrm>
            <a:off x="1446213" y="4737100"/>
            <a:ext cx="3492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C</a:t>
            </a:r>
            <a:endParaRPr lang="en-US" altLang="de-DE" i="1"/>
          </a:p>
        </p:txBody>
      </p:sp>
      <p:sp>
        <p:nvSpPr>
          <p:cNvPr id="35884" name="Text Box 44"/>
          <p:cNvSpPr txBox="1">
            <a:spLocks noChangeArrowheads="1"/>
          </p:cNvSpPr>
          <p:nvPr/>
        </p:nvSpPr>
        <p:spPr bwMode="auto">
          <a:xfrm>
            <a:off x="2286000" y="4737100"/>
            <a:ext cx="3619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G</a:t>
            </a:r>
            <a:endParaRPr lang="en-US" altLang="de-DE" i="1"/>
          </a:p>
        </p:txBody>
      </p:sp>
      <p:sp>
        <p:nvSpPr>
          <p:cNvPr id="35885" name="Text Box 45"/>
          <p:cNvSpPr txBox="1">
            <a:spLocks noChangeArrowheads="1"/>
          </p:cNvSpPr>
          <p:nvPr/>
        </p:nvSpPr>
        <p:spPr bwMode="auto">
          <a:xfrm>
            <a:off x="3046413" y="4737100"/>
            <a:ext cx="33813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E</a:t>
            </a:r>
            <a:endParaRPr lang="en-US" altLang="de-DE" i="1"/>
          </a:p>
        </p:txBody>
      </p:sp>
      <p:sp>
        <p:nvSpPr>
          <p:cNvPr id="35886" name="Freeform 46"/>
          <p:cNvSpPr>
            <a:spLocks/>
          </p:cNvSpPr>
          <p:nvPr/>
        </p:nvSpPr>
        <p:spPr bwMode="auto">
          <a:xfrm>
            <a:off x="379413" y="5187950"/>
            <a:ext cx="3124200" cy="838200"/>
          </a:xfrm>
          <a:custGeom>
            <a:avLst/>
            <a:gdLst>
              <a:gd name="T0" fmla="*/ 0 w 1859"/>
              <a:gd name="T1" fmla="*/ 0 h 371"/>
              <a:gd name="T2" fmla="*/ 2147483647 w 1859"/>
              <a:gd name="T3" fmla="*/ 2147483647 h 371"/>
              <a:gd name="T4" fmla="*/ 2147483647 w 1859"/>
              <a:gd name="T5" fmla="*/ 2147483647 h 371"/>
              <a:gd name="T6" fmla="*/ 2147483647 w 1859"/>
              <a:gd name="T7" fmla="*/ 0 h 3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59" h="371">
                <a:moveTo>
                  <a:pt x="0" y="0"/>
                </a:moveTo>
                <a:cubicBezTo>
                  <a:pt x="204" y="132"/>
                  <a:pt x="408" y="265"/>
                  <a:pt x="635" y="318"/>
                </a:cubicBezTo>
                <a:cubicBezTo>
                  <a:pt x="862" y="371"/>
                  <a:pt x="1156" y="371"/>
                  <a:pt x="1360" y="318"/>
                </a:cubicBezTo>
                <a:cubicBezTo>
                  <a:pt x="1564" y="265"/>
                  <a:pt x="1711" y="132"/>
                  <a:pt x="1859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7" name="Freeform 47"/>
          <p:cNvSpPr>
            <a:spLocks/>
          </p:cNvSpPr>
          <p:nvPr/>
        </p:nvSpPr>
        <p:spPr bwMode="auto">
          <a:xfrm>
            <a:off x="1370013" y="5187950"/>
            <a:ext cx="1373187" cy="355600"/>
          </a:xfrm>
          <a:custGeom>
            <a:avLst/>
            <a:gdLst>
              <a:gd name="T0" fmla="*/ 0 w 817"/>
              <a:gd name="T1" fmla="*/ 0 h 212"/>
              <a:gd name="T2" fmla="*/ 2147483647 w 817"/>
              <a:gd name="T3" fmla="*/ 2147483647 h 212"/>
              <a:gd name="T4" fmla="*/ 2147483647 w 817"/>
              <a:gd name="T5" fmla="*/ 2147483647 h 212"/>
              <a:gd name="T6" fmla="*/ 2147483647 w 817"/>
              <a:gd name="T7" fmla="*/ 0 h 2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17" h="212">
                <a:moveTo>
                  <a:pt x="0" y="0"/>
                </a:moveTo>
                <a:cubicBezTo>
                  <a:pt x="94" y="76"/>
                  <a:pt x="189" y="152"/>
                  <a:pt x="272" y="182"/>
                </a:cubicBezTo>
                <a:cubicBezTo>
                  <a:pt x="355" y="212"/>
                  <a:pt x="408" y="212"/>
                  <a:pt x="499" y="182"/>
                </a:cubicBezTo>
                <a:cubicBezTo>
                  <a:pt x="590" y="152"/>
                  <a:pt x="703" y="76"/>
                  <a:pt x="81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8" name="Freeform 48"/>
          <p:cNvSpPr>
            <a:spLocks/>
          </p:cNvSpPr>
          <p:nvPr/>
        </p:nvSpPr>
        <p:spPr bwMode="auto">
          <a:xfrm>
            <a:off x="2055813" y="5187950"/>
            <a:ext cx="1373187" cy="355600"/>
          </a:xfrm>
          <a:custGeom>
            <a:avLst/>
            <a:gdLst>
              <a:gd name="T0" fmla="*/ 0 w 817"/>
              <a:gd name="T1" fmla="*/ 0 h 212"/>
              <a:gd name="T2" fmla="*/ 2147483647 w 817"/>
              <a:gd name="T3" fmla="*/ 2147483647 h 212"/>
              <a:gd name="T4" fmla="*/ 2147483647 w 817"/>
              <a:gd name="T5" fmla="*/ 2147483647 h 212"/>
              <a:gd name="T6" fmla="*/ 2147483647 w 817"/>
              <a:gd name="T7" fmla="*/ 0 h 2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17" h="212">
                <a:moveTo>
                  <a:pt x="0" y="0"/>
                </a:moveTo>
                <a:cubicBezTo>
                  <a:pt x="94" y="76"/>
                  <a:pt x="189" y="152"/>
                  <a:pt x="272" y="182"/>
                </a:cubicBezTo>
                <a:cubicBezTo>
                  <a:pt x="355" y="212"/>
                  <a:pt x="408" y="212"/>
                  <a:pt x="499" y="182"/>
                </a:cubicBezTo>
                <a:cubicBezTo>
                  <a:pt x="590" y="152"/>
                  <a:pt x="703" y="76"/>
                  <a:pt x="81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9" name="Text Box 49"/>
          <p:cNvSpPr txBox="1">
            <a:spLocks noChangeArrowheads="1"/>
          </p:cNvSpPr>
          <p:nvPr/>
        </p:nvSpPr>
        <p:spPr bwMode="auto">
          <a:xfrm>
            <a:off x="1847850" y="5343525"/>
            <a:ext cx="349250" cy="35401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D</a:t>
            </a:r>
            <a:endParaRPr lang="en-US" altLang="de-DE" i="1"/>
          </a:p>
        </p:txBody>
      </p:sp>
      <p:sp>
        <p:nvSpPr>
          <p:cNvPr id="35890" name="Text Box 50"/>
          <p:cNvSpPr txBox="1">
            <a:spLocks noChangeArrowheads="1"/>
          </p:cNvSpPr>
          <p:nvPr/>
        </p:nvSpPr>
        <p:spPr bwMode="auto">
          <a:xfrm>
            <a:off x="2611438" y="5280025"/>
            <a:ext cx="376237" cy="35401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F</a:t>
            </a:r>
            <a:endParaRPr lang="en-US" altLang="de-DE" i="1"/>
          </a:p>
        </p:txBody>
      </p:sp>
      <p:sp>
        <p:nvSpPr>
          <p:cNvPr id="35891" name="Text Box 51"/>
          <p:cNvSpPr txBox="1">
            <a:spLocks noChangeArrowheads="1"/>
          </p:cNvSpPr>
          <p:nvPr/>
        </p:nvSpPr>
        <p:spPr bwMode="auto">
          <a:xfrm>
            <a:off x="1751013" y="5800725"/>
            <a:ext cx="469900" cy="35401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H,I</a:t>
            </a:r>
            <a:endParaRPr lang="en-US" altLang="de-DE" i="1"/>
          </a:p>
        </p:txBody>
      </p:sp>
      <p:sp>
        <p:nvSpPr>
          <p:cNvPr id="35892" name="Line 52"/>
          <p:cNvSpPr>
            <a:spLocks noChangeShapeType="1"/>
          </p:cNvSpPr>
          <p:nvPr/>
        </p:nvSpPr>
        <p:spPr bwMode="auto">
          <a:xfrm>
            <a:off x="7011988" y="46037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3" name="Line 53"/>
          <p:cNvSpPr>
            <a:spLocks noChangeShapeType="1"/>
          </p:cNvSpPr>
          <p:nvPr/>
        </p:nvSpPr>
        <p:spPr bwMode="auto">
          <a:xfrm>
            <a:off x="7011988" y="114617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4" name="Line 54"/>
          <p:cNvSpPr>
            <a:spLocks noChangeShapeType="1"/>
          </p:cNvSpPr>
          <p:nvPr/>
        </p:nvSpPr>
        <p:spPr bwMode="auto">
          <a:xfrm>
            <a:off x="7011988" y="1984375"/>
            <a:ext cx="0" cy="611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5" name="Line 55"/>
          <p:cNvSpPr>
            <a:spLocks noChangeShapeType="1"/>
          </p:cNvSpPr>
          <p:nvPr/>
        </p:nvSpPr>
        <p:spPr bwMode="auto">
          <a:xfrm>
            <a:off x="7011988" y="27479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6" name="Line 56"/>
          <p:cNvSpPr>
            <a:spLocks noChangeShapeType="1"/>
          </p:cNvSpPr>
          <p:nvPr/>
        </p:nvSpPr>
        <p:spPr bwMode="auto">
          <a:xfrm>
            <a:off x="7011988" y="32051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7" name="Text Box 57"/>
          <p:cNvSpPr txBox="1">
            <a:spLocks noChangeArrowheads="1"/>
          </p:cNvSpPr>
          <p:nvPr/>
        </p:nvSpPr>
        <p:spPr bwMode="auto">
          <a:xfrm>
            <a:off x="6884988" y="614363"/>
            <a:ext cx="193675" cy="265112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7" tIns="3811" rIns="19057" bIns="3811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D</a:t>
            </a:r>
            <a:endParaRPr lang="en-US" altLang="de-DE" i="1"/>
          </a:p>
        </p:txBody>
      </p:sp>
      <p:sp>
        <p:nvSpPr>
          <p:cNvPr id="35898" name="Line 58"/>
          <p:cNvSpPr>
            <a:spLocks noChangeShapeType="1"/>
          </p:cNvSpPr>
          <p:nvPr/>
        </p:nvSpPr>
        <p:spPr bwMode="auto">
          <a:xfrm flipH="1">
            <a:off x="6326188" y="460375"/>
            <a:ext cx="608012" cy="992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9" name="Text Box 59"/>
          <p:cNvSpPr txBox="1">
            <a:spLocks noChangeArrowheads="1"/>
          </p:cNvSpPr>
          <p:nvPr/>
        </p:nvSpPr>
        <p:spPr bwMode="auto">
          <a:xfrm>
            <a:off x="6273800" y="692150"/>
            <a:ext cx="33813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B</a:t>
            </a:r>
            <a:endParaRPr lang="en-US" altLang="de-DE" i="1"/>
          </a:p>
        </p:txBody>
      </p:sp>
      <p:sp>
        <p:nvSpPr>
          <p:cNvPr id="35900" name="Text Box 60"/>
          <p:cNvSpPr txBox="1">
            <a:spLocks noChangeArrowheads="1"/>
          </p:cNvSpPr>
          <p:nvPr/>
        </p:nvSpPr>
        <p:spPr bwMode="auto">
          <a:xfrm>
            <a:off x="6577013" y="1306513"/>
            <a:ext cx="36195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G</a:t>
            </a:r>
            <a:endParaRPr lang="en-US" altLang="de-DE" i="1"/>
          </a:p>
        </p:txBody>
      </p:sp>
      <p:sp>
        <p:nvSpPr>
          <p:cNvPr id="35901" name="Freeform 61"/>
          <p:cNvSpPr>
            <a:spLocks/>
          </p:cNvSpPr>
          <p:nvPr/>
        </p:nvSpPr>
        <p:spPr bwMode="auto">
          <a:xfrm>
            <a:off x="7086600" y="460375"/>
            <a:ext cx="344488" cy="1371600"/>
          </a:xfrm>
          <a:custGeom>
            <a:avLst/>
            <a:gdLst>
              <a:gd name="T0" fmla="*/ 0 w 205"/>
              <a:gd name="T1" fmla="*/ 0 h 816"/>
              <a:gd name="T2" fmla="*/ 2147483647 w 205"/>
              <a:gd name="T3" fmla="*/ 2147483647 h 816"/>
              <a:gd name="T4" fmla="*/ 2147483647 w 205"/>
              <a:gd name="T5" fmla="*/ 2147483647 h 816"/>
              <a:gd name="T6" fmla="*/ 0 w 205"/>
              <a:gd name="T7" fmla="*/ 2147483647 h 8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5" h="816">
                <a:moveTo>
                  <a:pt x="0" y="0"/>
                </a:moveTo>
                <a:cubicBezTo>
                  <a:pt x="53" y="49"/>
                  <a:pt x="106" y="98"/>
                  <a:pt x="136" y="181"/>
                </a:cubicBezTo>
                <a:cubicBezTo>
                  <a:pt x="166" y="264"/>
                  <a:pt x="205" y="393"/>
                  <a:pt x="182" y="499"/>
                </a:cubicBezTo>
                <a:cubicBezTo>
                  <a:pt x="159" y="605"/>
                  <a:pt x="79" y="710"/>
                  <a:pt x="0" y="8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2" name="Text Box 62"/>
          <p:cNvSpPr txBox="1">
            <a:spLocks noChangeArrowheads="1"/>
          </p:cNvSpPr>
          <p:nvPr/>
        </p:nvSpPr>
        <p:spPr bwMode="auto">
          <a:xfrm>
            <a:off x="7188200" y="920750"/>
            <a:ext cx="338138" cy="35401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E</a:t>
            </a:r>
            <a:endParaRPr lang="en-US" altLang="de-DE" i="1"/>
          </a:p>
        </p:txBody>
      </p:sp>
      <p:sp>
        <p:nvSpPr>
          <p:cNvPr id="35903" name="Text Box 63"/>
          <p:cNvSpPr txBox="1">
            <a:spLocks noChangeArrowheads="1"/>
          </p:cNvSpPr>
          <p:nvPr/>
        </p:nvSpPr>
        <p:spPr bwMode="auto">
          <a:xfrm>
            <a:off x="6629400" y="3213100"/>
            <a:ext cx="2540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I</a:t>
            </a:r>
            <a:endParaRPr lang="en-US" altLang="de-DE" i="1"/>
          </a:p>
        </p:txBody>
      </p:sp>
      <p:sp>
        <p:nvSpPr>
          <p:cNvPr id="35904" name="Text Box 64"/>
          <p:cNvSpPr txBox="1">
            <a:spLocks noChangeArrowheads="1"/>
          </p:cNvSpPr>
          <p:nvPr/>
        </p:nvSpPr>
        <p:spPr bwMode="auto">
          <a:xfrm>
            <a:off x="6577013" y="2749550"/>
            <a:ext cx="3492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H</a:t>
            </a:r>
            <a:endParaRPr lang="en-US" altLang="de-DE" i="1"/>
          </a:p>
        </p:txBody>
      </p:sp>
      <p:sp>
        <p:nvSpPr>
          <p:cNvPr id="35905" name="Line 65"/>
          <p:cNvSpPr>
            <a:spLocks noChangeShapeType="1"/>
          </p:cNvSpPr>
          <p:nvPr/>
        </p:nvSpPr>
        <p:spPr bwMode="auto">
          <a:xfrm>
            <a:off x="6326188" y="1603375"/>
            <a:ext cx="608012" cy="992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6" name="Text Box 66"/>
          <p:cNvSpPr txBox="1">
            <a:spLocks noChangeArrowheads="1"/>
          </p:cNvSpPr>
          <p:nvPr/>
        </p:nvSpPr>
        <p:spPr bwMode="auto">
          <a:xfrm>
            <a:off x="6245225" y="2068513"/>
            <a:ext cx="33813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A</a:t>
            </a:r>
            <a:endParaRPr lang="en-US" altLang="de-DE" i="1"/>
          </a:p>
        </p:txBody>
      </p:sp>
      <p:sp>
        <p:nvSpPr>
          <p:cNvPr id="35907" name="Freeform 67"/>
          <p:cNvSpPr>
            <a:spLocks/>
          </p:cNvSpPr>
          <p:nvPr/>
        </p:nvSpPr>
        <p:spPr bwMode="auto">
          <a:xfrm>
            <a:off x="7086600" y="1146175"/>
            <a:ext cx="344488" cy="1449388"/>
          </a:xfrm>
          <a:custGeom>
            <a:avLst/>
            <a:gdLst>
              <a:gd name="T0" fmla="*/ 0 w 205"/>
              <a:gd name="T1" fmla="*/ 0 h 816"/>
              <a:gd name="T2" fmla="*/ 2147483647 w 205"/>
              <a:gd name="T3" fmla="*/ 2147483647 h 816"/>
              <a:gd name="T4" fmla="*/ 2147483647 w 205"/>
              <a:gd name="T5" fmla="*/ 2147483647 h 816"/>
              <a:gd name="T6" fmla="*/ 0 w 205"/>
              <a:gd name="T7" fmla="*/ 2147483647 h 8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5" h="816">
                <a:moveTo>
                  <a:pt x="0" y="0"/>
                </a:moveTo>
                <a:cubicBezTo>
                  <a:pt x="53" y="49"/>
                  <a:pt x="106" y="98"/>
                  <a:pt x="136" y="181"/>
                </a:cubicBezTo>
                <a:cubicBezTo>
                  <a:pt x="166" y="264"/>
                  <a:pt x="205" y="393"/>
                  <a:pt x="182" y="499"/>
                </a:cubicBezTo>
                <a:cubicBezTo>
                  <a:pt x="159" y="605"/>
                  <a:pt x="79" y="710"/>
                  <a:pt x="0" y="8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8" name="Text Box 68"/>
          <p:cNvSpPr txBox="1">
            <a:spLocks noChangeArrowheads="1"/>
          </p:cNvSpPr>
          <p:nvPr/>
        </p:nvSpPr>
        <p:spPr bwMode="auto">
          <a:xfrm>
            <a:off x="7188200" y="1763713"/>
            <a:ext cx="349250" cy="354012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C</a:t>
            </a:r>
            <a:endParaRPr lang="en-US" altLang="de-DE" i="1"/>
          </a:p>
        </p:txBody>
      </p:sp>
      <p:sp>
        <p:nvSpPr>
          <p:cNvPr id="35909" name="Text Box 69"/>
          <p:cNvSpPr txBox="1">
            <a:spLocks noChangeArrowheads="1"/>
          </p:cNvSpPr>
          <p:nvPr/>
        </p:nvSpPr>
        <p:spPr bwMode="auto">
          <a:xfrm>
            <a:off x="6934200" y="2159000"/>
            <a:ext cx="169863" cy="26511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7" tIns="3811" rIns="19057" bIns="3811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F</a:t>
            </a:r>
            <a:endParaRPr lang="en-US" altLang="de-DE" i="1"/>
          </a:p>
        </p:txBody>
      </p:sp>
      <p:sp>
        <p:nvSpPr>
          <p:cNvPr id="35910" name="Text Box 70"/>
          <p:cNvSpPr txBox="1">
            <a:spLocks noChangeArrowheads="1"/>
          </p:cNvSpPr>
          <p:nvPr/>
        </p:nvSpPr>
        <p:spPr bwMode="auto">
          <a:xfrm>
            <a:off x="4038600" y="4991100"/>
            <a:ext cx="141922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/>
              <a:t>Horizontaler </a:t>
            </a:r>
            <a:br>
              <a:rPr lang="de-DE" altLang="de-DE"/>
            </a:br>
            <a:r>
              <a:rPr lang="de-DE" altLang="de-DE"/>
              <a:t>Polargraph</a:t>
            </a:r>
            <a:endParaRPr lang="en-US" altLang="de-DE"/>
          </a:p>
        </p:txBody>
      </p:sp>
      <p:sp>
        <p:nvSpPr>
          <p:cNvPr id="35911" name="Text Box 71"/>
          <p:cNvSpPr txBox="1">
            <a:spLocks noChangeArrowheads="1"/>
          </p:cNvSpPr>
          <p:nvPr/>
        </p:nvSpPr>
        <p:spPr bwMode="auto">
          <a:xfrm>
            <a:off x="7621588" y="258763"/>
            <a:ext cx="12525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/>
              <a:t>Vertikaler </a:t>
            </a:r>
            <a:br>
              <a:rPr lang="de-DE" altLang="de-DE"/>
            </a:br>
            <a:r>
              <a:rPr lang="de-DE" altLang="de-DE"/>
              <a:t>Polargraph</a:t>
            </a:r>
            <a:endParaRPr lang="en-US" altLang="de-DE"/>
          </a:p>
        </p:txBody>
      </p:sp>
      <p:sp>
        <p:nvSpPr>
          <p:cNvPr id="35912" name="Text Box 72"/>
          <p:cNvSpPr txBox="1">
            <a:spLocks noChangeArrowheads="1"/>
          </p:cNvSpPr>
          <p:nvPr/>
        </p:nvSpPr>
        <p:spPr bwMode="auto">
          <a:xfrm>
            <a:off x="666750" y="1936750"/>
            <a:ext cx="33813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A</a:t>
            </a:r>
            <a:endParaRPr lang="en-US" altLang="de-DE" i="1"/>
          </a:p>
        </p:txBody>
      </p:sp>
      <p:sp>
        <p:nvSpPr>
          <p:cNvPr id="35913" name="Text Box 73"/>
          <p:cNvSpPr txBox="1">
            <a:spLocks noChangeArrowheads="1"/>
          </p:cNvSpPr>
          <p:nvPr/>
        </p:nvSpPr>
        <p:spPr bwMode="auto">
          <a:xfrm>
            <a:off x="666750" y="717550"/>
            <a:ext cx="33813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B</a:t>
            </a:r>
            <a:endParaRPr lang="en-US" altLang="de-DE" i="1"/>
          </a:p>
        </p:txBody>
      </p:sp>
      <p:sp>
        <p:nvSpPr>
          <p:cNvPr id="35914" name="Text Box 74"/>
          <p:cNvSpPr txBox="1">
            <a:spLocks noChangeArrowheads="1"/>
          </p:cNvSpPr>
          <p:nvPr/>
        </p:nvSpPr>
        <p:spPr bwMode="auto">
          <a:xfrm>
            <a:off x="1470025" y="1724025"/>
            <a:ext cx="3492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C</a:t>
            </a:r>
            <a:endParaRPr lang="en-US" altLang="de-DE" i="1"/>
          </a:p>
        </p:txBody>
      </p:sp>
      <p:sp>
        <p:nvSpPr>
          <p:cNvPr id="35915" name="Text Box 75"/>
          <p:cNvSpPr txBox="1">
            <a:spLocks noChangeArrowheads="1"/>
          </p:cNvSpPr>
          <p:nvPr/>
        </p:nvSpPr>
        <p:spPr bwMode="auto">
          <a:xfrm>
            <a:off x="1844675" y="514350"/>
            <a:ext cx="3492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D</a:t>
            </a:r>
            <a:endParaRPr lang="en-US" altLang="de-DE" i="1"/>
          </a:p>
        </p:txBody>
      </p:sp>
      <p:sp>
        <p:nvSpPr>
          <p:cNvPr id="35916" name="Text Box 76"/>
          <p:cNvSpPr txBox="1">
            <a:spLocks noChangeArrowheads="1"/>
          </p:cNvSpPr>
          <p:nvPr/>
        </p:nvSpPr>
        <p:spPr bwMode="auto">
          <a:xfrm>
            <a:off x="3001963" y="974725"/>
            <a:ext cx="33813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E</a:t>
            </a:r>
            <a:endParaRPr lang="en-US" altLang="de-DE" i="1"/>
          </a:p>
        </p:txBody>
      </p:sp>
      <p:sp>
        <p:nvSpPr>
          <p:cNvPr id="35917" name="Text Box 77"/>
          <p:cNvSpPr txBox="1">
            <a:spLocks noChangeArrowheads="1"/>
          </p:cNvSpPr>
          <p:nvPr/>
        </p:nvSpPr>
        <p:spPr bwMode="auto">
          <a:xfrm>
            <a:off x="2573338" y="2089150"/>
            <a:ext cx="32543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F</a:t>
            </a:r>
            <a:endParaRPr lang="en-US" altLang="de-DE" i="1"/>
          </a:p>
        </p:txBody>
      </p:sp>
      <p:sp>
        <p:nvSpPr>
          <p:cNvPr id="35918" name="Text Box 78"/>
          <p:cNvSpPr txBox="1">
            <a:spLocks noChangeArrowheads="1"/>
          </p:cNvSpPr>
          <p:nvPr/>
        </p:nvSpPr>
        <p:spPr bwMode="auto">
          <a:xfrm>
            <a:off x="2247900" y="1270000"/>
            <a:ext cx="3619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G</a:t>
            </a:r>
            <a:endParaRPr lang="en-US" altLang="de-DE" i="1"/>
          </a:p>
        </p:txBody>
      </p:sp>
      <p:sp>
        <p:nvSpPr>
          <p:cNvPr id="35919" name="Text Box 79"/>
          <p:cNvSpPr txBox="1">
            <a:spLocks noChangeArrowheads="1"/>
          </p:cNvSpPr>
          <p:nvPr/>
        </p:nvSpPr>
        <p:spPr bwMode="auto">
          <a:xfrm>
            <a:off x="1622425" y="2725738"/>
            <a:ext cx="34925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H</a:t>
            </a:r>
            <a:endParaRPr lang="en-US" altLang="de-DE" i="1"/>
          </a:p>
        </p:txBody>
      </p:sp>
      <p:sp>
        <p:nvSpPr>
          <p:cNvPr id="35920" name="Text Box 80"/>
          <p:cNvSpPr txBox="1">
            <a:spLocks noChangeArrowheads="1"/>
          </p:cNvSpPr>
          <p:nvPr/>
        </p:nvSpPr>
        <p:spPr bwMode="auto">
          <a:xfrm>
            <a:off x="1698625" y="3182938"/>
            <a:ext cx="25400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I</a:t>
            </a:r>
            <a:endParaRPr lang="en-US" altLang="de-DE" i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836613" y="1141413"/>
            <a:ext cx="2897187" cy="344487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  <a:extLst/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Polargraph (Polar graph)</a:t>
            </a:r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7388" y="1979613"/>
            <a:ext cx="8305800" cy="4308475"/>
          </a:xfrm>
          <a:noFill/>
        </p:spPr>
        <p:txBody>
          <a:bodyPr lIns="191095" tIns="44941" rIns="89883" bIns="44941"/>
          <a:lstStyle/>
          <a:p>
            <a:pPr defTabSz="762000">
              <a:lnSpc>
                <a:spcPct val="100000"/>
              </a:lnSpc>
              <a:tabLst/>
            </a:pPr>
            <a:r>
              <a:rPr lang="de-DE" altLang="de-DE"/>
              <a:t>Längster Pfad im vertikalen Polargraphen: minimal benötigte Layouthöhe</a:t>
            </a:r>
          </a:p>
          <a:p>
            <a:pPr defTabSz="762000">
              <a:lnSpc>
                <a:spcPct val="100000"/>
              </a:lnSpc>
              <a:tabLst/>
            </a:pPr>
            <a:r>
              <a:rPr lang="de-DE" altLang="de-DE"/>
              <a:t>Längster Pfad im horizontalen Polargraphen: minimal benötigte Layoutbreite</a:t>
            </a:r>
          </a:p>
          <a:p>
            <a:pPr defTabSz="762000">
              <a:lnSpc>
                <a:spcPct val="100000"/>
              </a:lnSpc>
              <a:tabLst/>
            </a:pPr>
            <a:r>
              <a:rPr lang="de-DE" altLang="de-DE"/>
              <a:t>Nutzbar zur Bestimmung der Fläche des kleinsten umschließenden Rechtecks und damit der Abmessungen der Topzelle</a:t>
            </a:r>
          </a:p>
          <a:p>
            <a:pPr defTabSz="762000">
              <a:lnSpc>
                <a:spcPct val="75000"/>
              </a:lnSpc>
              <a:tabLst/>
            </a:pPr>
            <a:endParaRPr lang="en-US" altLang="de-DE"/>
          </a:p>
        </p:txBody>
      </p:sp>
      <p:sp>
        <p:nvSpPr>
          <p:cNvPr id="36868" name="Rectangle 6"/>
          <p:cNvSpPr>
            <a:spLocks noGrp="1" noChangeArrowheads="1"/>
          </p:cNvSpPr>
          <p:nvPr>
            <p:ph type="title"/>
          </p:nvPr>
        </p:nvSpPr>
        <p:spPr/>
        <p:txBody>
          <a:bodyPr lIns="191095" tIns="44941" rIns="89883" bIns="67945"/>
          <a:lstStyle/>
          <a:p>
            <a:pPr defTabSz="914400"/>
            <a:r>
              <a:rPr lang="de-DE" altLang="de-DE" dirty="0"/>
              <a:t>3.3         Begriffe und Datenstrukturen: Allgemeiner </a:t>
            </a:r>
            <a:r>
              <a:rPr lang="de-DE" altLang="de-DE" dirty="0" err="1"/>
              <a:t>Floorplan</a:t>
            </a:r>
            <a:endParaRPr lang="de-DE" alt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836613" y="1141413"/>
            <a:ext cx="1790700" cy="344487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  <a:extLst/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Sequence Pair</a:t>
            </a:r>
          </a:p>
        </p:txBody>
      </p:sp>
      <p:sp>
        <p:nvSpPr>
          <p:cNvPr id="6584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7388" y="1773238"/>
            <a:ext cx="8061325" cy="4308475"/>
          </a:xfrm>
          <a:noFill/>
        </p:spPr>
        <p:txBody>
          <a:bodyPr lIns="191095" tIns="44941" rIns="89883" bIns="44941"/>
          <a:lstStyle/>
          <a:p>
            <a:pPr defTabSz="762000">
              <a:lnSpc>
                <a:spcPct val="100000"/>
              </a:lnSpc>
              <a:tabLst/>
            </a:pPr>
            <a:r>
              <a:rPr lang="de-DE" altLang="de-DE"/>
              <a:t>Zwei Folgen von Blocknamen, aus denen sich Blockanordnung eindeutig ableiten lässt</a:t>
            </a:r>
          </a:p>
          <a:p>
            <a:pPr defTabSz="762000">
              <a:lnSpc>
                <a:spcPct val="100000"/>
              </a:lnSpc>
              <a:tabLst/>
            </a:pPr>
            <a:r>
              <a:rPr lang="de-DE" altLang="de-DE"/>
              <a:t>Beispiel: (</a:t>
            </a:r>
            <a:r>
              <a:rPr lang="de-DE" altLang="de-DE" i="1"/>
              <a:t>ABDCE</a:t>
            </a:r>
            <a:r>
              <a:rPr lang="de-DE" altLang="de-DE"/>
              <a:t>, </a:t>
            </a:r>
            <a:r>
              <a:rPr lang="de-DE" altLang="de-DE" i="1"/>
              <a:t>CBAED</a:t>
            </a:r>
            <a:r>
              <a:rPr lang="de-DE" altLang="de-DE"/>
              <a:t>)</a:t>
            </a:r>
          </a:p>
          <a:p>
            <a:pPr defTabSz="762000">
              <a:lnSpc>
                <a:spcPct val="100000"/>
              </a:lnSpc>
              <a:tabLst/>
            </a:pPr>
            <a:endParaRPr lang="de-DE" altLang="de-DE"/>
          </a:p>
          <a:p>
            <a:pPr defTabSz="762000">
              <a:lnSpc>
                <a:spcPct val="100000"/>
              </a:lnSpc>
              <a:tabLst/>
            </a:pPr>
            <a:endParaRPr lang="de-DE" altLang="de-DE"/>
          </a:p>
          <a:p>
            <a:pPr defTabSz="762000">
              <a:lnSpc>
                <a:spcPct val="100000"/>
              </a:lnSpc>
              <a:buFont typeface="Symbol" pitchFamily="18" charset="2"/>
              <a:buNone/>
              <a:tabLst/>
            </a:pPr>
            <a:r>
              <a:rPr lang="de-DE" altLang="de-DE"/>
              <a:t/>
            </a:r>
            <a:br>
              <a:rPr lang="de-DE" altLang="de-DE"/>
            </a:br>
            <a:endParaRPr lang="de-DE" altLang="de-DE"/>
          </a:p>
          <a:p>
            <a:pPr defTabSz="762000">
              <a:lnSpc>
                <a:spcPct val="80000"/>
              </a:lnSpc>
              <a:tabLst/>
            </a:pPr>
            <a:r>
              <a:rPr lang="de-DE" altLang="de-DE"/>
              <a:t>Angabe der horizontalen bzw. vertikalen Lagebeziehung:</a:t>
            </a:r>
            <a:br>
              <a:rPr lang="de-DE" altLang="de-DE"/>
            </a:br>
            <a:r>
              <a:rPr lang="de-DE" altLang="de-DE"/>
              <a:t> </a:t>
            </a:r>
          </a:p>
          <a:p>
            <a:pPr marL="742950" lvl="1" indent="-285750" defTabSz="762000">
              <a:lnSpc>
                <a:spcPct val="100000"/>
              </a:lnSpc>
              <a:spcBef>
                <a:spcPct val="15000"/>
              </a:spcBef>
              <a:buFont typeface="Symbol" pitchFamily="18" charset="2"/>
              <a:buNone/>
              <a:tabLst/>
            </a:pPr>
            <a:r>
              <a:rPr lang="en-US" altLang="de-DE"/>
              <a:t>(… </a:t>
            </a:r>
            <a:r>
              <a:rPr lang="en-US" altLang="de-DE" i="1"/>
              <a:t>A</a:t>
            </a:r>
            <a:r>
              <a:rPr lang="en-US" altLang="de-DE"/>
              <a:t> … </a:t>
            </a:r>
            <a:r>
              <a:rPr lang="en-US" altLang="de-DE" i="1"/>
              <a:t>B</a:t>
            </a:r>
            <a:r>
              <a:rPr lang="en-US" altLang="de-DE"/>
              <a:t> … </a:t>
            </a:r>
            <a:r>
              <a:rPr lang="en-US" altLang="de-DE" b="1"/>
              <a:t>,</a:t>
            </a:r>
            <a:r>
              <a:rPr lang="en-US" altLang="de-DE"/>
              <a:t> … </a:t>
            </a:r>
            <a:r>
              <a:rPr lang="en-US" altLang="de-DE" i="1"/>
              <a:t>A</a:t>
            </a:r>
            <a:r>
              <a:rPr lang="en-US" altLang="de-DE"/>
              <a:t> … </a:t>
            </a:r>
            <a:r>
              <a:rPr lang="en-US" altLang="de-DE" i="1"/>
              <a:t>B</a:t>
            </a:r>
            <a:r>
              <a:rPr lang="en-US" altLang="de-DE"/>
              <a:t> …) → </a:t>
            </a:r>
            <a:r>
              <a:rPr lang="en-US" altLang="de-DE" i="1"/>
              <a:t>A</a:t>
            </a:r>
            <a:r>
              <a:rPr lang="en-US" altLang="de-DE"/>
              <a:t> ist links von </a:t>
            </a:r>
            <a:r>
              <a:rPr lang="en-US" altLang="de-DE" i="1"/>
              <a:t>B</a:t>
            </a:r>
            <a:r>
              <a:rPr lang="en-US" altLang="de-DE"/>
              <a:t> platziert</a:t>
            </a:r>
          </a:p>
          <a:p>
            <a:pPr marL="742950" lvl="1" indent="-285750" defTabSz="762000">
              <a:lnSpc>
                <a:spcPct val="100000"/>
              </a:lnSpc>
              <a:spcBef>
                <a:spcPct val="15000"/>
              </a:spcBef>
              <a:buFont typeface="Symbol" pitchFamily="18" charset="2"/>
              <a:buNone/>
              <a:tabLst/>
            </a:pPr>
            <a:r>
              <a:rPr lang="en-US" altLang="de-DE"/>
              <a:t>(… </a:t>
            </a:r>
            <a:r>
              <a:rPr lang="en-US" altLang="de-DE" i="1"/>
              <a:t>A</a:t>
            </a:r>
            <a:r>
              <a:rPr lang="en-US" altLang="de-DE"/>
              <a:t> … </a:t>
            </a:r>
            <a:r>
              <a:rPr lang="en-US" altLang="de-DE" i="1"/>
              <a:t>B</a:t>
            </a:r>
            <a:r>
              <a:rPr lang="en-US" altLang="de-DE"/>
              <a:t> … </a:t>
            </a:r>
            <a:r>
              <a:rPr lang="en-US" altLang="de-DE" b="1"/>
              <a:t>,</a:t>
            </a:r>
            <a:r>
              <a:rPr lang="en-US" altLang="de-DE"/>
              <a:t> … </a:t>
            </a:r>
            <a:r>
              <a:rPr lang="en-US" altLang="de-DE" i="1"/>
              <a:t>B</a:t>
            </a:r>
            <a:r>
              <a:rPr lang="en-US" altLang="de-DE"/>
              <a:t> … </a:t>
            </a:r>
            <a:r>
              <a:rPr lang="en-US" altLang="de-DE" i="1"/>
              <a:t>A</a:t>
            </a:r>
            <a:r>
              <a:rPr lang="en-US" altLang="de-DE"/>
              <a:t> …) → </a:t>
            </a:r>
            <a:r>
              <a:rPr lang="en-US" altLang="de-DE" i="1"/>
              <a:t>A</a:t>
            </a:r>
            <a:r>
              <a:rPr lang="en-US" altLang="de-DE"/>
              <a:t> ist oberhalb von </a:t>
            </a:r>
            <a:r>
              <a:rPr lang="en-US" altLang="de-DE" i="1"/>
              <a:t>B</a:t>
            </a:r>
            <a:r>
              <a:rPr lang="en-US" altLang="de-DE"/>
              <a:t> platziert</a:t>
            </a:r>
          </a:p>
          <a:p>
            <a:pPr marL="742950" lvl="1" indent="-285750" defTabSz="762000">
              <a:lnSpc>
                <a:spcPct val="100000"/>
              </a:lnSpc>
              <a:spcBef>
                <a:spcPct val="15000"/>
              </a:spcBef>
              <a:buFont typeface="Symbol" pitchFamily="18" charset="2"/>
              <a:buNone/>
              <a:tabLst/>
            </a:pPr>
            <a:r>
              <a:rPr lang="en-US" altLang="de-DE"/>
              <a:t>(… </a:t>
            </a:r>
            <a:r>
              <a:rPr lang="en-US" altLang="de-DE" i="1"/>
              <a:t>B</a:t>
            </a:r>
            <a:r>
              <a:rPr lang="en-US" altLang="de-DE"/>
              <a:t> … </a:t>
            </a:r>
            <a:r>
              <a:rPr lang="en-US" altLang="de-DE" i="1"/>
              <a:t>A</a:t>
            </a:r>
            <a:r>
              <a:rPr lang="en-US" altLang="de-DE"/>
              <a:t> … </a:t>
            </a:r>
            <a:r>
              <a:rPr lang="en-US" altLang="de-DE" b="1"/>
              <a:t>,</a:t>
            </a:r>
            <a:r>
              <a:rPr lang="en-US" altLang="de-DE"/>
              <a:t> … </a:t>
            </a:r>
            <a:r>
              <a:rPr lang="en-US" altLang="de-DE" i="1"/>
              <a:t>A</a:t>
            </a:r>
            <a:r>
              <a:rPr lang="en-US" altLang="de-DE"/>
              <a:t> … </a:t>
            </a:r>
            <a:r>
              <a:rPr lang="en-US" altLang="de-DE" i="1"/>
              <a:t>B</a:t>
            </a:r>
            <a:r>
              <a:rPr lang="en-US" altLang="de-DE"/>
              <a:t> …) → </a:t>
            </a:r>
            <a:r>
              <a:rPr lang="en-US" altLang="de-DE" i="1"/>
              <a:t>A</a:t>
            </a:r>
            <a:r>
              <a:rPr lang="en-US" altLang="de-DE"/>
              <a:t> ist unterhalb von </a:t>
            </a:r>
            <a:r>
              <a:rPr lang="en-US" altLang="de-DE" i="1"/>
              <a:t>B</a:t>
            </a:r>
            <a:r>
              <a:rPr lang="en-US" altLang="de-DE"/>
              <a:t> platziert</a:t>
            </a:r>
          </a:p>
          <a:p>
            <a:pPr marL="742950" lvl="1" indent="-285750" defTabSz="762000">
              <a:lnSpc>
                <a:spcPct val="100000"/>
              </a:lnSpc>
              <a:spcBef>
                <a:spcPct val="15000"/>
              </a:spcBef>
              <a:buFont typeface="Symbol" pitchFamily="18" charset="2"/>
              <a:buNone/>
              <a:tabLst/>
            </a:pPr>
            <a:r>
              <a:rPr lang="en-US" altLang="de-DE"/>
              <a:t>(… </a:t>
            </a:r>
            <a:r>
              <a:rPr lang="en-US" altLang="de-DE" i="1"/>
              <a:t>B</a:t>
            </a:r>
            <a:r>
              <a:rPr lang="en-US" altLang="de-DE"/>
              <a:t> … </a:t>
            </a:r>
            <a:r>
              <a:rPr lang="en-US" altLang="de-DE" i="1"/>
              <a:t>A</a:t>
            </a:r>
            <a:r>
              <a:rPr lang="en-US" altLang="de-DE"/>
              <a:t> … </a:t>
            </a:r>
            <a:r>
              <a:rPr lang="en-US" altLang="de-DE" b="1"/>
              <a:t>,</a:t>
            </a:r>
            <a:r>
              <a:rPr lang="en-US" altLang="de-DE"/>
              <a:t> … </a:t>
            </a:r>
            <a:r>
              <a:rPr lang="en-US" altLang="de-DE" i="1"/>
              <a:t>B</a:t>
            </a:r>
            <a:r>
              <a:rPr lang="en-US" altLang="de-DE"/>
              <a:t> … </a:t>
            </a:r>
            <a:r>
              <a:rPr lang="en-US" altLang="de-DE" i="1"/>
              <a:t>A</a:t>
            </a:r>
            <a:r>
              <a:rPr lang="en-US" altLang="de-DE"/>
              <a:t> …) → </a:t>
            </a:r>
            <a:r>
              <a:rPr lang="en-US" altLang="de-DE" i="1"/>
              <a:t>A</a:t>
            </a:r>
            <a:r>
              <a:rPr lang="en-US" altLang="de-DE"/>
              <a:t> ist rechts von </a:t>
            </a:r>
            <a:r>
              <a:rPr lang="en-US" altLang="de-DE" i="1"/>
              <a:t>B</a:t>
            </a:r>
            <a:r>
              <a:rPr lang="en-US" altLang="de-DE"/>
              <a:t> platziert</a:t>
            </a:r>
          </a:p>
          <a:p>
            <a:pPr marL="742950" lvl="1" indent="-285750" defTabSz="762000">
              <a:lnSpc>
                <a:spcPct val="100000"/>
              </a:lnSpc>
              <a:spcBef>
                <a:spcPct val="15000"/>
              </a:spcBef>
              <a:buFont typeface="Symbol" pitchFamily="18" charset="2"/>
              <a:buNone/>
              <a:tabLst/>
            </a:pPr>
            <a:endParaRPr lang="de-DE" altLang="de-DE"/>
          </a:p>
          <a:p>
            <a:pPr defTabSz="762000">
              <a:lnSpc>
                <a:spcPct val="100000"/>
              </a:lnSpc>
              <a:spcBef>
                <a:spcPct val="15000"/>
              </a:spcBef>
              <a:tabLst/>
            </a:pPr>
            <a:endParaRPr lang="en-US" altLang="de-DE"/>
          </a:p>
        </p:txBody>
      </p:sp>
      <p:sp>
        <p:nvSpPr>
          <p:cNvPr id="658445" name="Text Box 13"/>
          <p:cNvSpPr txBox="1">
            <a:spLocks noChangeArrowheads="1"/>
          </p:cNvSpPr>
          <p:nvPr/>
        </p:nvSpPr>
        <p:spPr bwMode="auto">
          <a:xfrm>
            <a:off x="4878388" y="3470275"/>
            <a:ext cx="43656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i="1"/>
              <a:t>C</a:t>
            </a:r>
            <a:endParaRPr lang="en-US" altLang="de-DE" i="1"/>
          </a:p>
        </p:txBody>
      </p:sp>
      <p:grpSp>
        <p:nvGrpSpPr>
          <p:cNvPr id="658448" name="Group 16"/>
          <p:cNvGrpSpPr>
            <a:grpSpLocks/>
          </p:cNvGrpSpPr>
          <p:nvPr/>
        </p:nvGrpSpPr>
        <p:grpSpPr bwMode="auto">
          <a:xfrm>
            <a:off x="4784725" y="2501900"/>
            <a:ext cx="1516063" cy="1296988"/>
            <a:chOff x="3014" y="1576"/>
            <a:chExt cx="955" cy="817"/>
          </a:xfrm>
        </p:grpSpPr>
        <p:sp>
          <p:nvSpPr>
            <p:cNvPr id="38919" name="Rectangle 5"/>
            <p:cNvSpPr>
              <a:spLocks noChangeArrowheads="1"/>
            </p:cNvSpPr>
            <p:nvPr/>
          </p:nvSpPr>
          <p:spPr bwMode="auto">
            <a:xfrm>
              <a:off x="3016" y="1576"/>
              <a:ext cx="953" cy="81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8920" name="Rectangle 6"/>
            <p:cNvSpPr>
              <a:spLocks noChangeArrowheads="1"/>
            </p:cNvSpPr>
            <p:nvPr/>
          </p:nvSpPr>
          <p:spPr bwMode="auto">
            <a:xfrm>
              <a:off x="3016" y="1576"/>
              <a:ext cx="363" cy="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8921" name="Rectangle 7"/>
            <p:cNvSpPr>
              <a:spLocks noChangeArrowheads="1"/>
            </p:cNvSpPr>
            <p:nvPr/>
          </p:nvSpPr>
          <p:spPr bwMode="auto">
            <a:xfrm>
              <a:off x="3379" y="1576"/>
              <a:ext cx="590" cy="45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8922" name="Rectangle 8"/>
            <p:cNvSpPr>
              <a:spLocks noChangeArrowheads="1"/>
            </p:cNvSpPr>
            <p:nvPr/>
          </p:nvSpPr>
          <p:spPr bwMode="auto">
            <a:xfrm>
              <a:off x="3016" y="1939"/>
              <a:ext cx="363" cy="27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8923" name="Rectangle 9"/>
            <p:cNvSpPr>
              <a:spLocks noChangeArrowheads="1"/>
            </p:cNvSpPr>
            <p:nvPr/>
          </p:nvSpPr>
          <p:spPr bwMode="auto">
            <a:xfrm>
              <a:off x="3560" y="2030"/>
              <a:ext cx="409" cy="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8924" name="Rectangle 10"/>
            <p:cNvSpPr>
              <a:spLocks noChangeArrowheads="1"/>
            </p:cNvSpPr>
            <p:nvPr/>
          </p:nvSpPr>
          <p:spPr bwMode="auto">
            <a:xfrm>
              <a:off x="3016" y="2211"/>
              <a:ext cx="544" cy="18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8925" name="Text Box 11"/>
            <p:cNvSpPr txBox="1">
              <a:spLocks noChangeArrowheads="1"/>
            </p:cNvSpPr>
            <p:nvPr/>
          </p:nvSpPr>
          <p:spPr bwMode="auto">
            <a:xfrm>
              <a:off x="3014" y="1643"/>
              <a:ext cx="268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>
              <a:lvl1pPr algn="l" defTabSz="898525">
                <a:lnSpc>
                  <a:spcPct val="102000"/>
                </a:lnSpc>
                <a:spcBef>
                  <a:spcPct val="50000"/>
                </a:spcBef>
                <a:buClr>
                  <a:srgbClr val="CC0000"/>
                </a:buClr>
                <a:buFont typeface="Symbol" pitchFamily="18" charset="2"/>
                <a:buChar char="·"/>
                <a:defRPr sz="17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1pPr>
              <a:lvl2pPr marL="742950" indent="-285750" algn="l" defTabSz="898525">
                <a:lnSpc>
                  <a:spcPct val="102000"/>
                </a:lnSpc>
                <a:spcBef>
                  <a:spcPct val="50000"/>
                </a:spcBef>
                <a:buClr>
                  <a:srgbClr val="CC0000"/>
                </a:buClr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2pPr>
              <a:lvl3pPr marL="1143000" indent="-228600" algn="l" defTabSz="898525">
                <a:lnSpc>
                  <a:spcPts val="2350"/>
                </a:lnSpc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3pPr>
              <a:lvl4pPr marL="1600200" indent="-228600" algn="l" defTabSz="898525">
                <a:lnSpc>
                  <a:spcPts val="2350"/>
                </a:lnSpc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4pPr>
              <a:lvl5pPr marL="2057400" indent="-228600" algn="l" defTabSz="898525">
                <a:lnSpc>
                  <a:spcPts val="2350"/>
                </a:lnSpc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5pPr>
              <a:lvl6pPr marL="2514600" indent="-228600" defTabSz="89852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6pPr>
              <a:lvl7pPr marL="2971800" indent="-228600" defTabSz="89852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7pPr>
              <a:lvl8pPr marL="3429000" indent="-228600" defTabSz="89852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8pPr>
              <a:lvl9pPr marL="3886200" indent="-228600" defTabSz="89852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de-DE" altLang="de-DE" i="1"/>
                <a:t>A</a:t>
              </a:r>
              <a:endParaRPr lang="en-US" altLang="de-DE" i="1"/>
            </a:p>
          </p:txBody>
        </p:sp>
        <p:sp>
          <p:nvSpPr>
            <p:cNvPr id="38926" name="Text Box 12"/>
            <p:cNvSpPr txBox="1">
              <a:spLocks noChangeArrowheads="1"/>
            </p:cNvSpPr>
            <p:nvPr/>
          </p:nvSpPr>
          <p:spPr bwMode="auto">
            <a:xfrm>
              <a:off x="3022" y="1958"/>
              <a:ext cx="268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>
              <a:lvl1pPr algn="l" defTabSz="898525">
                <a:lnSpc>
                  <a:spcPct val="102000"/>
                </a:lnSpc>
                <a:spcBef>
                  <a:spcPct val="50000"/>
                </a:spcBef>
                <a:buClr>
                  <a:srgbClr val="CC0000"/>
                </a:buClr>
                <a:buFont typeface="Symbol" pitchFamily="18" charset="2"/>
                <a:buChar char="·"/>
                <a:defRPr sz="17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1pPr>
              <a:lvl2pPr marL="742950" indent="-285750" algn="l" defTabSz="898525">
                <a:lnSpc>
                  <a:spcPct val="102000"/>
                </a:lnSpc>
                <a:spcBef>
                  <a:spcPct val="50000"/>
                </a:spcBef>
                <a:buClr>
                  <a:srgbClr val="CC0000"/>
                </a:buClr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2pPr>
              <a:lvl3pPr marL="1143000" indent="-228600" algn="l" defTabSz="898525">
                <a:lnSpc>
                  <a:spcPts val="2350"/>
                </a:lnSpc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3pPr>
              <a:lvl4pPr marL="1600200" indent="-228600" algn="l" defTabSz="898525">
                <a:lnSpc>
                  <a:spcPts val="2350"/>
                </a:lnSpc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4pPr>
              <a:lvl5pPr marL="2057400" indent="-228600" algn="l" defTabSz="898525">
                <a:lnSpc>
                  <a:spcPts val="2350"/>
                </a:lnSpc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5pPr>
              <a:lvl6pPr marL="2514600" indent="-228600" defTabSz="89852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6pPr>
              <a:lvl7pPr marL="2971800" indent="-228600" defTabSz="89852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7pPr>
              <a:lvl8pPr marL="3429000" indent="-228600" defTabSz="89852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8pPr>
              <a:lvl9pPr marL="3886200" indent="-228600" defTabSz="89852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de-DE" altLang="de-DE" i="1"/>
                <a:t>B</a:t>
              </a:r>
              <a:endParaRPr lang="en-US" altLang="de-DE" i="1"/>
            </a:p>
          </p:txBody>
        </p:sp>
        <p:sp>
          <p:nvSpPr>
            <p:cNvPr id="38927" name="Text Box 14"/>
            <p:cNvSpPr txBox="1">
              <a:spLocks noChangeArrowheads="1"/>
            </p:cNvSpPr>
            <p:nvPr/>
          </p:nvSpPr>
          <p:spPr bwMode="auto">
            <a:xfrm>
              <a:off x="3512" y="1705"/>
              <a:ext cx="275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>
              <a:lvl1pPr algn="l" defTabSz="898525">
                <a:lnSpc>
                  <a:spcPct val="102000"/>
                </a:lnSpc>
                <a:spcBef>
                  <a:spcPct val="50000"/>
                </a:spcBef>
                <a:buClr>
                  <a:srgbClr val="CC0000"/>
                </a:buClr>
                <a:buFont typeface="Symbol" pitchFamily="18" charset="2"/>
                <a:buChar char="·"/>
                <a:defRPr sz="17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1pPr>
              <a:lvl2pPr marL="742950" indent="-285750" algn="l" defTabSz="898525">
                <a:lnSpc>
                  <a:spcPct val="102000"/>
                </a:lnSpc>
                <a:spcBef>
                  <a:spcPct val="50000"/>
                </a:spcBef>
                <a:buClr>
                  <a:srgbClr val="CC0000"/>
                </a:buClr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2pPr>
              <a:lvl3pPr marL="1143000" indent="-228600" algn="l" defTabSz="898525">
                <a:lnSpc>
                  <a:spcPts val="2350"/>
                </a:lnSpc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3pPr>
              <a:lvl4pPr marL="1600200" indent="-228600" algn="l" defTabSz="898525">
                <a:lnSpc>
                  <a:spcPts val="2350"/>
                </a:lnSpc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4pPr>
              <a:lvl5pPr marL="2057400" indent="-228600" algn="l" defTabSz="898525">
                <a:lnSpc>
                  <a:spcPts val="2350"/>
                </a:lnSpc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5pPr>
              <a:lvl6pPr marL="2514600" indent="-228600" defTabSz="89852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6pPr>
              <a:lvl7pPr marL="2971800" indent="-228600" defTabSz="89852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7pPr>
              <a:lvl8pPr marL="3429000" indent="-228600" defTabSz="89852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8pPr>
              <a:lvl9pPr marL="3886200" indent="-228600" defTabSz="89852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de-DE" altLang="de-DE" i="1"/>
                <a:t>D</a:t>
              </a:r>
              <a:endParaRPr lang="en-US" altLang="de-DE" i="1"/>
            </a:p>
          </p:txBody>
        </p:sp>
        <p:sp>
          <p:nvSpPr>
            <p:cNvPr id="38928" name="Text Box 15"/>
            <p:cNvSpPr txBox="1">
              <a:spLocks noChangeArrowheads="1"/>
            </p:cNvSpPr>
            <p:nvPr/>
          </p:nvSpPr>
          <p:spPr bwMode="auto">
            <a:xfrm>
              <a:off x="3598" y="2114"/>
              <a:ext cx="268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>
              <a:lvl1pPr algn="l" defTabSz="898525">
                <a:lnSpc>
                  <a:spcPct val="102000"/>
                </a:lnSpc>
                <a:spcBef>
                  <a:spcPct val="50000"/>
                </a:spcBef>
                <a:buClr>
                  <a:srgbClr val="CC0000"/>
                </a:buClr>
                <a:buFont typeface="Symbol" pitchFamily="18" charset="2"/>
                <a:buChar char="·"/>
                <a:defRPr sz="17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1pPr>
              <a:lvl2pPr marL="742950" indent="-285750" algn="l" defTabSz="898525">
                <a:lnSpc>
                  <a:spcPct val="102000"/>
                </a:lnSpc>
                <a:spcBef>
                  <a:spcPct val="50000"/>
                </a:spcBef>
                <a:buClr>
                  <a:srgbClr val="CC0000"/>
                </a:buClr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2pPr>
              <a:lvl3pPr marL="1143000" indent="-228600" algn="l" defTabSz="898525">
                <a:lnSpc>
                  <a:spcPts val="2350"/>
                </a:lnSpc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3pPr>
              <a:lvl4pPr marL="1600200" indent="-228600" algn="l" defTabSz="898525">
                <a:lnSpc>
                  <a:spcPts val="2350"/>
                </a:lnSpc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4pPr>
              <a:lvl5pPr marL="2057400" indent="-228600" algn="l" defTabSz="898525">
                <a:lnSpc>
                  <a:spcPts val="2350"/>
                </a:lnSpc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5pPr>
              <a:lvl6pPr marL="2514600" indent="-228600" defTabSz="89852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6pPr>
              <a:lvl7pPr marL="2971800" indent="-228600" defTabSz="89852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7pPr>
              <a:lvl8pPr marL="3429000" indent="-228600" defTabSz="89852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8pPr>
              <a:lvl9pPr marL="3886200" indent="-228600" defTabSz="89852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de-DE" altLang="de-DE" i="1"/>
                <a:t>E</a:t>
              </a:r>
              <a:endParaRPr lang="en-US" altLang="de-DE" i="1"/>
            </a:p>
          </p:txBody>
        </p:sp>
      </p:grpSp>
      <p:sp>
        <p:nvSpPr>
          <p:cNvPr id="38918" name="Rectangle 18"/>
          <p:cNvSpPr>
            <a:spLocks noGrp="1" noChangeArrowheads="1"/>
          </p:cNvSpPr>
          <p:nvPr>
            <p:ph type="title"/>
          </p:nvPr>
        </p:nvSpPr>
        <p:spPr/>
        <p:txBody>
          <a:bodyPr lIns="191095" tIns="44941" rIns="89883" bIns="67945"/>
          <a:lstStyle/>
          <a:p>
            <a:pPr defTabSz="914400"/>
            <a:r>
              <a:rPr lang="de-DE" altLang="de-DE" dirty="0"/>
              <a:t>3.3         Begriffe und Datenstrukturen: Allgemeiner </a:t>
            </a:r>
            <a:r>
              <a:rPr lang="de-DE" altLang="de-DE" dirty="0" err="1"/>
              <a:t>Floorplan</a:t>
            </a:r>
            <a:endParaRPr lang="de-DE" alt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5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5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5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5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5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5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5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8436" grpId="0" build="p"/>
      <p:bldP spid="65844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755650" y="1141413"/>
            <a:ext cx="5103813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b="1"/>
              <a:t>Datenstrukturen beim Floorplanning</a:t>
            </a:r>
          </a:p>
        </p:txBody>
      </p:sp>
      <p:sp>
        <p:nvSpPr>
          <p:cNvPr id="65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8013" y="1881188"/>
            <a:ext cx="8428037" cy="4284662"/>
          </a:xfrm>
          <a:noFill/>
        </p:spPr>
        <p:txBody>
          <a:bodyPr lIns="191095" tIns="44941" rIns="89883" bIns="44941"/>
          <a:lstStyle/>
          <a:p>
            <a:pPr defTabSz="762000">
              <a:lnSpc>
                <a:spcPct val="92000"/>
              </a:lnSpc>
              <a:buFont typeface="Symbol" pitchFamily="18" charset="2"/>
              <a:buChar char="Þ"/>
              <a:tabLst/>
            </a:pPr>
            <a:r>
              <a:rPr lang="de-DE" altLang="de-DE" dirty="0"/>
              <a:t>Geschnittener </a:t>
            </a:r>
            <a:r>
              <a:rPr lang="de-DE" altLang="de-DE" dirty="0" err="1"/>
              <a:t>Floorplan</a:t>
            </a:r>
            <a:r>
              <a:rPr lang="de-DE" altLang="de-DE" dirty="0"/>
              <a:t>: </a:t>
            </a:r>
          </a:p>
          <a:p>
            <a:pPr marL="742950" lvl="1" indent="-285750" defTabSz="762000">
              <a:lnSpc>
                <a:spcPct val="92000"/>
              </a:lnSpc>
              <a:spcBef>
                <a:spcPct val="35000"/>
              </a:spcBef>
              <a:tabLst/>
            </a:pPr>
            <a:r>
              <a:rPr lang="de-DE" altLang="de-DE" dirty="0"/>
              <a:t>Schnittbaum </a:t>
            </a:r>
          </a:p>
          <a:p>
            <a:pPr marL="742950" lvl="1" indent="-285750" defTabSz="762000">
              <a:lnSpc>
                <a:spcPct val="92000"/>
              </a:lnSpc>
              <a:spcBef>
                <a:spcPct val="35000"/>
              </a:spcBef>
              <a:tabLst/>
            </a:pPr>
            <a:r>
              <a:rPr lang="de-DE" altLang="de-DE" dirty="0" smtClean="0"/>
              <a:t>umgekehrte (normalisierte) </a:t>
            </a:r>
            <a:r>
              <a:rPr lang="de-DE" altLang="de-DE" dirty="0"/>
              <a:t>polnische Notation</a:t>
            </a:r>
            <a:br>
              <a:rPr lang="de-DE" altLang="de-DE" dirty="0"/>
            </a:br>
            <a:endParaRPr lang="de-DE" altLang="de-DE" dirty="0"/>
          </a:p>
          <a:p>
            <a:pPr defTabSz="762000">
              <a:lnSpc>
                <a:spcPct val="92000"/>
              </a:lnSpc>
              <a:buFont typeface="Symbol" pitchFamily="18" charset="2"/>
              <a:buChar char="Þ"/>
              <a:tabLst/>
            </a:pPr>
            <a:r>
              <a:rPr lang="de-DE" altLang="de-DE" dirty="0" err="1"/>
              <a:t>Ungeschnittener</a:t>
            </a:r>
            <a:r>
              <a:rPr lang="de-DE" altLang="de-DE" dirty="0"/>
              <a:t> bzw. allgemeiner </a:t>
            </a:r>
            <a:r>
              <a:rPr lang="de-DE" altLang="de-DE" dirty="0" err="1"/>
              <a:t>Floorplan</a:t>
            </a:r>
            <a:r>
              <a:rPr lang="de-DE" altLang="de-DE" dirty="0"/>
              <a:t>: </a:t>
            </a:r>
          </a:p>
          <a:p>
            <a:pPr marL="742950" lvl="1" indent="-285750" defTabSz="762000">
              <a:lnSpc>
                <a:spcPct val="92000"/>
              </a:lnSpc>
              <a:spcBef>
                <a:spcPct val="35000"/>
              </a:spcBef>
              <a:tabLst/>
            </a:pPr>
            <a:r>
              <a:rPr lang="de-DE" altLang="de-DE" dirty="0" err="1"/>
              <a:t>Floorplanbaum</a:t>
            </a:r>
            <a:endParaRPr lang="de-DE" altLang="de-DE" dirty="0"/>
          </a:p>
          <a:p>
            <a:pPr marL="742950" lvl="1" indent="-285750" defTabSz="762000">
              <a:lnSpc>
                <a:spcPct val="92000"/>
              </a:lnSpc>
              <a:spcBef>
                <a:spcPct val="35000"/>
              </a:spcBef>
              <a:tabLst/>
            </a:pPr>
            <a:r>
              <a:rPr lang="de-DE" altLang="de-DE" dirty="0"/>
              <a:t>Polargraph</a:t>
            </a:r>
          </a:p>
          <a:p>
            <a:pPr marL="742950" lvl="1" indent="-285750" defTabSz="762000">
              <a:lnSpc>
                <a:spcPct val="92000"/>
              </a:lnSpc>
              <a:spcBef>
                <a:spcPct val="35000"/>
              </a:spcBef>
              <a:tabLst/>
            </a:pPr>
            <a:r>
              <a:rPr lang="de-DE" altLang="de-DE" dirty="0" err="1"/>
              <a:t>Sequence</a:t>
            </a:r>
            <a:r>
              <a:rPr lang="de-DE" altLang="de-DE" dirty="0"/>
              <a:t> Pair</a:t>
            </a:r>
            <a:br>
              <a:rPr lang="de-DE" altLang="de-DE" dirty="0"/>
            </a:br>
            <a:endParaRPr lang="de-DE" altLang="de-DE" dirty="0"/>
          </a:p>
        </p:txBody>
      </p:sp>
      <p:sp>
        <p:nvSpPr>
          <p:cNvPr id="45060" name="Rectangle 24"/>
          <p:cNvSpPr>
            <a:spLocks noGrp="1" noChangeArrowheads="1"/>
          </p:cNvSpPr>
          <p:nvPr>
            <p:ph type="title"/>
          </p:nvPr>
        </p:nvSpPr>
        <p:spPr/>
        <p:txBody>
          <a:bodyPr lIns="191095" tIns="44941" rIns="89883" bIns="67945"/>
          <a:lstStyle/>
          <a:p>
            <a:pPr defTabSz="914400"/>
            <a:r>
              <a:rPr lang="de-DE" altLang="de-DE"/>
              <a:t>3.3         Begriffe und Datenstrukturen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1D85402-252E-40D9-8018-C92CF5363494}"/>
              </a:ext>
            </a:extLst>
          </p:cNvPr>
          <p:cNvSpPr txBox="1"/>
          <p:nvPr/>
        </p:nvSpPr>
        <p:spPr>
          <a:xfrm>
            <a:off x="5724172" y="2060810"/>
            <a:ext cx="432048" cy="2880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Segoe UI Symbol" panose="020B0502040204020203" pitchFamily="34" charset="0"/>
                <a:ea typeface="Segoe UI Symbol" panose="020B0502040204020203" pitchFamily="34" charset="0"/>
                <a:sym typeface="Symbol" pitchFamily="18" charset="2"/>
              </a:rPr>
              <a:t>✔</a:t>
            </a:r>
            <a:endParaRPr lang="de-DE" sz="1600" dirty="0" err="1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3E9B939-D59F-4E75-9FD6-201B626DA55D}"/>
              </a:ext>
            </a:extLst>
          </p:cNvPr>
          <p:cNvSpPr txBox="1"/>
          <p:nvPr/>
        </p:nvSpPr>
        <p:spPr>
          <a:xfrm>
            <a:off x="5724172" y="2382472"/>
            <a:ext cx="432048" cy="2880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Segoe UI Symbol" panose="020B0502040204020203" pitchFamily="34" charset="0"/>
                <a:ea typeface="Segoe UI Symbol" panose="020B0502040204020203" pitchFamily="34" charset="0"/>
                <a:sym typeface="Symbol" pitchFamily="18" charset="2"/>
              </a:rPr>
              <a:t>✔</a:t>
            </a:r>
            <a:endParaRPr lang="de-DE" sz="1600" dirty="0" err="1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D0919F8-2C05-46C4-998D-B38D64E6E53F}"/>
              </a:ext>
            </a:extLst>
          </p:cNvPr>
          <p:cNvSpPr txBox="1"/>
          <p:nvPr/>
        </p:nvSpPr>
        <p:spPr>
          <a:xfrm>
            <a:off x="5724172" y="3324014"/>
            <a:ext cx="432048" cy="2880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Segoe UI Symbol" panose="020B0502040204020203" pitchFamily="34" charset="0"/>
                <a:ea typeface="Segoe UI Symbol" panose="020B0502040204020203" pitchFamily="34" charset="0"/>
                <a:sym typeface="Symbol" pitchFamily="18" charset="2"/>
              </a:rPr>
              <a:t>✔</a:t>
            </a:r>
            <a:endParaRPr lang="de-DE" sz="1600" dirty="0" err="1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2022AAD-7FB9-48C3-AF9B-CE1C6926110F}"/>
              </a:ext>
            </a:extLst>
          </p:cNvPr>
          <p:cNvSpPr txBox="1"/>
          <p:nvPr/>
        </p:nvSpPr>
        <p:spPr>
          <a:xfrm>
            <a:off x="5724172" y="3638256"/>
            <a:ext cx="432048" cy="2880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Segoe UI Symbol" panose="020B0502040204020203" pitchFamily="34" charset="0"/>
                <a:ea typeface="Segoe UI Symbol" panose="020B0502040204020203" pitchFamily="34" charset="0"/>
                <a:sym typeface="Symbol" pitchFamily="18" charset="2"/>
              </a:rPr>
              <a:t>✔</a:t>
            </a:r>
            <a:endParaRPr lang="de-DE" sz="1600" dirty="0" err="1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6906FF0-0CCE-45F9-B04B-360D35D6D9DC}"/>
              </a:ext>
            </a:extLst>
          </p:cNvPr>
          <p:cNvSpPr txBox="1"/>
          <p:nvPr/>
        </p:nvSpPr>
        <p:spPr>
          <a:xfrm>
            <a:off x="5724172" y="3952499"/>
            <a:ext cx="432048" cy="2880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Segoe UI Symbol" panose="020B0502040204020203" pitchFamily="34" charset="0"/>
                <a:ea typeface="Segoe UI Symbol" panose="020B0502040204020203" pitchFamily="34" charset="0"/>
                <a:sym typeface="Symbol" pitchFamily="18" charset="2"/>
              </a:rPr>
              <a:t>✔</a:t>
            </a:r>
            <a:endParaRPr lang="de-DE" sz="1600" dirty="0" err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Kapitel 3 – Floorplanning</a:t>
            </a:r>
            <a:endParaRPr lang="en-US" altLang="de-DE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349375"/>
            <a:ext cx="8193087" cy="5032375"/>
          </a:xfrm>
        </p:spPr>
        <p:txBody>
          <a:bodyPr/>
          <a:lstStyle/>
          <a:p>
            <a:pPr marL="0" indent="0" defTabSz="849313">
              <a:lnSpc>
                <a:spcPct val="100000"/>
              </a:lnSpc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>
                <a:solidFill>
                  <a:srgbClr val="C0C0C0"/>
                </a:solidFill>
              </a:rPr>
              <a:t>3.1	Einführung</a:t>
            </a:r>
          </a:p>
          <a:p>
            <a:pPr marL="0" indent="0" defTabSz="849313">
              <a:lnSpc>
                <a:spcPct val="100000"/>
              </a:lnSpc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>
                <a:solidFill>
                  <a:srgbClr val="C0C0C0"/>
                </a:solidFill>
              </a:rPr>
              <a:t>3.2	Optimierungsziele</a:t>
            </a:r>
          </a:p>
          <a:p>
            <a:pPr marL="0" indent="0" defTabSz="849313">
              <a:lnSpc>
                <a:spcPct val="100000"/>
              </a:lnSpc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>
                <a:solidFill>
                  <a:srgbClr val="C0C0C0"/>
                </a:solidFill>
              </a:rPr>
              <a:t>3.3	Begriffe und Datenstrukturen</a:t>
            </a:r>
          </a:p>
          <a:p>
            <a:pPr marL="0" indent="0" defTabSz="849313">
              <a:lnSpc>
                <a:spcPct val="100000"/>
              </a:lnSpc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/>
              <a:t>3.4	Algorithmen für das Floorplanning</a:t>
            </a:r>
          </a:p>
          <a:p>
            <a:pPr marL="284163" lvl="1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/>
              <a:t>    3.4.1  Floorplan-Sizing-Algorithmus</a:t>
            </a:r>
          </a:p>
          <a:p>
            <a:pPr marL="284163" lvl="1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/>
              <a:t>    3.4.2  Cluster-Wachstums-Algorithmus (Cluster Growth)</a:t>
            </a:r>
          </a:p>
          <a:p>
            <a:pPr marL="284163" lvl="1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/>
              <a:t>    3.4.3  Weitere Algorithmen für das Floorplanning</a:t>
            </a:r>
          </a:p>
          <a:p>
            <a:pPr marL="0" indent="0" defTabSz="849313">
              <a:lnSpc>
                <a:spcPct val="100000"/>
              </a:lnSpc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>
                <a:solidFill>
                  <a:srgbClr val="C0C0C0"/>
                </a:solidFill>
              </a:rPr>
              <a:t>3.5 	Pinzuordnung (Pin Assignment)</a:t>
            </a:r>
          </a:p>
          <a:p>
            <a:pPr marL="284163" lvl="1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>
                <a:solidFill>
                  <a:srgbClr val="C0C0C0"/>
                </a:solidFill>
              </a:rPr>
              <a:t>    3.5.1  Problembeschreibung</a:t>
            </a:r>
          </a:p>
          <a:p>
            <a:pPr marL="284163" lvl="1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>
                <a:solidFill>
                  <a:srgbClr val="C0C0C0"/>
                </a:solidFill>
              </a:rPr>
              <a:t>    3.5.2  Pinzuordnung mittels konzentrischer Kreise</a:t>
            </a:r>
          </a:p>
          <a:p>
            <a:pPr marL="284163" lvl="1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>
                <a:solidFill>
                  <a:srgbClr val="C0C0C0"/>
                </a:solidFill>
              </a:rPr>
              <a:t>    3.5.3  Topologische Pinzuordnung</a:t>
            </a:r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228600" y="2708275"/>
            <a:ext cx="411163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3.4	Algorithmen für das Floorplanning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447800"/>
            <a:ext cx="8308975" cy="4764088"/>
          </a:xfrm>
          <a:noFill/>
        </p:spPr>
        <p:txBody>
          <a:bodyPr lIns="191095" tIns="44941" rIns="89883" bIns="44941"/>
          <a:lstStyle/>
          <a:p>
            <a:pPr defTabSz="762000">
              <a:spcBef>
                <a:spcPct val="70000"/>
              </a:spcBef>
              <a:tabLst/>
            </a:pPr>
            <a:r>
              <a:rPr lang="de-DE" altLang="de-DE"/>
              <a:t>Floorplan-Sizing-Algorithmus (flexible Blöcke, soft blocks)</a:t>
            </a:r>
          </a:p>
          <a:p>
            <a:pPr defTabSz="762000">
              <a:spcBef>
                <a:spcPct val="70000"/>
              </a:spcBef>
              <a:tabLst/>
            </a:pPr>
            <a:r>
              <a:rPr lang="de-DE" altLang="de-DE"/>
              <a:t>Cluster-Wachstums-Algorithmus (feste Blöcke, hard blocks)</a:t>
            </a:r>
            <a:endParaRPr lang="en-US" altLang="de-DE" sz="15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3.4.1 	Floorplan-Sizing-Algorithmus</a:t>
            </a:r>
          </a:p>
        </p:txBody>
      </p:sp>
      <p:sp>
        <p:nvSpPr>
          <p:cNvPr id="48131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687388" y="1412875"/>
            <a:ext cx="8132762" cy="4308475"/>
          </a:xfrm>
          <a:noFill/>
        </p:spPr>
        <p:txBody>
          <a:bodyPr lIns="191095" tIns="44941" rIns="89883" bIns="44941"/>
          <a:lstStyle/>
          <a:p>
            <a:pPr defTabSz="762000">
              <a:tabLst/>
            </a:pPr>
            <a:r>
              <a:rPr lang="de-DE" altLang="de-DE"/>
              <a:t>„Floorplan-Sizing“: Festlegung einer Außenform der Topzelle und, daraus abgeleitet, die Festlegung der einzelnen Blockformen bzw. -abmessungen</a:t>
            </a:r>
            <a:br>
              <a:rPr lang="de-DE" altLang="de-DE"/>
            </a:br>
            <a:endParaRPr lang="de-DE" altLang="de-DE"/>
          </a:p>
          <a:p>
            <a:pPr defTabSz="762000">
              <a:tabLst/>
            </a:pPr>
            <a:r>
              <a:rPr lang="de-DE" altLang="de-DE"/>
              <a:t>Prinzipielle Vorgehensweise:</a:t>
            </a:r>
          </a:p>
          <a:p>
            <a:pPr marL="762000" lvl="1" indent="-304800" defTabSz="762000">
              <a:buFont typeface="Symbol" pitchFamily="18" charset="2"/>
              <a:buAutoNum type="arabicPeriod"/>
              <a:tabLst/>
            </a:pPr>
            <a:r>
              <a:rPr lang="de-DE" altLang="de-DE" sz="1700"/>
              <a:t>Aus den möglichen Formen der einzelnen Blöcke und ihrer Anordnungsvarianten werden die verschiedenen Form- und Größenvarianten der Topzelle ermittelt (Bottom up)</a:t>
            </a:r>
          </a:p>
          <a:p>
            <a:pPr marL="762000" lvl="1" indent="-304800" defTabSz="762000">
              <a:buFont typeface="Symbol" pitchFamily="18" charset="2"/>
              <a:buAutoNum type="arabicPeriod"/>
              <a:tabLst/>
            </a:pPr>
            <a:r>
              <a:rPr lang="de-DE" altLang="de-DE" sz="1700"/>
              <a:t>Von einer dann festgelegten (optimierten) Topzellen-Form ausgehend, legt man die dazu notwendigen Formen und Anordnungen der Blöcke fest (Top down)</a:t>
            </a:r>
            <a:r>
              <a:rPr lang="en-US" altLang="de-DE"/>
              <a:t> </a:t>
            </a:r>
            <a:endParaRPr lang="de-DE" altLang="de-DE"/>
          </a:p>
          <a:p>
            <a:pPr marL="762000" lvl="1" indent="-304800" defTabSz="762000">
              <a:lnSpc>
                <a:spcPct val="75000"/>
              </a:lnSpc>
              <a:buFont typeface="Symbol" pitchFamily="18" charset="2"/>
              <a:buAutoNum type="arabicPeriod"/>
              <a:tabLst/>
            </a:pPr>
            <a:endParaRPr lang="en-US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3.1	Einführung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08013" y="1327150"/>
            <a:ext cx="7847012" cy="142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95" tIns="44941" rIns="89883" bIns="67945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dirty="0"/>
              <a:t>Die Aufgabe des Floorplanning besteht darin, das Ergebnis der Schaltungspartitionierung so </a:t>
            </a:r>
            <a:r>
              <a:rPr lang="de-DE" altLang="de-DE" dirty="0" smtClean="0"/>
              <a:t>aufzubereiten</a:t>
            </a:r>
            <a:r>
              <a:rPr lang="de-DE" altLang="de-DE" dirty="0"/>
              <a:t>, dass jeder dabei erstellte Block intern platziert und verdrahtet werden kann.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dirty="0"/>
              <a:t>Dazu sind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8013" y="2743980"/>
            <a:ext cx="8193087" cy="1981200"/>
          </a:xfrm>
          <a:noFill/>
        </p:spPr>
        <p:txBody>
          <a:bodyPr lIns="191095" tIns="44941" rIns="89883" bIns="44941"/>
          <a:lstStyle/>
          <a:p>
            <a:pPr marL="323850" indent="-323850" defTabSz="849313">
              <a:lnSpc>
                <a:spcPct val="100000"/>
              </a:lnSpc>
              <a:tabLst>
                <a:tab pos="284163" algn="l"/>
                <a:tab pos="512763" algn="l"/>
              </a:tabLst>
            </a:pPr>
            <a:r>
              <a:rPr lang="de-DE" altLang="de-DE" dirty="0"/>
              <a:t>die Abmessungen bzw. Seitenverhältnisse der einzelnen Blöcke, </a:t>
            </a:r>
            <a:br>
              <a:rPr lang="de-DE" altLang="de-DE" dirty="0"/>
            </a:br>
            <a:r>
              <a:rPr lang="de-DE" altLang="de-DE" dirty="0"/>
              <a:t>und evtl. auch der </a:t>
            </a:r>
            <a:r>
              <a:rPr lang="de-DE" altLang="de-DE" dirty="0" err="1"/>
              <a:t>Topzelle</a:t>
            </a:r>
            <a:r>
              <a:rPr lang="de-DE" altLang="de-DE" dirty="0"/>
              <a:t>, festzulegen, </a:t>
            </a:r>
          </a:p>
          <a:p>
            <a:pPr marL="323850" indent="-323850" defTabSz="849313">
              <a:lnSpc>
                <a:spcPct val="100000"/>
              </a:lnSpc>
              <a:tabLst>
                <a:tab pos="284163" algn="l"/>
                <a:tab pos="512763" algn="l"/>
              </a:tabLst>
            </a:pPr>
            <a:r>
              <a:rPr lang="de-DE" altLang="de-DE" dirty="0"/>
              <a:t>die Positionen dieser Blöcke innerhalb der </a:t>
            </a:r>
            <a:r>
              <a:rPr lang="de-DE" altLang="de-DE" dirty="0" err="1"/>
              <a:t>Topzelle</a:t>
            </a:r>
            <a:r>
              <a:rPr lang="de-DE" altLang="de-DE" dirty="0"/>
              <a:t> zu definieren und</a:t>
            </a:r>
            <a:endParaRPr lang="en-US" altLang="de-DE" dirty="0"/>
          </a:p>
          <a:p>
            <a:pPr marL="323850" indent="-323850" defTabSz="849313">
              <a:lnSpc>
                <a:spcPct val="100000"/>
              </a:lnSpc>
              <a:tabLst>
                <a:tab pos="284163" algn="l"/>
                <a:tab pos="512763" algn="l"/>
              </a:tabLst>
            </a:pPr>
            <a:r>
              <a:rPr lang="de-DE" altLang="de-DE" dirty="0"/>
              <a:t>die Positionen der Außenanschlüsse in den einzelnen Blöcken zu bestimmen (</a:t>
            </a:r>
            <a:r>
              <a:rPr lang="de-DE" altLang="de-DE" dirty="0" err="1"/>
              <a:t>Pinzuordnung</a:t>
            </a:r>
            <a:r>
              <a:rPr lang="de-DE" altLang="de-DE" dirty="0"/>
              <a:t>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3.4.1 	Floorplan-Sizing-Algorithmus: Begriffe</a:t>
            </a:r>
          </a:p>
        </p:txBody>
      </p:sp>
      <p:sp>
        <p:nvSpPr>
          <p:cNvPr id="620562" name="Text Box 18"/>
          <p:cNvSpPr txBox="1">
            <a:spLocks noChangeArrowheads="1"/>
          </p:cNvSpPr>
          <p:nvPr/>
        </p:nvSpPr>
        <p:spPr bwMode="auto">
          <a:xfrm>
            <a:off x="836613" y="1141413"/>
            <a:ext cx="1981200" cy="344487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  <a:extLst/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Formfunktionen</a:t>
            </a:r>
          </a:p>
        </p:txBody>
      </p:sp>
      <p:sp>
        <p:nvSpPr>
          <p:cNvPr id="620563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687388" y="1773238"/>
            <a:ext cx="7988300" cy="3311525"/>
          </a:xfrm>
          <a:noFill/>
        </p:spPr>
        <p:txBody>
          <a:bodyPr lIns="191095" tIns="44941" rIns="89883" bIns="44941"/>
          <a:lstStyle/>
          <a:p>
            <a:pPr defTabSz="762000">
              <a:tabLst/>
            </a:pPr>
            <a:r>
              <a:rPr lang="de-DE" altLang="de-DE"/>
              <a:t>Blöcke mit flexiblen Abmessungen sind durch Flächenvorgabe </a:t>
            </a:r>
            <a:r>
              <a:rPr lang="de-DE" altLang="de-DE" i="1"/>
              <a:t>A</a:t>
            </a:r>
            <a:r>
              <a:rPr lang="de-DE" altLang="de-DE"/>
              <a:t> bestimmt</a:t>
            </a:r>
          </a:p>
          <a:p>
            <a:pPr defTabSz="762000">
              <a:tabLst/>
            </a:pPr>
            <a:r>
              <a:rPr lang="de-DE" altLang="de-DE"/>
              <a:t>Damit haben die Höhe </a:t>
            </a:r>
            <a:r>
              <a:rPr lang="de-DE" altLang="de-DE" i="1"/>
              <a:t>h</a:t>
            </a:r>
            <a:r>
              <a:rPr lang="de-DE" altLang="de-DE"/>
              <a:t> und die Breite </a:t>
            </a:r>
            <a:r>
              <a:rPr lang="de-DE" altLang="de-DE" i="1"/>
              <a:t>w</a:t>
            </a:r>
            <a:r>
              <a:rPr lang="de-DE" altLang="de-DE"/>
              <a:t> der Randbedingung  </a:t>
            </a:r>
            <a:r>
              <a:rPr lang="de-DE" altLang="de-DE" i="1"/>
              <a:t>h</a:t>
            </a:r>
            <a:r>
              <a:rPr lang="de-DE" altLang="de-DE" sz="900" i="1" baseline="-25000">
                <a:solidFill>
                  <a:srgbClr val="EDEDED"/>
                </a:solidFill>
              </a:rPr>
              <a:t>a</a:t>
            </a:r>
            <a:r>
              <a:rPr lang="de-DE" altLang="de-DE" sz="1000"/>
              <a:t>*</a:t>
            </a:r>
            <a:r>
              <a:rPr lang="de-DE" altLang="de-DE" sz="1000">
                <a:solidFill>
                  <a:srgbClr val="EDEDED"/>
                </a:solidFill>
              </a:rPr>
              <a:t>a</a:t>
            </a:r>
            <a:r>
              <a:rPr lang="de-DE" altLang="de-DE" i="1"/>
              <a:t>w</a:t>
            </a:r>
            <a:r>
              <a:rPr lang="de-DE" altLang="de-DE"/>
              <a:t>  </a:t>
            </a:r>
            <a:r>
              <a:rPr lang="de-DE" altLang="de-DE" i="1"/>
              <a:t>A</a:t>
            </a:r>
            <a:r>
              <a:rPr lang="de-DE" altLang="de-DE"/>
              <a:t>  </a:t>
            </a:r>
            <a:br>
              <a:rPr lang="de-DE" altLang="de-DE"/>
            </a:br>
            <a:r>
              <a:rPr lang="de-DE" altLang="de-DE"/>
              <a:t>zu genügen</a:t>
            </a:r>
          </a:p>
          <a:p>
            <a:pPr defTabSz="762000">
              <a:tabLst/>
            </a:pPr>
            <a:r>
              <a:rPr lang="de-DE" altLang="de-DE"/>
              <a:t>Abhängigkeit zwischen Höhe und Breite eines Blocks </a:t>
            </a:r>
            <a:br>
              <a:rPr lang="de-DE" altLang="de-DE"/>
            </a:br>
            <a:r>
              <a:rPr lang="de-DE" altLang="de-DE"/>
              <a:t>(z.B. Höhe als Funktion der Breite) wird als </a:t>
            </a:r>
            <a:r>
              <a:rPr lang="de-DE" altLang="de-DE" b="1"/>
              <a:t>Formfunktion </a:t>
            </a:r>
            <a:r>
              <a:rPr lang="de-DE" altLang="de-DE"/>
              <a:t>(Shape function)</a:t>
            </a:r>
            <a:r>
              <a:rPr lang="de-DE" altLang="de-DE" b="1"/>
              <a:t> </a:t>
            </a:r>
            <a:r>
              <a:rPr lang="de-DE" altLang="de-DE"/>
              <a:t>des Blocks bezeichnet </a:t>
            </a:r>
          </a:p>
          <a:p>
            <a:pPr defTabSz="762000">
              <a:lnSpc>
                <a:spcPct val="75000"/>
              </a:lnSpc>
              <a:tabLst/>
            </a:pPr>
            <a:endParaRPr lang="en-US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0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2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2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62" grpId="0" animBg="1"/>
      <p:bldP spid="62056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3.4.1 	Floorplan-Sizing-Algorithmus: Begriffe</a:t>
            </a:r>
          </a:p>
        </p:txBody>
      </p:sp>
      <p:sp>
        <p:nvSpPr>
          <p:cNvPr id="50179" name="Line 3"/>
          <p:cNvSpPr>
            <a:spLocks noChangeShapeType="1"/>
          </p:cNvSpPr>
          <p:nvPr/>
        </p:nvSpPr>
        <p:spPr bwMode="auto">
          <a:xfrm>
            <a:off x="1563688" y="2106613"/>
            <a:ext cx="0" cy="2744787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1409700" y="4697413"/>
            <a:ext cx="2667000" cy="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181" name="Freeform 5"/>
          <p:cNvSpPr>
            <a:spLocks/>
          </p:cNvSpPr>
          <p:nvPr/>
        </p:nvSpPr>
        <p:spPr bwMode="auto">
          <a:xfrm>
            <a:off x="1671638" y="2149475"/>
            <a:ext cx="2408237" cy="2419350"/>
          </a:xfrm>
          <a:custGeom>
            <a:avLst/>
            <a:gdLst>
              <a:gd name="T0" fmla="*/ 2147483647 w 1433"/>
              <a:gd name="T1" fmla="*/ 2147483647 h 1439"/>
              <a:gd name="T2" fmla="*/ 2147483647 w 1433"/>
              <a:gd name="T3" fmla="*/ 0 h 1439"/>
              <a:gd name="T4" fmla="*/ 0 w 1433"/>
              <a:gd name="T5" fmla="*/ 0 h 1439"/>
              <a:gd name="T6" fmla="*/ 0 w 1433"/>
              <a:gd name="T7" fmla="*/ 2147483647 h 1439"/>
              <a:gd name="T8" fmla="*/ 0 w 1433"/>
              <a:gd name="T9" fmla="*/ 2147483647 h 1439"/>
              <a:gd name="T10" fmla="*/ 2147483647 w 1433"/>
              <a:gd name="T11" fmla="*/ 2147483647 h 1439"/>
              <a:gd name="T12" fmla="*/ 2147483647 w 1433"/>
              <a:gd name="T13" fmla="*/ 2147483647 h 1439"/>
              <a:gd name="T14" fmla="*/ 2147483647 w 1433"/>
              <a:gd name="T15" fmla="*/ 2147483647 h 1439"/>
              <a:gd name="T16" fmla="*/ 2147483647 w 1433"/>
              <a:gd name="T17" fmla="*/ 2147483647 h 1439"/>
              <a:gd name="T18" fmla="*/ 2147483647 w 1433"/>
              <a:gd name="T19" fmla="*/ 2147483647 h 1439"/>
              <a:gd name="T20" fmla="*/ 2147483647 w 1433"/>
              <a:gd name="T21" fmla="*/ 2147483647 h 1439"/>
              <a:gd name="T22" fmla="*/ 2147483647 w 1433"/>
              <a:gd name="T23" fmla="*/ 2147483647 h 1439"/>
              <a:gd name="T24" fmla="*/ 2147483647 w 1433"/>
              <a:gd name="T25" fmla="*/ 2147483647 h 1439"/>
              <a:gd name="T26" fmla="*/ 2147483647 w 1433"/>
              <a:gd name="T27" fmla="*/ 2147483647 h 1439"/>
              <a:gd name="T28" fmla="*/ 2147483647 w 1433"/>
              <a:gd name="T29" fmla="*/ 2147483647 h 1439"/>
              <a:gd name="T30" fmla="*/ 2147483647 w 1433"/>
              <a:gd name="T31" fmla="*/ 2147483647 h 1439"/>
              <a:gd name="T32" fmla="*/ 2147483647 w 1433"/>
              <a:gd name="T33" fmla="*/ 2147483647 h 1439"/>
              <a:gd name="T34" fmla="*/ 2147483647 w 1433"/>
              <a:gd name="T35" fmla="*/ 2147483647 h 1439"/>
              <a:gd name="T36" fmla="*/ 2147483647 w 1433"/>
              <a:gd name="T37" fmla="*/ 2147483647 h 1439"/>
              <a:gd name="T38" fmla="*/ 2147483647 w 1433"/>
              <a:gd name="T39" fmla="*/ 2147483647 h 1439"/>
              <a:gd name="T40" fmla="*/ 2147483647 w 1433"/>
              <a:gd name="T41" fmla="*/ 2147483647 h 1439"/>
              <a:gd name="T42" fmla="*/ 2147483647 w 1433"/>
              <a:gd name="T43" fmla="*/ 2147483647 h 1439"/>
              <a:gd name="T44" fmla="*/ 2147483647 w 1433"/>
              <a:gd name="T45" fmla="*/ 2147483647 h 1439"/>
              <a:gd name="T46" fmla="*/ 2147483647 w 1433"/>
              <a:gd name="T47" fmla="*/ 2147483647 h 1439"/>
              <a:gd name="T48" fmla="*/ 2147483647 w 1433"/>
              <a:gd name="T49" fmla="*/ 2147483647 h 1439"/>
              <a:gd name="T50" fmla="*/ 2147483647 w 1433"/>
              <a:gd name="T51" fmla="*/ 2147483647 h 143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433" h="1439">
                <a:moveTo>
                  <a:pt x="1413" y="1439"/>
                </a:moveTo>
                <a:lnTo>
                  <a:pt x="1413" y="0"/>
                </a:lnTo>
                <a:lnTo>
                  <a:pt x="0" y="0"/>
                </a:lnTo>
                <a:lnTo>
                  <a:pt x="0" y="17"/>
                </a:lnTo>
                <a:lnTo>
                  <a:pt x="0" y="148"/>
                </a:lnTo>
                <a:lnTo>
                  <a:pt x="15" y="275"/>
                </a:lnTo>
                <a:lnTo>
                  <a:pt x="44" y="400"/>
                </a:lnTo>
                <a:lnTo>
                  <a:pt x="83" y="520"/>
                </a:lnTo>
                <a:lnTo>
                  <a:pt x="135" y="636"/>
                </a:lnTo>
                <a:lnTo>
                  <a:pt x="199" y="748"/>
                </a:lnTo>
                <a:lnTo>
                  <a:pt x="271" y="851"/>
                </a:lnTo>
                <a:lnTo>
                  <a:pt x="352" y="949"/>
                </a:lnTo>
                <a:lnTo>
                  <a:pt x="444" y="1041"/>
                </a:lnTo>
                <a:lnTo>
                  <a:pt x="545" y="1124"/>
                </a:lnTo>
                <a:lnTo>
                  <a:pt x="652" y="1198"/>
                </a:lnTo>
                <a:lnTo>
                  <a:pt x="768" y="1264"/>
                </a:lnTo>
                <a:lnTo>
                  <a:pt x="890" y="1321"/>
                </a:lnTo>
                <a:lnTo>
                  <a:pt x="1017" y="1367"/>
                </a:lnTo>
                <a:lnTo>
                  <a:pt x="1150" y="1402"/>
                </a:lnTo>
                <a:lnTo>
                  <a:pt x="1288" y="1426"/>
                </a:lnTo>
                <a:lnTo>
                  <a:pt x="1433" y="1439"/>
                </a:lnTo>
                <a:lnTo>
                  <a:pt x="1430" y="1439"/>
                </a:lnTo>
                <a:lnTo>
                  <a:pt x="1426" y="1439"/>
                </a:lnTo>
                <a:lnTo>
                  <a:pt x="1422" y="1439"/>
                </a:lnTo>
                <a:lnTo>
                  <a:pt x="1413" y="1437"/>
                </a:lnTo>
                <a:lnTo>
                  <a:pt x="1413" y="1439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EFEFE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182" name="Freeform 6"/>
          <p:cNvSpPr>
            <a:spLocks/>
          </p:cNvSpPr>
          <p:nvPr/>
        </p:nvSpPr>
        <p:spPr bwMode="auto">
          <a:xfrm>
            <a:off x="1671638" y="2178050"/>
            <a:ext cx="2408237" cy="2390775"/>
          </a:xfrm>
          <a:custGeom>
            <a:avLst/>
            <a:gdLst>
              <a:gd name="T0" fmla="*/ 0 w 1433"/>
              <a:gd name="T1" fmla="*/ 0 h 1422"/>
              <a:gd name="T2" fmla="*/ 0 w 1433"/>
              <a:gd name="T3" fmla="*/ 2147483647 h 1422"/>
              <a:gd name="T4" fmla="*/ 2147483647 w 1433"/>
              <a:gd name="T5" fmla="*/ 2147483647 h 1422"/>
              <a:gd name="T6" fmla="*/ 2147483647 w 1433"/>
              <a:gd name="T7" fmla="*/ 2147483647 h 1422"/>
              <a:gd name="T8" fmla="*/ 2147483647 w 1433"/>
              <a:gd name="T9" fmla="*/ 2147483647 h 1422"/>
              <a:gd name="T10" fmla="*/ 2147483647 w 1433"/>
              <a:gd name="T11" fmla="*/ 2147483647 h 1422"/>
              <a:gd name="T12" fmla="*/ 2147483647 w 1433"/>
              <a:gd name="T13" fmla="*/ 2147483647 h 1422"/>
              <a:gd name="T14" fmla="*/ 2147483647 w 1433"/>
              <a:gd name="T15" fmla="*/ 2147483647 h 1422"/>
              <a:gd name="T16" fmla="*/ 2147483647 w 1433"/>
              <a:gd name="T17" fmla="*/ 2147483647 h 1422"/>
              <a:gd name="T18" fmla="*/ 2147483647 w 1433"/>
              <a:gd name="T19" fmla="*/ 2147483647 h 1422"/>
              <a:gd name="T20" fmla="*/ 2147483647 w 1433"/>
              <a:gd name="T21" fmla="*/ 2147483647 h 1422"/>
              <a:gd name="T22" fmla="*/ 2147483647 w 1433"/>
              <a:gd name="T23" fmla="*/ 2147483647 h 1422"/>
              <a:gd name="T24" fmla="*/ 2147483647 w 1433"/>
              <a:gd name="T25" fmla="*/ 2147483647 h 1422"/>
              <a:gd name="T26" fmla="*/ 2147483647 w 1433"/>
              <a:gd name="T27" fmla="*/ 2147483647 h 1422"/>
              <a:gd name="T28" fmla="*/ 2147483647 w 1433"/>
              <a:gd name="T29" fmla="*/ 2147483647 h 1422"/>
              <a:gd name="T30" fmla="*/ 2147483647 w 1433"/>
              <a:gd name="T31" fmla="*/ 2147483647 h 1422"/>
              <a:gd name="T32" fmla="*/ 2147483647 w 1433"/>
              <a:gd name="T33" fmla="*/ 2147483647 h 1422"/>
              <a:gd name="T34" fmla="*/ 2147483647 w 1433"/>
              <a:gd name="T35" fmla="*/ 2147483647 h 1422"/>
              <a:gd name="T36" fmla="*/ 2147483647 w 1433"/>
              <a:gd name="T37" fmla="*/ 2147483647 h 1422"/>
              <a:gd name="T38" fmla="*/ 2147483647 w 1433"/>
              <a:gd name="T39" fmla="*/ 2147483647 h 1422"/>
              <a:gd name="T40" fmla="*/ 2147483647 w 1433"/>
              <a:gd name="T41" fmla="*/ 2147483647 h 1422"/>
              <a:gd name="T42" fmla="*/ 2147483647 w 1433"/>
              <a:gd name="T43" fmla="*/ 2147483647 h 142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433" h="1422">
                <a:moveTo>
                  <a:pt x="0" y="0"/>
                </a:moveTo>
                <a:lnTo>
                  <a:pt x="0" y="131"/>
                </a:lnTo>
                <a:lnTo>
                  <a:pt x="15" y="258"/>
                </a:lnTo>
                <a:lnTo>
                  <a:pt x="44" y="383"/>
                </a:lnTo>
                <a:lnTo>
                  <a:pt x="83" y="503"/>
                </a:lnTo>
                <a:lnTo>
                  <a:pt x="135" y="619"/>
                </a:lnTo>
                <a:lnTo>
                  <a:pt x="199" y="731"/>
                </a:lnTo>
                <a:lnTo>
                  <a:pt x="271" y="834"/>
                </a:lnTo>
                <a:lnTo>
                  <a:pt x="352" y="932"/>
                </a:lnTo>
                <a:lnTo>
                  <a:pt x="444" y="1024"/>
                </a:lnTo>
                <a:lnTo>
                  <a:pt x="545" y="1107"/>
                </a:lnTo>
                <a:lnTo>
                  <a:pt x="652" y="1181"/>
                </a:lnTo>
                <a:lnTo>
                  <a:pt x="768" y="1247"/>
                </a:lnTo>
                <a:lnTo>
                  <a:pt x="890" y="1304"/>
                </a:lnTo>
                <a:lnTo>
                  <a:pt x="1017" y="1350"/>
                </a:lnTo>
                <a:lnTo>
                  <a:pt x="1150" y="1385"/>
                </a:lnTo>
                <a:lnTo>
                  <a:pt x="1288" y="1409"/>
                </a:lnTo>
                <a:lnTo>
                  <a:pt x="1433" y="1422"/>
                </a:lnTo>
                <a:lnTo>
                  <a:pt x="1430" y="1422"/>
                </a:lnTo>
                <a:lnTo>
                  <a:pt x="1426" y="1422"/>
                </a:lnTo>
                <a:lnTo>
                  <a:pt x="1422" y="1422"/>
                </a:lnTo>
                <a:lnTo>
                  <a:pt x="1413" y="142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1575" name="Line 7"/>
          <p:cNvSpPr>
            <a:spLocks noChangeShapeType="1"/>
          </p:cNvSpPr>
          <p:nvPr/>
        </p:nvSpPr>
        <p:spPr bwMode="auto">
          <a:xfrm flipH="1">
            <a:off x="5068888" y="2106613"/>
            <a:ext cx="0" cy="2744787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1576" name="Line 8"/>
          <p:cNvSpPr>
            <a:spLocks noChangeShapeType="1"/>
          </p:cNvSpPr>
          <p:nvPr/>
        </p:nvSpPr>
        <p:spPr bwMode="auto">
          <a:xfrm>
            <a:off x="4914900" y="4697413"/>
            <a:ext cx="2670175" cy="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1577" name="Freeform 9"/>
          <p:cNvSpPr>
            <a:spLocks/>
          </p:cNvSpPr>
          <p:nvPr/>
        </p:nvSpPr>
        <p:spPr bwMode="auto">
          <a:xfrm>
            <a:off x="5500688" y="2149475"/>
            <a:ext cx="2084387" cy="2084388"/>
          </a:xfrm>
          <a:custGeom>
            <a:avLst/>
            <a:gdLst>
              <a:gd name="T0" fmla="*/ 2147483647 w 1240"/>
              <a:gd name="T1" fmla="*/ 2147483647 h 1240"/>
              <a:gd name="T2" fmla="*/ 2147483647 w 1240"/>
              <a:gd name="T3" fmla="*/ 0 h 1240"/>
              <a:gd name="T4" fmla="*/ 0 w 1240"/>
              <a:gd name="T5" fmla="*/ 0 h 1240"/>
              <a:gd name="T6" fmla="*/ 0 w 1240"/>
              <a:gd name="T7" fmla="*/ 2147483647 h 1240"/>
              <a:gd name="T8" fmla="*/ 2147483647 w 1240"/>
              <a:gd name="T9" fmla="*/ 2147483647 h 1240"/>
              <a:gd name="T10" fmla="*/ 2147483647 w 1240"/>
              <a:gd name="T11" fmla="*/ 2147483647 h 1240"/>
              <a:gd name="T12" fmla="*/ 2147483647 w 1240"/>
              <a:gd name="T13" fmla="*/ 2147483647 h 1240"/>
              <a:gd name="T14" fmla="*/ 2147483647 w 1240"/>
              <a:gd name="T15" fmla="*/ 2147483647 h 1240"/>
              <a:gd name="T16" fmla="*/ 2147483647 w 1240"/>
              <a:gd name="T17" fmla="*/ 2147483647 h 1240"/>
              <a:gd name="T18" fmla="*/ 2147483647 w 1240"/>
              <a:gd name="T19" fmla="*/ 2147483647 h 1240"/>
              <a:gd name="T20" fmla="*/ 2147483647 w 1240"/>
              <a:gd name="T21" fmla="*/ 2147483647 h 1240"/>
              <a:gd name="T22" fmla="*/ 2147483647 w 1240"/>
              <a:gd name="T23" fmla="*/ 2147483647 h 1240"/>
              <a:gd name="T24" fmla="*/ 2147483647 w 1240"/>
              <a:gd name="T25" fmla="*/ 2147483647 h 1240"/>
              <a:gd name="T26" fmla="*/ 2147483647 w 1240"/>
              <a:gd name="T27" fmla="*/ 2147483647 h 124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40" h="1240">
                <a:moveTo>
                  <a:pt x="1240" y="1240"/>
                </a:moveTo>
                <a:lnTo>
                  <a:pt x="1240" y="0"/>
                </a:lnTo>
                <a:lnTo>
                  <a:pt x="0" y="0"/>
                </a:lnTo>
                <a:lnTo>
                  <a:pt x="0" y="619"/>
                </a:lnTo>
                <a:lnTo>
                  <a:pt x="8" y="634"/>
                </a:lnTo>
                <a:lnTo>
                  <a:pt x="74" y="739"/>
                </a:lnTo>
                <a:lnTo>
                  <a:pt x="146" y="840"/>
                </a:lnTo>
                <a:lnTo>
                  <a:pt x="229" y="934"/>
                </a:lnTo>
                <a:lnTo>
                  <a:pt x="317" y="1021"/>
                </a:lnTo>
                <a:lnTo>
                  <a:pt x="411" y="1102"/>
                </a:lnTo>
                <a:lnTo>
                  <a:pt x="514" y="1174"/>
                </a:lnTo>
                <a:lnTo>
                  <a:pt x="621" y="1240"/>
                </a:lnTo>
                <a:lnTo>
                  <a:pt x="1240" y="1240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EFEFE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1578" name="Freeform 10"/>
          <p:cNvSpPr>
            <a:spLocks/>
          </p:cNvSpPr>
          <p:nvPr/>
        </p:nvSpPr>
        <p:spPr bwMode="auto">
          <a:xfrm>
            <a:off x="5500688" y="2149475"/>
            <a:ext cx="2084387" cy="2084388"/>
          </a:xfrm>
          <a:custGeom>
            <a:avLst/>
            <a:gdLst>
              <a:gd name="T0" fmla="*/ 0 w 1240"/>
              <a:gd name="T1" fmla="*/ 0 h 1240"/>
              <a:gd name="T2" fmla="*/ 0 w 1240"/>
              <a:gd name="T3" fmla="*/ 2147483647 h 1240"/>
              <a:gd name="T4" fmla="*/ 2147483647 w 1240"/>
              <a:gd name="T5" fmla="*/ 2147483647 h 1240"/>
              <a:gd name="T6" fmla="*/ 2147483647 w 1240"/>
              <a:gd name="T7" fmla="*/ 2147483647 h 1240"/>
              <a:gd name="T8" fmla="*/ 2147483647 w 1240"/>
              <a:gd name="T9" fmla="*/ 2147483647 h 1240"/>
              <a:gd name="T10" fmla="*/ 2147483647 w 1240"/>
              <a:gd name="T11" fmla="*/ 2147483647 h 1240"/>
              <a:gd name="T12" fmla="*/ 2147483647 w 1240"/>
              <a:gd name="T13" fmla="*/ 2147483647 h 1240"/>
              <a:gd name="T14" fmla="*/ 2147483647 w 1240"/>
              <a:gd name="T15" fmla="*/ 2147483647 h 1240"/>
              <a:gd name="T16" fmla="*/ 2147483647 w 1240"/>
              <a:gd name="T17" fmla="*/ 2147483647 h 1240"/>
              <a:gd name="T18" fmla="*/ 2147483647 w 1240"/>
              <a:gd name="T19" fmla="*/ 2147483647 h 1240"/>
              <a:gd name="T20" fmla="*/ 2147483647 w 1240"/>
              <a:gd name="T21" fmla="*/ 2147483647 h 1240"/>
              <a:gd name="T22" fmla="*/ 2147483647 w 1240"/>
              <a:gd name="T23" fmla="*/ 2147483647 h 124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40" h="1240">
                <a:moveTo>
                  <a:pt x="0" y="0"/>
                </a:moveTo>
                <a:lnTo>
                  <a:pt x="0" y="619"/>
                </a:lnTo>
                <a:lnTo>
                  <a:pt x="8" y="634"/>
                </a:lnTo>
                <a:lnTo>
                  <a:pt x="74" y="739"/>
                </a:lnTo>
                <a:lnTo>
                  <a:pt x="146" y="840"/>
                </a:lnTo>
                <a:lnTo>
                  <a:pt x="229" y="934"/>
                </a:lnTo>
                <a:lnTo>
                  <a:pt x="317" y="1021"/>
                </a:lnTo>
                <a:lnTo>
                  <a:pt x="411" y="1102"/>
                </a:lnTo>
                <a:lnTo>
                  <a:pt x="514" y="1174"/>
                </a:lnTo>
                <a:lnTo>
                  <a:pt x="621" y="1240"/>
                </a:lnTo>
                <a:lnTo>
                  <a:pt x="1240" y="124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2324100" y="2360613"/>
            <a:ext cx="1395413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/>
              <a:t>Erlaubte</a:t>
            </a:r>
            <a:br>
              <a:rPr lang="de-DE" altLang="de-DE"/>
            </a:br>
            <a:r>
              <a:rPr lang="de-DE" altLang="de-DE"/>
              <a:t>Blockformen</a:t>
            </a:r>
            <a:endParaRPr lang="en-US" altLang="de-DE"/>
          </a:p>
        </p:txBody>
      </p:sp>
      <p:sp>
        <p:nvSpPr>
          <p:cNvPr id="621580" name="Text Box 12"/>
          <p:cNvSpPr txBox="1">
            <a:spLocks noChangeArrowheads="1"/>
          </p:cNvSpPr>
          <p:nvPr/>
        </p:nvSpPr>
        <p:spPr bwMode="auto">
          <a:xfrm>
            <a:off x="5851525" y="2360613"/>
            <a:ext cx="1395413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/>
              <a:t>Erlaubte</a:t>
            </a:r>
            <a:br>
              <a:rPr lang="de-DE" altLang="de-DE"/>
            </a:br>
            <a:r>
              <a:rPr lang="de-DE" altLang="de-DE"/>
              <a:t>Blockformen</a:t>
            </a:r>
            <a:endParaRPr lang="en-US" altLang="de-DE"/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3771900" y="4773613"/>
            <a:ext cx="53340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i="1"/>
              <a:t>w</a:t>
            </a:r>
            <a:endParaRPr lang="en-US" altLang="de-DE" b="1" i="1"/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1143000" y="2206625"/>
            <a:ext cx="32543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i="1"/>
              <a:t>h</a:t>
            </a:r>
            <a:endParaRPr lang="en-US" altLang="de-DE" b="1" i="1"/>
          </a:p>
        </p:txBody>
      </p:sp>
      <p:sp>
        <p:nvSpPr>
          <p:cNvPr id="621583" name="Text Box 15"/>
          <p:cNvSpPr txBox="1">
            <a:spLocks noChangeArrowheads="1"/>
          </p:cNvSpPr>
          <p:nvPr/>
        </p:nvSpPr>
        <p:spPr bwMode="auto">
          <a:xfrm>
            <a:off x="7277100" y="4773613"/>
            <a:ext cx="4603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i="1"/>
              <a:t>w</a:t>
            </a:r>
            <a:endParaRPr lang="en-US" altLang="de-DE" b="1" i="1"/>
          </a:p>
        </p:txBody>
      </p:sp>
      <p:sp>
        <p:nvSpPr>
          <p:cNvPr id="621584" name="Text Box 16"/>
          <p:cNvSpPr txBox="1">
            <a:spLocks noChangeArrowheads="1"/>
          </p:cNvSpPr>
          <p:nvPr/>
        </p:nvSpPr>
        <p:spPr bwMode="auto">
          <a:xfrm>
            <a:off x="4611688" y="2206625"/>
            <a:ext cx="32543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i="1"/>
              <a:t>h</a:t>
            </a:r>
            <a:endParaRPr lang="en-US" altLang="de-DE" b="1" i="1"/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 rot="-5400000">
            <a:off x="6906419" y="3712369"/>
            <a:ext cx="363696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800">
                <a:solidFill>
                  <a:srgbClr val="B2B2B2"/>
                </a:solidFill>
              </a:rPr>
              <a:t>Nach Gerez, S. H.: Algorithms for VLSI Design ‚Automation, Wiley, 2000</a:t>
            </a:r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836613" y="1141413"/>
            <a:ext cx="1981200" cy="344487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  <a:extLst/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Formfunktionen</a:t>
            </a:r>
          </a:p>
        </p:txBody>
      </p:sp>
      <p:sp>
        <p:nvSpPr>
          <p:cNvPr id="621587" name="Text Box 19"/>
          <p:cNvSpPr txBox="1">
            <a:spLocks noChangeArrowheads="1"/>
          </p:cNvSpPr>
          <p:nvPr/>
        </p:nvSpPr>
        <p:spPr bwMode="auto">
          <a:xfrm>
            <a:off x="4859338" y="5300663"/>
            <a:ext cx="2805112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Mit minimalen Höhen- und</a:t>
            </a:r>
            <a:br>
              <a:rPr lang="de-DE" altLang="de-DE"/>
            </a:br>
            <a:r>
              <a:rPr lang="de-DE" altLang="de-DE"/>
              <a:t>Breitenbeschränkungen</a:t>
            </a:r>
            <a:endParaRPr lang="en-US" altLang="de-DE"/>
          </a:p>
        </p:txBody>
      </p:sp>
      <p:sp>
        <p:nvSpPr>
          <p:cNvPr id="50196" name="Text Box 20"/>
          <p:cNvSpPr txBox="1">
            <a:spLocks noChangeArrowheads="1"/>
          </p:cNvSpPr>
          <p:nvPr/>
        </p:nvSpPr>
        <p:spPr bwMode="auto">
          <a:xfrm>
            <a:off x="1403350" y="5289550"/>
            <a:ext cx="1244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i="1"/>
              <a:t>h</a:t>
            </a:r>
            <a:r>
              <a:rPr lang="de-DE" altLang="de-DE" sz="1000" i="1" baseline="-25000">
                <a:solidFill>
                  <a:srgbClr val="EDEDED"/>
                </a:solidFill>
              </a:rPr>
              <a:t>a</a:t>
            </a:r>
            <a:r>
              <a:rPr lang="de-DE" altLang="de-DE"/>
              <a:t>*</a:t>
            </a:r>
            <a:r>
              <a:rPr lang="de-DE" altLang="de-DE" sz="1000" baseline="-25000">
                <a:solidFill>
                  <a:srgbClr val="EDEDED"/>
                </a:solidFill>
              </a:rPr>
              <a:t>a</a:t>
            </a:r>
            <a:r>
              <a:rPr lang="de-DE" altLang="de-DE" i="1"/>
              <a:t>w</a:t>
            </a:r>
            <a:r>
              <a:rPr lang="de-DE" altLang="de-DE"/>
              <a:t>  </a:t>
            </a:r>
            <a:r>
              <a:rPr lang="de-DE" altLang="de-DE" i="1"/>
              <a:t>A</a:t>
            </a:r>
            <a:r>
              <a:rPr lang="de-DE" altLang="de-DE"/>
              <a:t>  </a:t>
            </a:r>
            <a:endParaRPr lang="en-US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1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2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21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21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21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2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21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21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575" grpId="0" animBg="1"/>
      <p:bldP spid="621576" grpId="0" animBg="1"/>
      <p:bldP spid="621577" grpId="0" animBg="1"/>
      <p:bldP spid="621578" grpId="0" animBg="1"/>
      <p:bldP spid="621580" grpId="0"/>
      <p:bldP spid="621583" grpId="0"/>
      <p:bldP spid="621584" grpId="0"/>
      <p:bldP spid="62158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3.4.1 	Floorplan-Sizing-Algorithmus: Begriffe</a:t>
            </a:r>
          </a:p>
        </p:txBody>
      </p:sp>
      <p:sp>
        <p:nvSpPr>
          <p:cNvPr id="51203" name="Line 3"/>
          <p:cNvSpPr>
            <a:spLocks noChangeShapeType="1"/>
          </p:cNvSpPr>
          <p:nvPr/>
        </p:nvSpPr>
        <p:spPr bwMode="auto">
          <a:xfrm>
            <a:off x="1563688" y="2106613"/>
            <a:ext cx="0" cy="2744787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>
            <a:off x="1409700" y="4697413"/>
            <a:ext cx="2667000" cy="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4229" name="Line 5"/>
          <p:cNvSpPr>
            <a:spLocks noChangeShapeType="1"/>
          </p:cNvSpPr>
          <p:nvPr/>
        </p:nvSpPr>
        <p:spPr bwMode="auto">
          <a:xfrm flipH="1">
            <a:off x="5108575" y="2106613"/>
            <a:ext cx="0" cy="2744787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4230" name="Line 6"/>
          <p:cNvSpPr>
            <a:spLocks noChangeShapeType="1"/>
          </p:cNvSpPr>
          <p:nvPr/>
        </p:nvSpPr>
        <p:spPr bwMode="auto">
          <a:xfrm>
            <a:off x="4956175" y="4697413"/>
            <a:ext cx="2668588" cy="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4232" name="Text Box 8"/>
          <p:cNvSpPr txBox="1">
            <a:spLocks noChangeArrowheads="1"/>
          </p:cNvSpPr>
          <p:nvPr/>
        </p:nvSpPr>
        <p:spPr bwMode="auto">
          <a:xfrm>
            <a:off x="7243763" y="4773613"/>
            <a:ext cx="45720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i="1"/>
              <a:t>w</a:t>
            </a:r>
            <a:endParaRPr lang="en-US" altLang="de-DE" b="1" i="1"/>
          </a:p>
        </p:txBody>
      </p:sp>
      <p:sp>
        <p:nvSpPr>
          <p:cNvPr id="564233" name="Text Box 9"/>
          <p:cNvSpPr txBox="1">
            <a:spLocks noChangeArrowheads="1"/>
          </p:cNvSpPr>
          <p:nvPr/>
        </p:nvSpPr>
        <p:spPr bwMode="auto">
          <a:xfrm>
            <a:off x="4691063" y="2181225"/>
            <a:ext cx="40798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i="1"/>
              <a:t>h</a:t>
            </a:r>
            <a:endParaRPr lang="en-US" altLang="de-DE" b="1" i="1"/>
          </a:p>
        </p:txBody>
      </p:sp>
      <p:sp>
        <p:nvSpPr>
          <p:cNvPr id="564234" name="Freeform 10"/>
          <p:cNvSpPr>
            <a:spLocks/>
          </p:cNvSpPr>
          <p:nvPr/>
        </p:nvSpPr>
        <p:spPr bwMode="auto">
          <a:xfrm>
            <a:off x="6022975" y="2120900"/>
            <a:ext cx="1595438" cy="1595438"/>
          </a:xfrm>
          <a:custGeom>
            <a:avLst/>
            <a:gdLst>
              <a:gd name="T0" fmla="*/ 2147483647 w 949"/>
              <a:gd name="T1" fmla="*/ 2147483647 h 949"/>
              <a:gd name="T2" fmla="*/ 2147483647 w 949"/>
              <a:gd name="T3" fmla="*/ 0 h 949"/>
              <a:gd name="T4" fmla="*/ 0 w 949"/>
              <a:gd name="T5" fmla="*/ 0 h 949"/>
              <a:gd name="T6" fmla="*/ 0 w 949"/>
              <a:gd name="T7" fmla="*/ 2147483647 h 949"/>
              <a:gd name="T8" fmla="*/ 2147483647 w 949"/>
              <a:gd name="T9" fmla="*/ 2147483647 h 949"/>
              <a:gd name="T10" fmla="*/ 2147483647 w 949"/>
              <a:gd name="T11" fmla="*/ 2147483647 h 949"/>
              <a:gd name="T12" fmla="*/ 2147483647 w 949"/>
              <a:gd name="T13" fmla="*/ 2147483647 h 9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49" h="949">
                <a:moveTo>
                  <a:pt x="949" y="949"/>
                </a:moveTo>
                <a:lnTo>
                  <a:pt x="949" y="0"/>
                </a:lnTo>
                <a:lnTo>
                  <a:pt x="0" y="0"/>
                </a:lnTo>
                <a:lnTo>
                  <a:pt x="0" y="487"/>
                </a:lnTo>
                <a:lnTo>
                  <a:pt x="474" y="487"/>
                </a:lnTo>
                <a:lnTo>
                  <a:pt x="474" y="949"/>
                </a:lnTo>
                <a:lnTo>
                  <a:pt x="949" y="949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EFEFE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64235" name="Freeform 11"/>
          <p:cNvSpPr>
            <a:spLocks/>
          </p:cNvSpPr>
          <p:nvPr/>
        </p:nvSpPr>
        <p:spPr bwMode="auto">
          <a:xfrm>
            <a:off x="5794375" y="1800225"/>
            <a:ext cx="2058988" cy="2282825"/>
          </a:xfrm>
          <a:custGeom>
            <a:avLst/>
            <a:gdLst>
              <a:gd name="T0" fmla="*/ 0 w 949"/>
              <a:gd name="T1" fmla="*/ 0 h 949"/>
              <a:gd name="T2" fmla="*/ 0 w 949"/>
              <a:gd name="T3" fmla="*/ 2147483647 h 949"/>
              <a:gd name="T4" fmla="*/ 2147483647 w 949"/>
              <a:gd name="T5" fmla="*/ 2147483647 h 949"/>
              <a:gd name="T6" fmla="*/ 2147483647 w 949"/>
              <a:gd name="T7" fmla="*/ 2147483647 h 949"/>
              <a:gd name="T8" fmla="*/ 2147483647 w 949"/>
              <a:gd name="T9" fmla="*/ 2147483647 h 9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49" h="949">
                <a:moveTo>
                  <a:pt x="0" y="0"/>
                </a:moveTo>
                <a:lnTo>
                  <a:pt x="0" y="487"/>
                </a:lnTo>
                <a:lnTo>
                  <a:pt x="474" y="487"/>
                </a:lnTo>
                <a:lnTo>
                  <a:pt x="474" y="949"/>
                </a:lnTo>
                <a:lnTo>
                  <a:pt x="949" y="949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211" name="Freeform 12"/>
          <p:cNvSpPr>
            <a:spLocks/>
          </p:cNvSpPr>
          <p:nvPr/>
        </p:nvSpPr>
        <p:spPr bwMode="auto">
          <a:xfrm>
            <a:off x="2247900" y="2106613"/>
            <a:ext cx="1828800" cy="1952625"/>
          </a:xfrm>
          <a:custGeom>
            <a:avLst/>
            <a:gdLst>
              <a:gd name="T0" fmla="*/ 2147483647 w 1068"/>
              <a:gd name="T1" fmla="*/ 2147483647 h 1162"/>
              <a:gd name="T2" fmla="*/ 2147483647 w 1068"/>
              <a:gd name="T3" fmla="*/ 2147483647 h 1162"/>
              <a:gd name="T4" fmla="*/ 2147483647 w 1068"/>
              <a:gd name="T5" fmla="*/ 2147483647 h 1162"/>
              <a:gd name="T6" fmla="*/ 2147483647 w 1068"/>
              <a:gd name="T7" fmla="*/ 2147483647 h 1162"/>
              <a:gd name="T8" fmla="*/ 2147483647 w 1068"/>
              <a:gd name="T9" fmla="*/ 2147483647 h 1162"/>
              <a:gd name="T10" fmla="*/ 2147483647 w 1068"/>
              <a:gd name="T11" fmla="*/ 2147483647 h 1162"/>
              <a:gd name="T12" fmla="*/ 2147483647 w 1068"/>
              <a:gd name="T13" fmla="*/ 2147483647 h 1162"/>
              <a:gd name="T14" fmla="*/ 0 w 1068"/>
              <a:gd name="T15" fmla="*/ 2147483647 h 1162"/>
              <a:gd name="T16" fmla="*/ 0 w 1068"/>
              <a:gd name="T17" fmla="*/ 0 h 1162"/>
              <a:gd name="T18" fmla="*/ 2147483647 w 1068"/>
              <a:gd name="T19" fmla="*/ 0 h 1162"/>
              <a:gd name="T20" fmla="*/ 2147483647 w 1068"/>
              <a:gd name="T21" fmla="*/ 2147483647 h 11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68" h="1162">
                <a:moveTo>
                  <a:pt x="1068" y="1162"/>
                </a:moveTo>
                <a:lnTo>
                  <a:pt x="594" y="1162"/>
                </a:lnTo>
                <a:lnTo>
                  <a:pt x="594" y="878"/>
                </a:lnTo>
                <a:lnTo>
                  <a:pt x="358" y="878"/>
                </a:lnTo>
                <a:lnTo>
                  <a:pt x="358" y="711"/>
                </a:lnTo>
                <a:lnTo>
                  <a:pt x="214" y="711"/>
                </a:lnTo>
                <a:lnTo>
                  <a:pt x="214" y="523"/>
                </a:lnTo>
                <a:lnTo>
                  <a:pt x="0" y="523"/>
                </a:lnTo>
                <a:lnTo>
                  <a:pt x="0" y="0"/>
                </a:lnTo>
                <a:lnTo>
                  <a:pt x="1068" y="0"/>
                </a:lnTo>
                <a:lnTo>
                  <a:pt x="1068" y="1162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EFEFE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12" name="Freeform 13"/>
          <p:cNvSpPr>
            <a:spLocks/>
          </p:cNvSpPr>
          <p:nvPr/>
        </p:nvSpPr>
        <p:spPr bwMode="auto">
          <a:xfrm>
            <a:off x="2247900" y="2106613"/>
            <a:ext cx="1828800" cy="1952625"/>
          </a:xfrm>
          <a:custGeom>
            <a:avLst/>
            <a:gdLst>
              <a:gd name="T0" fmla="*/ 2147483647 w 1068"/>
              <a:gd name="T1" fmla="*/ 2147483647 h 1162"/>
              <a:gd name="T2" fmla="*/ 2147483647 w 1068"/>
              <a:gd name="T3" fmla="*/ 2147483647 h 1162"/>
              <a:gd name="T4" fmla="*/ 2147483647 w 1068"/>
              <a:gd name="T5" fmla="*/ 2147483647 h 1162"/>
              <a:gd name="T6" fmla="*/ 2147483647 w 1068"/>
              <a:gd name="T7" fmla="*/ 2147483647 h 1162"/>
              <a:gd name="T8" fmla="*/ 2147483647 w 1068"/>
              <a:gd name="T9" fmla="*/ 2147483647 h 1162"/>
              <a:gd name="T10" fmla="*/ 2147483647 w 1068"/>
              <a:gd name="T11" fmla="*/ 2147483647 h 1162"/>
              <a:gd name="T12" fmla="*/ 2147483647 w 1068"/>
              <a:gd name="T13" fmla="*/ 2147483647 h 1162"/>
              <a:gd name="T14" fmla="*/ 0 w 1068"/>
              <a:gd name="T15" fmla="*/ 2147483647 h 1162"/>
              <a:gd name="T16" fmla="*/ 0 w 1068"/>
              <a:gd name="T17" fmla="*/ 0 h 11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68" h="1162">
                <a:moveTo>
                  <a:pt x="1068" y="1162"/>
                </a:moveTo>
                <a:lnTo>
                  <a:pt x="594" y="1162"/>
                </a:lnTo>
                <a:lnTo>
                  <a:pt x="594" y="878"/>
                </a:lnTo>
                <a:lnTo>
                  <a:pt x="358" y="878"/>
                </a:lnTo>
                <a:lnTo>
                  <a:pt x="358" y="711"/>
                </a:lnTo>
                <a:lnTo>
                  <a:pt x="214" y="711"/>
                </a:lnTo>
                <a:lnTo>
                  <a:pt x="214" y="523"/>
                </a:lnTo>
                <a:lnTo>
                  <a:pt x="0" y="523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564238" name="Group 14"/>
          <p:cNvGrpSpPr>
            <a:grpSpLocks/>
          </p:cNvGrpSpPr>
          <p:nvPr/>
        </p:nvGrpSpPr>
        <p:grpSpPr bwMode="auto">
          <a:xfrm>
            <a:off x="5337175" y="4622800"/>
            <a:ext cx="1906588" cy="152400"/>
            <a:chOff x="1202" y="3158"/>
            <a:chExt cx="1134" cy="91"/>
          </a:xfrm>
        </p:grpSpPr>
        <p:sp>
          <p:nvSpPr>
            <p:cNvPr id="51245" name="Line 15"/>
            <p:cNvSpPr>
              <a:spLocks noChangeShapeType="1"/>
            </p:cNvSpPr>
            <p:nvPr/>
          </p:nvSpPr>
          <p:spPr bwMode="auto">
            <a:xfrm>
              <a:off x="1202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246" name="Line 16"/>
            <p:cNvSpPr>
              <a:spLocks noChangeShapeType="1"/>
            </p:cNvSpPr>
            <p:nvPr/>
          </p:nvSpPr>
          <p:spPr bwMode="auto">
            <a:xfrm>
              <a:off x="1428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247" name="Line 17"/>
            <p:cNvSpPr>
              <a:spLocks noChangeShapeType="1"/>
            </p:cNvSpPr>
            <p:nvPr/>
          </p:nvSpPr>
          <p:spPr bwMode="auto">
            <a:xfrm>
              <a:off x="1655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248" name="Line 18"/>
            <p:cNvSpPr>
              <a:spLocks noChangeShapeType="1"/>
            </p:cNvSpPr>
            <p:nvPr/>
          </p:nvSpPr>
          <p:spPr bwMode="auto">
            <a:xfrm>
              <a:off x="1882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249" name="Line 19"/>
            <p:cNvSpPr>
              <a:spLocks noChangeShapeType="1"/>
            </p:cNvSpPr>
            <p:nvPr/>
          </p:nvSpPr>
          <p:spPr bwMode="auto">
            <a:xfrm>
              <a:off x="2109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250" name="Line 20"/>
            <p:cNvSpPr>
              <a:spLocks noChangeShapeType="1"/>
            </p:cNvSpPr>
            <p:nvPr/>
          </p:nvSpPr>
          <p:spPr bwMode="auto">
            <a:xfrm>
              <a:off x="2336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1214" name="Group 21"/>
          <p:cNvGrpSpPr>
            <a:grpSpLocks/>
          </p:cNvGrpSpPr>
          <p:nvPr/>
        </p:nvGrpSpPr>
        <p:grpSpPr bwMode="auto">
          <a:xfrm>
            <a:off x="1790700" y="4621213"/>
            <a:ext cx="1906588" cy="152400"/>
            <a:chOff x="1202" y="3158"/>
            <a:chExt cx="1134" cy="91"/>
          </a:xfrm>
        </p:grpSpPr>
        <p:sp>
          <p:nvSpPr>
            <p:cNvPr id="51239" name="Line 22"/>
            <p:cNvSpPr>
              <a:spLocks noChangeShapeType="1"/>
            </p:cNvSpPr>
            <p:nvPr/>
          </p:nvSpPr>
          <p:spPr bwMode="auto">
            <a:xfrm>
              <a:off x="1202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240" name="Line 23"/>
            <p:cNvSpPr>
              <a:spLocks noChangeShapeType="1"/>
            </p:cNvSpPr>
            <p:nvPr/>
          </p:nvSpPr>
          <p:spPr bwMode="auto">
            <a:xfrm>
              <a:off x="1428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241" name="Line 24"/>
            <p:cNvSpPr>
              <a:spLocks noChangeShapeType="1"/>
            </p:cNvSpPr>
            <p:nvPr/>
          </p:nvSpPr>
          <p:spPr bwMode="auto">
            <a:xfrm>
              <a:off x="1655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242" name="Line 25"/>
            <p:cNvSpPr>
              <a:spLocks noChangeShapeType="1"/>
            </p:cNvSpPr>
            <p:nvPr/>
          </p:nvSpPr>
          <p:spPr bwMode="auto">
            <a:xfrm>
              <a:off x="1882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243" name="Line 26"/>
            <p:cNvSpPr>
              <a:spLocks noChangeShapeType="1"/>
            </p:cNvSpPr>
            <p:nvPr/>
          </p:nvSpPr>
          <p:spPr bwMode="auto">
            <a:xfrm>
              <a:off x="2109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244" name="Line 27"/>
            <p:cNvSpPr>
              <a:spLocks noChangeShapeType="1"/>
            </p:cNvSpPr>
            <p:nvPr/>
          </p:nvSpPr>
          <p:spPr bwMode="auto">
            <a:xfrm>
              <a:off x="2336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1215" name="Group 28"/>
          <p:cNvGrpSpPr>
            <a:grpSpLocks/>
          </p:cNvGrpSpPr>
          <p:nvPr/>
        </p:nvGrpSpPr>
        <p:grpSpPr bwMode="auto">
          <a:xfrm rot="5400000">
            <a:off x="609600" y="3440113"/>
            <a:ext cx="1905000" cy="152400"/>
            <a:chOff x="1202" y="3158"/>
            <a:chExt cx="1134" cy="91"/>
          </a:xfrm>
        </p:grpSpPr>
        <p:sp>
          <p:nvSpPr>
            <p:cNvPr id="51233" name="Line 29"/>
            <p:cNvSpPr>
              <a:spLocks noChangeShapeType="1"/>
            </p:cNvSpPr>
            <p:nvPr/>
          </p:nvSpPr>
          <p:spPr bwMode="auto">
            <a:xfrm>
              <a:off x="1202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234" name="Line 30"/>
            <p:cNvSpPr>
              <a:spLocks noChangeShapeType="1"/>
            </p:cNvSpPr>
            <p:nvPr/>
          </p:nvSpPr>
          <p:spPr bwMode="auto">
            <a:xfrm>
              <a:off x="1428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235" name="Line 31"/>
            <p:cNvSpPr>
              <a:spLocks noChangeShapeType="1"/>
            </p:cNvSpPr>
            <p:nvPr/>
          </p:nvSpPr>
          <p:spPr bwMode="auto">
            <a:xfrm>
              <a:off x="1655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236" name="Line 32"/>
            <p:cNvSpPr>
              <a:spLocks noChangeShapeType="1"/>
            </p:cNvSpPr>
            <p:nvPr/>
          </p:nvSpPr>
          <p:spPr bwMode="auto">
            <a:xfrm>
              <a:off x="1882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237" name="Line 33"/>
            <p:cNvSpPr>
              <a:spLocks noChangeShapeType="1"/>
            </p:cNvSpPr>
            <p:nvPr/>
          </p:nvSpPr>
          <p:spPr bwMode="auto">
            <a:xfrm>
              <a:off x="2109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238" name="Line 34"/>
            <p:cNvSpPr>
              <a:spLocks noChangeShapeType="1"/>
            </p:cNvSpPr>
            <p:nvPr/>
          </p:nvSpPr>
          <p:spPr bwMode="auto">
            <a:xfrm>
              <a:off x="2336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64259" name="Group 35"/>
          <p:cNvGrpSpPr>
            <a:grpSpLocks/>
          </p:cNvGrpSpPr>
          <p:nvPr/>
        </p:nvGrpSpPr>
        <p:grpSpPr bwMode="auto">
          <a:xfrm rot="5400000">
            <a:off x="4157663" y="3440113"/>
            <a:ext cx="1905000" cy="152400"/>
            <a:chOff x="1202" y="3158"/>
            <a:chExt cx="1134" cy="91"/>
          </a:xfrm>
        </p:grpSpPr>
        <p:sp>
          <p:nvSpPr>
            <p:cNvPr id="51227" name="Line 36"/>
            <p:cNvSpPr>
              <a:spLocks noChangeShapeType="1"/>
            </p:cNvSpPr>
            <p:nvPr/>
          </p:nvSpPr>
          <p:spPr bwMode="auto">
            <a:xfrm>
              <a:off x="1202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228" name="Line 37"/>
            <p:cNvSpPr>
              <a:spLocks noChangeShapeType="1"/>
            </p:cNvSpPr>
            <p:nvPr/>
          </p:nvSpPr>
          <p:spPr bwMode="auto">
            <a:xfrm>
              <a:off x="1428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229" name="Line 38"/>
            <p:cNvSpPr>
              <a:spLocks noChangeShapeType="1"/>
            </p:cNvSpPr>
            <p:nvPr/>
          </p:nvSpPr>
          <p:spPr bwMode="auto">
            <a:xfrm>
              <a:off x="1655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230" name="Line 39"/>
            <p:cNvSpPr>
              <a:spLocks noChangeShapeType="1"/>
            </p:cNvSpPr>
            <p:nvPr/>
          </p:nvSpPr>
          <p:spPr bwMode="auto">
            <a:xfrm>
              <a:off x="1882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231" name="Line 40"/>
            <p:cNvSpPr>
              <a:spLocks noChangeShapeType="1"/>
            </p:cNvSpPr>
            <p:nvPr/>
          </p:nvSpPr>
          <p:spPr bwMode="auto">
            <a:xfrm>
              <a:off x="2109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232" name="Line 41"/>
            <p:cNvSpPr>
              <a:spLocks noChangeShapeType="1"/>
            </p:cNvSpPr>
            <p:nvPr/>
          </p:nvSpPr>
          <p:spPr bwMode="auto">
            <a:xfrm>
              <a:off x="2336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64267" name="Rectangle 43"/>
          <p:cNvSpPr>
            <a:spLocks noChangeArrowheads="1"/>
          </p:cNvSpPr>
          <p:nvPr/>
        </p:nvSpPr>
        <p:spPr bwMode="auto">
          <a:xfrm>
            <a:off x="6834188" y="3676650"/>
            <a:ext cx="781050" cy="3937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1218" name="Rectangle 44"/>
          <p:cNvSpPr>
            <a:spLocks noChangeArrowheads="1"/>
          </p:cNvSpPr>
          <p:nvPr/>
        </p:nvSpPr>
        <p:spPr bwMode="auto">
          <a:xfrm>
            <a:off x="5643563" y="1649413"/>
            <a:ext cx="685800" cy="4572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64269" name="Rectangle 45"/>
          <p:cNvSpPr>
            <a:spLocks noChangeArrowheads="1"/>
          </p:cNvSpPr>
          <p:nvPr/>
        </p:nvSpPr>
        <p:spPr bwMode="auto">
          <a:xfrm>
            <a:off x="5810250" y="2116138"/>
            <a:ext cx="1798638" cy="84455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1220" name="Rectangle 46"/>
          <p:cNvSpPr>
            <a:spLocks noChangeArrowheads="1"/>
          </p:cNvSpPr>
          <p:nvPr/>
        </p:nvSpPr>
        <p:spPr bwMode="auto">
          <a:xfrm>
            <a:off x="7624763" y="3859213"/>
            <a:ext cx="685800" cy="4572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64271" name="Text Box 47"/>
          <p:cNvSpPr txBox="1">
            <a:spLocks noChangeArrowheads="1"/>
          </p:cNvSpPr>
          <p:nvPr/>
        </p:nvSpPr>
        <p:spPr bwMode="auto">
          <a:xfrm>
            <a:off x="4978400" y="5300663"/>
            <a:ext cx="37703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Bibliotheksblock mit zwei Anordnungsmöglichkeiten</a:t>
            </a:r>
            <a:endParaRPr lang="en-US" altLang="de-DE"/>
          </a:p>
        </p:txBody>
      </p:sp>
      <p:sp>
        <p:nvSpPr>
          <p:cNvPr id="51222" name="Text Box 48"/>
          <p:cNvSpPr txBox="1">
            <a:spLocks noChangeArrowheads="1"/>
          </p:cNvSpPr>
          <p:nvPr/>
        </p:nvSpPr>
        <p:spPr bwMode="auto">
          <a:xfrm>
            <a:off x="836613" y="1141413"/>
            <a:ext cx="1981200" cy="344487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  <a:extLst/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Formfunktionen</a:t>
            </a:r>
          </a:p>
        </p:txBody>
      </p:sp>
      <p:sp>
        <p:nvSpPr>
          <p:cNvPr id="51223" name="Text Box 49"/>
          <p:cNvSpPr txBox="1">
            <a:spLocks noChangeArrowheads="1"/>
          </p:cNvSpPr>
          <p:nvPr/>
        </p:nvSpPr>
        <p:spPr bwMode="auto">
          <a:xfrm rot="-5400000">
            <a:off x="6906419" y="3712369"/>
            <a:ext cx="363696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800">
                <a:solidFill>
                  <a:srgbClr val="B2B2B2"/>
                </a:solidFill>
              </a:rPr>
              <a:t>Nach Gerez, S. H.: Algorithms for VLSI Design ‚Automation, Wiley, 2000</a:t>
            </a:r>
          </a:p>
        </p:txBody>
      </p:sp>
      <p:sp>
        <p:nvSpPr>
          <p:cNvPr id="51224" name="Text Box 50"/>
          <p:cNvSpPr txBox="1">
            <a:spLocks noChangeArrowheads="1"/>
          </p:cNvSpPr>
          <p:nvPr/>
        </p:nvSpPr>
        <p:spPr bwMode="auto">
          <a:xfrm>
            <a:off x="3771900" y="4773613"/>
            <a:ext cx="53340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i="1"/>
              <a:t>w</a:t>
            </a:r>
            <a:endParaRPr lang="en-US" altLang="de-DE" b="1" i="1"/>
          </a:p>
        </p:txBody>
      </p:sp>
      <p:sp>
        <p:nvSpPr>
          <p:cNvPr id="51225" name="Text Box 51"/>
          <p:cNvSpPr txBox="1">
            <a:spLocks noChangeArrowheads="1"/>
          </p:cNvSpPr>
          <p:nvPr/>
        </p:nvSpPr>
        <p:spPr bwMode="auto">
          <a:xfrm>
            <a:off x="1143000" y="2206625"/>
            <a:ext cx="32543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i="1"/>
              <a:t>h</a:t>
            </a:r>
            <a:endParaRPr lang="en-US" altLang="de-DE" b="1" i="1"/>
          </a:p>
        </p:txBody>
      </p:sp>
      <p:sp>
        <p:nvSpPr>
          <p:cNvPr id="51226" name="Text Box 52"/>
          <p:cNvSpPr txBox="1">
            <a:spLocks noChangeArrowheads="1"/>
          </p:cNvSpPr>
          <p:nvPr/>
        </p:nvSpPr>
        <p:spPr bwMode="auto">
          <a:xfrm>
            <a:off x="1331913" y="5300663"/>
            <a:ext cx="2759075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Mit diskreten Höhen- und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Breitenwerten</a:t>
            </a:r>
            <a:endParaRPr lang="en-US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4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64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64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64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64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4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64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64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64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64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64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29" grpId="0" animBg="1"/>
      <p:bldP spid="564230" grpId="0" animBg="1"/>
      <p:bldP spid="564232" grpId="0"/>
      <p:bldP spid="564233" grpId="0"/>
      <p:bldP spid="564234" grpId="0" animBg="1"/>
      <p:bldP spid="564235" grpId="0" animBg="1"/>
      <p:bldP spid="564267" grpId="0" animBg="1"/>
      <p:bldP spid="564269" grpId="0" animBg="1"/>
      <p:bldP spid="56427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3.4.1	Floorplan-Sizing-Algorithmus: Begriffe</a:t>
            </a:r>
          </a:p>
        </p:txBody>
      </p:sp>
      <p:sp>
        <p:nvSpPr>
          <p:cNvPr id="52227" name="Text Box 43"/>
          <p:cNvSpPr txBox="1">
            <a:spLocks noChangeArrowheads="1"/>
          </p:cNvSpPr>
          <p:nvPr/>
        </p:nvSpPr>
        <p:spPr bwMode="auto">
          <a:xfrm>
            <a:off x="836613" y="1111250"/>
            <a:ext cx="1371600" cy="344488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  <a:extLst/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Eckwerte</a:t>
            </a:r>
          </a:p>
        </p:txBody>
      </p:sp>
      <p:sp>
        <p:nvSpPr>
          <p:cNvPr id="565294" name="Rectangle 46"/>
          <p:cNvSpPr>
            <a:spLocks noGrp="1" noChangeArrowheads="1"/>
          </p:cNvSpPr>
          <p:nvPr>
            <p:ph type="body" idx="1"/>
          </p:nvPr>
        </p:nvSpPr>
        <p:spPr>
          <a:xfrm>
            <a:off x="687388" y="1773238"/>
            <a:ext cx="3379787" cy="3311525"/>
          </a:xfrm>
          <a:noFill/>
        </p:spPr>
        <p:txBody>
          <a:bodyPr lIns="191095" tIns="44941" rIns="89883" bIns="44941"/>
          <a:lstStyle/>
          <a:p>
            <a:pPr defTabSz="762000">
              <a:tabLst/>
            </a:pPr>
            <a:r>
              <a:rPr lang="de-DE" altLang="de-DE"/>
              <a:t>Die einzelnen diskreten Form-Möglichkeiten eines Blocks, die sich als „äußere“ Eckpunkte in der Formfunktion widerspiegeln, sind </a:t>
            </a:r>
            <a:r>
              <a:rPr lang="de-DE" altLang="de-DE" b="1"/>
              <a:t>Eckwerte</a:t>
            </a:r>
            <a:r>
              <a:rPr lang="de-DE" altLang="de-DE"/>
              <a:t> (Break points) der Formfunktion</a:t>
            </a:r>
            <a:endParaRPr lang="en-US" altLang="de-DE"/>
          </a:p>
        </p:txBody>
      </p:sp>
      <p:sp>
        <p:nvSpPr>
          <p:cNvPr id="52229" name="Line 80"/>
          <p:cNvSpPr>
            <a:spLocks noChangeShapeType="1"/>
          </p:cNvSpPr>
          <p:nvPr/>
        </p:nvSpPr>
        <p:spPr bwMode="auto">
          <a:xfrm flipH="1">
            <a:off x="5108575" y="2106613"/>
            <a:ext cx="0" cy="2744787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230" name="Line 81"/>
          <p:cNvSpPr>
            <a:spLocks noChangeShapeType="1"/>
          </p:cNvSpPr>
          <p:nvPr/>
        </p:nvSpPr>
        <p:spPr bwMode="auto">
          <a:xfrm>
            <a:off x="4956175" y="4697413"/>
            <a:ext cx="2668588" cy="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231" name="Text Box 82"/>
          <p:cNvSpPr txBox="1">
            <a:spLocks noChangeArrowheads="1"/>
          </p:cNvSpPr>
          <p:nvPr/>
        </p:nvSpPr>
        <p:spPr bwMode="auto">
          <a:xfrm>
            <a:off x="7243763" y="4773613"/>
            <a:ext cx="45720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i="1"/>
              <a:t>w</a:t>
            </a:r>
            <a:endParaRPr lang="en-US" altLang="de-DE" b="1" i="1"/>
          </a:p>
        </p:txBody>
      </p:sp>
      <p:sp>
        <p:nvSpPr>
          <p:cNvPr id="52232" name="Text Box 83"/>
          <p:cNvSpPr txBox="1">
            <a:spLocks noChangeArrowheads="1"/>
          </p:cNvSpPr>
          <p:nvPr/>
        </p:nvSpPr>
        <p:spPr bwMode="auto">
          <a:xfrm>
            <a:off x="4691063" y="2181225"/>
            <a:ext cx="40798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i="1"/>
              <a:t>h</a:t>
            </a:r>
            <a:endParaRPr lang="en-US" altLang="de-DE" b="1" i="1"/>
          </a:p>
        </p:txBody>
      </p:sp>
      <p:sp>
        <p:nvSpPr>
          <p:cNvPr id="52233" name="Freeform 84"/>
          <p:cNvSpPr>
            <a:spLocks/>
          </p:cNvSpPr>
          <p:nvPr/>
        </p:nvSpPr>
        <p:spPr bwMode="auto">
          <a:xfrm>
            <a:off x="6022975" y="2120900"/>
            <a:ext cx="1595438" cy="1595438"/>
          </a:xfrm>
          <a:custGeom>
            <a:avLst/>
            <a:gdLst>
              <a:gd name="T0" fmla="*/ 2147483647 w 949"/>
              <a:gd name="T1" fmla="*/ 2147483647 h 949"/>
              <a:gd name="T2" fmla="*/ 2147483647 w 949"/>
              <a:gd name="T3" fmla="*/ 0 h 949"/>
              <a:gd name="T4" fmla="*/ 0 w 949"/>
              <a:gd name="T5" fmla="*/ 0 h 949"/>
              <a:gd name="T6" fmla="*/ 0 w 949"/>
              <a:gd name="T7" fmla="*/ 2147483647 h 949"/>
              <a:gd name="T8" fmla="*/ 2147483647 w 949"/>
              <a:gd name="T9" fmla="*/ 2147483647 h 949"/>
              <a:gd name="T10" fmla="*/ 2147483647 w 949"/>
              <a:gd name="T11" fmla="*/ 2147483647 h 949"/>
              <a:gd name="T12" fmla="*/ 2147483647 w 949"/>
              <a:gd name="T13" fmla="*/ 2147483647 h 9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49" h="949">
                <a:moveTo>
                  <a:pt x="949" y="949"/>
                </a:moveTo>
                <a:lnTo>
                  <a:pt x="949" y="0"/>
                </a:lnTo>
                <a:lnTo>
                  <a:pt x="0" y="0"/>
                </a:lnTo>
                <a:lnTo>
                  <a:pt x="0" y="487"/>
                </a:lnTo>
                <a:lnTo>
                  <a:pt x="474" y="487"/>
                </a:lnTo>
                <a:lnTo>
                  <a:pt x="474" y="949"/>
                </a:lnTo>
                <a:lnTo>
                  <a:pt x="949" y="949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EFEFE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2234" name="Freeform 85"/>
          <p:cNvSpPr>
            <a:spLocks/>
          </p:cNvSpPr>
          <p:nvPr/>
        </p:nvSpPr>
        <p:spPr bwMode="auto">
          <a:xfrm>
            <a:off x="5794375" y="1800225"/>
            <a:ext cx="2058988" cy="2282825"/>
          </a:xfrm>
          <a:custGeom>
            <a:avLst/>
            <a:gdLst>
              <a:gd name="T0" fmla="*/ 0 w 949"/>
              <a:gd name="T1" fmla="*/ 0 h 949"/>
              <a:gd name="T2" fmla="*/ 0 w 949"/>
              <a:gd name="T3" fmla="*/ 2147483647 h 949"/>
              <a:gd name="T4" fmla="*/ 2147483647 w 949"/>
              <a:gd name="T5" fmla="*/ 2147483647 h 949"/>
              <a:gd name="T6" fmla="*/ 2147483647 w 949"/>
              <a:gd name="T7" fmla="*/ 2147483647 h 949"/>
              <a:gd name="T8" fmla="*/ 2147483647 w 949"/>
              <a:gd name="T9" fmla="*/ 2147483647 h 9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49" h="949">
                <a:moveTo>
                  <a:pt x="0" y="0"/>
                </a:moveTo>
                <a:lnTo>
                  <a:pt x="0" y="487"/>
                </a:lnTo>
                <a:lnTo>
                  <a:pt x="474" y="487"/>
                </a:lnTo>
                <a:lnTo>
                  <a:pt x="474" y="949"/>
                </a:lnTo>
                <a:lnTo>
                  <a:pt x="949" y="949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52235" name="Group 86"/>
          <p:cNvGrpSpPr>
            <a:grpSpLocks/>
          </p:cNvGrpSpPr>
          <p:nvPr/>
        </p:nvGrpSpPr>
        <p:grpSpPr bwMode="auto">
          <a:xfrm>
            <a:off x="5337175" y="4622800"/>
            <a:ext cx="1906588" cy="152400"/>
            <a:chOff x="1202" y="3158"/>
            <a:chExt cx="1134" cy="91"/>
          </a:xfrm>
        </p:grpSpPr>
        <p:sp>
          <p:nvSpPr>
            <p:cNvPr id="52249" name="Line 87"/>
            <p:cNvSpPr>
              <a:spLocks noChangeShapeType="1"/>
            </p:cNvSpPr>
            <p:nvPr/>
          </p:nvSpPr>
          <p:spPr bwMode="auto">
            <a:xfrm>
              <a:off x="1202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50" name="Line 88"/>
            <p:cNvSpPr>
              <a:spLocks noChangeShapeType="1"/>
            </p:cNvSpPr>
            <p:nvPr/>
          </p:nvSpPr>
          <p:spPr bwMode="auto">
            <a:xfrm>
              <a:off x="1428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51" name="Line 89"/>
            <p:cNvSpPr>
              <a:spLocks noChangeShapeType="1"/>
            </p:cNvSpPr>
            <p:nvPr/>
          </p:nvSpPr>
          <p:spPr bwMode="auto">
            <a:xfrm>
              <a:off x="1655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52" name="Line 90"/>
            <p:cNvSpPr>
              <a:spLocks noChangeShapeType="1"/>
            </p:cNvSpPr>
            <p:nvPr/>
          </p:nvSpPr>
          <p:spPr bwMode="auto">
            <a:xfrm>
              <a:off x="1882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53" name="Line 91"/>
            <p:cNvSpPr>
              <a:spLocks noChangeShapeType="1"/>
            </p:cNvSpPr>
            <p:nvPr/>
          </p:nvSpPr>
          <p:spPr bwMode="auto">
            <a:xfrm>
              <a:off x="2109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54" name="Line 92"/>
            <p:cNvSpPr>
              <a:spLocks noChangeShapeType="1"/>
            </p:cNvSpPr>
            <p:nvPr/>
          </p:nvSpPr>
          <p:spPr bwMode="auto">
            <a:xfrm>
              <a:off x="2336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2236" name="Group 93"/>
          <p:cNvGrpSpPr>
            <a:grpSpLocks/>
          </p:cNvGrpSpPr>
          <p:nvPr/>
        </p:nvGrpSpPr>
        <p:grpSpPr bwMode="auto">
          <a:xfrm rot="5400000">
            <a:off x="4157663" y="3440113"/>
            <a:ext cx="1905000" cy="152400"/>
            <a:chOff x="1202" y="3158"/>
            <a:chExt cx="1134" cy="91"/>
          </a:xfrm>
        </p:grpSpPr>
        <p:sp>
          <p:nvSpPr>
            <p:cNvPr id="52243" name="Line 94"/>
            <p:cNvSpPr>
              <a:spLocks noChangeShapeType="1"/>
            </p:cNvSpPr>
            <p:nvPr/>
          </p:nvSpPr>
          <p:spPr bwMode="auto">
            <a:xfrm>
              <a:off x="1202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44" name="Line 95"/>
            <p:cNvSpPr>
              <a:spLocks noChangeShapeType="1"/>
            </p:cNvSpPr>
            <p:nvPr/>
          </p:nvSpPr>
          <p:spPr bwMode="auto">
            <a:xfrm>
              <a:off x="1428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45" name="Line 96"/>
            <p:cNvSpPr>
              <a:spLocks noChangeShapeType="1"/>
            </p:cNvSpPr>
            <p:nvPr/>
          </p:nvSpPr>
          <p:spPr bwMode="auto">
            <a:xfrm>
              <a:off x="1655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46" name="Line 97"/>
            <p:cNvSpPr>
              <a:spLocks noChangeShapeType="1"/>
            </p:cNvSpPr>
            <p:nvPr/>
          </p:nvSpPr>
          <p:spPr bwMode="auto">
            <a:xfrm>
              <a:off x="1882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47" name="Line 98"/>
            <p:cNvSpPr>
              <a:spLocks noChangeShapeType="1"/>
            </p:cNvSpPr>
            <p:nvPr/>
          </p:nvSpPr>
          <p:spPr bwMode="auto">
            <a:xfrm>
              <a:off x="2109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48" name="Line 99"/>
            <p:cNvSpPr>
              <a:spLocks noChangeShapeType="1"/>
            </p:cNvSpPr>
            <p:nvPr/>
          </p:nvSpPr>
          <p:spPr bwMode="auto">
            <a:xfrm>
              <a:off x="2336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2237" name="Rectangle 100"/>
          <p:cNvSpPr>
            <a:spLocks noChangeArrowheads="1"/>
          </p:cNvSpPr>
          <p:nvPr/>
        </p:nvSpPr>
        <p:spPr bwMode="auto">
          <a:xfrm>
            <a:off x="6834188" y="3676650"/>
            <a:ext cx="781050" cy="3937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2238" name="Rectangle 101"/>
          <p:cNvSpPr>
            <a:spLocks noChangeArrowheads="1"/>
          </p:cNvSpPr>
          <p:nvPr/>
        </p:nvSpPr>
        <p:spPr bwMode="auto">
          <a:xfrm>
            <a:off x="5643563" y="1649413"/>
            <a:ext cx="685800" cy="4572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2239" name="Rectangle 102"/>
          <p:cNvSpPr>
            <a:spLocks noChangeArrowheads="1"/>
          </p:cNvSpPr>
          <p:nvPr/>
        </p:nvSpPr>
        <p:spPr bwMode="auto">
          <a:xfrm>
            <a:off x="5810250" y="2116138"/>
            <a:ext cx="1798638" cy="84455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2240" name="Rectangle 103"/>
          <p:cNvSpPr>
            <a:spLocks noChangeArrowheads="1"/>
          </p:cNvSpPr>
          <p:nvPr/>
        </p:nvSpPr>
        <p:spPr bwMode="auto">
          <a:xfrm>
            <a:off x="7624763" y="3859213"/>
            <a:ext cx="685800" cy="4572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65326" name="Oval 78"/>
          <p:cNvSpPr>
            <a:spLocks noChangeArrowheads="1"/>
          </p:cNvSpPr>
          <p:nvPr/>
        </p:nvSpPr>
        <p:spPr bwMode="auto">
          <a:xfrm>
            <a:off x="5537200" y="2693988"/>
            <a:ext cx="512763" cy="533400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65327" name="Oval 79"/>
          <p:cNvSpPr>
            <a:spLocks noChangeArrowheads="1"/>
          </p:cNvSpPr>
          <p:nvPr/>
        </p:nvSpPr>
        <p:spPr bwMode="auto">
          <a:xfrm>
            <a:off x="6577013" y="3783013"/>
            <a:ext cx="512762" cy="533400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5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5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65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94" grpId="0" build="p"/>
      <p:bldP spid="565326" grpId="0" animBg="1"/>
      <p:bldP spid="56532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3.4.1	Floorplan-Sizing-Algorithmus: Begriffe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4497388" y="1649413"/>
            <a:ext cx="685800" cy="4572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3252" name="Freeform 4"/>
          <p:cNvSpPr>
            <a:spLocks/>
          </p:cNvSpPr>
          <p:nvPr/>
        </p:nvSpPr>
        <p:spPr bwMode="auto">
          <a:xfrm>
            <a:off x="6019800" y="2112963"/>
            <a:ext cx="1595438" cy="1603375"/>
          </a:xfrm>
          <a:custGeom>
            <a:avLst/>
            <a:gdLst>
              <a:gd name="T0" fmla="*/ 2147483647 w 949"/>
              <a:gd name="T1" fmla="*/ 2147483647 h 949"/>
              <a:gd name="T2" fmla="*/ 2147483647 w 949"/>
              <a:gd name="T3" fmla="*/ 0 h 949"/>
              <a:gd name="T4" fmla="*/ 0 w 949"/>
              <a:gd name="T5" fmla="*/ 0 h 949"/>
              <a:gd name="T6" fmla="*/ 0 w 949"/>
              <a:gd name="T7" fmla="*/ 2147483647 h 949"/>
              <a:gd name="T8" fmla="*/ 2147483647 w 949"/>
              <a:gd name="T9" fmla="*/ 2147483647 h 949"/>
              <a:gd name="T10" fmla="*/ 2147483647 w 949"/>
              <a:gd name="T11" fmla="*/ 2147483647 h 949"/>
              <a:gd name="T12" fmla="*/ 2147483647 w 949"/>
              <a:gd name="T13" fmla="*/ 2147483647 h 9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49" h="949">
                <a:moveTo>
                  <a:pt x="949" y="949"/>
                </a:moveTo>
                <a:lnTo>
                  <a:pt x="949" y="0"/>
                </a:lnTo>
                <a:lnTo>
                  <a:pt x="0" y="0"/>
                </a:lnTo>
                <a:lnTo>
                  <a:pt x="0" y="487"/>
                </a:lnTo>
                <a:lnTo>
                  <a:pt x="474" y="487"/>
                </a:lnTo>
                <a:lnTo>
                  <a:pt x="474" y="949"/>
                </a:lnTo>
                <a:lnTo>
                  <a:pt x="949" y="949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EFEFE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3253" name="Freeform 5"/>
          <p:cNvSpPr>
            <a:spLocks/>
          </p:cNvSpPr>
          <p:nvPr/>
        </p:nvSpPr>
        <p:spPr bwMode="auto">
          <a:xfrm>
            <a:off x="5791200" y="1800225"/>
            <a:ext cx="2058988" cy="2282825"/>
          </a:xfrm>
          <a:custGeom>
            <a:avLst/>
            <a:gdLst>
              <a:gd name="T0" fmla="*/ 0 w 949"/>
              <a:gd name="T1" fmla="*/ 0 h 949"/>
              <a:gd name="T2" fmla="*/ 0 w 949"/>
              <a:gd name="T3" fmla="*/ 2147483647 h 949"/>
              <a:gd name="T4" fmla="*/ 2147483647 w 949"/>
              <a:gd name="T5" fmla="*/ 2147483647 h 949"/>
              <a:gd name="T6" fmla="*/ 2147483647 w 949"/>
              <a:gd name="T7" fmla="*/ 2147483647 h 949"/>
              <a:gd name="T8" fmla="*/ 2147483647 w 949"/>
              <a:gd name="T9" fmla="*/ 2147483647 h 9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49" h="949">
                <a:moveTo>
                  <a:pt x="0" y="0"/>
                </a:moveTo>
                <a:lnTo>
                  <a:pt x="0" y="487"/>
                </a:lnTo>
                <a:lnTo>
                  <a:pt x="474" y="487"/>
                </a:lnTo>
                <a:lnTo>
                  <a:pt x="474" y="949"/>
                </a:lnTo>
                <a:lnTo>
                  <a:pt x="949" y="949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6831013" y="3676650"/>
            <a:ext cx="781050" cy="3937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5583238" y="1657350"/>
            <a:ext cx="685800" cy="4572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5802313" y="2122488"/>
            <a:ext cx="1804987" cy="839787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7621588" y="3859213"/>
            <a:ext cx="685800" cy="4572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3258" name="Oval 10"/>
          <p:cNvSpPr>
            <a:spLocks noChangeArrowheads="1"/>
          </p:cNvSpPr>
          <p:nvPr/>
        </p:nvSpPr>
        <p:spPr bwMode="auto">
          <a:xfrm>
            <a:off x="6781800" y="4025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3259" name="Oval 11"/>
          <p:cNvSpPr>
            <a:spLocks noChangeArrowheads="1"/>
          </p:cNvSpPr>
          <p:nvPr/>
        </p:nvSpPr>
        <p:spPr bwMode="auto">
          <a:xfrm>
            <a:off x="5749925" y="29225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3352800" y="35544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5</a:t>
            </a:r>
            <a:endParaRPr lang="en-US" altLang="de-DE" sz="1500"/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2589213" y="3937000"/>
            <a:ext cx="3000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 rot="5400000">
            <a:off x="2565401" y="2436812"/>
            <a:ext cx="1160462" cy="500063"/>
          </a:xfrm>
          <a:prstGeom prst="rect">
            <a:avLst/>
          </a:prstGeom>
          <a:solidFill>
            <a:srgbClr val="C0C0C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2971800" y="32496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2597150" y="24876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5</a:t>
            </a:r>
            <a:endParaRPr lang="en-US" altLang="de-DE" sz="1500"/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2876550" y="3860800"/>
            <a:ext cx="1162050" cy="501650"/>
          </a:xfrm>
          <a:prstGeom prst="rect">
            <a:avLst/>
          </a:prstGeom>
          <a:solidFill>
            <a:srgbClr val="C0C0C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3266" name="Freeform 18"/>
          <p:cNvSpPr>
            <a:spLocks/>
          </p:cNvSpPr>
          <p:nvPr/>
        </p:nvSpPr>
        <p:spPr bwMode="auto">
          <a:xfrm>
            <a:off x="4267200" y="3935413"/>
            <a:ext cx="2362200" cy="163512"/>
          </a:xfrm>
          <a:custGeom>
            <a:avLst/>
            <a:gdLst>
              <a:gd name="T0" fmla="*/ 0 w 1542"/>
              <a:gd name="T1" fmla="*/ 2147483647 h 188"/>
              <a:gd name="T2" fmla="*/ 2147483647 w 1542"/>
              <a:gd name="T3" fmla="*/ 2147483647 h 188"/>
              <a:gd name="T4" fmla="*/ 2147483647 w 1542"/>
              <a:gd name="T5" fmla="*/ 2147483647 h 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42" h="188">
                <a:moveTo>
                  <a:pt x="0" y="188"/>
                </a:moveTo>
                <a:cubicBezTo>
                  <a:pt x="257" y="101"/>
                  <a:pt x="514" y="14"/>
                  <a:pt x="771" y="7"/>
                </a:cubicBezTo>
                <a:cubicBezTo>
                  <a:pt x="1028" y="0"/>
                  <a:pt x="1285" y="71"/>
                  <a:pt x="1542" y="143"/>
                </a:cubicBezTo>
              </a:path>
            </a:pathLst>
          </a:custGeom>
          <a:noFill/>
          <a:ln w="57150" cmpd="sng">
            <a:solidFill>
              <a:srgbClr val="B2B2B2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EFE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267" name="Freeform 19"/>
          <p:cNvSpPr>
            <a:spLocks/>
          </p:cNvSpPr>
          <p:nvPr/>
        </p:nvSpPr>
        <p:spPr bwMode="auto">
          <a:xfrm>
            <a:off x="3581400" y="2792413"/>
            <a:ext cx="2057400" cy="161925"/>
          </a:xfrm>
          <a:custGeom>
            <a:avLst/>
            <a:gdLst>
              <a:gd name="T0" fmla="*/ 0 w 1542"/>
              <a:gd name="T1" fmla="*/ 2147483647 h 188"/>
              <a:gd name="T2" fmla="*/ 2147483647 w 1542"/>
              <a:gd name="T3" fmla="*/ 2147483647 h 188"/>
              <a:gd name="T4" fmla="*/ 2147483647 w 1542"/>
              <a:gd name="T5" fmla="*/ 2147483647 h 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42" h="188">
                <a:moveTo>
                  <a:pt x="0" y="188"/>
                </a:moveTo>
                <a:cubicBezTo>
                  <a:pt x="257" y="101"/>
                  <a:pt x="514" y="14"/>
                  <a:pt x="771" y="7"/>
                </a:cubicBezTo>
                <a:cubicBezTo>
                  <a:pt x="1028" y="0"/>
                  <a:pt x="1285" y="71"/>
                  <a:pt x="1542" y="143"/>
                </a:cubicBezTo>
              </a:path>
            </a:pathLst>
          </a:custGeom>
          <a:noFill/>
          <a:ln w="57150" cmpd="sng">
            <a:solidFill>
              <a:srgbClr val="B2B2B2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EFE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268" name="Line 20"/>
          <p:cNvSpPr>
            <a:spLocks noChangeShapeType="1"/>
          </p:cNvSpPr>
          <p:nvPr/>
        </p:nvSpPr>
        <p:spPr bwMode="auto">
          <a:xfrm flipH="1">
            <a:off x="5106988" y="2106613"/>
            <a:ext cx="0" cy="2744787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269" name="Line 21"/>
          <p:cNvSpPr>
            <a:spLocks noChangeShapeType="1"/>
          </p:cNvSpPr>
          <p:nvPr/>
        </p:nvSpPr>
        <p:spPr bwMode="auto">
          <a:xfrm>
            <a:off x="4953000" y="4699000"/>
            <a:ext cx="2668588" cy="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53270" name="Group 22"/>
          <p:cNvGrpSpPr>
            <a:grpSpLocks/>
          </p:cNvGrpSpPr>
          <p:nvPr/>
        </p:nvGrpSpPr>
        <p:grpSpPr bwMode="auto">
          <a:xfrm>
            <a:off x="5334000" y="4622800"/>
            <a:ext cx="1906588" cy="153988"/>
            <a:chOff x="1202" y="3158"/>
            <a:chExt cx="1134" cy="91"/>
          </a:xfrm>
        </p:grpSpPr>
        <p:sp>
          <p:nvSpPr>
            <p:cNvPr id="53285" name="Line 23"/>
            <p:cNvSpPr>
              <a:spLocks noChangeShapeType="1"/>
            </p:cNvSpPr>
            <p:nvPr/>
          </p:nvSpPr>
          <p:spPr bwMode="auto">
            <a:xfrm>
              <a:off x="1202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286" name="Line 24"/>
            <p:cNvSpPr>
              <a:spLocks noChangeShapeType="1"/>
            </p:cNvSpPr>
            <p:nvPr/>
          </p:nvSpPr>
          <p:spPr bwMode="auto">
            <a:xfrm>
              <a:off x="1428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287" name="Line 25"/>
            <p:cNvSpPr>
              <a:spLocks noChangeShapeType="1"/>
            </p:cNvSpPr>
            <p:nvPr/>
          </p:nvSpPr>
          <p:spPr bwMode="auto">
            <a:xfrm>
              <a:off x="1655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288" name="Line 26"/>
            <p:cNvSpPr>
              <a:spLocks noChangeShapeType="1"/>
            </p:cNvSpPr>
            <p:nvPr/>
          </p:nvSpPr>
          <p:spPr bwMode="auto">
            <a:xfrm>
              <a:off x="1882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289" name="Line 27"/>
            <p:cNvSpPr>
              <a:spLocks noChangeShapeType="1"/>
            </p:cNvSpPr>
            <p:nvPr/>
          </p:nvSpPr>
          <p:spPr bwMode="auto">
            <a:xfrm>
              <a:off x="2109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290" name="Line 28"/>
            <p:cNvSpPr>
              <a:spLocks noChangeShapeType="1"/>
            </p:cNvSpPr>
            <p:nvPr/>
          </p:nvSpPr>
          <p:spPr bwMode="auto">
            <a:xfrm>
              <a:off x="2336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3271" name="Group 29"/>
          <p:cNvGrpSpPr>
            <a:grpSpLocks/>
          </p:cNvGrpSpPr>
          <p:nvPr/>
        </p:nvGrpSpPr>
        <p:grpSpPr bwMode="auto">
          <a:xfrm rot="5400000">
            <a:off x="4153694" y="3440907"/>
            <a:ext cx="1906587" cy="152400"/>
            <a:chOff x="1202" y="3158"/>
            <a:chExt cx="1134" cy="91"/>
          </a:xfrm>
        </p:grpSpPr>
        <p:sp>
          <p:nvSpPr>
            <p:cNvPr id="53279" name="Line 30"/>
            <p:cNvSpPr>
              <a:spLocks noChangeShapeType="1"/>
            </p:cNvSpPr>
            <p:nvPr/>
          </p:nvSpPr>
          <p:spPr bwMode="auto">
            <a:xfrm>
              <a:off x="1202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280" name="Line 31"/>
            <p:cNvSpPr>
              <a:spLocks noChangeShapeType="1"/>
            </p:cNvSpPr>
            <p:nvPr/>
          </p:nvSpPr>
          <p:spPr bwMode="auto">
            <a:xfrm>
              <a:off x="1428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281" name="Line 32"/>
            <p:cNvSpPr>
              <a:spLocks noChangeShapeType="1"/>
            </p:cNvSpPr>
            <p:nvPr/>
          </p:nvSpPr>
          <p:spPr bwMode="auto">
            <a:xfrm>
              <a:off x="1655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282" name="Line 33"/>
            <p:cNvSpPr>
              <a:spLocks noChangeShapeType="1"/>
            </p:cNvSpPr>
            <p:nvPr/>
          </p:nvSpPr>
          <p:spPr bwMode="auto">
            <a:xfrm>
              <a:off x="1882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283" name="Line 34"/>
            <p:cNvSpPr>
              <a:spLocks noChangeShapeType="1"/>
            </p:cNvSpPr>
            <p:nvPr/>
          </p:nvSpPr>
          <p:spPr bwMode="auto">
            <a:xfrm>
              <a:off x="2109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284" name="Line 35"/>
            <p:cNvSpPr>
              <a:spLocks noChangeShapeType="1"/>
            </p:cNvSpPr>
            <p:nvPr/>
          </p:nvSpPr>
          <p:spPr bwMode="auto">
            <a:xfrm>
              <a:off x="2336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3272" name="Text Box 36"/>
          <p:cNvSpPr txBox="1">
            <a:spLocks noChangeArrowheads="1"/>
          </p:cNvSpPr>
          <p:nvPr/>
        </p:nvSpPr>
        <p:spPr bwMode="auto">
          <a:xfrm>
            <a:off x="5562600" y="4775200"/>
            <a:ext cx="3000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53273" name="Text Box 37"/>
          <p:cNvSpPr txBox="1">
            <a:spLocks noChangeArrowheads="1"/>
          </p:cNvSpPr>
          <p:nvPr/>
        </p:nvSpPr>
        <p:spPr bwMode="auto">
          <a:xfrm>
            <a:off x="6707188" y="4775200"/>
            <a:ext cx="3000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5</a:t>
            </a:r>
            <a:endParaRPr lang="en-US" altLang="de-DE" sz="1500"/>
          </a:p>
        </p:txBody>
      </p:sp>
      <p:sp>
        <p:nvSpPr>
          <p:cNvPr id="53274" name="Text Box 38"/>
          <p:cNvSpPr txBox="1">
            <a:spLocks noChangeArrowheads="1"/>
          </p:cNvSpPr>
          <p:nvPr/>
        </p:nvSpPr>
        <p:spPr bwMode="auto">
          <a:xfrm>
            <a:off x="4724400" y="3935413"/>
            <a:ext cx="3000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53275" name="Text Box 39"/>
          <p:cNvSpPr txBox="1">
            <a:spLocks noChangeArrowheads="1"/>
          </p:cNvSpPr>
          <p:nvPr/>
        </p:nvSpPr>
        <p:spPr bwMode="auto">
          <a:xfrm>
            <a:off x="4724400" y="2792413"/>
            <a:ext cx="30003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5</a:t>
            </a:r>
            <a:endParaRPr lang="en-US" altLang="de-DE" sz="1500"/>
          </a:p>
        </p:txBody>
      </p:sp>
      <p:sp>
        <p:nvSpPr>
          <p:cNvPr id="53276" name="Text Box 40"/>
          <p:cNvSpPr txBox="1">
            <a:spLocks noChangeArrowheads="1"/>
          </p:cNvSpPr>
          <p:nvPr/>
        </p:nvSpPr>
        <p:spPr bwMode="auto">
          <a:xfrm>
            <a:off x="836613" y="1111250"/>
            <a:ext cx="1371600" cy="344488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  <a:extLst/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Eckwerte</a:t>
            </a:r>
          </a:p>
        </p:txBody>
      </p:sp>
      <p:sp>
        <p:nvSpPr>
          <p:cNvPr id="53277" name="Text Box 41"/>
          <p:cNvSpPr txBox="1">
            <a:spLocks noChangeArrowheads="1"/>
          </p:cNvSpPr>
          <p:nvPr/>
        </p:nvSpPr>
        <p:spPr bwMode="auto">
          <a:xfrm>
            <a:off x="7243763" y="4773613"/>
            <a:ext cx="45720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i="1"/>
              <a:t>w</a:t>
            </a:r>
            <a:endParaRPr lang="en-US" altLang="de-DE" b="1" i="1"/>
          </a:p>
        </p:txBody>
      </p:sp>
      <p:sp>
        <p:nvSpPr>
          <p:cNvPr id="53278" name="Text Box 42"/>
          <p:cNvSpPr txBox="1">
            <a:spLocks noChangeArrowheads="1"/>
          </p:cNvSpPr>
          <p:nvPr/>
        </p:nvSpPr>
        <p:spPr bwMode="auto">
          <a:xfrm>
            <a:off x="4691063" y="2181225"/>
            <a:ext cx="40798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i="1"/>
              <a:t>h</a:t>
            </a:r>
            <a:endParaRPr lang="en-US" altLang="de-DE" b="1" i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3.4.1	Floorplan-Sizing-Algorithmus</a:t>
            </a:r>
          </a:p>
        </p:txBody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9288" y="1411288"/>
            <a:ext cx="8191500" cy="4381500"/>
          </a:xfrm>
        </p:spPr>
        <p:txBody>
          <a:bodyPr/>
          <a:lstStyle/>
          <a:p>
            <a:pPr marL="323850" indent="-323850" defTabSz="849313"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 b="1"/>
              <a:t>Algorithmus</a:t>
            </a:r>
            <a:endParaRPr lang="de-DE" altLang="de-DE"/>
          </a:p>
          <a:p>
            <a:pPr marL="323850" indent="-323850" defTabSz="849313">
              <a:lnSpc>
                <a:spcPct val="100000"/>
              </a:lnSpc>
              <a:buFont typeface="Symbol" pitchFamily="18" charset="2"/>
              <a:buAutoNum type="arabicPeriod"/>
              <a:tabLst>
                <a:tab pos="284163" algn="l"/>
                <a:tab pos="512763" algn="l"/>
              </a:tabLst>
            </a:pPr>
            <a:r>
              <a:rPr lang="de-DE" altLang="de-DE"/>
              <a:t>Ermittlung der Formfunktionen aller in der Topzelle anzuordnenden Blöcke.</a:t>
            </a:r>
          </a:p>
          <a:p>
            <a:pPr marL="323850" indent="-323850" defTabSz="849313">
              <a:lnSpc>
                <a:spcPct val="100000"/>
              </a:lnSpc>
              <a:buFont typeface="Symbol" pitchFamily="18" charset="2"/>
              <a:buAutoNum type="arabicPeriod"/>
              <a:tabLst>
                <a:tab pos="284163" algn="l"/>
                <a:tab pos="512763" algn="l"/>
              </a:tabLst>
            </a:pPr>
            <a:r>
              <a:rPr lang="de-DE" altLang="de-DE"/>
              <a:t>Ermittlung der Formfunktion der Topzelle mit einer Bottom-up-Strategie, bei der vom niedrigsten Blockniveau ausgehend, die Formfunktionen der Blöcke kombiniert werden; Ermittlung der optimalen Größe bzw. Form der Topzelle.</a:t>
            </a:r>
          </a:p>
          <a:p>
            <a:pPr marL="323850" indent="-323850" defTabSz="849313">
              <a:lnSpc>
                <a:spcPct val="100000"/>
              </a:lnSpc>
              <a:buFont typeface="Symbol" pitchFamily="18" charset="2"/>
              <a:buAutoNum type="arabicPeriod"/>
              <a:tabLst>
                <a:tab pos="284163" algn="l"/>
                <a:tab pos="512763" algn="l"/>
              </a:tabLst>
            </a:pPr>
            <a:r>
              <a:rPr lang="de-DE" altLang="de-DE"/>
              <a:t>Von der Formfestlegung der Topzelle ausgehend, wird der Schnittbaum nach „unten“ (Top down) abgearbeitet und dabei die jeweilige zusammengesetzte Blockform ermittelt, bis sämtliche (Basis-) Blöcke erreicht sind.</a:t>
            </a:r>
            <a:endParaRPr lang="en-US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8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08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08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08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25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3.4.1	Floorplan-Sizing-Algorithmus: Beispiel</a:t>
            </a:r>
          </a:p>
        </p:txBody>
      </p:sp>
      <p:sp>
        <p:nvSpPr>
          <p:cNvPr id="566275" name="Text Box 3"/>
          <p:cNvSpPr txBox="1">
            <a:spLocks noChangeArrowheads="1"/>
          </p:cNvSpPr>
          <p:nvPr/>
        </p:nvSpPr>
        <p:spPr bwMode="auto">
          <a:xfrm>
            <a:off x="3371850" y="51546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566276" name="Text Box 4"/>
          <p:cNvSpPr txBox="1">
            <a:spLocks noChangeArrowheads="1"/>
          </p:cNvSpPr>
          <p:nvPr/>
        </p:nvSpPr>
        <p:spPr bwMode="auto">
          <a:xfrm>
            <a:off x="2747963" y="4756150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566277" name="Text Box 5"/>
          <p:cNvSpPr txBox="1">
            <a:spLocks noChangeArrowheads="1"/>
          </p:cNvSpPr>
          <p:nvPr/>
        </p:nvSpPr>
        <p:spPr bwMode="auto">
          <a:xfrm>
            <a:off x="1638300" y="5154613"/>
            <a:ext cx="3000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566278" name="Text Box 6"/>
          <p:cNvSpPr txBox="1">
            <a:spLocks noChangeArrowheads="1"/>
          </p:cNvSpPr>
          <p:nvPr/>
        </p:nvSpPr>
        <p:spPr bwMode="auto">
          <a:xfrm>
            <a:off x="1257300" y="44688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566279" name="Text Box 7"/>
          <p:cNvSpPr txBox="1">
            <a:spLocks noChangeArrowheads="1"/>
          </p:cNvSpPr>
          <p:nvPr/>
        </p:nvSpPr>
        <p:spPr bwMode="auto">
          <a:xfrm>
            <a:off x="342900" y="4087813"/>
            <a:ext cx="98266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Block </a:t>
            </a:r>
            <a:r>
              <a:rPr lang="de-DE" altLang="de-DE" i="1"/>
              <a:t>B</a:t>
            </a:r>
            <a:r>
              <a:rPr lang="de-DE" altLang="de-DE"/>
              <a:t>:</a:t>
            </a:r>
            <a:endParaRPr lang="en-US" altLang="de-DE"/>
          </a:p>
        </p:txBody>
      </p:sp>
      <p:sp>
        <p:nvSpPr>
          <p:cNvPr id="566280" name="Text Box 8"/>
          <p:cNvSpPr txBox="1">
            <a:spLocks noChangeArrowheads="1"/>
          </p:cNvSpPr>
          <p:nvPr/>
        </p:nvSpPr>
        <p:spPr bwMode="auto">
          <a:xfrm>
            <a:off x="342900" y="2511425"/>
            <a:ext cx="1042988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Block </a:t>
            </a:r>
            <a:r>
              <a:rPr lang="de-DE" altLang="de-DE" i="1"/>
              <a:t>A</a:t>
            </a:r>
            <a:r>
              <a:rPr lang="de-DE" altLang="de-DE"/>
              <a:t>: </a:t>
            </a:r>
            <a:endParaRPr lang="en-US" altLang="de-DE"/>
          </a:p>
        </p:txBody>
      </p:sp>
      <p:sp>
        <p:nvSpPr>
          <p:cNvPr id="566281" name="Text Box 9"/>
          <p:cNvSpPr txBox="1">
            <a:spLocks noChangeArrowheads="1"/>
          </p:cNvSpPr>
          <p:nvPr/>
        </p:nvSpPr>
        <p:spPr bwMode="auto">
          <a:xfrm>
            <a:off x="1257300" y="3095625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5</a:t>
            </a:r>
            <a:endParaRPr lang="en-US" altLang="de-DE" sz="1500"/>
          </a:p>
        </p:txBody>
      </p:sp>
      <p:sp>
        <p:nvSpPr>
          <p:cNvPr id="566282" name="Text Box 10"/>
          <p:cNvSpPr txBox="1">
            <a:spLocks noChangeArrowheads="1"/>
          </p:cNvSpPr>
          <p:nvPr/>
        </p:nvSpPr>
        <p:spPr bwMode="auto">
          <a:xfrm>
            <a:off x="3238500" y="27924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5</a:t>
            </a:r>
            <a:endParaRPr lang="en-US" altLang="de-DE" sz="1500"/>
          </a:p>
        </p:txBody>
      </p:sp>
      <p:sp>
        <p:nvSpPr>
          <p:cNvPr id="566283" name="Text Box 11"/>
          <p:cNvSpPr txBox="1">
            <a:spLocks noChangeArrowheads="1"/>
          </p:cNvSpPr>
          <p:nvPr/>
        </p:nvSpPr>
        <p:spPr bwMode="auto">
          <a:xfrm>
            <a:off x="1790700" y="2259013"/>
            <a:ext cx="30003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3</a:t>
            </a:r>
            <a:endParaRPr lang="en-US" altLang="de-DE" sz="1500"/>
          </a:p>
        </p:txBody>
      </p:sp>
      <p:sp>
        <p:nvSpPr>
          <p:cNvPr id="566284" name="Text Box 12"/>
          <p:cNvSpPr txBox="1">
            <a:spLocks noChangeArrowheads="1"/>
          </p:cNvSpPr>
          <p:nvPr/>
        </p:nvSpPr>
        <p:spPr bwMode="auto">
          <a:xfrm>
            <a:off x="2476500" y="3308350"/>
            <a:ext cx="3000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3</a:t>
            </a:r>
            <a:endParaRPr lang="en-US" altLang="de-DE" sz="1500"/>
          </a:p>
        </p:txBody>
      </p:sp>
      <p:sp>
        <p:nvSpPr>
          <p:cNvPr id="566285" name="Rectangle 13"/>
          <p:cNvSpPr>
            <a:spLocks noChangeArrowheads="1"/>
          </p:cNvSpPr>
          <p:nvPr/>
        </p:nvSpPr>
        <p:spPr bwMode="auto">
          <a:xfrm>
            <a:off x="1557338" y="2551113"/>
            <a:ext cx="766762" cy="1277937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66286" name="Rectangle 14"/>
          <p:cNvSpPr>
            <a:spLocks noChangeArrowheads="1"/>
          </p:cNvSpPr>
          <p:nvPr/>
        </p:nvSpPr>
        <p:spPr bwMode="auto">
          <a:xfrm>
            <a:off x="1557338" y="2551113"/>
            <a:ext cx="766762" cy="1277937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grpSp>
        <p:nvGrpSpPr>
          <p:cNvPr id="566287" name="Group 15"/>
          <p:cNvGrpSpPr>
            <a:grpSpLocks/>
          </p:cNvGrpSpPr>
          <p:nvPr/>
        </p:nvGrpSpPr>
        <p:grpSpPr bwMode="auto">
          <a:xfrm>
            <a:off x="3054350" y="4645025"/>
            <a:ext cx="1022350" cy="509588"/>
            <a:chOff x="4512" y="2010"/>
            <a:chExt cx="609" cy="304"/>
          </a:xfrm>
        </p:grpSpPr>
        <p:sp>
          <p:nvSpPr>
            <p:cNvPr id="55318" name="Rectangle 16"/>
            <p:cNvSpPr>
              <a:spLocks noChangeArrowheads="1"/>
            </p:cNvSpPr>
            <p:nvPr/>
          </p:nvSpPr>
          <p:spPr bwMode="auto">
            <a:xfrm>
              <a:off x="4512" y="2010"/>
              <a:ext cx="609" cy="304"/>
            </a:xfrm>
            <a:prstGeom prst="rect">
              <a:avLst/>
            </a:prstGeom>
            <a:solidFill>
              <a:srgbClr val="BFBFBF"/>
            </a:solidFill>
            <a:ln w="0">
              <a:solidFill>
                <a:srgbClr val="BFBFB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5319" name="Rectangle 17"/>
            <p:cNvSpPr>
              <a:spLocks noChangeArrowheads="1"/>
            </p:cNvSpPr>
            <p:nvPr/>
          </p:nvSpPr>
          <p:spPr bwMode="auto">
            <a:xfrm>
              <a:off x="4512" y="2010"/>
              <a:ext cx="609" cy="304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566290" name="Rectangle 18"/>
          <p:cNvSpPr>
            <a:spLocks noChangeArrowheads="1"/>
          </p:cNvSpPr>
          <p:nvPr/>
        </p:nvSpPr>
        <p:spPr bwMode="auto">
          <a:xfrm rot="5400000">
            <a:off x="1307307" y="4388644"/>
            <a:ext cx="1022350" cy="509587"/>
          </a:xfrm>
          <a:prstGeom prst="rect">
            <a:avLst/>
          </a:prstGeom>
          <a:solidFill>
            <a:srgbClr val="C0C0C0"/>
          </a:solidFill>
          <a:ln w="0">
            <a:solidFill>
              <a:srgbClr val="BFBFB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66291" name="Rectangle 19"/>
          <p:cNvSpPr>
            <a:spLocks noChangeArrowheads="1"/>
          </p:cNvSpPr>
          <p:nvPr/>
        </p:nvSpPr>
        <p:spPr bwMode="auto">
          <a:xfrm rot="5400000">
            <a:off x="1307307" y="4388644"/>
            <a:ext cx="1022350" cy="509587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grpSp>
        <p:nvGrpSpPr>
          <p:cNvPr id="566292" name="Group 20"/>
          <p:cNvGrpSpPr>
            <a:grpSpLocks/>
          </p:cNvGrpSpPr>
          <p:nvPr/>
        </p:nvGrpSpPr>
        <p:grpSpPr bwMode="auto">
          <a:xfrm rot="5400000">
            <a:off x="3036887" y="2836863"/>
            <a:ext cx="766763" cy="1277938"/>
            <a:chOff x="4512" y="1250"/>
            <a:chExt cx="456" cy="760"/>
          </a:xfrm>
        </p:grpSpPr>
        <p:sp>
          <p:nvSpPr>
            <p:cNvPr id="55316" name="Rectangle 21"/>
            <p:cNvSpPr>
              <a:spLocks noChangeArrowheads="1"/>
            </p:cNvSpPr>
            <p:nvPr/>
          </p:nvSpPr>
          <p:spPr bwMode="auto">
            <a:xfrm>
              <a:off x="4512" y="1250"/>
              <a:ext cx="456" cy="760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5317" name="Rectangle 22"/>
            <p:cNvSpPr>
              <a:spLocks noChangeArrowheads="1"/>
            </p:cNvSpPr>
            <p:nvPr/>
          </p:nvSpPr>
          <p:spPr bwMode="auto">
            <a:xfrm>
              <a:off x="4512" y="1250"/>
              <a:ext cx="456" cy="760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566295" name="Text Box 23"/>
          <p:cNvSpPr txBox="1">
            <a:spLocks noChangeArrowheads="1"/>
          </p:cNvSpPr>
          <p:nvPr/>
        </p:nvSpPr>
        <p:spPr bwMode="auto">
          <a:xfrm>
            <a:off x="836613" y="1111250"/>
            <a:ext cx="4954587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1. Ermitteln der Formfunktionen der Blöcke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6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6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6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6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6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66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66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66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66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66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66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66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66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66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66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66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275" grpId="0"/>
      <p:bldP spid="566276" grpId="0"/>
      <p:bldP spid="566277" grpId="0"/>
      <p:bldP spid="566278" grpId="0"/>
      <p:bldP spid="566279" grpId="0"/>
      <p:bldP spid="566280" grpId="0"/>
      <p:bldP spid="566281" grpId="0"/>
      <p:bldP spid="566282" grpId="0"/>
      <p:bldP spid="566283" grpId="0"/>
      <p:bldP spid="566284" grpId="0"/>
      <p:bldP spid="566285" grpId="0" animBg="1"/>
      <p:bldP spid="566286" grpId="0" animBg="1"/>
      <p:bldP spid="566290" grpId="0" animBg="1"/>
      <p:bldP spid="566291" grpId="0" animBg="1"/>
      <p:bldP spid="56629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3.4.1	Floorplan-Sizing-Algorithmus: Beispiel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371850" y="51546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2747963" y="4756150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1638300" y="5154613"/>
            <a:ext cx="3000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1257300" y="44688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342900" y="4087813"/>
            <a:ext cx="98266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Block </a:t>
            </a:r>
            <a:r>
              <a:rPr lang="de-DE" altLang="de-DE" i="1"/>
              <a:t>B</a:t>
            </a:r>
            <a:r>
              <a:rPr lang="de-DE" altLang="de-DE"/>
              <a:t>:</a:t>
            </a:r>
            <a:endParaRPr lang="en-US" altLang="de-DE"/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342900" y="2511425"/>
            <a:ext cx="1042988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Block </a:t>
            </a:r>
            <a:r>
              <a:rPr lang="de-DE" altLang="de-DE" i="1"/>
              <a:t>A</a:t>
            </a:r>
            <a:r>
              <a:rPr lang="de-DE" altLang="de-DE"/>
              <a:t>: </a:t>
            </a:r>
            <a:endParaRPr lang="en-US" altLang="de-DE"/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1257300" y="3095625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>
                <a:solidFill>
                  <a:srgbClr val="CC0000"/>
                </a:solidFill>
              </a:rPr>
              <a:t>5</a:t>
            </a:r>
            <a:endParaRPr lang="en-US" altLang="de-DE" sz="1500">
              <a:solidFill>
                <a:srgbClr val="CC0000"/>
              </a:solidFill>
            </a:endParaRP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3238500" y="27924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5</a:t>
            </a:r>
            <a:endParaRPr lang="en-US" altLang="de-DE" sz="1500"/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1790700" y="2259013"/>
            <a:ext cx="30003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>
                <a:solidFill>
                  <a:srgbClr val="CC0000"/>
                </a:solidFill>
              </a:rPr>
              <a:t>3</a:t>
            </a:r>
            <a:endParaRPr lang="en-US" altLang="de-DE" sz="1500">
              <a:solidFill>
                <a:srgbClr val="CC0000"/>
              </a:solidFill>
            </a:endParaRP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2476500" y="3308350"/>
            <a:ext cx="3000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3</a:t>
            </a:r>
            <a:endParaRPr lang="en-US" altLang="de-DE" sz="1500"/>
          </a:p>
        </p:txBody>
      </p:sp>
      <p:sp>
        <p:nvSpPr>
          <p:cNvPr id="56333" name="Freeform 13"/>
          <p:cNvSpPr>
            <a:spLocks/>
          </p:cNvSpPr>
          <p:nvPr/>
        </p:nvSpPr>
        <p:spPr bwMode="auto">
          <a:xfrm>
            <a:off x="2401888" y="2409825"/>
            <a:ext cx="3155950" cy="1473200"/>
          </a:xfrm>
          <a:custGeom>
            <a:avLst/>
            <a:gdLst>
              <a:gd name="T0" fmla="*/ 0 w 1702"/>
              <a:gd name="T1" fmla="*/ 2147483647 h 353"/>
              <a:gd name="T2" fmla="*/ 2147483647 w 1702"/>
              <a:gd name="T3" fmla="*/ 2147483647 h 353"/>
              <a:gd name="T4" fmla="*/ 2147483647 w 1702"/>
              <a:gd name="T5" fmla="*/ 2147483647 h 3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2" h="353">
                <a:moveTo>
                  <a:pt x="0" y="95"/>
                </a:moveTo>
                <a:cubicBezTo>
                  <a:pt x="175" y="47"/>
                  <a:pt x="350" y="0"/>
                  <a:pt x="634" y="43"/>
                </a:cubicBezTo>
                <a:cubicBezTo>
                  <a:pt x="918" y="86"/>
                  <a:pt x="1310" y="219"/>
                  <a:pt x="1702" y="353"/>
                </a:cubicBezTo>
              </a:path>
            </a:pathLst>
          </a:custGeom>
          <a:noFill/>
          <a:ln w="57150" cap="flat" cmpd="sng">
            <a:solidFill>
              <a:srgbClr val="5F5F5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 rot="-5400000">
            <a:off x="4851400" y="48482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5" name="Line 15"/>
          <p:cNvSpPr>
            <a:spLocks noChangeShapeType="1"/>
          </p:cNvSpPr>
          <p:nvPr/>
        </p:nvSpPr>
        <p:spPr bwMode="auto">
          <a:xfrm>
            <a:off x="5143500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 flipH="1">
            <a:off x="4840288" y="2181225"/>
            <a:ext cx="0" cy="3121025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>
            <a:off x="4687888" y="5148263"/>
            <a:ext cx="2971800" cy="63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7354888" y="5224463"/>
            <a:ext cx="3683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900" i="1"/>
              <a:t>w</a:t>
            </a:r>
            <a:endParaRPr lang="en-US" altLang="de-DE" sz="1900" i="1"/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5226050" y="5224463"/>
            <a:ext cx="30003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56340" name="Text Box 20"/>
          <p:cNvSpPr txBox="1">
            <a:spLocks noChangeArrowheads="1"/>
          </p:cNvSpPr>
          <p:nvPr/>
        </p:nvSpPr>
        <p:spPr bwMode="auto">
          <a:xfrm>
            <a:off x="6294438" y="522446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de-DE" sz="1500"/>
          </a:p>
        </p:txBody>
      </p:sp>
      <p:sp>
        <p:nvSpPr>
          <p:cNvPr id="56341" name="Line 21"/>
          <p:cNvSpPr>
            <a:spLocks noChangeShapeType="1"/>
          </p:cNvSpPr>
          <p:nvPr/>
        </p:nvSpPr>
        <p:spPr bwMode="auto">
          <a:xfrm>
            <a:off x="5373688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2" name="Line 22"/>
          <p:cNvSpPr>
            <a:spLocks noChangeShapeType="1"/>
          </p:cNvSpPr>
          <p:nvPr/>
        </p:nvSpPr>
        <p:spPr bwMode="auto">
          <a:xfrm>
            <a:off x="5649913" y="5062538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3" name="Line 23"/>
          <p:cNvSpPr>
            <a:spLocks noChangeShapeType="1"/>
          </p:cNvSpPr>
          <p:nvPr/>
        </p:nvSpPr>
        <p:spPr bwMode="auto">
          <a:xfrm>
            <a:off x="5907088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4" name="Line 24"/>
          <p:cNvSpPr>
            <a:spLocks noChangeShapeType="1"/>
          </p:cNvSpPr>
          <p:nvPr/>
        </p:nvSpPr>
        <p:spPr bwMode="auto">
          <a:xfrm>
            <a:off x="6135688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5" name="Line 25"/>
          <p:cNvSpPr>
            <a:spLocks noChangeShapeType="1"/>
          </p:cNvSpPr>
          <p:nvPr/>
        </p:nvSpPr>
        <p:spPr bwMode="auto">
          <a:xfrm>
            <a:off x="6442075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6" name="Line 26"/>
          <p:cNvSpPr>
            <a:spLocks noChangeShapeType="1"/>
          </p:cNvSpPr>
          <p:nvPr/>
        </p:nvSpPr>
        <p:spPr bwMode="auto">
          <a:xfrm>
            <a:off x="6670675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7" name="Line 27"/>
          <p:cNvSpPr>
            <a:spLocks noChangeShapeType="1"/>
          </p:cNvSpPr>
          <p:nvPr/>
        </p:nvSpPr>
        <p:spPr bwMode="auto">
          <a:xfrm>
            <a:off x="6899275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8" name="Line 28"/>
          <p:cNvSpPr>
            <a:spLocks noChangeShapeType="1"/>
          </p:cNvSpPr>
          <p:nvPr/>
        </p:nvSpPr>
        <p:spPr bwMode="auto">
          <a:xfrm rot="-5400000">
            <a:off x="4851400" y="46005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9" name="Line 29"/>
          <p:cNvSpPr>
            <a:spLocks noChangeShapeType="1"/>
          </p:cNvSpPr>
          <p:nvPr/>
        </p:nvSpPr>
        <p:spPr bwMode="auto">
          <a:xfrm rot="-5400000">
            <a:off x="4841082" y="4352131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50" name="Line 30"/>
          <p:cNvSpPr>
            <a:spLocks noChangeShapeType="1"/>
          </p:cNvSpPr>
          <p:nvPr/>
        </p:nvSpPr>
        <p:spPr bwMode="auto">
          <a:xfrm rot="-5400000">
            <a:off x="4851400" y="41052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51" name="Line 31"/>
          <p:cNvSpPr>
            <a:spLocks noChangeShapeType="1"/>
          </p:cNvSpPr>
          <p:nvPr/>
        </p:nvSpPr>
        <p:spPr bwMode="auto">
          <a:xfrm rot="-5400000">
            <a:off x="4851400" y="38592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52" name="Line 32"/>
          <p:cNvSpPr>
            <a:spLocks noChangeShapeType="1"/>
          </p:cNvSpPr>
          <p:nvPr/>
        </p:nvSpPr>
        <p:spPr bwMode="auto">
          <a:xfrm rot="-5400000">
            <a:off x="4851400" y="360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53" name="Line 33"/>
          <p:cNvSpPr>
            <a:spLocks noChangeShapeType="1"/>
          </p:cNvSpPr>
          <p:nvPr/>
        </p:nvSpPr>
        <p:spPr bwMode="auto">
          <a:xfrm rot="-5400000">
            <a:off x="4851400" y="33623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54" name="Line 34"/>
          <p:cNvSpPr>
            <a:spLocks noChangeShapeType="1"/>
          </p:cNvSpPr>
          <p:nvPr/>
        </p:nvSpPr>
        <p:spPr bwMode="auto">
          <a:xfrm rot="-5400000">
            <a:off x="4851400" y="31162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55" name="Text Box 35"/>
          <p:cNvSpPr txBox="1">
            <a:spLocks noChangeArrowheads="1"/>
          </p:cNvSpPr>
          <p:nvPr/>
        </p:nvSpPr>
        <p:spPr bwMode="auto">
          <a:xfrm>
            <a:off x="4465638" y="4521200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56356" name="Text Box 36"/>
          <p:cNvSpPr txBox="1">
            <a:spLocks noChangeArrowheads="1"/>
          </p:cNvSpPr>
          <p:nvPr/>
        </p:nvSpPr>
        <p:spPr bwMode="auto">
          <a:xfrm>
            <a:off x="4459288" y="40116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56357" name="Text Box 37"/>
          <p:cNvSpPr txBox="1">
            <a:spLocks noChangeArrowheads="1"/>
          </p:cNvSpPr>
          <p:nvPr/>
        </p:nvSpPr>
        <p:spPr bwMode="auto">
          <a:xfrm>
            <a:off x="4459288" y="2174875"/>
            <a:ext cx="328612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900" i="1"/>
              <a:t>h</a:t>
            </a:r>
            <a:endParaRPr lang="en-US" altLang="de-DE" sz="1900" i="1"/>
          </a:p>
        </p:txBody>
      </p:sp>
      <p:sp>
        <p:nvSpPr>
          <p:cNvPr id="56358" name="Line 38"/>
          <p:cNvSpPr>
            <a:spLocks noChangeShapeType="1"/>
          </p:cNvSpPr>
          <p:nvPr/>
        </p:nvSpPr>
        <p:spPr bwMode="auto">
          <a:xfrm rot="-5400000">
            <a:off x="4841082" y="2867819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59" name="Text Box 39"/>
          <p:cNvSpPr txBox="1">
            <a:spLocks noChangeArrowheads="1"/>
          </p:cNvSpPr>
          <p:nvPr/>
        </p:nvSpPr>
        <p:spPr bwMode="auto">
          <a:xfrm>
            <a:off x="5761038" y="523240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56360" name="Text Box 40"/>
          <p:cNvSpPr txBox="1">
            <a:spLocks noChangeArrowheads="1"/>
          </p:cNvSpPr>
          <p:nvPr/>
        </p:nvSpPr>
        <p:spPr bwMode="auto">
          <a:xfrm>
            <a:off x="4459288" y="3536950"/>
            <a:ext cx="298450" cy="32226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de-DE" sz="1500"/>
          </a:p>
        </p:txBody>
      </p:sp>
      <p:sp>
        <p:nvSpPr>
          <p:cNvPr id="56361" name="Line 41"/>
          <p:cNvSpPr>
            <a:spLocks noChangeShapeType="1"/>
          </p:cNvSpPr>
          <p:nvPr/>
        </p:nvSpPr>
        <p:spPr bwMode="auto">
          <a:xfrm>
            <a:off x="7127875" y="5080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62" name="Rectangle 42"/>
          <p:cNvSpPr>
            <a:spLocks noChangeArrowheads="1"/>
          </p:cNvSpPr>
          <p:nvPr/>
        </p:nvSpPr>
        <p:spPr bwMode="auto">
          <a:xfrm>
            <a:off x="1557338" y="2551113"/>
            <a:ext cx="766762" cy="1277937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6363" name="Rectangle 43"/>
          <p:cNvSpPr>
            <a:spLocks noChangeArrowheads="1"/>
          </p:cNvSpPr>
          <p:nvPr/>
        </p:nvSpPr>
        <p:spPr bwMode="auto">
          <a:xfrm>
            <a:off x="1557338" y="2551113"/>
            <a:ext cx="766762" cy="1277937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grpSp>
        <p:nvGrpSpPr>
          <p:cNvPr id="56364" name="Group 44"/>
          <p:cNvGrpSpPr>
            <a:grpSpLocks/>
          </p:cNvGrpSpPr>
          <p:nvPr/>
        </p:nvGrpSpPr>
        <p:grpSpPr bwMode="auto">
          <a:xfrm>
            <a:off x="3054350" y="4645025"/>
            <a:ext cx="1022350" cy="509588"/>
            <a:chOff x="4512" y="2010"/>
            <a:chExt cx="609" cy="304"/>
          </a:xfrm>
        </p:grpSpPr>
        <p:sp>
          <p:nvSpPr>
            <p:cNvPr id="56376" name="Rectangle 45"/>
            <p:cNvSpPr>
              <a:spLocks noChangeArrowheads="1"/>
            </p:cNvSpPr>
            <p:nvPr/>
          </p:nvSpPr>
          <p:spPr bwMode="auto">
            <a:xfrm>
              <a:off x="4512" y="2010"/>
              <a:ext cx="609" cy="304"/>
            </a:xfrm>
            <a:prstGeom prst="rect">
              <a:avLst/>
            </a:prstGeom>
            <a:solidFill>
              <a:srgbClr val="BFBFBF"/>
            </a:solidFill>
            <a:ln w="0">
              <a:solidFill>
                <a:srgbClr val="BFBFB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6377" name="Rectangle 46"/>
            <p:cNvSpPr>
              <a:spLocks noChangeArrowheads="1"/>
            </p:cNvSpPr>
            <p:nvPr/>
          </p:nvSpPr>
          <p:spPr bwMode="auto">
            <a:xfrm>
              <a:off x="4512" y="2010"/>
              <a:ext cx="609" cy="304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56365" name="Rectangle 47"/>
          <p:cNvSpPr>
            <a:spLocks noChangeArrowheads="1"/>
          </p:cNvSpPr>
          <p:nvPr/>
        </p:nvSpPr>
        <p:spPr bwMode="auto">
          <a:xfrm rot="5400000">
            <a:off x="1307307" y="4388644"/>
            <a:ext cx="1022350" cy="509587"/>
          </a:xfrm>
          <a:prstGeom prst="rect">
            <a:avLst/>
          </a:prstGeom>
          <a:solidFill>
            <a:srgbClr val="C0C0C0"/>
          </a:solidFill>
          <a:ln w="0">
            <a:solidFill>
              <a:srgbClr val="BFBFB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6366" name="Rectangle 48"/>
          <p:cNvSpPr>
            <a:spLocks noChangeArrowheads="1"/>
          </p:cNvSpPr>
          <p:nvPr/>
        </p:nvSpPr>
        <p:spPr bwMode="auto">
          <a:xfrm rot="5400000">
            <a:off x="1307307" y="4388644"/>
            <a:ext cx="1022350" cy="509587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grpSp>
        <p:nvGrpSpPr>
          <p:cNvPr id="56367" name="Group 49"/>
          <p:cNvGrpSpPr>
            <a:grpSpLocks/>
          </p:cNvGrpSpPr>
          <p:nvPr/>
        </p:nvGrpSpPr>
        <p:grpSpPr bwMode="auto">
          <a:xfrm rot="5400000">
            <a:off x="3036887" y="2836863"/>
            <a:ext cx="766763" cy="1277938"/>
            <a:chOff x="4512" y="1250"/>
            <a:chExt cx="456" cy="760"/>
          </a:xfrm>
        </p:grpSpPr>
        <p:sp>
          <p:nvSpPr>
            <p:cNvPr id="56374" name="Rectangle 50"/>
            <p:cNvSpPr>
              <a:spLocks noChangeArrowheads="1"/>
            </p:cNvSpPr>
            <p:nvPr/>
          </p:nvSpPr>
          <p:spPr bwMode="auto">
            <a:xfrm>
              <a:off x="4512" y="1250"/>
              <a:ext cx="456" cy="760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6375" name="Rectangle 51"/>
            <p:cNvSpPr>
              <a:spLocks noChangeArrowheads="1"/>
            </p:cNvSpPr>
            <p:nvPr/>
          </p:nvSpPr>
          <p:spPr bwMode="auto">
            <a:xfrm>
              <a:off x="4512" y="1250"/>
              <a:ext cx="456" cy="760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56368" name="Text Box 52"/>
          <p:cNvSpPr txBox="1">
            <a:spLocks noChangeArrowheads="1"/>
          </p:cNvSpPr>
          <p:nvPr/>
        </p:nvSpPr>
        <p:spPr bwMode="auto">
          <a:xfrm>
            <a:off x="836613" y="1111250"/>
            <a:ext cx="4954587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1. Ermitteln der Formfunktionen der Blöcke</a:t>
            </a:r>
          </a:p>
        </p:txBody>
      </p:sp>
      <p:sp>
        <p:nvSpPr>
          <p:cNvPr id="56369" name="Line 53"/>
          <p:cNvSpPr>
            <a:spLocks noChangeShapeType="1"/>
          </p:cNvSpPr>
          <p:nvPr/>
        </p:nvSpPr>
        <p:spPr bwMode="auto">
          <a:xfrm flipV="1">
            <a:off x="4927600" y="3935413"/>
            <a:ext cx="722313" cy="3175"/>
          </a:xfrm>
          <a:prstGeom prst="line">
            <a:avLst/>
          </a:prstGeom>
          <a:noFill/>
          <a:ln w="9525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  <p:sp>
        <p:nvSpPr>
          <p:cNvPr id="56370" name="Line 54"/>
          <p:cNvSpPr>
            <a:spLocks noChangeShapeType="1"/>
          </p:cNvSpPr>
          <p:nvPr/>
        </p:nvSpPr>
        <p:spPr bwMode="auto">
          <a:xfrm>
            <a:off x="5649913" y="3935413"/>
            <a:ext cx="0" cy="1219200"/>
          </a:xfrm>
          <a:prstGeom prst="line">
            <a:avLst/>
          </a:prstGeom>
          <a:noFill/>
          <a:ln w="9525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  <p:sp>
        <p:nvSpPr>
          <p:cNvPr id="56371" name="Oval 55"/>
          <p:cNvSpPr>
            <a:spLocks noChangeArrowheads="1"/>
          </p:cNvSpPr>
          <p:nvPr/>
        </p:nvSpPr>
        <p:spPr bwMode="auto">
          <a:xfrm>
            <a:off x="5610225" y="38877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6372" name="Text Box 56"/>
          <p:cNvSpPr txBox="1">
            <a:spLocks noChangeArrowheads="1"/>
          </p:cNvSpPr>
          <p:nvPr/>
        </p:nvSpPr>
        <p:spPr bwMode="auto">
          <a:xfrm>
            <a:off x="4460875" y="3792538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>
                <a:solidFill>
                  <a:srgbClr val="CC0000"/>
                </a:solidFill>
              </a:rPr>
              <a:t>5</a:t>
            </a:r>
            <a:endParaRPr lang="en-US" altLang="de-DE" sz="1500">
              <a:solidFill>
                <a:srgbClr val="CC0000"/>
              </a:solidFill>
            </a:endParaRPr>
          </a:p>
        </p:txBody>
      </p:sp>
      <p:sp>
        <p:nvSpPr>
          <p:cNvPr id="56373" name="Text Box 57"/>
          <p:cNvSpPr txBox="1">
            <a:spLocks noChangeArrowheads="1"/>
          </p:cNvSpPr>
          <p:nvPr/>
        </p:nvSpPr>
        <p:spPr bwMode="auto">
          <a:xfrm>
            <a:off x="5503863" y="5222875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>
                <a:solidFill>
                  <a:srgbClr val="CC0000"/>
                </a:solidFill>
              </a:rPr>
              <a:t>3</a:t>
            </a:r>
            <a:endParaRPr lang="en-US" altLang="de-DE" sz="1500">
              <a:solidFill>
                <a:srgbClr val="CC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3.4.1	Floorplan-Sizing-Algorithmus: Beispiel</a:t>
            </a:r>
          </a:p>
        </p:txBody>
      </p:sp>
      <p:sp>
        <p:nvSpPr>
          <p:cNvPr id="57347" name="Text Box 7"/>
          <p:cNvSpPr txBox="1">
            <a:spLocks noChangeArrowheads="1"/>
          </p:cNvSpPr>
          <p:nvPr/>
        </p:nvSpPr>
        <p:spPr bwMode="auto">
          <a:xfrm>
            <a:off x="3371850" y="51546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57348" name="Text Box 8"/>
          <p:cNvSpPr txBox="1">
            <a:spLocks noChangeArrowheads="1"/>
          </p:cNvSpPr>
          <p:nvPr/>
        </p:nvSpPr>
        <p:spPr bwMode="auto">
          <a:xfrm>
            <a:off x="2747963" y="4756150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57349" name="Text Box 9"/>
          <p:cNvSpPr txBox="1">
            <a:spLocks noChangeArrowheads="1"/>
          </p:cNvSpPr>
          <p:nvPr/>
        </p:nvSpPr>
        <p:spPr bwMode="auto">
          <a:xfrm>
            <a:off x="1638300" y="5154613"/>
            <a:ext cx="3000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57350" name="Text Box 10"/>
          <p:cNvSpPr txBox="1">
            <a:spLocks noChangeArrowheads="1"/>
          </p:cNvSpPr>
          <p:nvPr/>
        </p:nvSpPr>
        <p:spPr bwMode="auto">
          <a:xfrm>
            <a:off x="1257300" y="44688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57351" name="Text Box 11"/>
          <p:cNvSpPr txBox="1">
            <a:spLocks noChangeArrowheads="1"/>
          </p:cNvSpPr>
          <p:nvPr/>
        </p:nvSpPr>
        <p:spPr bwMode="auto">
          <a:xfrm>
            <a:off x="342900" y="4087813"/>
            <a:ext cx="98266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Block </a:t>
            </a:r>
            <a:r>
              <a:rPr lang="de-DE" altLang="de-DE" i="1"/>
              <a:t>B</a:t>
            </a:r>
            <a:r>
              <a:rPr lang="de-DE" altLang="de-DE"/>
              <a:t>:</a:t>
            </a:r>
            <a:endParaRPr lang="en-US" altLang="de-DE"/>
          </a:p>
        </p:txBody>
      </p:sp>
      <p:sp>
        <p:nvSpPr>
          <p:cNvPr id="57352" name="Text Box 12"/>
          <p:cNvSpPr txBox="1">
            <a:spLocks noChangeArrowheads="1"/>
          </p:cNvSpPr>
          <p:nvPr/>
        </p:nvSpPr>
        <p:spPr bwMode="auto">
          <a:xfrm>
            <a:off x="342900" y="2511425"/>
            <a:ext cx="1042988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Block </a:t>
            </a:r>
            <a:r>
              <a:rPr lang="de-DE" altLang="de-DE" i="1"/>
              <a:t>A</a:t>
            </a:r>
            <a:r>
              <a:rPr lang="de-DE" altLang="de-DE"/>
              <a:t>: </a:t>
            </a:r>
            <a:endParaRPr lang="en-US" altLang="de-DE"/>
          </a:p>
        </p:txBody>
      </p:sp>
      <p:sp>
        <p:nvSpPr>
          <p:cNvPr id="57353" name="Text Box 13"/>
          <p:cNvSpPr txBox="1">
            <a:spLocks noChangeArrowheads="1"/>
          </p:cNvSpPr>
          <p:nvPr/>
        </p:nvSpPr>
        <p:spPr bwMode="auto">
          <a:xfrm>
            <a:off x="1257300" y="3095625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5</a:t>
            </a:r>
            <a:endParaRPr lang="en-US" altLang="de-DE" sz="1500"/>
          </a:p>
        </p:txBody>
      </p:sp>
      <p:sp>
        <p:nvSpPr>
          <p:cNvPr id="57354" name="Text Box 14"/>
          <p:cNvSpPr txBox="1">
            <a:spLocks noChangeArrowheads="1"/>
          </p:cNvSpPr>
          <p:nvPr/>
        </p:nvSpPr>
        <p:spPr bwMode="auto">
          <a:xfrm>
            <a:off x="3238500" y="27924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>
                <a:solidFill>
                  <a:srgbClr val="CC0000"/>
                </a:solidFill>
              </a:rPr>
              <a:t>5</a:t>
            </a:r>
            <a:endParaRPr lang="en-US" altLang="de-DE" sz="1500">
              <a:solidFill>
                <a:srgbClr val="CC0000"/>
              </a:solidFill>
            </a:endParaRPr>
          </a:p>
        </p:txBody>
      </p:sp>
      <p:sp>
        <p:nvSpPr>
          <p:cNvPr id="57355" name="Text Box 15"/>
          <p:cNvSpPr txBox="1">
            <a:spLocks noChangeArrowheads="1"/>
          </p:cNvSpPr>
          <p:nvPr/>
        </p:nvSpPr>
        <p:spPr bwMode="auto">
          <a:xfrm>
            <a:off x="1790700" y="2259013"/>
            <a:ext cx="30003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3</a:t>
            </a:r>
            <a:endParaRPr lang="en-US" altLang="de-DE" sz="1500"/>
          </a:p>
        </p:txBody>
      </p:sp>
      <p:sp>
        <p:nvSpPr>
          <p:cNvPr id="57356" name="Text Box 16"/>
          <p:cNvSpPr txBox="1">
            <a:spLocks noChangeArrowheads="1"/>
          </p:cNvSpPr>
          <p:nvPr/>
        </p:nvSpPr>
        <p:spPr bwMode="auto">
          <a:xfrm>
            <a:off x="2476500" y="3308350"/>
            <a:ext cx="3000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>
                <a:solidFill>
                  <a:srgbClr val="CC0000"/>
                </a:solidFill>
              </a:rPr>
              <a:t>3</a:t>
            </a:r>
            <a:endParaRPr lang="en-US" altLang="de-DE" sz="1500">
              <a:solidFill>
                <a:srgbClr val="CC0000"/>
              </a:solidFill>
            </a:endParaRPr>
          </a:p>
        </p:txBody>
      </p:sp>
      <p:sp>
        <p:nvSpPr>
          <p:cNvPr id="57357" name="Freeform 17"/>
          <p:cNvSpPr>
            <a:spLocks/>
          </p:cNvSpPr>
          <p:nvPr/>
        </p:nvSpPr>
        <p:spPr bwMode="auto">
          <a:xfrm>
            <a:off x="2401888" y="2409825"/>
            <a:ext cx="3155950" cy="1473200"/>
          </a:xfrm>
          <a:custGeom>
            <a:avLst/>
            <a:gdLst>
              <a:gd name="T0" fmla="*/ 0 w 1702"/>
              <a:gd name="T1" fmla="*/ 2147483647 h 353"/>
              <a:gd name="T2" fmla="*/ 2147483647 w 1702"/>
              <a:gd name="T3" fmla="*/ 2147483647 h 353"/>
              <a:gd name="T4" fmla="*/ 2147483647 w 1702"/>
              <a:gd name="T5" fmla="*/ 2147483647 h 3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2" h="353">
                <a:moveTo>
                  <a:pt x="0" y="95"/>
                </a:moveTo>
                <a:cubicBezTo>
                  <a:pt x="175" y="47"/>
                  <a:pt x="350" y="0"/>
                  <a:pt x="634" y="43"/>
                </a:cubicBezTo>
                <a:cubicBezTo>
                  <a:pt x="918" y="86"/>
                  <a:pt x="1310" y="219"/>
                  <a:pt x="1702" y="353"/>
                </a:cubicBezTo>
              </a:path>
            </a:pathLst>
          </a:custGeom>
          <a:noFill/>
          <a:ln w="57150" cap="flat" cmpd="sng">
            <a:solidFill>
              <a:srgbClr val="5F5F5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7358" name="Line 18"/>
          <p:cNvSpPr>
            <a:spLocks noChangeShapeType="1"/>
          </p:cNvSpPr>
          <p:nvPr/>
        </p:nvSpPr>
        <p:spPr bwMode="auto">
          <a:xfrm>
            <a:off x="4154488" y="3478213"/>
            <a:ext cx="1905000" cy="83820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7359" name="Oval 19"/>
          <p:cNvSpPr>
            <a:spLocks noChangeArrowheads="1"/>
          </p:cNvSpPr>
          <p:nvPr/>
        </p:nvSpPr>
        <p:spPr bwMode="auto">
          <a:xfrm>
            <a:off x="5610225" y="38623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7360" name="Line 21"/>
          <p:cNvSpPr>
            <a:spLocks noChangeShapeType="1"/>
          </p:cNvSpPr>
          <p:nvPr/>
        </p:nvSpPr>
        <p:spPr bwMode="auto">
          <a:xfrm rot="-5400000">
            <a:off x="4851400" y="48482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361" name="Line 22"/>
          <p:cNvSpPr>
            <a:spLocks noChangeShapeType="1"/>
          </p:cNvSpPr>
          <p:nvPr/>
        </p:nvSpPr>
        <p:spPr bwMode="auto">
          <a:xfrm>
            <a:off x="5143500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362" name="Line 23"/>
          <p:cNvSpPr>
            <a:spLocks noChangeShapeType="1"/>
          </p:cNvSpPr>
          <p:nvPr/>
        </p:nvSpPr>
        <p:spPr bwMode="auto">
          <a:xfrm flipH="1">
            <a:off x="4840288" y="2181225"/>
            <a:ext cx="0" cy="3121025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363" name="Line 24"/>
          <p:cNvSpPr>
            <a:spLocks noChangeShapeType="1"/>
          </p:cNvSpPr>
          <p:nvPr/>
        </p:nvSpPr>
        <p:spPr bwMode="auto">
          <a:xfrm>
            <a:off x="4687888" y="5148263"/>
            <a:ext cx="2971800" cy="63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364" name="Text Box 25"/>
          <p:cNvSpPr txBox="1">
            <a:spLocks noChangeArrowheads="1"/>
          </p:cNvSpPr>
          <p:nvPr/>
        </p:nvSpPr>
        <p:spPr bwMode="auto">
          <a:xfrm>
            <a:off x="7354888" y="5224463"/>
            <a:ext cx="3683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900" i="1"/>
              <a:t>w</a:t>
            </a:r>
            <a:endParaRPr lang="en-US" altLang="de-DE" sz="1900" i="1"/>
          </a:p>
        </p:txBody>
      </p:sp>
      <p:sp>
        <p:nvSpPr>
          <p:cNvPr id="57365" name="Text Box 26"/>
          <p:cNvSpPr txBox="1">
            <a:spLocks noChangeArrowheads="1"/>
          </p:cNvSpPr>
          <p:nvPr/>
        </p:nvSpPr>
        <p:spPr bwMode="auto">
          <a:xfrm>
            <a:off x="5226050" y="5224463"/>
            <a:ext cx="30003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57366" name="Text Box 27"/>
          <p:cNvSpPr txBox="1">
            <a:spLocks noChangeArrowheads="1"/>
          </p:cNvSpPr>
          <p:nvPr/>
        </p:nvSpPr>
        <p:spPr bwMode="auto">
          <a:xfrm>
            <a:off x="6294438" y="522446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de-DE" sz="1500"/>
          </a:p>
        </p:txBody>
      </p:sp>
      <p:sp>
        <p:nvSpPr>
          <p:cNvPr id="57367" name="Line 28"/>
          <p:cNvSpPr>
            <a:spLocks noChangeShapeType="1"/>
          </p:cNvSpPr>
          <p:nvPr/>
        </p:nvSpPr>
        <p:spPr bwMode="auto">
          <a:xfrm>
            <a:off x="5373688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368" name="Line 29"/>
          <p:cNvSpPr>
            <a:spLocks noChangeShapeType="1"/>
          </p:cNvSpPr>
          <p:nvPr/>
        </p:nvSpPr>
        <p:spPr bwMode="auto">
          <a:xfrm>
            <a:off x="5649913" y="5062538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369" name="Line 30"/>
          <p:cNvSpPr>
            <a:spLocks noChangeShapeType="1"/>
          </p:cNvSpPr>
          <p:nvPr/>
        </p:nvSpPr>
        <p:spPr bwMode="auto">
          <a:xfrm>
            <a:off x="5907088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370" name="Line 31"/>
          <p:cNvSpPr>
            <a:spLocks noChangeShapeType="1"/>
          </p:cNvSpPr>
          <p:nvPr/>
        </p:nvSpPr>
        <p:spPr bwMode="auto">
          <a:xfrm>
            <a:off x="6135688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371" name="Line 32"/>
          <p:cNvSpPr>
            <a:spLocks noChangeShapeType="1"/>
          </p:cNvSpPr>
          <p:nvPr/>
        </p:nvSpPr>
        <p:spPr bwMode="auto">
          <a:xfrm>
            <a:off x="6442075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372" name="Line 33"/>
          <p:cNvSpPr>
            <a:spLocks noChangeShapeType="1"/>
          </p:cNvSpPr>
          <p:nvPr/>
        </p:nvSpPr>
        <p:spPr bwMode="auto">
          <a:xfrm>
            <a:off x="6670675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373" name="Line 34"/>
          <p:cNvSpPr>
            <a:spLocks noChangeShapeType="1"/>
          </p:cNvSpPr>
          <p:nvPr/>
        </p:nvSpPr>
        <p:spPr bwMode="auto">
          <a:xfrm>
            <a:off x="6899275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374" name="Line 35"/>
          <p:cNvSpPr>
            <a:spLocks noChangeShapeType="1"/>
          </p:cNvSpPr>
          <p:nvPr/>
        </p:nvSpPr>
        <p:spPr bwMode="auto">
          <a:xfrm rot="-5400000">
            <a:off x="4851400" y="46005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375" name="Line 36"/>
          <p:cNvSpPr>
            <a:spLocks noChangeShapeType="1"/>
          </p:cNvSpPr>
          <p:nvPr/>
        </p:nvSpPr>
        <p:spPr bwMode="auto">
          <a:xfrm rot="-5400000">
            <a:off x="4841082" y="4352131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376" name="Line 37"/>
          <p:cNvSpPr>
            <a:spLocks noChangeShapeType="1"/>
          </p:cNvSpPr>
          <p:nvPr/>
        </p:nvSpPr>
        <p:spPr bwMode="auto">
          <a:xfrm rot="-5400000">
            <a:off x="4851400" y="41052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377" name="Line 38"/>
          <p:cNvSpPr>
            <a:spLocks noChangeShapeType="1"/>
          </p:cNvSpPr>
          <p:nvPr/>
        </p:nvSpPr>
        <p:spPr bwMode="auto">
          <a:xfrm rot="-5400000">
            <a:off x="4851400" y="38592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378" name="Line 39"/>
          <p:cNvSpPr>
            <a:spLocks noChangeShapeType="1"/>
          </p:cNvSpPr>
          <p:nvPr/>
        </p:nvSpPr>
        <p:spPr bwMode="auto">
          <a:xfrm rot="-5400000">
            <a:off x="4851400" y="360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379" name="Line 40"/>
          <p:cNvSpPr>
            <a:spLocks noChangeShapeType="1"/>
          </p:cNvSpPr>
          <p:nvPr/>
        </p:nvSpPr>
        <p:spPr bwMode="auto">
          <a:xfrm rot="-5400000">
            <a:off x="4851400" y="33623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380" name="Line 41"/>
          <p:cNvSpPr>
            <a:spLocks noChangeShapeType="1"/>
          </p:cNvSpPr>
          <p:nvPr/>
        </p:nvSpPr>
        <p:spPr bwMode="auto">
          <a:xfrm rot="-5400000">
            <a:off x="4851400" y="31162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381" name="Text Box 42"/>
          <p:cNvSpPr txBox="1">
            <a:spLocks noChangeArrowheads="1"/>
          </p:cNvSpPr>
          <p:nvPr/>
        </p:nvSpPr>
        <p:spPr bwMode="auto">
          <a:xfrm>
            <a:off x="4465638" y="4521200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57382" name="Text Box 43"/>
          <p:cNvSpPr txBox="1">
            <a:spLocks noChangeArrowheads="1"/>
          </p:cNvSpPr>
          <p:nvPr/>
        </p:nvSpPr>
        <p:spPr bwMode="auto">
          <a:xfrm>
            <a:off x="4459288" y="40116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57383" name="Text Box 44"/>
          <p:cNvSpPr txBox="1">
            <a:spLocks noChangeArrowheads="1"/>
          </p:cNvSpPr>
          <p:nvPr/>
        </p:nvSpPr>
        <p:spPr bwMode="auto">
          <a:xfrm>
            <a:off x="4459288" y="2174875"/>
            <a:ext cx="328612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900" i="1"/>
              <a:t>h</a:t>
            </a:r>
            <a:endParaRPr lang="en-US" altLang="de-DE" sz="1900" i="1"/>
          </a:p>
        </p:txBody>
      </p:sp>
      <p:sp>
        <p:nvSpPr>
          <p:cNvPr id="57384" name="Line 45"/>
          <p:cNvSpPr>
            <a:spLocks noChangeShapeType="1"/>
          </p:cNvSpPr>
          <p:nvPr/>
        </p:nvSpPr>
        <p:spPr bwMode="auto">
          <a:xfrm rot="-5400000">
            <a:off x="4841082" y="2867819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385" name="Text Box 46"/>
          <p:cNvSpPr txBox="1">
            <a:spLocks noChangeArrowheads="1"/>
          </p:cNvSpPr>
          <p:nvPr/>
        </p:nvSpPr>
        <p:spPr bwMode="auto">
          <a:xfrm>
            <a:off x="5761038" y="523240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57386" name="Text Box 47"/>
          <p:cNvSpPr txBox="1">
            <a:spLocks noChangeArrowheads="1"/>
          </p:cNvSpPr>
          <p:nvPr/>
        </p:nvSpPr>
        <p:spPr bwMode="auto">
          <a:xfrm>
            <a:off x="4459288" y="3536950"/>
            <a:ext cx="298450" cy="32226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de-DE" sz="1500"/>
          </a:p>
        </p:txBody>
      </p:sp>
      <p:sp>
        <p:nvSpPr>
          <p:cNvPr id="57387" name="Line 48"/>
          <p:cNvSpPr>
            <a:spLocks noChangeShapeType="1"/>
          </p:cNvSpPr>
          <p:nvPr/>
        </p:nvSpPr>
        <p:spPr bwMode="auto">
          <a:xfrm>
            <a:off x="7127875" y="5080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388" name="Rectangle 50"/>
          <p:cNvSpPr>
            <a:spLocks noChangeArrowheads="1"/>
          </p:cNvSpPr>
          <p:nvPr/>
        </p:nvSpPr>
        <p:spPr bwMode="auto">
          <a:xfrm>
            <a:off x="1557338" y="2551113"/>
            <a:ext cx="766762" cy="1277937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7389" name="Rectangle 51"/>
          <p:cNvSpPr>
            <a:spLocks noChangeArrowheads="1"/>
          </p:cNvSpPr>
          <p:nvPr/>
        </p:nvSpPr>
        <p:spPr bwMode="auto">
          <a:xfrm>
            <a:off x="1557338" y="2551113"/>
            <a:ext cx="766762" cy="1277937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grpSp>
        <p:nvGrpSpPr>
          <p:cNvPr id="57390" name="Group 52"/>
          <p:cNvGrpSpPr>
            <a:grpSpLocks/>
          </p:cNvGrpSpPr>
          <p:nvPr/>
        </p:nvGrpSpPr>
        <p:grpSpPr bwMode="auto">
          <a:xfrm>
            <a:off x="3054350" y="4645025"/>
            <a:ext cx="1022350" cy="509588"/>
            <a:chOff x="4512" y="2010"/>
            <a:chExt cx="609" cy="304"/>
          </a:xfrm>
        </p:grpSpPr>
        <p:sp>
          <p:nvSpPr>
            <p:cNvPr id="57402" name="Rectangle 53"/>
            <p:cNvSpPr>
              <a:spLocks noChangeArrowheads="1"/>
            </p:cNvSpPr>
            <p:nvPr/>
          </p:nvSpPr>
          <p:spPr bwMode="auto">
            <a:xfrm>
              <a:off x="4512" y="2010"/>
              <a:ext cx="609" cy="304"/>
            </a:xfrm>
            <a:prstGeom prst="rect">
              <a:avLst/>
            </a:prstGeom>
            <a:solidFill>
              <a:srgbClr val="BFBFBF"/>
            </a:solidFill>
            <a:ln w="0">
              <a:solidFill>
                <a:srgbClr val="BFBFB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7403" name="Rectangle 54"/>
            <p:cNvSpPr>
              <a:spLocks noChangeArrowheads="1"/>
            </p:cNvSpPr>
            <p:nvPr/>
          </p:nvSpPr>
          <p:spPr bwMode="auto">
            <a:xfrm>
              <a:off x="4512" y="2010"/>
              <a:ext cx="609" cy="304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57391" name="Rectangle 55"/>
          <p:cNvSpPr>
            <a:spLocks noChangeArrowheads="1"/>
          </p:cNvSpPr>
          <p:nvPr/>
        </p:nvSpPr>
        <p:spPr bwMode="auto">
          <a:xfrm rot="5400000">
            <a:off x="1307307" y="4388644"/>
            <a:ext cx="1022350" cy="509587"/>
          </a:xfrm>
          <a:prstGeom prst="rect">
            <a:avLst/>
          </a:prstGeom>
          <a:solidFill>
            <a:srgbClr val="C0C0C0"/>
          </a:solidFill>
          <a:ln w="0">
            <a:solidFill>
              <a:srgbClr val="BFBFB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7392" name="Rectangle 56"/>
          <p:cNvSpPr>
            <a:spLocks noChangeArrowheads="1"/>
          </p:cNvSpPr>
          <p:nvPr/>
        </p:nvSpPr>
        <p:spPr bwMode="auto">
          <a:xfrm rot="5400000">
            <a:off x="1307307" y="4388644"/>
            <a:ext cx="1022350" cy="509587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grpSp>
        <p:nvGrpSpPr>
          <p:cNvPr id="57393" name="Group 57"/>
          <p:cNvGrpSpPr>
            <a:grpSpLocks/>
          </p:cNvGrpSpPr>
          <p:nvPr/>
        </p:nvGrpSpPr>
        <p:grpSpPr bwMode="auto">
          <a:xfrm rot="5400000">
            <a:off x="3036887" y="2836863"/>
            <a:ext cx="766763" cy="1277938"/>
            <a:chOff x="4512" y="1250"/>
            <a:chExt cx="456" cy="760"/>
          </a:xfrm>
        </p:grpSpPr>
        <p:sp>
          <p:nvSpPr>
            <p:cNvPr id="57400" name="Rectangle 58"/>
            <p:cNvSpPr>
              <a:spLocks noChangeArrowheads="1"/>
            </p:cNvSpPr>
            <p:nvPr/>
          </p:nvSpPr>
          <p:spPr bwMode="auto">
            <a:xfrm>
              <a:off x="4512" y="1250"/>
              <a:ext cx="456" cy="760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7401" name="Rectangle 59"/>
            <p:cNvSpPr>
              <a:spLocks noChangeArrowheads="1"/>
            </p:cNvSpPr>
            <p:nvPr/>
          </p:nvSpPr>
          <p:spPr bwMode="auto">
            <a:xfrm>
              <a:off x="4512" y="1250"/>
              <a:ext cx="456" cy="760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57394" name="Text Box 60"/>
          <p:cNvSpPr txBox="1">
            <a:spLocks noChangeArrowheads="1"/>
          </p:cNvSpPr>
          <p:nvPr/>
        </p:nvSpPr>
        <p:spPr bwMode="auto">
          <a:xfrm>
            <a:off x="836613" y="1111250"/>
            <a:ext cx="4954587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1. Ermitteln der Formfunktionen der Blöcke</a:t>
            </a:r>
          </a:p>
        </p:txBody>
      </p:sp>
      <p:sp>
        <p:nvSpPr>
          <p:cNvPr id="57395" name="Line 61"/>
          <p:cNvSpPr>
            <a:spLocks noChangeShapeType="1"/>
          </p:cNvSpPr>
          <p:nvPr/>
        </p:nvSpPr>
        <p:spPr bwMode="auto">
          <a:xfrm flipV="1">
            <a:off x="4840288" y="4421188"/>
            <a:ext cx="1316037" cy="15875"/>
          </a:xfrm>
          <a:prstGeom prst="line">
            <a:avLst/>
          </a:prstGeom>
          <a:noFill/>
          <a:ln w="9525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  <p:sp>
        <p:nvSpPr>
          <p:cNvPr id="57396" name="Line 62"/>
          <p:cNvSpPr>
            <a:spLocks noChangeShapeType="1"/>
          </p:cNvSpPr>
          <p:nvPr/>
        </p:nvSpPr>
        <p:spPr bwMode="auto">
          <a:xfrm>
            <a:off x="6129338" y="4437063"/>
            <a:ext cx="0" cy="711200"/>
          </a:xfrm>
          <a:prstGeom prst="line">
            <a:avLst/>
          </a:prstGeom>
          <a:noFill/>
          <a:ln w="9525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  <p:sp>
        <p:nvSpPr>
          <p:cNvPr id="57397" name="Oval 20"/>
          <p:cNvSpPr>
            <a:spLocks noChangeArrowheads="1"/>
          </p:cNvSpPr>
          <p:nvPr/>
        </p:nvSpPr>
        <p:spPr bwMode="auto">
          <a:xfrm>
            <a:off x="6103938" y="4376738"/>
            <a:ext cx="77787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7398" name="Text Box 63"/>
          <p:cNvSpPr txBox="1">
            <a:spLocks noChangeArrowheads="1"/>
          </p:cNvSpPr>
          <p:nvPr/>
        </p:nvSpPr>
        <p:spPr bwMode="auto">
          <a:xfrm>
            <a:off x="5995988" y="522446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>
                <a:solidFill>
                  <a:srgbClr val="CC0000"/>
                </a:solidFill>
              </a:rPr>
              <a:t>5</a:t>
            </a:r>
            <a:endParaRPr lang="en-US" altLang="de-DE" sz="1500">
              <a:solidFill>
                <a:srgbClr val="CC0000"/>
              </a:solidFill>
            </a:endParaRPr>
          </a:p>
        </p:txBody>
      </p:sp>
      <p:sp>
        <p:nvSpPr>
          <p:cNvPr id="57399" name="Text Box 64"/>
          <p:cNvSpPr txBox="1">
            <a:spLocks noChangeArrowheads="1"/>
          </p:cNvSpPr>
          <p:nvPr/>
        </p:nvSpPr>
        <p:spPr bwMode="auto">
          <a:xfrm>
            <a:off x="4476750" y="4283075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>
                <a:solidFill>
                  <a:srgbClr val="CC0000"/>
                </a:solidFill>
              </a:rPr>
              <a:t>3</a:t>
            </a:r>
            <a:endParaRPr lang="en-US" altLang="de-DE" sz="1500">
              <a:solidFill>
                <a:srgbClr val="CC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3.4.1	Floorplan-Sizing-Algorithmus: Beispiel</a:t>
            </a:r>
          </a:p>
        </p:txBody>
      </p:sp>
      <p:sp>
        <p:nvSpPr>
          <p:cNvPr id="58371" name="Freeform 3"/>
          <p:cNvSpPr>
            <a:spLocks/>
          </p:cNvSpPr>
          <p:nvPr/>
        </p:nvSpPr>
        <p:spPr bwMode="auto">
          <a:xfrm>
            <a:off x="5651500" y="2627313"/>
            <a:ext cx="1277938" cy="1790700"/>
          </a:xfrm>
          <a:custGeom>
            <a:avLst/>
            <a:gdLst>
              <a:gd name="T0" fmla="*/ 2147483647 w 760"/>
              <a:gd name="T1" fmla="*/ 2147483647 h 1065"/>
              <a:gd name="T2" fmla="*/ 2147483647 w 760"/>
              <a:gd name="T3" fmla="*/ 0 h 1065"/>
              <a:gd name="T4" fmla="*/ 0 w 760"/>
              <a:gd name="T5" fmla="*/ 0 h 1065"/>
              <a:gd name="T6" fmla="*/ 0 w 760"/>
              <a:gd name="T7" fmla="*/ 2147483647 h 1065"/>
              <a:gd name="T8" fmla="*/ 2147483647 w 760"/>
              <a:gd name="T9" fmla="*/ 2147483647 h 1065"/>
              <a:gd name="T10" fmla="*/ 2147483647 w 760"/>
              <a:gd name="T11" fmla="*/ 2147483647 h 1065"/>
              <a:gd name="T12" fmla="*/ 2147483647 w 760"/>
              <a:gd name="T13" fmla="*/ 2147483647 h 1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65">
                <a:moveTo>
                  <a:pt x="760" y="1065"/>
                </a:moveTo>
                <a:lnTo>
                  <a:pt x="760" y="0"/>
                </a:lnTo>
                <a:lnTo>
                  <a:pt x="0" y="0"/>
                </a:ln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8372" name="Freeform 4"/>
          <p:cNvSpPr>
            <a:spLocks/>
          </p:cNvSpPr>
          <p:nvPr/>
        </p:nvSpPr>
        <p:spPr bwMode="auto">
          <a:xfrm>
            <a:off x="5651500" y="2627313"/>
            <a:ext cx="1277938" cy="1790700"/>
          </a:xfrm>
          <a:custGeom>
            <a:avLst/>
            <a:gdLst>
              <a:gd name="T0" fmla="*/ 0 w 760"/>
              <a:gd name="T1" fmla="*/ 0 h 1065"/>
              <a:gd name="T2" fmla="*/ 0 w 760"/>
              <a:gd name="T3" fmla="*/ 2147483647 h 1065"/>
              <a:gd name="T4" fmla="*/ 2147483647 w 760"/>
              <a:gd name="T5" fmla="*/ 2147483647 h 1065"/>
              <a:gd name="T6" fmla="*/ 2147483647 w 760"/>
              <a:gd name="T7" fmla="*/ 2147483647 h 1065"/>
              <a:gd name="T8" fmla="*/ 2147483647 w 760"/>
              <a:gd name="T9" fmla="*/ 2147483647 h 1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0" h="1065">
                <a:moveTo>
                  <a:pt x="0" y="0"/>
                </a:move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5656263" y="2181225"/>
            <a:ext cx="1276350" cy="455613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 flipV="1">
            <a:off x="5651500" y="2182813"/>
            <a:ext cx="0" cy="458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3371850" y="51546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2747963" y="4756150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1638300" y="5154613"/>
            <a:ext cx="3000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1257300" y="44688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342900" y="4087813"/>
            <a:ext cx="98266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Block </a:t>
            </a:r>
            <a:r>
              <a:rPr lang="de-DE" altLang="de-DE" i="1"/>
              <a:t>B</a:t>
            </a:r>
            <a:r>
              <a:rPr lang="de-DE" altLang="de-DE"/>
              <a:t>:</a:t>
            </a:r>
            <a:endParaRPr lang="en-US" altLang="de-DE"/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342900" y="2511425"/>
            <a:ext cx="1042988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Block </a:t>
            </a:r>
            <a:r>
              <a:rPr lang="de-DE" altLang="de-DE" i="1"/>
              <a:t>A</a:t>
            </a:r>
            <a:r>
              <a:rPr lang="de-DE" altLang="de-DE"/>
              <a:t>: </a:t>
            </a:r>
            <a:endParaRPr lang="en-US" altLang="de-DE"/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1257300" y="3095625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5</a:t>
            </a:r>
            <a:endParaRPr lang="en-US" altLang="de-DE" sz="1500"/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3238500" y="27924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5</a:t>
            </a:r>
            <a:endParaRPr lang="en-US" altLang="de-DE" sz="1500"/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1790700" y="2259013"/>
            <a:ext cx="30003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3</a:t>
            </a:r>
            <a:endParaRPr lang="en-US" altLang="de-DE" sz="1500"/>
          </a:p>
        </p:txBody>
      </p:sp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2476500" y="3308350"/>
            <a:ext cx="3000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3</a:t>
            </a:r>
            <a:endParaRPr lang="en-US" altLang="de-DE" sz="1500"/>
          </a:p>
        </p:txBody>
      </p:sp>
      <p:sp>
        <p:nvSpPr>
          <p:cNvPr id="58385" name="Freeform 17"/>
          <p:cNvSpPr>
            <a:spLocks/>
          </p:cNvSpPr>
          <p:nvPr/>
        </p:nvSpPr>
        <p:spPr bwMode="auto">
          <a:xfrm>
            <a:off x="2401888" y="2409825"/>
            <a:ext cx="3155950" cy="1473200"/>
          </a:xfrm>
          <a:custGeom>
            <a:avLst/>
            <a:gdLst>
              <a:gd name="T0" fmla="*/ 0 w 1702"/>
              <a:gd name="T1" fmla="*/ 2147483647 h 353"/>
              <a:gd name="T2" fmla="*/ 2147483647 w 1702"/>
              <a:gd name="T3" fmla="*/ 2147483647 h 353"/>
              <a:gd name="T4" fmla="*/ 2147483647 w 1702"/>
              <a:gd name="T5" fmla="*/ 2147483647 h 3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2" h="353">
                <a:moveTo>
                  <a:pt x="0" y="95"/>
                </a:moveTo>
                <a:cubicBezTo>
                  <a:pt x="175" y="47"/>
                  <a:pt x="350" y="0"/>
                  <a:pt x="634" y="43"/>
                </a:cubicBezTo>
                <a:cubicBezTo>
                  <a:pt x="918" y="86"/>
                  <a:pt x="1310" y="219"/>
                  <a:pt x="1702" y="353"/>
                </a:cubicBezTo>
              </a:path>
            </a:pathLst>
          </a:custGeom>
          <a:noFill/>
          <a:ln w="57150" cap="flat" cmpd="sng">
            <a:solidFill>
              <a:srgbClr val="5F5F5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8386" name="Line 18"/>
          <p:cNvSpPr>
            <a:spLocks noChangeShapeType="1"/>
          </p:cNvSpPr>
          <p:nvPr/>
        </p:nvSpPr>
        <p:spPr bwMode="auto">
          <a:xfrm>
            <a:off x="4154488" y="3478213"/>
            <a:ext cx="1905000" cy="83820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8387" name="Oval 19"/>
          <p:cNvSpPr>
            <a:spLocks noChangeArrowheads="1"/>
          </p:cNvSpPr>
          <p:nvPr/>
        </p:nvSpPr>
        <p:spPr bwMode="auto">
          <a:xfrm>
            <a:off x="5610225" y="38623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8388" name="Oval 20"/>
          <p:cNvSpPr>
            <a:spLocks noChangeArrowheads="1"/>
          </p:cNvSpPr>
          <p:nvPr/>
        </p:nvSpPr>
        <p:spPr bwMode="auto">
          <a:xfrm>
            <a:off x="6140450" y="4376738"/>
            <a:ext cx="77788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8389" name="Line 21"/>
          <p:cNvSpPr>
            <a:spLocks noChangeShapeType="1"/>
          </p:cNvSpPr>
          <p:nvPr/>
        </p:nvSpPr>
        <p:spPr bwMode="auto">
          <a:xfrm rot="-5400000">
            <a:off x="4851400" y="48482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390" name="Line 22"/>
          <p:cNvSpPr>
            <a:spLocks noChangeShapeType="1"/>
          </p:cNvSpPr>
          <p:nvPr/>
        </p:nvSpPr>
        <p:spPr bwMode="auto">
          <a:xfrm>
            <a:off x="5143500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391" name="Line 23"/>
          <p:cNvSpPr>
            <a:spLocks noChangeShapeType="1"/>
          </p:cNvSpPr>
          <p:nvPr/>
        </p:nvSpPr>
        <p:spPr bwMode="auto">
          <a:xfrm flipH="1">
            <a:off x="4840288" y="2181225"/>
            <a:ext cx="0" cy="3121025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392" name="Line 24"/>
          <p:cNvSpPr>
            <a:spLocks noChangeShapeType="1"/>
          </p:cNvSpPr>
          <p:nvPr/>
        </p:nvSpPr>
        <p:spPr bwMode="auto">
          <a:xfrm>
            <a:off x="4687888" y="5148263"/>
            <a:ext cx="2971800" cy="63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393" name="Text Box 25"/>
          <p:cNvSpPr txBox="1">
            <a:spLocks noChangeArrowheads="1"/>
          </p:cNvSpPr>
          <p:nvPr/>
        </p:nvSpPr>
        <p:spPr bwMode="auto">
          <a:xfrm>
            <a:off x="7354888" y="5224463"/>
            <a:ext cx="3683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900" i="1"/>
              <a:t>w</a:t>
            </a:r>
            <a:endParaRPr lang="en-US" altLang="de-DE" sz="1900" i="1"/>
          </a:p>
        </p:txBody>
      </p:sp>
      <p:sp>
        <p:nvSpPr>
          <p:cNvPr id="58394" name="Text Box 26"/>
          <p:cNvSpPr txBox="1">
            <a:spLocks noChangeArrowheads="1"/>
          </p:cNvSpPr>
          <p:nvPr/>
        </p:nvSpPr>
        <p:spPr bwMode="auto">
          <a:xfrm>
            <a:off x="5226050" y="5224463"/>
            <a:ext cx="30003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58395" name="Text Box 27"/>
          <p:cNvSpPr txBox="1">
            <a:spLocks noChangeArrowheads="1"/>
          </p:cNvSpPr>
          <p:nvPr/>
        </p:nvSpPr>
        <p:spPr bwMode="auto">
          <a:xfrm>
            <a:off x="6294438" y="522446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de-DE" sz="1500"/>
          </a:p>
        </p:txBody>
      </p:sp>
      <p:sp>
        <p:nvSpPr>
          <p:cNvPr id="58396" name="Line 28"/>
          <p:cNvSpPr>
            <a:spLocks noChangeShapeType="1"/>
          </p:cNvSpPr>
          <p:nvPr/>
        </p:nvSpPr>
        <p:spPr bwMode="auto">
          <a:xfrm>
            <a:off x="5373688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397" name="Line 29"/>
          <p:cNvSpPr>
            <a:spLocks noChangeShapeType="1"/>
          </p:cNvSpPr>
          <p:nvPr/>
        </p:nvSpPr>
        <p:spPr bwMode="auto">
          <a:xfrm>
            <a:off x="5649913" y="5062538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398" name="Line 30"/>
          <p:cNvSpPr>
            <a:spLocks noChangeShapeType="1"/>
          </p:cNvSpPr>
          <p:nvPr/>
        </p:nvSpPr>
        <p:spPr bwMode="auto">
          <a:xfrm>
            <a:off x="5907088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399" name="Line 31"/>
          <p:cNvSpPr>
            <a:spLocks noChangeShapeType="1"/>
          </p:cNvSpPr>
          <p:nvPr/>
        </p:nvSpPr>
        <p:spPr bwMode="auto">
          <a:xfrm>
            <a:off x="6135688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400" name="Line 32"/>
          <p:cNvSpPr>
            <a:spLocks noChangeShapeType="1"/>
          </p:cNvSpPr>
          <p:nvPr/>
        </p:nvSpPr>
        <p:spPr bwMode="auto">
          <a:xfrm>
            <a:off x="6442075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401" name="Line 33"/>
          <p:cNvSpPr>
            <a:spLocks noChangeShapeType="1"/>
          </p:cNvSpPr>
          <p:nvPr/>
        </p:nvSpPr>
        <p:spPr bwMode="auto">
          <a:xfrm>
            <a:off x="6670675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402" name="Line 34"/>
          <p:cNvSpPr>
            <a:spLocks noChangeShapeType="1"/>
          </p:cNvSpPr>
          <p:nvPr/>
        </p:nvSpPr>
        <p:spPr bwMode="auto">
          <a:xfrm>
            <a:off x="6899275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403" name="Line 35"/>
          <p:cNvSpPr>
            <a:spLocks noChangeShapeType="1"/>
          </p:cNvSpPr>
          <p:nvPr/>
        </p:nvSpPr>
        <p:spPr bwMode="auto">
          <a:xfrm rot="-5400000">
            <a:off x="4851400" y="46005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404" name="Line 36"/>
          <p:cNvSpPr>
            <a:spLocks noChangeShapeType="1"/>
          </p:cNvSpPr>
          <p:nvPr/>
        </p:nvSpPr>
        <p:spPr bwMode="auto">
          <a:xfrm rot="-5400000">
            <a:off x="4841082" y="4352131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405" name="Line 37"/>
          <p:cNvSpPr>
            <a:spLocks noChangeShapeType="1"/>
          </p:cNvSpPr>
          <p:nvPr/>
        </p:nvSpPr>
        <p:spPr bwMode="auto">
          <a:xfrm rot="-5400000">
            <a:off x="4851400" y="41052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406" name="Line 38"/>
          <p:cNvSpPr>
            <a:spLocks noChangeShapeType="1"/>
          </p:cNvSpPr>
          <p:nvPr/>
        </p:nvSpPr>
        <p:spPr bwMode="auto">
          <a:xfrm rot="-5400000">
            <a:off x="4851400" y="38592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407" name="Line 39"/>
          <p:cNvSpPr>
            <a:spLocks noChangeShapeType="1"/>
          </p:cNvSpPr>
          <p:nvPr/>
        </p:nvSpPr>
        <p:spPr bwMode="auto">
          <a:xfrm rot="-5400000">
            <a:off x="4851400" y="360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408" name="Line 40"/>
          <p:cNvSpPr>
            <a:spLocks noChangeShapeType="1"/>
          </p:cNvSpPr>
          <p:nvPr/>
        </p:nvSpPr>
        <p:spPr bwMode="auto">
          <a:xfrm rot="-5400000">
            <a:off x="4851400" y="33623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409" name="Line 41"/>
          <p:cNvSpPr>
            <a:spLocks noChangeShapeType="1"/>
          </p:cNvSpPr>
          <p:nvPr/>
        </p:nvSpPr>
        <p:spPr bwMode="auto">
          <a:xfrm rot="-5400000">
            <a:off x="4851400" y="31162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410" name="Text Box 42"/>
          <p:cNvSpPr txBox="1">
            <a:spLocks noChangeArrowheads="1"/>
          </p:cNvSpPr>
          <p:nvPr/>
        </p:nvSpPr>
        <p:spPr bwMode="auto">
          <a:xfrm>
            <a:off x="4465638" y="4521200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58411" name="Text Box 43"/>
          <p:cNvSpPr txBox="1">
            <a:spLocks noChangeArrowheads="1"/>
          </p:cNvSpPr>
          <p:nvPr/>
        </p:nvSpPr>
        <p:spPr bwMode="auto">
          <a:xfrm>
            <a:off x="4459288" y="40116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58412" name="Text Box 44"/>
          <p:cNvSpPr txBox="1">
            <a:spLocks noChangeArrowheads="1"/>
          </p:cNvSpPr>
          <p:nvPr/>
        </p:nvSpPr>
        <p:spPr bwMode="auto">
          <a:xfrm>
            <a:off x="4459288" y="2174875"/>
            <a:ext cx="328612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900" i="1"/>
              <a:t>h</a:t>
            </a:r>
            <a:endParaRPr lang="en-US" altLang="de-DE" sz="1900" i="1"/>
          </a:p>
        </p:txBody>
      </p:sp>
      <p:sp>
        <p:nvSpPr>
          <p:cNvPr id="58413" name="Line 45"/>
          <p:cNvSpPr>
            <a:spLocks noChangeShapeType="1"/>
          </p:cNvSpPr>
          <p:nvPr/>
        </p:nvSpPr>
        <p:spPr bwMode="auto">
          <a:xfrm rot="-5400000">
            <a:off x="4841082" y="2867819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414" name="Text Box 46"/>
          <p:cNvSpPr txBox="1">
            <a:spLocks noChangeArrowheads="1"/>
          </p:cNvSpPr>
          <p:nvPr/>
        </p:nvSpPr>
        <p:spPr bwMode="auto">
          <a:xfrm>
            <a:off x="5761038" y="523240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58415" name="Text Box 47"/>
          <p:cNvSpPr txBox="1">
            <a:spLocks noChangeArrowheads="1"/>
          </p:cNvSpPr>
          <p:nvPr/>
        </p:nvSpPr>
        <p:spPr bwMode="auto">
          <a:xfrm>
            <a:off x="4459288" y="3536950"/>
            <a:ext cx="298450" cy="32226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de-DE" sz="1500"/>
          </a:p>
        </p:txBody>
      </p:sp>
      <p:sp>
        <p:nvSpPr>
          <p:cNvPr id="58416" name="Line 48"/>
          <p:cNvSpPr>
            <a:spLocks noChangeShapeType="1"/>
          </p:cNvSpPr>
          <p:nvPr/>
        </p:nvSpPr>
        <p:spPr bwMode="auto">
          <a:xfrm>
            <a:off x="7127875" y="5080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417" name="Text Box 49"/>
          <p:cNvSpPr txBox="1">
            <a:spLocks noChangeArrowheads="1"/>
          </p:cNvSpPr>
          <p:nvPr/>
        </p:nvSpPr>
        <p:spPr bwMode="auto">
          <a:xfrm>
            <a:off x="7050088" y="4087813"/>
            <a:ext cx="715962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h</a:t>
            </a:r>
            <a:r>
              <a:rPr lang="de-DE" altLang="de-DE" baseline="-25000"/>
              <a:t>A</a:t>
            </a:r>
            <a:r>
              <a:rPr lang="de-DE" altLang="de-DE"/>
              <a:t>(</a:t>
            </a:r>
            <a:r>
              <a:rPr lang="de-DE" altLang="de-DE" i="1"/>
              <a:t>w</a:t>
            </a:r>
            <a:r>
              <a:rPr lang="de-DE" altLang="de-DE" sz="1900"/>
              <a:t>)</a:t>
            </a:r>
            <a:endParaRPr lang="en-US" altLang="de-DE" sz="1900"/>
          </a:p>
        </p:txBody>
      </p:sp>
      <p:sp>
        <p:nvSpPr>
          <p:cNvPr id="58418" name="Rectangle 50"/>
          <p:cNvSpPr>
            <a:spLocks noChangeArrowheads="1"/>
          </p:cNvSpPr>
          <p:nvPr/>
        </p:nvSpPr>
        <p:spPr bwMode="auto">
          <a:xfrm>
            <a:off x="1557338" y="2551113"/>
            <a:ext cx="766762" cy="1277937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8419" name="Rectangle 51"/>
          <p:cNvSpPr>
            <a:spLocks noChangeArrowheads="1"/>
          </p:cNvSpPr>
          <p:nvPr/>
        </p:nvSpPr>
        <p:spPr bwMode="auto">
          <a:xfrm>
            <a:off x="1557338" y="2551113"/>
            <a:ext cx="766762" cy="1277937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grpSp>
        <p:nvGrpSpPr>
          <p:cNvPr id="58420" name="Group 52"/>
          <p:cNvGrpSpPr>
            <a:grpSpLocks/>
          </p:cNvGrpSpPr>
          <p:nvPr/>
        </p:nvGrpSpPr>
        <p:grpSpPr bwMode="auto">
          <a:xfrm>
            <a:off x="3054350" y="4645025"/>
            <a:ext cx="1022350" cy="509588"/>
            <a:chOff x="4512" y="2010"/>
            <a:chExt cx="609" cy="304"/>
          </a:xfrm>
        </p:grpSpPr>
        <p:sp>
          <p:nvSpPr>
            <p:cNvPr id="58427" name="Rectangle 53"/>
            <p:cNvSpPr>
              <a:spLocks noChangeArrowheads="1"/>
            </p:cNvSpPr>
            <p:nvPr/>
          </p:nvSpPr>
          <p:spPr bwMode="auto">
            <a:xfrm>
              <a:off x="4512" y="2010"/>
              <a:ext cx="609" cy="304"/>
            </a:xfrm>
            <a:prstGeom prst="rect">
              <a:avLst/>
            </a:prstGeom>
            <a:solidFill>
              <a:srgbClr val="BFBFBF"/>
            </a:solidFill>
            <a:ln w="0">
              <a:solidFill>
                <a:srgbClr val="BFBFB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8428" name="Rectangle 54"/>
            <p:cNvSpPr>
              <a:spLocks noChangeArrowheads="1"/>
            </p:cNvSpPr>
            <p:nvPr/>
          </p:nvSpPr>
          <p:spPr bwMode="auto">
            <a:xfrm>
              <a:off x="4512" y="2010"/>
              <a:ext cx="609" cy="304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58421" name="Rectangle 55"/>
          <p:cNvSpPr>
            <a:spLocks noChangeArrowheads="1"/>
          </p:cNvSpPr>
          <p:nvPr/>
        </p:nvSpPr>
        <p:spPr bwMode="auto">
          <a:xfrm rot="5400000">
            <a:off x="1307307" y="4388644"/>
            <a:ext cx="1022350" cy="509587"/>
          </a:xfrm>
          <a:prstGeom prst="rect">
            <a:avLst/>
          </a:prstGeom>
          <a:solidFill>
            <a:srgbClr val="C0C0C0"/>
          </a:solidFill>
          <a:ln w="0">
            <a:solidFill>
              <a:srgbClr val="BFBFB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8422" name="Rectangle 56"/>
          <p:cNvSpPr>
            <a:spLocks noChangeArrowheads="1"/>
          </p:cNvSpPr>
          <p:nvPr/>
        </p:nvSpPr>
        <p:spPr bwMode="auto">
          <a:xfrm rot="5400000">
            <a:off x="1307307" y="4388644"/>
            <a:ext cx="1022350" cy="509587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grpSp>
        <p:nvGrpSpPr>
          <p:cNvPr id="58423" name="Group 57"/>
          <p:cNvGrpSpPr>
            <a:grpSpLocks/>
          </p:cNvGrpSpPr>
          <p:nvPr/>
        </p:nvGrpSpPr>
        <p:grpSpPr bwMode="auto">
          <a:xfrm rot="5400000">
            <a:off x="3036887" y="2836863"/>
            <a:ext cx="766763" cy="1277938"/>
            <a:chOff x="4512" y="1250"/>
            <a:chExt cx="456" cy="760"/>
          </a:xfrm>
        </p:grpSpPr>
        <p:sp>
          <p:nvSpPr>
            <p:cNvPr id="58425" name="Rectangle 58"/>
            <p:cNvSpPr>
              <a:spLocks noChangeArrowheads="1"/>
            </p:cNvSpPr>
            <p:nvPr/>
          </p:nvSpPr>
          <p:spPr bwMode="auto">
            <a:xfrm>
              <a:off x="4512" y="1250"/>
              <a:ext cx="456" cy="760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8426" name="Rectangle 59"/>
            <p:cNvSpPr>
              <a:spLocks noChangeArrowheads="1"/>
            </p:cNvSpPr>
            <p:nvPr/>
          </p:nvSpPr>
          <p:spPr bwMode="auto">
            <a:xfrm>
              <a:off x="4512" y="1250"/>
              <a:ext cx="456" cy="760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58424" name="Text Box 60"/>
          <p:cNvSpPr txBox="1">
            <a:spLocks noChangeArrowheads="1"/>
          </p:cNvSpPr>
          <p:nvPr/>
        </p:nvSpPr>
        <p:spPr bwMode="auto">
          <a:xfrm>
            <a:off x="836613" y="1111250"/>
            <a:ext cx="4954587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1. Ermitteln der Formfunktionen der Blöcke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3.2	Optimierungsziele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447800"/>
            <a:ext cx="7631112" cy="3884613"/>
          </a:xfrm>
          <a:noFill/>
        </p:spPr>
        <p:txBody>
          <a:bodyPr lIns="191095" tIns="44941" rIns="89883" bIns="44941"/>
          <a:lstStyle/>
          <a:p>
            <a:pPr defTabSz="762000">
              <a:tabLst/>
            </a:pPr>
            <a:r>
              <a:rPr lang="de-DE" altLang="de-DE"/>
              <a:t>Fläche und Form des umschließenden Rechtecks</a:t>
            </a:r>
            <a:endParaRPr lang="en-US" altLang="de-DE"/>
          </a:p>
          <a:p>
            <a:pPr defTabSz="762000">
              <a:tabLst/>
            </a:pPr>
            <a:r>
              <a:rPr lang="de-DE" altLang="de-DE"/>
              <a:t>Gesamtverbindungslänge</a:t>
            </a:r>
            <a:endParaRPr lang="en-US" altLang="de-DE"/>
          </a:p>
          <a:p>
            <a:pPr defTabSz="762000">
              <a:tabLst/>
            </a:pPr>
            <a:r>
              <a:rPr lang="de-DE" altLang="de-DE"/>
              <a:t>Fläche und Gesamtverbindungslänge</a:t>
            </a:r>
          </a:p>
          <a:p>
            <a:pPr defTabSz="762000">
              <a:buClr>
                <a:srgbClr val="B2B2B2"/>
              </a:buClr>
              <a:tabLst/>
            </a:pPr>
            <a:r>
              <a:rPr lang="de-DE" altLang="de-DE">
                <a:solidFill>
                  <a:srgbClr val="B2B2B2"/>
                </a:solidFill>
              </a:rPr>
              <a:t>Signalverzögerungen (Performance-driven, Timing-driven)</a:t>
            </a:r>
          </a:p>
          <a:p>
            <a:pPr defTabSz="762000">
              <a:tabLst/>
            </a:pPr>
            <a:endParaRPr lang="de-DE" altLang="de-DE" b="1"/>
          </a:p>
          <a:p>
            <a:pPr defTabSz="762000">
              <a:lnSpc>
                <a:spcPct val="75000"/>
              </a:lnSpc>
              <a:tabLst/>
            </a:pPr>
            <a:endParaRPr lang="en-US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3.4.1	Floorplan-Sizing-Algorithmus: Beispiel</a:t>
            </a:r>
          </a:p>
        </p:txBody>
      </p:sp>
      <p:sp>
        <p:nvSpPr>
          <p:cNvPr id="59395" name="Freeform 3"/>
          <p:cNvSpPr>
            <a:spLocks/>
          </p:cNvSpPr>
          <p:nvPr/>
        </p:nvSpPr>
        <p:spPr bwMode="auto">
          <a:xfrm>
            <a:off x="5387975" y="2190750"/>
            <a:ext cx="1533525" cy="2479675"/>
          </a:xfrm>
          <a:custGeom>
            <a:avLst/>
            <a:gdLst>
              <a:gd name="T0" fmla="*/ 2147483647 w 913"/>
              <a:gd name="T1" fmla="*/ 2147483647 h 1476"/>
              <a:gd name="T2" fmla="*/ 2147483647 w 913"/>
              <a:gd name="T3" fmla="*/ 2147483647 h 1476"/>
              <a:gd name="T4" fmla="*/ 2147483647 w 913"/>
              <a:gd name="T5" fmla="*/ 2147483647 h 1476"/>
              <a:gd name="T6" fmla="*/ 2147483647 w 913"/>
              <a:gd name="T7" fmla="*/ 2147483647 h 1476"/>
              <a:gd name="T8" fmla="*/ 0 w 913"/>
              <a:gd name="T9" fmla="*/ 2147483647 h 1476"/>
              <a:gd name="T10" fmla="*/ 0 w 913"/>
              <a:gd name="T11" fmla="*/ 0 h 1476"/>
              <a:gd name="T12" fmla="*/ 2147483647 w 913"/>
              <a:gd name="T13" fmla="*/ 0 h 1476"/>
              <a:gd name="T14" fmla="*/ 2147483647 w 913"/>
              <a:gd name="T15" fmla="*/ 2147483647 h 14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13" h="1476">
                <a:moveTo>
                  <a:pt x="913" y="868"/>
                </a:moveTo>
                <a:lnTo>
                  <a:pt x="913" y="1476"/>
                </a:ln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  <a:lnTo>
                  <a:pt x="913" y="0"/>
                </a:lnTo>
                <a:lnTo>
                  <a:pt x="913" y="868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BFBF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9396" name="Freeform 4"/>
          <p:cNvSpPr>
            <a:spLocks/>
          </p:cNvSpPr>
          <p:nvPr/>
        </p:nvSpPr>
        <p:spPr bwMode="auto">
          <a:xfrm>
            <a:off x="5394325" y="2192338"/>
            <a:ext cx="1535113" cy="2481262"/>
          </a:xfrm>
          <a:custGeom>
            <a:avLst/>
            <a:gdLst>
              <a:gd name="T0" fmla="*/ 2147483647 w 913"/>
              <a:gd name="T1" fmla="*/ 2147483647 h 1476"/>
              <a:gd name="T2" fmla="*/ 2147483647 w 913"/>
              <a:gd name="T3" fmla="*/ 2147483647 h 1476"/>
              <a:gd name="T4" fmla="*/ 2147483647 w 913"/>
              <a:gd name="T5" fmla="*/ 2147483647 h 1476"/>
              <a:gd name="T6" fmla="*/ 0 w 913"/>
              <a:gd name="T7" fmla="*/ 2147483647 h 1476"/>
              <a:gd name="T8" fmla="*/ 0 w 913"/>
              <a:gd name="T9" fmla="*/ 0 h 1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3" h="1476">
                <a:moveTo>
                  <a:pt x="913" y="1476"/>
                </a:move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397" name="Freeform 5"/>
          <p:cNvSpPr>
            <a:spLocks/>
          </p:cNvSpPr>
          <p:nvPr/>
        </p:nvSpPr>
        <p:spPr bwMode="auto">
          <a:xfrm>
            <a:off x="5651500" y="2627313"/>
            <a:ext cx="1277938" cy="1790700"/>
          </a:xfrm>
          <a:custGeom>
            <a:avLst/>
            <a:gdLst>
              <a:gd name="T0" fmla="*/ 2147483647 w 760"/>
              <a:gd name="T1" fmla="*/ 2147483647 h 1065"/>
              <a:gd name="T2" fmla="*/ 2147483647 w 760"/>
              <a:gd name="T3" fmla="*/ 0 h 1065"/>
              <a:gd name="T4" fmla="*/ 0 w 760"/>
              <a:gd name="T5" fmla="*/ 0 h 1065"/>
              <a:gd name="T6" fmla="*/ 0 w 760"/>
              <a:gd name="T7" fmla="*/ 2147483647 h 1065"/>
              <a:gd name="T8" fmla="*/ 2147483647 w 760"/>
              <a:gd name="T9" fmla="*/ 2147483647 h 1065"/>
              <a:gd name="T10" fmla="*/ 2147483647 w 760"/>
              <a:gd name="T11" fmla="*/ 2147483647 h 1065"/>
              <a:gd name="T12" fmla="*/ 2147483647 w 760"/>
              <a:gd name="T13" fmla="*/ 2147483647 h 1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65">
                <a:moveTo>
                  <a:pt x="760" y="1065"/>
                </a:moveTo>
                <a:lnTo>
                  <a:pt x="760" y="0"/>
                </a:lnTo>
                <a:lnTo>
                  <a:pt x="0" y="0"/>
                </a:ln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9398" name="Freeform 6"/>
          <p:cNvSpPr>
            <a:spLocks/>
          </p:cNvSpPr>
          <p:nvPr/>
        </p:nvSpPr>
        <p:spPr bwMode="auto">
          <a:xfrm>
            <a:off x="5651500" y="2627313"/>
            <a:ext cx="1277938" cy="1790700"/>
          </a:xfrm>
          <a:custGeom>
            <a:avLst/>
            <a:gdLst>
              <a:gd name="T0" fmla="*/ 0 w 760"/>
              <a:gd name="T1" fmla="*/ 0 h 1065"/>
              <a:gd name="T2" fmla="*/ 0 w 760"/>
              <a:gd name="T3" fmla="*/ 2147483647 h 1065"/>
              <a:gd name="T4" fmla="*/ 2147483647 w 760"/>
              <a:gd name="T5" fmla="*/ 2147483647 h 1065"/>
              <a:gd name="T6" fmla="*/ 2147483647 w 760"/>
              <a:gd name="T7" fmla="*/ 2147483647 h 1065"/>
              <a:gd name="T8" fmla="*/ 2147483647 w 760"/>
              <a:gd name="T9" fmla="*/ 2147483647 h 1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0" h="1065">
                <a:moveTo>
                  <a:pt x="0" y="0"/>
                </a:move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5656263" y="2181225"/>
            <a:ext cx="1276350" cy="455613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 flipV="1">
            <a:off x="5651500" y="2182813"/>
            <a:ext cx="0" cy="458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3371850" y="51546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2747963" y="4756150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1638300" y="5154613"/>
            <a:ext cx="3000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1257300" y="44688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342900" y="4087813"/>
            <a:ext cx="98266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Block </a:t>
            </a:r>
            <a:r>
              <a:rPr lang="de-DE" altLang="de-DE" i="1"/>
              <a:t>B</a:t>
            </a:r>
            <a:r>
              <a:rPr lang="de-DE" altLang="de-DE"/>
              <a:t>:</a:t>
            </a:r>
            <a:endParaRPr lang="en-US" altLang="de-DE"/>
          </a:p>
        </p:txBody>
      </p:sp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342900" y="2511425"/>
            <a:ext cx="1042988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Block </a:t>
            </a:r>
            <a:r>
              <a:rPr lang="de-DE" altLang="de-DE" i="1"/>
              <a:t>A</a:t>
            </a:r>
            <a:r>
              <a:rPr lang="de-DE" altLang="de-DE"/>
              <a:t>: </a:t>
            </a:r>
            <a:endParaRPr lang="en-US" altLang="de-DE"/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1257300" y="3095625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5</a:t>
            </a:r>
            <a:endParaRPr lang="en-US" altLang="de-DE" sz="1500"/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3238500" y="27924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5</a:t>
            </a:r>
            <a:endParaRPr lang="en-US" altLang="de-DE" sz="1500"/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1790700" y="2259013"/>
            <a:ext cx="30003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3</a:t>
            </a:r>
            <a:endParaRPr lang="en-US" altLang="de-DE" sz="1500"/>
          </a:p>
        </p:txBody>
      </p:sp>
      <p:sp>
        <p:nvSpPr>
          <p:cNvPr id="59410" name="Text Box 18"/>
          <p:cNvSpPr txBox="1">
            <a:spLocks noChangeArrowheads="1"/>
          </p:cNvSpPr>
          <p:nvPr/>
        </p:nvSpPr>
        <p:spPr bwMode="auto">
          <a:xfrm>
            <a:off x="2476500" y="3308350"/>
            <a:ext cx="3000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3</a:t>
            </a:r>
            <a:endParaRPr lang="en-US" altLang="de-DE" sz="1500"/>
          </a:p>
        </p:txBody>
      </p:sp>
      <p:sp>
        <p:nvSpPr>
          <p:cNvPr id="59411" name="Line 19"/>
          <p:cNvSpPr>
            <a:spLocks noChangeShapeType="1"/>
          </p:cNvSpPr>
          <p:nvPr/>
        </p:nvSpPr>
        <p:spPr bwMode="auto">
          <a:xfrm flipV="1">
            <a:off x="4230688" y="4687888"/>
            <a:ext cx="1566862" cy="238125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9412" name="Line 20"/>
          <p:cNvSpPr>
            <a:spLocks noChangeShapeType="1"/>
          </p:cNvSpPr>
          <p:nvPr/>
        </p:nvSpPr>
        <p:spPr bwMode="auto">
          <a:xfrm flipV="1">
            <a:off x="2552700" y="4189413"/>
            <a:ext cx="2808288" cy="12700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9413" name="Freeform 21"/>
          <p:cNvSpPr>
            <a:spLocks/>
          </p:cNvSpPr>
          <p:nvPr/>
        </p:nvSpPr>
        <p:spPr bwMode="auto">
          <a:xfrm>
            <a:off x="2401888" y="2409825"/>
            <a:ext cx="3155950" cy="1473200"/>
          </a:xfrm>
          <a:custGeom>
            <a:avLst/>
            <a:gdLst>
              <a:gd name="T0" fmla="*/ 0 w 1702"/>
              <a:gd name="T1" fmla="*/ 2147483647 h 353"/>
              <a:gd name="T2" fmla="*/ 2147483647 w 1702"/>
              <a:gd name="T3" fmla="*/ 2147483647 h 353"/>
              <a:gd name="T4" fmla="*/ 2147483647 w 1702"/>
              <a:gd name="T5" fmla="*/ 2147483647 h 3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2" h="353">
                <a:moveTo>
                  <a:pt x="0" y="95"/>
                </a:moveTo>
                <a:cubicBezTo>
                  <a:pt x="175" y="47"/>
                  <a:pt x="350" y="0"/>
                  <a:pt x="634" y="43"/>
                </a:cubicBezTo>
                <a:cubicBezTo>
                  <a:pt x="918" y="86"/>
                  <a:pt x="1310" y="219"/>
                  <a:pt x="1702" y="353"/>
                </a:cubicBezTo>
              </a:path>
            </a:pathLst>
          </a:custGeom>
          <a:noFill/>
          <a:ln w="57150" cap="flat" cmpd="sng">
            <a:solidFill>
              <a:srgbClr val="5F5F5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9414" name="Line 22"/>
          <p:cNvSpPr>
            <a:spLocks noChangeShapeType="1"/>
          </p:cNvSpPr>
          <p:nvPr/>
        </p:nvSpPr>
        <p:spPr bwMode="auto">
          <a:xfrm>
            <a:off x="4154488" y="3478213"/>
            <a:ext cx="1905000" cy="83820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9415" name="Oval 23"/>
          <p:cNvSpPr>
            <a:spLocks noChangeArrowheads="1"/>
          </p:cNvSpPr>
          <p:nvPr/>
        </p:nvSpPr>
        <p:spPr bwMode="auto">
          <a:xfrm>
            <a:off x="5362575" y="4127500"/>
            <a:ext cx="77788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9416" name="Oval 24"/>
          <p:cNvSpPr>
            <a:spLocks noChangeArrowheads="1"/>
          </p:cNvSpPr>
          <p:nvPr/>
        </p:nvSpPr>
        <p:spPr bwMode="auto">
          <a:xfrm>
            <a:off x="5610225" y="38623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9417" name="Oval 25"/>
          <p:cNvSpPr>
            <a:spLocks noChangeArrowheads="1"/>
          </p:cNvSpPr>
          <p:nvPr/>
        </p:nvSpPr>
        <p:spPr bwMode="auto">
          <a:xfrm>
            <a:off x="5856288" y="4613275"/>
            <a:ext cx="77787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9418" name="Oval 26"/>
          <p:cNvSpPr>
            <a:spLocks noChangeArrowheads="1"/>
          </p:cNvSpPr>
          <p:nvPr/>
        </p:nvSpPr>
        <p:spPr bwMode="auto">
          <a:xfrm>
            <a:off x="6140450" y="4376738"/>
            <a:ext cx="77788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9419" name="Line 27"/>
          <p:cNvSpPr>
            <a:spLocks noChangeShapeType="1"/>
          </p:cNvSpPr>
          <p:nvPr/>
        </p:nvSpPr>
        <p:spPr bwMode="auto">
          <a:xfrm rot="-5400000">
            <a:off x="4851400" y="48482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420" name="Text Box 28"/>
          <p:cNvSpPr txBox="1">
            <a:spLocks noChangeArrowheads="1"/>
          </p:cNvSpPr>
          <p:nvPr/>
        </p:nvSpPr>
        <p:spPr bwMode="auto">
          <a:xfrm>
            <a:off x="7058025" y="4487863"/>
            <a:ext cx="70643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h</a:t>
            </a:r>
            <a:r>
              <a:rPr lang="de-DE" altLang="de-DE" baseline="-25000"/>
              <a:t>B</a:t>
            </a:r>
            <a:r>
              <a:rPr lang="de-DE" altLang="de-DE"/>
              <a:t>(</a:t>
            </a:r>
            <a:r>
              <a:rPr lang="de-DE" altLang="de-DE" i="1"/>
              <a:t>w</a:t>
            </a:r>
            <a:r>
              <a:rPr lang="de-DE" altLang="de-DE"/>
              <a:t>)</a:t>
            </a:r>
            <a:endParaRPr lang="en-US" altLang="de-DE"/>
          </a:p>
        </p:txBody>
      </p:sp>
      <p:sp>
        <p:nvSpPr>
          <p:cNvPr id="59421" name="Line 29"/>
          <p:cNvSpPr>
            <a:spLocks noChangeShapeType="1"/>
          </p:cNvSpPr>
          <p:nvPr/>
        </p:nvSpPr>
        <p:spPr bwMode="auto">
          <a:xfrm>
            <a:off x="5143500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422" name="Line 30"/>
          <p:cNvSpPr>
            <a:spLocks noChangeShapeType="1"/>
          </p:cNvSpPr>
          <p:nvPr/>
        </p:nvSpPr>
        <p:spPr bwMode="auto">
          <a:xfrm flipH="1">
            <a:off x="4840288" y="2181225"/>
            <a:ext cx="0" cy="3121025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423" name="Line 31"/>
          <p:cNvSpPr>
            <a:spLocks noChangeShapeType="1"/>
          </p:cNvSpPr>
          <p:nvPr/>
        </p:nvSpPr>
        <p:spPr bwMode="auto">
          <a:xfrm>
            <a:off x="4687888" y="5148263"/>
            <a:ext cx="2971800" cy="63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424" name="Text Box 32"/>
          <p:cNvSpPr txBox="1">
            <a:spLocks noChangeArrowheads="1"/>
          </p:cNvSpPr>
          <p:nvPr/>
        </p:nvSpPr>
        <p:spPr bwMode="auto">
          <a:xfrm>
            <a:off x="7354888" y="5224463"/>
            <a:ext cx="36830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900" i="1"/>
              <a:t>w</a:t>
            </a:r>
            <a:endParaRPr lang="en-US" altLang="de-DE" sz="1900" i="1"/>
          </a:p>
        </p:txBody>
      </p:sp>
      <p:sp>
        <p:nvSpPr>
          <p:cNvPr id="59425" name="Text Box 33"/>
          <p:cNvSpPr txBox="1">
            <a:spLocks noChangeArrowheads="1"/>
          </p:cNvSpPr>
          <p:nvPr/>
        </p:nvSpPr>
        <p:spPr bwMode="auto">
          <a:xfrm>
            <a:off x="5226050" y="5224463"/>
            <a:ext cx="30003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59426" name="Text Box 34"/>
          <p:cNvSpPr txBox="1">
            <a:spLocks noChangeArrowheads="1"/>
          </p:cNvSpPr>
          <p:nvPr/>
        </p:nvSpPr>
        <p:spPr bwMode="auto">
          <a:xfrm>
            <a:off x="6294438" y="522446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de-DE" sz="1500"/>
          </a:p>
        </p:txBody>
      </p:sp>
      <p:sp>
        <p:nvSpPr>
          <p:cNvPr id="59427" name="Line 35"/>
          <p:cNvSpPr>
            <a:spLocks noChangeShapeType="1"/>
          </p:cNvSpPr>
          <p:nvPr/>
        </p:nvSpPr>
        <p:spPr bwMode="auto">
          <a:xfrm>
            <a:off x="5373688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428" name="Line 36"/>
          <p:cNvSpPr>
            <a:spLocks noChangeShapeType="1"/>
          </p:cNvSpPr>
          <p:nvPr/>
        </p:nvSpPr>
        <p:spPr bwMode="auto">
          <a:xfrm>
            <a:off x="5649913" y="5062538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429" name="Line 37"/>
          <p:cNvSpPr>
            <a:spLocks noChangeShapeType="1"/>
          </p:cNvSpPr>
          <p:nvPr/>
        </p:nvSpPr>
        <p:spPr bwMode="auto">
          <a:xfrm>
            <a:off x="5907088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430" name="Line 38"/>
          <p:cNvSpPr>
            <a:spLocks noChangeShapeType="1"/>
          </p:cNvSpPr>
          <p:nvPr/>
        </p:nvSpPr>
        <p:spPr bwMode="auto">
          <a:xfrm>
            <a:off x="6135688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431" name="Line 39"/>
          <p:cNvSpPr>
            <a:spLocks noChangeShapeType="1"/>
          </p:cNvSpPr>
          <p:nvPr/>
        </p:nvSpPr>
        <p:spPr bwMode="auto">
          <a:xfrm>
            <a:off x="6442075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432" name="Line 40"/>
          <p:cNvSpPr>
            <a:spLocks noChangeShapeType="1"/>
          </p:cNvSpPr>
          <p:nvPr/>
        </p:nvSpPr>
        <p:spPr bwMode="auto">
          <a:xfrm>
            <a:off x="6670675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433" name="Line 41"/>
          <p:cNvSpPr>
            <a:spLocks noChangeShapeType="1"/>
          </p:cNvSpPr>
          <p:nvPr/>
        </p:nvSpPr>
        <p:spPr bwMode="auto">
          <a:xfrm>
            <a:off x="6899275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434" name="Line 42"/>
          <p:cNvSpPr>
            <a:spLocks noChangeShapeType="1"/>
          </p:cNvSpPr>
          <p:nvPr/>
        </p:nvSpPr>
        <p:spPr bwMode="auto">
          <a:xfrm rot="-5400000">
            <a:off x="4851400" y="46005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435" name="Line 43"/>
          <p:cNvSpPr>
            <a:spLocks noChangeShapeType="1"/>
          </p:cNvSpPr>
          <p:nvPr/>
        </p:nvSpPr>
        <p:spPr bwMode="auto">
          <a:xfrm rot="-5400000">
            <a:off x="4841082" y="4352131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436" name="Line 44"/>
          <p:cNvSpPr>
            <a:spLocks noChangeShapeType="1"/>
          </p:cNvSpPr>
          <p:nvPr/>
        </p:nvSpPr>
        <p:spPr bwMode="auto">
          <a:xfrm rot="-5400000">
            <a:off x="4851400" y="41052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437" name="Line 45"/>
          <p:cNvSpPr>
            <a:spLocks noChangeShapeType="1"/>
          </p:cNvSpPr>
          <p:nvPr/>
        </p:nvSpPr>
        <p:spPr bwMode="auto">
          <a:xfrm rot="-5400000">
            <a:off x="4851400" y="38592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438" name="Line 46"/>
          <p:cNvSpPr>
            <a:spLocks noChangeShapeType="1"/>
          </p:cNvSpPr>
          <p:nvPr/>
        </p:nvSpPr>
        <p:spPr bwMode="auto">
          <a:xfrm rot="-5400000">
            <a:off x="4851400" y="360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439" name="Line 47"/>
          <p:cNvSpPr>
            <a:spLocks noChangeShapeType="1"/>
          </p:cNvSpPr>
          <p:nvPr/>
        </p:nvSpPr>
        <p:spPr bwMode="auto">
          <a:xfrm rot="-5400000">
            <a:off x="4851400" y="33623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440" name="Line 48"/>
          <p:cNvSpPr>
            <a:spLocks noChangeShapeType="1"/>
          </p:cNvSpPr>
          <p:nvPr/>
        </p:nvSpPr>
        <p:spPr bwMode="auto">
          <a:xfrm rot="-5400000">
            <a:off x="4851400" y="31162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441" name="Text Box 49"/>
          <p:cNvSpPr txBox="1">
            <a:spLocks noChangeArrowheads="1"/>
          </p:cNvSpPr>
          <p:nvPr/>
        </p:nvSpPr>
        <p:spPr bwMode="auto">
          <a:xfrm>
            <a:off x="4465638" y="4521200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59442" name="Text Box 50"/>
          <p:cNvSpPr txBox="1">
            <a:spLocks noChangeArrowheads="1"/>
          </p:cNvSpPr>
          <p:nvPr/>
        </p:nvSpPr>
        <p:spPr bwMode="auto">
          <a:xfrm>
            <a:off x="4459288" y="40116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59443" name="Text Box 51"/>
          <p:cNvSpPr txBox="1">
            <a:spLocks noChangeArrowheads="1"/>
          </p:cNvSpPr>
          <p:nvPr/>
        </p:nvSpPr>
        <p:spPr bwMode="auto">
          <a:xfrm>
            <a:off x="4459288" y="2174875"/>
            <a:ext cx="328612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900" i="1"/>
              <a:t>h</a:t>
            </a:r>
            <a:endParaRPr lang="en-US" altLang="de-DE" sz="1900" i="1"/>
          </a:p>
        </p:txBody>
      </p:sp>
      <p:sp>
        <p:nvSpPr>
          <p:cNvPr id="59444" name="Line 52"/>
          <p:cNvSpPr>
            <a:spLocks noChangeShapeType="1"/>
          </p:cNvSpPr>
          <p:nvPr/>
        </p:nvSpPr>
        <p:spPr bwMode="auto">
          <a:xfrm rot="-5400000">
            <a:off x="4841082" y="2867819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445" name="Text Box 53"/>
          <p:cNvSpPr txBox="1">
            <a:spLocks noChangeArrowheads="1"/>
          </p:cNvSpPr>
          <p:nvPr/>
        </p:nvSpPr>
        <p:spPr bwMode="auto">
          <a:xfrm>
            <a:off x="5761038" y="523240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59446" name="Text Box 54"/>
          <p:cNvSpPr txBox="1">
            <a:spLocks noChangeArrowheads="1"/>
          </p:cNvSpPr>
          <p:nvPr/>
        </p:nvSpPr>
        <p:spPr bwMode="auto">
          <a:xfrm>
            <a:off x="4459288" y="3536950"/>
            <a:ext cx="298450" cy="32226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de-DE" sz="1500"/>
          </a:p>
        </p:txBody>
      </p:sp>
      <p:sp>
        <p:nvSpPr>
          <p:cNvPr id="59447" name="Line 55"/>
          <p:cNvSpPr>
            <a:spLocks noChangeShapeType="1"/>
          </p:cNvSpPr>
          <p:nvPr/>
        </p:nvSpPr>
        <p:spPr bwMode="auto">
          <a:xfrm>
            <a:off x="7127875" y="5080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448" name="Text Box 56"/>
          <p:cNvSpPr txBox="1">
            <a:spLocks noChangeArrowheads="1"/>
          </p:cNvSpPr>
          <p:nvPr/>
        </p:nvSpPr>
        <p:spPr bwMode="auto">
          <a:xfrm>
            <a:off x="7050088" y="4113213"/>
            <a:ext cx="7064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h</a:t>
            </a:r>
            <a:r>
              <a:rPr lang="de-DE" altLang="de-DE" baseline="-25000"/>
              <a:t>A</a:t>
            </a:r>
            <a:r>
              <a:rPr lang="de-DE" altLang="de-DE"/>
              <a:t>(</a:t>
            </a:r>
            <a:r>
              <a:rPr lang="de-DE" altLang="de-DE" i="1"/>
              <a:t>w</a:t>
            </a:r>
            <a:r>
              <a:rPr lang="de-DE" altLang="de-DE"/>
              <a:t>)</a:t>
            </a:r>
            <a:endParaRPr lang="en-US" altLang="de-DE"/>
          </a:p>
        </p:txBody>
      </p:sp>
      <p:sp>
        <p:nvSpPr>
          <p:cNvPr id="59449" name="Rectangle 57"/>
          <p:cNvSpPr>
            <a:spLocks noChangeArrowheads="1"/>
          </p:cNvSpPr>
          <p:nvPr/>
        </p:nvSpPr>
        <p:spPr bwMode="auto">
          <a:xfrm>
            <a:off x="1557338" y="2551113"/>
            <a:ext cx="766762" cy="1277937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9450" name="Rectangle 58"/>
          <p:cNvSpPr>
            <a:spLocks noChangeArrowheads="1"/>
          </p:cNvSpPr>
          <p:nvPr/>
        </p:nvSpPr>
        <p:spPr bwMode="auto">
          <a:xfrm>
            <a:off x="1557338" y="2551113"/>
            <a:ext cx="766762" cy="1277937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grpSp>
        <p:nvGrpSpPr>
          <p:cNvPr id="59451" name="Group 59"/>
          <p:cNvGrpSpPr>
            <a:grpSpLocks/>
          </p:cNvGrpSpPr>
          <p:nvPr/>
        </p:nvGrpSpPr>
        <p:grpSpPr bwMode="auto">
          <a:xfrm>
            <a:off x="3054350" y="4645025"/>
            <a:ext cx="1022350" cy="509588"/>
            <a:chOff x="4512" y="2010"/>
            <a:chExt cx="609" cy="304"/>
          </a:xfrm>
        </p:grpSpPr>
        <p:sp>
          <p:nvSpPr>
            <p:cNvPr id="59458" name="Rectangle 60"/>
            <p:cNvSpPr>
              <a:spLocks noChangeArrowheads="1"/>
            </p:cNvSpPr>
            <p:nvPr/>
          </p:nvSpPr>
          <p:spPr bwMode="auto">
            <a:xfrm>
              <a:off x="4512" y="2010"/>
              <a:ext cx="609" cy="304"/>
            </a:xfrm>
            <a:prstGeom prst="rect">
              <a:avLst/>
            </a:prstGeom>
            <a:solidFill>
              <a:srgbClr val="BFBFBF"/>
            </a:solidFill>
            <a:ln w="0">
              <a:solidFill>
                <a:srgbClr val="BFBFB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9459" name="Rectangle 61"/>
            <p:cNvSpPr>
              <a:spLocks noChangeArrowheads="1"/>
            </p:cNvSpPr>
            <p:nvPr/>
          </p:nvSpPr>
          <p:spPr bwMode="auto">
            <a:xfrm>
              <a:off x="4512" y="2010"/>
              <a:ext cx="609" cy="304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59452" name="Rectangle 62"/>
          <p:cNvSpPr>
            <a:spLocks noChangeArrowheads="1"/>
          </p:cNvSpPr>
          <p:nvPr/>
        </p:nvSpPr>
        <p:spPr bwMode="auto">
          <a:xfrm rot="5400000">
            <a:off x="1307307" y="4388644"/>
            <a:ext cx="1022350" cy="509587"/>
          </a:xfrm>
          <a:prstGeom prst="rect">
            <a:avLst/>
          </a:prstGeom>
          <a:solidFill>
            <a:srgbClr val="C0C0C0"/>
          </a:solidFill>
          <a:ln w="0">
            <a:solidFill>
              <a:srgbClr val="BFBFB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9453" name="Rectangle 63"/>
          <p:cNvSpPr>
            <a:spLocks noChangeArrowheads="1"/>
          </p:cNvSpPr>
          <p:nvPr/>
        </p:nvSpPr>
        <p:spPr bwMode="auto">
          <a:xfrm rot="5400000">
            <a:off x="1307307" y="4388644"/>
            <a:ext cx="1022350" cy="509587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grpSp>
        <p:nvGrpSpPr>
          <p:cNvPr id="59454" name="Group 64"/>
          <p:cNvGrpSpPr>
            <a:grpSpLocks/>
          </p:cNvGrpSpPr>
          <p:nvPr/>
        </p:nvGrpSpPr>
        <p:grpSpPr bwMode="auto">
          <a:xfrm rot="5400000">
            <a:off x="3036887" y="2836863"/>
            <a:ext cx="766763" cy="1277938"/>
            <a:chOff x="4512" y="1250"/>
            <a:chExt cx="456" cy="760"/>
          </a:xfrm>
        </p:grpSpPr>
        <p:sp>
          <p:nvSpPr>
            <p:cNvPr id="59456" name="Rectangle 65"/>
            <p:cNvSpPr>
              <a:spLocks noChangeArrowheads="1"/>
            </p:cNvSpPr>
            <p:nvPr/>
          </p:nvSpPr>
          <p:spPr bwMode="auto">
            <a:xfrm>
              <a:off x="4512" y="1250"/>
              <a:ext cx="456" cy="760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9457" name="Rectangle 66"/>
            <p:cNvSpPr>
              <a:spLocks noChangeArrowheads="1"/>
            </p:cNvSpPr>
            <p:nvPr/>
          </p:nvSpPr>
          <p:spPr bwMode="auto">
            <a:xfrm>
              <a:off x="4512" y="1250"/>
              <a:ext cx="456" cy="760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59455" name="Text Box 67"/>
          <p:cNvSpPr txBox="1">
            <a:spLocks noChangeArrowheads="1"/>
          </p:cNvSpPr>
          <p:nvPr/>
        </p:nvSpPr>
        <p:spPr bwMode="auto">
          <a:xfrm>
            <a:off x="836613" y="1111250"/>
            <a:ext cx="4954587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1. Ermitteln der Formfunktionen der Blöcke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3.4.1	Floorplan-Sizing-Algorithmus: Beispiel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525463" y="1225550"/>
            <a:ext cx="8234362" cy="4941888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70372" name="Freeform 4"/>
          <p:cNvSpPr>
            <a:spLocks/>
          </p:cNvSpPr>
          <p:nvPr/>
        </p:nvSpPr>
        <p:spPr bwMode="auto">
          <a:xfrm>
            <a:off x="1501775" y="2573338"/>
            <a:ext cx="1227138" cy="1985962"/>
          </a:xfrm>
          <a:custGeom>
            <a:avLst/>
            <a:gdLst>
              <a:gd name="T0" fmla="*/ 2147483647 w 913"/>
              <a:gd name="T1" fmla="*/ 2147483647 h 1476"/>
              <a:gd name="T2" fmla="*/ 2147483647 w 913"/>
              <a:gd name="T3" fmla="*/ 2147483647 h 1476"/>
              <a:gd name="T4" fmla="*/ 2147483647 w 913"/>
              <a:gd name="T5" fmla="*/ 2147483647 h 1476"/>
              <a:gd name="T6" fmla="*/ 2147483647 w 913"/>
              <a:gd name="T7" fmla="*/ 2147483647 h 1476"/>
              <a:gd name="T8" fmla="*/ 0 w 913"/>
              <a:gd name="T9" fmla="*/ 2147483647 h 1476"/>
              <a:gd name="T10" fmla="*/ 0 w 913"/>
              <a:gd name="T11" fmla="*/ 0 h 1476"/>
              <a:gd name="T12" fmla="*/ 2147483647 w 913"/>
              <a:gd name="T13" fmla="*/ 0 h 1476"/>
              <a:gd name="T14" fmla="*/ 2147483647 w 913"/>
              <a:gd name="T15" fmla="*/ 2147483647 h 14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13" h="1476">
                <a:moveTo>
                  <a:pt x="913" y="868"/>
                </a:moveTo>
                <a:lnTo>
                  <a:pt x="913" y="1476"/>
                </a:ln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  <a:lnTo>
                  <a:pt x="913" y="0"/>
                </a:lnTo>
                <a:lnTo>
                  <a:pt x="913" y="868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BFBF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70373" name="Freeform 5"/>
          <p:cNvSpPr>
            <a:spLocks/>
          </p:cNvSpPr>
          <p:nvPr/>
        </p:nvSpPr>
        <p:spPr bwMode="auto">
          <a:xfrm>
            <a:off x="1508125" y="2574925"/>
            <a:ext cx="1227138" cy="1985963"/>
          </a:xfrm>
          <a:custGeom>
            <a:avLst/>
            <a:gdLst>
              <a:gd name="T0" fmla="*/ 2147483647 w 913"/>
              <a:gd name="T1" fmla="*/ 2147483647 h 1476"/>
              <a:gd name="T2" fmla="*/ 2147483647 w 913"/>
              <a:gd name="T3" fmla="*/ 2147483647 h 1476"/>
              <a:gd name="T4" fmla="*/ 2147483647 w 913"/>
              <a:gd name="T5" fmla="*/ 2147483647 h 1476"/>
              <a:gd name="T6" fmla="*/ 0 w 913"/>
              <a:gd name="T7" fmla="*/ 2147483647 h 1476"/>
              <a:gd name="T8" fmla="*/ 0 w 913"/>
              <a:gd name="T9" fmla="*/ 0 h 1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3" h="1476">
                <a:moveTo>
                  <a:pt x="913" y="1476"/>
                </a:move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0374" name="Freeform 6"/>
          <p:cNvSpPr>
            <a:spLocks/>
          </p:cNvSpPr>
          <p:nvPr/>
        </p:nvSpPr>
        <p:spPr bwMode="auto">
          <a:xfrm>
            <a:off x="1712913" y="2922588"/>
            <a:ext cx="1022350" cy="1431925"/>
          </a:xfrm>
          <a:custGeom>
            <a:avLst/>
            <a:gdLst>
              <a:gd name="T0" fmla="*/ 2147483647 w 760"/>
              <a:gd name="T1" fmla="*/ 2147483647 h 1065"/>
              <a:gd name="T2" fmla="*/ 2147483647 w 760"/>
              <a:gd name="T3" fmla="*/ 0 h 1065"/>
              <a:gd name="T4" fmla="*/ 0 w 760"/>
              <a:gd name="T5" fmla="*/ 0 h 1065"/>
              <a:gd name="T6" fmla="*/ 0 w 760"/>
              <a:gd name="T7" fmla="*/ 2147483647 h 1065"/>
              <a:gd name="T8" fmla="*/ 2147483647 w 760"/>
              <a:gd name="T9" fmla="*/ 2147483647 h 1065"/>
              <a:gd name="T10" fmla="*/ 2147483647 w 760"/>
              <a:gd name="T11" fmla="*/ 2147483647 h 1065"/>
              <a:gd name="T12" fmla="*/ 2147483647 w 760"/>
              <a:gd name="T13" fmla="*/ 2147483647 h 1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65">
                <a:moveTo>
                  <a:pt x="760" y="1065"/>
                </a:moveTo>
                <a:lnTo>
                  <a:pt x="760" y="0"/>
                </a:lnTo>
                <a:lnTo>
                  <a:pt x="0" y="0"/>
                </a:ln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70375" name="Freeform 7"/>
          <p:cNvSpPr>
            <a:spLocks/>
          </p:cNvSpPr>
          <p:nvPr/>
        </p:nvSpPr>
        <p:spPr bwMode="auto">
          <a:xfrm>
            <a:off x="1712913" y="2922588"/>
            <a:ext cx="1022350" cy="1431925"/>
          </a:xfrm>
          <a:custGeom>
            <a:avLst/>
            <a:gdLst>
              <a:gd name="T0" fmla="*/ 0 w 760"/>
              <a:gd name="T1" fmla="*/ 0 h 1065"/>
              <a:gd name="T2" fmla="*/ 0 w 760"/>
              <a:gd name="T3" fmla="*/ 2147483647 h 1065"/>
              <a:gd name="T4" fmla="*/ 2147483647 w 760"/>
              <a:gd name="T5" fmla="*/ 2147483647 h 1065"/>
              <a:gd name="T6" fmla="*/ 2147483647 w 760"/>
              <a:gd name="T7" fmla="*/ 2147483647 h 1065"/>
              <a:gd name="T8" fmla="*/ 2147483647 w 760"/>
              <a:gd name="T9" fmla="*/ 2147483647 h 1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0" h="1065">
                <a:moveTo>
                  <a:pt x="0" y="0"/>
                </a:move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0376" name="Rectangle 8"/>
          <p:cNvSpPr>
            <a:spLocks noChangeArrowheads="1"/>
          </p:cNvSpPr>
          <p:nvPr/>
        </p:nvSpPr>
        <p:spPr bwMode="auto">
          <a:xfrm>
            <a:off x="1717675" y="2566988"/>
            <a:ext cx="1020763" cy="365125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70377" name="Line 9"/>
          <p:cNvSpPr>
            <a:spLocks noChangeShapeType="1"/>
          </p:cNvSpPr>
          <p:nvPr/>
        </p:nvSpPr>
        <p:spPr bwMode="auto">
          <a:xfrm flipV="1">
            <a:off x="1712913" y="2568575"/>
            <a:ext cx="0" cy="366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0378" name="Oval 10"/>
          <p:cNvSpPr>
            <a:spLocks noChangeArrowheads="1"/>
          </p:cNvSpPr>
          <p:nvPr/>
        </p:nvSpPr>
        <p:spPr bwMode="auto">
          <a:xfrm>
            <a:off x="1685925" y="3914775"/>
            <a:ext cx="60325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70379" name="Oval 11"/>
          <p:cNvSpPr>
            <a:spLocks noChangeArrowheads="1"/>
          </p:cNvSpPr>
          <p:nvPr/>
        </p:nvSpPr>
        <p:spPr bwMode="auto">
          <a:xfrm>
            <a:off x="2097088" y="4319588"/>
            <a:ext cx="60325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70380" name="Oval 12"/>
          <p:cNvSpPr>
            <a:spLocks noChangeArrowheads="1"/>
          </p:cNvSpPr>
          <p:nvPr/>
        </p:nvSpPr>
        <p:spPr bwMode="auto">
          <a:xfrm>
            <a:off x="1874838" y="4521200"/>
            <a:ext cx="63500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70381" name="Oval 13"/>
          <p:cNvSpPr>
            <a:spLocks noChangeArrowheads="1"/>
          </p:cNvSpPr>
          <p:nvPr/>
        </p:nvSpPr>
        <p:spPr bwMode="auto">
          <a:xfrm>
            <a:off x="1477963" y="4116388"/>
            <a:ext cx="60325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70382" name="AutoShape 14"/>
          <p:cNvSpPr>
            <a:spLocks noChangeArrowheads="1"/>
          </p:cNvSpPr>
          <p:nvPr/>
        </p:nvSpPr>
        <p:spPr bwMode="auto">
          <a:xfrm>
            <a:off x="3392488" y="3421063"/>
            <a:ext cx="487362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70383" name="Line 15"/>
          <p:cNvSpPr>
            <a:spLocks noChangeShapeType="1"/>
          </p:cNvSpPr>
          <p:nvPr/>
        </p:nvSpPr>
        <p:spPr bwMode="auto">
          <a:xfrm flipH="1">
            <a:off x="1073150" y="2568575"/>
            <a:ext cx="0" cy="24955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0384" name="Line 16"/>
          <p:cNvSpPr>
            <a:spLocks noChangeShapeType="1"/>
          </p:cNvSpPr>
          <p:nvPr/>
        </p:nvSpPr>
        <p:spPr bwMode="auto">
          <a:xfrm>
            <a:off x="952500" y="4941888"/>
            <a:ext cx="2378075" cy="4762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0385" name="Text Box 17"/>
          <p:cNvSpPr txBox="1">
            <a:spLocks noChangeArrowheads="1"/>
          </p:cNvSpPr>
          <p:nvPr/>
        </p:nvSpPr>
        <p:spPr bwMode="auto">
          <a:xfrm>
            <a:off x="3086100" y="5002213"/>
            <a:ext cx="369888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900" i="1"/>
              <a:t>w</a:t>
            </a:r>
            <a:endParaRPr lang="en-US" altLang="de-DE" sz="1900" i="1"/>
          </a:p>
        </p:txBody>
      </p:sp>
      <p:sp>
        <p:nvSpPr>
          <p:cNvPr id="570386" name="Text Box 18"/>
          <p:cNvSpPr txBox="1">
            <a:spLocks noChangeArrowheads="1"/>
          </p:cNvSpPr>
          <p:nvPr/>
        </p:nvSpPr>
        <p:spPr bwMode="auto">
          <a:xfrm>
            <a:off x="1382713" y="5002213"/>
            <a:ext cx="3000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570387" name="Text Box 19"/>
          <p:cNvSpPr txBox="1">
            <a:spLocks noChangeArrowheads="1"/>
          </p:cNvSpPr>
          <p:nvPr/>
        </p:nvSpPr>
        <p:spPr bwMode="auto">
          <a:xfrm>
            <a:off x="2238375" y="5002213"/>
            <a:ext cx="30003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de-DE" sz="1500"/>
          </a:p>
        </p:txBody>
      </p:sp>
      <p:sp>
        <p:nvSpPr>
          <p:cNvPr id="570388" name="Line 20"/>
          <p:cNvSpPr>
            <a:spLocks noChangeShapeType="1"/>
          </p:cNvSpPr>
          <p:nvPr/>
        </p:nvSpPr>
        <p:spPr bwMode="auto">
          <a:xfrm>
            <a:off x="1501775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0389" name="Line 21"/>
          <p:cNvSpPr>
            <a:spLocks noChangeShapeType="1"/>
          </p:cNvSpPr>
          <p:nvPr/>
        </p:nvSpPr>
        <p:spPr bwMode="auto">
          <a:xfrm>
            <a:off x="1722438" y="4873625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0390" name="Line 22"/>
          <p:cNvSpPr>
            <a:spLocks noChangeShapeType="1"/>
          </p:cNvSpPr>
          <p:nvPr/>
        </p:nvSpPr>
        <p:spPr bwMode="auto">
          <a:xfrm>
            <a:off x="1928813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0391" name="Line 23"/>
          <p:cNvSpPr>
            <a:spLocks noChangeShapeType="1"/>
          </p:cNvSpPr>
          <p:nvPr/>
        </p:nvSpPr>
        <p:spPr bwMode="auto">
          <a:xfrm>
            <a:off x="2111375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0392" name="Line 24"/>
          <p:cNvSpPr>
            <a:spLocks noChangeShapeType="1"/>
          </p:cNvSpPr>
          <p:nvPr/>
        </p:nvSpPr>
        <p:spPr bwMode="auto">
          <a:xfrm>
            <a:off x="2355850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0393" name="Line 25"/>
          <p:cNvSpPr>
            <a:spLocks noChangeShapeType="1"/>
          </p:cNvSpPr>
          <p:nvPr/>
        </p:nvSpPr>
        <p:spPr bwMode="auto">
          <a:xfrm>
            <a:off x="2540000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0394" name="Line 26"/>
          <p:cNvSpPr>
            <a:spLocks noChangeShapeType="1"/>
          </p:cNvSpPr>
          <p:nvPr/>
        </p:nvSpPr>
        <p:spPr bwMode="auto">
          <a:xfrm>
            <a:off x="2722563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0395" name="Line 27"/>
          <p:cNvSpPr>
            <a:spLocks noChangeShapeType="1"/>
          </p:cNvSpPr>
          <p:nvPr/>
        </p:nvSpPr>
        <p:spPr bwMode="auto">
          <a:xfrm rot="-5400000">
            <a:off x="1083469" y="450135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0396" name="Line 28"/>
          <p:cNvSpPr>
            <a:spLocks noChangeShapeType="1"/>
          </p:cNvSpPr>
          <p:nvPr/>
        </p:nvSpPr>
        <p:spPr bwMode="auto">
          <a:xfrm rot="-5400000">
            <a:off x="1074738" y="430212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0397" name="Line 29"/>
          <p:cNvSpPr>
            <a:spLocks noChangeShapeType="1"/>
          </p:cNvSpPr>
          <p:nvPr/>
        </p:nvSpPr>
        <p:spPr bwMode="auto">
          <a:xfrm rot="-5400000">
            <a:off x="1083469" y="4104481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0398" name="Line 30"/>
          <p:cNvSpPr>
            <a:spLocks noChangeShapeType="1"/>
          </p:cNvSpPr>
          <p:nvPr/>
        </p:nvSpPr>
        <p:spPr bwMode="auto">
          <a:xfrm rot="-5400000">
            <a:off x="1083469" y="3907631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0399" name="Line 31"/>
          <p:cNvSpPr>
            <a:spLocks noChangeShapeType="1"/>
          </p:cNvSpPr>
          <p:nvPr/>
        </p:nvSpPr>
        <p:spPr bwMode="auto">
          <a:xfrm rot="-5400000">
            <a:off x="1083469" y="3709194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0400" name="Line 32"/>
          <p:cNvSpPr>
            <a:spLocks noChangeShapeType="1"/>
          </p:cNvSpPr>
          <p:nvPr/>
        </p:nvSpPr>
        <p:spPr bwMode="auto">
          <a:xfrm rot="-5400000">
            <a:off x="1083469" y="351075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0401" name="Line 33"/>
          <p:cNvSpPr>
            <a:spLocks noChangeShapeType="1"/>
          </p:cNvSpPr>
          <p:nvPr/>
        </p:nvSpPr>
        <p:spPr bwMode="auto">
          <a:xfrm rot="-5400000">
            <a:off x="1083469" y="331390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0402" name="Text Box 34"/>
          <p:cNvSpPr txBox="1">
            <a:spLocks noChangeArrowheads="1"/>
          </p:cNvSpPr>
          <p:nvPr/>
        </p:nvSpPr>
        <p:spPr bwMode="auto">
          <a:xfrm>
            <a:off x="774700" y="4440238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570403" name="Text Box 35"/>
          <p:cNvSpPr txBox="1">
            <a:spLocks noChangeArrowheads="1"/>
          </p:cNvSpPr>
          <p:nvPr/>
        </p:nvSpPr>
        <p:spPr bwMode="auto">
          <a:xfrm>
            <a:off x="769938" y="403066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570404" name="Text Box 36"/>
          <p:cNvSpPr txBox="1">
            <a:spLocks noChangeArrowheads="1"/>
          </p:cNvSpPr>
          <p:nvPr/>
        </p:nvSpPr>
        <p:spPr bwMode="auto">
          <a:xfrm>
            <a:off x="769938" y="2562225"/>
            <a:ext cx="32861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900" i="1"/>
              <a:t>h</a:t>
            </a:r>
            <a:endParaRPr lang="en-US" altLang="de-DE" sz="1900" i="1"/>
          </a:p>
        </p:txBody>
      </p:sp>
      <p:sp>
        <p:nvSpPr>
          <p:cNvPr id="570405" name="Line 37"/>
          <p:cNvSpPr>
            <a:spLocks noChangeShapeType="1"/>
          </p:cNvSpPr>
          <p:nvPr/>
        </p:nvSpPr>
        <p:spPr bwMode="auto">
          <a:xfrm rot="-5400000">
            <a:off x="1074738" y="3116262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0406" name="Text Box 38"/>
          <p:cNvSpPr txBox="1">
            <a:spLocks noChangeArrowheads="1"/>
          </p:cNvSpPr>
          <p:nvPr/>
        </p:nvSpPr>
        <p:spPr bwMode="auto">
          <a:xfrm>
            <a:off x="1811338" y="5008563"/>
            <a:ext cx="3000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570407" name="Text Box 39"/>
          <p:cNvSpPr txBox="1">
            <a:spLocks noChangeArrowheads="1"/>
          </p:cNvSpPr>
          <p:nvPr/>
        </p:nvSpPr>
        <p:spPr bwMode="auto">
          <a:xfrm>
            <a:off x="769938" y="365125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de-DE" sz="1500"/>
          </a:p>
        </p:txBody>
      </p:sp>
      <p:sp>
        <p:nvSpPr>
          <p:cNvPr id="570408" name="Line 40"/>
          <p:cNvSpPr>
            <a:spLocks noChangeShapeType="1"/>
          </p:cNvSpPr>
          <p:nvPr/>
        </p:nvSpPr>
        <p:spPr bwMode="auto">
          <a:xfrm>
            <a:off x="2903538" y="4886325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0409" name="Line 41"/>
          <p:cNvSpPr>
            <a:spLocks noChangeShapeType="1"/>
          </p:cNvSpPr>
          <p:nvPr/>
        </p:nvSpPr>
        <p:spPr bwMode="auto">
          <a:xfrm>
            <a:off x="1289050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0410" name="Line 42"/>
          <p:cNvSpPr>
            <a:spLocks noChangeShapeType="1"/>
          </p:cNvSpPr>
          <p:nvPr/>
        </p:nvSpPr>
        <p:spPr bwMode="auto">
          <a:xfrm rot="-5400000">
            <a:off x="1073944" y="469820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0411" name="Text Box 43"/>
          <p:cNvSpPr txBox="1">
            <a:spLocks noChangeArrowheads="1"/>
          </p:cNvSpPr>
          <p:nvPr/>
        </p:nvSpPr>
        <p:spPr bwMode="auto">
          <a:xfrm>
            <a:off x="2789238" y="4484688"/>
            <a:ext cx="7064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h</a:t>
            </a:r>
            <a:r>
              <a:rPr lang="de-DE" altLang="de-DE" baseline="-25000"/>
              <a:t>B</a:t>
            </a:r>
            <a:r>
              <a:rPr lang="de-DE" altLang="de-DE"/>
              <a:t>(</a:t>
            </a:r>
            <a:r>
              <a:rPr lang="de-DE" altLang="de-DE" i="1"/>
              <a:t>w</a:t>
            </a:r>
            <a:r>
              <a:rPr lang="de-DE" altLang="de-DE"/>
              <a:t>)</a:t>
            </a:r>
            <a:endParaRPr lang="en-US" altLang="de-DE"/>
          </a:p>
        </p:txBody>
      </p:sp>
      <p:sp>
        <p:nvSpPr>
          <p:cNvPr id="570412" name="Text Box 44"/>
          <p:cNvSpPr txBox="1">
            <a:spLocks noChangeArrowheads="1"/>
          </p:cNvSpPr>
          <p:nvPr/>
        </p:nvSpPr>
        <p:spPr bwMode="auto">
          <a:xfrm>
            <a:off x="2782888" y="4184650"/>
            <a:ext cx="70643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h</a:t>
            </a:r>
            <a:r>
              <a:rPr lang="de-DE" altLang="de-DE" baseline="-25000"/>
              <a:t>A</a:t>
            </a:r>
            <a:r>
              <a:rPr lang="de-DE" altLang="de-DE"/>
              <a:t>(</a:t>
            </a:r>
            <a:r>
              <a:rPr lang="de-DE" altLang="de-DE" i="1"/>
              <a:t>w</a:t>
            </a:r>
            <a:r>
              <a:rPr lang="de-DE" altLang="de-DE"/>
              <a:t>)</a:t>
            </a:r>
            <a:endParaRPr lang="en-US" altLang="de-DE"/>
          </a:p>
        </p:txBody>
      </p:sp>
      <p:sp>
        <p:nvSpPr>
          <p:cNvPr id="570413" name="Text Box 45"/>
          <p:cNvSpPr txBox="1">
            <a:spLocks noChangeArrowheads="1"/>
          </p:cNvSpPr>
          <p:nvPr/>
        </p:nvSpPr>
        <p:spPr bwMode="auto">
          <a:xfrm>
            <a:off x="769938" y="32242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8</a:t>
            </a:r>
            <a:endParaRPr lang="en-US" altLang="de-DE" sz="1500"/>
          </a:p>
        </p:txBody>
      </p:sp>
      <p:sp>
        <p:nvSpPr>
          <p:cNvPr id="60462" name="Text Box 46"/>
          <p:cNvSpPr txBox="1">
            <a:spLocks noChangeArrowheads="1"/>
          </p:cNvSpPr>
          <p:nvPr/>
        </p:nvSpPr>
        <p:spPr bwMode="auto">
          <a:xfrm>
            <a:off x="836613" y="1111250"/>
            <a:ext cx="72421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2. Ermitteln der Formfunktion der Topzelle </a:t>
            </a:r>
            <a:br>
              <a:rPr lang="de-DE" altLang="de-DE"/>
            </a:br>
            <a:r>
              <a:rPr lang="de-DE" altLang="de-DE"/>
              <a:t>    (</a:t>
            </a:r>
            <a:r>
              <a:rPr lang="de-DE" altLang="de-DE" u="sng"/>
              <a:t>vertikale</a:t>
            </a:r>
            <a:r>
              <a:rPr lang="de-DE" altLang="de-DE"/>
              <a:t> Zusammensetzung)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0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70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70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70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70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70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70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70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70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70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70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70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70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7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70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70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7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70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70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70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70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70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70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70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70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70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70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70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70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570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70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57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570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57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570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570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570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570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570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570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570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570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372" grpId="0" animBg="1"/>
      <p:bldP spid="570373" grpId="0" animBg="1"/>
      <p:bldP spid="570374" grpId="0" animBg="1"/>
      <p:bldP spid="570375" grpId="0" animBg="1"/>
      <p:bldP spid="570376" grpId="0" animBg="1"/>
      <p:bldP spid="570377" grpId="0" animBg="1"/>
      <p:bldP spid="570378" grpId="0" animBg="1"/>
      <p:bldP spid="570379" grpId="0" animBg="1"/>
      <p:bldP spid="570380" grpId="0" animBg="1"/>
      <p:bldP spid="570381" grpId="0" animBg="1"/>
      <p:bldP spid="570382" grpId="0" animBg="1"/>
      <p:bldP spid="570383" grpId="0" animBg="1"/>
      <p:bldP spid="570384" grpId="0" animBg="1"/>
      <p:bldP spid="570385" grpId="0"/>
      <p:bldP spid="570386" grpId="0"/>
      <p:bldP spid="570387" grpId="0"/>
      <p:bldP spid="570388" grpId="0" animBg="1"/>
      <p:bldP spid="570389" grpId="0" animBg="1"/>
      <p:bldP spid="570390" grpId="0" animBg="1"/>
      <p:bldP spid="570391" grpId="0" animBg="1"/>
      <p:bldP spid="570392" grpId="0" animBg="1"/>
      <p:bldP spid="570393" grpId="0" animBg="1"/>
      <p:bldP spid="570394" grpId="0" animBg="1"/>
      <p:bldP spid="570395" grpId="0" animBg="1"/>
      <p:bldP spid="570396" grpId="0" animBg="1"/>
      <p:bldP spid="570397" grpId="0" animBg="1"/>
      <p:bldP spid="570398" grpId="0" animBg="1"/>
      <p:bldP spid="570399" grpId="0" animBg="1"/>
      <p:bldP spid="570400" grpId="0" animBg="1"/>
      <p:bldP spid="570401" grpId="0" animBg="1"/>
      <p:bldP spid="570402" grpId="0"/>
      <p:bldP spid="570403" grpId="0"/>
      <p:bldP spid="570404" grpId="0"/>
      <p:bldP spid="570405" grpId="0" animBg="1"/>
      <p:bldP spid="570406" grpId="0"/>
      <p:bldP spid="570407" grpId="0"/>
      <p:bldP spid="570408" grpId="0" animBg="1"/>
      <p:bldP spid="570409" grpId="0" animBg="1"/>
      <p:bldP spid="570410" grpId="0" animBg="1"/>
      <p:bldP spid="570411" grpId="0"/>
      <p:bldP spid="570412" grpId="0"/>
      <p:bldP spid="5704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3.4.1	Floorplan-Sizing-Algorithmus: Beispiel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525463" y="1225550"/>
            <a:ext cx="8234362" cy="4941888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1444" name="Freeform 4"/>
          <p:cNvSpPr>
            <a:spLocks/>
          </p:cNvSpPr>
          <p:nvPr/>
        </p:nvSpPr>
        <p:spPr bwMode="auto">
          <a:xfrm>
            <a:off x="1501775" y="2573338"/>
            <a:ext cx="1227138" cy="1985962"/>
          </a:xfrm>
          <a:custGeom>
            <a:avLst/>
            <a:gdLst>
              <a:gd name="T0" fmla="*/ 2147483647 w 913"/>
              <a:gd name="T1" fmla="*/ 2147483647 h 1476"/>
              <a:gd name="T2" fmla="*/ 2147483647 w 913"/>
              <a:gd name="T3" fmla="*/ 2147483647 h 1476"/>
              <a:gd name="T4" fmla="*/ 2147483647 w 913"/>
              <a:gd name="T5" fmla="*/ 2147483647 h 1476"/>
              <a:gd name="T6" fmla="*/ 2147483647 w 913"/>
              <a:gd name="T7" fmla="*/ 2147483647 h 1476"/>
              <a:gd name="T8" fmla="*/ 0 w 913"/>
              <a:gd name="T9" fmla="*/ 2147483647 h 1476"/>
              <a:gd name="T10" fmla="*/ 0 w 913"/>
              <a:gd name="T11" fmla="*/ 0 h 1476"/>
              <a:gd name="T12" fmla="*/ 2147483647 w 913"/>
              <a:gd name="T13" fmla="*/ 0 h 1476"/>
              <a:gd name="T14" fmla="*/ 2147483647 w 913"/>
              <a:gd name="T15" fmla="*/ 2147483647 h 14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13" h="1476">
                <a:moveTo>
                  <a:pt x="913" y="868"/>
                </a:moveTo>
                <a:lnTo>
                  <a:pt x="913" y="1476"/>
                </a:ln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  <a:lnTo>
                  <a:pt x="913" y="0"/>
                </a:lnTo>
                <a:lnTo>
                  <a:pt x="913" y="868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BFBF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445" name="Freeform 5"/>
          <p:cNvSpPr>
            <a:spLocks/>
          </p:cNvSpPr>
          <p:nvPr/>
        </p:nvSpPr>
        <p:spPr bwMode="auto">
          <a:xfrm>
            <a:off x="1508125" y="2574925"/>
            <a:ext cx="1227138" cy="1985963"/>
          </a:xfrm>
          <a:custGeom>
            <a:avLst/>
            <a:gdLst>
              <a:gd name="T0" fmla="*/ 2147483647 w 913"/>
              <a:gd name="T1" fmla="*/ 2147483647 h 1476"/>
              <a:gd name="T2" fmla="*/ 2147483647 w 913"/>
              <a:gd name="T3" fmla="*/ 2147483647 h 1476"/>
              <a:gd name="T4" fmla="*/ 2147483647 w 913"/>
              <a:gd name="T5" fmla="*/ 2147483647 h 1476"/>
              <a:gd name="T6" fmla="*/ 0 w 913"/>
              <a:gd name="T7" fmla="*/ 2147483647 h 1476"/>
              <a:gd name="T8" fmla="*/ 0 w 913"/>
              <a:gd name="T9" fmla="*/ 0 h 1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3" h="1476">
                <a:moveTo>
                  <a:pt x="913" y="1476"/>
                </a:move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446" name="Freeform 6"/>
          <p:cNvSpPr>
            <a:spLocks/>
          </p:cNvSpPr>
          <p:nvPr/>
        </p:nvSpPr>
        <p:spPr bwMode="auto">
          <a:xfrm>
            <a:off x="1712913" y="2922588"/>
            <a:ext cx="1022350" cy="1431925"/>
          </a:xfrm>
          <a:custGeom>
            <a:avLst/>
            <a:gdLst>
              <a:gd name="T0" fmla="*/ 2147483647 w 760"/>
              <a:gd name="T1" fmla="*/ 2147483647 h 1065"/>
              <a:gd name="T2" fmla="*/ 2147483647 w 760"/>
              <a:gd name="T3" fmla="*/ 0 h 1065"/>
              <a:gd name="T4" fmla="*/ 0 w 760"/>
              <a:gd name="T5" fmla="*/ 0 h 1065"/>
              <a:gd name="T6" fmla="*/ 0 w 760"/>
              <a:gd name="T7" fmla="*/ 2147483647 h 1065"/>
              <a:gd name="T8" fmla="*/ 2147483647 w 760"/>
              <a:gd name="T9" fmla="*/ 2147483647 h 1065"/>
              <a:gd name="T10" fmla="*/ 2147483647 w 760"/>
              <a:gd name="T11" fmla="*/ 2147483647 h 1065"/>
              <a:gd name="T12" fmla="*/ 2147483647 w 760"/>
              <a:gd name="T13" fmla="*/ 2147483647 h 1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65">
                <a:moveTo>
                  <a:pt x="760" y="1065"/>
                </a:moveTo>
                <a:lnTo>
                  <a:pt x="760" y="0"/>
                </a:lnTo>
                <a:lnTo>
                  <a:pt x="0" y="0"/>
                </a:ln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447" name="Freeform 7"/>
          <p:cNvSpPr>
            <a:spLocks/>
          </p:cNvSpPr>
          <p:nvPr/>
        </p:nvSpPr>
        <p:spPr bwMode="auto">
          <a:xfrm>
            <a:off x="1712913" y="2922588"/>
            <a:ext cx="1022350" cy="1431925"/>
          </a:xfrm>
          <a:custGeom>
            <a:avLst/>
            <a:gdLst>
              <a:gd name="T0" fmla="*/ 0 w 760"/>
              <a:gd name="T1" fmla="*/ 0 h 1065"/>
              <a:gd name="T2" fmla="*/ 0 w 760"/>
              <a:gd name="T3" fmla="*/ 2147483647 h 1065"/>
              <a:gd name="T4" fmla="*/ 2147483647 w 760"/>
              <a:gd name="T5" fmla="*/ 2147483647 h 1065"/>
              <a:gd name="T6" fmla="*/ 2147483647 w 760"/>
              <a:gd name="T7" fmla="*/ 2147483647 h 1065"/>
              <a:gd name="T8" fmla="*/ 2147483647 w 760"/>
              <a:gd name="T9" fmla="*/ 2147483647 h 1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0" h="1065">
                <a:moveTo>
                  <a:pt x="0" y="0"/>
                </a:move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1717675" y="2566988"/>
            <a:ext cx="1020763" cy="365125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 flipV="1">
            <a:off x="1712913" y="2568575"/>
            <a:ext cx="0" cy="366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450" name="Oval 10"/>
          <p:cNvSpPr>
            <a:spLocks noChangeArrowheads="1"/>
          </p:cNvSpPr>
          <p:nvPr/>
        </p:nvSpPr>
        <p:spPr bwMode="auto">
          <a:xfrm>
            <a:off x="1685925" y="3914775"/>
            <a:ext cx="60325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1451" name="Oval 11"/>
          <p:cNvSpPr>
            <a:spLocks noChangeArrowheads="1"/>
          </p:cNvSpPr>
          <p:nvPr/>
        </p:nvSpPr>
        <p:spPr bwMode="auto">
          <a:xfrm>
            <a:off x="2097088" y="4319588"/>
            <a:ext cx="60325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1452" name="Oval 12"/>
          <p:cNvSpPr>
            <a:spLocks noChangeArrowheads="1"/>
          </p:cNvSpPr>
          <p:nvPr/>
        </p:nvSpPr>
        <p:spPr bwMode="auto">
          <a:xfrm>
            <a:off x="1874838" y="4521200"/>
            <a:ext cx="63500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1453" name="Oval 13"/>
          <p:cNvSpPr>
            <a:spLocks noChangeArrowheads="1"/>
          </p:cNvSpPr>
          <p:nvPr/>
        </p:nvSpPr>
        <p:spPr bwMode="auto">
          <a:xfrm>
            <a:off x="1477963" y="4116388"/>
            <a:ext cx="60325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1454" name="Line 14"/>
          <p:cNvSpPr>
            <a:spLocks noChangeShapeType="1"/>
          </p:cNvSpPr>
          <p:nvPr/>
        </p:nvSpPr>
        <p:spPr bwMode="auto">
          <a:xfrm>
            <a:off x="1714500" y="3975100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455" name="Oval 15"/>
          <p:cNvSpPr>
            <a:spLocks noChangeArrowheads="1"/>
          </p:cNvSpPr>
          <p:nvPr/>
        </p:nvSpPr>
        <p:spPr bwMode="auto">
          <a:xfrm>
            <a:off x="1685925" y="3092450"/>
            <a:ext cx="60325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1456" name="Freeform 16"/>
          <p:cNvSpPr>
            <a:spLocks/>
          </p:cNvSpPr>
          <p:nvPr/>
        </p:nvSpPr>
        <p:spPr bwMode="auto">
          <a:xfrm>
            <a:off x="1730375" y="3192463"/>
            <a:ext cx="131763" cy="1016000"/>
          </a:xfrm>
          <a:custGeom>
            <a:avLst/>
            <a:gdLst>
              <a:gd name="T0" fmla="*/ 0 w 143"/>
              <a:gd name="T1" fmla="*/ 2147483647 h 756"/>
              <a:gd name="T2" fmla="*/ 2147483647 w 143"/>
              <a:gd name="T3" fmla="*/ 2147483647 h 756"/>
              <a:gd name="T4" fmla="*/ 2147483647 w 143"/>
              <a:gd name="T5" fmla="*/ 0 h 7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3" h="756">
                <a:moveTo>
                  <a:pt x="0" y="726"/>
                </a:moveTo>
                <a:cubicBezTo>
                  <a:pt x="64" y="741"/>
                  <a:pt x="129" y="756"/>
                  <a:pt x="136" y="635"/>
                </a:cubicBezTo>
                <a:cubicBezTo>
                  <a:pt x="143" y="514"/>
                  <a:pt x="94" y="257"/>
                  <a:pt x="45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457" name="Oval 17"/>
          <p:cNvSpPr>
            <a:spLocks noChangeArrowheads="1"/>
          </p:cNvSpPr>
          <p:nvPr/>
        </p:nvSpPr>
        <p:spPr bwMode="auto">
          <a:xfrm>
            <a:off x="1866900" y="3487738"/>
            <a:ext cx="61913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1458" name="Oval 18"/>
          <p:cNvSpPr>
            <a:spLocks noChangeArrowheads="1"/>
          </p:cNvSpPr>
          <p:nvPr/>
        </p:nvSpPr>
        <p:spPr bwMode="auto">
          <a:xfrm>
            <a:off x="2076450" y="3910013"/>
            <a:ext cx="63500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1459" name="Freeform 19"/>
          <p:cNvSpPr>
            <a:spLocks/>
          </p:cNvSpPr>
          <p:nvPr/>
        </p:nvSpPr>
        <p:spPr bwMode="auto">
          <a:xfrm>
            <a:off x="1928813" y="3975100"/>
            <a:ext cx="60325" cy="549275"/>
          </a:xfrm>
          <a:custGeom>
            <a:avLst/>
            <a:gdLst>
              <a:gd name="T0" fmla="*/ 0 w 46"/>
              <a:gd name="T1" fmla="*/ 2147483647 h 408"/>
              <a:gd name="T2" fmla="*/ 2147483647 w 46"/>
              <a:gd name="T3" fmla="*/ 2147483647 h 408"/>
              <a:gd name="T4" fmla="*/ 0 w 46"/>
              <a:gd name="T5" fmla="*/ 0 h 4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" h="408">
                <a:moveTo>
                  <a:pt x="0" y="408"/>
                </a:moveTo>
                <a:cubicBezTo>
                  <a:pt x="23" y="374"/>
                  <a:pt x="46" y="340"/>
                  <a:pt x="46" y="272"/>
                </a:cubicBezTo>
                <a:cubicBezTo>
                  <a:pt x="46" y="204"/>
                  <a:pt x="23" y="102"/>
                  <a:pt x="0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460" name="Freeform 20"/>
          <p:cNvSpPr>
            <a:spLocks/>
          </p:cNvSpPr>
          <p:nvPr/>
        </p:nvSpPr>
        <p:spPr bwMode="auto">
          <a:xfrm>
            <a:off x="1916113" y="3565525"/>
            <a:ext cx="61912" cy="366713"/>
          </a:xfrm>
          <a:custGeom>
            <a:avLst/>
            <a:gdLst>
              <a:gd name="T0" fmla="*/ 0 w 46"/>
              <a:gd name="T1" fmla="*/ 2147483647 h 272"/>
              <a:gd name="T2" fmla="*/ 2147483647 w 46"/>
              <a:gd name="T3" fmla="*/ 2147483647 h 272"/>
              <a:gd name="T4" fmla="*/ 0 w 46"/>
              <a:gd name="T5" fmla="*/ 0 h 2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" h="272">
                <a:moveTo>
                  <a:pt x="0" y="272"/>
                </a:moveTo>
                <a:cubicBezTo>
                  <a:pt x="23" y="226"/>
                  <a:pt x="46" y="181"/>
                  <a:pt x="46" y="136"/>
                </a:cubicBezTo>
                <a:cubicBezTo>
                  <a:pt x="46" y="91"/>
                  <a:pt x="23" y="45"/>
                  <a:pt x="0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461" name="Line 21"/>
          <p:cNvSpPr>
            <a:spLocks noChangeShapeType="1"/>
          </p:cNvSpPr>
          <p:nvPr/>
        </p:nvSpPr>
        <p:spPr bwMode="auto">
          <a:xfrm>
            <a:off x="2120900" y="4387850"/>
            <a:ext cx="0" cy="180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462" name="Freeform 22"/>
          <p:cNvSpPr>
            <a:spLocks/>
          </p:cNvSpPr>
          <p:nvPr/>
        </p:nvSpPr>
        <p:spPr bwMode="auto">
          <a:xfrm>
            <a:off x="2144713" y="3998913"/>
            <a:ext cx="60325" cy="549275"/>
          </a:xfrm>
          <a:custGeom>
            <a:avLst/>
            <a:gdLst>
              <a:gd name="T0" fmla="*/ 0 w 46"/>
              <a:gd name="T1" fmla="*/ 2147483647 h 408"/>
              <a:gd name="T2" fmla="*/ 2147483647 w 46"/>
              <a:gd name="T3" fmla="*/ 2147483647 h 408"/>
              <a:gd name="T4" fmla="*/ 0 w 46"/>
              <a:gd name="T5" fmla="*/ 0 h 4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" h="408">
                <a:moveTo>
                  <a:pt x="0" y="408"/>
                </a:moveTo>
                <a:cubicBezTo>
                  <a:pt x="23" y="374"/>
                  <a:pt x="46" y="340"/>
                  <a:pt x="46" y="272"/>
                </a:cubicBezTo>
                <a:cubicBezTo>
                  <a:pt x="46" y="204"/>
                  <a:pt x="23" y="102"/>
                  <a:pt x="0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463" name="AutoShape 23"/>
          <p:cNvSpPr>
            <a:spLocks noChangeArrowheads="1"/>
          </p:cNvSpPr>
          <p:nvPr/>
        </p:nvSpPr>
        <p:spPr bwMode="auto">
          <a:xfrm>
            <a:off x="3392488" y="3421063"/>
            <a:ext cx="487362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1464" name="Line 24"/>
          <p:cNvSpPr>
            <a:spLocks noChangeShapeType="1"/>
          </p:cNvSpPr>
          <p:nvPr/>
        </p:nvSpPr>
        <p:spPr bwMode="auto">
          <a:xfrm flipH="1">
            <a:off x="1073150" y="2568575"/>
            <a:ext cx="0" cy="24955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465" name="Line 25"/>
          <p:cNvSpPr>
            <a:spLocks noChangeShapeType="1"/>
          </p:cNvSpPr>
          <p:nvPr/>
        </p:nvSpPr>
        <p:spPr bwMode="auto">
          <a:xfrm>
            <a:off x="952500" y="4941888"/>
            <a:ext cx="2378075" cy="4762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466" name="Text Box 26"/>
          <p:cNvSpPr txBox="1">
            <a:spLocks noChangeArrowheads="1"/>
          </p:cNvSpPr>
          <p:nvPr/>
        </p:nvSpPr>
        <p:spPr bwMode="auto">
          <a:xfrm>
            <a:off x="3086100" y="5002213"/>
            <a:ext cx="369888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900" i="1"/>
              <a:t>w</a:t>
            </a:r>
            <a:endParaRPr lang="en-US" altLang="de-DE" sz="1900" i="1"/>
          </a:p>
        </p:txBody>
      </p:sp>
      <p:sp>
        <p:nvSpPr>
          <p:cNvPr id="61467" name="Text Box 27"/>
          <p:cNvSpPr txBox="1">
            <a:spLocks noChangeArrowheads="1"/>
          </p:cNvSpPr>
          <p:nvPr/>
        </p:nvSpPr>
        <p:spPr bwMode="auto">
          <a:xfrm>
            <a:off x="1382713" y="5002213"/>
            <a:ext cx="3000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61468" name="Text Box 28"/>
          <p:cNvSpPr txBox="1">
            <a:spLocks noChangeArrowheads="1"/>
          </p:cNvSpPr>
          <p:nvPr/>
        </p:nvSpPr>
        <p:spPr bwMode="auto">
          <a:xfrm>
            <a:off x="2238375" y="5002213"/>
            <a:ext cx="30003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de-DE" sz="1500"/>
          </a:p>
        </p:txBody>
      </p:sp>
      <p:sp>
        <p:nvSpPr>
          <p:cNvPr id="61469" name="Line 29"/>
          <p:cNvSpPr>
            <a:spLocks noChangeShapeType="1"/>
          </p:cNvSpPr>
          <p:nvPr/>
        </p:nvSpPr>
        <p:spPr bwMode="auto">
          <a:xfrm>
            <a:off x="1501775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470" name="Line 30"/>
          <p:cNvSpPr>
            <a:spLocks noChangeShapeType="1"/>
          </p:cNvSpPr>
          <p:nvPr/>
        </p:nvSpPr>
        <p:spPr bwMode="auto">
          <a:xfrm>
            <a:off x="1722438" y="4873625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471" name="Line 31"/>
          <p:cNvSpPr>
            <a:spLocks noChangeShapeType="1"/>
          </p:cNvSpPr>
          <p:nvPr/>
        </p:nvSpPr>
        <p:spPr bwMode="auto">
          <a:xfrm>
            <a:off x="1928813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472" name="Line 32"/>
          <p:cNvSpPr>
            <a:spLocks noChangeShapeType="1"/>
          </p:cNvSpPr>
          <p:nvPr/>
        </p:nvSpPr>
        <p:spPr bwMode="auto">
          <a:xfrm>
            <a:off x="2111375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473" name="Line 33"/>
          <p:cNvSpPr>
            <a:spLocks noChangeShapeType="1"/>
          </p:cNvSpPr>
          <p:nvPr/>
        </p:nvSpPr>
        <p:spPr bwMode="auto">
          <a:xfrm>
            <a:off x="2355850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474" name="Line 34"/>
          <p:cNvSpPr>
            <a:spLocks noChangeShapeType="1"/>
          </p:cNvSpPr>
          <p:nvPr/>
        </p:nvSpPr>
        <p:spPr bwMode="auto">
          <a:xfrm>
            <a:off x="2540000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475" name="Line 35"/>
          <p:cNvSpPr>
            <a:spLocks noChangeShapeType="1"/>
          </p:cNvSpPr>
          <p:nvPr/>
        </p:nvSpPr>
        <p:spPr bwMode="auto">
          <a:xfrm>
            <a:off x="2722563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476" name="Line 36"/>
          <p:cNvSpPr>
            <a:spLocks noChangeShapeType="1"/>
          </p:cNvSpPr>
          <p:nvPr/>
        </p:nvSpPr>
        <p:spPr bwMode="auto">
          <a:xfrm rot="-5400000">
            <a:off x="1083469" y="450135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477" name="Line 37"/>
          <p:cNvSpPr>
            <a:spLocks noChangeShapeType="1"/>
          </p:cNvSpPr>
          <p:nvPr/>
        </p:nvSpPr>
        <p:spPr bwMode="auto">
          <a:xfrm rot="-5400000">
            <a:off x="1074738" y="430212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478" name="Line 38"/>
          <p:cNvSpPr>
            <a:spLocks noChangeShapeType="1"/>
          </p:cNvSpPr>
          <p:nvPr/>
        </p:nvSpPr>
        <p:spPr bwMode="auto">
          <a:xfrm rot="-5400000">
            <a:off x="1083469" y="4104481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479" name="Line 39"/>
          <p:cNvSpPr>
            <a:spLocks noChangeShapeType="1"/>
          </p:cNvSpPr>
          <p:nvPr/>
        </p:nvSpPr>
        <p:spPr bwMode="auto">
          <a:xfrm rot="-5400000">
            <a:off x="1083469" y="3907631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480" name="Line 40"/>
          <p:cNvSpPr>
            <a:spLocks noChangeShapeType="1"/>
          </p:cNvSpPr>
          <p:nvPr/>
        </p:nvSpPr>
        <p:spPr bwMode="auto">
          <a:xfrm rot="-5400000">
            <a:off x="1083469" y="3709194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481" name="Line 41"/>
          <p:cNvSpPr>
            <a:spLocks noChangeShapeType="1"/>
          </p:cNvSpPr>
          <p:nvPr/>
        </p:nvSpPr>
        <p:spPr bwMode="auto">
          <a:xfrm rot="-5400000">
            <a:off x="1083469" y="351075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482" name="Line 42"/>
          <p:cNvSpPr>
            <a:spLocks noChangeShapeType="1"/>
          </p:cNvSpPr>
          <p:nvPr/>
        </p:nvSpPr>
        <p:spPr bwMode="auto">
          <a:xfrm rot="-5400000">
            <a:off x="1083469" y="331390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483" name="Text Box 43"/>
          <p:cNvSpPr txBox="1">
            <a:spLocks noChangeArrowheads="1"/>
          </p:cNvSpPr>
          <p:nvPr/>
        </p:nvSpPr>
        <p:spPr bwMode="auto">
          <a:xfrm>
            <a:off x="774700" y="4440238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61484" name="Text Box 44"/>
          <p:cNvSpPr txBox="1">
            <a:spLocks noChangeArrowheads="1"/>
          </p:cNvSpPr>
          <p:nvPr/>
        </p:nvSpPr>
        <p:spPr bwMode="auto">
          <a:xfrm>
            <a:off x="769938" y="403066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61485" name="Text Box 45"/>
          <p:cNvSpPr txBox="1">
            <a:spLocks noChangeArrowheads="1"/>
          </p:cNvSpPr>
          <p:nvPr/>
        </p:nvSpPr>
        <p:spPr bwMode="auto">
          <a:xfrm>
            <a:off x="769938" y="2562225"/>
            <a:ext cx="32861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900" i="1"/>
              <a:t>h</a:t>
            </a:r>
            <a:endParaRPr lang="en-US" altLang="de-DE" sz="1900" i="1"/>
          </a:p>
        </p:txBody>
      </p:sp>
      <p:sp>
        <p:nvSpPr>
          <p:cNvPr id="61486" name="Line 46"/>
          <p:cNvSpPr>
            <a:spLocks noChangeShapeType="1"/>
          </p:cNvSpPr>
          <p:nvPr/>
        </p:nvSpPr>
        <p:spPr bwMode="auto">
          <a:xfrm rot="-5400000">
            <a:off x="1074738" y="3116262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487" name="Text Box 47"/>
          <p:cNvSpPr txBox="1">
            <a:spLocks noChangeArrowheads="1"/>
          </p:cNvSpPr>
          <p:nvPr/>
        </p:nvSpPr>
        <p:spPr bwMode="auto">
          <a:xfrm>
            <a:off x="1811338" y="5008563"/>
            <a:ext cx="3000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61488" name="Text Box 48"/>
          <p:cNvSpPr txBox="1">
            <a:spLocks noChangeArrowheads="1"/>
          </p:cNvSpPr>
          <p:nvPr/>
        </p:nvSpPr>
        <p:spPr bwMode="auto">
          <a:xfrm>
            <a:off x="769938" y="365125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de-DE" sz="1500"/>
          </a:p>
        </p:txBody>
      </p:sp>
      <p:sp>
        <p:nvSpPr>
          <p:cNvPr id="61489" name="Line 49"/>
          <p:cNvSpPr>
            <a:spLocks noChangeShapeType="1"/>
          </p:cNvSpPr>
          <p:nvPr/>
        </p:nvSpPr>
        <p:spPr bwMode="auto">
          <a:xfrm>
            <a:off x="2903538" y="4886325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490" name="Line 50"/>
          <p:cNvSpPr>
            <a:spLocks noChangeShapeType="1"/>
          </p:cNvSpPr>
          <p:nvPr/>
        </p:nvSpPr>
        <p:spPr bwMode="auto">
          <a:xfrm>
            <a:off x="1289050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491" name="Line 51"/>
          <p:cNvSpPr>
            <a:spLocks noChangeShapeType="1"/>
          </p:cNvSpPr>
          <p:nvPr/>
        </p:nvSpPr>
        <p:spPr bwMode="auto">
          <a:xfrm rot="-5400000">
            <a:off x="1073944" y="469820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492" name="Text Box 52"/>
          <p:cNvSpPr txBox="1">
            <a:spLocks noChangeArrowheads="1"/>
          </p:cNvSpPr>
          <p:nvPr/>
        </p:nvSpPr>
        <p:spPr bwMode="auto">
          <a:xfrm>
            <a:off x="2789238" y="4484688"/>
            <a:ext cx="7064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h</a:t>
            </a:r>
            <a:r>
              <a:rPr lang="de-DE" altLang="de-DE" baseline="-25000"/>
              <a:t>B</a:t>
            </a:r>
            <a:r>
              <a:rPr lang="de-DE" altLang="de-DE"/>
              <a:t>(</a:t>
            </a:r>
            <a:r>
              <a:rPr lang="de-DE" altLang="de-DE" i="1"/>
              <a:t>w</a:t>
            </a:r>
            <a:r>
              <a:rPr lang="de-DE" altLang="de-DE"/>
              <a:t>)</a:t>
            </a:r>
            <a:endParaRPr lang="en-US" altLang="de-DE"/>
          </a:p>
        </p:txBody>
      </p:sp>
      <p:sp>
        <p:nvSpPr>
          <p:cNvPr id="61493" name="Text Box 53"/>
          <p:cNvSpPr txBox="1">
            <a:spLocks noChangeArrowheads="1"/>
          </p:cNvSpPr>
          <p:nvPr/>
        </p:nvSpPr>
        <p:spPr bwMode="auto">
          <a:xfrm>
            <a:off x="2782888" y="4184650"/>
            <a:ext cx="70643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h</a:t>
            </a:r>
            <a:r>
              <a:rPr lang="de-DE" altLang="de-DE" baseline="-25000"/>
              <a:t>A</a:t>
            </a:r>
            <a:r>
              <a:rPr lang="de-DE" altLang="de-DE"/>
              <a:t>(</a:t>
            </a:r>
            <a:r>
              <a:rPr lang="de-DE" altLang="de-DE" i="1"/>
              <a:t>w</a:t>
            </a:r>
            <a:r>
              <a:rPr lang="de-DE" altLang="de-DE"/>
              <a:t>)</a:t>
            </a:r>
            <a:endParaRPr lang="en-US" altLang="de-DE"/>
          </a:p>
        </p:txBody>
      </p:sp>
      <p:sp>
        <p:nvSpPr>
          <p:cNvPr id="61494" name="Text Box 54"/>
          <p:cNvSpPr txBox="1">
            <a:spLocks noChangeArrowheads="1"/>
          </p:cNvSpPr>
          <p:nvPr/>
        </p:nvSpPr>
        <p:spPr bwMode="auto">
          <a:xfrm>
            <a:off x="769938" y="32242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8</a:t>
            </a:r>
            <a:endParaRPr lang="en-US" altLang="de-DE" sz="1500"/>
          </a:p>
        </p:txBody>
      </p:sp>
      <p:sp>
        <p:nvSpPr>
          <p:cNvPr id="61495" name="Text Box 55"/>
          <p:cNvSpPr txBox="1">
            <a:spLocks noChangeArrowheads="1"/>
          </p:cNvSpPr>
          <p:nvPr/>
        </p:nvSpPr>
        <p:spPr bwMode="auto">
          <a:xfrm>
            <a:off x="836613" y="1111250"/>
            <a:ext cx="72421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2. Ermitteln der Formfunktion der Topzelle </a:t>
            </a:r>
            <a:br>
              <a:rPr lang="de-DE" altLang="de-DE"/>
            </a:br>
            <a:r>
              <a:rPr lang="de-DE" altLang="de-DE"/>
              <a:t>    (</a:t>
            </a:r>
            <a:r>
              <a:rPr lang="de-DE" altLang="de-DE" u="sng"/>
              <a:t>vertikale</a:t>
            </a:r>
            <a:r>
              <a:rPr lang="de-DE" altLang="de-DE"/>
              <a:t> Zusammensetzung)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3.4.1	Floorplan-Sizing-Algorithmus: Beispiel</a:t>
            </a:r>
          </a:p>
        </p:txBody>
      </p:sp>
      <p:sp>
        <p:nvSpPr>
          <p:cNvPr id="62467" name="Freeform 3"/>
          <p:cNvSpPr>
            <a:spLocks/>
          </p:cNvSpPr>
          <p:nvPr/>
        </p:nvSpPr>
        <p:spPr bwMode="auto">
          <a:xfrm>
            <a:off x="4787900" y="2573338"/>
            <a:ext cx="1227138" cy="1985962"/>
          </a:xfrm>
          <a:custGeom>
            <a:avLst/>
            <a:gdLst>
              <a:gd name="T0" fmla="*/ 2147483647 w 913"/>
              <a:gd name="T1" fmla="*/ 2147483647 h 1476"/>
              <a:gd name="T2" fmla="*/ 2147483647 w 913"/>
              <a:gd name="T3" fmla="*/ 2147483647 h 1476"/>
              <a:gd name="T4" fmla="*/ 2147483647 w 913"/>
              <a:gd name="T5" fmla="*/ 2147483647 h 1476"/>
              <a:gd name="T6" fmla="*/ 2147483647 w 913"/>
              <a:gd name="T7" fmla="*/ 2147483647 h 1476"/>
              <a:gd name="T8" fmla="*/ 0 w 913"/>
              <a:gd name="T9" fmla="*/ 2147483647 h 1476"/>
              <a:gd name="T10" fmla="*/ 0 w 913"/>
              <a:gd name="T11" fmla="*/ 0 h 1476"/>
              <a:gd name="T12" fmla="*/ 2147483647 w 913"/>
              <a:gd name="T13" fmla="*/ 0 h 1476"/>
              <a:gd name="T14" fmla="*/ 2147483647 w 913"/>
              <a:gd name="T15" fmla="*/ 2147483647 h 14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13" h="1476">
                <a:moveTo>
                  <a:pt x="913" y="868"/>
                </a:moveTo>
                <a:lnTo>
                  <a:pt x="913" y="1476"/>
                </a:ln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  <a:lnTo>
                  <a:pt x="913" y="0"/>
                </a:lnTo>
                <a:lnTo>
                  <a:pt x="913" y="868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BFBF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468" name="Freeform 4"/>
          <p:cNvSpPr>
            <a:spLocks/>
          </p:cNvSpPr>
          <p:nvPr/>
        </p:nvSpPr>
        <p:spPr bwMode="auto">
          <a:xfrm>
            <a:off x="4787900" y="2573338"/>
            <a:ext cx="1227138" cy="1985962"/>
          </a:xfrm>
          <a:custGeom>
            <a:avLst/>
            <a:gdLst>
              <a:gd name="T0" fmla="*/ 2147483647 w 913"/>
              <a:gd name="T1" fmla="*/ 2147483647 h 1476"/>
              <a:gd name="T2" fmla="*/ 2147483647 w 913"/>
              <a:gd name="T3" fmla="*/ 2147483647 h 1476"/>
              <a:gd name="T4" fmla="*/ 2147483647 w 913"/>
              <a:gd name="T5" fmla="*/ 2147483647 h 1476"/>
              <a:gd name="T6" fmla="*/ 0 w 913"/>
              <a:gd name="T7" fmla="*/ 2147483647 h 1476"/>
              <a:gd name="T8" fmla="*/ 0 w 913"/>
              <a:gd name="T9" fmla="*/ 0 h 1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3" h="1476">
                <a:moveTo>
                  <a:pt x="913" y="1476"/>
                </a:move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469" name="Freeform 5"/>
          <p:cNvSpPr>
            <a:spLocks/>
          </p:cNvSpPr>
          <p:nvPr/>
        </p:nvSpPr>
        <p:spPr bwMode="auto">
          <a:xfrm>
            <a:off x="4992688" y="2921000"/>
            <a:ext cx="1022350" cy="1431925"/>
          </a:xfrm>
          <a:custGeom>
            <a:avLst/>
            <a:gdLst>
              <a:gd name="T0" fmla="*/ 2147483647 w 760"/>
              <a:gd name="T1" fmla="*/ 2147483647 h 1065"/>
              <a:gd name="T2" fmla="*/ 2147483647 w 760"/>
              <a:gd name="T3" fmla="*/ 0 h 1065"/>
              <a:gd name="T4" fmla="*/ 0 w 760"/>
              <a:gd name="T5" fmla="*/ 0 h 1065"/>
              <a:gd name="T6" fmla="*/ 0 w 760"/>
              <a:gd name="T7" fmla="*/ 2147483647 h 1065"/>
              <a:gd name="T8" fmla="*/ 2147483647 w 760"/>
              <a:gd name="T9" fmla="*/ 2147483647 h 1065"/>
              <a:gd name="T10" fmla="*/ 2147483647 w 760"/>
              <a:gd name="T11" fmla="*/ 2147483647 h 1065"/>
              <a:gd name="T12" fmla="*/ 2147483647 w 760"/>
              <a:gd name="T13" fmla="*/ 2147483647 h 1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65">
                <a:moveTo>
                  <a:pt x="760" y="1065"/>
                </a:moveTo>
                <a:lnTo>
                  <a:pt x="760" y="0"/>
                </a:lnTo>
                <a:lnTo>
                  <a:pt x="0" y="0"/>
                </a:ln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470" name="Freeform 6"/>
          <p:cNvSpPr>
            <a:spLocks/>
          </p:cNvSpPr>
          <p:nvPr/>
        </p:nvSpPr>
        <p:spPr bwMode="auto">
          <a:xfrm>
            <a:off x="4992688" y="2921000"/>
            <a:ext cx="1022350" cy="1431925"/>
          </a:xfrm>
          <a:custGeom>
            <a:avLst/>
            <a:gdLst>
              <a:gd name="T0" fmla="*/ 0 w 760"/>
              <a:gd name="T1" fmla="*/ 0 h 1065"/>
              <a:gd name="T2" fmla="*/ 0 w 760"/>
              <a:gd name="T3" fmla="*/ 2147483647 h 1065"/>
              <a:gd name="T4" fmla="*/ 2147483647 w 760"/>
              <a:gd name="T5" fmla="*/ 2147483647 h 1065"/>
              <a:gd name="T6" fmla="*/ 2147483647 w 760"/>
              <a:gd name="T7" fmla="*/ 2147483647 h 1065"/>
              <a:gd name="T8" fmla="*/ 2147483647 w 760"/>
              <a:gd name="T9" fmla="*/ 2147483647 h 1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0" h="1065">
                <a:moveTo>
                  <a:pt x="0" y="0"/>
                </a:move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8" y="3635375"/>
            <a:ext cx="111125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2" name="Freeform 8"/>
          <p:cNvSpPr>
            <a:spLocks/>
          </p:cNvSpPr>
          <p:nvPr/>
        </p:nvSpPr>
        <p:spPr bwMode="auto">
          <a:xfrm>
            <a:off x="4992688" y="2573338"/>
            <a:ext cx="1022350" cy="1371600"/>
          </a:xfrm>
          <a:custGeom>
            <a:avLst/>
            <a:gdLst>
              <a:gd name="T0" fmla="*/ 2147483647 w 760"/>
              <a:gd name="T1" fmla="*/ 2147483647 h 1020"/>
              <a:gd name="T2" fmla="*/ 2147483647 w 760"/>
              <a:gd name="T3" fmla="*/ 2147483647 h 1020"/>
              <a:gd name="T4" fmla="*/ 2147483647 w 760"/>
              <a:gd name="T5" fmla="*/ 2147483647 h 1020"/>
              <a:gd name="T6" fmla="*/ 2147483647 w 760"/>
              <a:gd name="T7" fmla="*/ 2147483647 h 1020"/>
              <a:gd name="T8" fmla="*/ 2147483647 w 760"/>
              <a:gd name="T9" fmla="*/ 2147483647 h 1020"/>
              <a:gd name="T10" fmla="*/ 0 w 760"/>
              <a:gd name="T11" fmla="*/ 2147483647 h 1020"/>
              <a:gd name="T12" fmla="*/ 0 w 760"/>
              <a:gd name="T13" fmla="*/ 0 h 10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20">
                <a:moveTo>
                  <a:pt x="760" y="1020"/>
                </a:moveTo>
                <a:lnTo>
                  <a:pt x="304" y="1020"/>
                </a:lnTo>
                <a:lnTo>
                  <a:pt x="304" y="715"/>
                </a:lnTo>
                <a:lnTo>
                  <a:pt x="151" y="715"/>
                </a:lnTo>
                <a:lnTo>
                  <a:pt x="151" y="411"/>
                </a:lnTo>
                <a:lnTo>
                  <a:pt x="0" y="411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473" name="Freeform 9"/>
          <p:cNvSpPr>
            <a:spLocks/>
          </p:cNvSpPr>
          <p:nvPr/>
        </p:nvSpPr>
        <p:spPr bwMode="auto">
          <a:xfrm>
            <a:off x="1501775" y="2573338"/>
            <a:ext cx="1227138" cy="1985962"/>
          </a:xfrm>
          <a:custGeom>
            <a:avLst/>
            <a:gdLst>
              <a:gd name="T0" fmla="*/ 2147483647 w 913"/>
              <a:gd name="T1" fmla="*/ 2147483647 h 1476"/>
              <a:gd name="T2" fmla="*/ 2147483647 w 913"/>
              <a:gd name="T3" fmla="*/ 2147483647 h 1476"/>
              <a:gd name="T4" fmla="*/ 2147483647 w 913"/>
              <a:gd name="T5" fmla="*/ 2147483647 h 1476"/>
              <a:gd name="T6" fmla="*/ 2147483647 w 913"/>
              <a:gd name="T7" fmla="*/ 2147483647 h 1476"/>
              <a:gd name="T8" fmla="*/ 0 w 913"/>
              <a:gd name="T9" fmla="*/ 2147483647 h 1476"/>
              <a:gd name="T10" fmla="*/ 0 w 913"/>
              <a:gd name="T11" fmla="*/ 0 h 1476"/>
              <a:gd name="T12" fmla="*/ 2147483647 w 913"/>
              <a:gd name="T13" fmla="*/ 0 h 1476"/>
              <a:gd name="T14" fmla="*/ 2147483647 w 913"/>
              <a:gd name="T15" fmla="*/ 2147483647 h 14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13" h="1476">
                <a:moveTo>
                  <a:pt x="913" y="868"/>
                </a:moveTo>
                <a:lnTo>
                  <a:pt x="913" y="1476"/>
                </a:ln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  <a:lnTo>
                  <a:pt x="913" y="0"/>
                </a:lnTo>
                <a:lnTo>
                  <a:pt x="913" y="868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BFBF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474" name="Freeform 10"/>
          <p:cNvSpPr>
            <a:spLocks/>
          </p:cNvSpPr>
          <p:nvPr/>
        </p:nvSpPr>
        <p:spPr bwMode="auto">
          <a:xfrm>
            <a:off x="1508125" y="2574925"/>
            <a:ext cx="1227138" cy="1985963"/>
          </a:xfrm>
          <a:custGeom>
            <a:avLst/>
            <a:gdLst>
              <a:gd name="T0" fmla="*/ 2147483647 w 913"/>
              <a:gd name="T1" fmla="*/ 2147483647 h 1476"/>
              <a:gd name="T2" fmla="*/ 2147483647 w 913"/>
              <a:gd name="T3" fmla="*/ 2147483647 h 1476"/>
              <a:gd name="T4" fmla="*/ 2147483647 w 913"/>
              <a:gd name="T5" fmla="*/ 2147483647 h 1476"/>
              <a:gd name="T6" fmla="*/ 0 w 913"/>
              <a:gd name="T7" fmla="*/ 2147483647 h 1476"/>
              <a:gd name="T8" fmla="*/ 0 w 913"/>
              <a:gd name="T9" fmla="*/ 0 h 1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3" h="1476">
                <a:moveTo>
                  <a:pt x="913" y="1476"/>
                </a:move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475" name="Freeform 11"/>
          <p:cNvSpPr>
            <a:spLocks/>
          </p:cNvSpPr>
          <p:nvPr/>
        </p:nvSpPr>
        <p:spPr bwMode="auto">
          <a:xfrm>
            <a:off x="1712913" y="2922588"/>
            <a:ext cx="1022350" cy="1431925"/>
          </a:xfrm>
          <a:custGeom>
            <a:avLst/>
            <a:gdLst>
              <a:gd name="T0" fmla="*/ 2147483647 w 760"/>
              <a:gd name="T1" fmla="*/ 2147483647 h 1065"/>
              <a:gd name="T2" fmla="*/ 2147483647 w 760"/>
              <a:gd name="T3" fmla="*/ 0 h 1065"/>
              <a:gd name="T4" fmla="*/ 0 w 760"/>
              <a:gd name="T5" fmla="*/ 0 h 1065"/>
              <a:gd name="T6" fmla="*/ 0 w 760"/>
              <a:gd name="T7" fmla="*/ 2147483647 h 1065"/>
              <a:gd name="T8" fmla="*/ 2147483647 w 760"/>
              <a:gd name="T9" fmla="*/ 2147483647 h 1065"/>
              <a:gd name="T10" fmla="*/ 2147483647 w 760"/>
              <a:gd name="T11" fmla="*/ 2147483647 h 1065"/>
              <a:gd name="T12" fmla="*/ 2147483647 w 760"/>
              <a:gd name="T13" fmla="*/ 2147483647 h 1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65">
                <a:moveTo>
                  <a:pt x="760" y="1065"/>
                </a:moveTo>
                <a:lnTo>
                  <a:pt x="760" y="0"/>
                </a:lnTo>
                <a:lnTo>
                  <a:pt x="0" y="0"/>
                </a:ln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476" name="Freeform 12"/>
          <p:cNvSpPr>
            <a:spLocks/>
          </p:cNvSpPr>
          <p:nvPr/>
        </p:nvSpPr>
        <p:spPr bwMode="auto">
          <a:xfrm>
            <a:off x="1712913" y="2922588"/>
            <a:ext cx="1022350" cy="1431925"/>
          </a:xfrm>
          <a:custGeom>
            <a:avLst/>
            <a:gdLst>
              <a:gd name="T0" fmla="*/ 0 w 760"/>
              <a:gd name="T1" fmla="*/ 0 h 1065"/>
              <a:gd name="T2" fmla="*/ 0 w 760"/>
              <a:gd name="T3" fmla="*/ 2147483647 h 1065"/>
              <a:gd name="T4" fmla="*/ 2147483647 w 760"/>
              <a:gd name="T5" fmla="*/ 2147483647 h 1065"/>
              <a:gd name="T6" fmla="*/ 2147483647 w 760"/>
              <a:gd name="T7" fmla="*/ 2147483647 h 1065"/>
              <a:gd name="T8" fmla="*/ 2147483647 w 760"/>
              <a:gd name="T9" fmla="*/ 2147483647 h 1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0" h="1065">
                <a:moveTo>
                  <a:pt x="0" y="0"/>
                </a:move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1717675" y="2566988"/>
            <a:ext cx="1020763" cy="365125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2478" name="Line 14"/>
          <p:cNvSpPr>
            <a:spLocks noChangeShapeType="1"/>
          </p:cNvSpPr>
          <p:nvPr/>
        </p:nvSpPr>
        <p:spPr bwMode="auto">
          <a:xfrm flipV="1">
            <a:off x="1712913" y="2568575"/>
            <a:ext cx="0" cy="366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479" name="Oval 15"/>
          <p:cNvSpPr>
            <a:spLocks noChangeArrowheads="1"/>
          </p:cNvSpPr>
          <p:nvPr/>
        </p:nvSpPr>
        <p:spPr bwMode="auto">
          <a:xfrm>
            <a:off x="1685925" y="3914775"/>
            <a:ext cx="60325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2480" name="Oval 16"/>
          <p:cNvSpPr>
            <a:spLocks noChangeArrowheads="1"/>
          </p:cNvSpPr>
          <p:nvPr/>
        </p:nvSpPr>
        <p:spPr bwMode="auto">
          <a:xfrm>
            <a:off x="2097088" y="4319588"/>
            <a:ext cx="60325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2481" name="Oval 17"/>
          <p:cNvSpPr>
            <a:spLocks noChangeArrowheads="1"/>
          </p:cNvSpPr>
          <p:nvPr/>
        </p:nvSpPr>
        <p:spPr bwMode="auto">
          <a:xfrm>
            <a:off x="1874838" y="4521200"/>
            <a:ext cx="63500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2482" name="Oval 18"/>
          <p:cNvSpPr>
            <a:spLocks noChangeArrowheads="1"/>
          </p:cNvSpPr>
          <p:nvPr/>
        </p:nvSpPr>
        <p:spPr bwMode="auto">
          <a:xfrm>
            <a:off x="1477963" y="4116388"/>
            <a:ext cx="60325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2483" name="Line 19"/>
          <p:cNvSpPr>
            <a:spLocks noChangeShapeType="1"/>
          </p:cNvSpPr>
          <p:nvPr/>
        </p:nvSpPr>
        <p:spPr bwMode="auto">
          <a:xfrm>
            <a:off x="1714500" y="3975100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484" name="Oval 20"/>
          <p:cNvSpPr>
            <a:spLocks noChangeArrowheads="1"/>
          </p:cNvSpPr>
          <p:nvPr/>
        </p:nvSpPr>
        <p:spPr bwMode="auto">
          <a:xfrm>
            <a:off x="1685925" y="3092450"/>
            <a:ext cx="60325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2485" name="Freeform 21"/>
          <p:cNvSpPr>
            <a:spLocks/>
          </p:cNvSpPr>
          <p:nvPr/>
        </p:nvSpPr>
        <p:spPr bwMode="auto">
          <a:xfrm>
            <a:off x="1730375" y="3192463"/>
            <a:ext cx="131763" cy="1016000"/>
          </a:xfrm>
          <a:custGeom>
            <a:avLst/>
            <a:gdLst>
              <a:gd name="T0" fmla="*/ 0 w 143"/>
              <a:gd name="T1" fmla="*/ 2147483647 h 756"/>
              <a:gd name="T2" fmla="*/ 2147483647 w 143"/>
              <a:gd name="T3" fmla="*/ 2147483647 h 756"/>
              <a:gd name="T4" fmla="*/ 2147483647 w 143"/>
              <a:gd name="T5" fmla="*/ 0 h 7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3" h="756">
                <a:moveTo>
                  <a:pt x="0" y="726"/>
                </a:moveTo>
                <a:cubicBezTo>
                  <a:pt x="64" y="741"/>
                  <a:pt x="129" y="756"/>
                  <a:pt x="136" y="635"/>
                </a:cubicBezTo>
                <a:cubicBezTo>
                  <a:pt x="143" y="514"/>
                  <a:pt x="94" y="257"/>
                  <a:pt x="45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486" name="Oval 22"/>
          <p:cNvSpPr>
            <a:spLocks noChangeArrowheads="1"/>
          </p:cNvSpPr>
          <p:nvPr/>
        </p:nvSpPr>
        <p:spPr bwMode="auto">
          <a:xfrm>
            <a:off x="1866900" y="3487738"/>
            <a:ext cx="61913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2487" name="Oval 23"/>
          <p:cNvSpPr>
            <a:spLocks noChangeArrowheads="1"/>
          </p:cNvSpPr>
          <p:nvPr/>
        </p:nvSpPr>
        <p:spPr bwMode="auto">
          <a:xfrm>
            <a:off x="2076450" y="3910013"/>
            <a:ext cx="63500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2488" name="Freeform 24"/>
          <p:cNvSpPr>
            <a:spLocks/>
          </p:cNvSpPr>
          <p:nvPr/>
        </p:nvSpPr>
        <p:spPr bwMode="auto">
          <a:xfrm>
            <a:off x="1928813" y="3975100"/>
            <a:ext cx="60325" cy="549275"/>
          </a:xfrm>
          <a:custGeom>
            <a:avLst/>
            <a:gdLst>
              <a:gd name="T0" fmla="*/ 0 w 46"/>
              <a:gd name="T1" fmla="*/ 2147483647 h 408"/>
              <a:gd name="T2" fmla="*/ 2147483647 w 46"/>
              <a:gd name="T3" fmla="*/ 2147483647 h 408"/>
              <a:gd name="T4" fmla="*/ 0 w 46"/>
              <a:gd name="T5" fmla="*/ 0 h 4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" h="408">
                <a:moveTo>
                  <a:pt x="0" y="408"/>
                </a:moveTo>
                <a:cubicBezTo>
                  <a:pt x="23" y="374"/>
                  <a:pt x="46" y="340"/>
                  <a:pt x="46" y="272"/>
                </a:cubicBezTo>
                <a:cubicBezTo>
                  <a:pt x="46" y="204"/>
                  <a:pt x="23" y="102"/>
                  <a:pt x="0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489" name="Freeform 25"/>
          <p:cNvSpPr>
            <a:spLocks/>
          </p:cNvSpPr>
          <p:nvPr/>
        </p:nvSpPr>
        <p:spPr bwMode="auto">
          <a:xfrm>
            <a:off x="1916113" y="3565525"/>
            <a:ext cx="61912" cy="366713"/>
          </a:xfrm>
          <a:custGeom>
            <a:avLst/>
            <a:gdLst>
              <a:gd name="T0" fmla="*/ 0 w 46"/>
              <a:gd name="T1" fmla="*/ 2147483647 h 272"/>
              <a:gd name="T2" fmla="*/ 2147483647 w 46"/>
              <a:gd name="T3" fmla="*/ 2147483647 h 272"/>
              <a:gd name="T4" fmla="*/ 0 w 46"/>
              <a:gd name="T5" fmla="*/ 0 h 2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" h="272">
                <a:moveTo>
                  <a:pt x="0" y="272"/>
                </a:moveTo>
                <a:cubicBezTo>
                  <a:pt x="23" y="226"/>
                  <a:pt x="46" y="181"/>
                  <a:pt x="46" y="136"/>
                </a:cubicBezTo>
                <a:cubicBezTo>
                  <a:pt x="46" y="91"/>
                  <a:pt x="23" y="45"/>
                  <a:pt x="0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490" name="Line 26"/>
          <p:cNvSpPr>
            <a:spLocks noChangeShapeType="1"/>
          </p:cNvSpPr>
          <p:nvPr/>
        </p:nvSpPr>
        <p:spPr bwMode="auto">
          <a:xfrm>
            <a:off x="2120900" y="4387850"/>
            <a:ext cx="0" cy="180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491" name="Freeform 27"/>
          <p:cNvSpPr>
            <a:spLocks/>
          </p:cNvSpPr>
          <p:nvPr/>
        </p:nvSpPr>
        <p:spPr bwMode="auto">
          <a:xfrm>
            <a:off x="2144713" y="3998913"/>
            <a:ext cx="60325" cy="549275"/>
          </a:xfrm>
          <a:custGeom>
            <a:avLst/>
            <a:gdLst>
              <a:gd name="T0" fmla="*/ 0 w 46"/>
              <a:gd name="T1" fmla="*/ 2147483647 h 408"/>
              <a:gd name="T2" fmla="*/ 2147483647 w 46"/>
              <a:gd name="T3" fmla="*/ 2147483647 h 408"/>
              <a:gd name="T4" fmla="*/ 0 w 46"/>
              <a:gd name="T5" fmla="*/ 0 h 4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" h="408">
                <a:moveTo>
                  <a:pt x="0" y="408"/>
                </a:moveTo>
                <a:cubicBezTo>
                  <a:pt x="23" y="374"/>
                  <a:pt x="46" y="340"/>
                  <a:pt x="46" y="272"/>
                </a:cubicBezTo>
                <a:cubicBezTo>
                  <a:pt x="46" y="204"/>
                  <a:pt x="23" y="102"/>
                  <a:pt x="0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492" name="AutoShape 28"/>
          <p:cNvSpPr>
            <a:spLocks noChangeArrowheads="1"/>
          </p:cNvSpPr>
          <p:nvPr/>
        </p:nvSpPr>
        <p:spPr bwMode="auto">
          <a:xfrm>
            <a:off x="3392488" y="3421063"/>
            <a:ext cx="487362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2493" name="Line 29"/>
          <p:cNvSpPr>
            <a:spLocks noChangeShapeType="1"/>
          </p:cNvSpPr>
          <p:nvPr/>
        </p:nvSpPr>
        <p:spPr bwMode="auto">
          <a:xfrm flipH="1">
            <a:off x="4368800" y="2571750"/>
            <a:ext cx="0" cy="24955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494" name="Line 30"/>
          <p:cNvSpPr>
            <a:spLocks noChangeShapeType="1"/>
          </p:cNvSpPr>
          <p:nvPr/>
        </p:nvSpPr>
        <p:spPr bwMode="auto">
          <a:xfrm>
            <a:off x="4246563" y="4945063"/>
            <a:ext cx="2378075" cy="63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495" name="Text Box 31"/>
          <p:cNvSpPr txBox="1">
            <a:spLocks noChangeArrowheads="1"/>
          </p:cNvSpPr>
          <p:nvPr/>
        </p:nvSpPr>
        <p:spPr bwMode="auto">
          <a:xfrm>
            <a:off x="6381750" y="5005388"/>
            <a:ext cx="369888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900" i="1"/>
              <a:t>w</a:t>
            </a:r>
            <a:endParaRPr lang="en-US" altLang="de-DE" sz="1900" i="1"/>
          </a:p>
        </p:txBody>
      </p:sp>
      <p:sp>
        <p:nvSpPr>
          <p:cNvPr id="62496" name="Text Box 32"/>
          <p:cNvSpPr txBox="1">
            <a:spLocks noChangeArrowheads="1"/>
          </p:cNvSpPr>
          <p:nvPr/>
        </p:nvSpPr>
        <p:spPr bwMode="auto">
          <a:xfrm>
            <a:off x="4678363" y="5005388"/>
            <a:ext cx="3000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62497" name="Text Box 33"/>
          <p:cNvSpPr txBox="1">
            <a:spLocks noChangeArrowheads="1"/>
          </p:cNvSpPr>
          <p:nvPr/>
        </p:nvSpPr>
        <p:spPr bwMode="auto">
          <a:xfrm>
            <a:off x="5532438" y="5005388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de-DE" sz="1500"/>
          </a:p>
        </p:txBody>
      </p:sp>
      <p:sp>
        <p:nvSpPr>
          <p:cNvPr id="62498" name="Line 34"/>
          <p:cNvSpPr>
            <a:spLocks noChangeShapeType="1"/>
          </p:cNvSpPr>
          <p:nvPr/>
        </p:nvSpPr>
        <p:spPr bwMode="auto">
          <a:xfrm>
            <a:off x="4795838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499" name="Line 35"/>
          <p:cNvSpPr>
            <a:spLocks noChangeShapeType="1"/>
          </p:cNvSpPr>
          <p:nvPr/>
        </p:nvSpPr>
        <p:spPr bwMode="auto">
          <a:xfrm>
            <a:off x="5016500" y="4878388"/>
            <a:ext cx="0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500" name="Line 36"/>
          <p:cNvSpPr>
            <a:spLocks noChangeShapeType="1"/>
          </p:cNvSpPr>
          <p:nvPr/>
        </p:nvSpPr>
        <p:spPr bwMode="auto">
          <a:xfrm>
            <a:off x="5222875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501" name="Line 37"/>
          <p:cNvSpPr>
            <a:spLocks noChangeShapeType="1"/>
          </p:cNvSpPr>
          <p:nvPr/>
        </p:nvSpPr>
        <p:spPr bwMode="auto">
          <a:xfrm>
            <a:off x="5407025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502" name="Line 38"/>
          <p:cNvSpPr>
            <a:spLocks noChangeShapeType="1"/>
          </p:cNvSpPr>
          <p:nvPr/>
        </p:nvSpPr>
        <p:spPr bwMode="auto">
          <a:xfrm>
            <a:off x="5649913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503" name="Line 39"/>
          <p:cNvSpPr>
            <a:spLocks noChangeShapeType="1"/>
          </p:cNvSpPr>
          <p:nvPr/>
        </p:nvSpPr>
        <p:spPr bwMode="auto">
          <a:xfrm>
            <a:off x="5834063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504" name="Line 40"/>
          <p:cNvSpPr>
            <a:spLocks noChangeShapeType="1"/>
          </p:cNvSpPr>
          <p:nvPr/>
        </p:nvSpPr>
        <p:spPr bwMode="auto">
          <a:xfrm>
            <a:off x="6016625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505" name="Line 41"/>
          <p:cNvSpPr>
            <a:spLocks noChangeShapeType="1"/>
          </p:cNvSpPr>
          <p:nvPr/>
        </p:nvSpPr>
        <p:spPr bwMode="auto">
          <a:xfrm rot="-5400000">
            <a:off x="4377532" y="4504531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506" name="Line 42"/>
          <p:cNvSpPr>
            <a:spLocks noChangeShapeType="1"/>
          </p:cNvSpPr>
          <p:nvPr/>
        </p:nvSpPr>
        <p:spPr bwMode="auto">
          <a:xfrm rot="-5400000">
            <a:off x="4369594" y="4306094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507" name="Line 43"/>
          <p:cNvSpPr>
            <a:spLocks noChangeShapeType="1"/>
          </p:cNvSpPr>
          <p:nvPr/>
        </p:nvSpPr>
        <p:spPr bwMode="auto">
          <a:xfrm rot="-5400000">
            <a:off x="4377532" y="4109244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508" name="Line 44"/>
          <p:cNvSpPr>
            <a:spLocks noChangeShapeType="1"/>
          </p:cNvSpPr>
          <p:nvPr/>
        </p:nvSpPr>
        <p:spPr bwMode="auto">
          <a:xfrm rot="-5400000">
            <a:off x="4377532" y="3910806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509" name="Line 45"/>
          <p:cNvSpPr>
            <a:spLocks noChangeShapeType="1"/>
          </p:cNvSpPr>
          <p:nvPr/>
        </p:nvSpPr>
        <p:spPr bwMode="auto">
          <a:xfrm rot="-5400000">
            <a:off x="4377532" y="3712369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510" name="Line 46"/>
          <p:cNvSpPr>
            <a:spLocks noChangeShapeType="1"/>
          </p:cNvSpPr>
          <p:nvPr/>
        </p:nvSpPr>
        <p:spPr bwMode="auto">
          <a:xfrm rot="-5400000">
            <a:off x="4377532" y="3317081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511" name="Text Box 47"/>
          <p:cNvSpPr txBox="1">
            <a:spLocks noChangeArrowheads="1"/>
          </p:cNvSpPr>
          <p:nvPr/>
        </p:nvSpPr>
        <p:spPr bwMode="auto">
          <a:xfrm>
            <a:off x="4068763" y="444500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62512" name="Text Box 48"/>
          <p:cNvSpPr txBox="1">
            <a:spLocks noChangeArrowheads="1"/>
          </p:cNvSpPr>
          <p:nvPr/>
        </p:nvSpPr>
        <p:spPr bwMode="auto">
          <a:xfrm>
            <a:off x="4064000" y="403066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62513" name="Text Box 49"/>
          <p:cNvSpPr txBox="1">
            <a:spLocks noChangeArrowheads="1"/>
          </p:cNvSpPr>
          <p:nvPr/>
        </p:nvSpPr>
        <p:spPr bwMode="auto">
          <a:xfrm>
            <a:off x="4064000" y="2566988"/>
            <a:ext cx="32861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900" i="1"/>
              <a:t>h</a:t>
            </a:r>
            <a:endParaRPr lang="en-US" altLang="de-DE" sz="1900" i="1"/>
          </a:p>
        </p:txBody>
      </p:sp>
      <p:sp>
        <p:nvSpPr>
          <p:cNvPr id="62514" name="Line 50"/>
          <p:cNvSpPr>
            <a:spLocks noChangeShapeType="1"/>
          </p:cNvSpPr>
          <p:nvPr/>
        </p:nvSpPr>
        <p:spPr bwMode="auto">
          <a:xfrm rot="-5400000">
            <a:off x="4369594" y="3120231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515" name="Text Box 51"/>
          <p:cNvSpPr txBox="1">
            <a:spLocks noChangeArrowheads="1"/>
          </p:cNvSpPr>
          <p:nvPr/>
        </p:nvSpPr>
        <p:spPr bwMode="auto">
          <a:xfrm>
            <a:off x="5105400" y="5011738"/>
            <a:ext cx="3000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62516" name="Text Box 52"/>
          <p:cNvSpPr txBox="1">
            <a:spLocks noChangeArrowheads="1"/>
          </p:cNvSpPr>
          <p:nvPr/>
        </p:nvSpPr>
        <p:spPr bwMode="auto">
          <a:xfrm>
            <a:off x="4064000" y="3651250"/>
            <a:ext cx="298450" cy="32226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de-DE" sz="1500"/>
          </a:p>
        </p:txBody>
      </p:sp>
      <p:sp>
        <p:nvSpPr>
          <p:cNvPr id="62517" name="Line 53"/>
          <p:cNvSpPr>
            <a:spLocks noChangeShapeType="1"/>
          </p:cNvSpPr>
          <p:nvPr/>
        </p:nvSpPr>
        <p:spPr bwMode="auto">
          <a:xfrm>
            <a:off x="6199188" y="4891088"/>
            <a:ext cx="0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518" name="Line 54"/>
          <p:cNvSpPr>
            <a:spLocks noChangeShapeType="1"/>
          </p:cNvSpPr>
          <p:nvPr/>
        </p:nvSpPr>
        <p:spPr bwMode="auto">
          <a:xfrm>
            <a:off x="4583113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519" name="Line 55"/>
          <p:cNvSpPr>
            <a:spLocks noChangeShapeType="1"/>
          </p:cNvSpPr>
          <p:nvPr/>
        </p:nvSpPr>
        <p:spPr bwMode="auto">
          <a:xfrm rot="-5400000">
            <a:off x="4368801" y="470217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520" name="Line 56"/>
          <p:cNvSpPr>
            <a:spLocks noChangeShapeType="1"/>
          </p:cNvSpPr>
          <p:nvPr/>
        </p:nvSpPr>
        <p:spPr bwMode="auto">
          <a:xfrm flipH="1">
            <a:off x="1073150" y="2568575"/>
            <a:ext cx="0" cy="24955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521" name="Line 57"/>
          <p:cNvSpPr>
            <a:spLocks noChangeShapeType="1"/>
          </p:cNvSpPr>
          <p:nvPr/>
        </p:nvSpPr>
        <p:spPr bwMode="auto">
          <a:xfrm>
            <a:off x="952500" y="4941888"/>
            <a:ext cx="2378075" cy="4762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522" name="Text Box 58"/>
          <p:cNvSpPr txBox="1">
            <a:spLocks noChangeArrowheads="1"/>
          </p:cNvSpPr>
          <p:nvPr/>
        </p:nvSpPr>
        <p:spPr bwMode="auto">
          <a:xfrm>
            <a:off x="3086100" y="5002213"/>
            <a:ext cx="369888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900" i="1"/>
              <a:t>w</a:t>
            </a:r>
            <a:endParaRPr lang="en-US" altLang="de-DE" sz="1900" i="1"/>
          </a:p>
        </p:txBody>
      </p:sp>
      <p:sp>
        <p:nvSpPr>
          <p:cNvPr id="62523" name="Text Box 59"/>
          <p:cNvSpPr txBox="1">
            <a:spLocks noChangeArrowheads="1"/>
          </p:cNvSpPr>
          <p:nvPr/>
        </p:nvSpPr>
        <p:spPr bwMode="auto">
          <a:xfrm>
            <a:off x="1382713" y="5002213"/>
            <a:ext cx="3000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62524" name="Text Box 60"/>
          <p:cNvSpPr txBox="1">
            <a:spLocks noChangeArrowheads="1"/>
          </p:cNvSpPr>
          <p:nvPr/>
        </p:nvSpPr>
        <p:spPr bwMode="auto">
          <a:xfrm>
            <a:off x="2238375" y="5002213"/>
            <a:ext cx="30003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de-DE" sz="1500"/>
          </a:p>
        </p:txBody>
      </p:sp>
      <p:sp>
        <p:nvSpPr>
          <p:cNvPr id="62525" name="Line 61"/>
          <p:cNvSpPr>
            <a:spLocks noChangeShapeType="1"/>
          </p:cNvSpPr>
          <p:nvPr/>
        </p:nvSpPr>
        <p:spPr bwMode="auto">
          <a:xfrm>
            <a:off x="1501775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526" name="Line 62"/>
          <p:cNvSpPr>
            <a:spLocks noChangeShapeType="1"/>
          </p:cNvSpPr>
          <p:nvPr/>
        </p:nvSpPr>
        <p:spPr bwMode="auto">
          <a:xfrm>
            <a:off x="1722438" y="4873625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527" name="Line 63"/>
          <p:cNvSpPr>
            <a:spLocks noChangeShapeType="1"/>
          </p:cNvSpPr>
          <p:nvPr/>
        </p:nvSpPr>
        <p:spPr bwMode="auto">
          <a:xfrm>
            <a:off x="1928813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528" name="Line 64"/>
          <p:cNvSpPr>
            <a:spLocks noChangeShapeType="1"/>
          </p:cNvSpPr>
          <p:nvPr/>
        </p:nvSpPr>
        <p:spPr bwMode="auto">
          <a:xfrm>
            <a:off x="2111375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529" name="Line 65"/>
          <p:cNvSpPr>
            <a:spLocks noChangeShapeType="1"/>
          </p:cNvSpPr>
          <p:nvPr/>
        </p:nvSpPr>
        <p:spPr bwMode="auto">
          <a:xfrm>
            <a:off x="2355850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530" name="Line 66"/>
          <p:cNvSpPr>
            <a:spLocks noChangeShapeType="1"/>
          </p:cNvSpPr>
          <p:nvPr/>
        </p:nvSpPr>
        <p:spPr bwMode="auto">
          <a:xfrm>
            <a:off x="2540000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531" name="Line 67"/>
          <p:cNvSpPr>
            <a:spLocks noChangeShapeType="1"/>
          </p:cNvSpPr>
          <p:nvPr/>
        </p:nvSpPr>
        <p:spPr bwMode="auto">
          <a:xfrm>
            <a:off x="2722563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532" name="Line 68"/>
          <p:cNvSpPr>
            <a:spLocks noChangeShapeType="1"/>
          </p:cNvSpPr>
          <p:nvPr/>
        </p:nvSpPr>
        <p:spPr bwMode="auto">
          <a:xfrm rot="-5400000">
            <a:off x="1083469" y="450135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533" name="Line 69"/>
          <p:cNvSpPr>
            <a:spLocks noChangeShapeType="1"/>
          </p:cNvSpPr>
          <p:nvPr/>
        </p:nvSpPr>
        <p:spPr bwMode="auto">
          <a:xfrm rot="-5400000">
            <a:off x="1074738" y="430212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534" name="Line 70"/>
          <p:cNvSpPr>
            <a:spLocks noChangeShapeType="1"/>
          </p:cNvSpPr>
          <p:nvPr/>
        </p:nvSpPr>
        <p:spPr bwMode="auto">
          <a:xfrm rot="-5400000">
            <a:off x="1083469" y="4104481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535" name="Line 71"/>
          <p:cNvSpPr>
            <a:spLocks noChangeShapeType="1"/>
          </p:cNvSpPr>
          <p:nvPr/>
        </p:nvSpPr>
        <p:spPr bwMode="auto">
          <a:xfrm rot="-5400000">
            <a:off x="1083469" y="3907631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536" name="Line 72"/>
          <p:cNvSpPr>
            <a:spLocks noChangeShapeType="1"/>
          </p:cNvSpPr>
          <p:nvPr/>
        </p:nvSpPr>
        <p:spPr bwMode="auto">
          <a:xfrm rot="-5400000">
            <a:off x="1083469" y="3709194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537" name="Line 73"/>
          <p:cNvSpPr>
            <a:spLocks noChangeShapeType="1"/>
          </p:cNvSpPr>
          <p:nvPr/>
        </p:nvSpPr>
        <p:spPr bwMode="auto">
          <a:xfrm rot="-5400000">
            <a:off x="1083469" y="351075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538" name="Line 74"/>
          <p:cNvSpPr>
            <a:spLocks noChangeShapeType="1"/>
          </p:cNvSpPr>
          <p:nvPr/>
        </p:nvSpPr>
        <p:spPr bwMode="auto">
          <a:xfrm rot="-5400000">
            <a:off x="1083469" y="331390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539" name="Text Box 75"/>
          <p:cNvSpPr txBox="1">
            <a:spLocks noChangeArrowheads="1"/>
          </p:cNvSpPr>
          <p:nvPr/>
        </p:nvSpPr>
        <p:spPr bwMode="auto">
          <a:xfrm>
            <a:off x="774700" y="4440238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62540" name="Text Box 76"/>
          <p:cNvSpPr txBox="1">
            <a:spLocks noChangeArrowheads="1"/>
          </p:cNvSpPr>
          <p:nvPr/>
        </p:nvSpPr>
        <p:spPr bwMode="auto">
          <a:xfrm>
            <a:off x="769938" y="403066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62541" name="Text Box 77"/>
          <p:cNvSpPr txBox="1">
            <a:spLocks noChangeArrowheads="1"/>
          </p:cNvSpPr>
          <p:nvPr/>
        </p:nvSpPr>
        <p:spPr bwMode="auto">
          <a:xfrm>
            <a:off x="769938" y="2562225"/>
            <a:ext cx="32861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900" i="1"/>
              <a:t>h</a:t>
            </a:r>
            <a:endParaRPr lang="en-US" altLang="de-DE" sz="1900" i="1"/>
          </a:p>
        </p:txBody>
      </p:sp>
      <p:sp>
        <p:nvSpPr>
          <p:cNvPr id="62542" name="Line 78"/>
          <p:cNvSpPr>
            <a:spLocks noChangeShapeType="1"/>
          </p:cNvSpPr>
          <p:nvPr/>
        </p:nvSpPr>
        <p:spPr bwMode="auto">
          <a:xfrm rot="-5400000">
            <a:off x="1074738" y="3116262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543" name="Text Box 79"/>
          <p:cNvSpPr txBox="1">
            <a:spLocks noChangeArrowheads="1"/>
          </p:cNvSpPr>
          <p:nvPr/>
        </p:nvSpPr>
        <p:spPr bwMode="auto">
          <a:xfrm>
            <a:off x="1811338" y="5008563"/>
            <a:ext cx="3000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62544" name="Text Box 80"/>
          <p:cNvSpPr txBox="1">
            <a:spLocks noChangeArrowheads="1"/>
          </p:cNvSpPr>
          <p:nvPr/>
        </p:nvSpPr>
        <p:spPr bwMode="auto">
          <a:xfrm>
            <a:off x="769938" y="365125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de-DE" sz="1500"/>
          </a:p>
        </p:txBody>
      </p:sp>
      <p:sp>
        <p:nvSpPr>
          <p:cNvPr id="62545" name="Line 81"/>
          <p:cNvSpPr>
            <a:spLocks noChangeShapeType="1"/>
          </p:cNvSpPr>
          <p:nvPr/>
        </p:nvSpPr>
        <p:spPr bwMode="auto">
          <a:xfrm>
            <a:off x="2903538" y="4886325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546" name="Line 82"/>
          <p:cNvSpPr>
            <a:spLocks noChangeShapeType="1"/>
          </p:cNvSpPr>
          <p:nvPr/>
        </p:nvSpPr>
        <p:spPr bwMode="auto">
          <a:xfrm>
            <a:off x="1289050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547" name="Line 83"/>
          <p:cNvSpPr>
            <a:spLocks noChangeShapeType="1"/>
          </p:cNvSpPr>
          <p:nvPr/>
        </p:nvSpPr>
        <p:spPr bwMode="auto">
          <a:xfrm rot="-5400000">
            <a:off x="1073944" y="469820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548" name="Text Box 84"/>
          <p:cNvSpPr txBox="1">
            <a:spLocks noChangeArrowheads="1"/>
          </p:cNvSpPr>
          <p:nvPr/>
        </p:nvSpPr>
        <p:spPr bwMode="auto">
          <a:xfrm>
            <a:off x="2789238" y="4484688"/>
            <a:ext cx="7064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h</a:t>
            </a:r>
            <a:r>
              <a:rPr lang="de-DE" altLang="de-DE" baseline="-25000"/>
              <a:t>B</a:t>
            </a:r>
            <a:r>
              <a:rPr lang="de-DE" altLang="de-DE"/>
              <a:t>(</a:t>
            </a:r>
            <a:r>
              <a:rPr lang="de-DE" altLang="de-DE" i="1"/>
              <a:t>w</a:t>
            </a:r>
            <a:r>
              <a:rPr lang="de-DE" altLang="de-DE"/>
              <a:t>)</a:t>
            </a:r>
            <a:endParaRPr lang="en-US" altLang="de-DE"/>
          </a:p>
        </p:txBody>
      </p:sp>
      <p:sp>
        <p:nvSpPr>
          <p:cNvPr id="62549" name="Text Box 85"/>
          <p:cNvSpPr txBox="1">
            <a:spLocks noChangeArrowheads="1"/>
          </p:cNvSpPr>
          <p:nvPr/>
        </p:nvSpPr>
        <p:spPr bwMode="auto">
          <a:xfrm>
            <a:off x="2782888" y="4184650"/>
            <a:ext cx="70643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h</a:t>
            </a:r>
            <a:r>
              <a:rPr lang="de-DE" altLang="de-DE" baseline="-25000"/>
              <a:t>A</a:t>
            </a:r>
            <a:r>
              <a:rPr lang="de-DE" altLang="de-DE"/>
              <a:t>(</a:t>
            </a:r>
            <a:r>
              <a:rPr lang="de-DE" altLang="de-DE" i="1"/>
              <a:t>w</a:t>
            </a:r>
            <a:r>
              <a:rPr lang="de-DE" altLang="de-DE"/>
              <a:t>)</a:t>
            </a:r>
            <a:endParaRPr lang="en-US" altLang="de-DE"/>
          </a:p>
        </p:txBody>
      </p:sp>
      <p:sp>
        <p:nvSpPr>
          <p:cNvPr id="62550" name="Text Box 86"/>
          <p:cNvSpPr txBox="1">
            <a:spLocks noChangeArrowheads="1"/>
          </p:cNvSpPr>
          <p:nvPr/>
        </p:nvSpPr>
        <p:spPr bwMode="auto">
          <a:xfrm>
            <a:off x="6021388" y="4503738"/>
            <a:ext cx="7064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h</a:t>
            </a:r>
            <a:r>
              <a:rPr lang="de-DE" altLang="de-DE" baseline="-25000"/>
              <a:t>B</a:t>
            </a:r>
            <a:r>
              <a:rPr lang="de-DE" altLang="de-DE"/>
              <a:t>(</a:t>
            </a:r>
            <a:r>
              <a:rPr lang="de-DE" altLang="de-DE" i="1"/>
              <a:t>w</a:t>
            </a:r>
            <a:r>
              <a:rPr lang="de-DE" altLang="de-DE"/>
              <a:t>)</a:t>
            </a:r>
            <a:endParaRPr lang="en-US" altLang="de-DE"/>
          </a:p>
        </p:txBody>
      </p:sp>
      <p:sp>
        <p:nvSpPr>
          <p:cNvPr id="62551" name="Text Box 87"/>
          <p:cNvSpPr txBox="1">
            <a:spLocks noChangeArrowheads="1"/>
          </p:cNvSpPr>
          <p:nvPr/>
        </p:nvSpPr>
        <p:spPr bwMode="auto">
          <a:xfrm>
            <a:off x="6015038" y="4202113"/>
            <a:ext cx="7064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h</a:t>
            </a:r>
            <a:r>
              <a:rPr lang="de-DE" altLang="de-DE" baseline="-25000"/>
              <a:t>A</a:t>
            </a:r>
            <a:r>
              <a:rPr lang="de-DE" altLang="de-DE"/>
              <a:t>(</a:t>
            </a:r>
            <a:r>
              <a:rPr lang="de-DE" altLang="de-DE" i="1"/>
              <a:t>w</a:t>
            </a:r>
            <a:r>
              <a:rPr lang="de-DE" altLang="de-DE"/>
              <a:t>)</a:t>
            </a:r>
            <a:endParaRPr lang="en-US" altLang="de-DE"/>
          </a:p>
        </p:txBody>
      </p:sp>
      <p:sp>
        <p:nvSpPr>
          <p:cNvPr id="62552" name="Text Box 88"/>
          <p:cNvSpPr txBox="1">
            <a:spLocks noChangeArrowheads="1"/>
          </p:cNvSpPr>
          <p:nvPr/>
        </p:nvSpPr>
        <p:spPr bwMode="auto">
          <a:xfrm>
            <a:off x="6015038" y="3776663"/>
            <a:ext cx="7143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h</a:t>
            </a:r>
            <a:r>
              <a:rPr lang="de-DE" altLang="de-DE" baseline="-25000"/>
              <a:t>C</a:t>
            </a:r>
            <a:r>
              <a:rPr lang="de-DE" altLang="de-DE"/>
              <a:t>(</a:t>
            </a:r>
            <a:r>
              <a:rPr lang="de-DE" altLang="de-DE" i="1"/>
              <a:t>w</a:t>
            </a:r>
            <a:r>
              <a:rPr lang="de-DE" altLang="de-DE"/>
              <a:t>)</a:t>
            </a:r>
            <a:endParaRPr lang="en-US" altLang="de-DE"/>
          </a:p>
        </p:txBody>
      </p:sp>
      <p:sp>
        <p:nvSpPr>
          <p:cNvPr id="62553" name="Rectangle 89" descr="Diagonal weit nach oben"/>
          <p:cNvSpPr>
            <a:spLocks noChangeArrowheads="1"/>
          </p:cNvSpPr>
          <p:nvPr/>
        </p:nvSpPr>
        <p:spPr bwMode="auto">
          <a:xfrm>
            <a:off x="5003800" y="2570163"/>
            <a:ext cx="1012825" cy="54927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2554" name="Rectangle 90" descr="Diagonal weit nach oben"/>
          <p:cNvSpPr>
            <a:spLocks noChangeArrowheads="1"/>
          </p:cNvSpPr>
          <p:nvPr/>
        </p:nvSpPr>
        <p:spPr bwMode="auto">
          <a:xfrm>
            <a:off x="5210175" y="2976563"/>
            <a:ext cx="804863" cy="547687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2555" name="Rectangle 91" descr="Diagonal weit nach oben"/>
          <p:cNvSpPr>
            <a:spLocks noChangeArrowheads="1"/>
          </p:cNvSpPr>
          <p:nvPr/>
        </p:nvSpPr>
        <p:spPr bwMode="auto">
          <a:xfrm>
            <a:off x="5408613" y="3381375"/>
            <a:ext cx="609600" cy="54927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2556" name="Oval 92"/>
          <p:cNvSpPr>
            <a:spLocks noChangeArrowheads="1"/>
          </p:cNvSpPr>
          <p:nvPr/>
        </p:nvSpPr>
        <p:spPr bwMode="auto">
          <a:xfrm>
            <a:off x="4964113" y="3095625"/>
            <a:ext cx="61912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2557" name="Oval 93"/>
          <p:cNvSpPr>
            <a:spLocks noChangeArrowheads="1"/>
          </p:cNvSpPr>
          <p:nvPr/>
        </p:nvSpPr>
        <p:spPr bwMode="auto">
          <a:xfrm>
            <a:off x="5365750" y="3911600"/>
            <a:ext cx="61913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2558" name="Line 94"/>
          <p:cNvSpPr>
            <a:spLocks noChangeShapeType="1"/>
          </p:cNvSpPr>
          <p:nvPr/>
        </p:nvSpPr>
        <p:spPr bwMode="auto">
          <a:xfrm rot="-5400000">
            <a:off x="4377532" y="3515519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559" name="Oval 95"/>
          <p:cNvSpPr>
            <a:spLocks noChangeArrowheads="1"/>
          </p:cNvSpPr>
          <p:nvPr/>
        </p:nvSpPr>
        <p:spPr bwMode="auto">
          <a:xfrm>
            <a:off x="5175250" y="3508375"/>
            <a:ext cx="61913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2560" name="Text Box 96"/>
          <p:cNvSpPr txBox="1">
            <a:spLocks noChangeArrowheads="1"/>
          </p:cNvSpPr>
          <p:nvPr/>
        </p:nvSpPr>
        <p:spPr bwMode="auto">
          <a:xfrm>
            <a:off x="4067175" y="32242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8</a:t>
            </a:r>
            <a:endParaRPr lang="en-US" altLang="de-DE" sz="1500"/>
          </a:p>
        </p:txBody>
      </p:sp>
      <p:sp>
        <p:nvSpPr>
          <p:cNvPr id="62561" name="Text Box 97"/>
          <p:cNvSpPr txBox="1">
            <a:spLocks noChangeArrowheads="1"/>
          </p:cNvSpPr>
          <p:nvPr/>
        </p:nvSpPr>
        <p:spPr bwMode="auto">
          <a:xfrm>
            <a:off x="769938" y="32242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8</a:t>
            </a:r>
            <a:endParaRPr lang="en-US" altLang="de-DE" sz="1500"/>
          </a:p>
        </p:txBody>
      </p:sp>
      <p:sp>
        <p:nvSpPr>
          <p:cNvPr id="62562" name="Text Box 98"/>
          <p:cNvSpPr txBox="1">
            <a:spLocks noChangeArrowheads="1"/>
          </p:cNvSpPr>
          <p:nvPr/>
        </p:nvSpPr>
        <p:spPr bwMode="auto">
          <a:xfrm>
            <a:off x="836613" y="1111250"/>
            <a:ext cx="72421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2. Ermitteln der Formfunktion der Topzelle </a:t>
            </a:r>
            <a:br>
              <a:rPr lang="de-DE" altLang="de-DE"/>
            </a:br>
            <a:r>
              <a:rPr lang="de-DE" altLang="de-DE"/>
              <a:t>    (</a:t>
            </a:r>
            <a:r>
              <a:rPr lang="de-DE" altLang="de-DE" u="sng"/>
              <a:t>vertikale</a:t>
            </a:r>
            <a:r>
              <a:rPr lang="de-DE" altLang="de-DE"/>
              <a:t> Zusammensetzung)</a:t>
            </a:r>
          </a:p>
        </p:txBody>
      </p:sp>
      <p:sp>
        <p:nvSpPr>
          <p:cNvPr id="62563" name="AutoShape 99"/>
          <p:cNvSpPr>
            <a:spLocks noChangeArrowheads="1"/>
          </p:cNvSpPr>
          <p:nvPr/>
        </p:nvSpPr>
        <p:spPr bwMode="auto">
          <a:xfrm>
            <a:off x="3562350" y="3524250"/>
            <a:ext cx="317500" cy="592138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3.4.1	Floorplan-Sizing-Algorithmus: Beispiel</a:t>
            </a:r>
          </a:p>
        </p:txBody>
      </p:sp>
      <p:sp>
        <p:nvSpPr>
          <p:cNvPr id="63491" name="Freeform 3"/>
          <p:cNvSpPr>
            <a:spLocks/>
          </p:cNvSpPr>
          <p:nvPr/>
        </p:nvSpPr>
        <p:spPr bwMode="auto">
          <a:xfrm>
            <a:off x="4787900" y="2573338"/>
            <a:ext cx="1227138" cy="1985962"/>
          </a:xfrm>
          <a:custGeom>
            <a:avLst/>
            <a:gdLst>
              <a:gd name="T0" fmla="*/ 2147483647 w 913"/>
              <a:gd name="T1" fmla="*/ 2147483647 h 1476"/>
              <a:gd name="T2" fmla="*/ 2147483647 w 913"/>
              <a:gd name="T3" fmla="*/ 2147483647 h 1476"/>
              <a:gd name="T4" fmla="*/ 2147483647 w 913"/>
              <a:gd name="T5" fmla="*/ 2147483647 h 1476"/>
              <a:gd name="T6" fmla="*/ 2147483647 w 913"/>
              <a:gd name="T7" fmla="*/ 2147483647 h 1476"/>
              <a:gd name="T8" fmla="*/ 0 w 913"/>
              <a:gd name="T9" fmla="*/ 2147483647 h 1476"/>
              <a:gd name="T10" fmla="*/ 0 w 913"/>
              <a:gd name="T11" fmla="*/ 0 h 1476"/>
              <a:gd name="T12" fmla="*/ 2147483647 w 913"/>
              <a:gd name="T13" fmla="*/ 0 h 1476"/>
              <a:gd name="T14" fmla="*/ 2147483647 w 913"/>
              <a:gd name="T15" fmla="*/ 2147483647 h 14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13" h="1476">
                <a:moveTo>
                  <a:pt x="913" y="868"/>
                </a:moveTo>
                <a:lnTo>
                  <a:pt x="913" y="1476"/>
                </a:ln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  <a:lnTo>
                  <a:pt x="913" y="0"/>
                </a:lnTo>
                <a:lnTo>
                  <a:pt x="913" y="868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BFBF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3492" name="Freeform 4"/>
          <p:cNvSpPr>
            <a:spLocks/>
          </p:cNvSpPr>
          <p:nvPr/>
        </p:nvSpPr>
        <p:spPr bwMode="auto">
          <a:xfrm>
            <a:off x="4787900" y="2573338"/>
            <a:ext cx="1227138" cy="1985962"/>
          </a:xfrm>
          <a:custGeom>
            <a:avLst/>
            <a:gdLst>
              <a:gd name="T0" fmla="*/ 2147483647 w 913"/>
              <a:gd name="T1" fmla="*/ 2147483647 h 1476"/>
              <a:gd name="T2" fmla="*/ 2147483647 w 913"/>
              <a:gd name="T3" fmla="*/ 2147483647 h 1476"/>
              <a:gd name="T4" fmla="*/ 2147483647 w 913"/>
              <a:gd name="T5" fmla="*/ 2147483647 h 1476"/>
              <a:gd name="T6" fmla="*/ 0 w 913"/>
              <a:gd name="T7" fmla="*/ 2147483647 h 1476"/>
              <a:gd name="T8" fmla="*/ 0 w 913"/>
              <a:gd name="T9" fmla="*/ 0 h 1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3" h="1476">
                <a:moveTo>
                  <a:pt x="913" y="1476"/>
                </a:move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493" name="Freeform 5"/>
          <p:cNvSpPr>
            <a:spLocks/>
          </p:cNvSpPr>
          <p:nvPr/>
        </p:nvSpPr>
        <p:spPr bwMode="auto">
          <a:xfrm>
            <a:off x="4992688" y="2921000"/>
            <a:ext cx="1022350" cy="1431925"/>
          </a:xfrm>
          <a:custGeom>
            <a:avLst/>
            <a:gdLst>
              <a:gd name="T0" fmla="*/ 2147483647 w 760"/>
              <a:gd name="T1" fmla="*/ 2147483647 h 1065"/>
              <a:gd name="T2" fmla="*/ 2147483647 w 760"/>
              <a:gd name="T3" fmla="*/ 0 h 1065"/>
              <a:gd name="T4" fmla="*/ 0 w 760"/>
              <a:gd name="T5" fmla="*/ 0 h 1065"/>
              <a:gd name="T6" fmla="*/ 0 w 760"/>
              <a:gd name="T7" fmla="*/ 2147483647 h 1065"/>
              <a:gd name="T8" fmla="*/ 2147483647 w 760"/>
              <a:gd name="T9" fmla="*/ 2147483647 h 1065"/>
              <a:gd name="T10" fmla="*/ 2147483647 w 760"/>
              <a:gd name="T11" fmla="*/ 2147483647 h 1065"/>
              <a:gd name="T12" fmla="*/ 2147483647 w 760"/>
              <a:gd name="T13" fmla="*/ 2147483647 h 1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65">
                <a:moveTo>
                  <a:pt x="760" y="1065"/>
                </a:moveTo>
                <a:lnTo>
                  <a:pt x="760" y="0"/>
                </a:lnTo>
                <a:lnTo>
                  <a:pt x="0" y="0"/>
                </a:ln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3494" name="Freeform 6"/>
          <p:cNvSpPr>
            <a:spLocks/>
          </p:cNvSpPr>
          <p:nvPr/>
        </p:nvSpPr>
        <p:spPr bwMode="auto">
          <a:xfrm>
            <a:off x="4992688" y="2921000"/>
            <a:ext cx="1022350" cy="1431925"/>
          </a:xfrm>
          <a:custGeom>
            <a:avLst/>
            <a:gdLst>
              <a:gd name="T0" fmla="*/ 0 w 760"/>
              <a:gd name="T1" fmla="*/ 0 h 1065"/>
              <a:gd name="T2" fmla="*/ 0 w 760"/>
              <a:gd name="T3" fmla="*/ 2147483647 h 1065"/>
              <a:gd name="T4" fmla="*/ 2147483647 w 760"/>
              <a:gd name="T5" fmla="*/ 2147483647 h 1065"/>
              <a:gd name="T6" fmla="*/ 2147483647 w 760"/>
              <a:gd name="T7" fmla="*/ 2147483647 h 1065"/>
              <a:gd name="T8" fmla="*/ 2147483647 w 760"/>
              <a:gd name="T9" fmla="*/ 2147483647 h 1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0" h="1065">
                <a:moveTo>
                  <a:pt x="0" y="0"/>
                </a:move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6349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8" y="3635375"/>
            <a:ext cx="111125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Freeform 8"/>
          <p:cNvSpPr>
            <a:spLocks/>
          </p:cNvSpPr>
          <p:nvPr/>
        </p:nvSpPr>
        <p:spPr bwMode="auto">
          <a:xfrm>
            <a:off x="4992688" y="2573338"/>
            <a:ext cx="1022350" cy="1371600"/>
          </a:xfrm>
          <a:custGeom>
            <a:avLst/>
            <a:gdLst>
              <a:gd name="T0" fmla="*/ 2147483647 w 760"/>
              <a:gd name="T1" fmla="*/ 2147483647 h 1020"/>
              <a:gd name="T2" fmla="*/ 2147483647 w 760"/>
              <a:gd name="T3" fmla="*/ 2147483647 h 1020"/>
              <a:gd name="T4" fmla="*/ 2147483647 w 760"/>
              <a:gd name="T5" fmla="*/ 2147483647 h 1020"/>
              <a:gd name="T6" fmla="*/ 2147483647 w 760"/>
              <a:gd name="T7" fmla="*/ 2147483647 h 1020"/>
              <a:gd name="T8" fmla="*/ 2147483647 w 760"/>
              <a:gd name="T9" fmla="*/ 2147483647 h 1020"/>
              <a:gd name="T10" fmla="*/ 0 w 760"/>
              <a:gd name="T11" fmla="*/ 2147483647 h 1020"/>
              <a:gd name="T12" fmla="*/ 0 w 760"/>
              <a:gd name="T13" fmla="*/ 0 h 10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20">
                <a:moveTo>
                  <a:pt x="760" y="1020"/>
                </a:moveTo>
                <a:lnTo>
                  <a:pt x="304" y="1020"/>
                </a:lnTo>
                <a:lnTo>
                  <a:pt x="304" y="715"/>
                </a:lnTo>
                <a:lnTo>
                  <a:pt x="151" y="715"/>
                </a:lnTo>
                <a:lnTo>
                  <a:pt x="151" y="411"/>
                </a:lnTo>
                <a:lnTo>
                  <a:pt x="0" y="411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3449" name="Rectangle 9"/>
          <p:cNvSpPr>
            <a:spLocks noChangeArrowheads="1"/>
          </p:cNvSpPr>
          <p:nvPr/>
        </p:nvSpPr>
        <p:spPr bwMode="auto">
          <a:xfrm>
            <a:off x="7491413" y="5092700"/>
            <a:ext cx="820737" cy="411163"/>
          </a:xfrm>
          <a:prstGeom prst="rect">
            <a:avLst/>
          </a:prstGeom>
          <a:solidFill>
            <a:srgbClr val="BFBFBF"/>
          </a:solidFill>
          <a:ln w="0">
            <a:solidFill>
              <a:srgbClr val="BFBFB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73450" name="Rectangle 10"/>
          <p:cNvSpPr>
            <a:spLocks noChangeArrowheads="1"/>
          </p:cNvSpPr>
          <p:nvPr/>
        </p:nvSpPr>
        <p:spPr bwMode="auto">
          <a:xfrm>
            <a:off x="7491413" y="5092700"/>
            <a:ext cx="820737" cy="411163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73451" name="Rectangle 11"/>
          <p:cNvSpPr>
            <a:spLocks noChangeArrowheads="1"/>
          </p:cNvSpPr>
          <p:nvPr/>
        </p:nvSpPr>
        <p:spPr bwMode="auto">
          <a:xfrm>
            <a:off x="7491413" y="4479925"/>
            <a:ext cx="1022350" cy="612775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73452" name="Rectangle 12"/>
          <p:cNvSpPr>
            <a:spLocks noChangeArrowheads="1"/>
          </p:cNvSpPr>
          <p:nvPr/>
        </p:nvSpPr>
        <p:spPr bwMode="auto">
          <a:xfrm>
            <a:off x="7491413" y="4479925"/>
            <a:ext cx="1022350" cy="61277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 flipH="1" flipV="1">
            <a:off x="5441950" y="3968750"/>
            <a:ext cx="1790700" cy="45085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02" name="Freeform 14"/>
          <p:cNvSpPr>
            <a:spLocks/>
          </p:cNvSpPr>
          <p:nvPr/>
        </p:nvSpPr>
        <p:spPr bwMode="auto">
          <a:xfrm>
            <a:off x="1501775" y="2573338"/>
            <a:ext cx="1227138" cy="1985962"/>
          </a:xfrm>
          <a:custGeom>
            <a:avLst/>
            <a:gdLst>
              <a:gd name="T0" fmla="*/ 2147483647 w 913"/>
              <a:gd name="T1" fmla="*/ 2147483647 h 1476"/>
              <a:gd name="T2" fmla="*/ 2147483647 w 913"/>
              <a:gd name="T3" fmla="*/ 2147483647 h 1476"/>
              <a:gd name="T4" fmla="*/ 2147483647 w 913"/>
              <a:gd name="T5" fmla="*/ 2147483647 h 1476"/>
              <a:gd name="T6" fmla="*/ 2147483647 w 913"/>
              <a:gd name="T7" fmla="*/ 2147483647 h 1476"/>
              <a:gd name="T8" fmla="*/ 0 w 913"/>
              <a:gd name="T9" fmla="*/ 2147483647 h 1476"/>
              <a:gd name="T10" fmla="*/ 0 w 913"/>
              <a:gd name="T11" fmla="*/ 0 h 1476"/>
              <a:gd name="T12" fmla="*/ 2147483647 w 913"/>
              <a:gd name="T13" fmla="*/ 0 h 1476"/>
              <a:gd name="T14" fmla="*/ 2147483647 w 913"/>
              <a:gd name="T15" fmla="*/ 2147483647 h 14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13" h="1476">
                <a:moveTo>
                  <a:pt x="913" y="868"/>
                </a:moveTo>
                <a:lnTo>
                  <a:pt x="913" y="1476"/>
                </a:ln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  <a:lnTo>
                  <a:pt x="913" y="0"/>
                </a:lnTo>
                <a:lnTo>
                  <a:pt x="913" y="868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BFBF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3503" name="Freeform 15"/>
          <p:cNvSpPr>
            <a:spLocks/>
          </p:cNvSpPr>
          <p:nvPr/>
        </p:nvSpPr>
        <p:spPr bwMode="auto">
          <a:xfrm>
            <a:off x="1508125" y="2574925"/>
            <a:ext cx="1227138" cy="1985963"/>
          </a:xfrm>
          <a:custGeom>
            <a:avLst/>
            <a:gdLst>
              <a:gd name="T0" fmla="*/ 2147483647 w 913"/>
              <a:gd name="T1" fmla="*/ 2147483647 h 1476"/>
              <a:gd name="T2" fmla="*/ 2147483647 w 913"/>
              <a:gd name="T3" fmla="*/ 2147483647 h 1476"/>
              <a:gd name="T4" fmla="*/ 2147483647 w 913"/>
              <a:gd name="T5" fmla="*/ 2147483647 h 1476"/>
              <a:gd name="T6" fmla="*/ 0 w 913"/>
              <a:gd name="T7" fmla="*/ 2147483647 h 1476"/>
              <a:gd name="T8" fmla="*/ 0 w 913"/>
              <a:gd name="T9" fmla="*/ 0 h 1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3" h="1476">
                <a:moveTo>
                  <a:pt x="913" y="1476"/>
                </a:move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04" name="Freeform 16"/>
          <p:cNvSpPr>
            <a:spLocks/>
          </p:cNvSpPr>
          <p:nvPr/>
        </p:nvSpPr>
        <p:spPr bwMode="auto">
          <a:xfrm>
            <a:off x="1712913" y="2922588"/>
            <a:ext cx="1022350" cy="1431925"/>
          </a:xfrm>
          <a:custGeom>
            <a:avLst/>
            <a:gdLst>
              <a:gd name="T0" fmla="*/ 2147483647 w 760"/>
              <a:gd name="T1" fmla="*/ 2147483647 h 1065"/>
              <a:gd name="T2" fmla="*/ 2147483647 w 760"/>
              <a:gd name="T3" fmla="*/ 0 h 1065"/>
              <a:gd name="T4" fmla="*/ 0 w 760"/>
              <a:gd name="T5" fmla="*/ 0 h 1065"/>
              <a:gd name="T6" fmla="*/ 0 w 760"/>
              <a:gd name="T7" fmla="*/ 2147483647 h 1065"/>
              <a:gd name="T8" fmla="*/ 2147483647 w 760"/>
              <a:gd name="T9" fmla="*/ 2147483647 h 1065"/>
              <a:gd name="T10" fmla="*/ 2147483647 w 760"/>
              <a:gd name="T11" fmla="*/ 2147483647 h 1065"/>
              <a:gd name="T12" fmla="*/ 2147483647 w 760"/>
              <a:gd name="T13" fmla="*/ 2147483647 h 1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65">
                <a:moveTo>
                  <a:pt x="760" y="1065"/>
                </a:moveTo>
                <a:lnTo>
                  <a:pt x="760" y="0"/>
                </a:lnTo>
                <a:lnTo>
                  <a:pt x="0" y="0"/>
                </a:ln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3505" name="Freeform 17"/>
          <p:cNvSpPr>
            <a:spLocks/>
          </p:cNvSpPr>
          <p:nvPr/>
        </p:nvSpPr>
        <p:spPr bwMode="auto">
          <a:xfrm>
            <a:off x="1712913" y="2922588"/>
            <a:ext cx="1022350" cy="1431925"/>
          </a:xfrm>
          <a:custGeom>
            <a:avLst/>
            <a:gdLst>
              <a:gd name="T0" fmla="*/ 0 w 760"/>
              <a:gd name="T1" fmla="*/ 0 h 1065"/>
              <a:gd name="T2" fmla="*/ 0 w 760"/>
              <a:gd name="T3" fmla="*/ 2147483647 h 1065"/>
              <a:gd name="T4" fmla="*/ 2147483647 w 760"/>
              <a:gd name="T5" fmla="*/ 2147483647 h 1065"/>
              <a:gd name="T6" fmla="*/ 2147483647 w 760"/>
              <a:gd name="T7" fmla="*/ 2147483647 h 1065"/>
              <a:gd name="T8" fmla="*/ 2147483647 w 760"/>
              <a:gd name="T9" fmla="*/ 2147483647 h 1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0" h="1065">
                <a:moveTo>
                  <a:pt x="0" y="0"/>
                </a:move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1717675" y="2566988"/>
            <a:ext cx="1020763" cy="365125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 flipV="1">
            <a:off x="1712913" y="2568575"/>
            <a:ext cx="0" cy="366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08" name="Oval 20"/>
          <p:cNvSpPr>
            <a:spLocks noChangeArrowheads="1"/>
          </p:cNvSpPr>
          <p:nvPr/>
        </p:nvSpPr>
        <p:spPr bwMode="auto">
          <a:xfrm>
            <a:off x="1685925" y="3914775"/>
            <a:ext cx="60325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3509" name="Oval 21"/>
          <p:cNvSpPr>
            <a:spLocks noChangeArrowheads="1"/>
          </p:cNvSpPr>
          <p:nvPr/>
        </p:nvSpPr>
        <p:spPr bwMode="auto">
          <a:xfrm>
            <a:off x="2097088" y="4319588"/>
            <a:ext cx="60325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3510" name="Oval 22"/>
          <p:cNvSpPr>
            <a:spLocks noChangeArrowheads="1"/>
          </p:cNvSpPr>
          <p:nvPr/>
        </p:nvSpPr>
        <p:spPr bwMode="auto">
          <a:xfrm>
            <a:off x="1874838" y="4521200"/>
            <a:ext cx="63500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3511" name="Oval 23"/>
          <p:cNvSpPr>
            <a:spLocks noChangeArrowheads="1"/>
          </p:cNvSpPr>
          <p:nvPr/>
        </p:nvSpPr>
        <p:spPr bwMode="auto">
          <a:xfrm>
            <a:off x="1477963" y="4116388"/>
            <a:ext cx="60325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3512" name="Line 24"/>
          <p:cNvSpPr>
            <a:spLocks noChangeShapeType="1"/>
          </p:cNvSpPr>
          <p:nvPr/>
        </p:nvSpPr>
        <p:spPr bwMode="auto">
          <a:xfrm>
            <a:off x="1714500" y="3975100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13" name="Oval 25"/>
          <p:cNvSpPr>
            <a:spLocks noChangeArrowheads="1"/>
          </p:cNvSpPr>
          <p:nvPr/>
        </p:nvSpPr>
        <p:spPr bwMode="auto">
          <a:xfrm>
            <a:off x="1685925" y="3092450"/>
            <a:ext cx="60325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3514" name="Freeform 26"/>
          <p:cNvSpPr>
            <a:spLocks/>
          </p:cNvSpPr>
          <p:nvPr/>
        </p:nvSpPr>
        <p:spPr bwMode="auto">
          <a:xfrm>
            <a:off x="1730375" y="3192463"/>
            <a:ext cx="131763" cy="1016000"/>
          </a:xfrm>
          <a:custGeom>
            <a:avLst/>
            <a:gdLst>
              <a:gd name="T0" fmla="*/ 0 w 143"/>
              <a:gd name="T1" fmla="*/ 2147483647 h 756"/>
              <a:gd name="T2" fmla="*/ 2147483647 w 143"/>
              <a:gd name="T3" fmla="*/ 2147483647 h 756"/>
              <a:gd name="T4" fmla="*/ 2147483647 w 143"/>
              <a:gd name="T5" fmla="*/ 0 h 7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3" h="756">
                <a:moveTo>
                  <a:pt x="0" y="726"/>
                </a:moveTo>
                <a:cubicBezTo>
                  <a:pt x="64" y="741"/>
                  <a:pt x="129" y="756"/>
                  <a:pt x="136" y="635"/>
                </a:cubicBezTo>
                <a:cubicBezTo>
                  <a:pt x="143" y="514"/>
                  <a:pt x="94" y="257"/>
                  <a:pt x="45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15" name="Oval 27"/>
          <p:cNvSpPr>
            <a:spLocks noChangeArrowheads="1"/>
          </p:cNvSpPr>
          <p:nvPr/>
        </p:nvSpPr>
        <p:spPr bwMode="auto">
          <a:xfrm>
            <a:off x="1866900" y="3487738"/>
            <a:ext cx="61913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3516" name="Oval 28"/>
          <p:cNvSpPr>
            <a:spLocks noChangeArrowheads="1"/>
          </p:cNvSpPr>
          <p:nvPr/>
        </p:nvSpPr>
        <p:spPr bwMode="auto">
          <a:xfrm>
            <a:off x="2076450" y="3910013"/>
            <a:ext cx="63500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3517" name="Freeform 29"/>
          <p:cNvSpPr>
            <a:spLocks/>
          </p:cNvSpPr>
          <p:nvPr/>
        </p:nvSpPr>
        <p:spPr bwMode="auto">
          <a:xfrm>
            <a:off x="1928813" y="3975100"/>
            <a:ext cx="60325" cy="549275"/>
          </a:xfrm>
          <a:custGeom>
            <a:avLst/>
            <a:gdLst>
              <a:gd name="T0" fmla="*/ 0 w 46"/>
              <a:gd name="T1" fmla="*/ 2147483647 h 408"/>
              <a:gd name="T2" fmla="*/ 2147483647 w 46"/>
              <a:gd name="T3" fmla="*/ 2147483647 h 408"/>
              <a:gd name="T4" fmla="*/ 0 w 46"/>
              <a:gd name="T5" fmla="*/ 0 h 4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" h="408">
                <a:moveTo>
                  <a:pt x="0" y="408"/>
                </a:moveTo>
                <a:cubicBezTo>
                  <a:pt x="23" y="374"/>
                  <a:pt x="46" y="340"/>
                  <a:pt x="46" y="272"/>
                </a:cubicBezTo>
                <a:cubicBezTo>
                  <a:pt x="46" y="204"/>
                  <a:pt x="23" y="102"/>
                  <a:pt x="0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18" name="Freeform 30"/>
          <p:cNvSpPr>
            <a:spLocks/>
          </p:cNvSpPr>
          <p:nvPr/>
        </p:nvSpPr>
        <p:spPr bwMode="auto">
          <a:xfrm>
            <a:off x="1916113" y="3565525"/>
            <a:ext cx="61912" cy="366713"/>
          </a:xfrm>
          <a:custGeom>
            <a:avLst/>
            <a:gdLst>
              <a:gd name="T0" fmla="*/ 0 w 46"/>
              <a:gd name="T1" fmla="*/ 2147483647 h 272"/>
              <a:gd name="T2" fmla="*/ 2147483647 w 46"/>
              <a:gd name="T3" fmla="*/ 2147483647 h 272"/>
              <a:gd name="T4" fmla="*/ 0 w 46"/>
              <a:gd name="T5" fmla="*/ 0 h 2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" h="272">
                <a:moveTo>
                  <a:pt x="0" y="272"/>
                </a:moveTo>
                <a:cubicBezTo>
                  <a:pt x="23" y="226"/>
                  <a:pt x="46" y="181"/>
                  <a:pt x="46" y="136"/>
                </a:cubicBezTo>
                <a:cubicBezTo>
                  <a:pt x="46" y="91"/>
                  <a:pt x="23" y="45"/>
                  <a:pt x="0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19" name="Line 31"/>
          <p:cNvSpPr>
            <a:spLocks noChangeShapeType="1"/>
          </p:cNvSpPr>
          <p:nvPr/>
        </p:nvSpPr>
        <p:spPr bwMode="auto">
          <a:xfrm>
            <a:off x="2120900" y="4387850"/>
            <a:ext cx="0" cy="180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20" name="Freeform 32"/>
          <p:cNvSpPr>
            <a:spLocks/>
          </p:cNvSpPr>
          <p:nvPr/>
        </p:nvSpPr>
        <p:spPr bwMode="auto">
          <a:xfrm>
            <a:off x="2144713" y="3998913"/>
            <a:ext cx="60325" cy="549275"/>
          </a:xfrm>
          <a:custGeom>
            <a:avLst/>
            <a:gdLst>
              <a:gd name="T0" fmla="*/ 0 w 46"/>
              <a:gd name="T1" fmla="*/ 2147483647 h 408"/>
              <a:gd name="T2" fmla="*/ 2147483647 w 46"/>
              <a:gd name="T3" fmla="*/ 2147483647 h 408"/>
              <a:gd name="T4" fmla="*/ 0 w 46"/>
              <a:gd name="T5" fmla="*/ 0 h 4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" h="408">
                <a:moveTo>
                  <a:pt x="0" y="408"/>
                </a:moveTo>
                <a:cubicBezTo>
                  <a:pt x="23" y="374"/>
                  <a:pt x="46" y="340"/>
                  <a:pt x="46" y="272"/>
                </a:cubicBezTo>
                <a:cubicBezTo>
                  <a:pt x="46" y="204"/>
                  <a:pt x="23" y="102"/>
                  <a:pt x="0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21" name="AutoShape 33"/>
          <p:cNvSpPr>
            <a:spLocks noChangeArrowheads="1"/>
          </p:cNvSpPr>
          <p:nvPr/>
        </p:nvSpPr>
        <p:spPr bwMode="auto">
          <a:xfrm>
            <a:off x="3392488" y="3421063"/>
            <a:ext cx="487362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3522" name="Line 34"/>
          <p:cNvSpPr>
            <a:spLocks noChangeShapeType="1"/>
          </p:cNvSpPr>
          <p:nvPr/>
        </p:nvSpPr>
        <p:spPr bwMode="auto">
          <a:xfrm flipH="1">
            <a:off x="4368800" y="2571750"/>
            <a:ext cx="0" cy="24955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23" name="Line 35"/>
          <p:cNvSpPr>
            <a:spLocks noChangeShapeType="1"/>
          </p:cNvSpPr>
          <p:nvPr/>
        </p:nvSpPr>
        <p:spPr bwMode="auto">
          <a:xfrm>
            <a:off x="4246563" y="4945063"/>
            <a:ext cx="2378075" cy="63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24" name="Text Box 36"/>
          <p:cNvSpPr txBox="1">
            <a:spLocks noChangeArrowheads="1"/>
          </p:cNvSpPr>
          <p:nvPr/>
        </p:nvSpPr>
        <p:spPr bwMode="auto">
          <a:xfrm>
            <a:off x="6381750" y="5005388"/>
            <a:ext cx="369888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900" i="1"/>
              <a:t>w</a:t>
            </a:r>
            <a:endParaRPr lang="en-US" altLang="de-DE" sz="1900" i="1"/>
          </a:p>
        </p:txBody>
      </p:sp>
      <p:sp>
        <p:nvSpPr>
          <p:cNvPr id="63525" name="Text Box 37"/>
          <p:cNvSpPr txBox="1">
            <a:spLocks noChangeArrowheads="1"/>
          </p:cNvSpPr>
          <p:nvPr/>
        </p:nvSpPr>
        <p:spPr bwMode="auto">
          <a:xfrm>
            <a:off x="4678363" y="5005388"/>
            <a:ext cx="3000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63526" name="Text Box 38"/>
          <p:cNvSpPr txBox="1">
            <a:spLocks noChangeArrowheads="1"/>
          </p:cNvSpPr>
          <p:nvPr/>
        </p:nvSpPr>
        <p:spPr bwMode="auto">
          <a:xfrm>
            <a:off x="5532438" y="5005388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de-DE" sz="1500"/>
          </a:p>
        </p:txBody>
      </p:sp>
      <p:sp>
        <p:nvSpPr>
          <p:cNvPr id="63527" name="Line 39"/>
          <p:cNvSpPr>
            <a:spLocks noChangeShapeType="1"/>
          </p:cNvSpPr>
          <p:nvPr/>
        </p:nvSpPr>
        <p:spPr bwMode="auto">
          <a:xfrm>
            <a:off x="4795838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28" name="Line 40"/>
          <p:cNvSpPr>
            <a:spLocks noChangeShapeType="1"/>
          </p:cNvSpPr>
          <p:nvPr/>
        </p:nvSpPr>
        <p:spPr bwMode="auto">
          <a:xfrm>
            <a:off x="5016500" y="4878388"/>
            <a:ext cx="0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29" name="Line 41"/>
          <p:cNvSpPr>
            <a:spLocks noChangeShapeType="1"/>
          </p:cNvSpPr>
          <p:nvPr/>
        </p:nvSpPr>
        <p:spPr bwMode="auto">
          <a:xfrm>
            <a:off x="5222875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30" name="Line 42"/>
          <p:cNvSpPr>
            <a:spLocks noChangeShapeType="1"/>
          </p:cNvSpPr>
          <p:nvPr/>
        </p:nvSpPr>
        <p:spPr bwMode="auto">
          <a:xfrm>
            <a:off x="5407025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31" name="Line 43"/>
          <p:cNvSpPr>
            <a:spLocks noChangeShapeType="1"/>
          </p:cNvSpPr>
          <p:nvPr/>
        </p:nvSpPr>
        <p:spPr bwMode="auto">
          <a:xfrm>
            <a:off x="5649913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32" name="Line 44"/>
          <p:cNvSpPr>
            <a:spLocks noChangeShapeType="1"/>
          </p:cNvSpPr>
          <p:nvPr/>
        </p:nvSpPr>
        <p:spPr bwMode="auto">
          <a:xfrm>
            <a:off x="5834063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33" name="Line 45"/>
          <p:cNvSpPr>
            <a:spLocks noChangeShapeType="1"/>
          </p:cNvSpPr>
          <p:nvPr/>
        </p:nvSpPr>
        <p:spPr bwMode="auto">
          <a:xfrm>
            <a:off x="6016625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34" name="Line 46"/>
          <p:cNvSpPr>
            <a:spLocks noChangeShapeType="1"/>
          </p:cNvSpPr>
          <p:nvPr/>
        </p:nvSpPr>
        <p:spPr bwMode="auto">
          <a:xfrm rot="-5400000">
            <a:off x="4377532" y="4504531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35" name="Line 47"/>
          <p:cNvSpPr>
            <a:spLocks noChangeShapeType="1"/>
          </p:cNvSpPr>
          <p:nvPr/>
        </p:nvSpPr>
        <p:spPr bwMode="auto">
          <a:xfrm rot="-5400000">
            <a:off x="4369594" y="4306094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36" name="Line 48"/>
          <p:cNvSpPr>
            <a:spLocks noChangeShapeType="1"/>
          </p:cNvSpPr>
          <p:nvPr/>
        </p:nvSpPr>
        <p:spPr bwMode="auto">
          <a:xfrm rot="-5400000">
            <a:off x="4377532" y="4109244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37" name="Line 49"/>
          <p:cNvSpPr>
            <a:spLocks noChangeShapeType="1"/>
          </p:cNvSpPr>
          <p:nvPr/>
        </p:nvSpPr>
        <p:spPr bwMode="auto">
          <a:xfrm rot="-5400000">
            <a:off x="4377532" y="3910806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38" name="Line 50"/>
          <p:cNvSpPr>
            <a:spLocks noChangeShapeType="1"/>
          </p:cNvSpPr>
          <p:nvPr/>
        </p:nvSpPr>
        <p:spPr bwMode="auto">
          <a:xfrm rot="-5400000">
            <a:off x="4377532" y="3712369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39" name="Line 51"/>
          <p:cNvSpPr>
            <a:spLocks noChangeShapeType="1"/>
          </p:cNvSpPr>
          <p:nvPr/>
        </p:nvSpPr>
        <p:spPr bwMode="auto">
          <a:xfrm rot="-5400000">
            <a:off x="4377532" y="3317081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40" name="Text Box 52"/>
          <p:cNvSpPr txBox="1">
            <a:spLocks noChangeArrowheads="1"/>
          </p:cNvSpPr>
          <p:nvPr/>
        </p:nvSpPr>
        <p:spPr bwMode="auto">
          <a:xfrm>
            <a:off x="4068763" y="444500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63541" name="Text Box 53"/>
          <p:cNvSpPr txBox="1">
            <a:spLocks noChangeArrowheads="1"/>
          </p:cNvSpPr>
          <p:nvPr/>
        </p:nvSpPr>
        <p:spPr bwMode="auto">
          <a:xfrm>
            <a:off x="4064000" y="403066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63542" name="Text Box 54"/>
          <p:cNvSpPr txBox="1">
            <a:spLocks noChangeArrowheads="1"/>
          </p:cNvSpPr>
          <p:nvPr/>
        </p:nvSpPr>
        <p:spPr bwMode="auto">
          <a:xfrm>
            <a:off x="4064000" y="2566988"/>
            <a:ext cx="32861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900" i="1"/>
              <a:t>h</a:t>
            </a:r>
            <a:endParaRPr lang="en-US" altLang="de-DE" sz="1900" i="1"/>
          </a:p>
        </p:txBody>
      </p:sp>
      <p:sp>
        <p:nvSpPr>
          <p:cNvPr id="63543" name="Line 55"/>
          <p:cNvSpPr>
            <a:spLocks noChangeShapeType="1"/>
          </p:cNvSpPr>
          <p:nvPr/>
        </p:nvSpPr>
        <p:spPr bwMode="auto">
          <a:xfrm rot="-5400000">
            <a:off x="4369594" y="3120231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44" name="Text Box 56"/>
          <p:cNvSpPr txBox="1">
            <a:spLocks noChangeArrowheads="1"/>
          </p:cNvSpPr>
          <p:nvPr/>
        </p:nvSpPr>
        <p:spPr bwMode="auto">
          <a:xfrm>
            <a:off x="5105400" y="5011738"/>
            <a:ext cx="3000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63545" name="Text Box 57"/>
          <p:cNvSpPr txBox="1">
            <a:spLocks noChangeArrowheads="1"/>
          </p:cNvSpPr>
          <p:nvPr/>
        </p:nvSpPr>
        <p:spPr bwMode="auto">
          <a:xfrm>
            <a:off x="4064000" y="3651250"/>
            <a:ext cx="298450" cy="32226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de-DE" sz="1500"/>
          </a:p>
        </p:txBody>
      </p:sp>
      <p:sp>
        <p:nvSpPr>
          <p:cNvPr id="63546" name="Line 58"/>
          <p:cNvSpPr>
            <a:spLocks noChangeShapeType="1"/>
          </p:cNvSpPr>
          <p:nvPr/>
        </p:nvSpPr>
        <p:spPr bwMode="auto">
          <a:xfrm>
            <a:off x="6199188" y="4891088"/>
            <a:ext cx="0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47" name="Line 59"/>
          <p:cNvSpPr>
            <a:spLocks noChangeShapeType="1"/>
          </p:cNvSpPr>
          <p:nvPr/>
        </p:nvSpPr>
        <p:spPr bwMode="auto">
          <a:xfrm>
            <a:off x="4583113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48" name="Line 60"/>
          <p:cNvSpPr>
            <a:spLocks noChangeShapeType="1"/>
          </p:cNvSpPr>
          <p:nvPr/>
        </p:nvSpPr>
        <p:spPr bwMode="auto">
          <a:xfrm rot="-5400000">
            <a:off x="4368801" y="470217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49" name="Line 61"/>
          <p:cNvSpPr>
            <a:spLocks noChangeShapeType="1"/>
          </p:cNvSpPr>
          <p:nvPr/>
        </p:nvSpPr>
        <p:spPr bwMode="auto">
          <a:xfrm flipH="1">
            <a:off x="1073150" y="2568575"/>
            <a:ext cx="0" cy="24955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50" name="Line 62"/>
          <p:cNvSpPr>
            <a:spLocks noChangeShapeType="1"/>
          </p:cNvSpPr>
          <p:nvPr/>
        </p:nvSpPr>
        <p:spPr bwMode="auto">
          <a:xfrm>
            <a:off x="952500" y="4941888"/>
            <a:ext cx="2378075" cy="4762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51" name="Text Box 63"/>
          <p:cNvSpPr txBox="1">
            <a:spLocks noChangeArrowheads="1"/>
          </p:cNvSpPr>
          <p:nvPr/>
        </p:nvSpPr>
        <p:spPr bwMode="auto">
          <a:xfrm>
            <a:off x="3086100" y="5002213"/>
            <a:ext cx="369888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900" i="1"/>
              <a:t>w</a:t>
            </a:r>
            <a:endParaRPr lang="en-US" altLang="de-DE" sz="1900" i="1"/>
          </a:p>
        </p:txBody>
      </p:sp>
      <p:sp>
        <p:nvSpPr>
          <p:cNvPr id="63552" name="Text Box 64"/>
          <p:cNvSpPr txBox="1">
            <a:spLocks noChangeArrowheads="1"/>
          </p:cNvSpPr>
          <p:nvPr/>
        </p:nvSpPr>
        <p:spPr bwMode="auto">
          <a:xfrm>
            <a:off x="1382713" y="5002213"/>
            <a:ext cx="3000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63553" name="Text Box 65"/>
          <p:cNvSpPr txBox="1">
            <a:spLocks noChangeArrowheads="1"/>
          </p:cNvSpPr>
          <p:nvPr/>
        </p:nvSpPr>
        <p:spPr bwMode="auto">
          <a:xfrm>
            <a:off x="2238375" y="5002213"/>
            <a:ext cx="30003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de-DE" sz="1500"/>
          </a:p>
        </p:txBody>
      </p:sp>
      <p:sp>
        <p:nvSpPr>
          <p:cNvPr id="63554" name="Line 66"/>
          <p:cNvSpPr>
            <a:spLocks noChangeShapeType="1"/>
          </p:cNvSpPr>
          <p:nvPr/>
        </p:nvSpPr>
        <p:spPr bwMode="auto">
          <a:xfrm>
            <a:off x="1501775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55" name="Line 67"/>
          <p:cNvSpPr>
            <a:spLocks noChangeShapeType="1"/>
          </p:cNvSpPr>
          <p:nvPr/>
        </p:nvSpPr>
        <p:spPr bwMode="auto">
          <a:xfrm>
            <a:off x="1722438" y="4873625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56" name="Line 68"/>
          <p:cNvSpPr>
            <a:spLocks noChangeShapeType="1"/>
          </p:cNvSpPr>
          <p:nvPr/>
        </p:nvSpPr>
        <p:spPr bwMode="auto">
          <a:xfrm>
            <a:off x="1928813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57" name="Line 69"/>
          <p:cNvSpPr>
            <a:spLocks noChangeShapeType="1"/>
          </p:cNvSpPr>
          <p:nvPr/>
        </p:nvSpPr>
        <p:spPr bwMode="auto">
          <a:xfrm>
            <a:off x="2111375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58" name="Line 70"/>
          <p:cNvSpPr>
            <a:spLocks noChangeShapeType="1"/>
          </p:cNvSpPr>
          <p:nvPr/>
        </p:nvSpPr>
        <p:spPr bwMode="auto">
          <a:xfrm>
            <a:off x="2355850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59" name="Line 71"/>
          <p:cNvSpPr>
            <a:spLocks noChangeShapeType="1"/>
          </p:cNvSpPr>
          <p:nvPr/>
        </p:nvSpPr>
        <p:spPr bwMode="auto">
          <a:xfrm>
            <a:off x="2540000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60" name="Line 72"/>
          <p:cNvSpPr>
            <a:spLocks noChangeShapeType="1"/>
          </p:cNvSpPr>
          <p:nvPr/>
        </p:nvSpPr>
        <p:spPr bwMode="auto">
          <a:xfrm>
            <a:off x="2722563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61" name="Line 73"/>
          <p:cNvSpPr>
            <a:spLocks noChangeShapeType="1"/>
          </p:cNvSpPr>
          <p:nvPr/>
        </p:nvSpPr>
        <p:spPr bwMode="auto">
          <a:xfrm rot="-5400000">
            <a:off x="1083469" y="450135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62" name="Line 74"/>
          <p:cNvSpPr>
            <a:spLocks noChangeShapeType="1"/>
          </p:cNvSpPr>
          <p:nvPr/>
        </p:nvSpPr>
        <p:spPr bwMode="auto">
          <a:xfrm rot="-5400000">
            <a:off x="1074738" y="430212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63" name="Line 75"/>
          <p:cNvSpPr>
            <a:spLocks noChangeShapeType="1"/>
          </p:cNvSpPr>
          <p:nvPr/>
        </p:nvSpPr>
        <p:spPr bwMode="auto">
          <a:xfrm rot="-5400000">
            <a:off x="1083469" y="4104481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64" name="Line 76"/>
          <p:cNvSpPr>
            <a:spLocks noChangeShapeType="1"/>
          </p:cNvSpPr>
          <p:nvPr/>
        </p:nvSpPr>
        <p:spPr bwMode="auto">
          <a:xfrm rot="-5400000">
            <a:off x="1083469" y="3907631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65" name="Line 77"/>
          <p:cNvSpPr>
            <a:spLocks noChangeShapeType="1"/>
          </p:cNvSpPr>
          <p:nvPr/>
        </p:nvSpPr>
        <p:spPr bwMode="auto">
          <a:xfrm rot="-5400000">
            <a:off x="1083469" y="3709194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66" name="Line 78"/>
          <p:cNvSpPr>
            <a:spLocks noChangeShapeType="1"/>
          </p:cNvSpPr>
          <p:nvPr/>
        </p:nvSpPr>
        <p:spPr bwMode="auto">
          <a:xfrm rot="-5400000">
            <a:off x="1083469" y="351075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67" name="Line 79"/>
          <p:cNvSpPr>
            <a:spLocks noChangeShapeType="1"/>
          </p:cNvSpPr>
          <p:nvPr/>
        </p:nvSpPr>
        <p:spPr bwMode="auto">
          <a:xfrm rot="-5400000">
            <a:off x="1083469" y="331390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68" name="Text Box 80"/>
          <p:cNvSpPr txBox="1">
            <a:spLocks noChangeArrowheads="1"/>
          </p:cNvSpPr>
          <p:nvPr/>
        </p:nvSpPr>
        <p:spPr bwMode="auto">
          <a:xfrm>
            <a:off x="774700" y="4440238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63569" name="Text Box 81"/>
          <p:cNvSpPr txBox="1">
            <a:spLocks noChangeArrowheads="1"/>
          </p:cNvSpPr>
          <p:nvPr/>
        </p:nvSpPr>
        <p:spPr bwMode="auto">
          <a:xfrm>
            <a:off x="769938" y="403066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63570" name="Text Box 82"/>
          <p:cNvSpPr txBox="1">
            <a:spLocks noChangeArrowheads="1"/>
          </p:cNvSpPr>
          <p:nvPr/>
        </p:nvSpPr>
        <p:spPr bwMode="auto">
          <a:xfrm>
            <a:off x="769938" y="2562225"/>
            <a:ext cx="32861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900" i="1"/>
              <a:t>h</a:t>
            </a:r>
            <a:endParaRPr lang="en-US" altLang="de-DE" sz="1900" i="1"/>
          </a:p>
        </p:txBody>
      </p:sp>
      <p:sp>
        <p:nvSpPr>
          <p:cNvPr id="63571" name="Line 83"/>
          <p:cNvSpPr>
            <a:spLocks noChangeShapeType="1"/>
          </p:cNvSpPr>
          <p:nvPr/>
        </p:nvSpPr>
        <p:spPr bwMode="auto">
          <a:xfrm rot="-5400000">
            <a:off x="1074738" y="3116262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72" name="Text Box 84"/>
          <p:cNvSpPr txBox="1">
            <a:spLocks noChangeArrowheads="1"/>
          </p:cNvSpPr>
          <p:nvPr/>
        </p:nvSpPr>
        <p:spPr bwMode="auto">
          <a:xfrm>
            <a:off x="1811338" y="5008563"/>
            <a:ext cx="3000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63573" name="Text Box 85"/>
          <p:cNvSpPr txBox="1">
            <a:spLocks noChangeArrowheads="1"/>
          </p:cNvSpPr>
          <p:nvPr/>
        </p:nvSpPr>
        <p:spPr bwMode="auto">
          <a:xfrm>
            <a:off x="769938" y="365125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de-DE" sz="1500"/>
          </a:p>
        </p:txBody>
      </p:sp>
      <p:sp>
        <p:nvSpPr>
          <p:cNvPr id="63574" name="Line 86"/>
          <p:cNvSpPr>
            <a:spLocks noChangeShapeType="1"/>
          </p:cNvSpPr>
          <p:nvPr/>
        </p:nvSpPr>
        <p:spPr bwMode="auto">
          <a:xfrm>
            <a:off x="2903538" y="4886325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75" name="Line 87"/>
          <p:cNvSpPr>
            <a:spLocks noChangeShapeType="1"/>
          </p:cNvSpPr>
          <p:nvPr/>
        </p:nvSpPr>
        <p:spPr bwMode="auto">
          <a:xfrm>
            <a:off x="1289050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76" name="Line 88"/>
          <p:cNvSpPr>
            <a:spLocks noChangeShapeType="1"/>
          </p:cNvSpPr>
          <p:nvPr/>
        </p:nvSpPr>
        <p:spPr bwMode="auto">
          <a:xfrm rot="-5400000">
            <a:off x="1073944" y="469820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77" name="Text Box 89"/>
          <p:cNvSpPr txBox="1">
            <a:spLocks noChangeArrowheads="1"/>
          </p:cNvSpPr>
          <p:nvPr/>
        </p:nvSpPr>
        <p:spPr bwMode="auto">
          <a:xfrm>
            <a:off x="2789238" y="4484688"/>
            <a:ext cx="7064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h</a:t>
            </a:r>
            <a:r>
              <a:rPr lang="de-DE" altLang="de-DE" baseline="-25000"/>
              <a:t>B</a:t>
            </a:r>
            <a:r>
              <a:rPr lang="de-DE" altLang="de-DE"/>
              <a:t>(</a:t>
            </a:r>
            <a:r>
              <a:rPr lang="de-DE" altLang="de-DE" i="1"/>
              <a:t>w</a:t>
            </a:r>
            <a:r>
              <a:rPr lang="de-DE" altLang="de-DE"/>
              <a:t>)</a:t>
            </a:r>
            <a:endParaRPr lang="en-US" altLang="de-DE"/>
          </a:p>
        </p:txBody>
      </p:sp>
      <p:sp>
        <p:nvSpPr>
          <p:cNvPr id="63578" name="Text Box 90"/>
          <p:cNvSpPr txBox="1">
            <a:spLocks noChangeArrowheads="1"/>
          </p:cNvSpPr>
          <p:nvPr/>
        </p:nvSpPr>
        <p:spPr bwMode="auto">
          <a:xfrm>
            <a:off x="2782888" y="4184650"/>
            <a:ext cx="70643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h</a:t>
            </a:r>
            <a:r>
              <a:rPr lang="de-DE" altLang="de-DE" baseline="-25000"/>
              <a:t>A</a:t>
            </a:r>
            <a:r>
              <a:rPr lang="de-DE" altLang="de-DE"/>
              <a:t>(</a:t>
            </a:r>
            <a:r>
              <a:rPr lang="de-DE" altLang="de-DE" i="1"/>
              <a:t>w</a:t>
            </a:r>
            <a:r>
              <a:rPr lang="de-DE" altLang="de-DE"/>
              <a:t>)</a:t>
            </a:r>
            <a:endParaRPr lang="en-US" altLang="de-DE"/>
          </a:p>
        </p:txBody>
      </p:sp>
      <p:sp>
        <p:nvSpPr>
          <p:cNvPr id="63579" name="Text Box 91"/>
          <p:cNvSpPr txBox="1">
            <a:spLocks noChangeArrowheads="1"/>
          </p:cNvSpPr>
          <p:nvPr/>
        </p:nvSpPr>
        <p:spPr bwMode="auto">
          <a:xfrm>
            <a:off x="6021388" y="4503738"/>
            <a:ext cx="7064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h</a:t>
            </a:r>
            <a:r>
              <a:rPr lang="de-DE" altLang="de-DE" baseline="-25000"/>
              <a:t>B</a:t>
            </a:r>
            <a:r>
              <a:rPr lang="de-DE" altLang="de-DE"/>
              <a:t>(</a:t>
            </a:r>
            <a:r>
              <a:rPr lang="de-DE" altLang="de-DE" i="1"/>
              <a:t>w</a:t>
            </a:r>
            <a:r>
              <a:rPr lang="de-DE" altLang="de-DE"/>
              <a:t>)</a:t>
            </a:r>
            <a:endParaRPr lang="en-US" altLang="de-DE"/>
          </a:p>
        </p:txBody>
      </p:sp>
      <p:sp>
        <p:nvSpPr>
          <p:cNvPr id="63580" name="Text Box 92"/>
          <p:cNvSpPr txBox="1">
            <a:spLocks noChangeArrowheads="1"/>
          </p:cNvSpPr>
          <p:nvPr/>
        </p:nvSpPr>
        <p:spPr bwMode="auto">
          <a:xfrm>
            <a:off x="6015038" y="4202113"/>
            <a:ext cx="7064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h</a:t>
            </a:r>
            <a:r>
              <a:rPr lang="de-DE" altLang="de-DE" baseline="-25000"/>
              <a:t>A</a:t>
            </a:r>
            <a:r>
              <a:rPr lang="de-DE" altLang="de-DE"/>
              <a:t>(</a:t>
            </a:r>
            <a:r>
              <a:rPr lang="de-DE" altLang="de-DE" i="1"/>
              <a:t>w</a:t>
            </a:r>
            <a:r>
              <a:rPr lang="de-DE" altLang="de-DE"/>
              <a:t>)</a:t>
            </a:r>
            <a:endParaRPr lang="en-US" altLang="de-DE"/>
          </a:p>
        </p:txBody>
      </p:sp>
      <p:sp>
        <p:nvSpPr>
          <p:cNvPr id="63581" name="Text Box 93"/>
          <p:cNvSpPr txBox="1">
            <a:spLocks noChangeArrowheads="1"/>
          </p:cNvSpPr>
          <p:nvPr/>
        </p:nvSpPr>
        <p:spPr bwMode="auto">
          <a:xfrm>
            <a:off x="6015038" y="3776663"/>
            <a:ext cx="7143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h</a:t>
            </a:r>
            <a:r>
              <a:rPr lang="de-DE" altLang="de-DE" baseline="-25000"/>
              <a:t>C</a:t>
            </a:r>
            <a:r>
              <a:rPr lang="de-DE" altLang="de-DE"/>
              <a:t>(</a:t>
            </a:r>
            <a:r>
              <a:rPr lang="de-DE" altLang="de-DE" i="1"/>
              <a:t>w</a:t>
            </a:r>
            <a:r>
              <a:rPr lang="de-DE" altLang="de-DE"/>
              <a:t>)</a:t>
            </a:r>
            <a:endParaRPr lang="en-US" altLang="de-DE"/>
          </a:p>
        </p:txBody>
      </p:sp>
      <p:sp>
        <p:nvSpPr>
          <p:cNvPr id="63582" name="Rectangle 94" descr="Diagonal weit nach oben"/>
          <p:cNvSpPr>
            <a:spLocks noChangeArrowheads="1"/>
          </p:cNvSpPr>
          <p:nvPr/>
        </p:nvSpPr>
        <p:spPr bwMode="auto">
          <a:xfrm>
            <a:off x="5003800" y="2570163"/>
            <a:ext cx="1012825" cy="54927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3583" name="Rectangle 95" descr="Diagonal weit nach oben"/>
          <p:cNvSpPr>
            <a:spLocks noChangeArrowheads="1"/>
          </p:cNvSpPr>
          <p:nvPr/>
        </p:nvSpPr>
        <p:spPr bwMode="auto">
          <a:xfrm>
            <a:off x="5210175" y="2976563"/>
            <a:ext cx="804863" cy="547687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3584" name="Rectangle 96" descr="Diagonal weit nach oben"/>
          <p:cNvSpPr>
            <a:spLocks noChangeArrowheads="1"/>
          </p:cNvSpPr>
          <p:nvPr/>
        </p:nvSpPr>
        <p:spPr bwMode="auto">
          <a:xfrm>
            <a:off x="5408613" y="3381375"/>
            <a:ext cx="609600" cy="54927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3585" name="Oval 97"/>
          <p:cNvSpPr>
            <a:spLocks noChangeArrowheads="1"/>
          </p:cNvSpPr>
          <p:nvPr/>
        </p:nvSpPr>
        <p:spPr bwMode="auto">
          <a:xfrm>
            <a:off x="4964113" y="3095625"/>
            <a:ext cx="61912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3586" name="Oval 98"/>
          <p:cNvSpPr>
            <a:spLocks noChangeArrowheads="1"/>
          </p:cNvSpPr>
          <p:nvPr/>
        </p:nvSpPr>
        <p:spPr bwMode="auto">
          <a:xfrm>
            <a:off x="5365750" y="3911600"/>
            <a:ext cx="61913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3587" name="Line 99"/>
          <p:cNvSpPr>
            <a:spLocks noChangeShapeType="1"/>
          </p:cNvSpPr>
          <p:nvPr/>
        </p:nvSpPr>
        <p:spPr bwMode="auto">
          <a:xfrm rot="-5400000">
            <a:off x="4377532" y="3515519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588" name="Oval 100"/>
          <p:cNvSpPr>
            <a:spLocks noChangeArrowheads="1"/>
          </p:cNvSpPr>
          <p:nvPr/>
        </p:nvSpPr>
        <p:spPr bwMode="auto">
          <a:xfrm>
            <a:off x="5175250" y="3508375"/>
            <a:ext cx="61913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73541" name="Rectangle 101"/>
          <p:cNvSpPr>
            <a:spLocks noChangeArrowheads="1"/>
          </p:cNvSpPr>
          <p:nvPr/>
        </p:nvSpPr>
        <p:spPr bwMode="auto">
          <a:xfrm>
            <a:off x="7497763" y="4476750"/>
            <a:ext cx="1016000" cy="10318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3590" name="Text Box 102"/>
          <p:cNvSpPr txBox="1">
            <a:spLocks noChangeArrowheads="1"/>
          </p:cNvSpPr>
          <p:nvPr/>
        </p:nvSpPr>
        <p:spPr bwMode="auto">
          <a:xfrm>
            <a:off x="7173913" y="4360863"/>
            <a:ext cx="531812" cy="2587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7170" tIns="11434" rIns="57170" bIns="1143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500"/>
              <a:t>5 x 5</a:t>
            </a:r>
            <a:endParaRPr lang="en-US" altLang="de-DE" sz="1500"/>
          </a:p>
        </p:txBody>
      </p:sp>
      <p:sp>
        <p:nvSpPr>
          <p:cNvPr id="63591" name="Text Box 103"/>
          <p:cNvSpPr txBox="1">
            <a:spLocks noChangeArrowheads="1"/>
          </p:cNvSpPr>
          <p:nvPr/>
        </p:nvSpPr>
        <p:spPr bwMode="auto">
          <a:xfrm>
            <a:off x="4067175" y="32242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8</a:t>
            </a:r>
            <a:endParaRPr lang="en-US" altLang="de-DE" sz="1500"/>
          </a:p>
        </p:txBody>
      </p:sp>
      <p:sp>
        <p:nvSpPr>
          <p:cNvPr id="63592" name="Text Box 104"/>
          <p:cNvSpPr txBox="1">
            <a:spLocks noChangeArrowheads="1"/>
          </p:cNvSpPr>
          <p:nvPr/>
        </p:nvSpPr>
        <p:spPr bwMode="auto">
          <a:xfrm>
            <a:off x="769938" y="32242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8</a:t>
            </a:r>
            <a:endParaRPr lang="en-US" altLang="de-DE" sz="1500"/>
          </a:p>
        </p:txBody>
      </p:sp>
      <p:sp>
        <p:nvSpPr>
          <p:cNvPr id="63593" name="Text Box 105"/>
          <p:cNvSpPr txBox="1">
            <a:spLocks noChangeArrowheads="1"/>
          </p:cNvSpPr>
          <p:nvPr/>
        </p:nvSpPr>
        <p:spPr bwMode="auto">
          <a:xfrm>
            <a:off x="836613" y="1111250"/>
            <a:ext cx="72421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2. Ermitteln der Formfunktion der Topzelle </a:t>
            </a:r>
            <a:br>
              <a:rPr lang="de-DE" altLang="de-DE"/>
            </a:br>
            <a:r>
              <a:rPr lang="de-DE" altLang="de-DE"/>
              <a:t>    (</a:t>
            </a:r>
            <a:r>
              <a:rPr lang="de-DE" altLang="de-DE" u="sng"/>
              <a:t>vertikale</a:t>
            </a:r>
            <a:r>
              <a:rPr lang="de-DE" altLang="de-DE"/>
              <a:t> Zusammensetzung)</a:t>
            </a:r>
          </a:p>
        </p:txBody>
      </p:sp>
      <p:sp>
        <p:nvSpPr>
          <p:cNvPr id="63594" name="AutoShape 106"/>
          <p:cNvSpPr>
            <a:spLocks noChangeArrowheads="1"/>
          </p:cNvSpPr>
          <p:nvPr/>
        </p:nvSpPr>
        <p:spPr bwMode="auto">
          <a:xfrm>
            <a:off x="3562350" y="3524250"/>
            <a:ext cx="317500" cy="592138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9" grpId="0" animBg="1"/>
      <p:bldP spid="573450" grpId="0" animBg="1"/>
      <p:bldP spid="573451" grpId="0" animBg="1"/>
      <p:bldP spid="573452" grpId="0" animBg="1"/>
      <p:bldP spid="57354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3.4.1	Floorplan-Sizing-Algorithmus: Beispiel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525463" y="1225550"/>
            <a:ext cx="8234362" cy="4941888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4516" name="Freeform 4"/>
          <p:cNvSpPr>
            <a:spLocks/>
          </p:cNvSpPr>
          <p:nvPr/>
        </p:nvSpPr>
        <p:spPr bwMode="auto">
          <a:xfrm>
            <a:off x="4787900" y="2573338"/>
            <a:ext cx="1227138" cy="1985962"/>
          </a:xfrm>
          <a:custGeom>
            <a:avLst/>
            <a:gdLst>
              <a:gd name="T0" fmla="*/ 2147483647 w 913"/>
              <a:gd name="T1" fmla="*/ 2147483647 h 1476"/>
              <a:gd name="T2" fmla="*/ 2147483647 w 913"/>
              <a:gd name="T3" fmla="*/ 2147483647 h 1476"/>
              <a:gd name="T4" fmla="*/ 2147483647 w 913"/>
              <a:gd name="T5" fmla="*/ 2147483647 h 1476"/>
              <a:gd name="T6" fmla="*/ 2147483647 w 913"/>
              <a:gd name="T7" fmla="*/ 2147483647 h 1476"/>
              <a:gd name="T8" fmla="*/ 0 w 913"/>
              <a:gd name="T9" fmla="*/ 2147483647 h 1476"/>
              <a:gd name="T10" fmla="*/ 0 w 913"/>
              <a:gd name="T11" fmla="*/ 0 h 1476"/>
              <a:gd name="T12" fmla="*/ 2147483647 w 913"/>
              <a:gd name="T13" fmla="*/ 0 h 1476"/>
              <a:gd name="T14" fmla="*/ 2147483647 w 913"/>
              <a:gd name="T15" fmla="*/ 2147483647 h 14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13" h="1476">
                <a:moveTo>
                  <a:pt x="913" y="868"/>
                </a:moveTo>
                <a:lnTo>
                  <a:pt x="913" y="1476"/>
                </a:ln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  <a:lnTo>
                  <a:pt x="913" y="0"/>
                </a:lnTo>
                <a:lnTo>
                  <a:pt x="913" y="868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BFBF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4517" name="Freeform 5"/>
          <p:cNvSpPr>
            <a:spLocks/>
          </p:cNvSpPr>
          <p:nvPr/>
        </p:nvSpPr>
        <p:spPr bwMode="auto">
          <a:xfrm>
            <a:off x="4787900" y="2573338"/>
            <a:ext cx="1227138" cy="1985962"/>
          </a:xfrm>
          <a:custGeom>
            <a:avLst/>
            <a:gdLst>
              <a:gd name="T0" fmla="*/ 2147483647 w 913"/>
              <a:gd name="T1" fmla="*/ 2147483647 h 1476"/>
              <a:gd name="T2" fmla="*/ 2147483647 w 913"/>
              <a:gd name="T3" fmla="*/ 2147483647 h 1476"/>
              <a:gd name="T4" fmla="*/ 2147483647 w 913"/>
              <a:gd name="T5" fmla="*/ 2147483647 h 1476"/>
              <a:gd name="T6" fmla="*/ 0 w 913"/>
              <a:gd name="T7" fmla="*/ 2147483647 h 1476"/>
              <a:gd name="T8" fmla="*/ 0 w 913"/>
              <a:gd name="T9" fmla="*/ 0 h 1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3" h="1476">
                <a:moveTo>
                  <a:pt x="913" y="1476"/>
                </a:move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18" name="Freeform 6"/>
          <p:cNvSpPr>
            <a:spLocks/>
          </p:cNvSpPr>
          <p:nvPr/>
        </p:nvSpPr>
        <p:spPr bwMode="auto">
          <a:xfrm>
            <a:off x="4992688" y="2921000"/>
            <a:ext cx="1022350" cy="1431925"/>
          </a:xfrm>
          <a:custGeom>
            <a:avLst/>
            <a:gdLst>
              <a:gd name="T0" fmla="*/ 2147483647 w 760"/>
              <a:gd name="T1" fmla="*/ 2147483647 h 1065"/>
              <a:gd name="T2" fmla="*/ 2147483647 w 760"/>
              <a:gd name="T3" fmla="*/ 0 h 1065"/>
              <a:gd name="T4" fmla="*/ 0 w 760"/>
              <a:gd name="T5" fmla="*/ 0 h 1065"/>
              <a:gd name="T6" fmla="*/ 0 w 760"/>
              <a:gd name="T7" fmla="*/ 2147483647 h 1065"/>
              <a:gd name="T8" fmla="*/ 2147483647 w 760"/>
              <a:gd name="T9" fmla="*/ 2147483647 h 1065"/>
              <a:gd name="T10" fmla="*/ 2147483647 w 760"/>
              <a:gd name="T11" fmla="*/ 2147483647 h 1065"/>
              <a:gd name="T12" fmla="*/ 2147483647 w 760"/>
              <a:gd name="T13" fmla="*/ 2147483647 h 1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65">
                <a:moveTo>
                  <a:pt x="760" y="1065"/>
                </a:moveTo>
                <a:lnTo>
                  <a:pt x="760" y="0"/>
                </a:lnTo>
                <a:lnTo>
                  <a:pt x="0" y="0"/>
                </a:ln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4519" name="Freeform 7"/>
          <p:cNvSpPr>
            <a:spLocks/>
          </p:cNvSpPr>
          <p:nvPr/>
        </p:nvSpPr>
        <p:spPr bwMode="auto">
          <a:xfrm>
            <a:off x="4992688" y="2921000"/>
            <a:ext cx="1022350" cy="1431925"/>
          </a:xfrm>
          <a:custGeom>
            <a:avLst/>
            <a:gdLst>
              <a:gd name="T0" fmla="*/ 0 w 760"/>
              <a:gd name="T1" fmla="*/ 0 h 1065"/>
              <a:gd name="T2" fmla="*/ 0 w 760"/>
              <a:gd name="T3" fmla="*/ 2147483647 h 1065"/>
              <a:gd name="T4" fmla="*/ 2147483647 w 760"/>
              <a:gd name="T5" fmla="*/ 2147483647 h 1065"/>
              <a:gd name="T6" fmla="*/ 2147483647 w 760"/>
              <a:gd name="T7" fmla="*/ 2147483647 h 1065"/>
              <a:gd name="T8" fmla="*/ 2147483647 w 760"/>
              <a:gd name="T9" fmla="*/ 2147483647 h 1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0" h="1065">
                <a:moveTo>
                  <a:pt x="0" y="0"/>
                </a:move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6452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8" y="3635375"/>
            <a:ext cx="111125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1" name="Freeform 9"/>
          <p:cNvSpPr>
            <a:spLocks/>
          </p:cNvSpPr>
          <p:nvPr/>
        </p:nvSpPr>
        <p:spPr bwMode="auto">
          <a:xfrm>
            <a:off x="4992688" y="2573338"/>
            <a:ext cx="1022350" cy="1371600"/>
          </a:xfrm>
          <a:custGeom>
            <a:avLst/>
            <a:gdLst>
              <a:gd name="T0" fmla="*/ 2147483647 w 760"/>
              <a:gd name="T1" fmla="*/ 2147483647 h 1020"/>
              <a:gd name="T2" fmla="*/ 2147483647 w 760"/>
              <a:gd name="T3" fmla="*/ 2147483647 h 1020"/>
              <a:gd name="T4" fmla="*/ 2147483647 w 760"/>
              <a:gd name="T5" fmla="*/ 2147483647 h 1020"/>
              <a:gd name="T6" fmla="*/ 2147483647 w 760"/>
              <a:gd name="T7" fmla="*/ 2147483647 h 1020"/>
              <a:gd name="T8" fmla="*/ 2147483647 w 760"/>
              <a:gd name="T9" fmla="*/ 2147483647 h 1020"/>
              <a:gd name="T10" fmla="*/ 0 w 760"/>
              <a:gd name="T11" fmla="*/ 2147483647 h 1020"/>
              <a:gd name="T12" fmla="*/ 0 w 760"/>
              <a:gd name="T13" fmla="*/ 0 h 10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20">
                <a:moveTo>
                  <a:pt x="760" y="1020"/>
                </a:moveTo>
                <a:lnTo>
                  <a:pt x="304" y="1020"/>
                </a:lnTo>
                <a:lnTo>
                  <a:pt x="304" y="715"/>
                </a:lnTo>
                <a:lnTo>
                  <a:pt x="151" y="715"/>
                </a:lnTo>
                <a:lnTo>
                  <a:pt x="151" y="411"/>
                </a:lnTo>
                <a:lnTo>
                  <a:pt x="0" y="411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7491413" y="5092700"/>
            <a:ext cx="820737" cy="411163"/>
          </a:xfrm>
          <a:prstGeom prst="rect">
            <a:avLst/>
          </a:prstGeom>
          <a:solidFill>
            <a:srgbClr val="BFBFBF"/>
          </a:solidFill>
          <a:ln w="0">
            <a:solidFill>
              <a:srgbClr val="BFBFB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7491413" y="5092700"/>
            <a:ext cx="820737" cy="411163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7491413" y="4479925"/>
            <a:ext cx="1022350" cy="612775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7491413" y="4479925"/>
            <a:ext cx="1022350" cy="61277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7478713" y="2589213"/>
            <a:ext cx="611187" cy="1020762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7478713" y="2589213"/>
            <a:ext cx="611187" cy="1020762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7478713" y="3609975"/>
            <a:ext cx="817562" cy="409575"/>
          </a:xfrm>
          <a:prstGeom prst="rect">
            <a:avLst/>
          </a:prstGeom>
          <a:solidFill>
            <a:srgbClr val="BFBFBF"/>
          </a:solidFill>
          <a:ln w="0">
            <a:solidFill>
              <a:srgbClr val="BFBFB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7478713" y="3609975"/>
            <a:ext cx="817562" cy="40957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74482" name="Rectangle 18"/>
          <p:cNvSpPr>
            <a:spLocks noChangeArrowheads="1"/>
          </p:cNvSpPr>
          <p:nvPr/>
        </p:nvSpPr>
        <p:spPr bwMode="auto">
          <a:xfrm>
            <a:off x="6559550" y="1516063"/>
            <a:ext cx="612775" cy="1022350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74483" name="Rectangle 19"/>
          <p:cNvSpPr>
            <a:spLocks noChangeArrowheads="1"/>
          </p:cNvSpPr>
          <p:nvPr/>
        </p:nvSpPr>
        <p:spPr bwMode="auto">
          <a:xfrm>
            <a:off x="6559550" y="1514475"/>
            <a:ext cx="612775" cy="1023938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74484" name="Rectangle 20"/>
          <p:cNvSpPr>
            <a:spLocks noChangeArrowheads="1"/>
          </p:cNvSpPr>
          <p:nvPr/>
        </p:nvSpPr>
        <p:spPr bwMode="auto">
          <a:xfrm>
            <a:off x="6559550" y="2541588"/>
            <a:ext cx="407988" cy="819150"/>
          </a:xfrm>
          <a:prstGeom prst="rect">
            <a:avLst/>
          </a:prstGeom>
          <a:solidFill>
            <a:srgbClr val="BFBFBF"/>
          </a:solidFill>
          <a:ln w="0">
            <a:solidFill>
              <a:srgbClr val="BFBFB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74485" name="Rectangle 21"/>
          <p:cNvSpPr>
            <a:spLocks noChangeArrowheads="1"/>
          </p:cNvSpPr>
          <p:nvPr/>
        </p:nvSpPr>
        <p:spPr bwMode="auto">
          <a:xfrm>
            <a:off x="6559550" y="2541588"/>
            <a:ext cx="407988" cy="819150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4534" name="Line 22"/>
          <p:cNvSpPr>
            <a:spLocks noChangeShapeType="1"/>
          </p:cNvSpPr>
          <p:nvPr/>
        </p:nvSpPr>
        <p:spPr bwMode="auto">
          <a:xfrm flipH="1" flipV="1">
            <a:off x="5441950" y="3968750"/>
            <a:ext cx="1790700" cy="45085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35" name="Freeform 23"/>
          <p:cNvSpPr>
            <a:spLocks/>
          </p:cNvSpPr>
          <p:nvPr/>
        </p:nvSpPr>
        <p:spPr bwMode="auto">
          <a:xfrm>
            <a:off x="1501775" y="2573338"/>
            <a:ext cx="1227138" cy="1985962"/>
          </a:xfrm>
          <a:custGeom>
            <a:avLst/>
            <a:gdLst>
              <a:gd name="T0" fmla="*/ 2147483647 w 913"/>
              <a:gd name="T1" fmla="*/ 2147483647 h 1476"/>
              <a:gd name="T2" fmla="*/ 2147483647 w 913"/>
              <a:gd name="T3" fmla="*/ 2147483647 h 1476"/>
              <a:gd name="T4" fmla="*/ 2147483647 w 913"/>
              <a:gd name="T5" fmla="*/ 2147483647 h 1476"/>
              <a:gd name="T6" fmla="*/ 2147483647 w 913"/>
              <a:gd name="T7" fmla="*/ 2147483647 h 1476"/>
              <a:gd name="T8" fmla="*/ 0 w 913"/>
              <a:gd name="T9" fmla="*/ 2147483647 h 1476"/>
              <a:gd name="T10" fmla="*/ 0 w 913"/>
              <a:gd name="T11" fmla="*/ 0 h 1476"/>
              <a:gd name="T12" fmla="*/ 2147483647 w 913"/>
              <a:gd name="T13" fmla="*/ 0 h 1476"/>
              <a:gd name="T14" fmla="*/ 2147483647 w 913"/>
              <a:gd name="T15" fmla="*/ 2147483647 h 14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13" h="1476">
                <a:moveTo>
                  <a:pt x="913" y="868"/>
                </a:moveTo>
                <a:lnTo>
                  <a:pt x="913" y="1476"/>
                </a:ln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  <a:lnTo>
                  <a:pt x="913" y="0"/>
                </a:lnTo>
                <a:lnTo>
                  <a:pt x="913" y="868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BFBF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4536" name="Freeform 24"/>
          <p:cNvSpPr>
            <a:spLocks/>
          </p:cNvSpPr>
          <p:nvPr/>
        </p:nvSpPr>
        <p:spPr bwMode="auto">
          <a:xfrm>
            <a:off x="1508125" y="2574925"/>
            <a:ext cx="1227138" cy="1985963"/>
          </a:xfrm>
          <a:custGeom>
            <a:avLst/>
            <a:gdLst>
              <a:gd name="T0" fmla="*/ 2147483647 w 913"/>
              <a:gd name="T1" fmla="*/ 2147483647 h 1476"/>
              <a:gd name="T2" fmla="*/ 2147483647 w 913"/>
              <a:gd name="T3" fmla="*/ 2147483647 h 1476"/>
              <a:gd name="T4" fmla="*/ 2147483647 w 913"/>
              <a:gd name="T5" fmla="*/ 2147483647 h 1476"/>
              <a:gd name="T6" fmla="*/ 0 w 913"/>
              <a:gd name="T7" fmla="*/ 2147483647 h 1476"/>
              <a:gd name="T8" fmla="*/ 0 w 913"/>
              <a:gd name="T9" fmla="*/ 0 h 1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3" h="1476">
                <a:moveTo>
                  <a:pt x="913" y="1476"/>
                </a:move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37" name="Freeform 25"/>
          <p:cNvSpPr>
            <a:spLocks/>
          </p:cNvSpPr>
          <p:nvPr/>
        </p:nvSpPr>
        <p:spPr bwMode="auto">
          <a:xfrm>
            <a:off x="1712913" y="2922588"/>
            <a:ext cx="1022350" cy="1431925"/>
          </a:xfrm>
          <a:custGeom>
            <a:avLst/>
            <a:gdLst>
              <a:gd name="T0" fmla="*/ 2147483647 w 760"/>
              <a:gd name="T1" fmla="*/ 2147483647 h 1065"/>
              <a:gd name="T2" fmla="*/ 2147483647 w 760"/>
              <a:gd name="T3" fmla="*/ 0 h 1065"/>
              <a:gd name="T4" fmla="*/ 0 w 760"/>
              <a:gd name="T5" fmla="*/ 0 h 1065"/>
              <a:gd name="T6" fmla="*/ 0 w 760"/>
              <a:gd name="T7" fmla="*/ 2147483647 h 1065"/>
              <a:gd name="T8" fmla="*/ 2147483647 w 760"/>
              <a:gd name="T9" fmla="*/ 2147483647 h 1065"/>
              <a:gd name="T10" fmla="*/ 2147483647 w 760"/>
              <a:gd name="T11" fmla="*/ 2147483647 h 1065"/>
              <a:gd name="T12" fmla="*/ 2147483647 w 760"/>
              <a:gd name="T13" fmla="*/ 2147483647 h 1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65">
                <a:moveTo>
                  <a:pt x="760" y="1065"/>
                </a:moveTo>
                <a:lnTo>
                  <a:pt x="760" y="0"/>
                </a:lnTo>
                <a:lnTo>
                  <a:pt x="0" y="0"/>
                </a:ln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4538" name="Freeform 26"/>
          <p:cNvSpPr>
            <a:spLocks/>
          </p:cNvSpPr>
          <p:nvPr/>
        </p:nvSpPr>
        <p:spPr bwMode="auto">
          <a:xfrm>
            <a:off x="1712913" y="2922588"/>
            <a:ext cx="1022350" cy="1431925"/>
          </a:xfrm>
          <a:custGeom>
            <a:avLst/>
            <a:gdLst>
              <a:gd name="T0" fmla="*/ 0 w 760"/>
              <a:gd name="T1" fmla="*/ 0 h 1065"/>
              <a:gd name="T2" fmla="*/ 0 w 760"/>
              <a:gd name="T3" fmla="*/ 2147483647 h 1065"/>
              <a:gd name="T4" fmla="*/ 2147483647 w 760"/>
              <a:gd name="T5" fmla="*/ 2147483647 h 1065"/>
              <a:gd name="T6" fmla="*/ 2147483647 w 760"/>
              <a:gd name="T7" fmla="*/ 2147483647 h 1065"/>
              <a:gd name="T8" fmla="*/ 2147483647 w 760"/>
              <a:gd name="T9" fmla="*/ 2147483647 h 1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0" h="1065">
                <a:moveTo>
                  <a:pt x="0" y="0"/>
                </a:move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39" name="Rectangle 27"/>
          <p:cNvSpPr>
            <a:spLocks noChangeArrowheads="1"/>
          </p:cNvSpPr>
          <p:nvPr/>
        </p:nvSpPr>
        <p:spPr bwMode="auto">
          <a:xfrm>
            <a:off x="1717675" y="2566988"/>
            <a:ext cx="1020763" cy="365125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4540" name="Line 28"/>
          <p:cNvSpPr>
            <a:spLocks noChangeShapeType="1"/>
          </p:cNvSpPr>
          <p:nvPr/>
        </p:nvSpPr>
        <p:spPr bwMode="auto">
          <a:xfrm flipV="1">
            <a:off x="1712913" y="2568575"/>
            <a:ext cx="0" cy="366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41" name="Oval 29"/>
          <p:cNvSpPr>
            <a:spLocks noChangeArrowheads="1"/>
          </p:cNvSpPr>
          <p:nvPr/>
        </p:nvSpPr>
        <p:spPr bwMode="auto">
          <a:xfrm>
            <a:off x="1685925" y="3914775"/>
            <a:ext cx="60325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4542" name="Oval 30"/>
          <p:cNvSpPr>
            <a:spLocks noChangeArrowheads="1"/>
          </p:cNvSpPr>
          <p:nvPr/>
        </p:nvSpPr>
        <p:spPr bwMode="auto">
          <a:xfrm>
            <a:off x="2097088" y="4319588"/>
            <a:ext cx="60325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4543" name="Oval 31"/>
          <p:cNvSpPr>
            <a:spLocks noChangeArrowheads="1"/>
          </p:cNvSpPr>
          <p:nvPr/>
        </p:nvSpPr>
        <p:spPr bwMode="auto">
          <a:xfrm>
            <a:off x="1874838" y="4521200"/>
            <a:ext cx="63500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4544" name="Oval 32"/>
          <p:cNvSpPr>
            <a:spLocks noChangeArrowheads="1"/>
          </p:cNvSpPr>
          <p:nvPr/>
        </p:nvSpPr>
        <p:spPr bwMode="auto">
          <a:xfrm>
            <a:off x="1477963" y="4116388"/>
            <a:ext cx="60325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4545" name="Line 33"/>
          <p:cNvSpPr>
            <a:spLocks noChangeShapeType="1"/>
          </p:cNvSpPr>
          <p:nvPr/>
        </p:nvSpPr>
        <p:spPr bwMode="auto">
          <a:xfrm>
            <a:off x="1714500" y="3975100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46" name="Oval 34"/>
          <p:cNvSpPr>
            <a:spLocks noChangeArrowheads="1"/>
          </p:cNvSpPr>
          <p:nvPr/>
        </p:nvSpPr>
        <p:spPr bwMode="auto">
          <a:xfrm>
            <a:off x="1685925" y="3092450"/>
            <a:ext cx="60325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4547" name="Freeform 35"/>
          <p:cNvSpPr>
            <a:spLocks/>
          </p:cNvSpPr>
          <p:nvPr/>
        </p:nvSpPr>
        <p:spPr bwMode="auto">
          <a:xfrm>
            <a:off x="1730375" y="3192463"/>
            <a:ext cx="131763" cy="1016000"/>
          </a:xfrm>
          <a:custGeom>
            <a:avLst/>
            <a:gdLst>
              <a:gd name="T0" fmla="*/ 0 w 143"/>
              <a:gd name="T1" fmla="*/ 2147483647 h 756"/>
              <a:gd name="T2" fmla="*/ 2147483647 w 143"/>
              <a:gd name="T3" fmla="*/ 2147483647 h 756"/>
              <a:gd name="T4" fmla="*/ 2147483647 w 143"/>
              <a:gd name="T5" fmla="*/ 0 h 7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3" h="756">
                <a:moveTo>
                  <a:pt x="0" y="726"/>
                </a:moveTo>
                <a:cubicBezTo>
                  <a:pt x="64" y="741"/>
                  <a:pt x="129" y="756"/>
                  <a:pt x="136" y="635"/>
                </a:cubicBezTo>
                <a:cubicBezTo>
                  <a:pt x="143" y="514"/>
                  <a:pt x="94" y="257"/>
                  <a:pt x="45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48" name="Oval 36"/>
          <p:cNvSpPr>
            <a:spLocks noChangeArrowheads="1"/>
          </p:cNvSpPr>
          <p:nvPr/>
        </p:nvSpPr>
        <p:spPr bwMode="auto">
          <a:xfrm>
            <a:off x="1866900" y="3487738"/>
            <a:ext cx="61913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4549" name="Oval 37"/>
          <p:cNvSpPr>
            <a:spLocks noChangeArrowheads="1"/>
          </p:cNvSpPr>
          <p:nvPr/>
        </p:nvSpPr>
        <p:spPr bwMode="auto">
          <a:xfrm>
            <a:off x="2076450" y="3910013"/>
            <a:ext cx="63500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4550" name="Freeform 38"/>
          <p:cNvSpPr>
            <a:spLocks/>
          </p:cNvSpPr>
          <p:nvPr/>
        </p:nvSpPr>
        <p:spPr bwMode="auto">
          <a:xfrm>
            <a:off x="1928813" y="3975100"/>
            <a:ext cx="60325" cy="549275"/>
          </a:xfrm>
          <a:custGeom>
            <a:avLst/>
            <a:gdLst>
              <a:gd name="T0" fmla="*/ 0 w 46"/>
              <a:gd name="T1" fmla="*/ 2147483647 h 408"/>
              <a:gd name="T2" fmla="*/ 2147483647 w 46"/>
              <a:gd name="T3" fmla="*/ 2147483647 h 408"/>
              <a:gd name="T4" fmla="*/ 0 w 46"/>
              <a:gd name="T5" fmla="*/ 0 h 4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" h="408">
                <a:moveTo>
                  <a:pt x="0" y="408"/>
                </a:moveTo>
                <a:cubicBezTo>
                  <a:pt x="23" y="374"/>
                  <a:pt x="46" y="340"/>
                  <a:pt x="46" y="272"/>
                </a:cubicBezTo>
                <a:cubicBezTo>
                  <a:pt x="46" y="204"/>
                  <a:pt x="23" y="102"/>
                  <a:pt x="0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51" name="Freeform 39"/>
          <p:cNvSpPr>
            <a:spLocks/>
          </p:cNvSpPr>
          <p:nvPr/>
        </p:nvSpPr>
        <p:spPr bwMode="auto">
          <a:xfrm>
            <a:off x="1916113" y="3565525"/>
            <a:ext cx="61912" cy="366713"/>
          </a:xfrm>
          <a:custGeom>
            <a:avLst/>
            <a:gdLst>
              <a:gd name="T0" fmla="*/ 0 w 46"/>
              <a:gd name="T1" fmla="*/ 2147483647 h 272"/>
              <a:gd name="T2" fmla="*/ 2147483647 w 46"/>
              <a:gd name="T3" fmla="*/ 2147483647 h 272"/>
              <a:gd name="T4" fmla="*/ 0 w 46"/>
              <a:gd name="T5" fmla="*/ 0 h 2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" h="272">
                <a:moveTo>
                  <a:pt x="0" y="272"/>
                </a:moveTo>
                <a:cubicBezTo>
                  <a:pt x="23" y="226"/>
                  <a:pt x="46" y="181"/>
                  <a:pt x="46" y="136"/>
                </a:cubicBezTo>
                <a:cubicBezTo>
                  <a:pt x="46" y="91"/>
                  <a:pt x="23" y="45"/>
                  <a:pt x="0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52" name="Line 40"/>
          <p:cNvSpPr>
            <a:spLocks noChangeShapeType="1"/>
          </p:cNvSpPr>
          <p:nvPr/>
        </p:nvSpPr>
        <p:spPr bwMode="auto">
          <a:xfrm>
            <a:off x="2120900" y="4387850"/>
            <a:ext cx="0" cy="180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53" name="Freeform 41"/>
          <p:cNvSpPr>
            <a:spLocks/>
          </p:cNvSpPr>
          <p:nvPr/>
        </p:nvSpPr>
        <p:spPr bwMode="auto">
          <a:xfrm>
            <a:off x="2144713" y="3998913"/>
            <a:ext cx="60325" cy="549275"/>
          </a:xfrm>
          <a:custGeom>
            <a:avLst/>
            <a:gdLst>
              <a:gd name="T0" fmla="*/ 0 w 46"/>
              <a:gd name="T1" fmla="*/ 2147483647 h 408"/>
              <a:gd name="T2" fmla="*/ 2147483647 w 46"/>
              <a:gd name="T3" fmla="*/ 2147483647 h 408"/>
              <a:gd name="T4" fmla="*/ 0 w 46"/>
              <a:gd name="T5" fmla="*/ 0 h 4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" h="408">
                <a:moveTo>
                  <a:pt x="0" y="408"/>
                </a:moveTo>
                <a:cubicBezTo>
                  <a:pt x="23" y="374"/>
                  <a:pt x="46" y="340"/>
                  <a:pt x="46" y="272"/>
                </a:cubicBezTo>
                <a:cubicBezTo>
                  <a:pt x="46" y="204"/>
                  <a:pt x="23" y="102"/>
                  <a:pt x="0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54" name="AutoShape 42"/>
          <p:cNvSpPr>
            <a:spLocks noChangeArrowheads="1"/>
          </p:cNvSpPr>
          <p:nvPr/>
        </p:nvSpPr>
        <p:spPr bwMode="auto">
          <a:xfrm>
            <a:off x="3392488" y="3421063"/>
            <a:ext cx="487362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4555" name="Line 43"/>
          <p:cNvSpPr>
            <a:spLocks noChangeShapeType="1"/>
          </p:cNvSpPr>
          <p:nvPr/>
        </p:nvSpPr>
        <p:spPr bwMode="auto">
          <a:xfrm flipH="1">
            <a:off x="4368800" y="2571750"/>
            <a:ext cx="0" cy="24955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56" name="Line 44"/>
          <p:cNvSpPr>
            <a:spLocks noChangeShapeType="1"/>
          </p:cNvSpPr>
          <p:nvPr/>
        </p:nvSpPr>
        <p:spPr bwMode="auto">
          <a:xfrm>
            <a:off x="4246563" y="4945063"/>
            <a:ext cx="2378075" cy="63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57" name="Text Box 45"/>
          <p:cNvSpPr txBox="1">
            <a:spLocks noChangeArrowheads="1"/>
          </p:cNvSpPr>
          <p:nvPr/>
        </p:nvSpPr>
        <p:spPr bwMode="auto">
          <a:xfrm>
            <a:off x="6381750" y="5005388"/>
            <a:ext cx="369888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900" i="1"/>
              <a:t>w</a:t>
            </a:r>
            <a:endParaRPr lang="en-US" altLang="de-DE" sz="1900" i="1"/>
          </a:p>
        </p:txBody>
      </p:sp>
      <p:sp>
        <p:nvSpPr>
          <p:cNvPr id="64558" name="Text Box 46"/>
          <p:cNvSpPr txBox="1">
            <a:spLocks noChangeArrowheads="1"/>
          </p:cNvSpPr>
          <p:nvPr/>
        </p:nvSpPr>
        <p:spPr bwMode="auto">
          <a:xfrm>
            <a:off x="4678363" y="5005388"/>
            <a:ext cx="3000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64559" name="Text Box 47"/>
          <p:cNvSpPr txBox="1">
            <a:spLocks noChangeArrowheads="1"/>
          </p:cNvSpPr>
          <p:nvPr/>
        </p:nvSpPr>
        <p:spPr bwMode="auto">
          <a:xfrm>
            <a:off x="5532438" y="5005388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de-DE" sz="1500"/>
          </a:p>
        </p:txBody>
      </p:sp>
      <p:sp>
        <p:nvSpPr>
          <p:cNvPr id="64560" name="Line 48"/>
          <p:cNvSpPr>
            <a:spLocks noChangeShapeType="1"/>
          </p:cNvSpPr>
          <p:nvPr/>
        </p:nvSpPr>
        <p:spPr bwMode="auto">
          <a:xfrm>
            <a:off x="4795838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61" name="Line 49"/>
          <p:cNvSpPr>
            <a:spLocks noChangeShapeType="1"/>
          </p:cNvSpPr>
          <p:nvPr/>
        </p:nvSpPr>
        <p:spPr bwMode="auto">
          <a:xfrm>
            <a:off x="5016500" y="4878388"/>
            <a:ext cx="0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62" name="Line 50"/>
          <p:cNvSpPr>
            <a:spLocks noChangeShapeType="1"/>
          </p:cNvSpPr>
          <p:nvPr/>
        </p:nvSpPr>
        <p:spPr bwMode="auto">
          <a:xfrm>
            <a:off x="5222875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63" name="Line 51"/>
          <p:cNvSpPr>
            <a:spLocks noChangeShapeType="1"/>
          </p:cNvSpPr>
          <p:nvPr/>
        </p:nvSpPr>
        <p:spPr bwMode="auto">
          <a:xfrm>
            <a:off x="5407025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64" name="Line 52"/>
          <p:cNvSpPr>
            <a:spLocks noChangeShapeType="1"/>
          </p:cNvSpPr>
          <p:nvPr/>
        </p:nvSpPr>
        <p:spPr bwMode="auto">
          <a:xfrm>
            <a:off x="5649913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65" name="Line 53"/>
          <p:cNvSpPr>
            <a:spLocks noChangeShapeType="1"/>
          </p:cNvSpPr>
          <p:nvPr/>
        </p:nvSpPr>
        <p:spPr bwMode="auto">
          <a:xfrm>
            <a:off x="5834063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66" name="Line 54"/>
          <p:cNvSpPr>
            <a:spLocks noChangeShapeType="1"/>
          </p:cNvSpPr>
          <p:nvPr/>
        </p:nvSpPr>
        <p:spPr bwMode="auto">
          <a:xfrm>
            <a:off x="6016625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67" name="Line 55"/>
          <p:cNvSpPr>
            <a:spLocks noChangeShapeType="1"/>
          </p:cNvSpPr>
          <p:nvPr/>
        </p:nvSpPr>
        <p:spPr bwMode="auto">
          <a:xfrm rot="-5400000">
            <a:off x="4377532" y="4504531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68" name="Line 56"/>
          <p:cNvSpPr>
            <a:spLocks noChangeShapeType="1"/>
          </p:cNvSpPr>
          <p:nvPr/>
        </p:nvSpPr>
        <p:spPr bwMode="auto">
          <a:xfrm rot="-5400000">
            <a:off x="4369594" y="4306094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69" name="Line 57"/>
          <p:cNvSpPr>
            <a:spLocks noChangeShapeType="1"/>
          </p:cNvSpPr>
          <p:nvPr/>
        </p:nvSpPr>
        <p:spPr bwMode="auto">
          <a:xfrm rot="-5400000">
            <a:off x="4377532" y="4109244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70" name="Line 58"/>
          <p:cNvSpPr>
            <a:spLocks noChangeShapeType="1"/>
          </p:cNvSpPr>
          <p:nvPr/>
        </p:nvSpPr>
        <p:spPr bwMode="auto">
          <a:xfrm rot="-5400000">
            <a:off x="4377532" y="3910806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71" name="Line 59"/>
          <p:cNvSpPr>
            <a:spLocks noChangeShapeType="1"/>
          </p:cNvSpPr>
          <p:nvPr/>
        </p:nvSpPr>
        <p:spPr bwMode="auto">
          <a:xfrm rot="-5400000">
            <a:off x="4377532" y="3712369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72" name="Line 60"/>
          <p:cNvSpPr>
            <a:spLocks noChangeShapeType="1"/>
          </p:cNvSpPr>
          <p:nvPr/>
        </p:nvSpPr>
        <p:spPr bwMode="auto">
          <a:xfrm rot="-5400000">
            <a:off x="4377532" y="3317081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73" name="Text Box 61"/>
          <p:cNvSpPr txBox="1">
            <a:spLocks noChangeArrowheads="1"/>
          </p:cNvSpPr>
          <p:nvPr/>
        </p:nvSpPr>
        <p:spPr bwMode="auto">
          <a:xfrm>
            <a:off x="4068763" y="444500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64574" name="Text Box 62"/>
          <p:cNvSpPr txBox="1">
            <a:spLocks noChangeArrowheads="1"/>
          </p:cNvSpPr>
          <p:nvPr/>
        </p:nvSpPr>
        <p:spPr bwMode="auto">
          <a:xfrm>
            <a:off x="4064000" y="403066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64575" name="Text Box 63"/>
          <p:cNvSpPr txBox="1">
            <a:spLocks noChangeArrowheads="1"/>
          </p:cNvSpPr>
          <p:nvPr/>
        </p:nvSpPr>
        <p:spPr bwMode="auto">
          <a:xfrm>
            <a:off x="4064000" y="2566988"/>
            <a:ext cx="32861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900" i="1"/>
              <a:t>h</a:t>
            </a:r>
            <a:endParaRPr lang="en-US" altLang="de-DE" sz="1900" i="1"/>
          </a:p>
        </p:txBody>
      </p:sp>
      <p:sp>
        <p:nvSpPr>
          <p:cNvPr id="64576" name="Line 64"/>
          <p:cNvSpPr>
            <a:spLocks noChangeShapeType="1"/>
          </p:cNvSpPr>
          <p:nvPr/>
        </p:nvSpPr>
        <p:spPr bwMode="auto">
          <a:xfrm rot="-5400000">
            <a:off x="4369594" y="3120231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77" name="Text Box 65"/>
          <p:cNvSpPr txBox="1">
            <a:spLocks noChangeArrowheads="1"/>
          </p:cNvSpPr>
          <p:nvPr/>
        </p:nvSpPr>
        <p:spPr bwMode="auto">
          <a:xfrm>
            <a:off x="5105400" y="5011738"/>
            <a:ext cx="3000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64578" name="Text Box 66"/>
          <p:cNvSpPr txBox="1">
            <a:spLocks noChangeArrowheads="1"/>
          </p:cNvSpPr>
          <p:nvPr/>
        </p:nvSpPr>
        <p:spPr bwMode="auto">
          <a:xfrm>
            <a:off x="4064000" y="3651250"/>
            <a:ext cx="298450" cy="32226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de-DE" sz="1500"/>
          </a:p>
        </p:txBody>
      </p:sp>
      <p:sp>
        <p:nvSpPr>
          <p:cNvPr id="64579" name="Line 67"/>
          <p:cNvSpPr>
            <a:spLocks noChangeShapeType="1"/>
          </p:cNvSpPr>
          <p:nvPr/>
        </p:nvSpPr>
        <p:spPr bwMode="auto">
          <a:xfrm>
            <a:off x="6199188" y="4891088"/>
            <a:ext cx="0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80" name="Line 68"/>
          <p:cNvSpPr>
            <a:spLocks noChangeShapeType="1"/>
          </p:cNvSpPr>
          <p:nvPr/>
        </p:nvSpPr>
        <p:spPr bwMode="auto">
          <a:xfrm>
            <a:off x="4583113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81" name="Line 69"/>
          <p:cNvSpPr>
            <a:spLocks noChangeShapeType="1"/>
          </p:cNvSpPr>
          <p:nvPr/>
        </p:nvSpPr>
        <p:spPr bwMode="auto">
          <a:xfrm rot="-5400000">
            <a:off x="4368801" y="470217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82" name="Line 70"/>
          <p:cNvSpPr>
            <a:spLocks noChangeShapeType="1"/>
          </p:cNvSpPr>
          <p:nvPr/>
        </p:nvSpPr>
        <p:spPr bwMode="auto">
          <a:xfrm flipH="1">
            <a:off x="1073150" y="2568575"/>
            <a:ext cx="0" cy="24955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83" name="Line 71"/>
          <p:cNvSpPr>
            <a:spLocks noChangeShapeType="1"/>
          </p:cNvSpPr>
          <p:nvPr/>
        </p:nvSpPr>
        <p:spPr bwMode="auto">
          <a:xfrm>
            <a:off x="952500" y="4941888"/>
            <a:ext cx="2378075" cy="4762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84" name="Text Box 72"/>
          <p:cNvSpPr txBox="1">
            <a:spLocks noChangeArrowheads="1"/>
          </p:cNvSpPr>
          <p:nvPr/>
        </p:nvSpPr>
        <p:spPr bwMode="auto">
          <a:xfrm>
            <a:off x="3086100" y="5002213"/>
            <a:ext cx="369888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900" i="1"/>
              <a:t>w</a:t>
            </a:r>
            <a:endParaRPr lang="en-US" altLang="de-DE" sz="1900" i="1"/>
          </a:p>
        </p:txBody>
      </p:sp>
      <p:sp>
        <p:nvSpPr>
          <p:cNvPr id="64585" name="Text Box 73"/>
          <p:cNvSpPr txBox="1">
            <a:spLocks noChangeArrowheads="1"/>
          </p:cNvSpPr>
          <p:nvPr/>
        </p:nvSpPr>
        <p:spPr bwMode="auto">
          <a:xfrm>
            <a:off x="1382713" y="5002213"/>
            <a:ext cx="3000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64586" name="Text Box 74"/>
          <p:cNvSpPr txBox="1">
            <a:spLocks noChangeArrowheads="1"/>
          </p:cNvSpPr>
          <p:nvPr/>
        </p:nvSpPr>
        <p:spPr bwMode="auto">
          <a:xfrm>
            <a:off x="2238375" y="5002213"/>
            <a:ext cx="30003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de-DE" sz="1500"/>
          </a:p>
        </p:txBody>
      </p:sp>
      <p:sp>
        <p:nvSpPr>
          <p:cNvPr id="64587" name="Line 75"/>
          <p:cNvSpPr>
            <a:spLocks noChangeShapeType="1"/>
          </p:cNvSpPr>
          <p:nvPr/>
        </p:nvSpPr>
        <p:spPr bwMode="auto">
          <a:xfrm>
            <a:off x="1501775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88" name="Line 76"/>
          <p:cNvSpPr>
            <a:spLocks noChangeShapeType="1"/>
          </p:cNvSpPr>
          <p:nvPr/>
        </p:nvSpPr>
        <p:spPr bwMode="auto">
          <a:xfrm>
            <a:off x="1722438" y="4873625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89" name="Line 77"/>
          <p:cNvSpPr>
            <a:spLocks noChangeShapeType="1"/>
          </p:cNvSpPr>
          <p:nvPr/>
        </p:nvSpPr>
        <p:spPr bwMode="auto">
          <a:xfrm>
            <a:off x="1928813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90" name="Line 78"/>
          <p:cNvSpPr>
            <a:spLocks noChangeShapeType="1"/>
          </p:cNvSpPr>
          <p:nvPr/>
        </p:nvSpPr>
        <p:spPr bwMode="auto">
          <a:xfrm>
            <a:off x="2111375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91" name="Line 79"/>
          <p:cNvSpPr>
            <a:spLocks noChangeShapeType="1"/>
          </p:cNvSpPr>
          <p:nvPr/>
        </p:nvSpPr>
        <p:spPr bwMode="auto">
          <a:xfrm>
            <a:off x="2355850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92" name="Line 80"/>
          <p:cNvSpPr>
            <a:spLocks noChangeShapeType="1"/>
          </p:cNvSpPr>
          <p:nvPr/>
        </p:nvSpPr>
        <p:spPr bwMode="auto">
          <a:xfrm>
            <a:off x="2540000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93" name="Line 81"/>
          <p:cNvSpPr>
            <a:spLocks noChangeShapeType="1"/>
          </p:cNvSpPr>
          <p:nvPr/>
        </p:nvSpPr>
        <p:spPr bwMode="auto">
          <a:xfrm>
            <a:off x="2722563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94" name="Line 82"/>
          <p:cNvSpPr>
            <a:spLocks noChangeShapeType="1"/>
          </p:cNvSpPr>
          <p:nvPr/>
        </p:nvSpPr>
        <p:spPr bwMode="auto">
          <a:xfrm rot="-5400000">
            <a:off x="1083469" y="450135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95" name="Line 83"/>
          <p:cNvSpPr>
            <a:spLocks noChangeShapeType="1"/>
          </p:cNvSpPr>
          <p:nvPr/>
        </p:nvSpPr>
        <p:spPr bwMode="auto">
          <a:xfrm rot="-5400000">
            <a:off x="1074738" y="430212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96" name="Line 84"/>
          <p:cNvSpPr>
            <a:spLocks noChangeShapeType="1"/>
          </p:cNvSpPr>
          <p:nvPr/>
        </p:nvSpPr>
        <p:spPr bwMode="auto">
          <a:xfrm rot="-5400000">
            <a:off x="1083469" y="4104481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97" name="Line 85"/>
          <p:cNvSpPr>
            <a:spLocks noChangeShapeType="1"/>
          </p:cNvSpPr>
          <p:nvPr/>
        </p:nvSpPr>
        <p:spPr bwMode="auto">
          <a:xfrm rot="-5400000">
            <a:off x="1083469" y="3907631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98" name="Line 86"/>
          <p:cNvSpPr>
            <a:spLocks noChangeShapeType="1"/>
          </p:cNvSpPr>
          <p:nvPr/>
        </p:nvSpPr>
        <p:spPr bwMode="auto">
          <a:xfrm rot="-5400000">
            <a:off x="1083469" y="3709194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99" name="Line 87"/>
          <p:cNvSpPr>
            <a:spLocks noChangeShapeType="1"/>
          </p:cNvSpPr>
          <p:nvPr/>
        </p:nvSpPr>
        <p:spPr bwMode="auto">
          <a:xfrm rot="-5400000">
            <a:off x="1083469" y="351075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600" name="Line 88"/>
          <p:cNvSpPr>
            <a:spLocks noChangeShapeType="1"/>
          </p:cNvSpPr>
          <p:nvPr/>
        </p:nvSpPr>
        <p:spPr bwMode="auto">
          <a:xfrm rot="-5400000">
            <a:off x="1083469" y="331390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601" name="Text Box 89"/>
          <p:cNvSpPr txBox="1">
            <a:spLocks noChangeArrowheads="1"/>
          </p:cNvSpPr>
          <p:nvPr/>
        </p:nvSpPr>
        <p:spPr bwMode="auto">
          <a:xfrm>
            <a:off x="774700" y="4440238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64602" name="Text Box 90"/>
          <p:cNvSpPr txBox="1">
            <a:spLocks noChangeArrowheads="1"/>
          </p:cNvSpPr>
          <p:nvPr/>
        </p:nvSpPr>
        <p:spPr bwMode="auto">
          <a:xfrm>
            <a:off x="769938" y="403066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64603" name="Text Box 91"/>
          <p:cNvSpPr txBox="1">
            <a:spLocks noChangeArrowheads="1"/>
          </p:cNvSpPr>
          <p:nvPr/>
        </p:nvSpPr>
        <p:spPr bwMode="auto">
          <a:xfrm>
            <a:off x="769938" y="2562225"/>
            <a:ext cx="32861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900" i="1"/>
              <a:t>h</a:t>
            </a:r>
            <a:endParaRPr lang="en-US" altLang="de-DE" sz="1900" i="1"/>
          </a:p>
        </p:txBody>
      </p:sp>
      <p:sp>
        <p:nvSpPr>
          <p:cNvPr id="64604" name="Line 92"/>
          <p:cNvSpPr>
            <a:spLocks noChangeShapeType="1"/>
          </p:cNvSpPr>
          <p:nvPr/>
        </p:nvSpPr>
        <p:spPr bwMode="auto">
          <a:xfrm rot="-5400000">
            <a:off x="1074738" y="3116262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605" name="Text Box 93"/>
          <p:cNvSpPr txBox="1">
            <a:spLocks noChangeArrowheads="1"/>
          </p:cNvSpPr>
          <p:nvPr/>
        </p:nvSpPr>
        <p:spPr bwMode="auto">
          <a:xfrm>
            <a:off x="1811338" y="5008563"/>
            <a:ext cx="3000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64606" name="Text Box 94"/>
          <p:cNvSpPr txBox="1">
            <a:spLocks noChangeArrowheads="1"/>
          </p:cNvSpPr>
          <p:nvPr/>
        </p:nvSpPr>
        <p:spPr bwMode="auto">
          <a:xfrm>
            <a:off x="769938" y="365125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de-DE" sz="1500"/>
          </a:p>
        </p:txBody>
      </p:sp>
      <p:sp>
        <p:nvSpPr>
          <p:cNvPr id="64607" name="Line 95"/>
          <p:cNvSpPr>
            <a:spLocks noChangeShapeType="1"/>
          </p:cNvSpPr>
          <p:nvPr/>
        </p:nvSpPr>
        <p:spPr bwMode="auto">
          <a:xfrm>
            <a:off x="2903538" y="4886325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608" name="Line 96"/>
          <p:cNvSpPr>
            <a:spLocks noChangeShapeType="1"/>
          </p:cNvSpPr>
          <p:nvPr/>
        </p:nvSpPr>
        <p:spPr bwMode="auto">
          <a:xfrm>
            <a:off x="1289050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609" name="Line 97"/>
          <p:cNvSpPr>
            <a:spLocks noChangeShapeType="1"/>
          </p:cNvSpPr>
          <p:nvPr/>
        </p:nvSpPr>
        <p:spPr bwMode="auto">
          <a:xfrm rot="-5400000">
            <a:off x="1073944" y="469820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610" name="Text Box 98"/>
          <p:cNvSpPr txBox="1">
            <a:spLocks noChangeArrowheads="1"/>
          </p:cNvSpPr>
          <p:nvPr/>
        </p:nvSpPr>
        <p:spPr bwMode="auto">
          <a:xfrm>
            <a:off x="2789238" y="4484688"/>
            <a:ext cx="7064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h</a:t>
            </a:r>
            <a:r>
              <a:rPr lang="de-DE" altLang="de-DE" baseline="-25000"/>
              <a:t>B</a:t>
            </a:r>
            <a:r>
              <a:rPr lang="de-DE" altLang="de-DE"/>
              <a:t>(</a:t>
            </a:r>
            <a:r>
              <a:rPr lang="de-DE" altLang="de-DE" i="1"/>
              <a:t>w</a:t>
            </a:r>
            <a:r>
              <a:rPr lang="de-DE" altLang="de-DE"/>
              <a:t>)</a:t>
            </a:r>
            <a:endParaRPr lang="en-US" altLang="de-DE"/>
          </a:p>
        </p:txBody>
      </p:sp>
      <p:sp>
        <p:nvSpPr>
          <p:cNvPr id="64611" name="Text Box 99"/>
          <p:cNvSpPr txBox="1">
            <a:spLocks noChangeArrowheads="1"/>
          </p:cNvSpPr>
          <p:nvPr/>
        </p:nvSpPr>
        <p:spPr bwMode="auto">
          <a:xfrm>
            <a:off x="2782888" y="4184650"/>
            <a:ext cx="70643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h</a:t>
            </a:r>
            <a:r>
              <a:rPr lang="de-DE" altLang="de-DE" baseline="-25000"/>
              <a:t>A</a:t>
            </a:r>
            <a:r>
              <a:rPr lang="de-DE" altLang="de-DE"/>
              <a:t>(</a:t>
            </a:r>
            <a:r>
              <a:rPr lang="de-DE" altLang="de-DE" i="1"/>
              <a:t>w</a:t>
            </a:r>
            <a:r>
              <a:rPr lang="de-DE" altLang="de-DE"/>
              <a:t>)</a:t>
            </a:r>
            <a:endParaRPr lang="en-US" altLang="de-DE"/>
          </a:p>
        </p:txBody>
      </p:sp>
      <p:sp>
        <p:nvSpPr>
          <p:cNvPr id="64612" name="Text Box 100"/>
          <p:cNvSpPr txBox="1">
            <a:spLocks noChangeArrowheads="1"/>
          </p:cNvSpPr>
          <p:nvPr/>
        </p:nvSpPr>
        <p:spPr bwMode="auto">
          <a:xfrm>
            <a:off x="6021388" y="4503738"/>
            <a:ext cx="7064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h</a:t>
            </a:r>
            <a:r>
              <a:rPr lang="de-DE" altLang="de-DE" baseline="-25000"/>
              <a:t>B</a:t>
            </a:r>
            <a:r>
              <a:rPr lang="de-DE" altLang="de-DE"/>
              <a:t>(</a:t>
            </a:r>
            <a:r>
              <a:rPr lang="de-DE" altLang="de-DE" i="1"/>
              <a:t>w</a:t>
            </a:r>
            <a:r>
              <a:rPr lang="de-DE" altLang="de-DE"/>
              <a:t>)</a:t>
            </a:r>
            <a:endParaRPr lang="en-US" altLang="de-DE"/>
          </a:p>
        </p:txBody>
      </p:sp>
      <p:sp>
        <p:nvSpPr>
          <p:cNvPr id="64613" name="Text Box 101"/>
          <p:cNvSpPr txBox="1">
            <a:spLocks noChangeArrowheads="1"/>
          </p:cNvSpPr>
          <p:nvPr/>
        </p:nvSpPr>
        <p:spPr bwMode="auto">
          <a:xfrm>
            <a:off x="6015038" y="4202113"/>
            <a:ext cx="7064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h</a:t>
            </a:r>
            <a:r>
              <a:rPr lang="de-DE" altLang="de-DE" baseline="-25000"/>
              <a:t>A</a:t>
            </a:r>
            <a:r>
              <a:rPr lang="de-DE" altLang="de-DE"/>
              <a:t>(</a:t>
            </a:r>
            <a:r>
              <a:rPr lang="de-DE" altLang="de-DE" i="1"/>
              <a:t>w</a:t>
            </a:r>
            <a:r>
              <a:rPr lang="de-DE" altLang="de-DE"/>
              <a:t>)</a:t>
            </a:r>
            <a:endParaRPr lang="en-US" altLang="de-DE"/>
          </a:p>
        </p:txBody>
      </p:sp>
      <p:sp>
        <p:nvSpPr>
          <p:cNvPr id="64614" name="Text Box 102"/>
          <p:cNvSpPr txBox="1">
            <a:spLocks noChangeArrowheads="1"/>
          </p:cNvSpPr>
          <p:nvPr/>
        </p:nvSpPr>
        <p:spPr bwMode="auto">
          <a:xfrm>
            <a:off x="6015038" y="3776663"/>
            <a:ext cx="7143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h</a:t>
            </a:r>
            <a:r>
              <a:rPr lang="de-DE" altLang="de-DE" baseline="-25000"/>
              <a:t>C</a:t>
            </a:r>
            <a:r>
              <a:rPr lang="de-DE" altLang="de-DE"/>
              <a:t>(</a:t>
            </a:r>
            <a:r>
              <a:rPr lang="de-DE" altLang="de-DE" i="1"/>
              <a:t>w</a:t>
            </a:r>
            <a:r>
              <a:rPr lang="de-DE" altLang="de-DE"/>
              <a:t>)</a:t>
            </a:r>
            <a:endParaRPr lang="en-US" altLang="de-DE"/>
          </a:p>
        </p:txBody>
      </p:sp>
      <p:sp>
        <p:nvSpPr>
          <p:cNvPr id="64615" name="Rectangle 103" descr="Diagonal weit nach oben"/>
          <p:cNvSpPr>
            <a:spLocks noChangeArrowheads="1"/>
          </p:cNvSpPr>
          <p:nvPr/>
        </p:nvSpPr>
        <p:spPr bwMode="auto">
          <a:xfrm>
            <a:off x="5003800" y="2570163"/>
            <a:ext cx="1012825" cy="54927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4616" name="Rectangle 104" descr="Diagonal weit nach oben"/>
          <p:cNvSpPr>
            <a:spLocks noChangeArrowheads="1"/>
          </p:cNvSpPr>
          <p:nvPr/>
        </p:nvSpPr>
        <p:spPr bwMode="auto">
          <a:xfrm>
            <a:off x="5210175" y="2976563"/>
            <a:ext cx="804863" cy="547687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4617" name="Rectangle 105" descr="Diagonal weit nach oben"/>
          <p:cNvSpPr>
            <a:spLocks noChangeArrowheads="1"/>
          </p:cNvSpPr>
          <p:nvPr/>
        </p:nvSpPr>
        <p:spPr bwMode="auto">
          <a:xfrm>
            <a:off x="5408613" y="3381375"/>
            <a:ext cx="609600" cy="54927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4618" name="Oval 106"/>
          <p:cNvSpPr>
            <a:spLocks noChangeArrowheads="1"/>
          </p:cNvSpPr>
          <p:nvPr/>
        </p:nvSpPr>
        <p:spPr bwMode="auto">
          <a:xfrm>
            <a:off x="4964113" y="3095625"/>
            <a:ext cx="61912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4619" name="Oval 107"/>
          <p:cNvSpPr>
            <a:spLocks noChangeArrowheads="1"/>
          </p:cNvSpPr>
          <p:nvPr/>
        </p:nvSpPr>
        <p:spPr bwMode="auto">
          <a:xfrm>
            <a:off x="5365750" y="3911600"/>
            <a:ext cx="61913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4620" name="Line 108"/>
          <p:cNvSpPr>
            <a:spLocks noChangeShapeType="1"/>
          </p:cNvSpPr>
          <p:nvPr/>
        </p:nvSpPr>
        <p:spPr bwMode="auto">
          <a:xfrm flipH="1" flipV="1">
            <a:off x="5453063" y="3392488"/>
            <a:ext cx="1779587" cy="233362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621" name="Line 109"/>
          <p:cNvSpPr>
            <a:spLocks noChangeShapeType="1"/>
          </p:cNvSpPr>
          <p:nvPr/>
        </p:nvSpPr>
        <p:spPr bwMode="auto">
          <a:xfrm flipH="1">
            <a:off x="5222875" y="3382963"/>
            <a:ext cx="244475" cy="123825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622" name="Line 110"/>
          <p:cNvSpPr>
            <a:spLocks noChangeShapeType="1"/>
          </p:cNvSpPr>
          <p:nvPr/>
        </p:nvSpPr>
        <p:spPr bwMode="auto">
          <a:xfrm rot="-5400000">
            <a:off x="4377532" y="3515519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623" name="Oval 111"/>
          <p:cNvSpPr>
            <a:spLocks noChangeArrowheads="1"/>
          </p:cNvSpPr>
          <p:nvPr/>
        </p:nvSpPr>
        <p:spPr bwMode="auto">
          <a:xfrm>
            <a:off x="5175250" y="3508375"/>
            <a:ext cx="61913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74576" name="Line 112"/>
          <p:cNvSpPr>
            <a:spLocks noChangeShapeType="1"/>
          </p:cNvSpPr>
          <p:nvPr/>
        </p:nvSpPr>
        <p:spPr bwMode="auto">
          <a:xfrm flipH="1">
            <a:off x="5040313" y="2468563"/>
            <a:ext cx="1401762" cy="612775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4577" name="Rectangle 113"/>
          <p:cNvSpPr>
            <a:spLocks noChangeArrowheads="1"/>
          </p:cNvSpPr>
          <p:nvPr/>
        </p:nvSpPr>
        <p:spPr bwMode="auto">
          <a:xfrm>
            <a:off x="6559550" y="1524000"/>
            <a:ext cx="619125" cy="1831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74578" name="Text Box 114"/>
          <p:cNvSpPr txBox="1">
            <a:spLocks noChangeArrowheads="1"/>
          </p:cNvSpPr>
          <p:nvPr/>
        </p:nvSpPr>
        <p:spPr bwMode="auto">
          <a:xfrm>
            <a:off x="6381750" y="2382838"/>
            <a:ext cx="530225" cy="2587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7170" tIns="11434" rIns="57170" bIns="1143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500"/>
              <a:t>3 x 9</a:t>
            </a:r>
            <a:endParaRPr lang="en-US" altLang="de-DE" sz="1500"/>
          </a:p>
        </p:txBody>
      </p:sp>
      <p:sp>
        <p:nvSpPr>
          <p:cNvPr id="64627" name="Rectangle 115"/>
          <p:cNvSpPr>
            <a:spLocks noChangeArrowheads="1"/>
          </p:cNvSpPr>
          <p:nvPr/>
        </p:nvSpPr>
        <p:spPr bwMode="auto">
          <a:xfrm>
            <a:off x="7478713" y="2592388"/>
            <a:ext cx="820737" cy="14303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4628" name="Text Box 116"/>
          <p:cNvSpPr txBox="1">
            <a:spLocks noChangeArrowheads="1"/>
          </p:cNvSpPr>
          <p:nvPr/>
        </p:nvSpPr>
        <p:spPr bwMode="auto">
          <a:xfrm>
            <a:off x="7234238" y="3568700"/>
            <a:ext cx="531812" cy="2587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7170" tIns="11434" rIns="57170" bIns="1143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500"/>
              <a:t>4 x 7</a:t>
            </a:r>
            <a:endParaRPr lang="en-US" altLang="de-DE" sz="1500"/>
          </a:p>
        </p:txBody>
      </p:sp>
      <p:sp>
        <p:nvSpPr>
          <p:cNvPr id="64629" name="Rectangle 117"/>
          <p:cNvSpPr>
            <a:spLocks noChangeArrowheads="1"/>
          </p:cNvSpPr>
          <p:nvPr/>
        </p:nvSpPr>
        <p:spPr bwMode="auto">
          <a:xfrm>
            <a:off x="7497763" y="4476750"/>
            <a:ext cx="1016000" cy="10318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4630" name="Text Box 118"/>
          <p:cNvSpPr txBox="1">
            <a:spLocks noChangeArrowheads="1"/>
          </p:cNvSpPr>
          <p:nvPr/>
        </p:nvSpPr>
        <p:spPr bwMode="auto">
          <a:xfrm>
            <a:off x="7173913" y="4360863"/>
            <a:ext cx="531812" cy="2587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7170" tIns="11434" rIns="57170" bIns="1143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500"/>
              <a:t>5 x 5</a:t>
            </a:r>
            <a:endParaRPr lang="en-US" altLang="de-DE" sz="1500"/>
          </a:p>
        </p:txBody>
      </p:sp>
      <p:sp>
        <p:nvSpPr>
          <p:cNvPr id="64631" name="Text Box 119"/>
          <p:cNvSpPr txBox="1">
            <a:spLocks noChangeArrowheads="1"/>
          </p:cNvSpPr>
          <p:nvPr/>
        </p:nvSpPr>
        <p:spPr bwMode="auto">
          <a:xfrm>
            <a:off x="4067175" y="32242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8</a:t>
            </a:r>
            <a:endParaRPr lang="en-US" altLang="de-DE" sz="1500"/>
          </a:p>
        </p:txBody>
      </p:sp>
      <p:sp>
        <p:nvSpPr>
          <p:cNvPr id="64632" name="Text Box 120"/>
          <p:cNvSpPr txBox="1">
            <a:spLocks noChangeArrowheads="1"/>
          </p:cNvSpPr>
          <p:nvPr/>
        </p:nvSpPr>
        <p:spPr bwMode="auto">
          <a:xfrm>
            <a:off x="769938" y="32242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8</a:t>
            </a:r>
            <a:endParaRPr lang="en-US" altLang="de-DE" sz="1500"/>
          </a:p>
        </p:txBody>
      </p:sp>
      <p:sp>
        <p:nvSpPr>
          <p:cNvPr id="64633" name="Text Box 121"/>
          <p:cNvSpPr txBox="1">
            <a:spLocks noChangeArrowheads="1"/>
          </p:cNvSpPr>
          <p:nvPr/>
        </p:nvSpPr>
        <p:spPr bwMode="auto">
          <a:xfrm>
            <a:off x="836613" y="1111250"/>
            <a:ext cx="72421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2. Ermitteln der Formfunktion der Topzelle </a:t>
            </a:r>
            <a:br>
              <a:rPr lang="de-DE" altLang="de-DE"/>
            </a:br>
            <a:r>
              <a:rPr lang="de-DE" altLang="de-DE"/>
              <a:t>    (</a:t>
            </a:r>
            <a:r>
              <a:rPr lang="de-DE" altLang="de-DE" u="sng"/>
              <a:t>vertikale</a:t>
            </a:r>
            <a:r>
              <a:rPr lang="de-DE" altLang="de-DE"/>
              <a:t> Zusammensetzung)</a:t>
            </a:r>
          </a:p>
        </p:txBody>
      </p:sp>
      <p:sp>
        <p:nvSpPr>
          <p:cNvPr id="64634" name="AutoShape 122"/>
          <p:cNvSpPr>
            <a:spLocks noChangeArrowheads="1"/>
          </p:cNvSpPr>
          <p:nvPr/>
        </p:nvSpPr>
        <p:spPr bwMode="auto">
          <a:xfrm>
            <a:off x="3562350" y="3524250"/>
            <a:ext cx="317500" cy="592138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82" grpId="0" animBg="1"/>
      <p:bldP spid="574483" grpId="0" animBg="1"/>
      <p:bldP spid="574484" grpId="0" animBg="1"/>
      <p:bldP spid="574485" grpId="0" animBg="1"/>
      <p:bldP spid="574576" grpId="0" animBg="1"/>
      <p:bldP spid="574577" grpId="0" animBg="1"/>
      <p:bldP spid="57457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3.4.1	Floorplan-Sizing-Algorithmus: Beispiel</a:t>
            </a:r>
          </a:p>
        </p:txBody>
      </p:sp>
      <p:sp>
        <p:nvSpPr>
          <p:cNvPr id="65539" name="Freeform 4"/>
          <p:cNvSpPr>
            <a:spLocks/>
          </p:cNvSpPr>
          <p:nvPr/>
        </p:nvSpPr>
        <p:spPr bwMode="auto">
          <a:xfrm>
            <a:off x="4787900" y="2573338"/>
            <a:ext cx="1227138" cy="1985962"/>
          </a:xfrm>
          <a:custGeom>
            <a:avLst/>
            <a:gdLst>
              <a:gd name="T0" fmla="*/ 2147483647 w 913"/>
              <a:gd name="T1" fmla="*/ 2147483647 h 1476"/>
              <a:gd name="T2" fmla="*/ 2147483647 w 913"/>
              <a:gd name="T3" fmla="*/ 2147483647 h 1476"/>
              <a:gd name="T4" fmla="*/ 2147483647 w 913"/>
              <a:gd name="T5" fmla="*/ 2147483647 h 1476"/>
              <a:gd name="T6" fmla="*/ 2147483647 w 913"/>
              <a:gd name="T7" fmla="*/ 2147483647 h 1476"/>
              <a:gd name="T8" fmla="*/ 0 w 913"/>
              <a:gd name="T9" fmla="*/ 2147483647 h 1476"/>
              <a:gd name="T10" fmla="*/ 0 w 913"/>
              <a:gd name="T11" fmla="*/ 0 h 1476"/>
              <a:gd name="T12" fmla="*/ 2147483647 w 913"/>
              <a:gd name="T13" fmla="*/ 0 h 1476"/>
              <a:gd name="T14" fmla="*/ 2147483647 w 913"/>
              <a:gd name="T15" fmla="*/ 2147483647 h 14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13" h="1476">
                <a:moveTo>
                  <a:pt x="913" y="868"/>
                </a:moveTo>
                <a:lnTo>
                  <a:pt x="913" y="1476"/>
                </a:ln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  <a:lnTo>
                  <a:pt x="913" y="0"/>
                </a:lnTo>
                <a:lnTo>
                  <a:pt x="913" y="868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BFBF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5540" name="Freeform 5"/>
          <p:cNvSpPr>
            <a:spLocks/>
          </p:cNvSpPr>
          <p:nvPr/>
        </p:nvSpPr>
        <p:spPr bwMode="auto">
          <a:xfrm>
            <a:off x="4787900" y="2573338"/>
            <a:ext cx="1227138" cy="1985962"/>
          </a:xfrm>
          <a:custGeom>
            <a:avLst/>
            <a:gdLst>
              <a:gd name="T0" fmla="*/ 2147483647 w 913"/>
              <a:gd name="T1" fmla="*/ 2147483647 h 1476"/>
              <a:gd name="T2" fmla="*/ 2147483647 w 913"/>
              <a:gd name="T3" fmla="*/ 2147483647 h 1476"/>
              <a:gd name="T4" fmla="*/ 2147483647 w 913"/>
              <a:gd name="T5" fmla="*/ 2147483647 h 1476"/>
              <a:gd name="T6" fmla="*/ 0 w 913"/>
              <a:gd name="T7" fmla="*/ 2147483647 h 1476"/>
              <a:gd name="T8" fmla="*/ 0 w 913"/>
              <a:gd name="T9" fmla="*/ 0 h 1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3" h="1476">
                <a:moveTo>
                  <a:pt x="913" y="1476"/>
                </a:move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541" name="Freeform 6"/>
          <p:cNvSpPr>
            <a:spLocks/>
          </p:cNvSpPr>
          <p:nvPr/>
        </p:nvSpPr>
        <p:spPr bwMode="auto">
          <a:xfrm>
            <a:off x="4992688" y="2921000"/>
            <a:ext cx="1022350" cy="1431925"/>
          </a:xfrm>
          <a:custGeom>
            <a:avLst/>
            <a:gdLst>
              <a:gd name="T0" fmla="*/ 2147483647 w 760"/>
              <a:gd name="T1" fmla="*/ 2147483647 h 1065"/>
              <a:gd name="T2" fmla="*/ 2147483647 w 760"/>
              <a:gd name="T3" fmla="*/ 0 h 1065"/>
              <a:gd name="T4" fmla="*/ 0 w 760"/>
              <a:gd name="T5" fmla="*/ 0 h 1065"/>
              <a:gd name="T6" fmla="*/ 0 w 760"/>
              <a:gd name="T7" fmla="*/ 2147483647 h 1065"/>
              <a:gd name="T8" fmla="*/ 2147483647 w 760"/>
              <a:gd name="T9" fmla="*/ 2147483647 h 1065"/>
              <a:gd name="T10" fmla="*/ 2147483647 w 760"/>
              <a:gd name="T11" fmla="*/ 2147483647 h 1065"/>
              <a:gd name="T12" fmla="*/ 2147483647 w 760"/>
              <a:gd name="T13" fmla="*/ 2147483647 h 1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65">
                <a:moveTo>
                  <a:pt x="760" y="1065"/>
                </a:moveTo>
                <a:lnTo>
                  <a:pt x="760" y="0"/>
                </a:lnTo>
                <a:lnTo>
                  <a:pt x="0" y="0"/>
                </a:ln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5542" name="Freeform 7"/>
          <p:cNvSpPr>
            <a:spLocks/>
          </p:cNvSpPr>
          <p:nvPr/>
        </p:nvSpPr>
        <p:spPr bwMode="auto">
          <a:xfrm>
            <a:off x="4992688" y="2921000"/>
            <a:ext cx="1022350" cy="1431925"/>
          </a:xfrm>
          <a:custGeom>
            <a:avLst/>
            <a:gdLst>
              <a:gd name="T0" fmla="*/ 0 w 760"/>
              <a:gd name="T1" fmla="*/ 0 h 1065"/>
              <a:gd name="T2" fmla="*/ 0 w 760"/>
              <a:gd name="T3" fmla="*/ 2147483647 h 1065"/>
              <a:gd name="T4" fmla="*/ 2147483647 w 760"/>
              <a:gd name="T5" fmla="*/ 2147483647 h 1065"/>
              <a:gd name="T6" fmla="*/ 2147483647 w 760"/>
              <a:gd name="T7" fmla="*/ 2147483647 h 1065"/>
              <a:gd name="T8" fmla="*/ 2147483647 w 760"/>
              <a:gd name="T9" fmla="*/ 2147483647 h 1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0" h="1065">
                <a:moveTo>
                  <a:pt x="0" y="0"/>
                </a:move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65543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8" y="3635375"/>
            <a:ext cx="111125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4" name="Freeform 9"/>
          <p:cNvSpPr>
            <a:spLocks/>
          </p:cNvSpPr>
          <p:nvPr/>
        </p:nvSpPr>
        <p:spPr bwMode="auto">
          <a:xfrm>
            <a:off x="4992688" y="2573338"/>
            <a:ext cx="1022350" cy="1371600"/>
          </a:xfrm>
          <a:custGeom>
            <a:avLst/>
            <a:gdLst>
              <a:gd name="T0" fmla="*/ 2147483647 w 760"/>
              <a:gd name="T1" fmla="*/ 2147483647 h 1020"/>
              <a:gd name="T2" fmla="*/ 2147483647 w 760"/>
              <a:gd name="T3" fmla="*/ 2147483647 h 1020"/>
              <a:gd name="T4" fmla="*/ 2147483647 w 760"/>
              <a:gd name="T5" fmla="*/ 2147483647 h 1020"/>
              <a:gd name="T6" fmla="*/ 2147483647 w 760"/>
              <a:gd name="T7" fmla="*/ 2147483647 h 1020"/>
              <a:gd name="T8" fmla="*/ 2147483647 w 760"/>
              <a:gd name="T9" fmla="*/ 2147483647 h 1020"/>
              <a:gd name="T10" fmla="*/ 0 w 760"/>
              <a:gd name="T11" fmla="*/ 2147483647 h 1020"/>
              <a:gd name="T12" fmla="*/ 0 w 760"/>
              <a:gd name="T13" fmla="*/ 0 h 10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20">
                <a:moveTo>
                  <a:pt x="760" y="1020"/>
                </a:moveTo>
                <a:lnTo>
                  <a:pt x="304" y="1020"/>
                </a:lnTo>
                <a:lnTo>
                  <a:pt x="304" y="715"/>
                </a:lnTo>
                <a:lnTo>
                  <a:pt x="151" y="715"/>
                </a:lnTo>
                <a:lnTo>
                  <a:pt x="151" y="411"/>
                </a:lnTo>
                <a:lnTo>
                  <a:pt x="0" y="411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545" name="Rectangle 10"/>
          <p:cNvSpPr>
            <a:spLocks noChangeArrowheads="1"/>
          </p:cNvSpPr>
          <p:nvPr/>
        </p:nvSpPr>
        <p:spPr bwMode="auto">
          <a:xfrm>
            <a:off x="7491413" y="5092700"/>
            <a:ext cx="820737" cy="411163"/>
          </a:xfrm>
          <a:prstGeom prst="rect">
            <a:avLst/>
          </a:prstGeom>
          <a:solidFill>
            <a:srgbClr val="BFBFBF"/>
          </a:solidFill>
          <a:ln w="0">
            <a:solidFill>
              <a:srgbClr val="BFBFB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5546" name="Rectangle 11"/>
          <p:cNvSpPr>
            <a:spLocks noChangeArrowheads="1"/>
          </p:cNvSpPr>
          <p:nvPr/>
        </p:nvSpPr>
        <p:spPr bwMode="auto">
          <a:xfrm>
            <a:off x="7491413" y="5092700"/>
            <a:ext cx="820737" cy="411163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5547" name="Rectangle 12"/>
          <p:cNvSpPr>
            <a:spLocks noChangeArrowheads="1"/>
          </p:cNvSpPr>
          <p:nvPr/>
        </p:nvSpPr>
        <p:spPr bwMode="auto">
          <a:xfrm>
            <a:off x="7491413" y="4479925"/>
            <a:ext cx="1022350" cy="612775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5548" name="Rectangle 13"/>
          <p:cNvSpPr>
            <a:spLocks noChangeArrowheads="1"/>
          </p:cNvSpPr>
          <p:nvPr/>
        </p:nvSpPr>
        <p:spPr bwMode="auto">
          <a:xfrm>
            <a:off x="7491413" y="4479925"/>
            <a:ext cx="1022350" cy="61277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5549" name="Rectangle 14"/>
          <p:cNvSpPr>
            <a:spLocks noChangeArrowheads="1"/>
          </p:cNvSpPr>
          <p:nvPr/>
        </p:nvSpPr>
        <p:spPr bwMode="auto">
          <a:xfrm>
            <a:off x="7478713" y="2589213"/>
            <a:ext cx="611187" cy="1020762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5550" name="Rectangle 15"/>
          <p:cNvSpPr>
            <a:spLocks noChangeArrowheads="1"/>
          </p:cNvSpPr>
          <p:nvPr/>
        </p:nvSpPr>
        <p:spPr bwMode="auto">
          <a:xfrm>
            <a:off x="7478713" y="2589213"/>
            <a:ext cx="611187" cy="1020762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5551" name="Rectangle 16"/>
          <p:cNvSpPr>
            <a:spLocks noChangeArrowheads="1"/>
          </p:cNvSpPr>
          <p:nvPr/>
        </p:nvSpPr>
        <p:spPr bwMode="auto">
          <a:xfrm>
            <a:off x="7478713" y="3609975"/>
            <a:ext cx="817562" cy="409575"/>
          </a:xfrm>
          <a:prstGeom prst="rect">
            <a:avLst/>
          </a:prstGeom>
          <a:solidFill>
            <a:srgbClr val="BFBFBF"/>
          </a:solidFill>
          <a:ln w="0">
            <a:solidFill>
              <a:srgbClr val="BFBFB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5552" name="Rectangle 17"/>
          <p:cNvSpPr>
            <a:spLocks noChangeArrowheads="1"/>
          </p:cNvSpPr>
          <p:nvPr/>
        </p:nvSpPr>
        <p:spPr bwMode="auto">
          <a:xfrm>
            <a:off x="7478713" y="3609975"/>
            <a:ext cx="817562" cy="40957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5553" name="Rectangle 18"/>
          <p:cNvSpPr>
            <a:spLocks noChangeArrowheads="1"/>
          </p:cNvSpPr>
          <p:nvPr/>
        </p:nvSpPr>
        <p:spPr bwMode="auto">
          <a:xfrm>
            <a:off x="6559550" y="1516063"/>
            <a:ext cx="612775" cy="1022350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5554" name="Rectangle 19"/>
          <p:cNvSpPr>
            <a:spLocks noChangeArrowheads="1"/>
          </p:cNvSpPr>
          <p:nvPr/>
        </p:nvSpPr>
        <p:spPr bwMode="auto">
          <a:xfrm>
            <a:off x="6559550" y="1514475"/>
            <a:ext cx="612775" cy="1023938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5555" name="Rectangle 20"/>
          <p:cNvSpPr>
            <a:spLocks noChangeArrowheads="1"/>
          </p:cNvSpPr>
          <p:nvPr/>
        </p:nvSpPr>
        <p:spPr bwMode="auto">
          <a:xfrm>
            <a:off x="6559550" y="2541588"/>
            <a:ext cx="407988" cy="819150"/>
          </a:xfrm>
          <a:prstGeom prst="rect">
            <a:avLst/>
          </a:prstGeom>
          <a:solidFill>
            <a:srgbClr val="BFBFBF"/>
          </a:solidFill>
          <a:ln w="0">
            <a:solidFill>
              <a:srgbClr val="BFBFB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5556" name="Rectangle 21"/>
          <p:cNvSpPr>
            <a:spLocks noChangeArrowheads="1"/>
          </p:cNvSpPr>
          <p:nvPr/>
        </p:nvSpPr>
        <p:spPr bwMode="auto">
          <a:xfrm>
            <a:off x="6559550" y="2541588"/>
            <a:ext cx="407988" cy="819150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5557" name="Line 22"/>
          <p:cNvSpPr>
            <a:spLocks noChangeShapeType="1"/>
          </p:cNvSpPr>
          <p:nvPr/>
        </p:nvSpPr>
        <p:spPr bwMode="auto">
          <a:xfrm flipH="1" flipV="1">
            <a:off x="5441950" y="3968750"/>
            <a:ext cx="1790700" cy="45085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558" name="Freeform 23"/>
          <p:cNvSpPr>
            <a:spLocks/>
          </p:cNvSpPr>
          <p:nvPr/>
        </p:nvSpPr>
        <p:spPr bwMode="auto">
          <a:xfrm>
            <a:off x="1501775" y="2573338"/>
            <a:ext cx="1227138" cy="1985962"/>
          </a:xfrm>
          <a:custGeom>
            <a:avLst/>
            <a:gdLst>
              <a:gd name="T0" fmla="*/ 2147483647 w 913"/>
              <a:gd name="T1" fmla="*/ 2147483647 h 1476"/>
              <a:gd name="T2" fmla="*/ 2147483647 w 913"/>
              <a:gd name="T3" fmla="*/ 2147483647 h 1476"/>
              <a:gd name="T4" fmla="*/ 2147483647 w 913"/>
              <a:gd name="T5" fmla="*/ 2147483647 h 1476"/>
              <a:gd name="T6" fmla="*/ 2147483647 w 913"/>
              <a:gd name="T7" fmla="*/ 2147483647 h 1476"/>
              <a:gd name="T8" fmla="*/ 0 w 913"/>
              <a:gd name="T9" fmla="*/ 2147483647 h 1476"/>
              <a:gd name="T10" fmla="*/ 0 w 913"/>
              <a:gd name="T11" fmla="*/ 0 h 1476"/>
              <a:gd name="T12" fmla="*/ 2147483647 w 913"/>
              <a:gd name="T13" fmla="*/ 0 h 1476"/>
              <a:gd name="T14" fmla="*/ 2147483647 w 913"/>
              <a:gd name="T15" fmla="*/ 2147483647 h 14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13" h="1476">
                <a:moveTo>
                  <a:pt x="913" y="868"/>
                </a:moveTo>
                <a:lnTo>
                  <a:pt x="913" y="1476"/>
                </a:ln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  <a:lnTo>
                  <a:pt x="913" y="0"/>
                </a:lnTo>
                <a:lnTo>
                  <a:pt x="913" y="868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BFBF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5559" name="Freeform 24"/>
          <p:cNvSpPr>
            <a:spLocks/>
          </p:cNvSpPr>
          <p:nvPr/>
        </p:nvSpPr>
        <p:spPr bwMode="auto">
          <a:xfrm>
            <a:off x="1508125" y="2574925"/>
            <a:ext cx="1227138" cy="1985963"/>
          </a:xfrm>
          <a:custGeom>
            <a:avLst/>
            <a:gdLst>
              <a:gd name="T0" fmla="*/ 2147483647 w 913"/>
              <a:gd name="T1" fmla="*/ 2147483647 h 1476"/>
              <a:gd name="T2" fmla="*/ 2147483647 w 913"/>
              <a:gd name="T3" fmla="*/ 2147483647 h 1476"/>
              <a:gd name="T4" fmla="*/ 2147483647 w 913"/>
              <a:gd name="T5" fmla="*/ 2147483647 h 1476"/>
              <a:gd name="T6" fmla="*/ 0 w 913"/>
              <a:gd name="T7" fmla="*/ 2147483647 h 1476"/>
              <a:gd name="T8" fmla="*/ 0 w 913"/>
              <a:gd name="T9" fmla="*/ 0 h 1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3" h="1476">
                <a:moveTo>
                  <a:pt x="913" y="1476"/>
                </a:move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560" name="Freeform 25"/>
          <p:cNvSpPr>
            <a:spLocks/>
          </p:cNvSpPr>
          <p:nvPr/>
        </p:nvSpPr>
        <p:spPr bwMode="auto">
          <a:xfrm>
            <a:off x="1712913" y="2922588"/>
            <a:ext cx="1022350" cy="1431925"/>
          </a:xfrm>
          <a:custGeom>
            <a:avLst/>
            <a:gdLst>
              <a:gd name="T0" fmla="*/ 2147483647 w 760"/>
              <a:gd name="T1" fmla="*/ 2147483647 h 1065"/>
              <a:gd name="T2" fmla="*/ 2147483647 w 760"/>
              <a:gd name="T3" fmla="*/ 0 h 1065"/>
              <a:gd name="T4" fmla="*/ 0 w 760"/>
              <a:gd name="T5" fmla="*/ 0 h 1065"/>
              <a:gd name="T6" fmla="*/ 0 w 760"/>
              <a:gd name="T7" fmla="*/ 2147483647 h 1065"/>
              <a:gd name="T8" fmla="*/ 2147483647 w 760"/>
              <a:gd name="T9" fmla="*/ 2147483647 h 1065"/>
              <a:gd name="T10" fmla="*/ 2147483647 w 760"/>
              <a:gd name="T11" fmla="*/ 2147483647 h 1065"/>
              <a:gd name="T12" fmla="*/ 2147483647 w 760"/>
              <a:gd name="T13" fmla="*/ 2147483647 h 1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65">
                <a:moveTo>
                  <a:pt x="760" y="1065"/>
                </a:moveTo>
                <a:lnTo>
                  <a:pt x="760" y="0"/>
                </a:lnTo>
                <a:lnTo>
                  <a:pt x="0" y="0"/>
                </a:ln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5561" name="Freeform 26"/>
          <p:cNvSpPr>
            <a:spLocks/>
          </p:cNvSpPr>
          <p:nvPr/>
        </p:nvSpPr>
        <p:spPr bwMode="auto">
          <a:xfrm>
            <a:off x="1712913" y="2922588"/>
            <a:ext cx="1022350" cy="1431925"/>
          </a:xfrm>
          <a:custGeom>
            <a:avLst/>
            <a:gdLst>
              <a:gd name="T0" fmla="*/ 0 w 760"/>
              <a:gd name="T1" fmla="*/ 0 h 1065"/>
              <a:gd name="T2" fmla="*/ 0 w 760"/>
              <a:gd name="T3" fmla="*/ 2147483647 h 1065"/>
              <a:gd name="T4" fmla="*/ 2147483647 w 760"/>
              <a:gd name="T5" fmla="*/ 2147483647 h 1065"/>
              <a:gd name="T6" fmla="*/ 2147483647 w 760"/>
              <a:gd name="T7" fmla="*/ 2147483647 h 1065"/>
              <a:gd name="T8" fmla="*/ 2147483647 w 760"/>
              <a:gd name="T9" fmla="*/ 2147483647 h 1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0" h="1065">
                <a:moveTo>
                  <a:pt x="0" y="0"/>
                </a:move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562" name="Rectangle 27"/>
          <p:cNvSpPr>
            <a:spLocks noChangeArrowheads="1"/>
          </p:cNvSpPr>
          <p:nvPr/>
        </p:nvSpPr>
        <p:spPr bwMode="auto">
          <a:xfrm>
            <a:off x="1717675" y="2566988"/>
            <a:ext cx="1020763" cy="365125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5563" name="Line 28"/>
          <p:cNvSpPr>
            <a:spLocks noChangeShapeType="1"/>
          </p:cNvSpPr>
          <p:nvPr/>
        </p:nvSpPr>
        <p:spPr bwMode="auto">
          <a:xfrm flipV="1">
            <a:off x="1712913" y="2568575"/>
            <a:ext cx="0" cy="366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564" name="Oval 29"/>
          <p:cNvSpPr>
            <a:spLocks noChangeArrowheads="1"/>
          </p:cNvSpPr>
          <p:nvPr/>
        </p:nvSpPr>
        <p:spPr bwMode="auto">
          <a:xfrm>
            <a:off x="1685925" y="3914775"/>
            <a:ext cx="60325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5565" name="Oval 30"/>
          <p:cNvSpPr>
            <a:spLocks noChangeArrowheads="1"/>
          </p:cNvSpPr>
          <p:nvPr/>
        </p:nvSpPr>
        <p:spPr bwMode="auto">
          <a:xfrm>
            <a:off x="2097088" y="4319588"/>
            <a:ext cx="60325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5566" name="Oval 31"/>
          <p:cNvSpPr>
            <a:spLocks noChangeArrowheads="1"/>
          </p:cNvSpPr>
          <p:nvPr/>
        </p:nvSpPr>
        <p:spPr bwMode="auto">
          <a:xfrm>
            <a:off x="1874838" y="4521200"/>
            <a:ext cx="63500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5567" name="Oval 32"/>
          <p:cNvSpPr>
            <a:spLocks noChangeArrowheads="1"/>
          </p:cNvSpPr>
          <p:nvPr/>
        </p:nvSpPr>
        <p:spPr bwMode="auto">
          <a:xfrm>
            <a:off x="1477963" y="4116388"/>
            <a:ext cx="60325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5568" name="Line 33"/>
          <p:cNvSpPr>
            <a:spLocks noChangeShapeType="1"/>
          </p:cNvSpPr>
          <p:nvPr/>
        </p:nvSpPr>
        <p:spPr bwMode="auto">
          <a:xfrm>
            <a:off x="1714500" y="3975100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569" name="Oval 34"/>
          <p:cNvSpPr>
            <a:spLocks noChangeArrowheads="1"/>
          </p:cNvSpPr>
          <p:nvPr/>
        </p:nvSpPr>
        <p:spPr bwMode="auto">
          <a:xfrm>
            <a:off x="1685925" y="3092450"/>
            <a:ext cx="60325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5570" name="Freeform 35"/>
          <p:cNvSpPr>
            <a:spLocks/>
          </p:cNvSpPr>
          <p:nvPr/>
        </p:nvSpPr>
        <p:spPr bwMode="auto">
          <a:xfrm>
            <a:off x="1730375" y="3192463"/>
            <a:ext cx="131763" cy="1016000"/>
          </a:xfrm>
          <a:custGeom>
            <a:avLst/>
            <a:gdLst>
              <a:gd name="T0" fmla="*/ 0 w 143"/>
              <a:gd name="T1" fmla="*/ 2147483647 h 756"/>
              <a:gd name="T2" fmla="*/ 2147483647 w 143"/>
              <a:gd name="T3" fmla="*/ 2147483647 h 756"/>
              <a:gd name="T4" fmla="*/ 2147483647 w 143"/>
              <a:gd name="T5" fmla="*/ 0 h 7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3" h="756">
                <a:moveTo>
                  <a:pt x="0" y="726"/>
                </a:moveTo>
                <a:cubicBezTo>
                  <a:pt x="64" y="741"/>
                  <a:pt x="129" y="756"/>
                  <a:pt x="136" y="635"/>
                </a:cubicBezTo>
                <a:cubicBezTo>
                  <a:pt x="143" y="514"/>
                  <a:pt x="94" y="257"/>
                  <a:pt x="45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571" name="Oval 36"/>
          <p:cNvSpPr>
            <a:spLocks noChangeArrowheads="1"/>
          </p:cNvSpPr>
          <p:nvPr/>
        </p:nvSpPr>
        <p:spPr bwMode="auto">
          <a:xfrm>
            <a:off x="1866900" y="3487738"/>
            <a:ext cx="61913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5572" name="Oval 37"/>
          <p:cNvSpPr>
            <a:spLocks noChangeArrowheads="1"/>
          </p:cNvSpPr>
          <p:nvPr/>
        </p:nvSpPr>
        <p:spPr bwMode="auto">
          <a:xfrm>
            <a:off x="2076450" y="3910013"/>
            <a:ext cx="63500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5573" name="Freeform 38"/>
          <p:cNvSpPr>
            <a:spLocks/>
          </p:cNvSpPr>
          <p:nvPr/>
        </p:nvSpPr>
        <p:spPr bwMode="auto">
          <a:xfrm>
            <a:off x="1928813" y="3975100"/>
            <a:ext cx="60325" cy="549275"/>
          </a:xfrm>
          <a:custGeom>
            <a:avLst/>
            <a:gdLst>
              <a:gd name="T0" fmla="*/ 0 w 46"/>
              <a:gd name="T1" fmla="*/ 2147483647 h 408"/>
              <a:gd name="T2" fmla="*/ 2147483647 w 46"/>
              <a:gd name="T3" fmla="*/ 2147483647 h 408"/>
              <a:gd name="T4" fmla="*/ 0 w 46"/>
              <a:gd name="T5" fmla="*/ 0 h 4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" h="408">
                <a:moveTo>
                  <a:pt x="0" y="408"/>
                </a:moveTo>
                <a:cubicBezTo>
                  <a:pt x="23" y="374"/>
                  <a:pt x="46" y="340"/>
                  <a:pt x="46" y="272"/>
                </a:cubicBezTo>
                <a:cubicBezTo>
                  <a:pt x="46" y="204"/>
                  <a:pt x="23" y="102"/>
                  <a:pt x="0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574" name="Freeform 39"/>
          <p:cNvSpPr>
            <a:spLocks/>
          </p:cNvSpPr>
          <p:nvPr/>
        </p:nvSpPr>
        <p:spPr bwMode="auto">
          <a:xfrm>
            <a:off x="1916113" y="3565525"/>
            <a:ext cx="61912" cy="366713"/>
          </a:xfrm>
          <a:custGeom>
            <a:avLst/>
            <a:gdLst>
              <a:gd name="T0" fmla="*/ 0 w 46"/>
              <a:gd name="T1" fmla="*/ 2147483647 h 272"/>
              <a:gd name="T2" fmla="*/ 2147483647 w 46"/>
              <a:gd name="T3" fmla="*/ 2147483647 h 272"/>
              <a:gd name="T4" fmla="*/ 0 w 46"/>
              <a:gd name="T5" fmla="*/ 0 h 2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" h="272">
                <a:moveTo>
                  <a:pt x="0" y="272"/>
                </a:moveTo>
                <a:cubicBezTo>
                  <a:pt x="23" y="226"/>
                  <a:pt x="46" y="181"/>
                  <a:pt x="46" y="136"/>
                </a:cubicBezTo>
                <a:cubicBezTo>
                  <a:pt x="46" y="91"/>
                  <a:pt x="23" y="45"/>
                  <a:pt x="0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575" name="Line 40"/>
          <p:cNvSpPr>
            <a:spLocks noChangeShapeType="1"/>
          </p:cNvSpPr>
          <p:nvPr/>
        </p:nvSpPr>
        <p:spPr bwMode="auto">
          <a:xfrm>
            <a:off x="2120900" y="4387850"/>
            <a:ext cx="0" cy="180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576" name="Freeform 41"/>
          <p:cNvSpPr>
            <a:spLocks/>
          </p:cNvSpPr>
          <p:nvPr/>
        </p:nvSpPr>
        <p:spPr bwMode="auto">
          <a:xfrm>
            <a:off x="2144713" y="3998913"/>
            <a:ext cx="60325" cy="549275"/>
          </a:xfrm>
          <a:custGeom>
            <a:avLst/>
            <a:gdLst>
              <a:gd name="T0" fmla="*/ 0 w 46"/>
              <a:gd name="T1" fmla="*/ 2147483647 h 408"/>
              <a:gd name="T2" fmla="*/ 2147483647 w 46"/>
              <a:gd name="T3" fmla="*/ 2147483647 h 408"/>
              <a:gd name="T4" fmla="*/ 0 w 46"/>
              <a:gd name="T5" fmla="*/ 0 h 4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" h="408">
                <a:moveTo>
                  <a:pt x="0" y="408"/>
                </a:moveTo>
                <a:cubicBezTo>
                  <a:pt x="23" y="374"/>
                  <a:pt x="46" y="340"/>
                  <a:pt x="46" y="272"/>
                </a:cubicBezTo>
                <a:cubicBezTo>
                  <a:pt x="46" y="204"/>
                  <a:pt x="23" y="102"/>
                  <a:pt x="0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577" name="AutoShape 42"/>
          <p:cNvSpPr>
            <a:spLocks noChangeArrowheads="1"/>
          </p:cNvSpPr>
          <p:nvPr/>
        </p:nvSpPr>
        <p:spPr bwMode="auto">
          <a:xfrm>
            <a:off x="3392488" y="3421063"/>
            <a:ext cx="487362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5578" name="Line 43"/>
          <p:cNvSpPr>
            <a:spLocks noChangeShapeType="1"/>
          </p:cNvSpPr>
          <p:nvPr/>
        </p:nvSpPr>
        <p:spPr bwMode="auto">
          <a:xfrm flipH="1">
            <a:off x="4368800" y="2571750"/>
            <a:ext cx="0" cy="24955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579" name="Line 44"/>
          <p:cNvSpPr>
            <a:spLocks noChangeShapeType="1"/>
          </p:cNvSpPr>
          <p:nvPr/>
        </p:nvSpPr>
        <p:spPr bwMode="auto">
          <a:xfrm>
            <a:off x="4246563" y="4945063"/>
            <a:ext cx="2378075" cy="63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580" name="Text Box 45"/>
          <p:cNvSpPr txBox="1">
            <a:spLocks noChangeArrowheads="1"/>
          </p:cNvSpPr>
          <p:nvPr/>
        </p:nvSpPr>
        <p:spPr bwMode="auto">
          <a:xfrm>
            <a:off x="6381750" y="5005388"/>
            <a:ext cx="369888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900" i="1"/>
              <a:t>w</a:t>
            </a:r>
            <a:endParaRPr lang="en-US" altLang="de-DE" sz="1900" i="1"/>
          </a:p>
        </p:txBody>
      </p:sp>
      <p:sp>
        <p:nvSpPr>
          <p:cNvPr id="65581" name="Text Box 46"/>
          <p:cNvSpPr txBox="1">
            <a:spLocks noChangeArrowheads="1"/>
          </p:cNvSpPr>
          <p:nvPr/>
        </p:nvSpPr>
        <p:spPr bwMode="auto">
          <a:xfrm>
            <a:off x="4678363" y="5005388"/>
            <a:ext cx="3000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65582" name="Text Box 47"/>
          <p:cNvSpPr txBox="1">
            <a:spLocks noChangeArrowheads="1"/>
          </p:cNvSpPr>
          <p:nvPr/>
        </p:nvSpPr>
        <p:spPr bwMode="auto">
          <a:xfrm>
            <a:off x="5532438" y="5005388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de-DE" sz="1500"/>
          </a:p>
        </p:txBody>
      </p:sp>
      <p:sp>
        <p:nvSpPr>
          <p:cNvPr id="65583" name="Line 48"/>
          <p:cNvSpPr>
            <a:spLocks noChangeShapeType="1"/>
          </p:cNvSpPr>
          <p:nvPr/>
        </p:nvSpPr>
        <p:spPr bwMode="auto">
          <a:xfrm>
            <a:off x="4795838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584" name="Line 49"/>
          <p:cNvSpPr>
            <a:spLocks noChangeShapeType="1"/>
          </p:cNvSpPr>
          <p:nvPr/>
        </p:nvSpPr>
        <p:spPr bwMode="auto">
          <a:xfrm>
            <a:off x="5016500" y="4878388"/>
            <a:ext cx="0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585" name="Line 50"/>
          <p:cNvSpPr>
            <a:spLocks noChangeShapeType="1"/>
          </p:cNvSpPr>
          <p:nvPr/>
        </p:nvSpPr>
        <p:spPr bwMode="auto">
          <a:xfrm>
            <a:off x="5222875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586" name="Line 51"/>
          <p:cNvSpPr>
            <a:spLocks noChangeShapeType="1"/>
          </p:cNvSpPr>
          <p:nvPr/>
        </p:nvSpPr>
        <p:spPr bwMode="auto">
          <a:xfrm>
            <a:off x="5407025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587" name="Line 52"/>
          <p:cNvSpPr>
            <a:spLocks noChangeShapeType="1"/>
          </p:cNvSpPr>
          <p:nvPr/>
        </p:nvSpPr>
        <p:spPr bwMode="auto">
          <a:xfrm>
            <a:off x="5649913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588" name="Line 53"/>
          <p:cNvSpPr>
            <a:spLocks noChangeShapeType="1"/>
          </p:cNvSpPr>
          <p:nvPr/>
        </p:nvSpPr>
        <p:spPr bwMode="auto">
          <a:xfrm>
            <a:off x="5834063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589" name="Line 54"/>
          <p:cNvSpPr>
            <a:spLocks noChangeShapeType="1"/>
          </p:cNvSpPr>
          <p:nvPr/>
        </p:nvSpPr>
        <p:spPr bwMode="auto">
          <a:xfrm>
            <a:off x="6016625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590" name="Line 55"/>
          <p:cNvSpPr>
            <a:spLocks noChangeShapeType="1"/>
          </p:cNvSpPr>
          <p:nvPr/>
        </p:nvSpPr>
        <p:spPr bwMode="auto">
          <a:xfrm rot="-5400000">
            <a:off x="4377532" y="4504531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591" name="Line 56"/>
          <p:cNvSpPr>
            <a:spLocks noChangeShapeType="1"/>
          </p:cNvSpPr>
          <p:nvPr/>
        </p:nvSpPr>
        <p:spPr bwMode="auto">
          <a:xfrm rot="-5400000">
            <a:off x="4369594" y="4306094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592" name="Line 57"/>
          <p:cNvSpPr>
            <a:spLocks noChangeShapeType="1"/>
          </p:cNvSpPr>
          <p:nvPr/>
        </p:nvSpPr>
        <p:spPr bwMode="auto">
          <a:xfrm rot="-5400000">
            <a:off x="4377532" y="4109244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593" name="Line 58"/>
          <p:cNvSpPr>
            <a:spLocks noChangeShapeType="1"/>
          </p:cNvSpPr>
          <p:nvPr/>
        </p:nvSpPr>
        <p:spPr bwMode="auto">
          <a:xfrm rot="-5400000">
            <a:off x="4377532" y="3910806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594" name="Line 59"/>
          <p:cNvSpPr>
            <a:spLocks noChangeShapeType="1"/>
          </p:cNvSpPr>
          <p:nvPr/>
        </p:nvSpPr>
        <p:spPr bwMode="auto">
          <a:xfrm rot="-5400000">
            <a:off x="4377532" y="3712369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595" name="Line 60"/>
          <p:cNvSpPr>
            <a:spLocks noChangeShapeType="1"/>
          </p:cNvSpPr>
          <p:nvPr/>
        </p:nvSpPr>
        <p:spPr bwMode="auto">
          <a:xfrm rot="-5400000">
            <a:off x="4377532" y="3317081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596" name="Text Box 61"/>
          <p:cNvSpPr txBox="1">
            <a:spLocks noChangeArrowheads="1"/>
          </p:cNvSpPr>
          <p:nvPr/>
        </p:nvSpPr>
        <p:spPr bwMode="auto">
          <a:xfrm>
            <a:off x="4068763" y="444500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65597" name="Text Box 62"/>
          <p:cNvSpPr txBox="1">
            <a:spLocks noChangeArrowheads="1"/>
          </p:cNvSpPr>
          <p:nvPr/>
        </p:nvSpPr>
        <p:spPr bwMode="auto">
          <a:xfrm>
            <a:off x="4064000" y="403066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65598" name="Text Box 63"/>
          <p:cNvSpPr txBox="1">
            <a:spLocks noChangeArrowheads="1"/>
          </p:cNvSpPr>
          <p:nvPr/>
        </p:nvSpPr>
        <p:spPr bwMode="auto">
          <a:xfrm>
            <a:off x="4064000" y="2566988"/>
            <a:ext cx="32861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900" i="1"/>
              <a:t>h</a:t>
            </a:r>
            <a:endParaRPr lang="en-US" altLang="de-DE" sz="1900" i="1"/>
          </a:p>
        </p:txBody>
      </p:sp>
      <p:sp>
        <p:nvSpPr>
          <p:cNvPr id="65599" name="Line 64"/>
          <p:cNvSpPr>
            <a:spLocks noChangeShapeType="1"/>
          </p:cNvSpPr>
          <p:nvPr/>
        </p:nvSpPr>
        <p:spPr bwMode="auto">
          <a:xfrm rot="-5400000">
            <a:off x="4369594" y="3120231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600" name="Text Box 65"/>
          <p:cNvSpPr txBox="1">
            <a:spLocks noChangeArrowheads="1"/>
          </p:cNvSpPr>
          <p:nvPr/>
        </p:nvSpPr>
        <p:spPr bwMode="auto">
          <a:xfrm>
            <a:off x="5105400" y="5011738"/>
            <a:ext cx="3000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65601" name="Text Box 66"/>
          <p:cNvSpPr txBox="1">
            <a:spLocks noChangeArrowheads="1"/>
          </p:cNvSpPr>
          <p:nvPr/>
        </p:nvSpPr>
        <p:spPr bwMode="auto">
          <a:xfrm>
            <a:off x="4064000" y="3651250"/>
            <a:ext cx="298450" cy="32226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de-DE" sz="1500"/>
          </a:p>
        </p:txBody>
      </p:sp>
      <p:sp>
        <p:nvSpPr>
          <p:cNvPr id="65602" name="Line 67"/>
          <p:cNvSpPr>
            <a:spLocks noChangeShapeType="1"/>
          </p:cNvSpPr>
          <p:nvPr/>
        </p:nvSpPr>
        <p:spPr bwMode="auto">
          <a:xfrm>
            <a:off x="6199188" y="4891088"/>
            <a:ext cx="0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603" name="Line 68"/>
          <p:cNvSpPr>
            <a:spLocks noChangeShapeType="1"/>
          </p:cNvSpPr>
          <p:nvPr/>
        </p:nvSpPr>
        <p:spPr bwMode="auto">
          <a:xfrm>
            <a:off x="4583113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604" name="Line 69"/>
          <p:cNvSpPr>
            <a:spLocks noChangeShapeType="1"/>
          </p:cNvSpPr>
          <p:nvPr/>
        </p:nvSpPr>
        <p:spPr bwMode="auto">
          <a:xfrm rot="-5400000">
            <a:off x="4368801" y="470217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605" name="Line 70"/>
          <p:cNvSpPr>
            <a:spLocks noChangeShapeType="1"/>
          </p:cNvSpPr>
          <p:nvPr/>
        </p:nvSpPr>
        <p:spPr bwMode="auto">
          <a:xfrm flipH="1">
            <a:off x="1073150" y="2568575"/>
            <a:ext cx="0" cy="24955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606" name="Line 71"/>
          <p:cNvSpPr>
            <a:spLocks noChangeShapeType="1"/>
          </p:cNvSpPr>
          <p:nvPr/>
        </p:nvSpPr>
        <p:spPr bwMode="auto">
          <a:xfrm>
            <a:off x="952500" y="4941888"/>
            <a:ext cx="2378075" cy="4762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607" name="Text Box 72"/>
          <p:cNvSpPr txBox="1">
            <a:spLocks noChangeArrowheads="1"/>
          </p:cNvSpPr>
          <p:nvPr/>
        </p:nvSpPr>
        <p:spPr bwMode="auto">
          <a:xfrm>
            <a:off x="3086100" y="5002213"/>
            <a:ext cx="369888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900" i="1"/>
              <a:t>w</a:t>
            </a:r>
            <a:endParaRPr lang="en-US" altLang="de-DE" sz="1900" i="1"/>
          </a:p>
        </p:txBody>
      </p:sp>
      <p:sp>
        <p:nvSpPr>
          <p:cNvPr id="65608" name="Text Box 73"/>
          <p:cNvSpPr txBox="1">
            <a:spLocks noChangeArrowheads="1"/>
          </p:cNvSpPr>
          <p:nvPr/>
        </p:nvSpPr>
        <p:spPr bwMode="auto">
          <a:xfrm>
            <a:off x="1382713" y="5002213"/>
            <a:ext cx="3000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65609" name="Text Box 74"/>
          <p:cNvSpPr txBox="1">
            <a:spLocks noChangeArrowheads="1"/>
          </p:cNvSpPr>
          <p:nvPr/>
        </p:nvSpPr>
        <p:spPr bwMode="auto">
          <a:xfrm>
            <a:off x="2238375" y="5002213"/>
            <a:ext cx="30003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de-DE" sz="1500"/>
          </a:p>
        </p:txBody>
      </p:sp>
      <p:sp>
        <p:nvSpPr>
          <p:cNvPr id="65610" name="Line 75"/>
          <p:cNvSpPr>
            <a:spLocks noChangeShapeType="1"/>
          </p:cNvSpPr>
          <p:nvPr/>
        </p:nvSpPr>
        <p:spPr bwMode="auto">
          <a:xfrm>
            <a:off x="1501775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611" name="Line 76"/>
          <p:cNvSpPr>
            <a:spLocks noChangeShapeType="1"/>
          </p:cNvSpPr>
          <p:nvPr/>
        </p:nvSpPr>
        <p:spPr bwMode="auto">
          <a:xfrm>
            <a:off x="1722438" y="4873625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612" name="Line 77"/>
          <p:cNvSpPr>
            <a:spLocks noChangeShapeType="1"/>
          </p:cNvSpPr>
          <p:nvPr/>
        </p:nvSpPr>
        <p:spPr bwMode="auto">
          <a:xfrm>
            <a:off x="1928813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613" name="Line 78"/>
          <p:cNvSpPr>
            <a:spLocks noChangeShapeType="1"/>
          </p:cNvSpPr>
          <p:nvPr/>
        </p:nvSpPr>
        <p:spPr bwMode="auto">
          <a:xfrm>
            <a:off x="2111375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614" name="Line 79"/>
          <p:cNvSpPr>
            <a:spLocks noChangeShapeType="1"/>
          </p:cNvSpPr>
          <p:nvPr/>
        </p:nvSpPr>
        <p:spPr bwMode="auto">
          <a:xfrm>
            <a:off x="2355850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615" name="Line 80"/>
          <p:cNvSpPr>
            <a:spLocks noChangeShapeType="1"/>
          </p:cNvSpPr>
          <p:nvPr/>
        </p:nvSpPr>
        <p:spPr bwMode="auto">
          <a:xfrm>
            <a:off x="2540000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616" name="Line 81"/>
          <p:cNvSpPr>
            <a:spLocks noChangeShapeType="1"/>
          </p:cNvSpPr>
          <p:nvPr/>
        </p:nvSpPr>
        <p:spPr bwMode="auto">
          <a:xfrm>
            <a:off x="2722563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617" name="Line 82"/>
          <p:cNvSpPr>
            <a:spLocks noChangeShapeType="1"/>
          </p:cNvSpPr>
          <p:nvPr/>
        </p:nvSpPr>
        <p:spPr bwMode="auto">
          <a:xfrm rot="-5400000">
            <a:off x="1083469" y="450135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618" name="Line 83"/>
          <p:cNvSpPr>
            <a:spLocks noChangeShapeType="1"/>
          </p:cNvSpPr>
          <p:nvPr/>
        </p:nvSpPr>
        <p:spPr bwMode="auto">
          <a:xfrm rot="-5400000">
            <a:off x="1074738" y="430212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619" name="Line 84"/>
          <p:cNvSpPr>
            <a:spLocks noChangeShapeType="1"/>
          </p:cNvSpPr>
          <p:nvPr/>
        </p:nvSpPr>
        <p:spPr bwMode="auto">
          <a:xfrm rot="-5400000">
            <a:off x="1083469" y="4104481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620" name="Line 85"/>
          <p:cNvSpPr>
            <a:spLocks noChangeShapeType="1"/>
          </p:cNvSpPr>
          <p:nvPr/>
        </p:nvSpPr>
        <p:spPr bwMode="auto">
          <a:xfrm rot="-5400000">
            <a:off x="1083469" y="3907631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621" name="Line 86"/>
          <p:cNvSpPr>
            <a:spLocks noChangeShapeType="1"/>
          </p:cNvSpPr>
          <p:nvPr/>
        </p:nvSpPr>
        <p:spPr bwMode="auto">
          <a:xfrm rot="-5400000">
            <a:off x="1083469" y="3709194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622" name="Line 87"/>
          <p:cNvSpPr>
            <a:spLocks noChangeShapeType="1"/>
          </p:cNvSpPr>
          <p:nvPr/>
        </p:nvSpPr>
        <p:spPr bwMode="auto">
          <a:xfrm rot="-5400000">
            <a:off x="1083469" y="351075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623" name="Line 88"/>
          <p:cNvSpPr>
            <a:spLocks noChangeShapeType="1"/>
          </p:cNvSpPr>
          <p:nvPr/>
        </p:nvSpPr>
        <p:spPr bwMode="auto">
          <a:xfrm rot="-5400000">
            <a:off x="1083469" y="331390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624" name="Text Box 89"/>
          <p:cNvSpPr txBox="1">
            <a:spLocks noChangeArrowheads="1"/>
          </p:cNvSpPr>
          <p:nvPr/>
        </p:nvSpPr>
        <p:spPr bwMode="auto">
          <a:xfrm>
            <a:off x="774700" y="4440238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65625" name="Text Box 90"/>
          <p:cNvSpPr txBox="1">
            <a:spLocks noChangeArrowheads="1"/>
          </p:cNvSpPr>
          <p:nvPr/>
        </p:nvSpPr>
        <p:spPr bwMode="auto">
          <a:xfrm>
            <a:off x="769938" y="403066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65626" name="Text Box 91"/>
          <p:cNvSpPr txBox="1">
            <a:spLocks noChangeArrowheads="1"/>
          </p:cNvSpPr>
          <p:nvPr/>
        </p:nvSpPr>
        <p:spPr bwMode="auto">
          <a:xfrm>
            <a:off x="769938" y="2562225"/>
            <a:ext cx="32861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900" i="1"/>
              <a:t>h</a:t>
            </a:r>
            <a:endParaRPr lang="en-US" altLang="de-DE" sz="1900" i="1"/>
          </a:p>
        </p:txBody>
      </p:sp>
      <p:sp>
        <p:nvSpPr>
          <p:cNvPr id="65627" name="Line 92"/>
          <p:cNvSpPr>
            <a:spLocks noChangeShapeType="1"/>
          </p:cNvSpPr>
          <p:nvPr/>
        </p:nvSpPr>
        <p:spPr bwMode="auto">
          <a:xfrm rot="-5400000">
            <a:off x="1074738" y="3116262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628" name="Text Box 93"/>
          <p:cNvSpPr txBox="1">
            <a:spLocks noChangeArrowheads="1"/>
          </p:cNvSpPr>
          <p:nvPr/>
        </p:nvSpPr>
        <p:spPr bwMode="auto">
          <a:xfrm>
            <a:off x="1811338" y="5008563"/>
            <a:ext cx="3000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65629" name="Text Box 94"/>
          <p:cNvSpPr txBox="1">
            <a:spLocks noChangeArrowheads="1"/>
          </p:cNvSpPr>
          <p:nvPr/>
        </p:nvSpPr>
        <p:spPr bwMode="auto">
          <a:xfrm>
            <a:off x="769938" y="365125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de-DE" sz="1500"/>
          </a:p>
        </p:txBody>
      </p:sp>
      <p:sp>
        <p:nvSpPr>
          <p:cNvPr id="65630" name="Line 95"/>
          <p:cNvSpPr>
            <a:spLocks noChangeShapeType="1"/>
          </p:cNvSpPr>
          <p:nvPr/>
        </p:nvSpPr>
        <p:spPr bwMode="auto">
          <a:xfrm>
            <a:off x="2903538" y="4886325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631" name="Line 96"/>
          <p:cNvSpPr>
            <a:spLocks noChangeShapeType="1"/>
          </p:cNvSpPr>
          <p:nvPr/>
        </p:nvSpPr>
        <p:spPr bwMode="auto">
          <a:xfrm>
            <a:off x="1289050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632" name="Line 97"/>
          <p:cNvSpPr>
            <a:spLocks noChangeShapeType="1"/>
          </p:cNvSpPr>
          <p:nvPr/>
        </p:nvSpPr>
        <p:spPr bwMode="auto">
          <a:xfrm rot="-5400000">
            <a:off x="1073944" y="469820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633" name="Text Box 98"/>
          <p:cNvSpPr txBox="1">
            <a:spLocks noChangeArrowheads="1"/>
          </p:cNvSpPr>
          <p:nvPr/>
        </p:nvSpPr>
        <p:spPr bwMode="auto">
          <a:xfrm>
            <a:off x="2789238" y="4484688"/>
            <a:ext cx="7064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h</a:t>
            </a:r>
            <a:r>
              <a:rPr lang="de-DE" altLang="de-DE" baseline="-25000"/>
              <a:t>B</a:t>
            </a:r>
            <a:r>
              <a:rPr lang="de-DE" altLang="de-DE"/>
              <a:t>(</a:t>
            </a:r>
            <a:r>
              <a:rPr lang="de-DE" altLang="de-DE" i="1"/>
              <a:t>w</a:t>
            </a:r>
            <a:r>
              <a:rPr lang="de-DE" altLang="de-DE"/>
              <a:t>)</a:t>
            </a:r>
            <a:endParaRPr lang="en-US" altLang="de-DE"/>
          </a:p>
        </p:txBody>
      </p:sp>
      <p:sp>
        <p:nvSpPr>
          <p:cNvPr id="65634" name="Text Box 99"/>
          <p:cNvSpPr txBox="1">
            <a:spLocks noChangeArrowheads="1"/>
          </p:cNvSpPr>
          <p:nvPr/>
        </p:nvSpPr>
        <p:spPr bwMode="auto">
          <a:xfrm>
            <a:off x="2782888" y="4184650"/>
            <a:ext cx="70643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h</a:t>
            </a:r>
            <a:r>
              <a:rPr lang="de-DE" altLang="de-DE" baseline="-25000"/>
              <a:t>A</a:t>
            </a:r>
            <a:r>
              <a:rPr lang="de-DE" altLang="de-DE"/>
              <a:t>(</a:t>
            </a:r>
            <a:r>
              <a:rPr lang="de-DE" altLang="de-DE" i="1"/>
              <a:t>w</a:t>
            </a:r>
            <a:r>
              <a:rPr lang="de-DE" altLang="de-DE"/>
              <a:t>)</a:t>
            </a:r>
            <a:endParaRPr lang="en-US" altLang="de-DE"/>
          </a:p>
        </p:txBody>
      </p:sp>
      <p:sp>
        <p:nvSpPr>
          <p:cNvPr id="65635" name="Text Box 100"/>
          <p:cNvSpPr txBox="1">
            <a:spLocks noChangeArrowheads="1"/>
          </p:cNvSpPr>
          <p:nvPr/>
        </p:nvSpPr>
        <p:spPr bwMode="auto">
          <a:xfrm>
            <a:off x="6021388" y="4503738"/>
            <a:ext cx="7064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h</a:t>
            </a:r>
            <a:r>
              <a:rPr lang="de-DE" altLang="de-DE" baseline="-25000"/>
              <a:t>B</a:t>
            </a:r>
            <a:r>
              <a:rPr lang="de-DE" altLang="de-DE"/>
              <a:t>(</a:t>
            </a:r>
            <a:r>
              <a:rPr lang="de-DE" altLang="de-DE" i="1"/>
              <a:t>w</a:t>
            </a:r>
            <a:r>
              <a:rPr lang="de-DE" altLang="de-DE"/>
              <a:t>)</a:t>
            </a:r>
            <a:endParaRPr lang="en-US" altLang="de-DE"/>
          </a:p>
        </p:txBody>
      </p:sp>
      <p:sp>
        <p:nvSpPr>
          <p:cNvPr id="65636" name="Text Box 101"/>
          <p:cNvSpPr txBox="1">
            <a:spLocks noChangeArrowheads="1"/>
          </p:cNvSpPr>
          <p:nvPr/>
        </p:nvSpPr>
        <p:spPr bwMode="auto">
          <a:xfrm>
            <a:off x="6015038" y="4202113"/>
            <a:ext cx="7064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h</a:t>
            </a:r>
            <a:r>
              <a:rPr lang="de-DE" altLang="de-DE" baseline="-25000"/>
              <a:t>A</a:t>
            </a:r>
            <a:r>
              <a:rPr lang="de-DE" altLang="de-DE"/>
              <a:t>(</a:t>
            </a:r>
            <a:r>
              <a:rPr lang="de-DE" altLang="de-DE" i="1"/>
              <a:t>w</a:t>
            </a:r>
            <a:r>
              <a:rPr lang="de-DE" altLang="de-DE"/>
              <a:t>)</a:t>
            </a:r>
            <a:endParaRPr lang="en-US" altLang="de-DE"/>
          </a:p>
        </p:txBody>
      </p:sp>
      <p:sp>
        <p:nvSpPr>
          <p:cNvPr id="65637" name="Text Box 102"/>
          <p:cNvSpPr txBox="1">
            <a:spLocks noChangeArrowheads="1"/>
          </p:cNvSpPr>
          <p:nvPr/>
        </p:nvSpPr>
        <p:spPr bwMode="auto">
          <a:xfrm>
            <a:off x="6015038" y="3776663"/>
            <a:ext cx="7143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i="1"/>
              <a:t>h</a:t>
            </a:r>
            <a:r>
              <a:rPr lang="de-DE" altLang="de-DE" baseline="-25000"/>
              <a:t>C</a:t>
            </a:r>
            <a:r>
              <a:rPr lang="de-DE" altLang="de-DE"/>
              <a:t>(</a:t>
            </a:r>
            <a:r>
              <a:rPr lang="de-DE" altLang="de-DE" i="1"/>
              <a:t>w</a:t>
            </a:r>
            <a:r>
              <a:rPr lang="de-DE" altLang="de-DE"/>
              <a:t>)</a:t>
            </a:r>
            <a:endParaRPr lang="en-US" altLang="de-DE"/>
          </a:p>
        </p:txBody>
      </p:sp>
      <p:sp>
        <p:nvSpPr>
          <p:cNvPr id="65638" name="Rectangle 103" descr="Diagonal weit nach oben"/>
          <p:cNvSpPr>
            <a:spLocks noChangeArrowheads="1"/>
          </p:cNvSpPr>
          <p:nvPr/>
        </p:nvSpPr>
        <p:spPr bwMode="auto">
          <a:xfrm>
            <a:off x="5003800" y="2570163"/>
            <a:ext cx="1012825" cy="54927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5639" name="Rectangle 104" descr="Diagonal weit nach oben"/>
          <p:cNvSpPr>
            <a:spLocks noChangeArrowheads="1"/>
          </p:cNvSpPr>
          <p:nvPr/>
        </p:nvSpPr>
        <p:spPr bwMode="auto">
          <a:xfrm>
            <a:off x="5210175" y="2976563"/>
            <a:ext cx="804863" cy="547687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5640" name="Rectangle 105" descr="Diagonal weit nach oben"/>
          <p:cNvSpPr>
            <a:spLocks noChangeArrowheads="1"/>
          </p:cNvSpPr>
          <p:nvPr/>
        </p:nvSpPr>
        <p:spPr bwMode="auto">
          <a:xfrm>
            <a:off x="5408613" y="3381375"/>
            <a:ext cx="609600" cy="54927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5641" name="Oval 106"/>
          <p:cNvSpPr>
            <a:spLocks noChangeArrowheads="1"/>
          </p:cNvSpPr>
          <p:nvPr/>
        </p:nvSpPr>
        <p:spPr bwMode="auto">
          <a:xfrm>
            <a:off x="4964113" y="3095625"/>
            <a:ext cx="61912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5642" name="Oval 107"/>
          <p:cNvSpPr>
            <a:spLocks noChangeArrowheads="1"/>
          </p:cNvSpPr>
          <p:nvPr/>
        </p:nvSpPr>
        <p:spPr bwMode="auto">
          <a:xfrm>
            <a:off x="5365750" y="3911600"/>
            <a:ext cx="61913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5643" name="Line 108"/>
          <p:cNvSpPr>
            <a:spLocks noChangeShapeType="1"/>
          </p:cNvSpPr>
          <p:nvPr/>
        </p:nvSpPr>
        <p:spPr bwMode="auto">
          <a:xfrm flipH="1" flipV="1">
            <a:off x="5453063" y="3392488"/>
            <a:ext cx="1779587" cy="233362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644" name="Line 109"/>
          <p:cNvSpPr>
            <a:spLocks noChangeShapeType="1"/>
          </p:cNvSpPr>
          <p:nvPr/>
        </p:nvSpPr>
        <p:spPr bwMode="auto">
          <a:xfrm flipH="1">
            <a:off x="5222875" y="3382963"/>
            <a:ext cx="244475" cy="123825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645" name="Line 110"/>
          <p:cNvSpPr>
            <a:spLocks noChangeShapeType="1"/>
          </p:cNvSpPr>
          <p:nvPr/>
        </p:nvSpPr>
        <p:spPr bwMode="auto">
          <a:xfrm rot="-5400000">
            <a:off x="4377532" y="3515519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646" name="Oval 111"/>
          <p:cNvSpPr>
            <a:spLocks noChangeArrowheads="1"/>
          </p:cNvSpPr>
          <p:nvPr/>
        </p:nvSpPr>
        <p:spPr bwMode="auto">
          <a:xfrm>
            <a:off x="5175250" y="3508375"/>
            <a:ext cx="61913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5647" name="Line 112"/>
          <p:cNvSpPr>
            <a:spLocks noChangeShapeType="1"/>
          </p:cNvSpPr>
          <p:nvPr/>
        </p:nvSpPr>
        <p:spPr bwMode="auto">
          <a:xfrm flipH="1">
            <a:off x="5040313" y="2468563"/>
            <a:ext cx="1401762" cy="612775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648" name="Rectangle 113"/>
          <p:cNvSpPr>
            <a:spLocks noChangeArrowheads="1"/>
          </p:cNvSpPr>
          <p:nvPr/>
        </p:nvSpPr>
        <p:spPr bwMode="auto">
          <a:xfrm>
            <a:off x="6559550" y="1524000"/>
            <a:ext cx="619125" cy="1831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5649" name="Text Box 114"/>
          <p:cNvSpPr txBox="1">
            <a:spLocks noChangeArrowheads="1"/>
          </p:cNvSpPr>
          <p:nvPr/>
        </p:nvSpPr>
        <p:spPr bwMode="auto">
          <a:xfrm>
            <a:off x="6381750" y="2382838"/>
            <a:ext cx="530225" cy="2587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7170" tIns="11434" rIns="57170" bIns="1143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500"/>
              <a:t>3 x 9</a:t>
            </a:r>
            <a:endParaRPr lang="en-US" altLang="de-DE" sz="1500"/>
          </a:p>
        </p:txBody>
      </p:sp>
      <p:sp>
        <p:nvSpPr>
          <p:cNvPr id="65650" name="Rectangle 115"/>
          <p:cNvSpPr>
            <a:spLocks noChangeArrowheads="1"/>
          </p:cNvSpPr>
          <p:nvPr/>
        </p:nvSpPr>
        <p:spPr bwMode="auto">
          <a:xfrm>
            <a:off x="7478713" y="2592388"/>
            <a:ext cx="820737" cy="14303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5651" name="Text Box 116"/>
          <p:cNvSpPr txBox="1">
            <a:spLocks noChangeArrowheads="1"/>
          </p:cNvSpPr>
          <p:nvPr/>
        </p:nvSpPr>
        <p:spPr bwMode="auto">
          <a:xfrm>
            <a:off x="7234238" y="3568700"/>
            <a:ext cx="531812" cy="2587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7170" tIns="11434" rIns="57170" bIns="1143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500"/>
              <a:t>4 x 7</a:t>
            </a:r>
            <a:endParaRPr lang="en-US" altLang="de-DE" sz="1500"/>
          </a:p>
        </p:txBody>
      </p:sp>
      <p:sp>
        <p:nvSpPr>
          <p:cNvPr id="65652" name="Rectangle 117"/>
          <p:cNvSpPr>
            <a:spLocks noChangeArrowheads="1"/>
          </p:cNvSpPr>
          <p:nvPr/>
        </p:nvSpPr>
        <p:spPr bwMode="auto">
          <a:xfrm>
            <a:off x="7497763" y="4476750"/>
            <a:ext cx="1016000" cy="10318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5653" name="Text Box 118"/>
          <p:cNvSpPr txBox="1">
            <a:spLocks noChangeArrowheads="1"/>
          </p:cNvSpPr>
          <p:nvPr/>
        </p:nvSpPr>
        <p:spPr bwMode="auto">
          <a:xfrm>
            <a:off x="7173913" y="4360863"/>
            <a:ext cx="531812" cy="2587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7170" tIns="11434" rIns="57170" bIns="1143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500"/>
              <a:t>5 x 5</a:t>
            </a:r>
            <a:endParaRPr lang="en-US" altLang="de-DE" sz="1500"/>
          </a:p>
        </p:txBody>
      </p:sp>
      <p:sp>
        <p:nvSpPr>
          <p:cNvPr id="65654" name="Text Box 119"/>
          <p:cNvSpPr txBox="1">
            <a:spLocks noChangeArrowheads="1"/>
          </p:cNvSpPr>
          <p:nvPr/>
        </p:nvSpPr>
        <p:spPr bwMode="auto">
          <a:xfrm>
            <a:off x="4067175" y="32242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8</a:t>
            </a:r>
            <a:endParaRPr lang="en-US" altLang="de-DE" sz="1500"/>
          </a:p>
        </p:txBody>
      </p:sp>
      <p:sp>
        <p:nvSpPr>
          <p:cNvPr id="65655" name="Text Box 120"/>
          <p:cNvSpPr txBox="1">
            <a:spLocks noChangeArrowheads="1"/>
          </p:cNvSpPr>
          <p:nvPr/>
        </p:nvSpPr>
        <p:spPr bwMode="auto">
          <a:xfrm>
            <a:off x="769938" y="32242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8</a:t>
            </a:r>
            <a:endParaRPr lang="en-US" altLang="de-DE" sz="1500"/>
          </a:p>
        </p:txBody>
      </p:sp>
      <p:sp>
        <p:nvSpPr>
          <p:cNvPr id="65656" name="Text Box 121"/>
          <p:cNvSpPr txBox="1">
            <a:spLocks noChangeArrowheads="1"/>
          </p:cNvSpPr>
          <p:nvPr/>
        </p:nvSpPr>
        <p:spPr bwMode="auto">
          <a:xfrm>
            <a:off x="836613" y="1111250"/>
            <a:ext cx="72421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2. Ermitteln der Formfunktion der Topzelle </a:t>
            </a:r>
            <a:br>
              <a:rPr lang="de-DE" altLang="de-DE"/>
            </a:br>
            <a:r>
              <a:rPr lang="de-DE" altLang="de-DE"/>
              <a:t>    (</a:t>
            </a:r>
            <a:r>
              <a:rPr lang="de-DE" altLang="de-DE" u="sng"/>
              <a:t>vertikale</a:t>
            </a:r>
            <a:r>
              <a:rPr lang="de-DE" altLang="de-DE"/>
              <a:t> Zusammensetzung)</a:t>
            </a:r>
          </a:p>
        </p:txBody>
      </p:sp>
      <p:sp>
        <p:nvSpPr>
          <p:cNvPr id="65657" name="AutoShape 122"/>
          <p:cNvSpPr>
            <a:spLocks noChangeArrowheads="1"/>
          </p:cNvSpPr>
          <p:nvPr/>
        </p:nvSpPr>
        <p:spPr bwMode="auto">
          <a:xfrm>
            <a:off x="3562350" y="3524250"/>
            <a:ext cx="317500" cy="592138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5658" name="Oval 123"/>
          <p:cNvSpPr>
            <a:spLocks noChangeArrowheads="1"/>
          </p:cNvSpPr>
          <p:nvPr/>
        </p:nvSpPr>
        <p:spPr bwMode="auto">
          <a:xfrm>
            <a:off x="6721475" y="4176713"/>
            <a:ext cx="2243138" cy="1773237"/>
          </a:xfrm>
          <a:prstGeom prst="ellipse">
            <a:avLst/>
          </a:prstGeom>
          <a:noFill/>
          <a:ln w="19050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5659" name="Text Box 125"/>
          <p:cNvSpPr txBox="1">
            <a:spLocks noChangeArrowheads="1"/>
          </p:cNvSpPr>
          <p:nvPr/>
        </p:nvSpPr>
        <p:spPr bwMode="auto">
          <a:xfrm>
            <a:off x="4614863" y="5764213"/>
            <a:ext cx="3406775" cy="630237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  <a:extLst/>
        </p:spPr>
        <p:txBody>
          <a:bodyPr wrap="none" lIns="191084" tIns="44939" rIns="89877" bIns="67941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Minimale Topzellen-Fläche</a:t>
            </a:r>
            <a:br>
              <a:rPr lang="de-DE" altLang="de-DE"/>
            </a:br>
            <a:r>
              <a:rPr lang="de-DE" altLang="de-DE"/>
              <a:t>bei vertikaler Zusammensetzung</a:t>
            </a:r>
            <a:endParaRPr lang="en-US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3.4.1	Floorplan-Sizing-Algorithmus: Beispiel</a:t>
            </a:r>
          </a:p>
        </p:txBody>
      </p:sp>
      <p:sp>
        <p:nvSpPr>
          <p:cNvPr id="575491" name="Oval 3"/>
          <p:cNvSpPr>
            <a:spLocks noChangeArrowheads="1"/>
          </p:cNvSpPr>
          <p:nvPr/>
        </p:nvSpPr>
        <p:spPr bwMode="auto">
          <a:xfrm>
            <a:off x="2628900" y="2795588"/>
            <a:ext cx="58738" cy="587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75492" name="Line 4"/>
          <p:cNvSpPr>
            <a:spLocks noChangeShapeType="1"/>
          </p:cNvSpPr>
          <p:nvPr/>
        </p:nvSpPr>
        <p:spPr bwMode="auto">
          <a:xfrm flipH="1">
            <a:off x="831850" y="2522538"/>
            <a:ext cx="0" cy="23685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5493" name="Line 5"/>
          <p:cNvSpPr>
            <a:spLocks noChangeShapeType="1"/>
          </p:cNvSpPr>
          <p:nvPr/>
        </p:nvSpPr>
        <p:spPr bwMode="auto">
          <a:xfrm>
            <a:off x="715963" y="4775200"/>
            <a:ext cx="2260600" cy="4763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5494" name="Text Box 6"/>
          <p:cNvSpPr txBox="1">
            <a:spLocks noChangeArrowheads="1"/>
          </p:cNvSpPr>
          <p:nvPr/>
        </p:nvSpPr>
        <p:spPr bwMode="auto">
          <a:xfrm>
            <a:off x="2743200" y="4846638"/>
            <a:ext cx="3587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800" i="1"/>
              <a:t>w</a:t>
            </a:r>
            <a:endParaRPr lang="en-US" altLang="de-DE" sz="1800" i="1"/>
          </a:p>
        </p:txBody>
      </p:sp>
      <p:sp>
        <p:nvSpPr>
          <p:cNvPr id="575495" name="Text Box 7"/>
          <p:cNvSpPr txBox="1">
            <a:spLocks noChangeArrowheads="1"/>
          </p:cNvSpPr>
          <p:nvPr/>
        </p:nvSpPr>
        <p:spPr bwMode="auto">
          <a:xfrm>
            <a:off x="1125538" y="4832350"/>
            <a:ext cx="3000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575496" name="Text Box 8"/>
          <p:cNvSpPr txBox="1">
            <a:spLocks noChangeArrowheads="1"/>
          </p:cNvSpPr>
          <p:nvPr/>
        </p:nvSpPr>
        <p:spPr bwMode="auto">
          <a:xfrm>
            <a:off x="1938338" y="483235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de-DE" sz="1500"/>
          </a:p>
        </p:txBody>
      </p:sp>
      <p:sp>
        <p:nvSpPr>
          <p:cNvPr id="575497" name="Line 9"/>
          <p:cNvSpPr>
            <a:spLocks noChangeShapeType="1"/>
          </p:cNvSpPr>
          <p:nvPr/>
        </p:nvSpPr>
        <p:spPr bwMode="auto">
          <a:xfrm>
            <a:off x="1238250" y="471805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5498" name="Line 10"/>
          <p:cNvSpPr>
            <a:spLocks noChangeShapeType="1"/>
          </p:cNvSpPr>
          <p:nvPr/>
        </p:nvSpPr>
        <p:spPr bwMode="auto">
          <a:xfrm>
            <a:off x="1449388" y="471170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5499" name="Line 11"/>
          <p:cNvSpPr>
            <a:spLocks noChangeShapeType="1"/>
          </p:cNvSpPr>
          <p:nvPr/>
        </p:nvSpPr>
        <p:spPr bwMode="auto">
          <a:xfrm>
            <a:off x="1643063" y="471805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5500" name="Line 12"/>
          <p:cNvSpPr>
            <a:spLocks noChangeShapeType="1"/>
          </p:cNvSpPr>
          <p:nvPr/>
        </p:nvSpPr>
        <p:spPr bwMode="auto">
          <a:xfrm>
            <a:off x="1816100" y="471805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5501" name="Line 13"/>
          <p:cNvSpPr>
            <a:spLocks noChangeShapeType="1"/>
          </p:cNvSpPr>
          <p:nvPr/>
        </p:nvSpPr>
        <p:spPr bwMode="auto">
          <a:xfrm>
            <a:off x="2051050" y="471805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5502" name="Line 14"/>
          <p:cNvSpPr>
            <a:spLocks noChangeShapeType="1"/>
          </p:cNvSpPr>
          <p:nvPr/>
        </p:nvSpPr>
        <p:spPr bwMode="auto">
          <a:xfrm>
            <a:off x="2224088" y="471805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5503" name="Line 15"/>
          <p:cNvSpPr>
            <a:spLocks noChangeShapeType="1"/>
          </p:cNvSpPr>
          <p:nvPr/>
        </p:nvSpPr>
        <p:spPr bwMode="auto">
          <a:xfrm>
            <a:off x="2397125" y="471805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5504" name="Line 16"/>
          <p:cNvSpPr>
            <a:spLocks noChangeShapeType="1"/>
          </p:cNvSpPr>
          <p:nvPr/>
        </p:nvSpPr>
        <p:spPr bwMode="auto">
          <a:xfrm rot="-5400000">
            <a:off x="840582" y="4355306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5505" name="Line 17"/>
          <p:cNvSpPr>
            <a:spLocks noChangeShapeType="1"/>
          </p:cNvSpPr>
          <p:nvPr/>
        </p:nvSpPr>
        <p:spPr bwMode="auto">
          <a:xfrm rot="-5400000">
            <a:off x="832644" y="4169569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5506" name="Line 18"/>
          <p:cNvSpPr>
            <a:spLocks noChangeShapeType="1"/>
          </p:cNvSpPr>
          <p:nvPr/>
        </p:nvSpPr>
        <p:spPr bwMode="auto">
          <a:xfrm rot="-5400000">
            <a:off x="840582" y="3980656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5507" name="Line 19"/>
          <p:cNvSpPr>
            <a:spLocks noChangeShapeType="1"/>
          </p:cNvSpPr>
          <p:nvPr/>
        </p:nvSpPr>
        <p:spPr bwMode="auto">
          <a:xfrm rot="-5400000">
            <a:off x="840582" y="3793331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5508" name="Line 20"/>
          <p:cNvSpPr>
            <a:spLocks noChangeShapeType="1"/>
          </p:cNvSpPr>
          <p:nvPr/>
        </p:nvSpPr>
        <p:spPr bwMode="auto">
          <a:xfrm rot="-5400000">
            <a:off x="840582" y="3606006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5509" name="Line 21"/>
          <p:cNvSpPr>
            <a:spLocks noChangeShapeType="1"/>
          </p:cNvSpPr>
          <p:nvPr/>
        </p:nvSpPr>
        <p:spPr bwMode="auto">
          <a:xfrm rot="-5400000">
            <a:off x="840582" y="3418681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5510" name="Line 22"/>
          <p:cNvSpPr>
            <a:spLocks noChangeShapeType="1"/>
          </p:cNvSpPr>
          <p:nvPr/>
        </p:nvSpPr>
        <p:spPr bwMode="auto">
          <a:xfrm rot="-5400000">
            <a:off x="840582" y="3231356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5511" name="Text Box 23"/>
          <p:cNvSpPr txBox="1">
            <a:spLocks noChangeArrowheads="1"/>
          </p:cNvSpPr>
          <p:nvPr/>
        </p:nvSpPr>
        <p:spPr bwMode="auto">
          <a:xfrm>
            <a:off x="549275" y="4298950"/>
            <a:ext cx="3000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575512" name="Text Box 24"/>
          <p:cNvSpPr txBox="1">
            <a:spLocks noChangeArrowheads="1"/>
          </p:cNvSpPr>
          <p:nvPr/>
        </p:nvSpPr>
        <p:spPr bwMode="auto">
          <a:xfrm>
            <a:off x="542925" y="391160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575513" name="Text Box 25"/>
          <p:cNvSpPr txBox="1">
            <a:spLocks noChangeArrowheads="1"/>
          </p:cNvSpPr>
          <p:nvPr/>
        </p:nvSpPr>
        <p:spPr bwMode="auto">
          <a:xfrm>
            <a:off x="455613" y="2451100"/>
            <a:ext cx="32226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800" i="1"/>
              <a:t>h</a:t>
            </a:r>
            <a:endParaRPr lang="en-US" altLang="de-DE" sz="1800" i="1"/>
          </a:p>
        </p:txBody>
      </p:sp>
      <p:sp>
        <p:nvSpPr>
          <p:cNvPr id="575514" name="Line 26"/>
          <p:cNvSpPr>
            <a:spLocks noChangeShapeType="1"/>
          </p:cNvSpPr>
          <p:nvPr/>
        </p:nvSpPr>
        <p:spPr bwMode="auto">
          <a:xfrm rot="-5400000">
            <a:off x="832644" y="3045619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5515" name="Text Box 27"/>
          <p:cNvSpPr txBox="1">
            <a:spLocks noChangeArrowheads="1"/>
          </p:cNvSpPr>
          <p:nvPr/>
        </p:nvSpPr>
        <p:spPr bwMode="auto">
          <a:xfrm>
            <a:off x="1531938" y="4832350"/>
            <a:ext cx="3000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575516" name="Text Box 28"/>
          <p:cNvSpPr txBox="1">
            <a:spLocks noChangeArrowheads="1"/>
          </p:cNvSpPr>
          <p:nvPr/>
        </p:nvSpPr>
        <p:spPr bwMode="auto">
          <a:xfrm>
            <a:off x="542925" y="3549650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de-DE" sz="1500"/>
          </a:p>
        </p:txBody>
      </p:sp>
      <p:sp>
        <p:nvSpPr>
          <p:cNvPr id="575517" name="Line 29"/>
          <p:cNvSpPr>
            <a:spLocks noChangeShapeType="1"/>
          </p:cNvSpPr>
          <p:nvPr/>
        </p:nvSpPr>
        <p:spPr bwMode="auto">
          <a:xfrm>
            <a:off x="2571750" y="4722813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5518" name="Line 30"/>
          <p:cNvSpPr>
            <a:spLocks noChangeShapeType="1"/>
          </p:cNvSpPr>
          <p:nvPr/>
        </p:nvSpPr>
        <p:spPr bwMode="auto">
          <a:xfrm>
            <a:off x="1035050" y="471805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5519" name="Line 31"/>
          <p:cNvSpPr>
            <a:spLocks noChangeShapeType="1"/>
          </p:cNvSpPr>
          <p:nvPr/>
        </p:nvSpPr>
        <p:spPr bwMode="auto">
          <a:xfrm rot="-5400000">
            <a:off x="831057" y="4544219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5520" name="Freeform 32"/>
          <p:cNvSpPr>
            <a:spLocks/>
          </p:cNvSpPr>
          <p:nvPr/>
        </p:nvSpPr>
        <p:spPr bwMode="auto">
          <a:xfrm>
            <a:off x="1238250" y="2546350"/>
            <a:ext cx="1166813" cy="1884363"/>
          </a:xfrm>
          <a:custGeom>
            <a:avLst/>
            <a:gdLst>
              <a:gd name="T0" fmla="*/ 2147483647 w 913"/>
              <a:gd name="T1" fmla="*/ 2147483647 h 1476"/>
              <a:gd name="T2" fmla="*/ 2147483647 w 913"/>
              <a:gd name="T3" fmla="*/ 2147483647 h 1476"/>
              <a:gd name="T4" fmla="*/ 2147483647 w 913"/>
              <a:gd name="T5" fmla="*/ 2147483647 h 1476"/>
              <a:gd name="T6" fmla="*/ 2147483647 w 913"/>
              <a:gd name="T7" fmla="*/ 2147483647 h 1476"/>
              <a:gd name="T8" fmla="*/ 0 w 913"/>
              <a:gd name="T9" fmla="*/ 2147483647 h 1476"/>
              <a:gd name="T10" fmla="*/ 0 w 913"/>
              <a:gd name="T11" fmla="*/ 0 h 1476"/>
              <a:gd name="T12" fmla="*/ 2147483647 w 913"/>
              <a:gd name="T13" fmla="*/ 0 h 1476"/>
              <a:gd name="T14" fmla="*/ 2147483647 w 913"/>
              <a:gd name="T15" fmla="*/ 2147483647 h 14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13" h="1476">
                <a:moveTo>
                  <a:pt x="913" y="868"/>
                </a:moveTo>
                <a:lnTo>
                  <a:pt x="913" y="1476"/>
                </a:ln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  <a:lnTo>
                  <a:pt x="913" y="0"/>
                </a:lnTo>
                <a:lnTo>
                  <a:pt x="913" y="868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BFBF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75521" name="Freeform 33"/>
          <p:cNvSpPr>
            <a:spLocks/>
          </p:cNvSpPr>
          <p:nvPr/>
        </p:nvSpPr>
        <p:spPr bwMode="auto">
          <a:xfrm>
            <a:off x="1238250" y="2546350"/>
            <a:ext cx="1166813" cy="1884363"/>
          </a:xfrm>
          <a:custGeom>
            <a:avLst/>
            <a:gdLst>
              <a:gd name="T0" fmla="*/ 2147483647 w 913"/>
              <a:gd name="T1" fmla="*/ 2147483647 h 1476"/>
              <a:gd name="T2" fmla="*/ 2147483647 w 913"/>
              <a:gd name="T3" fmla="*/ 2147483647 h 1476"/>
              <a:gd name="T4" fmla="*/ 2147483647 w 913"/>
              <a:gd name="T5" fmla="*/ 2147483647 h 1476"/>
              <a:gd name="T6" fmla="*/ 0 w 913"/>
              <a:gd name="T7" fmla="*/ 2147483647 h 1476"/>
              <a:gd name="T8" fmla="*/ 0 w 913"/>
              <a:gd name="T9" fmla="*/ 0 h 1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3" h="1476">
                <a:moveTo>
                  <a:pt x="913" y="1476"/>
                </a:move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5522" name="Freeform 34"/>
          <p:cNvSpPr>
            <a:spLocks/>
          </p:cNvSpPr>
          <p:nvPr/>
        </p:nvSpPr>
        <p:spPr bwMode="auto">
          <a:xfrm>
            <a:off x="1433513" y="2878138"/>
            <a:ext cx="971550" cy="1358900"/>
          </a:xfrm>
          <a:custGeom>
            <a:avLst/>
            <a:gdLst>
              <a:gd name="T0" fmla="*/ 2147483647 w 760"/>
              <a:gd name="T1" fmla="*/ 2147483647 h 1065"/>
              <a:gd name="T2" fmla="*/ 2147483647 w 760"/>
              <a:gd name="T3" fmla="*/ 0 h 1065"/>
              <a:gd name="T4" fmla="*/ 0 w 760"/>
              <a:gd name="T5" fmla="*/ 0 h 1065"/>
              <a:gd name="T6" fmla="*/ 0 w 760"/>
              <a:gd name="T7" fmla="*/ 2147483647 h 1065"/>
              <a:gd name="T8" fmla="*/ 2147483647 w 760"/>
              <a:gd name="T9" fmla="*/ 2147483647 h 1065"/>
              <a:gd name="T10" fmla="*/ 2147483647 w 760"/>
              <a:gd name="T11" fmla="*/ 2147483647 h 1065"/>
              <a:gd name="T12" fmla="*/ 2147483647 w 760"/>
              <a:gd name="T13" fmla="*/ 2147483647 h 1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65">
                <a:moveTo>
                  <a:pt x="760" y="1065"/>
                </a:moveTo>
                <a:lnTo>
                  <a:pt x="760" y="0"/>
                </a:lnTo>
                <a:lnTo>
                  <a:pt x="0" y="0"/>
                </a:ln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75523" name="Freeform 35"/>
          <p:cNvSpPr>
            <a:spLocks/>
          </p:cNvSpPr>
          <p:nvPr/>
        </p:nvSpPr>
        <p:spPr bwMode="auto">
          <a:xfrm>
            <a:off x="1433513" y="2878138"/>
            <a:ext cx="971550" cy="1358900"/>
          </a:xfrm>
          <a:custGeom>
            <a:avLst/>
            <a:gdLst>
              <a:gd name="T0" fmla="*/ 0 w 760"/>
              <a:gd name="T1" fmla="*/ 0 h 1065"/>
              <a:gd name="T2" fmla="*/ 0 w 760"/>
              <a:gd name="T3" fmla="*/ 2147483647 h 1065"/>
              <a:gd name="T4" fmla="*/ 2147483647 w 760"/>
              <a:gd name="T5" fmla="*/ 2147483647 h 1065"/>
              <a:gd name="T6" fmla="*/ 2147483647 w 760"/>
              <a:gd name="T7" fmla="*/ 2147483647 h 1065"/>
              <a:gd name="T8" fmla="*/ 2147483647 w 760"/>
              <a:gd name="T9" fmla="*/ 2147483647 h 1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0" h="1065">
                <a:moveTo>
                  <a:pt x="0" y="0"/>
                </a:move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5524" name="Line 36"/>
          <p:cNvSpPr>
            <a:spLocks noChangeShapeType="1"/>
          </p:cNvSpPr>
          <p:nvPr/>
        </p:nvSpPr>
        <p:spPr bwMode="auto">
          <a:xfrm>
            <a:off x="2400300" y="4432300"/>
            <a:ext cx="579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5525" name="Line 37"/>
          <p:cNvSpPr>
            <a:spLocks noChangeShapeType="1"/>
          </p:cNvSpPr>
          <p:nvPr/>
        </p:nvSpPr>
        <p:spPr bwMode="auto">
          <a:xfrm>
            <a:off x="2405063" y="4238625"/>
            <a:ext cx="579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5526" name="Line 38"/>
          <p:cNvSpPr>
            <a:spLocks noChangeShapeType="1"/>
          </p:cNvSpPr>
          <p:nvPr/>
        </p:nvSpPr>
        <p:spPr bwMode="auto">
          <a:xfrm flipV="1">
            <a:off x="1435100" y="2544763"/>
            <a:ext cx="0" cy="346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5527" name="Rectangle 39"/>
          <p:cNvSpPr>
            <a:spLocks noChangeArrowheads="1"/>
          </p:cNvSpPr>
          <p:nvPr/>
        </p:nvSpPr>
        <p:spPr bwMode="auto">
          <a:xfrm>
            <a:off x="1441450" y="2543175"/>
            <a:ext cx="1538288" cy="34290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75528" name="Rectangle 40"/>
          <p:cNvSpPr>
            <a:spLocks noChangeArrowheads="1"/>
          </p:cNvSpPr>
          <p:nvPr/>
        </p:nvSpPr>
        <p:spPr bwMode="auto">
          <a:xfrm>
            <a:off x="2355850" y="2546350"/>
            <a:ext cx="628650" cy="1679575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75529" name="Rectangle 41"/>
          <p:cNvSpPr>
            <a:spLocks noChangeArrowheads="1"/>
          </p:cNvSpPr>
          <p:nvPr/>
        </p:nvSpPr>
        <p:spPr bwMode="auto">
          <a:xfrm>
            <a:off x="2405063" y="4244975"/>
            <a:ext cx="579437" cy="18256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75530" name="Oval 42"/>
          <p:cNvSpPr>
            <a:spLocks noChangeArrowheads="1"/>
          </p:cNvSpPr>
          <p:nvPr/>
        </p:nvSpPr>
        <p:spPr bwMode="auto">
          <a:xfrm>
            <a:off x="1406525" y="3803650"/>
            <a:ext cx="58738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75531" name="Oval 43"/>
          <p:cNvSpPr>
            <a:spLocks noChangeArrowheads="1"/>
          </p:cNvSpPr>
          <p:nvPr/>
        </p:nvSpPr>
        <p:spPr bwMode="auto">
          <a:xfrm>
            <a:off x="1220788" y="4016375"/>
            <a:ext cx="58737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75532" name="Oval 44"/>
          <p:cNvSpPr>
            <a:spLocks noChangeArrowheads="1"/>
          </p:cNvSpPr>
          <p:nvPr/>
        </p:nvSpPr>
        <p:spPr bwMode="auto">
          <a:xfrm>
            <a:off x="1790700" y="4194175"/>
            <a:ext cx="60325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75533" name="Text Box 45"/>
          <p:cNvSpPr txBox="1">
            <a:spLocks noChangeArrowheads="1"/>
          </p:cNvSpPr>
          <p:nvPr/>
        </p:nvSpPr>
        <p:spPr bwMode="auto">
          <a:xfrm>
            <a:off x="1296988" y="2105025"/>
            <a:ext cx="6413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500" i="1"/>
              <a:t>h</a:t>
            </a:r>
            <a:r>
              <a:rPr lang="de-DE" altLang="de-DE" sz="1500" baseline="-25000"/>
              <a:t>A</a:t>
            </a:r>
            <a:r>
              <a:rPr lang="de-DE" altLang="de-DE" sz="1500"/>
              <a:t>(</a:t>
            </a:r>
            <a:r>
              <a:rPr lang="de-DE" altLang="de-DE" sz="1500" i="1"/>
              <a:t>w</a:t>
            </a:r>
            <a:r>
              <a:rPr lang="de-DE" altLang="de-DE" sz="1500"/>
              <a:t>)</a:t>
            </a:r>
            <a:endParaRPr lang="en-US" altLang="de-DE" sz="1500"/>
          </a:p>
        </p:txBody>
      </p:sp>
      <p:sp>
        <p:nvSpPr>
          <p:cNvPr id="575534" name="Text Box 46"/>
          <p:cNvSpPr txBox="1">
            <a:spLocks noChangeArrowheads="1"/>
          </p:cNvSpPr>
          <p:nvPr/>
        </p:nvSpPr>
        <p:spPr bwMode="auto">
          <a:xfrm>
            <a:off x="774700" y="2097088"/>
            <a:ext cx="6397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500" i="1"/>
              <a:t>h</a:t>
            </a:r>
            <a:r>
              <a:rPr lang="de-DE" altLang="de-DE" sz="1500" baseline="-25000"/>
              <a:t>B</a:t>
            </a:r>
            <a:r>
              <a:rPr lang="de-DE" altLang="de-DE" sz="1500"/>
              <a:t>(</a:t>
            </a:r>
            <a:r>
              <a:rPr lang="de-DE" altLang="de-DE" sz="1500" i="1"/>
              <a:t>w</a:t>
            </a:r>
            <a:r>
              <a:rPr lang="de-DE" altLang="de-DE" sz="1500"/>
              <a:t>)</a:t>
            </a:r>
            <a:endParaRPr lang="en-US" altLang="de-DE" sz="1500"/>
          </a:p>
        </p:txBody>
      </p:sp>
      <p:sp>
        <p:nvSpPr>
          <p:cNvPr id="575535" name="Line 47"/>
          <p:cNvSpPr>
            <a:spLocks noChangeShapeType="1"/>
          </p:cNvSpPr>
          <p:nvPr/>
        </p:nvSpPr>
        <p:spPr bwMode="auto">
          <a:xfrm>
            <a:off x="1122363" y="2397125"/>
            <a:ext cx="115887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5536" name="Line 48"/>
          <p:cNvSpPr>
            <a:spLocks noChangeShapeType="1"/>
          </p:cNvSpPr>
          <p:nvPr/>
        </p:nvSpPr>
        <p:spPr bwMode="auto">
          <a:xfrm>
            <a:off x="1411288" y="2397125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5537" name="Text Box 49"/>
          <p:cNvSpPr txBox="1">
            <a:spLocks noChangeArrowheads="1"/>
          </p:cNvSpPr>
          <p:nvPr/>
        </p:nvSpPr>
        <p:spPr bwMode="auto">
          <a:xfrm>
            <a:off x="2286000" y="483235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8</a:t>
            </a:r>
            <a:endParaRPr lang="en-US" altLang="de-DE" sz="1500"/>
          </a:p>
        </p:txBody>
      </p:sp>
      <p:sp>
        <p:nvSpPr>
          <p:cNvPr id="66610" name="Text Box 50"/>
          <p:cNvSpPr txBox="1">
            <a:spLocks noChangeArrowheads="1"/>
          </p:cNvSpPr>
          <p:nvPr/>
        </p:nvSpPr>
        <p:spPr bwMode="auto">
          <a:xfrm>
            <a:off x="836613" y="1111250"/>
            <a:ext cx="72421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2. Ermitteln der Formfunktion der Topzelle </a:t>
            </a:r>
            <a:br>
              <a:rPr lang="de-DE" altLang="de-DE"/>
            </a:br>
            <a:r>
              <a:rPr lang="de-DE" altLang="de-DE"/>
              <a:t>    (</a:t>
            </a:r>
            <a:r>
              <a:rPr lang="de-DE" altLang="de-DE" u="sng"/>
              <a:t>horizontale</a:t>
            </a:r>
            <a:r>
              <a:rPr lang="de-DE" altLang="de-DE"/>
              <a:t> Zusammensetzung)</a:t>
            </a:r>
          </a:p>
        </p:txBody>
      </p:sp>
      <p:sp>
        <p:nvSpPr>
          <p:cNvPr id="575539" name="Oval 51"/>
          <p:cNvSpPr>
            <a:spLocks noChangeArrowheads="1"/>
          </p:cNvSpPr>
          <p:nvPr/>
        </p:nvSpPr>
        <p:spPr bwMode="auto">
          <a:xfrm>
            <a:off x="1604963" y="4394200"/>
            <a:ext cx="58737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7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7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7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7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75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75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75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75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75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75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75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75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75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75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75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75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75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75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75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75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75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75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75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75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75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75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75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75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575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75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57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575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57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575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575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575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575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575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575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575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575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575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575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575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575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575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57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1" grpId="0" animBg="1"/>
      <p:bldP spid="575492" grpId="0" animBg="1"/>
      <p:bldP spid="575493" grpId="0" animBg="1"/>
      <p:bldP spid="575494" grpId="0"/>
      <p:bldP spid="575495" grpId="0"/>
      <p:bldP spid="575496" grpId="0"/>
      <p:bldP spid="575497" grpId="0" animBg="1"/>
      <p:bldP spid="575498" grpId="0" animBg="1"/>
      <p:bldP spid="575499" grpId="0" animBg="1"/>
      <p:bldP spid="575500" grpId="0" animBg="1"/>
      <p:bldP spid="575501" grpId="0" animBg="1"/>
      <p:bldP spid="575502" grpId="0" animBg="1"/>
      <p:bldP spid="575503" grpId="0" animBg="1"/>
      <p:bldP spid="575504" grpId="0" animBg="1"/>
      <p:bldP spid="575505" grpId="0" animBg="1"/>
      <p:bldP spid="575506" grpId="0" animBg="1"/>
      <p:bldP spid="575507" grpId="0" animBg="1"/>
      <p:bldP spid="575508" grpId="0" animBg="1"/>
      <p:bldP spid="575509" grpId="0" animBg="1"/>
      <p:bldP spid="575510" grpId="0" animBg="1"/>
      <p:bldP spid="575511" grpId="0"/>
      <p:bldP spid="575512" grpId="0"/>
      <p:bldP spid="575513" grpId="0"/>
      <p:bldP spid="575514" grpId="0" animBg="1"/>
      <p:bldP spid="575515" grpId="0"/>
      <p:bldP spid="575516" grpId="0"/>
      <p:bldP spid="575517" grpId="0" animBg="1"/>
      <p:bldP spid="575518" grpId="0" animBg="1"/>
      <p:bldP spid="575519" grpId="0" animBg="1"/>
      <p:bldP spid="575520" grpId="0" animBg="1"/>
      <p:bldP spid="575521" grpId="0" animBg="1"/>
      <p:bldP spid="575522" grpId="0" animBg="1"/>
      <p:bldP spid="575523" grpId="0" animBg="1"/>
      <p:bldP spid="575524" grpId="0" animBg="1"/>
      <p:bldP spid="575525" grpId="0" animBg="1"/>
      <p:bldP spid="575526" grpId="0" animBg="1"/>
      <p:bldP spid="575527" grpId="0" animBg="1"/>
      <p:bldP spid="575528" grpId="0" animBg="1"/>
      <p:bldP spid="575529" grpId="0" animBg="1"/>
      <p:bldP spid="575530" grpId="0" animBg="1"/>
      <p:bldP spid="575531" grpId="0" animBg="1"/>
      <p:bldP spid="575532" grpId="0" animBg="1"/>
      <p:bldP spid="575533" grpId="0"/>
      <p:bldP spid="575534" grpId="0"/>
      <p:bldP spid="575535" grpId="0" animBg="1"/>
      <p:bldP spid="575536" grpId="0" animBg="1"/>
      <p:bldP spid="575537" grpId="0"/>
      <p:bldP spid="57553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3.4.1	Floorplan-Sizing-Algorithmus: Beispiel</a:t>
            </a:r>
          </a:p>
        </p:txBody>
      </p:sp>
      <p:sp>
        <p:nvSpPr>
          <p:cNvPr id="67587" name="Oval 3"/>
          <p:cNvSpPr>
            <a:spLocks noChangeArrowheads="1"/>
          </p:cNvSpPr>
          <p:nvPr/>
        </p:nvSpPr>
        <p:spPr bwMode="auto">
          <a:xfrm>
            <a:off x="2628900" y="2795588"/>
            <a:ext cx="58738" cy="587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7588" name="AutoShape 4"/>
          <p:cNvSpPr>
            <a:spLocks noChangeArrowheads="1"/>
          </p:cNvSpPr>
          <p:nvPr/>
        </p:nvSpPr>
        <p:spPr bwMode="auto">
          <a:xfrm>
            <a:off x="3208338" y="3332163"/>
            <a:ext cx="463550" cy="57943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7589" name="Line 5"/>
          <p:cNvSpPr>
            <a:spLocks noChangeShapeType="1"/>
          </p:cNvSpPr>
          <p:nvPr/>
        </p:nvSpPr>
        <p:spPr bwMode="auto">
          <a:xfrm flipH="1">
            <a:off x="831850" y="2522538"/>
            <a:ext cx="0" cy="23685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590" name="Line 6"/>
          <p:cNvSpPr>
            <a:spLocks noChangeShapeType="1"/>
          </p:cNvSpPr>
          <p:nvPr/>
        </p:nvSpPr>
        <p:spPr bwMode="auto">
          <a:xfrm>
            <a:off x="715963" y="4775200"/>
            <a:ext cx="2260600" cy="4763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2743200" y="4846638"/>
            <a:ext cx="3587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800" i="1"/>
              <a:t>w</a:t>
            </a:r>
            <a:endParaRPr lang="en-US" altLang="de-DE" sz="1800" i="1"/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1125538" y="4832350"/>
            <a:ext cx="3000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1938338" y="483235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de-DE" sz="1500"/>
          </a:p>
        </p:txBody>
      </p:sp>
      <p:sp>
        <p:nvSpPr>
          <p:cNvPr id="67594" name="Line 10"/>
          <p:cNvSpPr>
            <a:spLocks noChangeShapeType="1"/>
          </p:cNvSpPr>
          <p:nvPr/>
        </p:nvSpPr>
        <p:spPr bwMode="auto">
          <a:xfrm>
            <a:off x="1238250" y="471805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595" name="Line 11"/>
          <p:cNvSpPr>
            <a:spLocks noChangeShapeType="1"/>
          </p:cNvSpPr>
          <p:nvPr/>
        </p:nvSpPr>
        <p:spPr bwMode="auto">
          <a:xfrm>
            <a:off x="1449388" y="471170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596" name="Line 12"/>
          <p:cNvSpPr>
            <a:spLocks noChangeShapeType="1"/>
          </p:cNvSpPr>
          <p:nvPr/>
        </p:nvSpPr>
        <p:spPr bwMode="auto">
          <a:xfrm>
            <a:off x="1643063" y="471805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597" name="Line 13"/>
          <p:cNvSpPr>
            <a:spLocks noChangeShapeType="1"/>
          </p:cNvSpPr>
          <p:nvPr/>
        </p:nvSpPr>
        <p:spPr bwMode="auto">
          <a:xfrm>
            <a:off x="1816100" y="471805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598" name="Line 14"/>
          <p:cNvSpPr>
            <a:spLocks noChangeShapeType="1"/>
          </p:cNvSpPr>
          <p:nvPr/>
        </p:nvSpPr>
        <p:spPr bwMode="auto">
          <a:xfrm>
            <a:off x="2051050" y="471805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599" name="Line 15"/>
          <p:cNvSpPr>
            <a:spLocks noChangeShapeType="1"/>
          </p:cNvSpPr>
          <p:nvPr/>
        </p:nvSpPr>
        <p:spPr bwMode="auto">
          <a:xfrm>
            <a:off x="2224088" y="471805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00" name="Line 16"/>
          <p:cNvSpPr>
            <a:spLocks noChangeShapeType="1"/>
          </p:cNvSpPr>
          <p:nvPr/>
        </p:nvSpPr>
        <p:spPr bwMode="auto">
          <a:xfrm>
            <a:off x="2397125" y="471805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01" name="Line 17"/>
          <p:cNvSpPr>
            <a:spLocks noChangeShapeType="1"/>
          </p:cNvSpPr>
          <p:nvPr/>
        </p:nvSpPr>
        <p:spPr bwMode="auto">
          <a:xfrm rot="-5400000">
            <a:off x="840582" y="4355306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02" name="Line 18"/>
          <p:cNvSpPr>
            <a:spLocks noChangeShapeType="1"/>
          </p:cNvSpPr>
          <p:nvPr/>
        </p:nvSpPr>
        <p:spPr bwMode="auto">
          <a:xfrm rot="-5400000">
            <a:off x="832644" y="4169569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03" name="Line 19"/>
          <p:cNvSpPr>
            <a:spLocks noChangeShapeType="1"/>
          </p:cNvSpPr>
          <p:nvPr/>
        </p:nvSpPr>
        <p:spPr bwMode="auto">
          <a:xfrm rot="-5400000">
            <a:off x="840582" y="3980656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04" name="Line 20"/>
          <p:cNvSpPr>
            <a:spLocks noChangeShapeType="1"/>
          </p:cNvSpPr>
          <p:nvPr/>
        </p:nvSpPr>
        <p:spPr bwMode="auto">
          <a:xfrm rot="-5400000">
            <a:off x="840582" y="3793331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05" name="Line 21"/>
          <p:cNvSpPr>
            <a:spLocks noChangeShapeType="1"/>
          </p:cNvSpPr>
          <p:nvPr/>
        </p:nvSpPr>
        <p:spPr bwMode="auto">
          <a:xfrm rot="-5400000">
            <a:off x="840582" y="3606006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06" name="Line 22"/>
          <p:cNvSpPr>
            <a:spLocks noChangeShapeType="1"/>
          </p:cNvSpPr>
          <p:nvPr/>
        </p:nvSpPr>
        <p:spPr bwMode="auto">
          <a:xfrm rot="-5400000">
            <a:off x="840582" y="3418681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07" name="Line 23"/>
          <p:cNvSpPr>
            <a:spLocks noChangeShapeType="1"/>
          </p:cNvSpPr>
          <p:nvPr/>
        </p:nvSpPr>
        <p:spPr bwMode="auto">
          <a:xfrm rot="-5400000">
            <a:off x="840582" y="3231356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08" name="Text Box 24"/>
          <p:cNvSpPr txBox="1">
            <a:spLocks noChangeArrowheads="1"/>
          </p:cNvSpPr>
          <p:nvPr/>
        </p:nvSpPr>
        <p:spPr bwMode="auto">
          <a:xfrm>
            <a:off x="549275" y="4298950"/>
            <a:ext cx="3000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67609" name="Text Box 25"/>
          <p:cNvSpPr txBox="1">
            <a:spLocks noChangeArrowheads="1"/>
          </p:cNvSpPr>
          <p:nvPr/>
        </p:nvSpPr>
        <p:spPr bwMode="auto">
          <a:xfrm>
            <a:off x="542925" y="391160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67610" name="Text Box 26"/>
          <p:cNvSpPr txBox="1">
            <a:spLocks noChangeArrowheads="1"/>
          </p:cNvSpPr>
          <p:nvPr/>
        </p:nvSpPr>
        <p:spPr bwMode="auto">
          <a:xfrm>
            <a:off x="455613" y="2451100"/>
            <a:ext cx="32226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800" i="1"/>
              <a:t>h</a:t>
            </a:r>
            <a:endParaRPr lang="en-US" altLang="de-DE" sz="1800" i="1"/>
          </a:p>
        </p:txBody>
      </p:sp>
      <p:sp>
        <p:nvSpPr>
          <p:cNvPr id="67611" name="Line 27"/>
          <p:cNvSpPr>
            <a:spLocks noChangeShapeType="1"/>
          </p:cNvSpPr>
          <p:nvPr/>
        </p:nvSpPr>
        <p:spPr bwMode="auto">
          <a:xfrm rot="-5400000">
            <a:off x="832644" y="3045619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1531938" y="4832350"/>
            <a:ext cx="3000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67613" name="Text Box 29"/>
          <p:cNvSpPr txBox="1">
            <a:spLocks noChangeArrowheads="1"/>
          </p:cNvSpPr>
          <p:nvPr/>
        </p:nvSpPr>
        <p:spPr bwMode="auto">
          <a:xfrm>
            <a:off x="542925" y="3549650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de-DE" sz="1500"/>
          </a:p>
        </p:txBody>
      </p:sp>
      <p:sp>
        <p:nvSpPr>
          <p:cNvPr id="67614" name="Line 30"/>
          <p:cNvSpPr>
            <a:spLocks noChangeShapeType="1"/>
          </p:cNvSpPr>
          <p:nvPr/>
        </p:nvSpPr>
        <p:spPr bwMode="auto">
          <a:xfrm>
            <a:off x="2571750" y="4722813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15" name="Line 31"/>
          <p:cNvSpPr>
            <a:spLocks noChangeShapeType="1"/>
          </p:cNvSpPr>
          <p:nvPr/>
        </p:nvSpPr>
        <p:spPr bwMode="auto">
          <a:xfrm>
            <a:off x="1035050" y="471805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16" name="Line 32"/>
          <p:cNvSpPr>
            <a:spLocks noChangeShapeType="1"/>
          </p:cNvSpPr>
          <p:nvPr/>
        </p:nvSpPr>
        <p:spPr bwMode="auto">
          <a:xfrm rot="-5400000">
            <a:off x="831057" y="4544219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17" name="Freeform 33"/>
          <p:cNvSpPr>
            <a:spLocks/>
          </p:cNvSpPr>
          <p:nvPr/>
        </p:nvSpPr>
        <p:spPr bwMode="auto">
          <a:xfrm>
            <a:off x="1238250" y="2546350"/>
            <a:ext cx="1166813" cy="1884363"/>
          </a:xfrm>
          <a:custGeom>
            <a:avLst/>
            <a:gdLst>
              <a:gd name="T0" fmla="*/ 2147483647 w 913"/>
              <a:gd name="T1" fmla="*/ 2147483647 h 1476"/>
              <a:gd name="T2" fmla="*/ 2147483647 w 913"/>
              <a:gd name="T3" fmla="*/ 2147483647 h 1476"/>
              <a:gd name="T4" fmla="*/ 2147483647 w 913"/>
              <a:gd name="T5" fmla="*/ 2147483647 h 1476"/>
              <a:gd name="T6" fmla="*/ 2147483647 w 913"/>
              <a:gd name="T7" fmla="*/ 2147483647 h 1476"/>
              <a:gd name="T8" fmla="*/ 0 w 913"/>
              <a:gd name="T9" fmla="*/ 2147483647 h 1476"/>
              <a:gd name="T10" fmla="*/ 0 w 913"/>
              <a:gd name="T11" fmla="*/ 0 h 1476"/>
              <a:gd name="T12" fmla="*/ 2147483647 w 913"/>
              <a:gd name="T13" fmla="*/ 0 h 1476"/>
              <a:gd name="T14" fmla="*/ 2147483647 w 913"/>
              <a:gd name="T15" fmla="*/ 2147483647 h 14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13" h="1476">
                <a:moveTo>
                  <a:pt x="913" y="868"/>
                </a:moveTo>
                <a:lnTo>
                  <a:pt x="913" y="1476"/>
                </a:ln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  <a:lnTo>
                  <a:pt x="913" y="0"/>
                </a:lnTo>
                <a:lnTo>
                  <a:pt x="913" y="868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BFBF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7618" name="Freeform 34"/>
          <p:cNvSpPr>
            <a:spLocks/>
          </p:cNvSpPr>
          <p:nvPr/>
        </p:nvSpPr>
        <p:spPr bwMode="auto">
          <a:xfrm>
            <a:off x="1238250" y="2546350"/>
            <a:ext cx="1166813" cy="1884363"/>
          </a:xfrm>
          <a:custGeom>
            <a:avLst/>
            <a:gdLst>
              <a:gd name="T0" fmla="*/ 2147483647 w 913"/>
              <a:gd name="T1" fmla="*/ 2147483647 h 1476"/>
              <a:gd name="T2" fmla="*/ 2147483647 w 913"/>
              <a:gd name="T3" fmla="*/ 2147483647 h 1476"/>
              <a:gd name="T4" fmla="*/ 2147483647 w 913"/>
              <a:gd name="T5" fmla="*/ 2147483647 h 1476"/>
              <a:gd name="T6" fmla="*/ 0 w 913"/>
              <a:gd name="T7" fmla="*/ 2147483647 h 1476"/>
              <a:gd name="T8" fmla="*/ 0 w 913"/>
              <a:gd name="T9" fmla="*/ 0 h 1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3" h="1476">
                <a:moveTo>
                  <a:pt x="913" y="1476"/>
                </a:move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19" name="Freeform 35"/>
          <p:cNvSpPr>
            <a:spLocks/>
          </p:cNvSpPr>
          <p:nvPr/>
        </p:nvSpPr>
        <p:spPr bwMode="auto">
          <a:xfrm>
            <a:off x="1433513" y="2878138"/>
            <a:ext cx="971550" cy="1358900"/>
          </a:xfrm>
          <a:custGeom>
            <a:avLst/>
            <a:gdLst>
              <a:gd name="T0" fmla="*/ 2147483647 w 760"/>
              <a:gd name="T1" fmla="*/ 2147483647 h 1065"/>
              <a:gd name="T2" fmla="*/ 2147483647 w 760"/>
              <a:gd name="T3" fmla="*/ 0 h 1065"/>
              <a:gd name="T4" fmla="*/ 0 w 760"/>
              <a:gd name="T5" fmla="*/ 0 h 1065"/>
              <a:gd name="T6" fmla="*/ 0 w 760"/>
              <a:gd name="T7" fmla="*/ 2147483647 h 1065"/>
              <a:gd name="T8" fmla="*/ 2147483647 w 760"/>
              <a:gd name="T9" fmla="*/ 2147483647 h 1065"/>
              <a:gd name="T10" fmla="*/ 2147483647 w 760"/>
              <a:gd name="T11" fmla="*/ 2147483647 h 1065"/>
              <a:gd name="T12" fmla="*/ 2147483647 w 760"/>
              <a:gd name="T13" fmla="*/ 2147483647 h 1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65">
                <a:moveTo>
                  <a:pt x="760" y="1065"/>
                </a:moveTo>
                <a:lnTo>
                  <a:pt x="760" y="0"/>
                </a:lnTo>
                <a:lnTo>
                  <a:pt x="0" y="0"/>
                </a:ln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7620" name="Freeform 36"/>
          <p:cNvSpPr>
            <a:spLocks/>
          </p:cNvSpPr>
          <p:nvPr/>
        </p:nvSpPr>
        <p:spPr bwMode="auto">
          <a:xfrm>
            <a:off x="1433513" y="2878138"/>
            <a:ext cx="971550" cy="1358900"/>
          </a:xfrm>
          <a:custGeom>
            <a:avLst/>
            <a:gdLst>
              <a:gd name="T0" fmla="*/ 0 w 760"/>
              <a:gd name="T1" fmla="*/ 0 h 1065"/>
              <a:gd name="T2" fmla="*/ 0 w 760"/>
              <a:gd name="T3" fmla="*/ 2147483647 h 1065"/>
              <a:gd name="T4" fmla="*/ 2147483647 w 760"/>
              <a:gd name="T5" fmla="*/ 2147483647 h 1065"/>
              <a:gd name="T6" fmla="*/ 2147483647 w 760"/>
              <a:gd name="T7" fmla="*/ 2147483647 h 1065"/>
              <a:gd name="T8" fmla="*/ 2147483647 w 760"/>
              <a:gd name="T9" fmla="*/ 2147483647 h 1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0" h="1065">
                <a:moveTo>
                  <a:pt x="0" y="0"/>
                </a:move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21" name="Line 37"/>
          <p:cNvSpPr>
            <a:spLocks noChangeShapeType="1"/>
          </p:cNvSpPr>
          <p:nvPr/>
        </p:nvSpPr>
        <p:spPr bwMode="auto">
          <a:xfrm>
            <a:off x="2400300" y="4432300"/>
            <a:ext cx="579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22" name="Line 38"/>
          <p:cNvSpPr>
            <a:spLocks noChangeShapeType="1"/>
          </p:cNvSpPr>
          <p:nvPr/>
        </p:nvSpPr>
        <p:spPr bwMode="auto">
          <a:xfrm>
            <a:off x="2405063" y="4238625"/>
            <a:ext cx="579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23" name="Line 39"/>
          <p:cNvSpPr>
            <a:spLocks noChangeShapeType="1"/>
          </p:cNvSpPr>
          <p:nvPr/>
        </p:nvSpPr>
        <p:spPr bwMode="auto">
          <a:xfrm flipV="1">
            <a:off x="1435100" y="2544763"/>
            <a:ext cx="0" cy="346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24" name="Rectangle 40"/>
          <p:cNvSpPr>
            <a:spLocks noChangeArrowheads="1"/>
          </p:cNvSpPr>
          <p:nvPr/>
        </p:nvSpPr>
        <p:spPr bwMode="auto">
          <a:xfrm>
            <a:off x="1441450" y="2543175"/>
            <a:ext cx="1538288" cy="34290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7625" name="Rectangle 41"/>
          <p:cNvSpPr>
            <a:spLocks noChangeArrowheads="1"/>
          </p:cNvSpPr>
          <p:nvPr/>
        </p:nvSpPr>
        <p:spPr bwMode="auto">
          <a:xfrm>
            <a:off x="2355850" y="2546350"/>
            <a:ext cx="628650" cy="1679575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7626" name="Rectangle 42"/>
          <p:cNvSpPr>
            <a:spLocks noChangeArrowheads="1"/>
          </p:cNvSpPr>
          <p:nvPr/>
        </p:nvSpPr>
        <p:spPr bwMode="auto">
          <a:xfrm>
            <a:off x="2405063" y="4244975"/>
            <a:ext cx="579437" cy="18256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7627" name="Oval 43"/>
          <p:cNvSpPr>
            <a:spLocks noChangeArrowheads="1"/>
          </p:cNvSpPr>
          <p:nvPr/>
        </p:nvSpPr>
        <p:spPr bwMode="auto">
          <a:xfrm>
            <a:off x="1406525" y="3803650"/>
            <a:ext cx="58738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7628" name="Oval 44"/>
          <p:cNvSpPr>
            <a:spLocks noChangeAspect="1" noChangeArrowheads="1"/>
          </p:cNvSpPr>
          <p:nvPr/>
        </p:nvSpPr>
        <p:spPr bwMode="auto">
          <a:xfrm>
            <a:off x="1779588" y="3829050"/>
            <a:ext cx="73025" cy="6985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7629" name="Oval 45"/>
          <p:cNvSpPr>
            <a:spLocks noChangeAspect="1" noChangeArrowheads="1"/>
          </p:cNvSpPr>
          <p:nvPr/>
        </p:nvSpPr>
        <p:spPr bwMode="auto">
          <a:xfrm>
            <a:off x="2182813" y="4030663"/>
            <a:ext cx="73025" cy="71437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7630" name="Oval 46"/>
          <p:cNvSpPr>
            <a:spLocks noChangeAspect="1" noChangeArrowheads="1"/>
          </p:cNvSpPr>
          <p:nvPr/>
        </p:nvSpPr>
        <p:spPr bwMode="auto">
          <a:xfrm>
            <a:off x="2546350" y="4211638"/>
            <a:ext cx="71438" cy="71437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7631" name="Line 47"/>
          <p:cNvSpPr>
            <a:spLocks noChangeShapeType="1"/>
          </p:cNvSpPr>
          <p:nvPr/>
        </p:nvSpPr>
        <p:spPr bwMode="auto">
          <a:xfrm flipH="1">
            <a:off x="1238250" y="3838575"/>
            <a:ext cx="1730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32" name="Freeform 48"/>
          <p:cNvSpPr>
            <a:spLocks/>
          </p:cNvSpPr>
          <p:nvPr/>
        </p:nvSpPr>
        <p:spPr bwMode="auto">
          <a:xfrm>
            <a:off x="1238250" y="4068763"/>
            <a:ext cx="577850" cy="58737"/>
          </a:xfrm>
          <a:custGeom>
            <a:avLst/>
            <a:gdLst>
              <a:gd name="T0" fmla="*/ 0 w 363"/>
              <a:gd name="T1" fmla="*/ 0 h 97"/>
              <a:gd name="T2" fmla="*/ 2147483647 w 363"/>
              <a:gd name="T3" fmla="*/ 2147483647 h 97"/>
              <a:gd name="T4" fmla="*/ 2147483647 w 363"/>
              <a:gd name="T5" fmla="*/ 2147483647 h 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3" h="97">
                <a:moveTo>
                  <a:pt x="0" y="0"/>
                </a:moveTo>
                <a:cubicBezTo>
                  <a:pt x="15" y="41"/>
                  <a:pt x="30" y="83"/>
                  <a:pt x="91" y="90"/>
                </a:cubicBezTo>
                <a:cubicBezTo>
                  <a:pt x="152" y="97"/>
                  <a:pt x="257" y="71"/>
                  <a:pt x="363" y="45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33" name="Freeform 49"/>
          <p:cNvSpPr>
            <a:spLocks/>
          </p:cNvSpPr>
          <p:nvPr/>
        </p:nvSpPr>
        <p:spPr bwMode="auto">
          <a:xfrm>
            <a:off x="1238250" y="3838575"/>
            <a:ext cx="520700" cy="77788"/>
          </a:xfrm>
          <a:custGeom>
            <a:avLst/>
            <a:gdLst>
              <a:gd name="T0" fmla="*/ 0 w 363"/>
              <a:gd name="T1" fmla="*/ 0 h 97"/>
              <a:gd name="T2" fmla="*/ 2147483647 w 363"/>
              <a:gd name="T3" fmla="*/ 2147483647 h 97"/>
              <a:gd name="T4" fmla="*/ 2147483647 w 363"/>
              <a:gd name="T5" fmla="*/ 2147483647 h 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3" h="97">
                <a:moveTo>
                  <a:pt x="0" y="0"/>
                </a:moveTo>
                <a:cubicBezTo>
                  <a:pt x="15" y="41"/>
                  <a:pt x="30" y="83"/>
                  <a:pt x="91" y="90"/>
                </a:cubicBezTo>
                <a:cubicBezTo>
                  <a:pt x="152" y="97"/>
                  <a:pt x="257" y="71"/>
                  <a:pt x="363" y="45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34" name="Oval 50"/>
          <p:cNvSpPr>
            <a:spLocks noChangeArrowheads="1"/>
          </p:cNvSpPr>
          <p:nvPr/>
        </p:nvSpPr>
        <p:spPr bwMode="auto">
          <a:xfrm>
            <a:off x="1220788" y="4016375"/>
            <a:ext cx="58737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7635" name="Freeform 51"/>
          <p:cNvSpPr>
            <a:spLocks/>
          </p:cNvSpPr>
          <p:nvPr/>
        </p:nvSpPr>
        <p:spPr bwMode="auto">
          <a:xfrm>
            <a:off x="1817688" y="4068763"/>
            <a:ext cx="349250" cy="68262"/>
          </a:xfrm>
          <a:custGeom>
            <a:avLst/>
            <a:gdLst>
              <a:gd name="T0" fmla="*/ 0 w 363"/>
              <a:gd name="T1" fmla="*/ 0 h 97"/>
              <a:gd name="T2" fmla="*/ 2147483647 w 363"/>
              <a:gd name="T3" fmla="*/ 2147483647 h 97"/>
              <a:gd name="T4" fmla="*/ 2147483647 w 363"/>
              <a:gd name="T5" fmla="*/ 2147483647 h 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3" h="97">
                <a:moveTo>
                  <a:pt x="0" y="0"/>
                </a:moveTo>
                <a:cubicBezTo>
                  <a:pt x="15" y="41"/>
                  <a:pt x="30" y="83"/>
                  <a:pt x="91" y="90"/>
                </a:cubicBezTo>
                <a:cubicBezTo>
                  <a:pt x="152" y="97"/>
                  <a:pt x="257" y="71"/>
                  <a:pt x="363" y="45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36" name="Line 52"/>
          <p:cNvSpPr>
            <a:spLocks noChangeShapeType="1"/>
          </p:cNvSpPr>
          <p:nvPr/>
        </p:nvSpPr>
        <p:spPr bwMode="auto">
          <a:xfrm flipH="1">
            <a:off x="1644650" y="4222750"/>
            <a:ext cx="1730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37" name="Oval 53"/>
          <p:cNvSpPr>
            <a:spLocks noChangeArrowheads="1"/>
          </p:cNvSpPr>
          <p:nvPr/>
        </p:nvSpPr>
        <p:spPr bwMode="auto">
          <a:xfrm>
            <a:off x="1790700" y="4194175"/>
            <a:ext cx="60325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7638" name="Freeform 54"/>
          <p:cNvSpPr>
            <a:spLocks/>
          </p:cNvSpPr>
          <p:nvPr/>
        </p:nvSpPr>
        <p:spPr bwMode="auto">
          <a:xfrm>
            <a:off x="1643063" y="4244975"/>
            <a:ext cx="871537" cy="115888"/>
          </a:xfrm>
          <a:custGeom>
            <a:avLst/>
            <a:gdLst>
              <a:gd name="T0" fmla="*/ 0 w 363"/>
              <a:gd name="T1" fmla="*/ 0 h 97"/>
              <a:gd name="T2" fmla="*/ 2147483647 w 363"/>
              <a:gd name="T3" fmla="*/ 2147483647 h 97"/>
              <a:gd name="T4" fmla="*/ 2147483647 w 363"/>
              <a:gd name="T5" fmla="*/ 2147483647 h 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3" h="97">
                <a:moveTo>
                  <a:pt x="0" y="0"/>
                </a:moveTo>
                <a:cubicBezTo>
                  <a:pt x="15" y="41"/>
                  <a:pt x="30" y="83"/>
                  <a:pt x="91" y="90"/>
                </a:cubicBezTo>
                <a:cubicBezTo>
                  <a:pt x="152" y="97"/>
                  <a:pt x="257" y="71"/>
                  <a:pt x="363" y="45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39" name="Text Box 55"/>
          <p:cNvSpPr txBox="1">
            <a:spLocks noChangeArrowheads="1"/>
          </p:cNvSpPr>
          <p:nvPr/>
        </p:nvSpPr>
        <p:spPr bwMode="auto">
          <a:xfrm>
            <a:off x="1296988" y="2105025"/>
            <a:ext cx="6413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500" i="1"/>
              <a:t>h</a:t>
            </a:r>
            <a:r>
              <a:rPr lang="de-DE" altLang="de-DE" sz="1500" baseline="-25000"/>
              <a:t>A</a:t>
            </a:r>
            <a:r>
              <a:rPr lang="de-DE" altLang="de-DE" sz="1500"/>
              <a:t>(</a:t>
            </a:r>
            <a:r>
              <a:rPr lang="de-DE" altLang="de-DE" sz="1500" i="1"/>
              <a:t>w</a:t>
            </a:r>
            <a:r>
              <a:rPr lang="de-DE" altLang="de-DE" sz="1500"/>
              <a:t>)</a:t>
            </a:r>
            <a:endParaRPr lang="en-US" altLang="de-DE" sz="1500"/>
          </a:p>
        </p:txBody>
      </p:sp>
      <p:sp>
        <p:nvSpPr>
          <p:cNvPr id="67640" name="Text Box 56"/>
          <p:cNvSpPr txBox="1">
            <a:spLocks noChangeArrowheads="1"/>
          </p:cNvSpPr>
          <p:nvPr/>
        </p:nvSpPr>
        <p:spPr bwMode="auto">
          <a:xfrm>
            <a:off x="774700" y="2097088"/>
            <a:ext cx="6397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500" i="1"/>
              <a:t>h</a:t>
            </a:r>
            <a:r>
              <a:rPr lang="de-DE" altLang="de-DE" sz="1500" baseline="-25000"/>
              <a:t>B</a:t>
            </a:r>
            <a:r>
              <a:rPr lang="de-DE" altLang="de-DE" sz="1500"/>
              <a:t>(</a:t>
            </a:r>
            <a:r>
              <a:rPr lang="de-DE" altLang="de-DE" sz="1500" i="1"/>
              <a:t>w</a:t>
            </a:r>
            <a:r>
              <a:rPr lang="de-DE" altLang="de-DE" sz="1500"/>
              <a:t>)</a:t>
            </a:r>
            <a:endParaRPr lang="en-US" altLang="de-DE" sz="1500"/>
          </a:p>
        </p:txBody>
      </p:sp>
      <p:sp>
        <p:nvSpPr>
          <p:cNvPr id="67641" name="Line 57"/>
          <p:cNvSpPr>
            <a:spLocks noChangeShapeType="1"/>
          </p:cNvSpPr>
          <p:nvPr/>
        </p:nvSpPr>
        <p:spPr bwMode="auto">
          <a:xfrm>
            <a:off x="1122363" y="2397125"/>
            <a:ext cx="115887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42" name="Line 58"/>
          <p:cNvSpPr>
            <a:spLocks noChangeShapeType="1"/>
          </p:cNvSpPr>
          <p:nvPr/>
        </p:nvSpPr>
        <p:spPr bwMode="auto">
          <a:xfrm>
            <a:off x="1411288" y="2397125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43" name="Text Box 59"/>
          <p:cNvSpPr txBox="1">
            <a:spLocks noChangeArrowheads="1"/>
          </p:cNvSpPr>
          <p:nvPr/>
        </p:nvSpPr>
        <p:spPr bwMode="auto">
          <a:xfrm>
            <a:off x="2286000" y="483235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8</a:t>
            </a:r>
            <a:endParaRPr lang="en-US" altLang="de-DE" sz="1500"/>
          </a:p>
        </p:txBody>
      </p:sp>
      <p:sp>
        <p:nvSpPr>
          <p:cNvPr id="67644" name="Text Box 60"/>
          <p:cNvSpPr txBox="1">
            <a:spLocks noChangeArrowheads="1"/>
          </p:cNvSpPr>
          <p:nvPr/>
        </p:nvSpPr>
        <p:spPr bwMode="auto">
          <a:xfrm>
            <a:off x="836613" y="1111250"/>
            <a:ext cx="72421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2. Ermitteln der Formfunktion der Topzelle </a:t>
            </a:r>
            <a:br>
              <a:rPr lang="de-DE" altLang="de-DE"/>
            </a:br>
            <a:r>
              <a:rPr lang="de-DE" altLang="de-DE"/>
              <a:t>    (</a:t>
            </a:r>
            <a:r>
              <a:rPr lang="de-DE" altLang="de-DE" u="sng"/>
              <a:t>horizontale</a:t>
            </a:r>
            <a:r>
              <a:rPr lang="de-DE" altLang="de-DE"/>
              <a:t> Zusammensetzung)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3.4.1	Floorplan-Sizing-Algorithmus: Beispiel</a:t>
            </a:r>
          </a:p>
        </p:txBody>
      </p:sp>
      <p:sp>
        <p:nvSpPr>
          <p:cNvPr id="68611" name="Freeform 3"/>
          <p:cNvSpPr>
            <a:spLocks/>
          </p:cNvSpPr>
          <p:nvPr/>
        </p:nvSpPr>
        <p:spPr bwMode="auto">
          <a:xfrm>
            <a:off x="4359275" y="2546350"/>
            <a:ext cx="1166813" cy="1884363"/>
          </a:xfrm>
          <a:custGeom>
            <a:avLst/>
            <a:gdLst>
              <a:gd name="T0" fmla="*/ 2147483647 w 913"/>
              <a:gd name="T1" fmla="*/ 2147483647 h 1476"/>
              <a:gd name="T2" fmla="*/ 2147483647 w 913"/>
              <a:gd name="T3" fmla="*/ 2147483647 h 1476"/>
              <a:gd name="T4" fmla="*/ 2147483647 w 913"/>
              <a:gd name="T5" fmla="*/ 2147483647 h 1476"/>
              <a:gd name="T6" fmla="*/ 2147483647 w 913"/>
              <a:gd name="T7" fmla="*/ 2147483647 h 1476"/>
              <a:gd name="T8" fmla="*/ 0 w 913"/>
              <a:gd name="T9" fmla="*/ 2147483647 h 1476"/>
              <a:gd name="T10" fmla="*/ 0 w 913"/>
              <a:gd name="T11" fmla="*/ 0 h 1476"/>
              <a:gd name="T12" fmla="*/ 2147483647 w 913"/>
              <a:gd name="T13" fmla="*/ 0 h 1476"/>
              <a:gd name="T14" fmla="*/ 2147483647 w 913"/>
              <a:gd name="T15" fmla="*/ 2147483647 h 14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13" h="1476">
                <a:moveTo>
                  <a:pt x="913" y="868"/>
                </a:moveTo>
                <a:lnTo>
                  <a:pt x="913" y="1476"/>
                </a:ln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  <a:lnTo>
                  <a:pt x="913" y="0"/>
                </a:lnTo>
                <a:lnTo>
                  <a:pt x="913" y="868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BFBF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8612" name="Freeform 4"/>
          <p:cNvSpPr>
            <a:spLocks/>
          </p:cNvSpPr>
          <p:nvPr/>
        </p:nvSpPr>
        <p:spPr bwMode="auto">
          <a:xfrm>
            <a:off x="4359275" y="2546350"/>
            <a:ext cx="1166813" cy="1884363"/>
          </a:xfrm>
          <a:custGeom>
            <a:avLst/>
            <a:gdLst>
              <a:gd name="T0" fmla="*/ 2147483647 w 913"/>
              <a:gd name="T1" fmla="*/ 2147483647 h 1476"/>
              <a:gd name="T2" fmla="*/ 2147483647 w 913"/>
              <a:gd name="T3" fmla="*/ 2147483647 h 1476"/>
              <a:gd name="T4" fmla="*/ 2147483647 w 913"/>
              <a:gd name="T5" fmla="*/ 2147483647 h 1476"/>
              <a:gd name="T6" fmla="*/ 0 w 913"/>
              <a:gd name="T7" fmla="*/ 2147483647 h 1476"/>
              <a:gd name="T8" fmla="*/ 0 w 913"/>
              <a:gd name="T9" fmla="*/ 0 h 1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3" h="1476">
                <a:moveTo>
                  <a:pt x="913" y="1476"/>
                </a:move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13" name="Freeform 5"/>
          <p:cNvSpPr>
            <a:spLocks/>
          </p:cNvSpPr>
          <p:nvPr/>
        </p:nvSpPr>
        <p:spPr bwMode="auto">
          <a:xfrm>
            <a:off x="4554538" y="2878138"/>
            <a:ext cx="971550" cy="1358900"/>
          </a:xfrm>
          <a:custGeom>
            <a:avLst/>
            <a:gdLst>
              <a:gd name="T0" fmla="*/ 2147483647 w 760"/>
              <a:gd name="T1" fmla="*/ 2147483647 h 1065"/>
              <a:gd name="T2" fmla="*/ 2147483647 w 760"/>
              <a:gd name="T3" fmla="*/ 0 h 1065"/>
              <a:gd name="T4" fmla="*/ 0 w 760"/>
              <a:gd name="T5" fmla="*/ 0 h 1065"/>
              <a:gd name="T6" fmla="*/ 0 w 760"/>
              <a:gd name="T7" fmla="*/ 2147483647 h 1065"/>
              <a:gd name="T8" fmla="*/ 2147483647 w 760"/>
              <a:gd name="T9" fmla="*/ 2147483647 h 1065"/>
              <a:gd name="T10" fmla="*/ 2147483647 w 760"/>
              <a:gd name="T11" fmla="*/ 2147483647 h 1065"/>
              <a:gd name="T12" fmla="*/ 2147483647 w 760"/>
              <a:gd name="T13" fmla="*/ 2147483647 h 1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65">
                <a:moveTo>
                  <a:pt x="760" y="1065"/>
                </a:moveTo>
                <a:lnTo>
                  <a:pt x="760" y="0"/>
                </a:lnTo>
                <a:lnTo>
                  <a:pt x="0" y="0"/>
                </a:ln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8614" name="Freeform 6"/>
          <p:cNvSpPr>
            <a:spLocks/>
          </p:cNvSpPr>
          <p:nvPr/>
        </p:nvSpPr>
        <p:spPr bwMode="auto">
          <a:xfrm>
            <a:off x="4554538" y="2878138"/>
            <a:ext cx="971550" cy="1358900"/>
          </a:xfrm>
          <a:custGeom>
            <a:avLst/>
            <a:gdLst>
              <a:gd name="T0" fmla="*/ 0 w 760"/>
              <a:gd name="T1" fmla="*/ 0 h 1065"/>
              <a:gd name="T2" fmla="*/ 0 w 760"/>
              <a:gd name="T3" fmla="*/ 2147483647 h 1065"/>
              <a:gd name="T4" fmla="*/ 2147483647 w 760"/>
              <a:gd name="T5" fmla="*/ 2147483647 h 1065"/>
              <a:gd name="T6" fmla="*/ 2147483647 w 760"/>
              <a:gd name="T7" fmla="*/ 2147483647 h 1065"/>
              <a:gd name="T8" fmla="*/ 2147483647 w 760"/>
              <a:gd name="T9" fmla="*/ 2147483647 h 1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0" h="1065">
                <a:moveTo>
                  <a:pt x="0" y="0"/>
                </a:move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15" name="Oval 7"/>
          <p:cNvSpPr>
            <a:spLocks noChangeArrowheads="1"/>
          </p:cNvSpPr>
          <p:nvPr/>
        </p:nvSpPr>
        <p:spPr bwMode="auto">
          <a:xfrm>
            <a:off x="2628900" y="2795588"/>
            <a:ext cx="58738" cy="587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8616" name="AutoShape 8"/>
          <p:cNvSpPr>
            <a:spLocks noChangeArrowheads="1"/>
          </p:cNvSpPr>
          <p:nvPr/>
        </p:nvSpPr>
        <p:spPr bwMode="auto">
          <a:xfrm>
            <a:off x="3208338" y="3332163"/>
            <a:ext cx="463550" cy="57943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8617" name="Line 9"/>
          <p:cNvSpPr>
            <a:spLocks noChangeShapeType="1"/>
          </p:cNvSpPr>
          <p:nvPr/>
        </p:nvSpPr>
        <p:spPr bwMode="auto">
          <a:xfrm flipH="1">
            <a:off x="3962400" y="2525713"/>
            <a:ext cx="0" cy="2370137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18" name="Line 10"/>
          <p:cNvSpPr>
            <a:spLocks noChangeShapeType="1"/>
          </p:cNvSpPr>
          <p:nvPr/>
        </p:nvSpPr>
        <p:spPr bwMode="auto">
          <a:xfrm>
            <a:off x="3844925" y="4779963"/>
            <a:ext cx="2260600" cy="4762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5873750" y="4851400"/>
            <a:ext cx="3587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800" i="1"/>
              <a:t>w</a:t>
            </a:r>
            <a:endParaRPr lang="en-US" altLang="de-DE" sz="1800" i="1"/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4254500" y="4837113"/>
            <a:ext cx="3000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5067300" y="48371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de-DE" sz="1500"/>
          </a:p>
        </p:txBody>
      </p:sp>
      <p:sp>
        <p:nvSpPr>
          <p:cNvPr id="68622" name="Line 14"/>
          <p:cNvSpPr>
            <a:spLocks noChangeShapeType="1"/>
          </p:cNvSpPr>
          <p:nvPr/>
        </p:nvSpPr>
        <p:spPr bwMode="auto">
          <a:xfrm>
            <a:off x="4367213" y="4721225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23" name="Line 15"/>
          <p:cNvSpPr>
            <a:spLocks noChangeShapeType="1"/>
          </p:cNvSpPr>
          <p:nvPr/>
        </p:nvSpPr>
        <p:spPr bwMode="auto">
          <a:xfrm>
            <a:off x="4578350" y="4714875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24" name="Line 16"/>
          <p:cNvSpPr>
            <a:spLocks noChangeShapeType="1"/>
          </p:cNvSpPr>
          <p:nvPr/>
        </p:nvSpPr>
        <p:spPr bwMode="auto">
          <a:xfrm>
            <a:off x="4773613" y="4721225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25" name="Line 17"/>
          <p:cNvSpPr>
            <a:spLocks noChangeShapeType="1"/>
          </p:cNvSpPr>
          <p:nvPr/>
        </p:nvSpPr>
        <p:spPr bwMode="auto">
          <a:xfrm>
            <a:off x="4948238" y="4721225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26" name="Line 18"/>
          <p:cNvSpPr>
            <a:spLocks noChangeShapeType="1"/>
          </p:cNvSpPr>
          <p:nvPr/>
        </p:nvSpPr>
        <p:spPr bwMode="auto">
          <a:xfrm>
            <a:off x="5180013" y="4721225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27" name="Line 19"/>
          <p:cNvSpPr>
            <a:spLocks noChangeShapeType="1"/>
          </p:cNvSpPr>
          <p:nvPr/>
        </p:nvSpPr>
        <p:spPr bwMode="auto">
          <a:xfrm>
            <a:off x="5353050" y="4721225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28" name="Line 20"/>
          <p:cNvSpPr>
            <a:spLocks noChangeShapeType="1"/>
          </p:cNvSpPr>
          <p:nvPr/>
        </p:nvSpPr>
        <p:spPr bwMode="auto">
          <a:xfrm>
            <a:off x="5527675" y="4721225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29" name="Line 21"/>
          <p:cNvSpPr>
            <a:spLocks noChangeShapeType="1"/>
          </p:cNvSpPr>
          <p:nvPr/>
        </p:nvSpPr>
        <p:spPr bwMode="auto">
          <a:xfrm rot="-5400000">
            <a:off x="3970338" y="4360862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30" name="Line 22"/>
          <p:cNvSpPr>
            <a:spLocks noChangeShapeType="1"/>
          </p:cNvSpPr>
          <p:nvPr/>
        </p:nvSpPr>
        <p:spPr bwMode="auto">
          <a:xfrm rot="-5400000">
            <a:off x="3962401" y="4171950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31" name="Line 23"/>
          <p:cNvSpPr>
            <a:spLocks noChangeShapeType="1"/>
          </p:cNvSpPr>
          <p:nvPr/>
        </p:nvSpPr>
        <p:spPr bwMode="auto">
          <a:xfrm rot="-5400000">
            <a:off x="3970338" y="3983037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32" name="Line 24"/>
          <p:cNvSpPr>
            <a:spLocks noChangeShapeType="1"/>
          </p:cNvSpPr>
          <p:nvPr/>
        </p:nvSpPr>
        <p:spPr bwMode="auto">
          <a:xfrm rot="-5400000">
            <a:off x="3970338" y="3797300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33" name="Line 25"/>
          <p:cNvSpPr>
            <a:spLocks noChangeShapeType="1"/>
          </p:cNvSpPr>
          <p:nvPr/>
        </p:nvSpPr>
        <p:spPr bwMode="auto">
          <a:xfrm rot="-5400000">
            <a:off x="3970338" y="3608387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34" name="Line 26"/>
          <p:cNvSpPr>
            <a:spLocks noChangeShapeType="1"/>
          </p:cNvSpPr>
          <p:nvPr/>
        </p:nvSpPr>
        <p:spPr bwMode="auto">
          <a:xfrm rot="-5400000">
            <a:off x="3970338" y="3233737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35" name="Text Box 27"/>
          <p:cNvSpPr txBox="1">
            <a:spLocks noChangeArrowheads="1"/>
          </p:cNvSpPr>
          <p:nvPr/>
        </p:nvSpPr>
        <p:spPr bwMode="auto">
          <a:xfrm>
            <a:off x="3678238" y="4303713"/>
            <a:ext cx="3000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68636" name="Text Box 28"/>
          <p:cNvSpPr txBox="1">
            <a:spLocks noChangeArrowheads="1"/>
          </p:cNvSpPr>
          <p:nvPr/>
        </p:nvSpPr>
        <p:spPr bwMode="auto">
          <a:xfrm>
            <a:off x="3671888" y="3911600"/>
            <a:ext cx="3000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68637" name="Text Box 29"/>
          <p:cNvSpPr txBox="1">
            <a:spLocks noChangeArrowheads="1"/>
          </p:cNvSpPr>
          <p:nvPr/>
        </p:nvSpPr>
        <p:spPr bwMode="auto">
          <a:xfrm>
            <a:off x="3543300" y="2451100"/>
            <a:ext cx="3206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800" i="1"/>
              <a:t>h</a:t>
            </a:r>
            <a:endParaRPr lang="en-US" altLang="de-DE" sz="1800" i="1"/>
          </a:p>
        </p:txBody>
      </p:sp>
      <p:sp>
        <p:nvSpPr>
          <p:cNvPr id="68638" name="Line 30"/>
          <p:cNvSpPr>
            <a:spLocks noChangeShapeType="1"/>
          </p:cNvSpPr>
          <p:nvPr/>
        </p:nvSpPr>
        <p:spPr bwMode="auto">
          <a:xfrm rot="-5400000">
            <a:off x="3962401" y="3048000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39" name="Text Box 31"/>
          <p:cNvSpPr txBox="1">
            <a:spLocks noChangeArrowheads="1"/>
          </p:cNvSpPr>
          <p:nvPr/>
        </p:nvSpPr>
        <p:spPr bwMode="auto">
          <a:xfrm>
            <a:off x="4662488" y="48371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68640" name="Text Box 32"/>
          <p:cNvSpPr txBox="1">
            <a:spLocks noChangeArrowheads="1"/>
          </p:cNvSpPr>
          <p:nvPr/>
        </p:nvSpPr>
        <p:spPr bwMode="auto">
          <a:xfrm>
            <a:off x="3671888" y="3549650"/>
            <a:ext cx="3000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de-DE" sz="1500"/>
          </a:p>
        </p:txBody>
      </p:sp>
      <p:sp>
        <p:nvSpPr>
          <p:cNvPr id="68641" name="Line 33"/>
          <p:cNvSpPr>
            <a:spLocks noChangeShapeType="1"/>
          </p:cNvSpPr>
          <p:nvPr/>
        </p:nvSpPr>
        <p:spPr bwMode="auto">
          <a:xfrm>
            <a:off x="5700713" y="4725988"/>
            <a:ext cx="0" cy="119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42" name="Line 34"/>
          <p:cNvSpPr>
            <a:spLocks noChangeShapeType="1"/>
          </p:cNvSpPr>
          <p:nvPr/>
        </p:nvSpPr>
        <p:spPr bwMode="auto">
          <a:xfrm>
            <a:off x="4164013" y="4721225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43" name="Line 35"/>
          <p:cNvSpPr>
            <a:spLocks noChangeShapeType="1"/>
          </p:cNvSpPr>
          <p:nvPr/>
        </p:nvSpPr>
        <p:spPr bwMode="auto">
          <a:xfrm rot="-5400000">
            <a:off x="3961607" y="4547394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44" name="Line 36"/>
          <p:cNvSpPr>
            <a:spLocks noChangeShapeType="1"/>
          </p:cNvSpPr>
          <p:nvPr/>
        </p:nvSpPr>
        <p:spPr bwMode="auto">
          <a:xfrm flipH="1">
            <a:off x="831850" y="2522538"/>
            <a:ext cx="0" cy="23685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45" name="Line 37"/>
          <p:cNvSpPr>
            <a:spLocks noChangeShapeType="1"/>
          </p:cNvSpPr>
          <p:nvPr/>
        </p:nvSpPr>
        <p:spPr bwMode="auto">
          <a:xfrm>
            <a:off x="715963" y="4775200"/>
            <a:ext cx="2260600" cy="4763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46" name="Text Box 38"/>
          <p:cNvSpPr txBox="1">
            <a:spLocks noChangeArrowheads="1"/>
          </p:cNvSpPr>
          <p:nvPr/>
        </p:nvSpPr>
        <p:spPr bwMode="auto">
          <a:xfrm>
            <a:off x="2743200" y="4846638"/>
            <a:ext cx="3587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800" i="1"/>
              <a:t>w</a:t>
            </a:r>
            <a:endParaRPr lang="en-US" altLang="de-DE" sz="1800" i="1"/>
          </a:p>
        </p:txBody>
      </p:sp>
      <p:sp>
        <p:nvSpPr>
          <p:cNvPr id="68647" name="Text Box 39"/>
          <p:cNvSpPr txBox="1">
            <a:spLocks noChangeArrowheads="1"/>
          </p:cNvSpPr>
          <p:nvPr/>
        </p:nvSpPr>
        <p:spPr bwMode="auto">
          <a:xfrm>
            <a:off x="1125538" y="4832350"/>
            <a:ext cx="3000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68648" name="Text Box 40"/>
          <p:cNvSpPr txBox="1">
            <a:spLocks noChangeArrowheads="1"/>
          </p:cNvSpPr>
          <p:nvPr/>
        </p:nvSpPr>
        <p:spPr bwMode="auto">
          <a:xfrm>
            <a:off x="1938338" y="483235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de-DE" sz="1500"/>
          </a:p>
        </p:txBody>
      </p:sp>
      <p:sp>
        <p:nvSpPr>
          <p:cNvPr id="68649" name="Line 41"/>
          <p:cNvSpPr>
            <a:spLocks noChangeShapeType="1"/>
          </p:cNvSpPr>
          <p:nvPr/>
        </p:nvSpPr>
        <p:spPr bwMode="auto">
          <a:xfrm>
            <a:off x="1238250" y="471805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50" name="Line 42"/>
          <p:cNvSpPr>
            <a:spLocks noChangeShapeType="1"/>
          </p:cNvSpPr>
          <p:nvPr/>
        </p:nvSpPr>
        <p:spPr bwMode="auto">
          <a:xfrm>
            <a:off x="1449388" y="471170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51" name="Line 43"/>
          <p:cNvSpPr>
            <a:spLocks noChangeShapeType="1"/>
          </p:cNvSpPr>
          <p:nvPr/>
        </p:nvSpPr>
        <p:spPr bwMode="auto">
          <a:xfrm>
            <a:off x="1643063" y="471805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52" name="Line 44"/>
          <p:cNvSpPr>
            <a:spLocks noChangeShapeType="1"/>
          </p:cNvSpPr>
          <p:nvPr/>
        </p:nvSpPr>
        <p:spPr bwMode="auto">
          <a:xfrm>
            <a:off x="1816100" y="471805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53" name="Line 45"/>
          <p:cNvSpPr>
            <a:spLocks noChangeShapeType="1"/>
          </p:cNvSpPr>
          <p:nvPr/>
        </p:nvSpPr>
        <p:spPr bwMode="auto">
          <a:xfrm>
            <a:off x="2051050" y="471805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54" name="Line 46"/>
          <p:cNvSpPr>
            <a:spLocks noChangeShapeType="1"/>
          </p:cNvSpPr>
          <p:nvPr/>
        </p:nvSpPr>
        <p:spPr bwMode="auto">
          <a:xfrm>
            <a:off x="2224088" y="471805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55" name="Line 47"/>
          <p:cNvSpPr>
            <a:spLocks noChangeShapeType="1"/>
          </p:cNvSpPr>
          <p:nvPr/>
        </p:nvSpPr>
        <p:spPr bwMode="auto">
          <a:xfrm>
            <a:off x="2397125" y="471805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56" name="Line 48"/>
          <p:cNvSpPr>
            <a:spLocks noChangeShapeType="1"/>
          </p:cNvSpPr>
          <p:nvPr/>
        </p:nvSpPr>
        <p:spPr bwMode="auto">
          <a:xfrm rot="-5400000">
            <a:off x="840582" y="4355306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57" name="Line 49"/>
          <p:cNvSpPr>
            <a:spLocks noChangeShapeType="1"/>
          </p:cNvSpPr>
          <p:nvPr/>
        </p:nvSpPr>
        <p:spPr bwMode="auto">
          <a:xfrm rot="-5400000">
            <a:off x="832644" y="4169569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58" name="Line 50"/>
          <p:cNvSpPr>
            <a:spLocks noChangeShapeType="1"/>
          </p:cNvSpPr>
          <p:nvPr/>
        </p:nvSpPr>
        <p:spPr bwMode="auto">
          <a:xfrm rot="-5400000">
            <a:off x="840582" y="3980656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59" name="Line 51"/>
          <p:cNvSpPr>
            <a:spLocks noChangeShapeType="1"/>
          </p:cNvSpPr>
          <p:nvPr/>
        </p:nvSpPr>
        <p:spPr bwMode="auto">
          <a:xfrm rot="-5400000">
            <a:off x="840582" y="3793331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60" name="Line 52"/>
          <p:cNvSpPr>
            <a:spLocks noChangeShapeType="1"/>
          </p:cNvSpPr>
          <p:nvPr/>
        </p:nvSpPr>
        <p:spPr bwMode="auto">
          <a:xfrm rot="-5400000">
            <a:off x="840582" y="3606006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61" name="Line 53"/>
          <p:cNvSpPr>
            <a:spLocks noChangeShapeType="1"/>
          </p:cNvSpPr>
          <p:nvPr/>
        </p:nvSpPr>
        <p:spPr bwMode="auto">
          <a:xfrm rot="-5400000">
            <a:off x="840582" y="3418681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62" name="Line 54"/>
          <p:cNvSpPr>
            <a:spLocks noChangeShapeType="1"/>
          </p:cNvSpPr>
          <p:nvPr/>
        </p:nvSpPr>
        <p:spPr bwMode="auto">
          <a:xfrm rot="-5400000">
            <a:off x="840582" y="3231356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63" name="Text Box 55"/>
          <p:cNvSpPr txBox="1">
            <a:spLocks noChangeArrowheads="1"/>
          </p:cNvSpPr>
          <p:nvPr/>
        </p:nvSpPr>
        <p:spPr bwMode="auto">
          <a:xfrm>
            <a:off x="549275" y="4298950"/>
            <a:ext cx="3000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68664" name="Text Box 56"/>
          <p:cNvSpPr txBox="1">
            <a:spLocks noChangeArrowheads="1"/>
          </p:cNvSpPr>
          <p:nvPr/>
        </p:nvSpPr>
        <p:spPr bwMode="auto">
          <a:xfrm>
            <a:off x="542925" y="391160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68665" name="Text Box 57"/>
          <p:cNvSpPr txBox="1">
            <a:spLocks noChangeArrowheads="1"/>
          </p:cNvSpPr>
          <p:nvPr/>
        </p:nvSpPr>
        <p:spPr bwMode="auto">
          <a:xfrm>
            <a:off x="455613" y="2451100"/>
            <a:ext cx="32226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800" i="1"/>
              <a:t>h</a:t>
            </a:r>
            <a:endParaRPr lang="en-US" altLang="de-DE" sz="1800" i="1"/>
          </a:p>
        </p:txBody>
      </p:sp>
      <p:sp>
        <p:nvSpPr>
          <p:cNvPr id="68666" name="Line 58"/>
          <p:cNvSpPr>
            <a:spLocks noChangeShapeType="1"/>
          </p:cNvSpPr>
          <p:nvPr/>
        </p:nvSpPr>
        <p:spPr bwMode="auto">
          <a:xfrm rot="-5400000">
            <a:off x="832644" y="3045619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67" name="Text Box 59"/>
          <p:cNvSpPr txBox="1">
            <a:spLocks noChangeArrowheads="1"/>
          </p:cNvSpPr>
          <p:nvPr/>
        </p:nvSpPr>
        <p:spPr bwMode="auto">
          <a:xfrm>
            <a:off x="1531938" y="4832350"/>
            <a:ext cx="3000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68668" name="Text Box 60"/>
          <p:cNvSpPr txBox="1">
            <a:spLocks noChangeArrowheads="1"/>
          </p:cNvSpPr>
          <p:nvPr/>
        </p:nvSpPr>
        <p:spPr bwMode="auto">
          <a:xfrm>
            <a:off x="542925" y="3549650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de-DE" sz="1500"/>
          </a:p>
        </p:txBody>
      </p:sp>
      <p:sp>
        <p:nvSpPr>
          <p:cNvPr id="68669" name="Line 61"/>
          <p:cNvSpPr>
            <a:spLocks noChangeShapeType="1"/>
          </p:cNvSpPr>
          <p:nvPr/>
        </p:nvSpPr>
        <p:spPr bwMode="auto">
          <a:xfrm>
            <a:off x="2571750" y="4722813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70" name="Line 62"/>
          <p:cNvSpPr>
            <a:spLocks noChangeShapeType="1"/>
          </p:cNvSpPr>
          <p:nvPr/>
        </p:nvSpPr>
        <p:spPr bwMode="auto">
          <a:xfrm>
            <a:off x="1035050" y="471805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71" name="Line 63"/>
          <p:cNvSpPr>
            <a:spLocks noChangeShapeType="1"/>
          </p:cNvSpPr>
          <p:nvPr/>
        </p:nvSpPr>
        <p:spPr bwMode="auto">
          <a:xfrm rot="-5400000">
            <a:off x="831057" y="4544219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72" name="Text Box 64"/>
          <p:cNvSpPr txBox="1">
            <a:spLocks noChangeArrowheads="1"/>
          </p:cNvSpPr>
          <p:nvPr/>
        </p:nvSpPr>
        <p:spPr bwMode="auto">
          <a:xfrm>
            <a:off x="4424363" y="2097088"/>
            <a:ext cx="6413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500" i="1"/>
              <a:t>h</a:t>
            </a:r>
            <a:r>
              <a:rPr lang="de-DE" altLang="de-DE" sz="1500" baseline="-25000"/>
              <a:t>A</a:t>
            </a:r>
            <a:r>
              <a:rPr lang="de-DE" altLang="de-DE" sz="1500"/>
              <a:t>(</a:t>
            </a:r>
            <a:r>
              <a:rPr lang="de-DE" altLang="de-DE" sz="1500" i="1"/>
              <a:t>w</a:t>
            </a:r>
            <a:r>
              <a:rPr lang="de-DE" altLang="de-DE" sz="1500"/>
              <a:t>)</a:t>
            </a:r>
            <a:endParaRPr lang="en-US" altLang="de-DE" sz="1500"/>
          </a:p>
        </p:txBody>
      </p:sp>
      <p:sp>
        <p:nvSpPr>
          <p:cNvPr id="68673" name="Text Box 65"/>
          <p:cNvSpPr txBox="1">
            <a:spLocks noChangeArrowheads="1"/>
          </p:cNvSpPr>
          <p:nvPr/>
        </p:nvSpPr>
        <p:spPr bwMode="auto">
          <a:xfrm>
            <a:off x="3903663" y="2090738"/>
            <a:ext cx="6413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500" i="1"/>
              <a:t>h</a:t>
            </a:r>
            <a:r>
              <a:rPr lang="de-DE" altLang="de-DE" sz="1500" baseline="-25000"/>
              <a:t>B</a:t>
            </a:r>
            <a:r>
              <a:rPr lang="de-DE" altLang="de-DE" sz="1500"/>
              <a:t>(</a:t>
            </a:r>
            <a:r>
              <a:rPr lang="de-DE" altLang="de-DE" sz="1500" i="1"/>
              <a:t>w</a:t>
            </a:r>
            <a:r>
              <a:rPr lang="de-DE" altLang="de-DE" sz="1500"/>
              <a:t>)</a:t>
            </a:r>
            <a:endParaRPr lang="en-US" altLang="de-DE" sz="1500"/>
          </a:p>
        </p:txBody>
      </p:sp>
      <p:sp>
        <p:nvSpPr>
          <p:cNvPr id="68674" name="Text Box 66"/>
          <p:cNvSpPr txBox="1">
            <a:spLocks noChangeArrowheads="1"/>
          </p:cNvSpPr>
          <p:nvPr/>
        </p:nvSpPr>
        <p:spPr bwMode="auto">
          <a:xfrm>
            <a:off x="5005388" y="2090738"/>
            <a:ext cx="64611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500" i="1"/>
              <a:t>h</a:t>
            </a:r>
            <a:r>
              <a:rPr lang="de-DE" altLang="de-DE" sz="1500" baseline="-25000"/>
              <a:t>C</a:t>
            </a:r>
            <a:r>
              <a:rPr lang="de-DE" altLang="de-DE" sz="1500"/>
              <a:t>(</a:t>
            </a:r>
            <a:r>
              <a:rPr lang="de-DE" altLang="de-DE" sz="1500" i="1"/>
              <a:t>w</a:t>
            </a:r>
            <a:r>
              <a:rPr lang="de-DE" altLang="de-DE" sz="1500"/>
              <a:t>)</a:t>
            </a:r>
            <a:endParaRPr lang="en-US" altLang="de-DE" sz="1500"/>
          </a:p>
        </p:txBody>
      </p:sp>
      <p:sp>
        <p:nvSpPr>
          <p:cNvPr id="68675" name="Line 67"/>
          <p:cNvSpPr>
            <a:spLocks noChangeShapeType="1"/>
          </p:cNvSpPr>
          <p:nvPr/>
        </p:nvSpPr>
        <p:spPr bwMode="auto">
          <a:xfrm rot="-5400000">
            <a:off x="3970338" y="3421062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76" name="Line 68"/>
          <p:cNvSpPr>
            <a:spLocks noChangeShapeType="1"/>
          </p:cNvSpPr>
          <p:nvPr/>
        </p:nvSpPr>
        <p:spPr bwMode="auto">
          <a:xfrm>
            <a:off x="5521325" y="4432300"/>
            <a:ext cx="579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77" name="Rectangle 69"/>
          <p:cNvSpPr>
            <a:spLocks noChangeArrowheads="1"/>
          </p:cNvSpPr>
          <p:nvPr/>
        </p:nvSpPr>
        <p:spPr bwMode="auto">
          <a:xfrm>
            <a:off x="4557713" y="2546350"/>
            <a:ext cx="1552575" cy="34290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8678" name="Rectangle 70"/>
          <p:cNvSpPr>
            <a:spLocks noChangeArrowheads="1"/>
          </p:cNvSpPr>
          <p:nvPr/>
        </p:nvSpPr>
        <p:spPr bwMode="auto">
          <a:xfrm>
            <a:off x="5476875" y="2881313"/>
            <a:ext cx="628650" cy="135255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8679" name="Rectangle 71"/>
          <p:cNvSpPr>
            <a:spLocks noChangeArrowheads="1"/>
          </p:cNvSpPr>
          <p:nvPr/>
        </p:nvSpPr>
        <p:spPr bwMode="auto">
          <a:xfrm>
            <a:off x="5526088" y="4244975"/>
            <a:ext cx="579437" cy="18256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8680" name="Freeform 72"/>
          <p:cNvSpPr>
            <a:spLocks/>
          </p:cNvSpPr>
          <p:nvPr/>
        </p:nvSpPr>
        <p:spPr bwMode="auto">
          <a:xfrm>
            <a:off x="1238250" y="2546350"/>
            <a:ext cx="1166813" cy="1884363"/>
          </a:xfrm>
          <a:custGeom>
            <a:avLst/>
            <a:gdLst>
              <a:gd name="T0" fmla="*/ 2147483647 w 913"/>
              <a:gd name="T1" fmla="*/ 2147483647 h 1476"/>
              <a:gd name="T2" fmla="*/ 2147483647 w 913"/>
              <a:gd name="T3" fmla="*/ 2147483647 h 1476"/>
              <a:gd name="T4" fmla="*/ 2147483647 w 913"/>
              <a:gd name="T5" fmla="*/ 2147483647 h 1476"/>
              <a:gd name="T6" fmla="*/ 2147483647 w 913"/>
              <a:gd name="T7" fmla="*/ 2147483647 h 1476"/>
              <a:gd name="T8" fmla="*/ 0 w 913"/>
              <a:gd name="T9" fmla="*/ 2147483647 h 1476"/>
              <a:gd name="T10" fmla="*/ 0 w 913"/>
              <a:gd name="T11" fmla="*/ 0 h 1476"/>
              <a:gd name="T12" fmla="*/ 2147483647 w 913"/>
              <a:gd name="T13" fmla="*/ 0 h 1476"/>
              <a:gd name="T14" fmla="*/ 2147483647 w 913"/>
              <a:gd name="T15" fmla="*/ 2147483647 h 14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13" h="1476">
                <a:moveTo>
                  <a:pt x="913" y="868"/>
                </a:moveTo>
                <a:lnTo>
                  <a:pt x="913" y="1476"/>
                </a:ln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  <a:lnTo>
                  <a:pt x="913" y="0"/>
                </a:lnTo>
                <a:lnTo>
                  <a:pt x="913" y="868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BFBF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8681" name="Freeform 73"/>
          <p:cNvSpPr>
            <a:spLocks/>
          </p:cNvSpPr>
          <p:nvPr/>
        </p:nvSpPr>
        <p:spPr bwMode="auto">
          <a:xfrm>
            <a:off x="1238250" y="2546350"/>
            <a:ext cx="1166813" cy="1884363"/>
          </a:xfrm>
          <a:custGeom>
            <a:avLst/>
            <a:gdLst>
              <a:gd name="T0" fmla="*/ 2147483647 w 913"/>
              <a:gd name="T1" fmla="*/ 2147483647 h 1476"/>
              <a:gd name="T2" fmla="*/ 2147483647 w 913"/>
              <a:gd name="T3" fmla="*/ 2147483647 h 1476"/>
              <a:gd name="T4" fmla="*/ 2147483647 w 913"/>
              <a:gd name="T5" fmla="*/ 2147483647 h 1476"/>
              <a:gd name="T6" fmla="*/ 0 w 913"/>
              <a:gd name="T7" fmla="*/ 2147483647 h 1476"/>
              <a:gd name="T8" fmla="*/ 0 w 913"/>
              <a:gd name="T9" fmla="*/ 0 h 1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3" h="1476">
                <a:moveTo>
                  <a:pt x="913" y="1476"/>
                </a:move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82" name="Freeform 74"/>
          <p:cNvSpPr>
            <a:spLocks/>
          </p:cNvSpPr>
          <p:nvPr/>
        </p:nvSpPr>
        <p:spPr bwMode="auto">
          <a:xfrm>
            <a:off x="1433513" y="2878138"/>
            <a:ext cx="971550" cy="1358900"/>
          </a:xfrm>
          <a:custGeom>
            <a:avLst/>
            <a:gdLst>
              <a:gd name="T0" fmla="*/ 2147483647 w 760"/>
              <a:gd name="T1" fmla="*/ 2147483647 h 1065"/>
              <a:gd name="T2" fmla="*/ 2147483647 w 760"/>
              <a:gd name="T3" fmla="*/ 0 h 1065"/>
              <a:gd name="T4" fmla="*/ 0 w 760"/>
              <a:gd name="T5" fmla="*/ 0 h 1065"/>
              <a:gd name="T6" fmla="*/ 0 w 760"/>
              <a:gd name="T7" fmla="*/ 2147483647 h 1065"/>
              <a:gd name="T8" fmla="*/ 2147483647 w 760"/>
              <a:gd name="T9" fmla="*/ 2147483647 h 1065"/>
              <a:gd name="T10" fmla="*/ 2147483647 w 760"/>
              <a:gd name="T11" fmla="*/ 2147483647 h 1065"/>
              <a:gd name="T12" fmla="*/ 2147483647 w 760"/>
              <a:gd name="T13" fmla="*/ 2147483647 h 1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65">
                <a:moveTo>
                  <a:pt x="760" y="1065"/>
                </a:moveTo>
                <a:lnTo>
                  <a:pt x="760" y="0"/>
                </a:lnTo>
                <a:lnTo>
                  <a:pt x="0" y="0"/>
                </a:ln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8683" name="Freeform 75"/>
          <p:cNvSpPr>
            <a:spLocks/>
          </p:cNvSpPr>
          <p:nvPr/>
        </p:nvSpPr>
        <p:spPr bwMode="auto">
          <a:xfrm>
            <a:off x="1433513" y="2878138"/>
            <a:ext cx="971550" cy="1358900"/>
          </a:xfrm>
          <a:custGeom>
            <a:avLst/>
            <a:gdLst>
              <a:gd name="T0" fmla="*/ 0 w 760"/>
              <a:gd name="T1" fmla="*/ 0 h 1065"/>
              <a:gd name="T2" fmla="*/ 0 w 760"/>
              <a:gd name="T3" fmla="*/ 2147483647 h 1065"/>
              <a:gd name="T4" fmla="*/ 2147483647 w 760"/>
              <a:gd name="T5" fmla="*/ 2147483647 h 1065"/>
              <a:gd name="T6" fmla="*/ 2147483647 w 760"/>
              <a:gd name="T7" fmla="*/ 2147483647 h 1065"/>
              <a:gd name="T8" fmla="*/ 2147483647 w 760"/>
              <a:gd name="T9" fmla="*/ 2147483647 h 1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0" h="1065">
                <a:moveTo>
                  <a:pt x="0" y="0"/>
                </a:move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84" name="Line 76"/>
          <p:cNvSpPr>
            <a:spLocks noChangeShapeType="1"/>
          </p:cNvSpPr>
          <p:nvPr/>
        </p:nvSpPr>
        <p:spPr bwMode="auto">
          <a:xfrm>
            <a:off x="2400300" y="4432300"/>
            <a:ext cx="579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85" name="Line 77"/>
          <p:cNvSpPr>
            <a:spLocks noChangeShapeType="1"/>
          </p:cNvSpPr>
          <p:nvPr/>
        </p:nvSpPr>
        <p:spPr bwMode="auto">
          <a:xfrm>
            <a:off x="2405063" y="4238625"/>
            <a:ext cx="579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86" name="Line 78"/>
          <p:cNvSpPr>
            <a:spLocks noChangeShapeType="1"/>
          </p:cNvSpPr>
          <p:nvPr/>
        </p:nvSpPr>
        <p:spPr bwMode="auto">
          <a:xfrm flipV="1">
            <a:off x="1435100" y="2544763"/>
            <a:ext cx="0" cy="346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87" name="Rectangle 79"/>
          <p:cNvSpPr>
            <a:spLocks noChangeArrowheads="1"/>
          </p:cNvSpPr>
          <p:nvPr/>
        </p:nvSpPr>
        <p:spPr bwMode="auto">
          <a:xfrm>
            <a:off x="1441450" y="2543175"/>
            <a:ext cx="1538288" cy="34290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8688" name="Rectangle 80"/>
          <p:cNvSpPr>
            <a:spLocks noChangeArrowheads="1"/>
          </p:cNvSpPr>
          <p:nvPr/>
        </p:nvSpPr>
        <p:spPr bwMode="auto">
          <a:xfrm>
            <a:off x="2355850" y="2546350"/>
            <a:ext cx="628650" cy="1679575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8689" name="Rectangle 81"/>
          <p:cNvSpPr>
            <a:spLocks noChangeArrowheads="1"/>
          </p:cNvSpPr>
          <p:nvPr/>
        </p:nvSpPr>
        <p:spPr bwMode="auto">
          <a:xfrm>
            <a:off x="2405063" y="4244975"/>
            <a:ext cx="579437" cy="18256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8690" name="Oval 82"/>
          <p:cNvSpPr>
            <a:spLocks noChangeArrowheads="1"/>
          </p:cNvSpPr>
          <p:nvPr/>
        </p:nvSpPr>
        <p:spPr bwMode="auto">
          <a:xfrm>
            <a:off x="1406525" y="3803650"/>
            <a:ext cx="58738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8691" name="Oval 83"/>
          <p:cNvSpPr>
            <a:spLocks noChangeAspect="1" noChangeArrowheads="1"/>
          </p:cNvSpPr>
          <p:nvPr/>
        </p:nvSpPr>
        <p:spPr bwMode="auto">
          <a:xfrm>
            <a:off x="1779588" y="3829050"/>
            <a:ext cx="73025" cy="6985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8692" name="Oval 84"/>
          <p:cNvSpPr>
            <a:spLocks noChangeAspect="1" noChangeArrowheads="1"/>
          </p:cNvSpPr>
          <p:nvPr/>
        </p:nvSpPr>
        <p:spPr bwMode="auto">
          <a:xfrm>
            <a:off x="2182813" y="4030663"/>
            <a:ext cx="73025" cy="71437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8693" name="Oval 85"/>
          <p:cNvSpPr>
            <a:spLocks noChangeAspect="1" noChangeArrowheads="1"/>
          </p:cNvSpPr>
          <p:nvPr/>
        </p:nvSpPr>
        <p:spPr bwMode="auto">
          <a:xfrm>
            <a:off x="2546350" y="4211638"/>
            <a:ext cx="71438" cy="71437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8694" name="Line 86"/>
          <p:cNvSpPr>
            <a:spLocks noChangeShapeType="1"/>
          </p:cNvSpPr>
          <p:nvPr/>
        </p:nvSpPr>
        <p:spPr bwMode="auto">
          <a:xfrm flipH="1">
            <a:off x="1238250" y="3838575"/>
            <a:ext cx="1730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95" name="Freeform 87"/>
          <p:cNvSpPr>
            <a:spLocks/>
          </p:cNvSpPr>
          <p:nvPr/>
        </p:nvSpPr>
        <p:spPr bwMode="auto">
          <a:xfrm>
            <a:off x="1238250" y="4068763"/>
            <a:ext cx="577850" cy="58737"/>
          </a:xfrm>
          <a:custGeom>
            <a:avLst/>
            <a:gdLst>
              <a:gd name="T0" fmla="*/ 0 w 363"/>
              <a:gd name="T1" fmla="*/ 0 h 97"/>
              <a:gd name="T2" fmla="*/ 2147483647 w 363"/>
              <a:gd name="T3" fmla="*/ 2147483647 h 97"/>
              <a:gd name="T4" fmla="*/ 2147483647 w 363"/>
              <a:gd name="T5" fmla="*/ 2147483647 h 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3" h="97">
                <a:moveTo>
                  <a:pt x="0" y="0"/>
                </a:moveTo>
                <a:cubicBezTo>
                  <a:pt x="15" y="41"/>
                  <a:pt x="30" y="83"/>
                  <a:pt x="91" y="90"/>
                </a:cubicBezTo>
                <a:cubicBezTo>
                  <a:pt x="152" y="97"/>
                  <a:pt x="257" y="71"/>
                  <a:pt x="363" y="45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96" name="Freeform 88"/>
          <p:cNvSpPr>
            <a:spLocks/>
          </p:cNvSpPr>
          <p:nvPr/>
        </p:nvSpPr>
        <p:spPr bwMode="auto">
          <a:xfrm>
            <a:off x="1238250" y="3838575"/>
            <a:ext cx="520700" cy="77788"/>
          </a:xfrm>
          <a:custGeom>
            <a:avLst/>
            <a:gdLst>
              <a:gd name="T0" fmla="*/ 0 w 363"/>
              <a:gd name="T1" fmla="*/ 0 h 97"/>
              <a:gd name="T2" fmla="*/ 2147483647 w 363"/>
              <a:gd name="T3" fmla="*/ 2147483647 h 97"/>
              <a:gd name="T4" fmla="*/ 2147483647 w 363"/>
              <a:gd name="T5" fmla="*/ 2147483647 h 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3" h="97">
                <a:moveTo>
                  <a:pt x="0" y="0"/>
                </a:moveTo>
                <a:cubicBezTo>
                  <a:pt x="15" y="41"/>
                  <a:pt x="30" y="83"/>
                  <a:pt x="91" y="90"/>
                </a:cubicBezTo>
                <a:cubicBezTo>
                  <a:pt x="152" y="97"/>
                  <a:pt x="257" y="71"/>
                  <a:pt x="363" y="45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97" name="Oval 89"/>
          <p:cNvSpPr>
            <a:spLocks noChangeArrowheads="1"/>
          </p:cNvSpPr>
          <p:nvPr/>
        </p:nvSpPr>
        <p:spPr bwMode="auto">
          <a:xfrm>
            <a:off x="1220788" y="4016375"/>
            <a:ext cx="58737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8698" name="Freeform 90"/>
          <p:cNvSpPr>
            <a:spLocks/>
          </p:cNvSpPr>
          <p:nvPr/>
        </p:nvSpPr>
        <p:spPr bwMode="auto">
          <a:xfrm>
            <a:off x="1817688" y="4068763"/>
            <a:ext cx="349250" cy="68262"/>
          </a:xfrm>
          <a:custGeom>
            <a:avLst/>
            <a:gdLst>
              <a:gd name="T0" fmla="*/ 0 w 363"/>
              <a:gd name="T1" fmla="*/ 0 h 97"/>
              <a:gd name="T2" fmla="*/ 2147483647 w 363"/>
              <a:gd name="T3" fmla="*/ 2147483647 h 97"/>
              <a:gd name="T4" fmla="*/ 2147483647 w 363"/>
              <a:gd name="T5" fmla="*/ 2147483647 h 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3" h="97">
                <a:moveTo>
                  <a:pt x="0" y="0"/>
                </a:moveTo>
                <a:cubicBezTo>
                  <a:pt x="15" y="41"/>
                  <a:pt x="30" y="83"/>
                  <a:pt x="91" y="90"/>
                </a:cubicBezTo>
                <a:cubicBezTo>
                  <a:pt x="152" y="97"/>
                  <a:pt x="257" y="71"/>
                  <a:pt x="363" y="45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99" name="Line 91"/>
          <p:cNvSpPr>
            <a:spLocks noChangeShapeType="1"/>
          </p:cNvSpPr>
          <p:nvPr/>
        </p:nvSpPr>
        <p:spPr bwMode="auto">
          <a:xfrm flipH="1">
            <a:off x="1644650" y="4222750"/>
            <a:ext cx="1730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700" name="Oval 92"/>
          <p:cNvSpPr>
            <a:spLocks noChangeArrowheads="1"/>
          </p:cNvSpPr>
          <p:nvPr/>
        </p:nvSpPr>
        <p:spPr bwMode="auto">
          <a:xfrm>
            <a:off x="1790700" y="4194175"/>
            <a:ext cx="60325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8701" name="Freeform 93"/>
          <p:cNvSpPr>
            <a:spLocks/>
          </p:cNvSpPr>
          <p:nvPr/>
        </p:nvSpPr>
        <p:spPr bwMode="auto">
          <a:xfrm>
            <a:off x="1643063" y="4244975"/>
            <a:ext cx="871537" cy="115888"/>
          </a:xfrm>
          <a:custGeom>
            <a:avLst/>
            <a:gdLst>
              <a:gd name="T0" fmla="*/ 0 w 363"/>
              <a:gd name="T1" fmla="*/ 0 h 97"/>
              <a:gd name="T2" fmla="*/ 2147483647 w 363"/>
              <a:gd name="T3" fmla="*/ 2147483647 h 97"/>
              <a:gd name="T4" fmla="*/ 2147483647 w 363"/>
              <a:gd name="T5" fmla="*/ 2147483647 h 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3" h="97">
                <a:moveTo>
                  <a:pt x="0" y="0"/>
                </a:moveTo>
                <a:cubicBezTo>
                  <a:pt x="15" y="41"/>
                  <a:pt x="30" y="83"/>
                  <a:pt x="91" y="90"/>
                </a:cubicBezTo>
                <a:cubicBezTo>
                  <a:pt x="152" y="97"/>
                  <a:pt x="257" y="71"/>
                  <a:pt x="363" y="45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702" name="Line 94"/>
          <p:cNvSpPr>
            <a:spLocks noChangeShapeType="1"/>
          </p:cNvSpPr>
          <p:nvPr/>
        </p:nvSpPr>
        <p:spPr bwMode="auto">
          <a:xfrm>
            <a:off x="4948238" y="2565400"/>
            <a:ext cx="0" cy="127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703" name="Line 95"/>
          <p:cNvSpPr>
            <a:spLocks noChangeShapeType="1"/>
          </p:cNvSpPr>
          <p:nvPr/>
        </p:nvSpPr>
        <p:spPr bwMode="auto">
          <a:xfrm flipV="1">
            <a:off x="4948238" y="3835400"/>
            <a:ext cx="4302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704" name="Line 96"/>
          <p:cNvSpPr>
            <a:spLocks noChangeShapeType="1"/>
          </p:cNvSpPr>
          <p:nvPr/>
        </p:nvSpPr>
        <p:spPr bwMode="auto">
          <a:xfrm>
            <a:off x="5711825" y="4048125"/>
            <a:ext cx="0" cy="174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705" name="Rectangle 97" descr="Diagonal weit nach oben"/>
          <p:cNvSpPr>
            <a:spLocks noChangeArrowheads="1"/>
          </p:cNvSpPr>
          <p:nvPr/>
        </p:nvSpPr>
        <p:spPr bwMode="auto">
          <a:xfrm>
            <a:off x="4962525" y="2549525"/>
            <a:ext cx="1146175" cy="127635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8706" name="Rectangle 98" descr="Diagonal weit nach oben"/>
          <p:cNvSpPr>
            <a:spLocks noChangeArrowheads="1"/>
          </p:cNvSpPr>
          <p:nvPr/>
        </p:nvSpPr>
        <p:spPr bwMode="auto">
          <a:xfrm>
            <a:off x="5722938" y="4019550"/>
            <a:ext cx="381000" cy="214313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8707" name="Rectangle 99" descr="Diagonal weit nach oben"/>
          <p:cNvSpPr>
            <a:spLocks noChangeArrowheads="1"/>
          </p:cNvSpPr>
          <p:nvPr/>
        </p:nvSpPr>
        <p:spPr bwMode="auto">
          <a:xfrm>
            <a:off x="5394325" y="3813175"/>
            <a:ext cx="715963" cy="2159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8708" name="Line 100"/>
          <p:cNvSpPr>
            <a:spLocks noChangeShapeType="1"/>
          </p:cNvSpPr>
          <p:nvPr/>
        </p:nvSpPr>
        <p:spPr bwMode="auto">
          <a:xfrm>
            <a:off x="5380038" y="3844925"/>
            <a:ext cx="0" cy="1730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709" name="Line 101"/>
          <p:cNvSpPr>
            <a:spLocks noChangeShapeType="1"/>
          </p:cNvSpPr>
          <p:nvPr/>
        </p:nvSpPr>
        <p:spPr bwMode="auto">
          <a:xfrm flipV="1">
            <a:off x="5391150" y="4041775"/>
            <a:ext cx="307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710" name="Oval 102"/>
          <p:cNvSpPr>
            <a:spLocks noChangeAspect="1" noChangeArrowheads="1"/>
          </p:cNvSpPr>
          <p:nvPr/>
        </p:nvSpPr>
        <p:spPr bwMode="auto">
          <a:xfrm>
            <a:off x="5353050" y="4011613"/>
            <a:ext cx="71438" cy="71437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8711" name="Oval 103"/>
          <p:cNvSpPr>
            <a:spLocks noChangeAspect="1" noChangeArrowheads="1"/>
          </p:cNvSpPr>
          <p:nvPr/>
        </p:nvSpPr>
        <p:spPr bwMode="auto">
          <a:xfrm>
            <a:off x="4910138" y="3817938"/>
            <a:ext cx="73025" cy="6985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8712" name="Line 104"/>
          <p:cNvSpPr>
            <a:spLocks noChangeShapeType="1"/>
          </p:cNvSpPr>
          <p:nvPr/>
        </p:nvSpPr>
        <p:spPr bwMode="auto">
          <a:xfrm flipH="1">
            <a:off x="5003800" y="2392363"/>
            <a:ext cx="117475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713" name="Line 105"/>
          <p:cNvSpPr>
            <a:spLocks noChangeShapeType="1"/>
          </p:cNvSpPr>
          <p:nvPr/>
        </p:nvSpPr>
        <p:spPr bwMode="auto">
          <a:xfrm>
            <a:off x="4249738" y="2392363"/>
            <a:ext cx="115887" cy="112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714" name="Line 106"/>
          <p:cNvSpPr>
            <a:spLocks noChangeShapeType="1"/>
          </p:cNvSpPr>
          <p:nvPr/>
        </p:nvSpPr>
        <p:spPr bwMode="auto">
          <a:xfrm>
            <a:off x="4540250" y="2392363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715" name="Text Box 107"/>
          <p:cNvSpPr txBox="1">
            <a:spLocks noChangeArrowheads="1"/>
          </p:cNvSpPr>
          <p:nvPr/>
        </p:nvSpPr>
        <p:spPr bwMode="auto">
          <a:xfrm>
            <a:off x="1296988" y="2105025"/>
            <a:ext cx="6413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500" i="1"/>
              <a:t>h</a:t>
            </a:r>
            <a:r>
              <a:rPr lang="de-DE" altLang="de-DE" sz="1500" baseline="-25000"/>
              <a:t>A</a:t>
            </a:r>
            <a:r>
              <a:rPr lang="de-DE" altLang="de-DE" sz="1500"/>
              <a:t>(</a:t>
            </a:r>
            <a:r>
              <a:rPr lang="de-DE" altLang="de-DE" sz="1500" i="1"/>
              <a:t>w</a:t>
            </a:r>
            <a:r>
              <a:rPr lang="de-DE" altLang="de-DE" sz="1500"/>
              <a:t>)</a:t>
            </a:r>
            <a:endParaRPr lang="en-US" altLang="de-DE" sz="1500"/>
          </a:p>
        </p:txBody>
      </p:sp>
      <p:sp>
        <p:nvSpPr>
          <p:cNvPr id="68716" name="Text Box 108"/>
          <p:cNvSpPr txBox="1">
            <a:spLocks noChangeArrowheads="1"/>
          </p:cNvSpPr>
          <p:nvPr/>
        </p:nvSpPr>
        <p:spPr bwMode="auto">
          <a:xfrm>
            <a:off x="774700" y="2097088"/>
            <a:ext cx="6397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500" i="1"/>
              <a:t>h</a:t>
            </a:r>
            <a:r>
              <a:rPr lang="de-DE" altLang="de-DE" sz="1500" baseline="-25000"/>
              <a:t>B</a:t>
            </a:r>
            <a:r>
              <a:rPr lang="de-DE" altLang="de-DE" sz="1500"/>
              <a:t>(</a:t>
            </a:r>
            <a:r>
              <a:rPr lang="de-DE" altLang="de-DE" sz="1500" i="1"/>
              <a:t>w</a:t>
            </a:r>
            <a:r>
              <a:rPr lang="de-DE" altLang="de-DE" sz="1500"/>
              <a:t>)</a:t>
            </a:r>
            <a:endParaRPr lang="en-US" altLang="de-DE" sz="1500"/>
          </a:p>
        </p:txBody>
      </p:sp>
      <p:sp>
        <p:nvSpPr>
          <p:cNvPr id="68717" name="Line 109"/>
          <p:cNvSpPr>
            <a:spLocks noChangeShapeType="1"/>
          </p:cNvSpPr>
          <p:nvPr/>
        </p:nvSpPr>
        <p:spPr bwMode="auto">
          <a:xfrm>
            <a:off x="1122363" y="2397125"/>
            <a:ext cx="115887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718" name="Line 110"/>
          <p:cNvSpPr>
            <a:spLocks noChangeShapeType="1"/>
          </p:cNvSpPr>
          <p:nvPr/>
        </p:nvSpPr>
        <p:spPr bwMode="auto">
          <a:xfrm>
            <a:off x="1411288" y="2397125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719" name="Line 111"/>
          <p:cNvSpPr>
            <a:spLocks noChangeShapeType="1"/>
          </p:cNvSpPr>
          <p:nvPr/>
        </p:nvSpPr>
        <p:spPr bwMode="auto">
          <a:xfrm>
            <a:off x="5526088" y="4238625"/>
            <a:ext cx="5794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720" name="Oval 112"/>
          <p:cNvSpPr>
            <a:spLocks noChangeAspect="1" noChangeArrowheads="1"/>
          </p:cNvSpPr>
          <p:nvPr/>
        </p:nvSpPr>
        <p:spPr bwMode="auto">
          <a:xfrm>
            <a:off x="5686425" y="4211638"/>
            <a:ext cx="73025" cy="71437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8721" name="Text Box 113"/>
          <p:cNvSpPr txBox="1">
            <a:spLocks noChangeArrowheads="1"/>
          </p:cNvSpPr>
          <p:nvPr/>
        </p:nvSpPr>
        <p:spPr bwMode="auto">
          <a:xfrm>
            <a:off x="5413375" y="48371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8</a:t>
            </a:r>
            <a:endParaRPr lang="en-US" altLang="de-DE" sz="1500"/>
          </a:p>
        </p:txBody>
      </p:sp>
      <p:sp>
        <p:nvSpPr>
          <p:cNvPr id="68722" name="Text Box 114"/>
          <p:cNvSpPr txBox="1">
            <a:spLocks noChangeArrowheads="1"/>
          </p:cNvSpPr>
          <p:nvPr/>
        </p:nvSpPr>
        <p:spPr bwMode="auto">
          <a:xfrm>
            <a:off x="2286000" y="483235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8</a:t>
            </a:r>
            <a:endParaRPr lang="en-US" altLang="de-DE" sz="1500"/>
          </a:p>
        </p:txBody>
      </p:sp>
      <p:sp>
        <p:nvSpPr>
          <p:cNvPr id="68723" name="Text Box 115"/>
          <p:cNvSpPr txBox="1">
            <a:spLocks noChangeArrowheads="1"/>
          </p:cNvSpPr>
          <p:nvPr/>
        </p:nvSpPr>
        <p:spPr bwMode="auto">
          <a:xfrm>
            <a:off x="836613" y="1111250"/>
            <a:ext cx="72421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2. Ermitteln der Formfunktion der Topzelle </a:t>
            </a:r>
            <a:br>
              <a:rPr lang="de-DE" altLang="de-DE"/>
            </a:br>
            <a:r>
              <a:rPr lang="de-DE" altLang="de-DE"/>
              <a:t>    (</a:t>
            </a:r>
            <a:r>
              <a:rPr lang="de-DE" altLang="de-DE" u="sng"/>
              <a:t>horizontale</a:t>
            </a:r>
            <a:r>
              <a:rPr lang="de-DE" altLang="de-DE"/>
              <a:t> Zusammensetzung)</a:t>
            </a:r>
          </a:p>
        </p:txBody>
      </p:sp>
      <p:sp>
        <p:nvSpPr>
          <p:cNvPr id="68724" name="Line 116"/>
          <p:cNvSpPr>
            <a:spLocks noChangeShapeType="1"/>
          </p:cNvSpPr>
          <p:nvPr/>
        </p:nvSpPr>
        <p:spPr bwMode="auto">
          <a:xfrm flipV="1">
            <a:off x="4554538" y="2544763"/>
            <a:ext cx="0" cy="346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725" name="AutoShape 117"/>
          <p:cNvSpPr>
            <a:spLocks noChangeArrowheads="1"/>
          </p:cNvSpPr>
          <p:nvPr/>
        </p:nvSpPr>
        <p:spPr bwMode="auto">
          <a:xfrm>
            <a:off x="3200400" y="3524250"/>
            <a:ext cx="317500" cy="592138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3.2    Optimierungsziel: Fläche und Form des umschließenden Rechtecks</a:t>
            </a:r>
          </a:p>
        </p:txBody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447800"/>
            <a:ext cx="7631112" cy="2052638"/>
          </a:xfrm>
          <a:noFill/>
        </p:spPr>
        <p:txBody>
          <a:bodyPr lIns="191095" tIns="44941" rIns="89883" bIns="44941"/>
          <a:lstStyle/>
          <a:p>
            <a:pPr defTabSz="762000">
              <a:tabLst/>
            </a:pPr>
            <a:r>
              <a:rPr lang="de-DE" altLang="de-DE" dirty="0"/>
              <a:t>Flächenminimale </a:t>
            </a:r>
            <a:r>
              <a:rPr lang="de-DE" altLang="de-DE" dirty="0" err="1"/>
              <a:t>Topzelle</a:t>
            </a:r>
            <a:r>
              <a:rPr lang="de-DE" altLang="de-DE" dirty="0"/>
              <a:t> angestrebt</a:t>
            </a:r>
          </a:p>
          <a:p>
            <a:pPr marL="742950" lvl="1" indent="-285750" defTabSz="762000">
              <a:tabLst/>
            </a:pPr>
            <a:r>
              <a:rPr lang="de-DE" altLang="de-DE" dirty="0">
                <a:solidFill>
                  <a:srgbClr val="C00000"/>
                </a:solidFill>
              </a:rPr>
              <a:t>Soft Blocks</a:t>
            </a:r>
            <a:r>
              <a:rPr lang="de-DE" altLang="de-DE" dirty="0"/>
              <a:t>: Flächenminimierung der </a:t>
            </a:r>
            <a:r>
              <a:rPr lang="de-DE" altLang="de-DE" dirty="0" err="1"/>
              <a:t>Topzelle</a:t>
            </a:r>
            <a:r>
              <a:rPr lang="de-DE" altLang="de-DE" dirty="0"/>
              <a:t> erfolgt unter Ausnutzung der Flexibilität in den Formen der einzelnen Blöcke, denn diese lassen sich dann flächenminimal anordnen, wenn man ihre Formen zueinander passend gestaltet</a:t>
            </a:r>
            <a:r>
              <a:rPr lang="en-US" altLang="de-DE" dirty="0"/>
              <a:t> </a:t>
            </a:r>
          </a:p>
          <a:p>
            <a:pPr marL="742950" lvl="1" indent="-285750" defTabSz="762000">
              <a:tabLst/>
            </a:pPr>
            <a:r>
              <a:rPr lang="de-DE" altLang="de-DE" dirty="0">
                <a:solidFill>
                  <a:srgbClr val="C00000"/>
                </a:solidFill>
              </a:rPr>
              <a:t>Hard Blocks</a:t>
            </a:r>
            <a:r>
              <a:rPr lang="de-DE" altLang="de-DE" dirty="0"/>
              <a:t>: Keine Flexibilität der Blockformen („Bin </a:t>
            </a:r>
            <a:r>
              <a:rPr lang="de-DE" altLang="de-DE" dirty="0" err="1"/>
              <a:t>Packing</a:t>
            </a:r>
            <a:r>
              <a:rPr lang="de-DE" altLang="de-DE" dirty="0"/>
              <a:t> Problem“)</a:t>
            </a:r>
            <a:endParaRPr lang="en-US" altLang="de-DE" dirty="0"/>
          </a:p>
        </p:txBody>
      </p:sp>
      <p:sp>
        <p:nvSpPr>
          <p:cNvPr id="613380" name="Rectangle 4"/>
          <p:cNvSpPr>
            <a:spLocks noChangeArrowheads="1"/>
          </p:cNvSpPr>
          <p:nvPr/>
        </p:nvSpPr>
        <p:spPr bwMode="auto">
          <a:xfrm>
            <a:off x="611188" y="5661025"/>
            <a:ext cx="7631112" cy="54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95" tIns="44941" rIns="89883" bIns="44941"/>
          <a:lstStyle>
            <a:lvl1pPr marL="342900" indent="-342900" defTabSz="76200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</a:pPr>
            <a:r>
              <a:rPr lang="de-DE" altLang="de-DE">
                <a:sym typeface="Symbol" pitchFamily="18" charset="2"/>
              </a:rPr>
              <a:t>Evtl. Einhalten von Formvorgaben an Topzelle </a:t>
            </a:r>
          </a:p>
          <a:p>
            <a:pPr algn="l">
              <a:lnSpc>
                <a:spcPct val="75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</a:pPr>
            <a:endParaRPr lang="en-US" altLang="de-DE">
              <a:sym typeface="Symbol" pitchFamily="18" charset="2"/>
            </a:endParaRPr>
          </a:p>
        </p:txBody>
      </p:sp>
      <p:grpSp>
        <p:nvGrpSpPr>
          <p:cNvPr id="613388" name="Group 12"/>
          <p:cNvGrpSpPr>
            <a:grpSpLocks/>
          </p:cNvGrpSpPr>
          <p:nvPr/>
        </p:nvGrpSpPr>
        <p:grpSpPr bwMode="auto">
          <a:xfrm>
            <a:off x="2641600" y="3644900"/>
            <a:ext cx="1066800" cy="1524000"/>
            <a:chOff x="1664" y="2296"/>
            <a:chExt cx="672" cy="960"/>
          </a:xfrm>
        </p:grpSpPr>
        <p:sp>
          <p:nvSpPr>
            <p:cNvPr id="10250" name="Rectangle 5"/>
            <p:cNvSpPr>
              <a:spLocks noChangeArrowheads="1"/>
            </p:cNvSpPr>
            <p:nvPr/>
          </p:nvSpPr>
          <p:spPr bwMode="auto">
            <a:xfrm>
              <a:off x="1664" y="2968"/>
              <a:ext cx="672" cy="288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0251" name="Rectangle 6"/>
            <p:cNvSpPr>
              <a:spLocks noChangeArrowheads="1"/>
            </p:cNvSpPr>
            <p:nvPr/>
          </p:nvSpPr>
          <p:spPr bwMode="auto">
            <a:xfrm rot="-5400000">
              <a:off x="1472" y="2488"/>
              <a:ext cx="672" cy="2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0252" name="Rectangle 7"/>
            <p:cNvSpPr>
              <a:spLocks noChangeArrowheads="1"/>
            </p:cNvSpPr>
            <p:nvPr/>
          </p:nvSpPr>
          <p:spPr bwMode="auto">
            <a:xfrm rot="-5400000">
              <a:off x="1928" y="2656"/>
              <a:ext cx="336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613387" name="Group 11"/>
          <p:cNvGrpSpPr>
            <a:grpSpLocks/>
          </p:cNvGrpSpPr>
          <p:nvPr/>
        </p:nvGrpSpPr>
        <p:grpSpPr bwMode="auto">
          <a:xfrm>
            <a:off x="2641600" y="3500438"/>
            <a:ext cx="1066800" cy="1668462"/>
            <a:chOff x="1664" y="2205"/>
            <a:chExt cx="672" cy="1051"/>
          </a:xfrm>
        </p:grpSpPr>
        <p:sp>
          <p:nvSpPr>
            <p:cNvPr id="10247" name="Line 8"/>
            <p:cNvSpPr>
              <a:spLocks noChangeShapeType="1"/>
            </p:cNvSpPr>
            <p:nvPr/>
          </p:nvSpPr>
          <p:spPr bwMode="auto">
            <a:xfrm>
              <a:off x="1664" y="2205"/>
              <a:ext cx="0" cy="10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10248" name="Line 9"/>
            <p:cNvSpPr>
              <a:spLocks noChangeShapeType="1"/>
            </p:cNvSpPr>
            <p:nvPr/>
          </p:nvSpPr>
          <p:spPr bwMode="auto">
            <a:xfrm>
              <a:off x="1664" y="3256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10249" name="Line 10"/>
            <p:cNvSpPr>
              <a:spLocks noChangeShapeType="1"/>
            </p:cNvSpPr>
            <p:nvPr/>
          </p:nvSpPr>
          <p:spPr bwMode="auto">
            <a:xfrm>
              <a:off x="2336" y="2205"/>
              <a:ext cx="0" cy="10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3098801" y="3644900"/>
            <a:ext cx="1851390" cy="608772"/>
            <a:chOff x="3098801" y="3644900"/>
            <a:chExt cx="1851390" cy="608772"/>
          </a:xfrm>
        </p:grpSpPr>
        <p:cxnSp>
          <p:nvCxnSpPr>
            <p:cNvPr id="3" name="Gerader Verbinder 2"/>
            <p:cNvCxnSpPr/>
            <p:nvPr/>
          </p:nvCxnSpPr>
          <p:spPr bwMode="auto">
            <a:xfrm>
              <a:off x="3098801" y="3644900"/>
              <a:ext cx="161721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" name="Gerade Verbindung mit Pfeil 4"/>
            <p:cNvCxnSpPr/>
            <p:nvPr/>
          </p:nvCxnSpPr>
          <p:spPr bwMode="auto">
            <a:xfrm>
              <a:off x="4355970" y="3644900"/>
              <a:ext cx="0" cy="28817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" name="Textfeld 5"/>
            <p:cNvSpPr txBox="1"/>
            <p:nvPr/>
          </p:nvSpPr>
          <p:spPr>
            <a:xfrm>
              <a:off x="3882270" y="3899729"/>
              <a:ext cx="1067921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C00000"/>
                  </a:solidFill>
                </a:rPr>
                <a:t>Minimum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731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3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3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3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3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3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79" grpId="0" build="p"/>
      <p:bldP spid="61338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3.4.1	Floorplan-Sizing-Algorithmus: Beispiel</a:t>
            </a:r>
          </a:p>
        </p:txBody>
      </p:sp>
      <p:sp>
        <p:nvSpPr>
          <p:cNvPr id="69635" name="Freeform 3"/>
          <p:cNvSpPr>
            <a:spLocks/>
          </p:cNvSpPr>
          <p:nvPr/>
        </p:nvSpPr>
        <p:spPr bwMode="auto">
          <a:xfrm>
            <a:off x="4359275" y="2546350"/>
            <a:ext cx="1166813" cy="1884363"/>
          </a:xfrm>
          <a:custGeom>
            <a:avLst/>
            <a:gdLst>
              <a:gd name="T0" fmla="*/ 2147483647 w 913"/>
              <a:gd name="T1" fmla="*/ 2147483647 h 1476"/>
              <a:gd name="T2" fmla="*/ 2147483647 w 913"/>
              <a:gd name="T3" fmla="*/ 2147483647 h 1476"/>
              <a:gd name="T4" fmla="*/ 2147483647 w 913"/>
              <a:gd name="T5" fmla="*/ 2147483647 h 1476"/>
              <a:gd name="T6" fmla="*/ 2147483647 w 913"/>
              <a:gd name="T7" fmla="*/ 2147483647 h 1476"/>
              <a:gd name="T8" fmla="*/ 0 w 913"/>
              <a:gd name="T9" fmla="*/ 2147483647 h 1476"/>
              <a:gd name="T10" fmla="*/ 0 w 913"/>
              <a:gd name="T11" fmla="*/ 0 h 1476"/>
              <a:gd name="T12" fmla="*/ 2147483647 w 913"/>
              <a:gd name="T13" fmla="*/ 0 h 1476"/>
              <a:gd name="T14" fmla="*/ 2147483647 w 913"/>
              <a:gd name="T15" fmla="*/ 2147483647 h 14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13" h="1476">
                <a:moveTo>
                  <a:pt x="913" y="868"/>
                </a:moveTo>
                <a:lnTo>
                  <a:pt x="913" y="1476"/>
                </a:ln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  <a:lnTo>
                  <a:pt x="913" y="0"/>
                </a:lnTo>
                <a:lnTo>
                  <a:pt x="913" y="868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BFBF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9636" name="Freeform 4"/>
          <p:cNvSpPr>
            <a:spLocks/>
          </p:cNvSpPr>
          <p:nvPr/>
        </p:nvSpPr>
        <p:spPr bwMode="auto">
          <a:xfrm>
            <a:off x="4359275" y="2546350"/>
            <a:ext cx="1166813" cy="1884363"/>
          </a:xfrm>
          <a:custGeom>
            <a:avLst/>
            <a:gdLst>
              <a:gd name="T0" fmla="*/ 2147483647 w 913"/>
              <a:gd name="T1" fmla="*/ 2147483647 h 1476"/>
              <a:gd name="T2" fmla="*/ 2147483647 w 913"/>
              <a:gd name="T3" fmla="*/ 2147483647 h 1476"/>
              <a:gd name="T4" fmla="*/ 2147483647 w 913"/>
              <a:gd name="T5" fmla="*/ 2147483647 h 1476"/>
              <a:gd name="T6" fmla="*/ 0 w 913"/>
              <a:gd name="T7" fmla="*/ 2147483647 h 1476"/>
              <a:gd name="T8" fmla="*/ 0 w 913"/>
              <a:gd name="T9" fmla="*/ 0 h 1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3" h="1476">
                <a:moveTo>
                  <a:pt x="913" y="1476"/>
                </a:move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37" name="Freeform 5"/>
          <p:cNvSpPr>
            <a:spLocks/>
          </p:cNvSpPr>
          <p:nvPr/>
        </p:nvSpPr>
        <p:spPr bwMode="auto">
          <a:xfrm>
            <a:off x="4554538" y="2878138"/>
            <a:ext cx="971550" cy="1358900"/>
          </a:xfrm>
          <a:custGeom>
            <a:avLst/>
            <a:gdLst>
              <a:gd name="T0" fmla="*/ 2147483647 w 760"/>
              <a:gd name="T1" fmla="*/ 2147483647 h 1065"/>
              <a:gd name="T2" fmla="*/ 2147483647 w 760"/>
              <a:gd name="T3" fmla="*/ 0 h 1065"/>
              <a:gd name="T4" fmla="*/ 0 w 760"/>
              <a:gd name="T5" fmla="*/ 0 h 1065"/>
              <a:gd name="T6" fmla="*/ 0 w 760"/>
              <a:gd name="T7" fmla="*/ 2147483647 h 1065"/>
              <a:gd name="T8" fmla="*/ 2147483647 w 760"/>
              <a:gd name="T9" fmla="*/ 2147483647 h 1065"/>
              <a:gd name="T10" fmla="*/ 2147483647 w 760"/>
              <a:gd name="T11" fmla="*/ 2147483647 h 1065"/>
              <a:gd name="T12" fmla="*/ 2147483647 w 760"/>
              <a:gd name="T13" fmla="*/ 2147483647 h 1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65">
                <a:moveTo>
                  <a:pt x="760" y="1065"/>
                </a:moveTo>
                <a:lnTo>
                  <a:pt x="760" y="0"/>
                </a:lnTo>
                <a:lnTo>
                  <a:pt x="0" y="0"/>
                </a:ln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9638" name="Freeform 6"/>
          <p:cNvSpPr>
            <a:spLocks/>
          </p:cNvSpPr>
          <p:nvPr/>
        </p:nvSpPr>
        <p:spPr bwMode="auto">
          <a:xfrm>
            <a:off x="4554538" y="2878138"/>
            <a:ext cx="971550" cy="1358900"/>
          </a:xfrm>
          <a:custGeom>
            <a:avLst/>
            <a:gdLst>
              <a:gd name="T0" fmla="*/ 0 w 760"/>
              <a:gd name="T1" fmla="*/ 0 h 1065"/>
              <a:gd name="T2" fmla="*/ 0 w 760"/>
              <a:gd name="T3" fmla="*/ 2147483647 h 1065"/>
              <a:gd name="T4" fmla="*/ 2147483647 w 760"/>
              <a:gd name="T5" fmla="*/ 2147483647 h 1065"/>
              <a:gd name="T6" fmla="*/ 2147483647 w 760"/>
              <a:gd name="T7" fmla="*/ 2147483647 h 1065"/>
              <a:gd name="T8" fmla="*/ 2147483647 w 760"/>
              <a:gd name="T9" fmla="*/ 2147483647 h 1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0" h="1065">
                <a:moveTo>
                  <a:pt x="0" y="0"/>
                </a:move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8567" name="Rectangle 7"/>
          <p:cNvSpPr>
            <a:spLocks noChangeArrowheads="1"/>
          </p:cNvSpPr>
          <p:nvPr/>
        </p:nvSpPr>
        <p:spPr bwMode="auto">
          <a:xfrm>
            <a:off x="6626225" y="4506913"/>
            <a:ext cx="777875" cy="388937"/>
          </a:xfrm>
          <a:prstGeom prst="rect">
            <a:avLst/>
          </a:prstGeom>
          <a:solidFill>
            <a:srgbClr val="BFBFBF"/>
          </a:solidFill>
          <a:ln w="0">
            <a:solidFill>
              <a:srgbClr val="BFBFB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78568" name="Rectangle 8"/>
          <p:cNvSpPr>
            <a:spLocks noChangeArrowheads="1"/>
          </p:cNvSpPr>
          <p:nvPr/>
        </p:nvSpPr>
        <p:spPr bwMode="auto">
          <a:xfrm>
            <a:off x="6626225" y="4506913"/>
            <a:ext cx="777875" cy="388937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78569" name="Rectangle 9"/>
          <p:cNvSpPr>
            <a:spLocks noChangeArrowheads="1"/>
          </p:cNvSpPr>
          <p:nvPr/>
        </p:nvSpPr>
        <p:spPr bwMode="auto">
          <a:xfrm>
            <a:off x="7394575" y="4318000"/>
            <a:ext cx="971550" cy="581025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78570" name="Rectangle 10"/>
          <p:cNvSpPr>
            <a:spLocks noChangeArrowheads="1"/>
          </p:cNvSpPr>
          <p:nvPr/>
        </p:nvSpPr>
        <p:spPr bwMode="auto">
          <a:xfrm>
            <a:off x="7394575" y="4318000"/>
            <a:ext cx="971550" cy="58102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9643" name="Oval 11"/>
          <p:cNvSpPr>
            <a:spLocks noChangeArrowheads="1"/>
          </p:cNvSpPr>
          <p:nvPr/>
        </p:nvSpPr>
        <p:spPr bwMode="auto">
          <a:xfrm>
            <a:off x="2628900" y="2795588"/>
            <a:ext cx="58738" cy="587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9644" name="AutoShape 12"/>
          <p:cNvSpPr>
            <a:spLocks noChangeArrowheads="1"/>
          </p:cNvSpPr>
          <p:nvPr/>
        </p:nvSpPr>
        <p:spPr bwMode="auto">
          <a:xfrm>
            <a:off x="3208338" y="3332163"/>
            <a:ext cx="463550" cy="57943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9645" name="Line 13"/>
          <p:cNvSpPr>
            <a:spLocks noChangeShapeType="1"/>
          </p:cNvSpPr>
          <p:nvPr/>
        </p:nvSpPr>
        <p:spPr bwMode="auto">
          <a:xfrm flipH="1">
            <a:off x="3962400" y="2525713"/>
            <a:ext cx="0" cy="2370137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46" name="Line 14"/>
          <p:cNvSpPr>
            <a:spLocks noChangeShapeType="1"/>
          </p:cNvSpPr>
          <p:nvPr/>
        </p:nvSpPr>
        <p:spPr bwMode="auto">
          <a:xfrm>
            <a:off x="3844925" y="4779963"/>
            <a:ext cx="2260600" cy="4762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47" name="Text Box 15"/>
          <p:cNvSpPr txBox="1">
            <a:spLocks noChangeArrowheads="1"/>
          </p:cNvSpPr>
          <p:nvPr/>
        </p:nvSpPr>
        <p:spPr bwMode="auto">
          <a:xfrm>
            <a:off x="5873750" y="4851400"/>
            <a:ext cx="3587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800" i="1"/>
              <a:t>w</a:t>
            </a:r>
            <a:endParaRPr lang="en-US" altLang="de-DE" sz="1800" i="1"/>
          </a:p>
        </p:txBody>
      </p:sp>
      <p:sp>
        <p:nvSpPr>
          <p:cNvPr id="69648" name="Text Box 16"/>
          <p:cNvSpPr txBox="1">
            <a:spLocks noChangeArrowheads="1"/>
          </p:cNvSpPr>
          <p:nvPr/>
        </p:nvSpPr>
        <p:spPr bwMode="auto">
          <a:xfrm>
            <a:off x="4254500" y="4837113"/>
            <a:ext cx="3000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69649" name="Text Box 17"/>
          <p:cNvSpPr txBox="1">
            <a:spLocks noChangeArrowheads="1"/>
          </p:cNvSpPr>
          <p:nvPr/>
        </p:nvSpPr>
        <p:spPr bwMode="auto">
          <a:xfrm>
            <a:off x="5067300" y="48371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de-DE" sz="1500"/>
          </a:p>
        </p:txBody>
      </p:sp>
      <p:sp>
        <p:nvSpPr>
          <p:cNvPr id="69650" name="Line 18"/>
          <p:cNvSpPr>
            <a:spLocks noChangeShapeType="1"/>
          </p:cNvSpPr>
          <p:nvPr/>
        </p:nvSpPr>
        <p:spPr bwMode="auto">
          <a:xfrm>
            <a:off x="4367213" y="4721225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51" name="Line 19"/>
          <p:cNvSpPr>
            <a:spLocks noChangeShapeType="1"/>
          </p:cNvSpPr>
          <p:nvPr/>
        </p:nvSpPr>
        <p:spPr bwMode="auto">
          <a:xfrm>
            <a:off x="4578350" y="4714875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52" name="Line 20"/>
          <p:cNvSpPr>
            <a:spLocks noChangeShapeType="1"/>
          </p:cNvSpPr>
          <p:nvPr/>
        </p:nvSpPr>
        <p:spPr bwMode="auto">
          <a:xfrm>
            <a:off x="4773613" y="4721225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53" name="Line 21"/>
          <p:cNvSpPr>
            <a:spLocks noChangeShapeType="1"/>
          </p:cNvSpPr>
          <p:nvPr/>
        </p:nvSpPr>
        <p:spPr bwMode="auto">
          <a:xfrm>
            <a:off x="4948238" y="4721225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54" name="Line 22"/>
          <p:cNvSpPr>
            <a:spLocks noChangeShapeType="1"/>
          </p:cNvSpPr>
          <p:nvPr/>
        </p:nvSpPr>
        <p:spPr bwMode="auto">
          <a:xfrm>
            <a:off x="5180013" y="4721225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55" name="Line 23"/>
          <p:cNvSpPr>
            <a:spLocks noChangeShapeType="1"/>
          </p:cNvSpPr>
          <p:nvPr/>
        </p:nvSpPr>
        <p:spPr bwMode="auto">
          <a:xfrm>
            <a:off x="5353050" y="4721225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56" name="Line 24"/>
          <p:cNvSpPr>
            <a:spLocks noChangeShapeType="1"/>
          </p:cNvSpPr>
          <p:nvPr/>
        </p:nvSpPr>
        <p:spPr bwMode="auto">
          <a:xfrm>
            <a:off x="5527675" y="4721225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57" name="Line 25"/>
          <p:cNvSpPr>
            <a:spLocks noChangeShapeType="1"/>
          </p:cNvSpPr>
          <p:nvPr/>
        </p:nvSpPr>
        <p:spPr bwMode="auto">
          <a:xfrm rot="-5400000">
            <a:off x="3970338" y="4360862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58" name="Line 26"/>
          <p:cNvSpPr>
            <a:spLocks noChangeShapeType="1"/>
          </p:cNvSpPr>
          <p:nvPr/>
        </p:nvSpPr>
        <p:spPr bwMode="auto">
          <a:xfrm rot="-5400000">
            <a:off x="3962401" y="4171950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59" name="Line 27"/>
          <p:cNvSpPr>
            <a:spLocks noChangeShapeType="1"/>
          </p:cNvSpPr>
          <p:nvPr/>
        </p:nvSpPr>
        <p:spPr bwMode="auto">
          <a:xfrm rot="-5400000">
            <a:off x="3970338" y="3983037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60" name="Line 28"/>
          <p:cNvSpPr>
            <a:spLocks noChangeShapeType="1"/>
          </p:cNvSpPr>
          <p:nvPr/>
        </p:nvSpPr>
        <p:spPr bwMode="auto">
          <a:xfrm rot="-5400000">
            <a:off x="3970338" y="3797300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61" name="Line 29"/>
          <p:cNvSpPr>
            <a:spLocks noChangeShapeType="1"/>
          </p:cNvSpPr>
          <p:nvPr/>
        </p:nvSpPr>
        <p:spPr bwMode="auto">
          <a:xfrm rot="-5400000">
            <a:off x="3970338" y="3608387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62" name="Line 30"/>
          <p:cNvSpPr>
            <a:spLocks noChangeShapeType="1"/>
          </p:cNvSpPr>
          <p:nvPr/>
        </p:nvSpPr>
        <p:spPr bwMode="auto">
          <a:xfrm rot="-5400000">
            <a:off x="3970338" y="3233737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63" name="Text Box 31"/>
          <p:cNvSpPr txBox="1">
            <a:spLocks noChangeArrowheads="1"/>
          </p:cNvSpPr>
          <p:nvPr/>
        </p:nvSpPr>
        <p:spPr bwMode="auto">
          <a:xfrm>
            <a:off x="3678238" y="4303713"/>
            <a:ext cx="3000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69664" name="Text Box 32"/>
          <p:cNvSpPr txBox="1">
            <a:spLocks noChangeArrowheads="1"/>
          </p:cNvSpPr>
          <p:nvPr/>
        </p:nvSpPr>
        <p:spPr bwMode="auto">
          <a:xfrm>
            <a:off x="3671888" y="3911600"/>
            <a:ext cx="3000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69665" name="Text Box 33"/>
          <p:cNvSpPr txBox="1">
            <a:spLocks noChangeArrowheads="1"/>
          </p:cNvSpPr>
          <p:nvPr/>
        </p:nvSpPr>
        <p:spPr bwMode="auto">
          <a:xfrm>
            <a:off x="3543300" y="2451100"/>
            <a:ext cx="3206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800" i="1"/>
              <a:t>h</a:t>
            </a:r>
            <a:endParaRPr lang="en-US" altLang="de-DE" sz="1800" i="1"/>
          </a:p>
        </p:txBody>
      </p:sp>
      <p:sp>
        <p:nvSpPr>
          <p:cNvPr id="69666" name="Line 34"/>
          <p:cNvSpPr>
            <a:spLocks noChangeShapeType="1"/>
          </p:cNvSpPr>
          <p:nvPr/>
        </p:nvSpPr>
        <p:spPr bwMode="auto">
          <a:xfrm rot="-5400000">
            <a:off x="3962401" y="3048000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67" name="Text Box 35"/>
          <p:cNvSpPr txBox="1">
            <a:spLocks noChangeArrowheads="1"/>
          </p:cNvSpPr>
          <p:nvPr/>
        </p:nvSpPr>
        <p:spPr bwMode="auto">
          <a:xfrm>
            <a:off x="4662488" y="48371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69668" name="Text Box 36"/>
          <p:cNvSpPr txBox="1">
            <a:spLocks noChangeArrowheads="1"/>
          </p:cNvSpPr>
          <p:nvPr/>
        </p:nvSpPr>
        <p:spPr bwMode="auto">
          <a:xfrm>
            <a:off x="3671888" y="3549650"/>
            <a:ext cx="3000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de-DE" sz="1500"/>
          </a:p>
        </p:txBody>
      </p:sp>
      <p:sp>
        <p:nvSpPr>
          <p:cNvPr id="69669" name="Line 37"/>
          <p:cNvSpPr>
            <a:spLocks noChangeShapeType="1"/>
          </p:cNvSpPr>
          <p:nvPr/>
        </p:nvSpPr>
        <p:spPr bwMode="auto">
          <a:xfrm>
            <a:off x="5700713" y="4725988"/>
            <a:ext cx="0" cy="119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70" name="Line 38"/>
          <p:cNvSpPr>
            <a:spLocks noChangeShapeType="1"/>
          </p:cNvSpPr>
          <p:nvPr/>
        </p:nvSpPr>
        <p:spPr bwMode="auto">
          <a:xfrm>
            <a:off x="4164013" y="4721225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71" name="Line 39"/>
          <p:cNvSpPr>
            <a:spLocks noChangeShapeType="1"/>
          </p:cNvSpPr>
          <p:nvPr/>
        </p:nvSpPr>
        <p:spPr bwMode="auto">
          <a:xfrm rot="-5400000">
            <a:off x="3961607" y="4547394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72" name="Line 40"/>
          <p:cNvSpPr>
            <a:spLocks noChangeShapeType="1"/>
          </p:cNvSpPr>
          <p:nvPr/>
        </p:nvSpPr>
        <p:spPr bwMode="auto">
          <a:xfrm flipH="1">
            <a:off x="831850" y="2522538"/>
            <a:ext cx="0" cy="23685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73" name="Line 41"/>
          <p:cNvSpPr>
            <a:spLocks noChangeShapeType="1"/>
          </p:cNvSpPr>
          <p:nvPr/>
        </p:nvSpPr>
        <p:spPr bwMode="auto">
          <a:xfrm>
            <a:off x="715963" y="4775200"/>
            <a:ext cx="2260600" cy="4763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74" name="Text Box 42"/>
          <p:cNvSpPr txBox="1">
            <a:spLocks noChangeArrowheads="1"/>
          </p:cNvSpPr>
          <p:nvPr/>
        </p:nvSpPr>
        <p:spPr bwMode="auto">
          <a:xfrm>
            <a:off x="2743200" y="4846638"/>
            <a:ext cx="3587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800" i="1"/>
              <a:t>w</a:t>
            </a:r>
            <a:endParaRPr lang="en-US" altLang="de-DE" sz="1800" i="1"/>
          </a:p>
        </p:txBody>
      </p:sp>
      <p:sp>
        <p:nvSpPr>
          <p:cNvPr id="69675" name="Text Box 43"/>
          <p:cNvSpPr txBox="1">
            <a:spLocks noChangeArrowheads="1"/>
          </p:cNvSpPr>
          <p:nvPr/>
        </p:nvSpPr>
        <p:spPr bwMode="auto">
          <a:xfrm>
            <a:off x="1125538" y="4832350"/>
            <a:ext cx="3000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69676" name="Text Box 44"/>
          <p:cNvSpPr txBox="1">
            <a:spLocks noChangeArrowheads="1"/>
          </p:cNvSpPr>
          <p:nvPr/>
        </p:nvSpPr>
        <p:spPr bwMode="auto">
          <a:xfrm>
            <a:off x="1938338" y="483235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de-DE" sz="1500"/>
          </a:p>
        </p:txBody>
      </p:sp>
      <p:sp>
        <p:nvSpPr>
          <p:cNvPr id="69677" name="Line 45"/>
          <p:cNvSpPr>
            <a:spLocks noChangeShapeType="1"/>
          </p:cNvSpPr>
          <p:nvPr/>
        </p:nvSpPr>
        <p:spPr bwMode="auto">
          <a:xfrm>
            <a:off x="1238250" y="471805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78" name="Line 46"/>
          <p:cNvSpPr>
            <a:spLocks noChangeShapeType="1"/>
          </p:cNvSpPr>
          <p:nvPr/>
        </p:nvSpPr>
        <p:spPr bwMode="auto">
          <a:xfrm>
            <a:off x="1449388" y="471170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79" name="Line 47"/>
          <p:cNvSpPr>
            <a:spLocks noChangeShapeType="1"/>
          </p:cNvSpPr>
          <p:nvPr/>
        </p:nvSpPr>
        <p:spPr bwMode="auto">
          <a:xfrm>
            <a:off x="1643063" y="471805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80" name="Line 48"/>
          <p:cNvSpPr>
            <a:spLocks noChangeShapeType="1"/>
          </p:cNvSpPr>
          <p:nvPr/>
        </p:nvSpPr>
        <p:spPr bwMode="auto">
          <a:xfrm>
            <a:off x="1816100" y="471805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81" name="Line 49"/>
          <p:cNvSpPr>
            <a:spLocks noChangeShapeType="1"/>
          </p:cNvSpPr>
          <p:nvPr/>
        </p:nvSpPr>
        <p:spPr bwMode="auto">
          <a:xfrm>
            <a:off x="2051050" y="471805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82" name="Line 50"/>
          <p:cNvSpPr>
            <a:spLocks noChangeShapeType="1"/>
          </p:cNvSpPr>
          <p:nvPr/>
        </p:nvSpPr>
        <p:spPr bwMode="auto">
          <a:xfrm>
            <a:off x="2224088" y="471805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83" name="Line 51"/>
          <p:cNvSpPr>
            <a:spLocks noChangeShapeType="1"/>
          </p:cNvSpPr>
          <p:nvPr/>
        </p:nvSpPr>
        <p:spPr bwMode="auto">
          <a:xfrm>
            <a:off x="2397125" y="471805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84" name="Line 52"/>
          <p:cNvSpPr>
            <a:spLocks noChangeShapeType="1"/>
          </p:cNvSpPr>
          <p:nvPr/>
        </p:nvSpPr>
        <p:spPr bwMode="auto">
          <a:xfrm rot="-5400000">
            <a:off x="840582" y="4355306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85" name="Line 53"/>
          <p:cNvSpPr>
            <a:spLocks noChangeShapeType="1"/>
          </p:cNvSpPr>
          <p:nvPr/>
        </p:nvSpPr>
        <p:spPr bwMode="auto">
          <a:xfrm rot="-5400000">
            <a:off x="832644" y="4169569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86" name="Line 54"/>
          <p:cNvSpPr>
            <a:spLocks noChangeShapeType="1"/>
          </p:cNvSpPr>
          <p:nvPr/>
        </p:nvSpPr>
        <p:spPr bwMode="auto">
          <a:xfrm rot="-5400000">
            <a:off x="840582" y="3980656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87" name="Line 55"/>
          <p:cNvSpPr>
            <a:spLocks noChangeShapeType="1"/>
          </p:cNvSpPr>
          <p:nvPr/>
        </p:nvSpPr>
        <p:spPr bwMode="auto">
          <a:xfrm rot="-5400000">
            <a:off x="840582" y="3793331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88" name="Line 56"/>
          <p:cNvSpPr>
            <a:spLocks noChangeShapeType="1"/>
          </p:cNvSpPr>
          <p:nvPr/>
        </p:nvSpPr>
        <p:spPr bwMode="auto">
          <a:xfrm rot="-5400000">
            <a:off x="840582" y="3606006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89" name="Line 57"/>
          <p:cNvSpPr>
            <a:spLocks noChangeShapeType="1"/>
          </p:cNvSpPr>
          <p:nvPr/>
        </p:nvSpPr>
        <p:spPr bwMode="auto">
          <a:xfrm rot="-5400000">
            <a:off x="840582" y="3418681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90" name="Line 58"/>
          <p:cNvSpPr>
            <a:spLocks noChangeShapeType="1"/>
          </p:cNvSpPr>
          <p:nvPr/>
        </p:nvSpPr>
        <p:spPr bwMode="auto">
          <a:xfrm rot="-5400000">
            <a:off x="840582" y="3231356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91" name="Text Box 59"/>
          <p:cNvSpPr txBox="1">
            <a:spLocks noChangeArrowheads="1"/>
          </p:cNvSpPr>
          <p:nvPr/>
        </p:nvSpPr>
        <p:spPr bwMode="auto">
          <a:xfrm>
            <a:off x="549275" y="4298950"/>
            <a:ext cx="3000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69692" name="Text Box 60"/>
          <p:cNvSpPr txBox="1">
            <a:spLocks noChangeArrowheads="1"/>
          </p:cNvSpPr>
          <p:nvPr/>
        </p:nvSpPr>
        <p:spPr bwMode="auto">
          <a:xfrm>
            <a:off x="542925" y="391160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69693" name="Text Box 61"/>
          <p:cNvSpPr txBox="1">
            <a:spLocks noChangeArrowheads="1"/>
          </p:cNvSpPr>
          <p:nvPr/>
        </p:nvSpPr>
        <p:spPr bwMode="auto">
          <a:xfrm>
            <a:off x="455613" y="2451100"/>
            <a:ext cx="32226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800" i="1"/>
              <a:t>h</a:t>
            </a:r>
            <a:endParaRPr lang="en-US" altLang="de-DE" sz="1800" i="1"/>
          </a:p>
        </p:txBody>
      </p:sp>
      <p:sp>
        <p:nvSpPr>
          <p:cNvPr id="69694" name="Line 62"/>
          <p:cNvSpPr>
            <a:spLocks noChangeShapeType="1"/>
          </p:cNvSpPr>
          <p:nvPr/>
        </p:nvSpPr>
        <p:spPr bwMode="auto">
          <a:xfrm rot="-5400000">
            <a:off x="832644" y="3045619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95" name="Text Box 63"/>
          <p:cNvSpPr txBox="1">
            <a:spLocks noChangeArrowheads="1"/>
          </p:cNvSpPr>
          <p:nvPr/>
        </p:nvSpPr>
        <p:spPr bwMode="auto">
          <a:xfrm>
            <a:off x="1531938" y="4832350"/>
            <a:ext cx="3000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69696" name="Text Box 64"/>
          <p:cNvSpPr txBox="1">
            <a:spLocks noChangeArrowheads="1"/>
          </p:cNvSpPr>
          <p:nvPr/>
        </p:nvSpPr>
        <p:spPr bwMode="auto">
          <a:xfrm>
            <a:off x="542925" y="3549650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de-DE" sz="1500"/>
          </a:p>
        </p:txBody>
      </p:sp>
      <p:sp>
        <p:nvSpPr>
          <p:cNvPr id="69697" name="Line 65"/>
          <p:cNvSpPr>
            <a:spLocks noChangeShapeType="1"/>
          </p:cNvSpPr>
          <p:nvPr/>
        </p:nvSpPr>
        <p:spPr bwMode="auto">
          <a:xfrm>
            <a:off x="2571750" y="4722813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98" name="Line 66"/>
          <p:cNvSpPr>
            <a:spLocks noChangeShapeType="1"/>
          </p:cNvSpPr>
          <p:nvPr/>
        </p:nvSpPr>
        <p:spPr bwMode="auto">
          <a:xfrm>
            <a:off x="1035050" y="471805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99" name="Line 67"/>
          <p:cNvSpPr>
            <a:spLocks noChangeShapeType="1"/>
          </p:cNvSpPr>
          <p:nvPr/>
        </p:nvSpPr>
        <p:spPr bwMode="auto">
          <a:xfrm rot="-5400000">
            <a:off x="831057" y="4544219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700" name="Text Box 68"/>
          <p:cNvSpPr txBox="1">
            <a:spLocks noChangeArrowheads="1"/>
          </p:cNvSpPr>
          <p:nvPr/>
        </p:nvSpPr>
        <p:spPr bwMode="auto">
          <a:xfrm>
            <a:off x="4424363" y="2097088"/>
            <a:ext cx="6413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500" i="1"/>
              <a:t>h</a:t>
            </a:r>
            <a:r>
              <a:rPr lang="de-DE" altLang="de-DE" sz="1500" baseline="-25000"/>
              <a:t>A</a:t>
            </a:r>
            <a:r>
              <a:rPr lang="de-DE" altLang="de-DE" sz="1500"/>
              <a:t>(</a:t>
            </a:r>
            <a:r>
              <a:rPr lang="de-DE" altLang="de-DE" sz="1500" i="1"/>
              <a:t>w</a:t>
            </a:r>
            <a:r>
              <a:rPr lang="de-DE" altLang="de-DE" sz="1500"/>
              <a:t>)</a:t>
            </a:r>
            <a:endParaRPr lang="en-US" altLang="de-DE" sz="1500"/>
          </a:p>
        </p:txBody>
      </p:sp>
      <p:sp>
        <p:nvSpPr>
          <p:cNvPr id="69701" name="Text Box 69"/>
          <p:cNvSpPr txBox="1">
            <a:spLocks noChangeArrowheads="1"/>
          </p:cNvSpPr>
          <p:nvPr/>
        </p:nvSpPr>
        <p:spPr bwMode="auto">
          <a:xfrm>
            <a:off x="3903663" y="2090738"/>
            <a:ext cx="6413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500" i="1"/>
              <a:t>h</a:t>
            </a:r>
            <a:r>
              <a:rPr lang="de-DE" altLang="de-DE" sz="1500" baseline="-25000"/>
              <a:t>B</a:t>
            </a:r>
            <a:r>
              <a:rPr lang="de-DE" altLang="de-DE" sz="1500"/>
              <a:t>(</a:t>
            </a:r>
            <a:r>
              <a:rPr lang="de-DE" altLang="de-DE" sz="1500" i="1"/>
              <a:t>w</a:t>
            </a:r>
            <a:r>
              <a:rPr lang="de-DE" altLang="de-DE" sz="1500"/>
              <a:t>)</a:t>
            </a:r>
            <a:endParaRPr lang="en-US" altLang="de-DE" sz="1500"/>
          </a:p>
        </p:txBody>
      </p:sp>
      <p:sp>
        <p:nvSpPr>
          <p:cNvPr id="69702" name="Text Box 70"/>
          <p:cNvSpPr txBox="1">
            <a:spLocks noChangeArrowheads="1"/>
          </p:cNvSpPr>
          <p:nvPr/>
        </p:nvSpPr>
        <p:spPr bwMode="auto">
          <a:xfrm>
            <a:off x="5005388" y="2090738"/>
            <a:ext cx="64611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500" i="1"/>
              <a:t>h</a:t>
            </a:r>
            <a:r>
              <a:rPr lang="de-DE" altLang="de-DE" sz="1500" baseline="-25000"/>
              <a:t>C</a:t>
            </a:r>
            <a:r>
              <a:rPr lang="de-DE" altLang="de-DE" sz="1500"/>
              <a:t>(</a:t>
            </a:r>
            <a:r>
              <a:rPr lang="de-DE" altLang="de-DE" sz="1500" i="1"/>
              <a:t>w</a:t>
            </a:r>
            <a:r>
              <a:rPr lang="de-DE" altLang="de-DE" sz="1500"/>
              <a:t>)</a:t>
            </a:r>
            <a:endParaRPr lang="en-US" altLang="de-DE" sz="1500"/>
          </a:p>
        </p:txBody>
      </p:sp>
      <p:sp>
        <p:nvSpPr>
          <p:cNvPr id="69703" name="Line 71"/>
          <p:cNvSpPr>
            <a:spLocks noChangeShapeType="1"/>
          </p:cNvSpPr>
          <p:nvPr/>
        </p:nvSpPr>
        <p:spPr bwMode="auto">
          <a:xfrm rot="-5400000">
            <a:off x="3970338" y="3421062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704" name="Line 72"/>
          <p:cNvSpPr>
            <a:spLocks noChangeShapeType="1"/>
          </p:cNvSpPr>
          <p:nvPr/>
        </p:nvSpPr>
        <p:spPr bwMode="auto">
          <a:xfrm>
            <a:off x="5521325" y="4432300"/>
            <a:ext cx="579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705" name="Rectangle 73"/>
          <p:cNvSpPr>
            <a:spLocks noChangeArrowheads="1"/>
          </p:cNvSpPr>
          <p:nvPr/>
        </p:nvSpPr>
        <p:spPr bwMode="auto">
          <a:xfrm>
            <a:off x="4557713" y="2546350"/>
            <a:ext cx="1552575" cy="34290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9706" name="Rectangle 74"/>
          <p:cNvSpPr>
            <a:spLocks noChangeArrowheads="1"/>
          </p:cNvSpPr>
          <p:nvPr/>
        </p:nvSpPr>
        <p:spPr bwMode="auto">
          <a:xfrm>
            <a:off x="5476875" y="2881313"/>
            <a:ext cx="628650" cy="135255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9707" name="Rectangle 75"/>
          <p:cNvSpPr>
            <a:spLocks noChangeArrowheads="1"/>
          </p:cNvSpPr>
          <p:nvPr/>
        </p:nvSpPr>
        <p:spPr bwMode="auto">
          <a:xfrm>
            <a:off x="5526088" y="4244975"/>
            <a:ext cx="579437" cy="18256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9708" name="Freeform 76"/>
          <p:cNvSpPr>
            <a:spLocks/>
          </p:cNvSpPr>
          <p:nvPr/>
        </p:nvSpPr>
        <p:spPr bwMode="auto">
          <a:xfrm>
            <a:off x="1238250" y="2546350"/>
            <a:ext cx="1166813" cy="1884363"/>
          </a:xfrm>
          <a:custGeom>
            <a:avLst/>
            <a:gdLst>
              <a:gd name="T0" fmla="*/ 2147483647 w 913"/>
              <a:gd name="T1" fmla="*/ 2147483647 h 1476"/>
              <a:gd name="T2" fmla="*/ 2147483647 w 913"/>
              <a:gd name="T3" fmla="*/ 2147483647 h 1476"/>
              <a:gd name="T4" fmla="*/ 2147483647 w 913"/>
              <a:gd name="T5" fmla="*/ 2147483647 h 1476"/>
              <a:gd name="T6" fmla="*/ 2147483647 w 913"/>
              <a:gd name="T7" fmla="*/ 2147483647 h 1476"/>
              <a:gd name="T8" fmla="*/ 0 w 913"/>
              <a:gd name="T9" fmla="*/ 2147483647 h 1476"/>
              <a:gd name="T10" fmla="*/ 0 w 913"/>
              <a:gd name="T11" fmla="*/ 0 h 1476"/>
              <a:gd name="T12" fmla="*/ 2147483647 w 913"/>
              <a:gd name="T13" fmla="*/ 0 h 1476"/>
              <a:gd name="T14" fmla="*/ 2147483647 w 913"/>
              <a:gd name="T15" fmla="*/ 2147483647 h 14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13" h="1476">
                <a:moveTo>
                  <a:pt x="913" y="868"/>
                </a:moveTo>
                <a:lnTo>
                  <a:pt x="913" y="1476"/>
                </a:ln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  <a:lnTo>
                  <a:pt x="913" y="0"/>
                </a:lnTo>
                <a:lnTo>
                  <a:pt x="913" y="868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BFBF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9709" name="Freeform 77"/>
          <p:cNvSpPr>
            <a:spLocks/>
          </p:cNvSpPr>
          <p:nvPr/>
        </p:nvSpPr>
        <p:spPr bwMode="auto">
          <a:xfrm>
            <a:off x="1238250" y="2546350"/>
            <a:ext cx="1166813" cy="1884363"/>
          </a:xfrm>
          <a:custGeom>
            <a:avLst/>
            <a:gdLst>
              <a:gd name="T0" fmla="*/ 2147483647 w 913"/>
              <a:gd name="T1" fmla="*/ 2147483647 h 1476"/>
              <a:gd name="T2" fmla="*/ 2147483647 w 913"/>
              <a:gd name="T3" fmla="*/ 2147483647 h 1476"/>
              <a:gd name="T4" fmla="*/ 2147483647 w 913"/>
              <a:gd name="T5" fmla="*/ 2147483647 h 1476"/>
              <a:gd name="T6" fmla="*/ 0 w 913"/>
              <a:gd name="T7" fmla="*/ 2147483647 h 1476"/>
              <a:gd name="T8" fmla="*/ 0 w 913"/>
              <a:gd name="T9" fmla="*/ 0 h 1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3" h="1476">
                <a:moveTo>
                  <a:pt x="913" y="1476"/>
                </a:move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710" name="Freeform 78"/>
          <p:cNvSpPr>
            <a:spLocks/>
          </p:cNvSpPr>
          <p:nvPr/>
        </p:nvSpPr>
        <p:spPr bwMode="auto">
          <a:xfrm>
            <a:off x="1433513" y="2878138"/>
            <a:ext cx="971550" cy="1358900"/>
          </a:xfrm>
          <a:custGeom>
            <a:avLst/>
            <a:gdLst>
              <a:gd name="T0" fmla="*/ 2147483647 w 760"/>
              <a:gd name="T1" fmla="*/ 2147483647 h 1065"/>
              <a:gd name="T2" fmla="*/ 2147483647 w 760"/>
              <a:gd name="T3" fmla="*/ 0 h 1065"/>
              <a:gd name="T4" fmla="*/ 0 w 760"/>
              <a:gd name="T5" fmla="*/ 0 h 1065"/>
              <a:gd name="T6" fmla="*/ 0 w 760"/>
              <a:gd name="T7" fmla="*/ 2147483647 h 1065"/>
              <a:gd name="T8" fmla="*/ 2147483647 w 760"/>
              <a:gd name="T9" fmla="*/ 2147483647 h 1065"/>
              <a:gd name="T10" fmla="*/ 2147483647 w 760"/>
              <a:gd name="T11" fmla="*/ 2147483647 h 1065"/>
              <a:gd name="T12" fmla="*/ 2147483647 w 760"/>
              <a:gd name="T13" fmla="*/ 2147483647 h 1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65">
                <a:moveTo>
                  <a:pt x="760" y="1065"/>
                </a:moveTo>
                <a:lnTo>
                  <a:pt x="760" y="0"/>
                </a:lnTo>
                <a:lnTo>
                  <a:pt x="0" y="0"/>
                </a:ln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9711" name="Freeform 79"/>
          <p:cNvSpPr>
            <a:spLocks/>
          </p:cNvSpPr>
          <p:nvPr/>
        </p:nvSpPr>
        <p:spPr bwMode="auto">
          <a:xfrm>
            <a:off x="1433513" y="2878138"/>
            <a:ext cx="971550" cy="1358900"/>
          </a:xfrm>
          <a:custGeom>
            <a:avLst/>
            <a:gdLst>
              <a:gd name="T0" fmla="*/ 0 w 760"/>
              <a:gd name="T1" fmla="*/ 0 h 1065"/>
              <a:gd name="T2" fmla="*/ 0 w 760"/>
              <a:gd name="T3" fmla="*/ 2147483647 h 1065"/>
              <a:gd name="T4" fmla="*/ 2147483647 w 760"/>
              <a:gd name="T5" fmla="*/ 2147483647 h 1065"/>
              <a:gd name="T6" fmla="*/ 2147483647 w 760"/>
              <a:gd name="T7" fmla="*/ 2147483647 h 1065"/>
              <a:gd name="T8" fmla="*/ 2147483647 w 760"/>
              <a:gd name="T9" fmla="*/ 2147483647 h 1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0" h="1065">
                <a:moveTo>
                  <a:pt x="0" y="0"/>
                </a:move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712" name="Line 80"/>
          <p:cNvSpPr>
            <a:spLocks noChangeShapeType="1"/>
          </p:cNvSpPr>
          <p:nvPr/>
        </p:nvSpPr>
        <p:spPr bwMode="auto">
          <a:xfrm>
            <a:off x="2400300" y="4432300"/>
            <a:ext cx="579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713" name="Line 81"/>
          <p:cNvSpPr>
            <a:spLocks noChangeShapeType="1"/>
          </p:cNvSpPr>
          <p:nvPr/>
        </p:nvSpPr>
        <p:spPr bwMode="auto">
          <a:xfrm>
            <a:off x="2405063" y="4238625"/>
            <a:ext cx="579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714" name="Line 82"/>
          <p:cNvSpPr>
            <a:spLocks noChangeShapeType="1"/>
          </p:cNvSpPr>
          <p:nvPr/>
        </p:nvSpPr>
        <p:spPr bwMode="auto">
          <a:xfrm flipV="1">
            <a:off x="1435100" y="2544763"/>
            <a:ext cx="0" cy="346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715" name="Rectangle 83"/>
          <p:cNvSpPr>
            <a:spLocks noChangeArrowheads="1"/>
          </p:cNvSpPr>
          <p:nvPr/>
        </p:nvSpPr>
        <p:spPr bwMode="auto">
          <a:xfrm>
            <a:off x="1441450" y="2543175"/>
            <a:ext cx="1538288" cy="34290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9716" name="Rectangle 84"/>
          <p:cNvSpPr>
            <a:spLocks noChangeArrowheads="1"/>
          </p:cNvSpPr>
          <p:nvPr/>
        </p:nvSpPr>
        <p:spPr bwMode="auto">
          <a:xfrm>
            <a:off x="2355850" y="2546350"/>
            <a:ext cx="628650" cy="1679575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9717" name="Rectangle 85"/>
          <p:cNvSpPr>
            <a:spLocks noChangeArrowheads="1"/>
          </p:cNvSpPr>
          <p:nvPr/>
        </p:nvSpPr>
        <p:spPr bwMode="auto">
          <a:xfrm>
            <a:off x="2405063" y="4244975"/>
            <a:ext cx="579437" cy="18256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9718" name="Oval 86"/>
          <p:cNvSpPr>
            <a:spLocks noChangeArrowheads="1"/>
          </p:cNvSpPr>
          <p:nvPr/>
        </p:nvSpPr>
        <p:spPr bwMode="auto">
          <a:xfrm>
            <a:off x="1406525" y="3803650"/>
            <a:ext cx="58738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9719" name="Oval 87"/>
          <p:cNvSpPr>
            <a:spLocks noChangeAspect="1" noChangeArrowheads="1"/>
          </p:cNvSpPr>
          <p:nvPr/>
        </p:nvSpPr>
        <p:spPr bwMode="auto">
          <a:xfrm>
            <a:off x="1779588" y="3829050"/>
            <a:ext cx="73025" cy="6985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9720" name="Oval 88"/>
          <p:cNvSpPr>
            <a:spLocks noChangeAspect="1" noChangeArrowheads="1"/>
          </p:cNvSpPr>
          <p:nvPr/>
        </p:nvSpPr>
        <p:spPr bwMode="auto">
          <a:xfrm>
            <a:off x="2182813" y="4030663"/>
            <a:ext cx="73025" cy="71437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9721" name="Oval 89"/>
          <p:cNvSpPr>
            <a:spLocks noChangeAspect="1" noChangeArrowheads="1"/>
          </p:cNvSpPr>
          <p:nvPr/>
        </p:nvSpPr>
        <p:spPr bwMode="auto">
          <a:xfrm>
            <a:off x="2546350" y="4211638"/>
            <a:ext cx="71438" cy="71437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9722" name="Line 90"/>
          <p:cNvSpPr>
            <a:spLocks noChangeShapeType="1"/>
          </p:cNvSpPr>
          <p:nvPr/>
        </p:nvSpPr>
        <p:spPr bwMode="auto">
          <a:xfrm flipH="1">
            <a:off x="1238250" y="3838575"/>
            <a:ext cx="1730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723" name="Freeform 91"/>
          <p:cNvSpPr>
            <a:spLocks/>
          </p:cNvSpPr>
          <p:nvPr/>
        </p:nvSpPr>
        <p:spPr bwMode="auto">
          <a:xfrm>
            <a:off x="1238250" y="4068763"/>
            <a:ext cx="577850" cy="58737"/>
          </a:xfrm>
          <a:custGeom>
            <a:avLst/>
            <a:gdLst>
              <a:gd name="T0" fmla="*/ 0 w 363"/>
              <a:gd name="T1" fmla="*/ 0 h 97"/>
              <a:gd name="T2" fmla="*/ 2147483647 w 363"/>
              <a:gd name="T3" fmla="*/ 2147483647 h 97"/>
              <a:gd name="T4" fmla="*/ 2147483647 w 363"/>
              <a:gd name="T5" fmla="*/ 2147483647 h 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3" h="97">
                <a:moveTo>
                  <a:pt x="0" y="0"/>
                </a:moveTo>
                <a:cubicBezTo>
                  <a:pt x="15" y="41"/>
                  <a:pt x="30" y="83"/>
                  <a:pt x="91" y="90"/>
                </a:cubicBezTo>
                <a:cubicBezTo>
                  <a:pt x="152" y="97"/>
                  <a:pt x="257" y="71"/>
                  <a:pt x="363" y="45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724" name="Freeform 92"/>
          <p:cNvSpPr>
            <a:spLocks/>
          </p:cNvSpPr>
          <p:nvPr/>
        </p:nvSpPr>
        <p:spPr bwMode="auto">
          <a:xfrm>
            <a:off x="1238250" y="3838575"/>
            <a:ext cx="520700" cy="77788"/>
          </a:xfrm>
          <a:custGeom>
            <a:avLst/>
            <a:gdLst>
              <a:gd name="T0" fmla="*/ 0 w 363"/>
              <a:gd name="T1" fmla="*/ 0 h 97"/>
              <a:gd name="T2" fmla="*/ 2147483647 w 363"/>
              <a:gd name="T3" fmla="*/ 2147483647 h 97"/>
              <a:gd name="T4" fmla="*/ 2147483647 w 363"/>
              <a:gd name="T5" fmla="*/ 2147483647 h 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3" h="97">
                <a:moveTo>
                  <a:pt x="0" y="0"/>
                </a:moveTo>
                <a:cubicBezTo>
                  <a:pt x="15" y="41"/>
                  <a:pt x="30" y="83"/>
                  <a:pt x="91" y="90"/>
                </a:cubicBezTo>
                <a:cubicBezTo>
                  <a:pt x="152" y="97"/>
                  <a:pt x="257" y="71"/>
                  <a:pt x="363" y="45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725" name="Oval 93"/>
          <p:cNvSpPr>
            <a:spLocks noChangeArrowheads="1"/>
          </p:cNvSpPr>
          <p:nvPr/>
        </p:nvSpPr>
        <p:spPr bwMode="auto">
          <a:xfrm>
            <a:off x="1220788" y="4016375"/>
            <a:ext cx="58737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9726" name="Freeform 94"/>
          <p:cNvSpPr>
            <a:spLocks/>
          </p:cNvSpPr>
          <p:nvPr/>
        </p:nvSpPr>
        <p:spPr bwMode="auto">
          <a:xfrm>
            <a:off x="1817688" y="4068763"/>
            <a:ext cx="349250" cy="68262"/>
          </a:xfrm>
          <a:custGeom>
            <a:avLst/>
            <a:gdLst>
              <a:gd name="T0" fmla="*/ 0 w 363"/>
              <a:gd name="T1" fmla="*/ 0 h 97"/>
              <a:gd name="T2" fmla="*/ 2147483647 w 363"/>
              <a:gd name="T3" fmla="*/ 2147483647 h 97"/>
              <a:gd name="T4" fmla="*/ 2147483647 w 363"/>
              <a:gd name="T5" fmla="*/ 2147483647 h 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3" h="97">
                <a:moveTo>
                  <a:pt x="0" y="0"/>
                </a:moveTo>
                <a:cubicBezTo>
                  <a:pt x="15" y="41"/>
                  <a:pt x="30" y="83"/>
                  <a:pt x="91" y="90"/>
                </a:cubicBezTo>
                <a:cubicBezTo>
                  <a:pt x="152" y="97"/>
                  <a:pt x="257" y="71"/>
                  <a:pt x="363" y="45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727" name="Line 95"/>
          <p:cNvSpPr>
            <a:spLocks noChangeShapeType="1"/>
          </p:cNvSpPr>
          <p:nvPr/>
        </p:nvSpPr>
        <p:spPr bwMode="auto">
          <a:xfrm flipH="1">
            <a:off x="1644650" y="4222750"/>
            <a:ext cx="1730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728" name="Oval 96"/>
          <p:cNvSpPr>
            <a:spLocks noChangeArrowheads="1"/>
          </p:cNvSpPr>
          <p:nvPr/>
        </p:nvSpPr>
        <p:spPr bwMode="auto">
          <a:xfrm>
            <a:off x="1790700" y="4194175"/>
            <a:ext cx="60325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9729" name="Freeform 97"/>
          <p:cNvSpPr>
            <a:spLocks/>
          </p:cNvSpPr>
          <p:nvPr/>
        </p:nvSpPr>
        <p:spPr bwMode="auto">
          <a:xfrm>
            <a:off x="1643063" y="4244975"/>
            <a:ext cx="871537" cy="115888"/>
          </a:xfrm>
          <a:custGeom>
            <a:avLst/>
            <a:gdLst>
              <a:gd name="T0" fmla="*/ 0 w 363"/>
              <a:gd name="T1" fmla="*/ 0 h 97"/>
              <a:gd name="T2" fmla="*/ 2147483647 w 363"/>
              <a:gd name="T3" fmla="*/ 2147483647 h 97"/>
              <a:gd name="T4" fmla="*/ 2147483647 w 363"/>
              <a:gd name="T5" fmla="*/ 2147483647 h 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3" h="97">
                <a:moveTo>
                  <a:pt x="0" y="0"/>
                </a:moveTo>
                <a:cubicBezTo>
                  <a:pt x="15" y="41"/>
                  <a:pt x="30" y="83"/>
                  <a:pt x="91" y="90"/>
                </a:cubicBezTo>
                <a:cubicBezTo>
                  <a:pt x="152" y="97"/>
                  <a:pt x="257" y="71"/>
                  <a:pt x="363" y="45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730" name="Line 98"/>
          <p:cNvSpPr>
            <a:spLocks noChangeShapeType="1"/>
          </p:cNvSpPr>
          <p:nvPr/>
        </p:nvSpPr>
        <p:spPr bwMode="auto">
          <a:xfrm>
            <a:off x="4948238" y="2565400"/>
            <a:ext cx="0" cy="127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731" name="Line 99"/>
          <p:cNvSpPr>
            <a:spLocks noChangeShapeType="1"/>
          </p:cNvSpPr>
          <p:nvPr/>
        </p:nvSpPr>
        <p:spPr bwMode="auto">
          <a:xfrm flipV="1">
            <a:off x="4948238" y="3835400"/>
            <a:ext cx="4302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732" name="Line 100"/>
          <p:cNvSpPr>
            <a:spLocks noChangeShapeType="1"/>
          </p:cNvSpPr>
          <p:nvPr/>
        </p:nvSpPr>
        <p:spPr bwMode="auto">
          <a:xfrm>
            <a:off x="5711825" y="4048125"/>
            <a:ext cx="0" cy="174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733" name="Rectangle 101" descr="Diagonal weit nach oben"/>
          <p:cNvSpPr>
            <a:spLocks noChangeArrowheads="1"/>
          </p:cNvSpPr>
          <p:nvPr/>
        </p:nvSpPr>
        <p:spPr bwMode="auto">
          <a:xfrm>
            <a:off x="4962525" y="2549525"/>
            <a:ext cx="1146175" cy="127635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9734" name="Rectangle 102" descr="Diagonal weit nach oben"/>
          <p:cNvSpPr>
            <a:spLocks noChangeArrowheads="1"/>
          </p:cNvSpPr>
          <p:nvPr/>
        </p:nvSpPr>
        <p:spPr bwMode="auto">
          <a:xfrm>
            <a:off x="5722938" y="4019550"/>
            <a:ext cx="381000" cy="214313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9735" name="Rectangle 103" descr="Diagonal weit nach oben"/>
          <p:cNvSpPr>
            <a:spLocks noChangeArrowheads="1"/>
          </p:cNvSpPr>
          <p:nvPr/>
        </p:nvSpPr>
        <p:spPr bwMode="auto">
          <a:xfrm>
            <a:off x="5394325" y="3813175"/>
            <a:ext cx="715963" cy="2159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9736" name="Line 104"/>
          <p:cNvSpPr>
            <a:spLocks noChangeShapeType="1"/>
          </p:cNvSpPr>
          <p:nvPr/>
        </p:nvSpPr>
        <p:spPr bwMode="auto">
          <a:xfrm>
            <a:off x="5380038" y="3844925"/>
            <a:ext cx="0" cy="1730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737" name="Line 105"/>
          <p:cNvSpPr>
            <a:spLocks noChangeShapeType="1"/>
          </p:cNvSpPr>
          <p:nvPr/>
        </p:nvSpPr>
        <p:spPr bwMode="auto">
          <a:xfrm flipV="1">
            <a:off x="5391150" y="4041775"/>
            <a:ext cx="307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738" name="Oval 106"/>
          <p:cNvSpPr>
            <a:spLocks noChangeAspect="1" noChangeArrowheads="1"/>
          </p:cNvSpPr>
          <p:nvPr/>
        </p:nvSpPr>
        <p:spPr bwMode="auto">
          <a:xfrm>
            <a:off x="5353050" y="4011613"/>
            <a:ext cx="71438" cy="71437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9739" name="Oval 107"/>
          <p:cNvSpPr>
            <a:spLocks noChangeAspect="1" noChangeArrowheads="1"/>
          </p:cNvSpPr>
          <p:nvPr/>
        </p:nvSpPr>
        <p:spPr bwMode="auto">
          <a:xfrm>
            <a:off x="4910138" y="3817938"/>
            <a:ext cx="73025" cy="6985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9740" name="Line 108"/>
          <p:cNvSpPr>
            <a:spLocks noChangeShapeType="1"/>
          </p:cNvSpPr>
          <p:nvPr/>
        </p:nvSpPr>
        <p:spPr bwMode="auto">
          <a:xfrm flipH="1">
            <a:off x="5003800" y="2392363"/>
            <a:ext cx="117475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741" name="Line 109"/>
          <p:cNvSpPr>
            <a:spLocks noChangeShapeType="1"/>
          </p:cNvSpPr>
          <p:nvPr/>
        </p:nvSpPr>
        <p:spPr bwMode="auto">
          <a:xfrm>
            <a:off x="4249738" y="2392363"/>
            <a:ext cx="115887" cy="112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742" name="Line 110"/>
          <p:cNvSpPr>
            <a:spLocks noChangeShapeType="1"/>
          </p:cNvSpPr>
          <p:nvPr/>
        </p:nvSpPr>
        <p:spPr bwMode="auto">
          <a:xfrm>
            <a:off x="4540250" y="2392363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743" name="Text Box 111"/>
          <p:cNvSpPr txBox="1">
            <a:spLocks noChangeArrowheads="1"/>
          </p:cNvSpPr>
          <p:nvPr/>
        </p:nvSpPr>
        <p:spPr bwMode="auto">
          <a:xfrm>
            <a:off x="1296988" y="2105025"/>
            <a:ext cx="6413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500" i="1"/>
              <a:t>h</a:t>
            </a:r>
            <a:r>
              <a:rPr lang="de-DE" altLang="de-DE" sz="1500" baseline="-25000"/>
              <a:t>A</a:t>
            </a:r>
            <a:r>
              <a:rPr lang="de-DE" altLang="de-DE" sz="1500"/>
              <a:t>(</a:t>
            </a:r>
            <a:r>
              <a:rPr lang="de-DE" altLang="de-DE" sz="1500" i="1"/>
              <a:t>w</a:t>
            </a:r>
            <a:r>
              <a:rPr lang="de-DE" altLang="de-DE" sz="1500"/>
              <a:t>)</a:t>
            </a:r>
            <a:endParaRPr lang="en-US" altLang="de-DE" sz="1500"/>
          </a:p>
        </p:txBody>
      </p:sp>
      <p:sp>
        <p:nvSpPr>
          <p:cNvPr id="69744" name="Text Box 112"/>
          <p:cNvSpPr txBox="1">
            <a:spLocks noChangeArrowheads="1"/>
          </p:cNvSpPr>
          <p:nvPr/>
        </p:nvSpPr>
        <p:spPr bwMode="auto">
          <a:xfrm>
            <a:off x="774700" y="2097088"/>
            <a:ext cx="6397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500" i="1"/>
              <a:t>h</a:t>
            </a:r>
            <a:r>
              <a:rPr lang="de-DE" altLang="de-DE" sz="1500" baseline="-25000"/>
              <a:t>B</a:t>
            </a:r>
            <a:r>
              <a:rPr lang="de-DE" altLang="de-DE" sz="1500"/>
              <a:t>(</a:t>
            </a:r>
            <a:r>
              <a:rPr lang="de-DE" altLang="de-DE" sz="1500" i="1"/>
              <a:t>w</a:t>
            </a:r>
            <a:r>
              <a:rPr lang="de-DE" altLang="de-DE" sz="1500"/>
              <a:t>)</a:t>
            </a:r>
            <a:endParaRPr lang="en-US" altLang="de-DE" sz="1500"/>
          </a:p>
        </p:txBody>
      </p:sp>
      <p:sp>
        <p:nvSpPr>
          <p:cNvPr id="69745" name="Line 113"/>
          <p:cNvSpPr>
            <a:spLocks noChangeShapeType="1"/>
          </p:cNvSpPr>
          <p:nvPr/>
        </p:nvSpPr>
        <p:spPr bwMode="auto">
          <a:xfrm>
            <a:off x="1122363" y="2397125"/>
            <a:ext cx="115887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746" name="Line 114"/>
          <p:cNvSpPr>
            <a:spLocks noChangeShapeType="1"/>
          </p:cNvSpPr>
          <p:nvPr/>
        </p:nvSpPr>
        <p:spPr bwMode="auto">
          <a:xfrm>
            <a:off x="1411288" y="2397125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747" name="Line 115"/>
          <p:cNvSpPr>
            <a:spLocks noChangeShapeType="1"/>
          </p:cNvSpPr>
          <p:nvPr/>
        </p:nvSpPr>
        <p:spPr bwMode="auto">
          <a:xfrm>
            <a:off x="5526088" y="4238625"/>
            <a:ext cx="5794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748" name="Oval 116"/>
          <p:cNvSpPr>
            <a:spLocks noChangeAspect="1" noChangeArrowheads="1"/>
          </p:cNvSpPr>
          <p:nvPr/>
        </p:nvSpPr>
        <p:spPr bwMode="auto">
          <a:xfrm>
            <a:off x="5686425" y="4211638"/>
            <a:ext cx="73025" cy="71437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9749" name="Line 117"/>
          <p:cNvSpPr>
            <a:spLocks noChangeShapeType="1"/>
          </p:cNvSpPr>
          <p:nvPr/>
        </p:nvSpPr>
        <p:spPr bwMode="auto">
          <a:xfrm flipH="1" flipV="1">
            <a:off x="5757863" y="4259263"/>
            <a:ext cx="925512" cy="53975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8678" name="Rectangle 118"/>
          <p:cNvSpPr>
            <a:spLocks noChangeArrowheads="1"/>
          </p:cNvSpPr>
          <p:nvPr/>
        </p:nvSpPr>
        <p:spPr bwMode="auto">
          <a:xfrm>
            <a:off x="6627813" y="4316413"/>
            <a:ext cx="1738312" cy="58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9751" name="Text Box 119"/>
          <p:cNvSpPr txBox="1">
            <a:spLocks noChangeArrowheads="1"/>
          </p:cNvSpPr>
          <p:nvPr/>
        </p:nvSpPr>
        <p:spPr bwMode="auto">
          <a:xfrm>
            <a:off x="6511925" y="4259263"/>
            <a:ext cx="531813" cy="2587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7170" tIns="11434" rIns="57170" bIns="1143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500"/>
              <a:t>9 x 3</a:t>
            </a:r>
            <a:endParaRPr lang="en-US" altLang="de-DE" sz="1500"/>
          </a:p>
        </p:txBody>
      </p:sp>
      <p:sp>
        <p:nvSpPr>
          <p:cNvPr id="69752" name="Text Box 120"/>
          <p:cNvSpPr txBox="1">
            <a:spLocks noChangeArrowheads="1"/>
          </p:cNvSpPr>
          <p:nvPr/>
        </p:nvSpPr>
        <p:spPr bwMode="auto">
          <a:xfrm>
            <a:off x="5413375" y="48371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8</a:t>
            </a:r>
            <a:endParaRPr lang="en-US" altLang="de-DE" sz="1500"/>
          </a:p>
        </p:txBody>
      </p:sp>
      <p:sp>
        <p:nvSpPr>
          <p:cNvPr id="69753" name="Text Box 121"/>
          <p:cNvSpPr txBox="1">
            <a:spLocks noChangeArrowheads="1"/>
          </p:cNvSpPr>
          <p:nvPr/>
        </p:nvSpPr>
        <p:spPr bwMode="auto">
          <a:xfrm>
            <a:off x="2286000" y="483235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8</a:t>
            </a:r>
            <a:endParaRPr lang="en-US" altLang="de-DE" sz="1500"/>
          </a:p>
        </p:txBody>
      </p:sp>
      <p:sp>
        <p:nvSpPr>
          <p:cNvPr id="69754" name="Text Box 122"/>
          <p:cNvSpPr txBox="1">
            <a:spLocks noChangeArrowheads="1"/>
          </p:cNvSpPr>
          <p:nvPr/>
        </p:nvSpPr>
        <p:spPr bwMode="auto">
          <a:xfrm>
            <a:off x="836613" y="1111250"/>
            <a:ext cx="72421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2. Ermitteln der Formfunktion der Topzelle </a:t>
            </a:r>
            <a:br>
              <a:rPr lang="de-DE" altLang="de-DE"/>
            </a:br>
            <a:r>
              <a:rPr lang="de-DE" altLang="de-DE"/>
              <a:t>    (</a:t>
            </a:r>
            <a:r>
              <a:rPr lang="de-DE" altLang="de-DE" u="sng"/>
              <a:t>horizontale</a:t>
            </a:r>
            <a:r>
              <a:rPr lang="de-DE" altLang="de-DE"/>
              <a:t> Zusammensetzung)</a:t>
            </a:r>
          </a:p>
        </p:txBody>
      </p:sp>
      <p:sp>
        <p:nvSpPr>
          <p:cNvPr id="69755" name="Line 123"/>
          <p:cNvSpPr>
            <a:spLocks noChangeShapeType="1"/>
          </p:cNvSpPr>
          <p:nvPr/>
        </p:nvSpPr>
        <p:spPr bwMode="auto">
          <a:xfrm flipV="1">
            <a:off x="4554538" y="2544763"/>
            <a:ext cx="0" cy="346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756" name="AutoShape 124"/>
          <p:cNvSpPr>
            <a:spLocks noChangeArrowheads="1"/>
          </p:cNvSpPr>
          <p:nvPr/>
        </p:nvSpPr>
        <p:spPr bwMode="auto">
          <a:xfrm>
            <a:off x="3200400" y="3524250"/>
            <a:ext cx="317500" cy="592138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67" grpId="0" animBg="1"/>
      <p:bldP spid="578568" grpId="0" animBg="1"/>
      <p:bldP spid="578569" grpId="0" animBg="1"/>
      <p:bldP spid="578570" grpId="0" animBg="1"/>
      <p:bldP spid="57867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3.4.1	Floorplan-Sizing-Algorithmus: Beispiel</a:t>
            </a:r>
          </a:p>
        </p:txBody>
      </p:sp>
      <p:sp>
        <p:nvSpPr>
          <p:cNvPr id="70659" name="Freeform 3"/>
          <p:cNvSpPr>
            <a:spLocks/>
          </p:cNvSpPr>
          <p:nvPr/>
        </p:nvSpPr>
        <p:spPr bwMode="auto">
          <a:xfrm>
            <a:off x="4359275" y="2546350"/>
            <a:ext cx="1166813" cy="1884363"/>
          </a:xfrm>
          <a:custGeom>
            <a:avLst/>
            <a:gdLst>
              <a:gd name="T0" fmla="*/ 2147483647 w 913"/>
              <a:gd name="T1" fmla="*/ 2147483647 h 1476"/>
              <a:gd name="T2" fmla="*/ 2147483647 w 913"/>
              <a:gd name="T3" fmla="*/ 2147483647 h 1476"/>
              <a:gd name="T4" fmla="*/ 2147483647 w 913"/>
              <a:gd name="T5" fmla="*/ 2147483647 h 1476"/>
              <a:gd name="T6" fmla="*/ 2147483647 w 913"/>
              <a:gd name="T7" fmla="*/ 2147483647 h 1476"/>
              <a:gd name="T8" fmla="*/ 0 w 913"/>
              <a:gd name="T9" fmla="*/ 2147483647 h 1476"/>
              <a:gd name="T10" fmla="*/ 0 w 913"/>
              <a:gd name="T11" fmla="*/ 0 h 1476"/>
              <a:gd name="T12" fmla="*/ 2147483647 w 913"/>
              <a:gd name="T13" fmla="*/ 0 h 1476"/>
              <a:gd name="T14" fmla="*/ 2147483647 w 913"/>
              <a:gd name="T15" fmla="*/ 2147483647 h 14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13" h="1476">
                <a:moveTo>
                  <a:pt x="913" y="868"/>
                </a:moveTo>
                <a:lnTo>
                  <a:pt x="913" y="1476"/>
                </a:ln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  <a:lnTo>
                  <a:pt x="913" y="0"/>
                </a:lnTo>
                <a:lnTo>
                  <a:pt x="913" y="868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BFBF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0660" name="Freeform 4"/>
          <p:cNvSpPr>
            <a:spLocks/>
          </p:cNvSpPr>
          <p:nvPr/>
        </p:nvSpPr>
        <p:spPr bwMode="auto">
          <a:xfrm>
            <a:off x="4359275" y="2546350"/>
            <a:ext cx="1166813" cy="1884363"/>
          </a:xfrm>
          <a:custGeom>
            <a:avLst/>
            <a:gdLst>
              <a:gd name="T0" fmla="*/ 2147483647 w 913"/>
              <a:gd name="T1" fmla="*/ 2147483647 h 1476"/>
              <a:gd name="T2" fmla="*/ 2147483647 w 913"/>
              <a:gd name="T3" fmla="*/ 2147483647 h 1476"/>
              <a:gd name="T4" fmla="*/ 2147483647 w 913"/>
              <a:gd name="T5" fmla="*/ 2147483647 h 1476"/>
              <a:gd name="T6" fmla="*/ 0 w 913"/>
              <a:gd name="T7" fmla="*/ 2147483647 h 1476"/>
              <a:gd name="T8" fmla="*/ 0 w 913"/>
              <a:gd name="T9" fmla="*/ 0 h 1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3" h="1476">
                <a:moveTo>
                  <a:pt x="913" y="1476"/>
                </a:move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61" name="Freeform 5"/>
          <p:cNvSpPr>
            <a:spLocks/>
          </p:cNvSpPr>
          <p:nvPr/>
        </p:nvSpPr>
        <p:spPr bwMode="auto">
          <a:xfrm>
            <a:off x="4554538" y="2878138"/>
            <a:ext cx="971550" cy="1358900"/>
          </a:xfrm>
          <a:custGeom>
            <a:avLst/>
            <a:gdLst>
              <a:gd name="T0" fmla="*/ 2147483647 w 760"/>
              <a:gd name="T1" fmla="*/ 2147483647 h 1065"/>
              <a:gd name="T2" fmla="*/ 2147483647 w 760"/>
              <a:gd name="T3" fmla="*/ 0 h 1065"/>
              <a:gd name="T4" fmla="*/ 0 w 760"/>
              <a:gd name="T5" fmla="*/ 0 h 1065"/>
              <a:gd name="T6" fmla="*/ 0 w 760"/>
              <a:gd name="T7" fmla="*/ 2147483647 h 1065"/>
              <a:gd name="T8" fmla="*/ 2147483647 w 760"/>
              <a:gd name="T9" fmla="*/ 2147483647 h 1065"/>
              <a:gd name="T10" fmla="*/ 2147483647 w 760"/>
              <a:gd name="T11" fmla="*/ 2147483647 h 1065"/>
              <a:gd name="T12" fmla="*/ 2147483647 w 760"/>
              <a:gd name="T13" fmla="*/ 2147483647 h 1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65">
                <a:moveTo>
                  <a:pt x="760" y="1065"/>
                </a:moveTo>
                <a:lnTo>
                  <a:pt x="760" y="0"/>
                </a:lnTo>
                <a:lnTo>
                  <a:pt x="0" y="0"/>
                </a:ln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0662" name="Freeform 6"/>
          <p:cNvSpPr>
            <a:spLocks/>
          </p:cNvSpPr>
          <p:nvPr/>
        </p:nvSpPr>
        <p:spPr bwMode="auto">
          <a:xfrm>
            <a:off x="4554538" y="2878138"/>
            <a:ext cx="971550" cy="1358900"/>
          </a:xfrm>
          <a:custGeom>
            <a:avLst/>
            <a:gdLst>
              <a:gd name="T0" fmla="*/ 0 w 760"/>
              <a:gd name="T1" fmla="*/ 0 h 1065"/>
              <a:gd name="T2" fmla="*/ 0 w 760"/>
              <a:gd name="T3" fmla="*/ 2147483647 h 1065"/>
              <a:gd name="T4" fmla="*/ 2147483647 w 760"/>
              <a:gd name="T5" fmla="*/ 2147483647 h 1065"/>
              <a:gd name="T6" fmla="*/ 2147483647 w 760"/>
              <a:gd name="T7" fmla="*/ 2147483647 h 1065"/>
              <a:gd name="T8" fmla="*/ 2147483647 w 760"/>
              <a:gd name="T9" fmla="*/ 2147483647 h 1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0" h="1065">
                <a:moveTo>
                  <a:pt x="0" y="0"/>
                </a:move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6626225" y="4506913"/>
            <a:ext cx="777875" cy="388937"/>
          </a:xfrm>
          <a:prstGeom prst="rect">
            <a:avLst/>
          </a:prstGeom>
          <a:solidFill>
            <a:srgbClr val="BFBFBF"/>
          </a:solidFill>
          <a:ln w="0">
            <a:solidFill>
              <a:srgbClr val="BFBFB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6626225" y="4506913"/>
            <a:ext cx="777875" cy="388937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7394575" y="4318000"/>
            <a:ext cx="971550" cy="581025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7394575" y="4318000"/>
            <a:ext cx="971550" cy="58102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79595" name="Rectangle 11"/>
          <p:cNvSpPr>
            <a:spLocks noChangeArrowheads="1"/>
          </p:cNvSpPr>
          <p:nvPr/>
        </p:nvSpPr>
        <p:spPr bwMode="auto">
          <a:xfrm>
            <a:off x="7550150" y="1724025"/>
            <a:ext cx="584200" cy="971550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79596" name="Rectangle 12"/>
          <p:cNvSpPr>
            <a:spLocks noChangeArrowheads="1"/>
          </p:cNvSpPr>
          <p:nvPr/>
        </p:nvSpPr>
        <p:spPr bwMode="auto">
          <a:xfrm>
            <a:off x="7550150" y="1722438"/>
            <a:ext cx="584200" cy="971550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79597" name="Rectangle 13"/>
          <p:cNvSpPr>
            <a:spLocks noChangeArrowheads="1"/>
          </p:cNvSpPr>
          <p:nvPr/>
        </p:nvSpPr>
        <p:spPr bwMode="auto">
          <a:xfrm>
            <a:off x="7165975" y="1919288"/>
            <a:ext cx="388938" cy="776287"/>
          </a:xfrm>
          <a:prstGeom prst="rect">
            <a:avLst/>
          </a:prstGeom>
          <a:solidFill>
            <a:srgbClr val="BFBFBF"/>
          </a:solidFill>
          <a:ln w="0">
            <a:solidFill>
              <a:srgbClr val="BFBFB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79598" name="Rectangle 14"/>
          <p:cNvSpPr>
            <a:spLocks noChangeArrowheads="1"/>
          </p:cNvSpPr>
          <p:nvPr/>
        </p:nvSpPr>
        <p:spPr bwMode="auto">
          <a:xfrm>
            <a:off x="7165975" y="1919288"/>
            <a:ext cx="388938" cy="776287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0671" name="Oval 15"/>
          <p:cNvSpPr>
            <a:spLocks noChangeArrowheads="1"/>
          </p:cNvSpPr>
          <p:nvPr/>
        </p:nvSpPr>
        <p:spPr bwMode="auto">
          <a:xfrm>
            <a:off x="2628900" y="2795588"/>
            <a:ext cx="58738" cy="587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0672" name="AutoShape 16"/>
          <p:cNvSpPr>
            <a:spLocks noChangeArrowheads="1"/>
          </p:cNvSpPr>
          <p:nvPr/>
        </p:nvSpPr>
        <p:spPr bwMode="auto">
          <a:xfrm>
            <a:off x="3208338" y="3332163"/>
            <a:ext cx="463550" cy="57943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0673" name="Line 17"/>
          <p:cNvSpPr>
            <a:spLocks noChangeShapeType="1"/>
          </p:cNvSpPr>
          <p:nvPr/>
        </p:nvSpPr>
        <p:spPr bwMode="auto">
          <a:xfrm flipH="1">
            <a:off x="3962400" y="2525713"/>
            <a:ext cx="0" cy="2370137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74" name="Line 18"/>
          <p:cNvSpPr>
            <a:spLocks noChangeShapeType="1"/>
          </p:cNvSpPr>
          <p:nvPr/>
        </p:nvSpPr>
        <p:spPr bwMode="auto">
          <a:xfrm>
            <a:off x="3844925" y="4779963"/>
            <a:ext cx="2260600" cy="4762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75" name="Text Box 19"/>
          <p:cNvSpPr txBox="1">
            <a:spLocks noChangeArrowheads="1"/>
          </p:cNvSpPr>
          <p:nvPr/>
        </p:nvSpPr>
        <p:spPr bwMode="auto">
          <a:xfrm>
            <a:off x="5873750" y="4851400"/>
            <a:ext cx="3587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800" i="1"/>
              <a:t>w</a:t>
            </a:r>
            <a:endParaRPr lang="en-US" altLang="de-DE" sz="1800" i="1"/>
          </a:p>
        </p:txBody>
      </p:sp>
      <p:sp>
        <p:nvSpPr>
          <p:cNvPr id="70676" name="Text Box 20"/>
          <p:cNvSpPr txBox="1">
            <a:spLocks noChangeArrowheads="1"/>
          </p:cNvSpPr>
          <p:nvPr/>
        </p:nvSpPr>
        <p:spPr bwMode="auto">
          <a:xfrm>
            <a:off x="4254500" y="4837113"/>
            <a:ext cx="3000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70677" name="Text Box 21"/>
          <p:cNvSpPr txBox="1">
            <a:spLocks noChangeArrowheads="1"/>
          </p:cNvSpPr>
          <p:nvPr/>
        </p:nvSpPr>
        <p:spPr bwMode="auto">
          <a:xfrm>
            <a:off x="5067300" y="48371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de-DE" sz="1500"/>
          </a:p>
        </p:txBody>
      </p:sp>
      <p:sp>
        <p:nvSpPr>
          <p:cNvPr id="70678" name="Line 22"/>
          <p:cNvSpPr>
            <a:spLocks noChangeShapeType="1"/>
          </p:cNvSpPr>
          <p:nvPr/>
        </p:nvSpPr>
        <p:spPr bwMode="auto">
          <a:xfrm>
            <a:off x="4367213" y="4721225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79" name="Line 23"/>
          <p:cNvSpPr>
            <a:spLocks noChangeShapeType="1"/>
          </p:cNvSpPr>
          <p:nvPr/>
        </p:nvSpPr>
        <p:spPr bwMode="auto">
          <a:xfrm>
            <a:off x="4578350" y="4714875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80" name="Line 24"/>
          <p:cNvSpPr>
            <a:spLocks noChangeShapeType="1"/>
          </p:cNvSpPr>
          <p:nvPr/>
        </p:nvSpPr>
        <p:spPr bwMode="auto">
          <a:xfrm>
            <a:off x="4773613" y="4721225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81" name="Line 25"/>
          <p:cNvSpPr>
            <a:spLocks noChangeShapeType="1"/>
          </p:cNvSpPr>
          <p:nvPr/>
        </p:nvSpPr>
        <p:spPr bwMode="auto">
          <a:xfrm>
            <a:off x="4948238" y="4721225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82" name="Line 26"/>
          <p:cNvSpPr>
            <a:spLocks noChangeShapeType="1"/>
          </p:cNvSpPr>
          <p:nvPr/>
        </p:nvSpPr>
        <p:spPr bwMode="auto">
          <a:xfrm>
            <a:off x="5180013" y="4721225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83" name="Line 27"/>
          <p:cNvSpPr>
            <a:spLocks noChangeShapeType="1"/>
          </p:cNvSpPr>
          <p:nvPr/>
        </p:nvSpPr>
        <p:spPr bwMode="auto">
          <a:xfrm>
            <a:off x="5353050" y="4721225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84" name="Line 28"/>
          <p:cNvSpPr>
            <a:spLocks noChangeShapeType="1"/>
          </p:cNvSpPr>
          <p:nvPr/>
        </p:nvSpPr>
        <p:spPr bwMode="auto">
          <a:xfrm>
            <a:off x="5527675" y="4721225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85" name="Line 29"/>
          <p:cNvSpPr>
            <a:spLocks noChangeShapeType="1"/>
          </p:cNvSpPr>
          <p:nvPr/>
        </p:nvSpPr>
        <p:spPr bwMode="auto">
          <a:xfrm rot="-5400000">
            <a:off x="3970338" y="4360862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86" name="Line 30"/>
          <p:cNvSpPr>
            <a:spLocks noChangeShapeType="1"/>
          </p:cNvSpPr>
          <p:nvPr/>
        </p:nvSpPr>
        <p:spPr bwMode="auto">
          <a:xfrm rot="-5400000">
            <a:off x="3962401" y="4171950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87" name="Line 31"/>
          <p:cNvSpPr>
            <a:spLocks noChangeShapeType="1"/>
          </p:cNvSpPr>
          <p:nvPr/>
        </p:nvSpPr>
        <p:spPr bwMode="auto">
          <a:xfrm rot="-5400000">
            <a:off x="3970338" y="3983037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88" name="Line 32"/>
          <p:cNvSpPr>
            <a:spLocks noChangeShapeType="1"/>
          </p:cNvSpPr>
          <p:nvPr/>
        </p:nvSpPr>
        <p:spPr bwMode="auto">
          <a:xfrm rot="-5400000">
            <a:off x="3970338" y="3797300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89" name="Line 33"/>
          <p:cNvSpPr>
            <a:spLocks noChangeShapeType="1"/>
          </p:cNvSpPr>
          <p:nvPr/>
        </p:nvSpPr>
        <p:spPr bwMode="auto">
          <a:xfrm rot="-5400000">
            <a:off x="3970338" y="3608387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90" name="Line 34"/>
          <p:cNvSpPr>
            <a:spLocks noChangeShapeType="1"/>
          </p:cNvSpPr>
          <p:nvPr/>
        </p:nvSpPr>
        <p:spPr bwMode="auto">
          <a:xfrm rot="-5400000">
            <a:off x="3970338" y="3233737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91" name="Text Box 35"/>
          <p:cNvSpPr txBox="1">
            <a:spLocks noChangeArrowheads="1"/>
          </p:cNvSpPr>
          <p:nvPr/>
        </p:nvSpPr>
        <p:spPr bwMode="auto">
          <a:xfrm>
            <a:off x="3678238" y="4303713"/>
            <a:ext cx="3000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70692" name="Text Box 36"/>
          <p:cNvSpPr txBox="1">
            <a:spLocks noChangeArrowheads="1"/>
          </p:cNvSpPr>
          <p:nvPr/>
        </p:nvSpPr>
        <p:spPr bwMode="auto">
          <a:xfrm>
            <a:off x="3671888" y="3911600"/>
            <a:ext cx="3000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70693" name="Text Box 37"/>
          <p:cNvSpPr txBox="1">
            <a:spLocks noChangeArrowheads="1"/>
          </p:cNvSpPr>
          <p:nvPr/>
        </p:nvSpPr>
        <p:spPr bwMode="auto">
          <a:xfrm>
            <a:off x="3543300" y="2451100"/>
            <a:ext cx="3206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800" i="1"/>
              <a:t>h</a:t>
            </a:r>
            <a:endParaRPr lang="en-US" altLang="de-DE" sz="1800" i="1"/>
          </a:p>
        </p:txBody>
      </p:sp>
      <p:sp>
        <p:nvSpPr>
          <p:cNvPr id="70694" name="Line 38"/>
          <p:cNvSpPr>
            <a:spLocks noChangeShapeType="1"/>
          </p:cNvSpPr>
          <p:nvPr/>
        </p:nvSpPr>
        <p:spPr bwMode="auto">
          <a:xfrm rot="-5400000">
            <a:off x="3962401" y="3048000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95" name="Text Box 39"/>
          <p:cNvSpPr txBox="1">
            <a:spLocks noChangeArrowheads="1"/>
          </p:cNvSpPr>
          <p:nvPr/>
        </p:nvSpPr>
        <p:spPr bwMode="auto">
          <a:xfrm>
            <a:off x="4662488" y="48371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70696" name="Text Box 40"/>
          <p:cNvSpPr txBox="1">
            <a:spLocks noChangeArrowheads="1"/>
          </p:cNvSpPr>
          <p:nvPr/>
        </p:nvSpPr>
        <p:spPr bwMode="auto">
          <a:xfrm>
            <a:off x="3671888" y="3549650"/>
            <a:ext cx="3000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de-DE" sz="1500"/>
          </a:p>
        </p:txBody>
      </p:sp>
      <p:sp>
        <p:nvSpPr>
          <p:cNvPr id="70697" name="Line 41"/>
          <p:cNvSpPr>
            <a:spLocks noChangeShapeType="1"/>
          </p:cNvSpPr>
          <p:nvPr/>
        </p:nvSpPr>
        <p:spPr bwMode="auto">
          <a:xfrm>
            <a:off x="5700713" y="4725988"/>
            <a:ext cx="0" cy="119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98" name="Line 42"/>
          <p:cNvSpPr>
            <a:spLocks noChangeShapeType="1"/>
          </p:cNvSpPr>
          <p:nvPr/>
        </p:nvSpPr>
        <p:spPr bwMode="auto">
          <a:xfrm>
            <a:off x="4164013" y="4721225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99" name="Line 43"/>
          <p:cNvSpPr>
            <a:spLocks noChangeShapeType="1"/>
          </p:cNvSpPr>
          <p:nvPr/>
        </p:nvSpPr>
        <p:spPr bwMode="auto">
          <a:xfrm rot="-5400000">
            <a:off x="3961607" y="4547394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00" name="Line 44"/>
          <p:cNvSpPr>
            <a:spLocks noChangeShapeType="1"/>
          </p:cNvSpPr>
          <p:nvPr/>
        </p:nvSpPr>
        <p:spPr bwMode="auto">
          <a:xfrm flipH="1">
            <a:off x="831850" y="2522538"/>
            <a:ext cx="0" cy="23685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01" name="Line 45"/>
          <p:cNvSpPr>
            <a:spLocks noChangeShapeType="1"/>
          </p:cNvSpPr>
          <p:nvPr/>
        </p:nvSpPr>
        <p:spPr bwMode="auto">
          <a:xfrm>
            <a:off x="715963" y="4775200"/>
            <a:ext cx="2260600" cy="4763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02" name="Text Box 46"/>
          <p:cNvSpPr txBox="1">
            <a:spLocks noChangeArrowheads="1"/>
          </p:cNvSpPr>
          <p:nvPr/>
        </p:nvSpPr>
        <p:spPr bwMode="auto">
          <a:xfrm>
            <a:off x="2743200" y="4846638"/>
            <a:ext cx="3587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800" i="1"/>
              <a:t>w</a:t>
            </a:r>
            <a:endParaRPr lang="en-US" altLang="de-DE" sz="1800" i="1"/>
          </a:p>
        </p:txBody>
      </p:sp>
      <p:sp>
        <p:nvSpPr>
          <p:cNvPr id="70703" name="Text Box 47"/>
          <p:cNvSpPr txBox="1">
            <a:spLocks noChangeArrowheads="1"/>
          </p:cNvSpPr>
          <p:nvPr/>
        </p:nvSpPr>
        <p:spPr bwMode="auto">
          <a:xfrm>
            <a:off x="1125538" y="4832350"/>
            <a:ext cx="3000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70704" name="Text Box 48"/>
          <p:cNvSpPr txBox="1">
            <a:spLocks noChangeArrowheads="1"/>
          </p:cNvSpPr>
          <p:nvPr/>
        </p:nvSpPr>
        <p:spPr bwMode="auto">
          <a:xfrm>
            <a:off x="1938338" y="483235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de-DE" sz="1500"/>
          </a:p>
        </p:txBody>
      </p:sp>
      <p:sp>
        <p:nvSpPr>
          <p:cNvPr id="70705" name="Line 49"/>
          <p:cNvSpPr>
            <a:spLocks noChangeShapeType="1"/>
          </p:cNvSpPr>
          <p:nvPr/>
        </p:nvSpPr>
        <p:spPr bwMode="auto">
          <a:xfrm>
            <a:off x="1238250" y="471805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06" name="Line 50"/>
          <p:cNvSpPr>
            <a:spLocks noChangeShapeType="1"/>
          </p:cNvSpPr>
          <p:nvPr/>
        </p:nvSpPr>
        <p:spPr bwMode="auto">
          <a:xfrm>
            <a:off x="1449388" y="471170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07" name="Line 51"/>
          <p:cNvSpPr>
            <a:spLocks noChangeShapeType="1"/>
          </p:cNvSpPr>
          <p:nvPr/>
        </p:nvSpPr>
        <p:spPr bwMode="auto">
          <a:xfrm>
            <a:off x="1643063" y="471805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08" name="Line 52"/>
          <p:cNvSpPr>
            <a:spLocks noChangeShapeType="1"/>
          </p:cNvSpPr>
          <p:nvPr/>
        </p:nvSpPr>
        <p:spPr bwMode="auto">
          <a:xfrm>
            <a:off x="1816100" y="471805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09" name="Line 53"/>
          <p:cNvSpPr>
            <a:spLocks noChangeShapeType="1"/>
          </p:cNvSpPr>
          <p:nvPr/>
        </p:nvSpPr>
        <p:spPr bwMode="auto">
          <a:xfrm>
            <a:off x="2051050" y="471805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10" name="Line 54"/>
          <p:cNvSpPr>
            <a:spLocks noChangeShapeType="1"/>
          </p:cNvSpPr>
          <p:nvPr/>
        </p:nvSpPr>
        <p:spPr bwMode="auto">
          <a:xfrm>
            <a:off x="2224088" y="471805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11" name="Line 55"/>
          <p:cNvSpPr>
            <a:spLocks noChangeShapeType="1"/>
          </p:cNvSpPr>
          <p:nvPr/>
        </p:nvSpPr>
        <p:spPr bwMode="auto">
          <a:xfrm>
            <a:off x="2397125" y="471805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12" name="Line 56"/>
          <p:cNvSpPr>
            <a:spLocks noChangeShapeType="1"/>
          </p:cNvSpPr>
          <p:nvPr/>
        </p:nvSpPr>
        <p:spPr bwMode="auto">
          <a:xfrm rot="-5400000">
            <a:off x="840582" y="4355306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13" name="Line 57"/>
          <p:cNvSpPr>
            <a:spLocks noChangeShapeType="1"/>
          </p:cNvSpPr>
          <p:nvPr/>
        </p:nvSpPr>
        <p:spPr bwMode="auto">
          <a:xfrm rot="-5400000">
            <a:off x="832644" y="4169569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14" name="Line 58"/>
          <p:cNvSpPr>
            <a:spLocks noChangeShapeType="1"/>
          </p:cNvSpPr>
          <p:nvPr/>
        </p:nvSpPr>
        <p:spPr bwMode="auto">
          <a:xfrm rot="-5400000">
            <a:off x="840582" y="3980656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15" name="Line 59"/>
          <p:cNvSpPr>
            <a:spLocks noChangeShapeType="1"/>
          </p:cNvSpPr>
          <p:nvPr/>
        </p:nvSpPr>
        <p:spPr bwMode="auto">
          <a:xfrm rot="-5400000">
            <a:off x="840582" y="3793331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16" name="Line 60"/>
          <p:cNvSpPr>
            <a:spLocks noChangeShapeType="1"/>
          </p:cNvSpPr>
          <p:nvPr/>
        </p:nvSpPr>
        <p:spPr bwMode="auto">
          <a:xfrm rot="-5400000">
            <a:off x="840582" y="3606006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17" name="Line 61"/>
          <p:cNvSpPr>
            <a:spLocks noChangeShapeType="1"/>
          </p:cNvSpPr>
          <p:nvPr/>
        </p:nvSpPr>
        <p:spPr bwMode="auto">
          <a:xfrm rot="-5400000">
            <a:off x="840582" y="3418681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18" name="Line 62"/>
          <p:cNvSpPr>
            <a:spLocks noChangeShapeType="1"/>
          </p:cNvSpPr>
          <p:nvPr/>
        </p:nvSpPr>
        <p:spPr bwMode="auto">
          <a:xfrm rot="-5400000">
            <a:off x="840582" y="3231356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19" name="Text Box 63"/>
          <p:cNvSpPr txBox="1">
            <a:spLocks noChangeArrowheads="1"/>
          </p:cNvSpPr>
          <p:nvPr/>
        </p:nvSpPr>
        <p:spPr bwMode="auto">
          <a:xfrm>
            <a:off x="549275" y="4298950"/>
            <a:ext cx="3000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70720" name="Text Box 64"/>
          <p:cNvSpPr txBox="1">
            <a:spLocks noChangeArrowheads="1"/>
          </p:cNvSpPr>
          <p:nvPr/>
        </p:nvSpPr>
        <p:spPr bwMode="auto">
          <a:xfrm>
            <a:off x="542925" y="391160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70721" name="Text Box 65"/>
          <p:cNvSpPr txBox="1">
            <a:spLocks noChangeArrowheads="1"/>
          </p:cNvSpPr>
          <p:nvPr/>
        </p:nvSpPr>
        <p:spPr bwMode="auto">
          <a:xfrm>
            <a:off x="455613" y="2451100"/>
            <a:ext cx="32226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800" i="1"/>
              <a:t>h</a:t>
            </a:r>
            <a:endParaRPr lang="en-US" altLang="de-DE" sz="1800" i="1"/>
          </a:p>
        </p:txBody>
      </p:sp>
      <p:sp>
        <p:nvSpPr>
          <p:cNvPr id="70722" name="Line 66"/>
          <p:cNvSpPr>
            <a:spLocks noChangeShapeType="1"/>
          </p:cNvSpPr>
          <p:nvPr/>
        </p:nvSpPr>
        <p:spPr bwMode="auto">
          <a:xfrm rot="-5400000">
            <a:off x="832644" y="3045619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23" name="Text Box 67"/>
          <p:cNvSpPr txBox="1">
            <a:spLocks noChangeArrowheads="1"/>
          </p:cNvSpPr>
          <p:nvPr/>
        </p:nvSpPr>
        <p:spPr bwMode="auto">
          <a:xfrm>
            <a:off x="1531938" y="4832350"/>
            <a:ext cx="3000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70724" name="Text Box 68"/>
          <p:cNvSpPr txBox="1">
            <a:spLocks noChangeArrowheads="1"/>
          </p:cNvSpPr>
          <p:nvPr/>
        </p:nvSpPr>
        <p:spPr bwMode="auto">
          <a:xfrm>
            <a:off x="542925" y="3549650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de-DE" sz="1500"/>
          </a:p>
        </p:txBody>
      </p:sp>
      <p:sp>
        <p:nvSpPr>
          <p:cNvPr id="70725" name="Line 69"/>
          <p:cNvSpPr>
            <a:spLocks noChangeShapeType="1"/>
          </p:cNvSpPr>
          <p:nvPr/>
        </p:nvSpPr>
        <p:spPr bwMode="auto">
          <a:xfrm>
            <a:off x="2571750" y="4722813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26" name="Line 70"/>
          <p:cNvSpPr>
            <a:spLocks noChangeShapeType="1"/>
          </p:cNvSpPr>
          <p:nvPr/>
        </p:nvSpPr>
        <p:spPr bwMode="auto">
          <a:xfrm>
            <a:off x="1035050" y="471805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27" name="Line 71"/>
          <p:cNvSpPr>
            <a:spLocks noChangeShapeType="1"/>
          </p:cNvSpPr>
          <p:nvPr/>
        </p:nvSpPr>
        <p:spPr bwMode="auto">
          <a:xfrm rot="-5400000">
            <a:off x="831057" y="4544219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28" name="Text Box 72"/>
          <p:cNvSpPr txBox="1">
            <a:spLocks noChangeArrowheads="1"/>
          </p:cNvSpPr>
          <p:nvPr/>
        </p:nvSpPr>
        <p:spPr bwMode="auto">
          <a:xfrm>
            <a:off x="4424363" y="2097088"/>
            <a:ext cx="6413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500" i="1"/>
              <a:t>h</a:t>
            </a:r>
            <a:r>
              <a:rPr lang="de-DE" altLang="de-DE" sz="1500" baseline="-25000"/>
              <a:t>A</a:t>
            </a:r>
            <a:r>
              <a:rPr lang="de-DE" altLang="de-DE" sz="1500"/>
              <a:t>(</a:t>
            </a:r>
            <a:r>
              <a:rPr lang="de-DE" altLang="de-DE" sz="1500" i="1"/>
              <a:t>w</a:t>
            </a:r>
            <a:r>
              <a:rPr lang="de-DE" altLang="de-DE" sz="1500"/>
              <a:t>)</a:t>
            </a:r>
            <a:endParaRPr lang="en-US" altLang="de-DE" sz="1500"/>
          </a:p>
        </p:txBody>
      </p:sp>
      <p:sp>
        <p:nvSpPr>
          <p:cNvPr id="70729" name="Text Box 73"/>
          <p:cNvSpPr txBox="1">
            <a:spLocks noChangeArrowheads="1"/>
          </p:cNvSpPr>
          <p:nvPr/>
        </p:nvSpPr>
        <p:spPr bwMode="auto">
          <a:xfrm>
            <a:off x="3903663" y="2090738"/>
            <a:ext cx="6413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500" i="1"/>
              <a:t>h</a:t>
            </a:r>
            <a:r>
              <a:rPr lang="de-DE" altLang="de-DE" sz="1500" baseline="-25000"/>
              <a:t>B</a:t>
            </a:r>
            <a:r>
              <a:rPr lang="de-DE" altLang="de-DE" sz="1500"/>
              <a:t>(</a:t>
            </a:r>
            <a:r>
              <a:rPr lang="de-DE" altLang="de-DE" sz="1500" i="1"/>
              <a:t>w</a:t>
            </a:r>
            <a:r>
              <a:rPr lang="de-DE" altLang="de-DE" sz="1500"/>
              <a:t>)</a:t>
            </a:r>
            <a:endParaRPr lang="en-US" altLang="de-DE" sz="1500"/>
          </a:p>
        </p:txBody>
      </p:sp>
      <p:sp>
        <p:nvSpPr>
          <p:cNvPr id="70730" name="Text Box 74"/>
          <p:cNvSpPr txBox="1">
            <a:spLocks noChangeArrowheads="1"/>
          </p:cNvSpPr>
          <p:nvPr/>
        </p:nvSpPr>
        <p:spPr bwMode="auto">
          <a:xfrm>
            <a:off x="5005388" y="2090738"/>
            <a:ext cx="64611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500" i="1"/>
              <a:t>h</a:t>
            </a:r>
            <a:r>
              <a:rPr lang="de-DE" altLang="de-DE" sz="1500" baseline="-25000"/>
              <a:t>C</a:t>
            </a:r>
            <a:r>
              <a:rPr lang="de-DE" altLang="de-DE" sz="1500"/>
              <a:t>(</a:t>
            </a:r>
            <a:r>
              <a:rPr lang="de-DE" altLang="de-DE" sz="1500" i="1"/>
              <a:t>w</a:t>
            </a:r>
            <a:r>
              <a:rPr lang="de-DE" altLang="de-DE" sz="1500"/>
              <a:t>)</a:t>
            </a:r>
            <a:endParaRPr lang="en-US" altLang="de-DE" sz="1500"/>
          </a:p>
        </p:txBody>
      </p:sp>
      <p:sp>
        <p:nvSpPr>
          <p:cNvPr id="70731" name="Line 75"/>
          <p:cNvSpPr>
            <a:spLocks noChangeShapeType="1"/>
          </p:cNvSpPr>
          <p:nvPr/>
        </p:nvSpPr>
        <p:spPr bwMode="auto">
          <a:xfrm rot="-5400000">
            <a:off x="3970338" y="3421062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32" name="Rectangle 76"/>
          <p:cNvSpPr>
            <a:spLocks noChangeArrowheads="1"/>
          </p:cNvSpPr>
          <p:nvPr/>
        </p:nvSpPr>
        <p:spPr bwMode="auto">
          <a:xfrm>
            <a:off x="7554913" y="3155950"/>
            <a:ext cx="969962" cy="582613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0733" name="Rectangle 77"/>
          <p:cNvSpPr>
            <a:spLocks noChangeArrowheads="1"/>
          </p:cNvSpPr>
          <p:nvPr/>
        </p:nvSpPr>
        <p:spPr bwMode="auto">
          <a:xfrm>
            <a:off x="7165975" y="2962275"/>
            <a:ext cx="388938" cy="776288"/>
          </a:xfrm>
          <a:prstGeom prst="rect">
            <a:avLst/>
          </a:prstGeom>
          <a:solidFill>
            <a:srgbClr val="BFBFBF"/>
          </a:solidFill>
          <a:ln w="0">
            <a:solidFill>
              <a:srgbClr val="BFBFB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0734" name="Rectangle 78"/>
          <p:cNvSpPr>
            <a:spLocks noChangeArrowheads="1"/>
          </p:cNvSpPr>
          <p:nvPr/>
        </p:nvSpPr>
        <p:spPr bwMode="auto">
          <a:xfrm>
            <a:off x="7165975" y="2962275"/>
            <a:ext cx="388938" cy="776288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0735" name="Line 79"/>
          <p:cNvSpPr>
            <a:spLocks noChangeShapeType="1"/>
          </p:cNvSpPr>
          <p:nvPr/>
        </p:nvSpPr>
        <p:spPr bwMode="auto">
          <a:xfrm>
            <a:off x="5521325" y="4432300"/>
            <a:ext cx="579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36" name="Rectangle 80"/>
          <p:cNvSpPr>
            <a:spLocks noChangeArrowheads="1"/>
          </p:cNvSpPr>
          <p:nvPr/>
        </p:nvSpPr>
        <p:spPr bwMode="auto">
          <a:xfrm>
            <a:off x="4557713" y="2546350"/>
            <a:ext cx="1552575" cy="34290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0737" name="Rectangle 81"/>
          <p:cNvSpPr>
            <a:spLocks noChangeArrowheads="1"/>
          </p:cNvSpPr>
          <p:nvPr/>
        </p:nvSpPr>
        <p:spPr bwMode="auto">
          <a:xfrm>
            <a:off x="5476875" y="2881313"/>
            <a:ext cx="628650" cy="135255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0738" name="Rectangle 82"/>
          <p:cNvSpPr>
            <a:spLocks noChangeArrowheads="1"/>
          </p:cNvSpPr>
          <p:nvPr/>
        </p:nvSpPr>
        <p:spPr bwMode="auto">
          <a:xfrm>
            <a:off x="5526088" y="4244975"/>
            <a:ext cx="579437" cy="18256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0739" name="Freeform 83"/>
          <p:cNvSpPr>
            <a:spLocks/>
          </p:cNvSpPr>
          <p:nvPr/>
        </p:nvSpPr>
        <p:spPr bwMode="auto">
          <a:xfrm>
            <a:off x="1238250" y="2546350"/>
            <a:ext cx="1166813" cy="1884363"/>
          </a:xfrm>
          <a:custGeom>
            <a:avLst/>
            <a:gdLst>
              <a:gd name="T0" fmla="*/ 2147483647 w 913"/>
              <a:gd name="T1" fmla="*/ 2147483647 h 1476"/>
              <a:gd name="T2" fmla="*/ 2147483647 w 913"/>
              <a:gd name="T3" fmla="*/ 2147483647 h 1476"/>
              <a:gd name="T4" fmla="*/ 2147483647 w 913"/>
              <a:gd name="T5" fmla="*/ 2147483647 h 1476"/>
              <a:gd name="T6" fmla="*/ 2147483647 w 913"/>
              <a:gd name="T7" fmla="*/ 2147483647 h 1476"/>
              <a:gd name="T8" fmla="*/ 0 w 913"/>
              <a:gd name="T9" fmla="*/ 2147483647 h 1476"/>
              <a:gd name="T10" fmla="*/ 0 w 913"/>
              <a:gd name="T11" fmla="*/ 0 h 1476"/>
              <a:gd name="T12" fmla="*/ 2147483647 w 913"/>
              <a:gd name="T13" fmla="*/ 0 h 1476"/>
              <a:gd name="T14" fmla="*/ 2147483647 w 913"/>
              <a:gd name="T15" fmla="*/ 2147483647 h 14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13" h="1476">
                <a:moveTo>
                  <a:pt x="913" y="868"/>
                </a:moveTo>
                <a:lnTo>
                  <a:pt x="913" y="1476"/>
                </a:ln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  <a:lnTo>
                  <a:pt x="913" y="0"/>
                </a:lnTo>
                <a:lnTo>
                  <a:pt x="913" y="868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BFBF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0740" name="Freeform 84"/>
          <p:cNvSpPr>
            <a:spLocks/>
          </p:cNvSpPr>
          <p:nvPr/>
        </p:nvSpPr>
        <p:spPr bwMode="auto">
          <a:xfrm>
            <a:off x="1238250" y="2546350"/>
            <a:ext cx="1166813" cy="1884363"/>
          </a:xfrm>
          <a:custGeom>
            <a:avLst/>
            <a:gdLst>
              <a:gd name="T0" fmla="*/ 2147483647 w 913"/>
              <a:gd name="T1" fmla="*/ 2147483647 h 1476"/>
              <a:gd name="T2" fmla="*/ 2147483647 w 913"/>
              <a:gd name="T3" fmla="*/ 2147483647 h 1476"/>
              <a:gd name="T4" fmla="*/ 2147483647 w 913"/>
              <a:gd name="T5" fmla="*/ 2147483647 h 1476"/>
              <a:gd name="T6" fmla="*/ 0 w 913"/>
              <a:gd name="T7" fmla="*/ 2147483647 h 1476"/>
              <a:gd name="T8" fmla="*/ 0 w 913"/>
              <a:gd name="T9" fmla="*/ 0 h 1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3" h="1476">
                <a:moveTo>
                  <a:pt x="913" y="1476"/>
                </a:move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41" name="Freeform 85"/>
          <p:cNvSpPr>
            <a:spLocks/>
          </p:cNvSpPr>
          <p:nvPr/>
        </p:nvSpPr>
        <p:spPr bwMode="auto">
          <a:xfrm>
            <a:off x="1433513" y="2878138"/>
            <a:ext cx="971550" cy="1358900"/>
          </a:xfrm>
          <a:custGeom>
            <a:avLst/>
            <a:gdLst>
              <a:gd name="T0" fmla="*/ 2147483647 w 760"/>
              <a:gd name="T1" fmla="*/ 2147483647 h 1065"/>
              <a:gd name="T2" fmla="*/ 2147483647 w 760"/>
              <a:gd name="T3" fmla="*/ 0 h 1065"/>
              <a:gd name="T4" fmla="*/ 0 w 760"/>
              <a:gd name="T5" fmla="*/ 0 h 1065"/>
              <a:gd name="T6" fmla="*/ 0 w 760"/>
              <a:gd name="T7" fmla="*/ 2147483647 h 1065"/>
              <a:gd name="T8" fmla="*/ 2147483647 w 760"/>
              <a:gd name="T9" fmla="*/ 2147483647 h 1065"/>
              <a:gd name="T10" fmla="*/ 2147483647 w 760"/>
              <a:gd name="T11" fmla="*/ 2147483647 h 1065"/>
              <a:gd name="T12" fmla="*/ 2147483647 w 760"/>
              <a:gd name="T13" fmla="*/ 2147483647 h 1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65">
                <a:moveTo>
                  <a:pt x="760" y="1065"/>
                </a:moveTo>
                <a:lnTo>
                  <a:pt x="760" y="0"/>
                </a:lnTo>
                <a:lnTo>
                  <a:pt x="0" y="0"/>
                </a:ln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0742" name="Freeform 86"/>
          <p:cNvSpPr>
            <a:spLocks/>
          </p:cNvSpPr>
          <p:nvPr/>
        </p:nvSpPr>
        <p:spPr bwMode="auto">
          <a:xfrm>
            <a:off x="1433513" y="2878138"/>
            <a:ext cx="971550" cy="1358900"/>
          </a:xfrm>
          <a:custGeom>
            <a:avLst/>
            <a:gdLst>
              <a:gd name="T0" fmla="*/ 0 w 760"/>
              <a:gd name="T1" fmla="*/ 0 h 1065"/>
              <a:gd name="T2" fmla="*/ 0 w 760"/>
              <a:gd name="T3" fmla="*/ 2147483647 h 1065"/>
              <a:gd name="T4" fmla="*/ 2147483647 w 760"/>
              <a:gd name="T5" fmla="*/ 2147483647 h 1065"/>
              <a:gd name="T6" fmla="*/ 2147483647 w 760"/>
              <a:gd name="T7" fmla="*/ 2147483647 h 1065"/>
              <a:gd name="T8" fmla="*/ 2147483647 w 760"/>
              <a:gd name="T9" fmla="*/ 2147483647 h 1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0" h="1065">
                <a:moveTo>
                  <a:pt x="0" y="0"/>
                </a:move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43" name="Line 87"/>
          <p:cNvSpPr>
            <a:spLocks noChangeShapeType="1"/>
          </p:cNvSpPr>
          <p:nvPr/>
        </p:nvSpPr>
        <p:spPr bwMode="auto">
          <a:xfrm>
            <a:off x="2400300" y="4432300"/>
            <a:ext cx="579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44" name="Line 88"/>
          <p:cNvSpPr>
            <a:spLocks noChangeShapeType="1"/>
          </p:cNvSpPr>
          <p:nvPr/>
        </p:nvSpPr>
        <p:spPr bwMode="auto">
          <a:xfrm>
            <a:off x="2405063" y="4238625"/>
            <a:ext cx="579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45" name="Line 89"/>
          <p:cNvSpPr>
            <a:spLocks noChangeShapeType="1"/>
          </p:cNvSpPr>
          <p:nvPr/>
        </p:nvSpPr>
        <p:spPr bwMode="auto">
          <a:xfrm flipV="1">
            <a:off x="1435100" y="2544763"/>
            <a:ext cx="0" cy="346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46" name="Rectangle 90"/>
          <p:cNvSpPr>
            <a:spLocks noChangeArrowheads="1"/>
          </p:cNvSpPr>
          <p:nvPr/>
        </p:nvSpPr>
        <p:spPr bwMode="auto">
          <a:xfrm>
            <a:off x="1441450" y="2543175"/>
            <a:ext cx="1538288" cy="34290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0747" name="Rectangle 91"/>
          <p:cNvSpPr>
            <a:spLocks noChangeArrowheads="1"/>
          </p:cNvSpPr>
          <p:nvPr/>
        </p:nvSpPr>
        <p:spPr bwMode="auto">
          <a:xfrm>
            <a:off x="2355850" y="2546350"/>
            <a:ext cx="628650" cy="1679575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0748" name="Rectangle 92"/>
          <p:cNvSpPr>
            <a:spLocks noChangeArrowheads="1"/>
          </p:cNvSpPr>
          <p:nvPr/>
        </p:nvSpPr>
        <p:spPr bwMode="auto">
          <a:xfrm>
            <a:off x="2405063" y="4244975"/>
            <a:ext cx="579437" cy="18256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0749" name="Oval 93"/>
          <p:cNvSpPr>
            <a:spLocks noChangeArrowheads="1"/>
          </p:cNvSpPr>
          <p:nvPr/>
        </p:nvSpPr>
        <p:spPr bwMode="auto">
          <a:xfrm>
            <a:off x="1406525" y="3803650"/>
            <a:ext cx="58738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0750" name="Oval 94"/>
          <p:cNvSpPr>
            <a:spLocks noChangeAspect="1" noChangeArrowheads="1"/>
          </p:cNvSpPr>
          <p:nvPr/>
        </p:nvSpPr>
        <p:spPr bwMode="auto">
          <a:xfrm>
            <a:off x="1779588" y="3829050"/>
            <a:ext cx="73025" cy="6985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0751" name="Oval 95"/>
          <p:cNvSpPr>
            <a:spLocks noChangeAspect="1" noChangeArrowheads="1"/>
          </p:cNvSpPr>
          <p:nvPr/>
        </p:nvSpPr>
        <p:spPr bwMode="auto">
          <a:xfrm>
            <a:off x="2182813" y="4030663"/>
            <a:ext cx="73025" cy="71437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0752" name="Oval 96"/>
          <p:cNvSpPr>
            <a:spLocks noChangeAspect="1" noChangeArrowheads="1"/>
          </p:cNvSpPr>
          <p:nvPr/>
        </p:nvSpPr>
        <p:spPr bwMode="auto">
          <a:xfrm>
            <a:off x="2546350" y="4211638"/>
            <a:ext cx="71438" cy="71437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0753" name="Line 97"/>
          <p:cNvSpPr>
            <a:spLocks noChangeShapeType="1"/>
          </p:cNvSpPr>
          <p:nvPr/>
        </p:nvSpPr>
        <p:spPr bwMode="auto">
          <a:xfrm flipH="1">
            <a:off x="1238250" y="3838575"/>
            <a:ext cx="1730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54" name="Freeform 98"/>
          <p:cNvSpPr>
            <a:spLocks/>
          </p:cNvSpPr>
          <p:nvPr/>
        </p:nvSpPr>
        <p:spPr bwMode="auto">
          <a:xfrm>
            <a:off x="1238250" y="4068763"/>
            <a:ext cx="577850" cy="58737"/>
          </a:xfrm>
          <a:custGeom>
            <a:avLst/>
            <a:gdLst>
              <a:gd name="T0" fmla="*/ 0 w 363"/>
              <a:gd name="T1" fmla="*/ 0 h 97"/>
              <a:gd name="T2" fmla="*/ 2147483647 w 363"/>
              <a:gd name="T3" fmla="*/ 2147483647 h 97"/>
              <a:gd name="T4" fmla="*/ 2147483647 w 363"/>
              <a:gd name="T5" fmla="*/ 2147483647 h 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3" h="97">
                <a:moveTo>
                  <a:pt x="0" y="0"/>
                </a:moveTo>
                <a:cubicBezTo>
                  <a:pt x="15" y="41"/>
                  <a:pt x="30" y="83"/>
                  <a:pt x="91" y="90"/>
                </a:cubicBezTo>
                <a:cubicBezTo>
                  <a:pt x="152" y="97"/>
                  <a:pt x="257" y="71"/>
                  <a:pt x="363" y="45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55" name="Freeform 99"/>
          <p:cNvSpPr>
            <a:spLocks/>
          </p:cNvSpPr>
          <p:nvPr/>
        </p:nvSpPr>
        <p:spPr bwMode="auto">
          <a:xfrm>
            <a:off x="1238250" y="3838575"/>
            <a:ext cx="520700" cy="77788"/>
          </a:xfrm>
          <a:custGeom>
            <a:avLst/>
            <a:gdLst>
              <a:gd name="T0" fmla="*/ 0 w 363"/>
              <a:gd name="T1" fmla="*/ 0 h 97"/>
              <a:gd name="T2" fmla="*/ 2147483647 w 363"/>
              <a:gd name="T3" fmla="*/ 2147483647 h 97"/>
              <a:gd name="T4" fmla="*/ 2147483647 w 363"/>
              <a:gd name="T5" fmla="*/ 2147483647 h 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3" h="97">
                <a:moveTo>
                  <a:pt x="0" y="0"/>
                </a:moveTo>
                <a:cubicBezTo>
                  <a:pt x="15" y="41"/>
                  <a:pt x="30" y="83"/>
                  <a:pt x="91" y="90"/>
                </a:cubicBezTo>
                <a:cubicBezTo>
                  <a:pt x="152" y="97"/>
                  <a:pt x="257" y="71"/>
                  <a:pt x="363" y="45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56" name="Oval 100"/>
          <p:cNvSpPr>
            <a:spLocks noChangeArrowheads="1"/>
          </p:cNvSpPr>
          <p:nvPr/>
        </p:nvSpPr>
        <p:spPr bwMode="auto">
          <a:xfrm>
            <a:off x="1220788" y="4016375"/>
            <a:ext cx="58737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0757" name="Freeform 101"/>
          <p:cNvSpPr>
            <a:spLocks/>
          </p:cNvSpPr>
          <p:nvPr/>
        </p:nvSpPr>
        <p:spPr bwMode="auto">
          <a:xfrm>
            <a:off x="1817688" y="4068763"/>
            <a:ext cx="349250" cy="68262"/>
          </a:xfrm>
          <a:custGeom>
            <a:avLst/>
            <a:gdLst>
              <a:gd name="T0" fmla="*/ 0 w 363"/>
              <a:gd name="T1" fmla="*/ 0 h 97"/>
              <a:gd name="T2" fmla="*/ 2147483647 w 363"/>
              <a:gd name="T3" fmla="*/ 2147483647 h 97"/>
              <a:gd name="T4" fmla="*/ 2147483647 w 363"/>
              <a:gd name="T5" fmla="*/ 2147483647 h 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3" h="97">
                <a:moveTo>
                  <a:pt x="0" y="0"/>
                </a:moveTo>
                <a:cubicBezTo>
                  <a:pt x="15" y="41"/>
                  <a:pt x="30" y="83"/>
                  <a:pt x="91" y="90"/>
                </a:cubicBezTo>
                <a:cubicBezTo>
                  <a:pt x="152" y="97"/>
                  <a:pt x="257" y="71"/>
                  <a:pt x="363" y="45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58" name="Line 102"/>
          <p:cNvSpPr>
            <a:spLocks noChangeShapeType="1"/>
          </p:cNvSpPr>
          <p:nvPr/>
        </p:nvSpPr>
        <p:spPr bwMode="auto">
          <a:xfrm flipH="1">
            <a:off x="1644650" y="4222750"/>
            <a:ext cx="1730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59" name="Oval 103"/>
          <p:cNvSpPr>
            <a:spLocks noChangeArrowheads="1"/>
          </p:cNvSpPr>
          <p:nvPr/>
        </p:nvSpPr>
        <p:spPr bwMode="auto">
          <a:xfrm>
            <a:off x="1790700" y="4194175"/>
            <a:ext cx="60325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0760" name="Freeform 104"/>
          <p:cNvSpPr>
            <a:spLocks/>
          </p:cNvSpPr>
          <p:nvPr/>
        </p:nvSpPr>
        <p:spPr bwMode="auto">
          <a:xfrm>
            <a:off x="1643063" y="4244975"/>
            <a:ext cx="871537" cy="115888"/>
          </a:xfrm>
          <a:custGeom>
            <a:avLst/>
            <a:gdLst>
              <a:gd name="T0" fmla="*/ 0 w 363"/>
              <a:gd name="T1" fmla="*/ 0 h 97"/>
              <a:gd name="T2" fmla="*/ 2147483647 w 363"/>
              <a:gd name="T3" fmla="*/ 2147483647 h 97"/>
              <a:gd name="T4" fmla="*/ 2147483647 w 363"/>
              <a:gd name="T5" fmla="*/ 2147483647 h 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3" h="97">
                <a:moveTo>
                  <a:pt x="0" y="0"/>
                </a:moveTo>
                <a:cubicBezTo>
                  <a:pt x="15" y="41"/>
                  <a:pt x="30" y="83"/>
                  <a:pt x="91" y="90"/>
                </a:cubicBezTo>
                <a:cubicBezTo>
                  <a:pt x="152" y="97"/>
                  <a:pt x="257" y="71"/>
                  <a:pt x="363" y="45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61" name="Line 105"/>
          <p:cNvSpPr>
            <a:spLocks noChangeShapeType="1"/>
          </p:cNvSpPr>
          <p:nvPr/>
        </p:nvSpPr>
        <p:spPr bwMode="auto">
          <a:xfrm>
            <a:off x="4948238" y="2565400"/>
            <a:ext cx="0" cy="127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62" name="Line 106"/>
          <p:cNvSpPr>
            <a:spLocks noChangeShapeType="1"/>
          </p:cNvSpPr>
          <p:nvPr/>
        </p:nvSpPr>
        <p:spPr bwMode="auto">
          <a:xfrm flipV="1">
            <a:off x="4948238" y="3835400"/>
            <a:ext cx="4302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63" name="Line 107"/>
          <p:cNvSpPr>
            <a:spLocks noChangeShapeType="1"/>
          </p:cNvSpPr>
          <p:nvPr/>
        </p:nvSpPr>
        <p:spPr bwMode="auto">
          <a:xfrm>
            <a:off x="5711825" y="4048125"/>
            <a:ext cx="0" cy="174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64" name="Rectangle 108" descr="Diagonal weit nach oben"/>
          <p:cNvSpPr>
            <a:spLocks noChangeArrowheads="1"/>
          </p:cNvSpPr>
          <p:nvPr/>
        </p:nvSpPr>
        <p:spPr bwMode="auto">
          <a:xfrm>
            <a:off x="4962525" y="2549525"/>
            <a:ext cx="1146175" cy="127635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0765" name="Rectangle 109" descr="Diagonal weit nach oben"/>
          <p:cNvSpPr>
            <a:spLocks noChangeArrowheads="1"/>
          </p:cNvSpPr>
          <p:nvPr/>
        </p:nvSpPr>
        <p:spPr bwMode="auto">
          <a:xfrm>
            <a:off x="5722938" y="4019550"/>
            <a:ext cx="381000" cy="214313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0766" name="Rectangle 110" descr="Diagonal weit nach oben"/>
          <p:cNvSpPr>
            <a:spLocks noChangeArrowheads="1"/>
          </p:cNvSpPr>
          <p:nvPr/>
        </p:nvSpPr>
        <p:spPr bwMode="auto">
          <a:xfrm>
            <a:off x="5394325" y="3813175"/>
            <a:ext cx="715963" cy="2159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0767" name="Line 111"/>
          <p:cNvSpPr>
            <a:spLocks noChangeShapeType="1"/>
          </p:cNvSpPr>
          <p:nvPr/>
        </p:nvSpPr>
        <p:spPr bwMode="auto">
          <a:xfrm flipH="1">
            <a:off x="5480050" y="3830638"/>
            <a:ext cx="230188" cy="115887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68" name="Line 112"/>
          <p:cNvSpPr>
            <a:spLocks noChangeShapeType="1"/>
          </p:cNvSpPr>
          <p:nvPr/>
        </p:nvSpPr>
        <p:spPr bwMode="auto">
          <a:xfrm>
            <a:off x="5380038" y="3844925"/>
            <a:ext cx="0" cy="1730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69" name="Line 113"/>
          <p:cNvSpPr>
            <a:spLocks noChangeShapeType="1"/>
          </p:cNvSpPr>
          <p:nvPr/>
        </p:nvSpPr>
        <p:spPr bwMode="auto">
          <a:xfrm flipV="1">
            <a:off x="5391150" y="4041775"/>
            <a:ext cx="307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70" name="Line 114"/>
          <p:cNvSpPr>
            <a:spLocks noChangeShapeType="1"/>
          </p:cNvSpPr>
          <p:nvPr/>
        </p:nvSpPr>
        <p:spPr bwMode="auto">
          <a:xfrm flipH="1">
            <a:off x="5699125" y="3622675"/>
            <a:ext cx="1158875" cy="231775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9699" name="Line 115"/>
          <p:cNvSpPr>
            <a:spLocks noChangeShapeType="1"/>
          </p:cNvSpPr>
          <p:nvPr/>
        </p:nvSpPr>
        <p:spPr bwMode="auto">
          <a:xfrm flipH="1">
            <a:off x="5064125" y="2463800"/>
            <a:ext cx="1909763" cy="133350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72" name="Oval 116"/>
          <p:cNvSpPr>
            <a:spLocks noChangeAspect="1" noChangeArrowheads="1"/>
          </p:cNvSpPr>
          <p:nvPr/>
        </p:nvSpPr>
        <p:spPr bwMode="auto">
          <a:xfrm>
            <a:off x="5353050" y="4011613"/>
            <a:ext cx="71438" cy="71437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0773" name="Oval 117"/>
          <p:cNvSpPr>
            <a:spLocks noChangeAspect="1" noChangeArrowheads="1"/>
          </p:cNvSpPr>
          <p:nvPr/>
        </p:nvSpPr>
        <p:spPr bwMode="auto">
          <a:xfrm>
            <a:off x="4910138" y="3817938"/>
            <a:ext cx="73025" cy="6985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0774" name="Line 118"/>
          <p:cNvSpPr>
            <a:spLocks noChangeShapeType="1"/>
          </p:cNvSpPr>
          <p:nvPr/>
        </p:nvSpPr>
        <p:spPr bwMode="auto">
          <a:xfrm flipH="1">
            <a:off x="5003800" y="2392363"/>
            <a:ext cx="117475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75" name="Line 119"/>
          <p:cNvSpPr>
            <a:spLocks noChangeShapeType="1"/>
          </p:cNvSpPr>
          <p:nvPr/>
        </p:nvSpPr>
        <p:spPr bwMode="auto">
          <a:xfrm>
            <a:off x="4249738" y="2392363"/>
            <a:ext cx="115887" cy="112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76" name="Line 120"/>
          <p:cNvSpPr>
            <a:spLocks noChangeShapeType="1"/>
          </p:cNvSpPr>
          <p:nvPr/>
        </p:nvSpPr>
        <p:spPr bwMode="auto">
          <a:xfrm>
            <a:off x="4540250" y="2392363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77" name="Text Box 121"/>
          <p:cNvSpPr txBox="1">
            <a:spLocks noChangeArrowheads="1"/>
          </p:cNvSpPr>
          <p:nvPr/>
        </p:nvSpPr>
        <p:spPr bwMode="auto">
          <a:xfrm>
            <a:off x="1296988" y="2105025"/>
            <a:ext cx="6413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500" i="1"/>
              <a:t>h</a:t>
            </a:r>
            <a:r>
              <a:rPr lang="de-DE" altLang="de-DE" sz="1500" baseline="-25000"/>
              <a:t>A</a:t>
            </a:r>
            <a:r>
              <a:rPr lang="de-DE" altLang="de-DE" sz="1500"/>
              <a:t>(</a:t>
            </a:r>
            <a:r>
              <a:rPr lang="de-DE" altLang="de-DE" sz="1500" i="1"/>
              <a:t>w</a:t>
            </a:r>
            <a:r>
              <a:rPr lang="de-DE" altLang="de-DE" sz="1500"/>
              <a:t>)</a:t>
            </a:r>
            <a:endParaRPr lang="en-US" altLang="de-DE" sz="1500"/>
          </a:p>
        </p:txBody>
      </p:sp>
      <p:sp>
        <p:nvSpPr>
          <p:cNvPr id="70778" name="Text Box 122"/>
          <p:cNvSpPr txBox="1">
            <a:spLocks noChangeArrowheads="1"/>
          </p:cNvSpPr>
          <p:nvPr/>
        </p:nvSpPr>
        <p:spPr bwMode="auto">
          <a:xfrm>
            <a:off x="774700" y="2097088"/>
            <a:ext cx="6397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500" i="1"/>
              <a:t>h</a:t>
            </a:r>
            <a:r>
              <a:rPr lang="de-DE" altLang="de-DE" sz="1500" baseline="-25000"/>
              <a:t>B</a:t>
            </a:r>
            <a:r>
              <a:rPr lang="de-DE" altLang="de-DE" sz="1500"/>
              <a:t>(</a:t>
            </a:r>
            <a:r>
              <a:rPr lang="de-DE" altLang="de-DE" sz="1500" i="1"/>
              <a:t>w</a:t>
            </a:r>
            <a:r>
              <a:rPr lang="de-DE" altLang="de-DE" sz="1500"/>
              <a:t>)</a:t>
            </a:r>
            <a:endParaRPr lang="en-US" altLang="de-DE" sz="1500"/>
          </a:p>
        </p:txBody>
      </p:sp>
      <p:sp>
        <p:nvSpPr>
          <p:cNvPr id="70779" name="Line 123"/>
          <p:cNvSpPr>
            <a:spLocks noChangeShapeType="1"/>
          </p:cNvSpPr>
          <p:nvPr/>
        </p:nvSpPr>
        <p:spPr bwMode="auto">
          <a:xfrm>
            <a:off x="1122363" y="2397125"/>
            <a:ext cx="115887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80" name="Line 124"/>
          <p:cNvSpPr>
            <a:spLocks noChangeShapeType="1"/>
          </p:cNvSpPr>
          <p:nvPr/>
        </p:nvSpPr>
        <p:spPr bwMode="auto">
          <a:xfrm>
            <a:off x="1411288" y="2397125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81" name="Line 125"/>
          <p:cNvSpPr>
            <a:spLocks noChangeShapeType="1"/>
          </p:cNvSpPr>
          <p:nvPr/>
        </p:nvSpPr>
        <p:spPr bwMode="auto">
          <a:xfrm>
            <a:off x="5526088" y="4238625"/>
            <a:ext cx="5794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82" name="Oval 126"/>
          <p:cNvSpPr>
            <a:spLocks noChangeAspect="1" noChangeArrowheads="1"/>
          </p:cNvSpPr>
          <p:nvPr/>
        </p:nvSpPr>
        <p:spPr bwMode="auto">
          <a:xfrm>
            <a:off x="5686425" y="4211638"/>
            <a:ext cx="73025" cy="71437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0783" name="Line 127"/>
          <p:cNvSpPr>
            <a:spLocks noChangeShapeType="1"/>
          </p:cNvSpPr>
          <p:nvPr/>
        </p:nvSpPr>
        <p:spPr bwMode="auto">
          <a:xfrm flipH="1" flipV="1">
            <a:off x="5757863" y="4259263"/>
            <a:ext cx="925512" cy="53975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84" name="Rectangle 128"/>
          <p:cNvSpPr>
            <a:spLocks noChangeArrowheads="1"/>
          </p:cNvSpPr>
          <p:nvPr/>
        </p:nvSpPr>
        <p:spPr bwMode="auto">
          <a:xfrm>
            <a:off x="6627813" y="4316413"/>
            <a:ext cx="1738312" cy="58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0785" name="Text Box 129"/>
          <p:cNvSpPr txBox="1">
            <a:spLocks noChangeArrowheads="1"/>
          </p:cNvSpPr>
          <p:nvPr/>
        </p:nvSpPr>
        <p:spPr bwMode="auto">
          <a:xfrm>
            <a:off x="6511925" y="4259263"/>
            <a:ext cx="531813" cy="2587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7170" tIns="11434" rIns="57170" bIns="1143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500"/>
              <a:t>9 x 3</a:t>
            </a:r>
            <a:endParaRPr lang="en-US" altLang="de-DE" sz="1500"/>
          </a:p>
        </p:txBody>
      </p:sp>
      <p:sp>
        <p:nvSpPr>
          <p:cNvPr id="70786" name="Rectangle 130"/>
          <p:cNvSpPr>
            <a:spLocks noChangeArrowheads="1"/>
          </p:cNvSpPr>
          <p:nvPr/>
        </p:nvSpPr>
        <p:spPr bwMode="auto">
          <a:xfrm>
            <a:off x="7164388" y="2955925"/>
            <a:ext cx="1373187" cy="784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0787" name="Text Box 131"/>
          <p:cNvSpPr txBox="1">
            <a:spLocks noChangeArrowheads="1"/>
          </p:cNvSpPr>
          <p:nvPr/>
        </p:nvSpPr>
        <p:spPr bwMode="auto">
          <a:xfrm>
            <a:off x="6858000" y="3448050"/>
            <a:ext cx="531813" cy="2587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7170" tIns="11434" rIns="57170" bIns="1143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500"/>
              <a:t>7 x 4</a:t>
            </a:r>
            <a:endParaRPr lang="en-US" altLang="de-DE" sz="1500"/>
          </a:p>
        </p:txBody>
      </p:sp>
      <p:sp>
        <p:nvSpPr>
          <p:cNvPr id="579716" name="Rectangle 132"/>
          <p:cNvSpPr>
            <a:spLocks noChangeArrowheads="1"/>
          </p:cNvSpPr>
          <p:nvPr/>
        </p:nvSpPr>
        <p:spPr bwMode="auto">
          <a:xfrm>
            <a:off x="7162800" y="1722438"/>
            <a:ext cx="973138" cy="9747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79717" name="Text Box 133"/>
          <p:cNvSpPr txBox="1">
            <a:spLocks noChangeArrowheads="1"/>
          </p:cNvSpPr>
          <p:nvPr/>
        </p:nvSpPr>
        <p:spPr bwMode="auto">
          <a:xfrm>
            <a:off x="6800850" y="2346325"/>
            <a:ext cx="531813" cy="2587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7170" tIns="11434" rIns="57170" bIns="1143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500"/>
              <a:t>5 x 5</a:t>
            </a:r>
            <a:endParaRPr lang="en-US" altLang="de-DE" sz="1500"/>
          </a:p>
        </p:txBody>
      </p:sp>
      <p:sp>
        <p:nvSpPr>
          <p:cNvPr id="70790" name="Text Box 134"/>
          <p:cNvSpPr txBox="1">
            <a:spLocks noChangeArrowheads="1"/>
          </p:cNvSpPr>
          <p:nvPr/>
        </p:nvSpPr>
        <p:spPr bwMode="auto">
          <a:xfrm>
            <a:off x="5413375" y="48371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8</a:t>
            </a:r>
            <a:endParaRPr lang="en-US" altLang="de-DE" sz="1500"/>
          </a:p>
        </p:txBody>
      </p:sp>
      <p:sp>
        <p:nvSpPr>
          <p:cNvPr id="70791" name="Text Box 135"/>
          <p:cNvSpPr txBox="1">
            <a:spLocks noChangeArrowheads="1"/>
          </p:cNvSpPr>
          <p:nvPr/>
        </p:nvSpPr>
        <p:spPr bwMode="auto">
          <a:xfrm>
            <a:off x="2286000" y="483235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8</a:t>
            </a:r>
            <a:endParaRPr lang="en-US" altLang="de-DE" sz="1500"/>
          </a:p>
        </p:txBody>
      </p:sp>
      <p:sp>
        <p:nvSpPr>
          <p:cNvPr id="70792" name="Text Box 136"/>
          <p:cNvSpPr txBox="1">
            <a:spLocks noChangeArrowheads="1"/>
          </p:cNvSpPr>
          <p:nvPr/>
        </p:nvSpPr>
        <p:spPr bwMode="auto">
          <a:xfrm>
            <a:off x="836613" y="1111250"/>
            <a:ext cx="72421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2. Ermitteln der Formfunktion der Topzelle </a:t>
            </a:r>
            <a:br>
              <a:rPr lang="de-DE" altLang="de-DE"/>
            </a:br>
            <a:r>
              <a:rPr lang="de-DE" altLang="de-DE"/>
              <a:t>    (</a:t>
            </a:r>
            <a:r>
              <a:rPr lang="de-DE" altLang="de-DE" u="sng"/>
              <a:t>horizontale</a:t>
            </a:r>
            <a:r>
              <a:rPr lang="de-DE" altLang="de-DE"/>
              <a:t> Zusammensetzung)</a:t>
            </a:r>
          </a:p>
        </p:txBody>
      </p:sp>
      <p:sp>
        <p:nvSpPr>
          <p:cNvPr id="70793" name="Line 137"/>
          <p:cNvSpPr>
            <a:spLocks noChangeShapeType="1"/>
          </p:cNvSpPr>
          <p:nvPr/>
        </p:nvSpPr>
        <p:spPr bwMode="auto">
          <a:xfrm flipV="1">
            <a:off x="4554538" y="2544763"/>
            <a:ext cx="0" cy="346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94" name="AutoShape 138"/>
          <p:cNvSpPr>
            <a:spLocks noChangeArrowheads="1"/>
          </p:cNvSpPr>
          <p:nvPr/>
        </p:nvSpPr>
        <p:spPr bwMode="auto">
          <a:xfrm>
            <a:off x="3200400" y="3524250"/>
            <a:ext cx="317500" cy="592138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595" grpId="0" animBg="1"/>
      <p:bldP spid="579596" grpId="0" animBg="1"/>
      <p:bldP spid="579597" grpId="0" animBg="1"/>
      <p:bldP spid="579598" grpId="0" animBg="1"/>
      <p:bldP spid="579699" grpId="0" animBg="1"/>
      <p:bldP spid="579716" grpId="0" animBg="1"/>
      <p:bldP spid="57971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3.4.1	Floorplan-Sizing-Algorithmus: Beispiel</a:t>
            </a:r>
          </a:p>
        </p:txBody>
      </p:sp>
      <p:sp>
        <p:nvSpPr>
          <p:cNvPr id="71683" name="Freeform 3"/>
          <p:cNvSpPr>
            <a:spLocks/>
          </p:cNvSpPr>
          <p:nvPr/>
        </p:nvSpPr>
        <p:spPr bwMode="auto">
          <a:xfrm>
            <a:off x="4359275" y="2546350"/>
            <a:ext cx="1166813" cy="1884363"/>
          </a:xfrm>
          <a:custGeom>
            <a:avLst/>
            <a:gdLst>
              <a:gd name="T0" fmla="*/ 2147483647 w 913"/>
              <a:gd name="T1" fmla="*/ 2147483647 h 1476"/>
              <a:gd name="T2" fmla="*/ 2147483647 w 913"/>
              <a:gd name="T3" fmla="*/ 2147483647 h 1476"/>
              <a:gd name="T4" fmla="*/ 2147483647 w 913"/>
              <a:gd name="T5" fmla="*/ 2147483647 h 1476"/>
              <a:gd name="T6" fmla="*/ 2147483647 w 913"/>
              <a:gd name="T7" fmla="*/ 2147483647 h 1476"/>
              <a:gd name="T8" fmla="*/ 0 w 913"/>
              <a:gd name="T9" fmla="*/ 2147483647 h 1476"/>
              <a:gd name="T10" fmla="*/ 0 w 913"/>
              <a:gd name="T11" fmla="*/ 0 h 1476"/>
              <a:gd name="T12" fmla="*/ 2147483647 w 913"/>
              <a:gd name="T13" fmla="*/ 0 h 1476"/>
              <a:gd name="T14" fmla="*/ 2147483647 w 913"/>
              <a:gd name="T15" fmla="*/ 2147483647 h 14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13" h="1476">
                <a:moveTo>
                  <a:pt x="913" y="868"/>
                </a:moveTo>
                <a:lnTo>
                  <a:pt x="913" y="1476"/>
                </a:ln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  <a:lnTo>
                  <a:pt x="913" y="0"/>
                </a:lnTo>
                <a:lnTo>
                  <a:pt x="913" y="868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BFBF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684" name="Freeform 4"/>
          <p:cNvSpPr>
            <a:spLocks/>
          </p:cNvSpPr>
          <p:nvPr/>
        </p:nvSpPr>
        <p:spPr bwMode="auto">
          <a:xfrm>
            <a:off x="4359275" y="2546350"/>
            <a:ext cx="1166813" cy="1884363"/>
          </a:xfrm>
          <a:custGeom>
            <a:avLst/>
            <a:gdLst>
              <a:gd name="T0" fmla="*/ 2147483647 w 913"/>
              <a:gd name="T1" fmla="*/ 2147483647 h 1476"/>
              <a:gd name="T2" fmla="*/ 2147483647 w 913"/>
              <a:gd name="T3" fmla="*/ 2147483647 h 1476"/>
              <a:gd name="T4" fmla="*/ 2147483647 w 913"/>
              <a:gd name="T5" fmla="*/ 2147483647 h 1476"/>
              <a:gd name="T6" fmla="*/ 0 w 913"/>
              <a:gd name="T7" fmla="*/ 2147483647 h 1476"/>
              <a:gd name="T8" fmla="*/ 0 w 913"/>
              <a:gd name="T9" fmla="*/ 0 h 1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3" h="1476">
                <a:moveTo>
                  <a:pt x="913" y="1476"/>
                </a:move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685" name="Freeform 5"/>
          <p:cNvSpPr>
            <a:spLocks/>
          </p:cNvSpPr>
          <p:nvPr/>
        </p:nvSpPr>
        <p:spPr bwMode="auto">
          <a:xfrm>
            <a:off x="4554538" y="2878138"/>
            <a:ext cx="971550" cy="1358900"/>
          </a:xfrm>
          <a:custGeom>
            <a:avLst/>
            <a:gdLst>
              <a:gd name="T0" fmla="*/ 2147483647 w 760"/>
              <a:gd name="T1" fmla="*/ 2147483647 h 1065"/>
              <a:gd name="T2" fmla="*/ 2147483647 w 760"/>
              <a:gd name="T3" fmla="*/ 0 h 1065"/>
              <a:gd name="T4" fmla="*/ 0 w 760"/>
              <a:gd name="T5" fmla="*/ 0 h 1065"/>
              <a:gd name="T6" fmla="*/ 0 w 760"/>
              <a:gd name="T7" fmla="*/ 2147483647 h 1065"/>
              <a:gd name="T8" fmla="*/ 2147483647 w 760"/>
              <a:gd name="T9" fmla="*/ 2147483647 h 1065"/>
              <a:gd name="T10" fmla="*/ 2147483647 w 760"/>
              <a:gd name="T11" fmla="*/ 2147483647 h 1065"/>
              <a:gd name="T12" fmla="*/ 2147483647 w 760"/>
              <a:gd name="T13" fmla="*/ 2147483647 h 1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65">
                <a:moveTo>
                  <a:pt x="760" y="1065"/>
                </a:moveTo>
                <a:lnTo>
                  <a:pt x="760" y="0"/>
                </a:lnTo>
                <a:lnTo>
                  <a:pt x="0" y="0"/>
                </a:ln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686" name="Freeform 6"/>
          <p:cNvSpPr>
            <a:spLocks/>
          </p:cNvSpPr>
          <p:nvPr/>
        </p:nvSpPr>
        <p:spPr bwMode="auto">
          <a:xfrm>
            <a:off x="4554538" y="2878138"/>
            <a:ext cx="971550" cy="1358900"/>
          </a:xfrm>
          <a:custGeom>
            <a:avLst/>
            <a:gdLst>
              <a:gd name="T0" fmla="*/ 0 w 760"/>
              <a:gd name="T1" fmla="*/ 0 h 1065"/>
              <a:gd name="T2" fmla="*/ 0 w 760"/>
              <a:gd name="T3" fmla="*/ 2147483647 h 1065"/>
              <a:gd name="T4" fmla="*/ 2147483647 w 760"/>
              <a:gd name="T5" fmla="*/ 2147483647 h 1065"/>
              <a:gd name="T6" fmla="*/ 2147483647 w 760"/>
              <a:gd name="T7" fmla="*/ 2147483647 h 1065"/>
              <a:gd name="T8" fmla="*/ 2147483647 w 760"/>
              <a:gd name="T9" fmla="*/ 2147483647 h 1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0" h="1065">
                <a:moveTo>
                  <a:pt x="0" y="0"/>
                </a:move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6626225" y="4506913"/>
            <a:ext cx="777875" cy="388937"/>
          </a:xfrm>
          <a:prstGeom prst="rect">
            <a:avLst/>
          </a:prstGeom>
          <a:solidFill>
            <a:srgbClr val="BFBFBF"/>
          </a:solidFill>
          <a:ln w="0">
            <a:solidFill>
              <a:srgbClr val="BFBFB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6626225" y="4506913"/>
            <a:ext cx="777875" cy="388937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7394575" y="4318000"/>
            <a:ext cx="971550" cy="581025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7394575" y="4318000"/>
            <a:ext cx="971550" cy="58102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7550150" y="1724025"/>
            <a:ext cx="584200" cy="971550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7550150" y="1722438"/>
            <a:ext cx="584200" cy="971550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1693" name="Rectangle 13"/>
          <p:cNvSpPr>
            <a:spLocks noChangeArrowheads="1"/>
          </p:cNvSpPr>
          <p:nvPr/>
        </p:nvSpPr>
        <p:spPr bwMode="auto">
          <a:xfrm>
            <a:off x="7165975" y="1919288"/>
            <a:ext cx="388938" cy="776287"/>
          </a:xfrm>
          <a:prstGeom prst="rect">
            <a:avLst/>
          </a:prstGeom>
          <a:solidFill>
            <a:srgbClr val="BFBFBF"/>
          </a:solidFill>
          <a:ln w="0">
            <a:solidFill>
              <a:srgbClr val="BFBFB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7165975" y="1919288"/>
            <a:ext cx="388938" cy="776287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1695" name="Oval 15"/>
          <p:cNvSpPr>
            <a:spLocks noChangeArrowheads="1"/>
          </p:cNvSpPr>
          <p:nvPr/>
        </p:nvSpPr>
        <p:spPr bwMode="auto">
          <a:xfrm>
            <a:off x="2628900" y="2795588"/>
            <a:ext cx="58738" cy="587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1696" name="AutoShape 16"/>
          <p:cNvSpPr>
            <a:spLocks noChangeArrowheads="1"/>
          </p:cNvSpPr>
          <p:nvPr/>
        </p:nvSpPr>
        <p:spPr bwMode="auto">
          <a:xfrm>
            <a:off x="3208338" y="3332163"/>
            <a:ext cx="463550" cy="57943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 flipH="1">
            <a:off x="3962400" y="2525713"/>
            <a:ext cx="0" cy="2370137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698" name="Line 18"/>
          <p:cNvSpPr>
            <a:spLocks noChangeShapeType="1"/>
          </p:cNvSpPr>
          <p:nvPr/>
        </p:nvSpPr>
        <p:spPr bwMode="auto">
          <a:xfrm>
            <a:off x="3844925" y="4779963"/>
            <a:ext cx="2260600" cy="4762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699" name="Text Box 19"/>
          <p:cNvSpPr txBox="1">
            <a:spLocks noChangeArrowheads="1"/>
          </p:cNvSpPr>
          <p:nvPr/>
        </p:nvSpPr>
        <p:spPr bwMode="auto">
          <a:xfrm>
            <a:off x="5873750" y="4851400"/>
            <a:ext cx="3587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800" i="1"/>
              <a:t>w</a:t>
            </a:r>
            <a:endParaRPr lang="en-US" altLang="de-DE" sz="1800" i="1"/>
          </a:p>
        </p:txBody>
      </p:sp>
      <p:sp>
        <p:nvSpPr>
          <p:cNvPr id="71700" name="Text Box 20"/>
          <p:cNvSpPr txBox="1">
            <a:spLocks noChangeArrowheads="1"/>
          </p:cNvSpPr>
          <p:nvPr/>
        </p:nvSpPr>
        <p:spPr bwMode="auto">
          <a:xfrm>
            <a:off x="4254500" y="4837113"/>
            <a:ext cx="3000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71701" name="Text Box 21"/>
          <p:cNvSpPr txBox="1">
            <a:spLocks noChangeArrowheads="1"/>
          </p:cNvSpPr>
          <p:nvPr/>
        </p:nvSpPr>
        <p:spPr bwMode="auto">
          <a:xfrm>
            <a:off x="5067300" y="48371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de-DE" sz="1500"/>
          </a:p>
        </p:txBody>
      </p:sp>
      <p:sp>
        <p:nvSpPr>
          <p:cNvPr id="71702" name="Line 22"/>
          <p:cNvSpPr>
            <a:spLocks noChangeShapeType="1"/>
          </p:cNvSpPr>
          <p:nvPr/>
        </p:nvSpPr>
        <p:spPr bwMode="auto">
          <a:xfrm>
            <a:off x="4367213" y="4721225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03" name="Line 23"/>
          <p:cNvSpPr>
            <a:spLocks noChangeShapeType="1"/>
          </p:cNvSpPr>
          <p:nvPr/>
        </p:nvSpPr>
        <p:spPr bwMode="auto">
          <a:xfrm>
            <a:off x="4578350" y="4714875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04" name="Line 24"/>
          <p:cNvSpPr>
            <a:spLocks noChangeShapeType="1"/>
          </p:cNvSpPr>
          <p:nvPr/>
        </p:nvSpPr>
        <p:spPr bwMode="auto">
          <a:xfrm>
            <a:off x="4773613" y="4721225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05" name="Line 25"/>
          <p:cNvSpPr>
            <a:spLocks noChangeShapeType="1"/>
          </p:cNvSpPr>
          <p:nvPr/>
        </p:nvSpPr>
        <p:spPr bwMode="auto">
          <a:xfrm>
            <a:off x="4948238" y="4721225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06" name="Line 26"/>
          <p:cNvSpPr>
            <a:spLocks noChangeShapeType="1"/>
          </p:cNvSpPr>
          <p:nvPr/>
        </p:nvSpPr>
        <p:spPr bwMode="auto">
          <a:xfrm>
            <a:off x="5180013" y="4721225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07" name="Line 27"/>
          <p:cNvSpPr>
            <a:spLocks noChangeShapeType="1"/>
          </p:cNvSpPr>
          <p:nvPr/>
        </p:nvSpPr>
        <p:spPr bwMode="auto">
          <a:xfrm>
            <a:off x="5353050" y="4721225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08" name="Line 28"/>
          <p:cNvSpPr>
            <a:spLocks noChangeShapeType="1"/>
          </p:cNvSpPr>
          <p:nvPr/>
        </p:nvSpPr>
        <p:spPr bwMode="auto">
          <a:xfrm>
            <a:off x="5527675" y="4721225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09" name="Line 29"/>
          <p:cNvSpPr>
            <a:spLocks noChangeShapeType="1"/>
          </p:cNvSpPr>
          <p:nvPr/>
        </p:nvSpPr>
        <p:spPr bwMode="auto">
          <a:xfrm rot="-5400000">
            <a:off x="3970338" y="4360862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10" name="Line 30"/>
          <p:cNvSpPr>
            <a:spLocks noChangeShapeType="1"/>
          </p:cNvSpPr>
          <p:nvPr/>
        </p:nvSpPr>
        <p:spPr bwMode="auto">
          <a:xfrm rot="-5400000">
            <a:off x="3962401" y="4171950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11" name="Line 31"/>
          <p:cNvSpPr>
            <a:spLocks noChangeShapeType="1"/>
          </p:cNvSpPr>
          <p:nvPr/>
        </p:nvSpPr>
        <p:spPr bwMode="auto">
          <a:xfrm rot="-5400000">
            <a:off x="3970338" y="3983037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12" name="Line 32"/>
          <p:cNvSpPr>
            <a:spLocks noChangeShapeType="1"/>
          </p:cNvSpPr>
          <p:nvPr/>
        </p:nvSpPr>
        <p:spPr bwMode="auto">
          <a:xfrm rot="-5400000">
            <a:off x="3970338" y="3797300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13" name="Line 33"/>
          <p:cNvSpPr>
            <a:spLocks noChangeShapeType="1"/>
          </p:cNvSpPr>
          <p:nvPr/>
        </p:nvSpPr>
        <p:spPr bwMode="auto">
          <a:xfrm rot="-5400000">
            <a:off x="3970338" y="3608387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14" name="Line 34"/>
          <p:cNvSpPr>
            <a:spLocks noChangeShapeType="1"/>
          </p:cNvSpPr>
          <p:nvPr/>
        </p:nvSpPr>
        <p:spPr bwMode="auto">
          <a:xfrm rot="-5400000">
            <a:off x="3970338" y="3233737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15" name="Text Box 35"/>
          <p:cNvSpPr txBox="1">
            <a:spLocks noChangeArrowheads="1"/>
          </p:cNvSpPr>
          <p:nvPr/>
        </p:nvSpPr>
        <p:spPr bwMode="auto">
          <a:xfrm>
            <a:off x="3678238" y="4303713"/>
            <a:ext cx="3000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71716" name="Text Box 36"/>
          <p:cNvSpPr txBox="1">
            <a:spLocks noChangeArrowheads="1"/>
          </p:cNvSpPr>
          <p:nvPr/>
        </p:nvSpPr>
        <p:spPr bwMode="auto">
          <a:xfrm>
            <a:off x="3671888" y="3911600"/>
            <a:ext cx="3000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71717" name="Text Box 37"/>
          <p:cNvSpPr txBox="1">
            <a:spLocks noChangeArrowheads="1"/>
          </p:cNvSpPr>
          <p:nvPr/>
        </p:nvSpPr>
        <p:spPr bwMode="auto">
          <a:xfrm>
            <a:off x="3543300" y="2451100"/>
            <a:ext cx="3206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800" i="1"/>
              <a:t>h</a:t>
            </a:r>
            <a:endParaRPr lang="en-US" altLang="de-DE" sz="1800" i="1"/>
          </a:p>
        </p:txBody>
      </p:sp>
      <p:sp>
        <p:nvSpPr>
          <p:cNvPr id="71718" name="Line 38"/>
          <p:cNvSpPr>
            <a:spLocks noChangeShapeType="1"/>
          </p:cNvSpPr>
          <p:nvPr/>
        </p:nvSpPr>
        <p:spPr bwMode="auto">
          <a:xfrm rot="-5400000">
            <a:off x="3962401" y="3048000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19" name="Text Box 39"/>
          <p:cNvSpPr txBox="1">
            <a:spLocks noChangeArrowheads="1"/>
          </p:cNvSpPr>
          <p:nvPr/>
        </p:nvSpPr>
        <p:spPr bwMode="auto">
          <a:xfrm>
            <a:off x="4662488" y="48371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71720" name="Text Box 40"/>
          <p:cNvSpPr txBox="1">
            <a:spLocks noChangeArrowheads="1"/>
          </p:cNvSpPr>
          <p:nvPr/>
        </p:nvSpPr>
        <p:spPr bwMode="auto">
          <a:xfrm>
            <a:off x="3671888" y="3549650"/>
            <a:ext cx="3000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de-DE" sz="1500"/>
          </a:p>
        </p:txBody>
      </p:sp>
      <p:sp>
        <p:nvSpPr>
          <p:cNvPr id="71721" name="Line 41"/>
          <p:cNvSpPr>
            <a:spLocks noChangeShapeType="1"/>
          </p:cNvSpPr>
          <p:nvPr/>
        </p:nvSpPr>
        <p:spPr bwMode="auto">
          <a:xfrm>
            <a:off x="5700713" y="4725988"/>
            <a:ext cx="0" cy="119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22" name="Line 42"/>
          <p:cNvSpPr>
            <a:spLocks noChangeShapeType="1"/>
          </p:cNvSpPr>
          <p:nvPr/>
        </p:nvSpPr>
        <p:spPr bwMode="auto">
          <a:xfrm>
            <a:off x="4164013" y="4721225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23" name="Line 43"/>
          <p:cNvSpPr>
            <a:spLocks noChangeShapeType="1"/>
          </p:cNvSpPr>
          <p:nvPr/>
        </p:nvSpPr>
        <p:spPr bwMode="auto">
          <a:xfrm rot="-5400000">
            <a:off x="3961607" y="4547394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24" name="Line 44"/>
          <p:cNvSpPr>
            <a:spLocks noChangeShapeType="1"/>
          </p:cNvSpPr>
          <p:nvPr/>
        </p:nvSpPr>
        <p:spPr bwMode="auto">
          <a:xfrm flipH="1">
            <a:off x="831850" y="2522538"/>
            <a:ext cx="0" cy="23685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25" name="Line 45"/>
          <p:cNvSpPr>
            <a:spLocks noChangeShapeType="1"/>
          </p:cNvSpPr>
          <p:nvPr/>
        </p:nvSpPr>
        <p:spPr bwMode="auto">
          <a:xfrm>
            <a:off x="715963" y="4775200"/>
            <a:ext cx="2260600" cy="4763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26" name="Text Box 46"/>
          <p:cNvSpPr txBox="1">
            <a:spLocks noChangeArrowheads="1"/>
          </p:cNvSpPr>
          <p:nvPr/>
        </p:nvSpPr>
        <p:spPr bwMode="auto">
          <a:xfrm>
            <a:off x="2743200" y="4846638"/>
            <a:ext cx="3587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800" i="1"/>
              <a:t>w</a:t>
            </a:r>
            <a:endParaRPr lang="en-US" altLang="de-DE" sz="1800" i="1"/>
          </a:p>
        </p:txBody>
      </p:sp>
      <p:sp>
        <p:nvSpPr>
          <p:cNvPr id="71727" name="Text Box 47"/>
          <p:cNvSpPr txBox="1">
            <a:spLocks noChangeArrowheads="1"/>
          </p:cNvSpPr>
          <p:nvPr/>
        </p:nvSpPr>
        <p:spPr bwMode="auto">
          <a:xfrm>
            <a:off x="1125538" y="4832350"/>
            <a:ext cx="3000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71728" name="Text Box 48"/>
          <p:cNvSpPr txBox="1">
            <a:spLocks noChangeArrowheads="1"/>
          </p:cNvSpPr>
          <p:nvPr/>
        </p:nvSpPr>
        <p:spPr bwMode="auto">
          <a:xfrm>
            <a:off x="1938338" y="483235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de-DE" sz="1500"/>
          </a:p>
        </p:txBody>
      </p:sp>
      <p:sp>
        <p:nvSpPr>
          <p:cNvPr id="71729" name="Line 49"/>
          <p:cNvSpPr>
            <a:spLocks noChangeShapeType="1"/>
          </p:cNvSpPr>
          <p:nvPr/>
        </p:nvSpPr>
        <p:spPr bwMode="auto">
          <a:xfrm>
            <a:off x="1238250" y="471805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30" name="Line 50"/>
          <p:cNvSpPr>
            <a:spLocks noChangeShapeType="1"/>
          </p:cNvSpPr>
          <p:nvPr/>
        </p:nvSpPr>
        <p:spPr bwMode="auto">
          <a:xfrm>
            <a:off x="1449388" y="471170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31" name="Line 51"/>
          <p:cNvSpPr>
            <a:spLocks noChangeShapeType="1"/>
          </p:cNvSpPr>
          <p:nvPr/>
        </p:nvSpPr>
        <p:spPr bwMode="auto">
          <a:xfrm>
            <a:off x="1643063" y="471805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32" name="Line 52"/>
          <p:cNvSpPr>
            <a:spLocks noChangeShapeType="1"/>
          </p:cNvSpPr>
          <p:nvPr/>
        </p:nvSpPr>
        <p:spPr bwMode="auto">
          <a:xfrm>
            <a:off x="1816100" y="471805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33" name="Line 53"/>
          <p:cNvSpPr>
            <a:spLocks noChangeShapeType="1"/>
          </p:cNvSpPr>
          <p:nvPr/>
        </p:nvSpPr>
        <p:spPr bwMode="auto">
          <a:xfrm>
            <a:off x="2051050" y="471805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34" name="Line 54"/>
          <p:cNvSpPr>
            <a:spLocks noChangeShapeType="1"/>
          </p:cNvSpPr>
          <p:nvPr/>
        </p:nvSpPr>
        <p:spPr bwMode="auto">
          <a:xfrm>
            <a:off x="2224088" y="471805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35" name="Line 55"/>
          <p:cNvSpPr>
            <a:spLocks noChangeShapeType="1"/>
          </p:cNvSpPr>
          <p:nvPr/>
        </p:nvSpPr>
        <p:spPr bwMode="auto">
          <a:xfrm>
            <a:off x="2397125" y="471805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36" name="Line 56"/>
          <p:cNvSpPr>
            <a:spLocks noChangeShapeType="1"/>
          </p:cNvSpPr>
          <p:nvPr/>
        </p:nvSpPr>
        <p:spPr bwMode="auto">
          <a:xfrm rot="-5400000">
            <a:off x="840582" y="4355306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37" name="Line 57"/>
          <p:cNvSpPr>
            <a:spLocks noChangeShapeType="1"/>
          </p:cNvSpPr>
          <p:nvPr/>
        </p:nvSpPr>
        <p:spPr bwMode="auto">
          <a:xfrm rot="-5400000">
            <a:off x="832644" y="4169569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38" name="Line 58"/>
          <p:cNvSpPr>
            <a:spLocks noChangeShapeType="1"/>
          </p:cNvSpPr>
          <p:nvPr/>
        </p:nvSpPr>
        <p:spPr bwMode="auto">
          <a:xfrm rot="-5400000">
            <a:off x="840582" y="3980656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39" name="Line 59"/>
          <p:cNvSpPr>
            <a:spLocks noChangeShapeType="1"/>
          </p:cNvSpPr>
          <p:nvPr/>
        </p:nvSpPr>
        <p:spPr bwMode="auto">
          <a:xfrm rot="-5400000">
            <a:off x="840582" y="3793331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40" name="Line 60"/>
          <p:cNvSpPr>
            <a:spLocks noChangeShapeType="1"/>
          </p:cNvSpPr>
          <p:nvPr/>
        </p:nvSpPr>
        <p:spPr bwMode="auto">
          <a:xfrm rot="-5400000">
            <a:off x="840582" y="3606006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41" name="Line 61"/>
          <p:cNvSpPr>
            <a:spLocks noChangeShapeType="1"/>
          </p:cNvSpPr>
          <p:nvPr/>
        </p:nvSpPr>
        <p:spPr bwMode="auto">
          <a:xfrm rot="-5400000">
            <a:off x="840582" y="3418681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42" name="Line 62"/>
          <p:cNvSpPr>
            <a:spLocks noChangeShapeType="1"/>
          </p:cNvSpPr>
          <p:nvPr/>
        </p:nvSpPr>
        <p:spPr bwMode="auto">
          <a:xfrm rot="-5400000">
            <a:off x="840582" y="3231356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43" name="Text Box 63"/>
          <p:cNvSpPr txBox="1">
            <a:spLocks noChangeArrowheads="1"/>
          </p:cNvSpPr>
          <p:nvPr/>
        </p:nvSpPr>
        <p:spPr bwMode="auto">
          <a:xfrm>
            <a:off x="549275" y="4298950"/>
            <a:ext cx="3000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71744" name="Text Box 64"/>
          <p:cNvSpPr txBox="1">
            <a:spLocks noChangeArrowheads="1"/>
          </p:cNvSpPr>
          <p:nvPr/>
        </p:nvSpPr>
        <p:spPr bwMode="auto">
          <a:xfrm>
            <a:off x="542925" y="391160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71745" name="Text Box 65"/>
          <p:cNvSpPr txBox="1">
            <a:spLocks noChangeArrowheads="1"/>
          </p:cNvSpPr>
          <p:nvPr/>
        </p:nvSpPr>
        <p:spPr bwMode="auto">
          <a:xfrm>
            <a:off x="455613" y="2451100"/>
            <a:ext cx="32226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800" i="1"/>
              <a:t>h</a:t>
            </a:r>
            <a:endParaRPr lang="en-US" altLang="de-DE" sz="1800" i="1"/>
          </a:p>
        </p:txBody>
      </p:sp>
      <p:sp>
        <p:nvSpPr>
          <p:cNvPr id="71746" name="Line 66"/>
          <p:cNvSpPr>
            <a:spLocks noChangeShapeType="1"/>
          </p:cNvSpPr>
          <p:nvPr/>
        </p:nvSpPr>
        <p:spPr bwMode="auto">
          <a:xfrm rot="-5400000">
            <a:off x="832644" y="3045619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47" name="Text Box 67"/>
          <p:cNvSpPr txBox="1">
            <a:spLocks noChangeArrowheads="1"/>
          </p:cNvSpPr>
          <p:nvPr/>
        </p:nvSpPr>
        <p:spPr bwMode="auto">
          <a:xfrm>
            <a:off x="1531938" y="4832350"/>
            <a:ext cx="3000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71748" name="Text Box 68"/>
          <p:cNvSpPr txBox="1">
            <a:spLocks noChangeArrowheads="1"/>
          </p:cNvSpPr>
          <p:nvPr/>
        </p:nvSpPr>
        <p:spPr bwMode="auto">
          <a:xfrm>
            <a:off x="542925" y="3549650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de-DE" sz="1500"/>
          </a:p>
        </p:txBody>
      </p:sp>
      <p:sp>
        <p:nvSpPr>
          <p:cNvPr id="71749" name="Line 69"/>
          <p:cNvSpPr>
            <a:spLocks noChangeShapeType="1"/>
          </p:cNvSpPr>
          <p:nvPr/>
        </p:nvSpPr>
        <p:spPr bwMode="auto">
          <a:xfrm>
            <a:off x="2571750" y="4722813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50" name="Line 70"/>
          <p:cNvSpPr>
            <a:spLocks noChangeShapeType="1"/>
          </p:cNvSpPr>
          <p:nvPr/>
        </p:nvSpPr>
        <p:spPr bwMode="auto">
          <a:xfrm>
            <a:off x="1035050" y="471805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51" name="Line 71"/>
          <p:cNvSpPr>
            <a:spLocks noChangeShapeType="1"/>
          </p:cNvSpPr>
          <p:nvPr/>
        </p:nvSpPr>
        <p:spPr bwMode="auto">
          <a:xfrm rot="-5400000">
            <a:off x="831057" y="4544219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52" name="Text Box 72"/>
          <p:cNvSpPr txBox="1">
            <a:spLocks noChangeArrowheads="1"/>
          </p:cNvSpPr>
          <p:nvPr/>
        </p:nvSpPr>
        <p:spPr bwMode="auto">
          <a:xfrm>
            <a:off x="4424363" y="2097088"/>
            <a:ext cx="6413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500" i="1"/>
              <a:t>h</a:t>
            </a:r>
            <a:r>
              <a:rPr lang="de-DE" altLang="de-DE" sz="1500" baseline="-25000"/>
              <a:t>A</a:t>
            </a:r>
            <a:r>
              <a:rPr lang="de-DE" altLang="de-DE" sz="1500"/>
              <a:t>(</a:t>
            </a:r>
            <a:r>
              <a:rPr lang="de-DE" altLang="de-DE" sz="1500" i="1"/>
              <a:t>w</a:t>
            </a:r>
            <a:r>
              <a:rPr lang="de-DE" altLang="de-DE" sz="1500"/>
              <a:t>)</a:t>
            </a:r>
            <a:endParaRPr lang="en-US" altLang="de-DE" sz="1500"/>
          </a:p>
        </p:txBody>
      </p:sp>
      <p:sp>
        <p:nvSpPr>
          <p:cNvPr id="71753" name="Text Box 73"/>
          <p:cNvSpPr txBox="1">
            <a:spLocks noChangeArrowheads="1"/>
          </p:cNvSpPr>
          <p:nvPr/>
        </p:nvSpPr>
        <p:spPr bwMode="auto">
          <a:xfrm>
            <a:off x="3903663" y="2090738"/>
            <a:ext cx="6413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500" i="1"/>
              <a:t>h</a:t>
            </a:r>
            <a:r>
              <a:rPr lang="de-DE" altLang="de-DE" sz="1500" baseline="-25000"/>
              <a:t>B</a:t>
            </a:r>
            <a:r>
              <a:rPr lang="de-DE" altLang="de-DE" sz="1500"/>
              <a:t>(</a:t>
            </a:r>
            <a:r>
              <a:rPr lang="de-DE" altLang="de-DE" sz="1500" i="1"/>
              <a:t>w</a:t>
            </a:r>
            <a:r>
              <a:rPr lang="de-DE" altLang="de-DE" sz="1500"/>
              <a:t>)</a:t>
            </a:r>
            <a:endParaRPr lang="en-US" altLang="de-DE" sz="1500"/>
          </a:p>
        </p:txBody>
      </p:sp>
      <p:sp>
        <p:nvSpPr>
          <p:cNvPr id="71754" name="Text Box 74"/>
          <p:cNvSpPr txBox="1">
            <a:spLocks noChangeArrowheads="1"/>
          </p:cNvSpPr>
          <p:nvPr/>
        </p:nvSpPr>
        <p:spPr bwMode="auto">
          <a:xfrm>
            <a:off x="5005388" y="2090738"/>
            <a:ext cx="64611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500" i="1"/>
              <a:t>h</a:t>
            </a:r>
            <a:r>
              <a:rPr lang="de-DE" altLang="de-DE" sz="1500" baseline="-25000"/>
              <a:t>C</a:t>
            </a:r>
            <a:r>
              <a:rPr lang="de-DE" altLang="de-DE" sz="1500"/>
              <a:t>(</a:t>
            </a:r>
            <a:r>
              <a:rPr lang="de-DE" altLang="de-DE" sz="1500" i="1"/>
              <a:t>w</a:t>
            </a:r>
            <a:r>
              <a:rPr lang="de-DE" altLang="de-DE" sz="1500"/>
              <a:t>)</a:t>
            </a:r>
            <a:endParaRPr lang="en-US" altLang="de-DE" sz="1500"/>
          </a:p>
        </p:txBody>
      </p:sp>
      <p:sp>
        <p:nvSpPr>
          <p:cNvPr id="71755" name="Line 75"/>
          <p:cNvSpPr>
            <a:spLocks noChangeShapeType="1"/>
          </p:cNvSpPr>
          <p:nvPr/>
        </p:nvSpPr>
        <p:spPr bwMode="auto">
          <a:xfrm rot="-5400000">
            <a:off x="3970338" y="3421062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56" name="Rectangle 76"/>
          <p:cNvSpPr>
            <a:spLocks noChangeArrowheads="1"/>
          </p:cNvSpPr>
          <p:nvPr/>
        </p:nvSpPr>
        <p:spPr bwMode="auto">
          <a:xfrm>
            <a:off x="7554913" y="3155950"/>
            <a:ext cx="969962" cy="582613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1757" name="Rectangle 77"/>
          <p:cNvSpPr>
            <a:spLocks noChangeArrowheads="1"/>
          </p:cNvSpPr>
          <p:nvPr/>
        </p:nvSpPr>
        <p:spPr bwMode="auto">
          <a:xfrm>
            <a:off x="7165975" y="2962275"/>
            <a:ext cx="388938" cy="776288"/>
          </a:xfrm>
          <a:prstGeom prst="rect">
            <a:avLst/>
          </a:prstGeom>
          <a:solidFill>
            <a:srgbClr val="BFBFBF"/>
          </a:solidFill>
          <a:ln w="0">
            <a:solidFill>
              <a:srgbClr val="BFBFB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1758" name="Rectangle 78"/>
          <p:cNvSpPr>
            <a:spLocks noChangeArrowheads="1"/>
          </p:cNvSpPr>
          <p:nvPr/>
        </p:nvSpPr>
        <p:spPr bwMode="auto">
          <a:xfrm>
            <a:off x="7165975" y="2962275"/>
            <a:ext cx="388938" cy="776288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1759" name="Line 79"/>
          <p:cNvSpPr>
            <a:spLocks noChangeShapeType="1"/>
          </p:cNvSpPr>
          <p:nvPr/>
        </p:nvSpPr>
        <p:spPr bwMode="auto">
          <a:xfrm>
            <a:off x="5521325" y="4432300"/>
            <a:ext cx="579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60" name="Rectangle 80"/>
          <p:cNvSpPr>
            <a:spLocks noChangeArrowheads="1"/>
          </p:cNvSpPr>
          <p:nvPr/>
        </p:nvSpPr>
        <p:spPr bwMode="auto">
          <a:xfrm>
            <a:off x="4557713" y="2546350"/>
            <a:ext cx="1552575" cy="34290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1761" name="Rectangle 81"/>
          <p:cNvSpPr>
            <a:spLocks noChangeArrowheads="1"/>
          </p:cNvSpPr>
          <p:nvPr/>
        </p:nvSpPr>
        <p:spPr bwMode="auto">
          <a:xfrm>
            <a:off x="5476875" y="2881313"/>
            <a:ext cx="628650" cy="135255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1762" name="Rectangle 82"/>
          <p:cNvSpPr>
            <a:spLocks noChangeArrowheads="1"/>
          </p:cNvSpPr>
          <p:nvPr/>
        </p:nvSpPr>
        <p:spPr bwMode="auto">
          <a:xfrm>
            <a:off x="5526088" y="4244975"/>
            <a:ext cx="579437" cy="18256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1763" name="Freeform 83"/>
          <p:cNvSpPr>
            <a:spLocks/>
          </p:cNvSpPr>
          <p:nvPr/>
        </p:nvSpPr>
        <p:spPr bwMode="auto">
          <a:xfrm>
            <a:off x="1238250" y="2546350"/>
            <a:ext cx="1166813" cy="1884363"/>
          </a:xfrm>
          <a:custGeom>
            <a:avLst/>
            <a:gdLst>
              <a:gd name="T0" fmla="*/ 2147483647 w 913"/>
              <a:gd name="T1" fmla="*/ 2147483647 h 1476"/>
              <a:gd name="T2" fmla="*/ 2147483647 w 913"/>
              <a:gd name="T3" fmla="*/ 2147483647 h 1476"/>
              <a:gd name="T4" fmla="*/ 2147483647 w 913"/>
              <a:gd name="T5" fmla="*/ 2147483647 h 1476"/>
              <a:gd name="T6" fmla="*/ 2147483647 w 913"/>
              <a:gd name="T7" fmla="*/ 2147483647 h 1476"/>
              <a:gd name="T8" fmla="*/ 0 w 913"/>
              <a:gd name="T9" fmla="*/ 2147483647 h 1476"/>
              <a:gd name="T10" fmla="*/ 0 w 913"/>
              <a:gd name="T11" fmla="*/ 0 h 1476"/>
              <a:gd name="T12" fmla="*/ 2147483647 w 913"/>
              <a:gd name="T13" fmla="*/ 0 h 1476"/>
              <a:gd name="T14" fmla="*/ 2147483647 w 913"/>
              <a:gd name="T15" fmla="*/ 2147483647 h 14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13" h="1476">
                <a:moveTo>
                  <a:pt x="913" y="868"/>
                </a:moveTo>
                <a:lnTo>
                  <a:pt x="913" y="1476"/>
                </a:ln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  <a:lnTo>
                  <a:pt x="913" y="0"/>
                </a:lnTo>
                <a:lnTo>
                  <a:pt x="913" y="868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BFBF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764" name="Freeform 84"/>
          <p:cNvSpPr>
            <a:spLocks/>
          </p:cNvSpPr>
          <p:nvPr/>
        </p:nvSpPr>
        <p:spPr bwMode="auto">
          <a:xfrm>
            <a:off x="1238250" y="2546350"/>
            <a:ext cx="1166813" cy="1884363"/>
          </a:xfrm>
          <a:custGeom>
            <a:avLst/>
            <a:gdLst>
              <a:gd name="T0" fmla="*/ 2147483647 w 913"/>
              <a:gd name="T1" fmla="*/ 2147483647 h 1476"/>
              <a:gd name="T2" fmla="*/ 2147483647 w 913"/>
              <a:gd name="T3" fmla="*/ 2147483647 h 1476"/>
              <a:gd name="T4" fmla="*/ 2147483647 w 913"/>
              <a:gd name="T5" fmla="*/ 2147483647 h 1476"/>
              <a:gd name="T6" fmla="*/ 0 w 913"/>
              <a:gd name="T7" fmla="*/ 2147483647 h 1476"/>
              <a:gd name="T8" fmla="*/ 0 w 913"/>
              <a:gd name="T9" fmla="*/ 0 h 1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3" h="1476">
                <a:moveTo>
                  <a:pt x="913" y="1476"/>
                </a:move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65" name="Freeform 85"/>
          <p:cNvSpPr>
            <a:spLocks/>
          </p:cNvSpPr>
          <p:nvPr/>
        </p:nvSpPr>
        <p:spPr bwMode="auto">
          <a:xfrm>
            <a:off x="1433513" y="2878138"/>
            <a:ext cx="971550" cy="1358900"/>
          </a:xfrm>
          <a:custGeom>
            <a:avLst/>
            <a:gdLst>
              <a:gd name="T0" fmla="*/ 2147483647 w 760"/>
              <a:gd name="T1" fmla="*/ 2147483647 h 1065"/>
              <a:gd name="T2" fmla="*/ 2147483647 w 760"/>
              <a:gd name="T3" fmla="*/ 0 h 1065"/>
              <a:gd name="T4" fmla="*/ 0 w 760"/>
              <a:gd name="T5" fmla="*/ 0 h 1065"/>
              <a:gd name="T6" fmla="*/ 0 w 760"/>
              <a:gd name="T7" fmla="*/ 2147483647 h 1065"/>
              <a:gd name="T8" fmla="*/ 2147483647 w 760"/>
              <a:gd name="T9" fmla="*/ 2147483647 h 1065"/>
              <a:gd name="T10" fmla="*/ 2147483647 w 760"/>
              <a:gd name="T11" fmla="*/ 2147483647 h 1065"/>
              <a:gd name="T12" fmla="*/ 2147483647 w 760"/>
              <a:gd name="T13" fmla="*/ 2147483647 h 1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65">
                <a:moveTo>
                  <a:pt x="760" y="1065"/>
                </a:moveTo>
                <a:lnTo>
                  <a:pt x="760" y="0"/>
                </a:lnTo>
                <a:lnTo>
                  <a:pt x="0" y="0"/>
                </a:ln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766" name="Freeform 86"/>
          <p:cNvSpPr>
            <a:spLocks/>
          </p:cNvSpPr>
          <p:nvPr/>
        </p:nvSpPr>
        <p:spPr bwMode="auto">
          <a:xfrm>
            <a:off x="1433513" y="2878138"/>
            <a:ext cx="971550" cy="1358900"/>
          </a:xfrm>
          <a:custGeom>
            <a:avLst/>
            <a:gdLst>
              <a:gd name="T0" fmla="*/ 0 w 760"/>
              <a:gd name="T1" fmla="*/ 0 h 1065"/>
              <a:gd name="T2" fmla="*/ 0 w 760"/>
              <a:gd name="T3" fmla="*/ 2147483647 h 1065"/>
              <a:gd name="T4" fmla="*/ 2147483647 w 760"/>
              <a:gd name="T5" fmla="*/ 2147483647 h 1065"/>
              <a:gd name="T6" fmla="*/ 2147483647 w 760"/>
              <a:gd name="T7" fmla="*/ 2147483647 h 1065"/>
              <a:gd name="T8" fmla="*/ 2147483647 w 760"/>
              <a:gd name="T9" fmla="*/ 2147483647 h 1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0" h="1065">
                <a:moveTo>
                  <a:pt x="0" y="0"/>
                </a:move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67" name="Line 87"/>
          <p:cNvSpPr>
            <a:spLocks noChangeShapeType="1"/>
          </p:cNvSpPr>
          <p:nvPr/>
        </p:nvSpPr>
        <p:spPr bwMode="auto">
          <a:xfrm>
            <a:off x="2400300" y="4432300"/>
            <a:ext cx="579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68" name="Line 88"/>
          <p:cNvSpPr>
            <a:spLocks noChangeShapeType="1"/>
          </p:cNvSpPr>
          <p:nvPr/>
        </p:nvSpPr>
        <p:spPr bwMode="auto">
          <a:xfrm>
            <a:off x="2405063" y="4238625"/>
            <a:ext cx="579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69" name="Line 89"/>
          <p:cNvSpPr>
            <a:spLocks noChangeShapeType="1"/>
          </p:cNvSpPr>
          <p:nvPr/>
        </p:nvSpPr>
        <p:spPr bwMode="auto">
          <a:xfrm flipV="1">
            <a:off x="1435100" y="2544763"/>
            <a:ext cx="0" cy="346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70" name="Rectangle 90"/>
          <p:cNvSpPr>
            <a:spLocks noChangeArrowheads="1"/>
          </p:cNvSpPr>
          <p:nvPr/>
        </p:nvSpPr>
        <p:spPr bwMode="auto">
          <a:xfrm>
            <a:off x="1441450" y="2543175"/>
            <a:ext cx="1538288" cy="34290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1771" name="Rectangle 91"/>
          <p:cNvSpPr>
            <a:spLocks noChangeArrowheads="1"/>
          </p:cNvSpPr>
          <p:nvPr/>
        </p:nvSpPr>
        <p:spPr bwMode="auto">
          <a:xfrm>
            <a:off x="2355850" y="2546350"/>
            <a:ext cx="628650" cy="1679575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1772" name="Rectangle 92"/>
          <p:cNvSpPr>
            <a:spLocks noChangeArrowheads="1"/>
          </p:cNvSpPr>
          <p:nvPr/>
        </p:nvSpPr>
        <p:spPr bwMode="auto">
          <a:xfrm>
            <a:off x="2405063" y="4244975"/>
            <a:ext cx="579437" cy="18256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1773" name="Oval 93"/>
          <p:cNvSpPr>
            <a:spLocks noChangeArrowheads="1"/>
          </p:cNvSpPr>
          <p:nvPr/>
        </p:nvSpPr>
        <p:spPr bwMode="auto">
          <a:xfrm>
            <a:off x="1406525" y="3803650"/>
            <a:ext cx="58738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1774" name="Oval 94"/>
          <p:cNvSpPr>
            <a:spLocks noChangeAspect="1" noChangeArrowheads="1"/>
          </p:cNvSpPr>
          <p:nvPr/>
        </p:nvSpPr>
        <p:spPr bwMode="auto">
          <a:xfrm>
            <a:off x="1779588" y="3829050"/>
            <a:ext cx="73025" cy="6985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1775" name="Oval 95"/>
          <p:cNvSpPr>
            <a:spLocks noChangeAspect="1" noChangeArrowheads="1"/>
          </p:cNvSpPr>
          <p:nvPr/>
        </p:nvSpPr>
        <p:spPr bwMode="auto">
          <a:xfrm>
            <a:off x="2182813" y="4030663"/>
            <a:ext cx="73025" cy="71437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1776" name="Oval 96"/>
          <p:cNvSpPr>
            <a:spLocks noChangeAspect="1" noChangeArrowheads="1"/>
          </p:cNvSpPr>
          <p:nvPr/>
        </p:nvSpPr>
        <p:spPr bwMode="auto">
          <a:xfrm>
            <a:off x="2546350" y="4211638"/>
            <a:ext cx="71438" cy="71437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1777" name="Line 97"/>
          <p:cNvSpPr>
            <a:spLocks noChangeShapeType="1"/>
          </p:cNvSpPr>
          <p:nvPr/>
        </p:nvSpPr>
        <p:spPr bwMode="auto">
          <a:xfrm flipH="1">
            <a:off x="1238250" y="3838575"/>
            <a:ext cx="1730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78" name="Freeform 98"/>
          <p:cNvSpPr>
            <a:spLocks/>
          </p:cNvSpPr>
          <p:nvPr/>
        </p:nvSpPr>
        <p:spPr bwMode="auto">
          <a:xfrm>
            <a:off x="1238250" y="4068763"/>
            <a:ext cx="577850" cy="58737"/>
          </a:xfrm>
          <a:custGeom>
            <a:avLst/>
            <a:gdLst>
              <a:gd name="T0" fmla="*/ 0 w 363"/>
              <a:gd name="T1" fmla="*/ 0 h 97"/>
              <a:gd name="T2" fmla="*/ 2147483647 w 363"/>
              <a:gd name="T3" fmla="*/ 2147483647 h 97"/>
              <a:gd name="T4" fmla="*/ 2147483647 w 363"/>
              <a:gd name="T5" fmla="*/ 2147483647 h 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3" h="97">
                <a:moveTo>
                  <a:pt x="0" y="0"/>
                </a:moveTo>
                <a:cubicBezTo>
                  <a:pt x="15" y="41"/>
                  <a:pt x="30" y="83"/>
                  <a:pt x="91" y="90"/>
                </a:cubicBezTo>
                <a:cubicBezTo>
                  <a:pt x="152" y="97"/>
                  <a:pt x="257" y="71"/>
                  <a:pt x="363" y="45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79" name="Freeform 99"/>
          <p:cNvSpPr>
            <a:spLocks/>
          </p:cNvSpPr>
          <p:nvPr/>
        </p:nvSpPr>
        <p:spPr bwMode="auto">
          <a:xfrm>
            <a:off x="1238250" y="3838575"/>
            <a:ext cx="520700" cy="77788"/>
          </a:xfrm>
          <a:custGeom>
            <a:avLst/>
            <a:gdLst>
              <a:gd name="T0" fmla="*/ 0 w 363"/>
              <a:gd name="T1" fmla="*/ 0 h 97"/>
              <a:gd name="T2" fmla="*/ 2147483647 w 363"/>
              <a:gd name="T3" fmla="*/ 2147483647 h 97"/>
              <a:gd name="T4" fmla="*/ 2147483647 w 363"/>
              <a:gd name="T5" fmla="*/ 2147483647 h 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3" h="97">
                <a:moveTo>
                  <a:pt x="0" y="0"/>
                </a:moveTo>
                <a:cubicBezTo>
                  <a:pt x="15" y="41"/>
                  <a:pt x="30" y="83"/>
                  <a:pt x="91" y="90"/>
                </a:cubicBezTo>
                <a:cubicBezTo>
                  <a:pt x="152" y="97"/>
                  <a:pt x="257" y="71"/>
                  <a:pt x="363" y="45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80" name="Oval 100"/>
          <p:cNvSpPr>
            <a:spLocks noChangeArrowheads="1"/>
          </p:cNvSpPr>
          <p:nvPr/>
        </p:nvSpPr>
        <p:spPr bwMode="auto">
          <a:xfrm>
            <a:off x="1220788" y="4016375"/>
            <a:ext cx="58737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1781" name="Freeform 101"/>
          <p:cNvSpPr>
            <a:spLocks/>
          </p:cNvSpPr>
          <p:nvPr/>
        </p:nvSpPr>
        <p:spPr bwMode="auto">
          <a:xfrm>
            <a:off x="1817688" y="4068763"/>
            <a:ext cx="349250" cy="68262"/>
          </a:xfrm>
          <a:custGeom>
            <a:avLst/>
            <a:gdLst>
              <a:gd name="T0" fmla="*/ 0 w 363"/>
              <a:gd name="T1" fmla="*/ 0 h 97"/>
              <a:gd name="T2" fmla="*/ 2147483647 w 363"/>
              <a:gd name="T3" fmla="*/ 2147483647 h 97"/>
              <a:gd name="T4" fmla="*/ 2147483647 w 363"/>
              <a:gd name="T5" fmla="*/ 2147483647 h 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3" h="97">
                <a:moveTo>
                  <a:pt x="0" y="0"/>
                </a:moveTo>
                <a:cubicBezTo>
                  <a:pt x="15" y="41"/>
                  <a:pt x="30" y="83"/>
                  <a:pt x="91" y="90"/>
                </a:cubicBezTo>
                <a:cubicBezTo>
                  <a:pt x="152" y="97"/>
                  <a:pt x="257" y="71"/>
                  <a:pt x="363" y="45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82" name="Line 102"/>
          <p:cNvSpPr>
            <a:spLocks noChangeShapeType="1"/>
          </p:cNvSpPr>
          <p:nvPr/>
        </p:nvSpPr>
        <p:spPr bwMode="auto">
          <a:xfrm flipH="1">
            <a:off x="1644650" y="4222750"/>
            <a:ext cx="1730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83" name="Oval 103"/>
          <p:cNvSpPr>
            <a:spLocks noChangeArrowheads="1"/>
          </p:cNvSpPr>
          <p:nvPr/>
        </p:nvSpPr>
        <p:spPr bwMode="auto">
          <a:xfrm>
            <a:off x="1790700" y="4194175"/>
            <a:ext cx="60325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1784" name="Freeform 104"/>
          <p:cNvSpPr>
            <a:spLocks/>
          </p:cNvSpPr>
          <p:nvPr/>
        </p:nvSpPr>
        <p:spPr bwMode="auto">
          <a:xfrm>
            <a:off x="1643063" y="4244975"/>
            <a:ext cx="871537" cy="115888"/>
          </a:xfrm>
          <a:custGeom>
            <a:avLst/>
            <a:gdLst>
              <a:gd name="T0" fmla="*/ 0 w 363"/>
              <a:gd name="T1" fmla="*/ 0 h 97"/>
              <a:gd name="T2" fmla="*/ 2147483647 w 363"/>
              <a:gd name="T3" fmla="*/ 2147483647 h 97"/>
              <a:gd name="T4" fmla="*/ 2147483647 w 363"/>
              <a:gd name="T5" fmla="*/ 2147483647 h 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3" h="97">
                <a:moveTo>
                  <a:pt x="0" y="0"/>
                </a:moveTo>
                <a:cubicBezTo>
                  <a:pt x="15" y="41"/>
                  <a:pt x="30" y="83"/>
                  <a:pt x="91" y="90"/>
                </a:cubicBezTo>
                <a:cubicBezTo>
                  <a:pt x="152" y="97"/>
                  <a:pt x="257" y="71"/>
                  <a:pt x="363" y="45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85" name="Line 105"/>
          <p:cNvSpPr>
            <a:spLocks noChangeShapeType="1"/>
          </p:cNvSpPr>
          <p:nvPr/>
        </p:nvSpPr>
        <p:spPr bwMode="auto">
          <a:xfrm>
            <a:off x="4948238" y="2565400"/>
            <a:ext cx="0" cy="127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86" name="Line 106"/>
          <p:cNvSpPr>
            <a:spLocks noChangeShapeType="1"/>
          </p:cNvSpPr>
          <p:nvPr/>
        </p:nvSpPr>
        <p:spPr bwMode="auto">
          <a:xfrm flipV="1">
            <a:off x="4948238" y="3835400"/>
            <a:ext cx="4302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87" name="Line 107"/>
          <p:cNvSpPr>
            <a:spLocks noChangeShapeType="1"/>
          </p:cNvSpPr>
          <p:nvPr/>
        </p:nvSpPr>
        <p:spPr bwMode="auto">
          <a:xfrm>
            <a:off x="5711825" y="4048125"/>
            <a:ext cx="0" cy="174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88" name="Rectangle 108" descr="Diagonal weit nach oben"/>
          <p:cNvSpPr>
            <a:spLocks noChangeArrowheads="1"/>
          </p:cNvSpPr>
          <p:nvPr/>
        </p:nvSpPr>
        <p:spPr bwMode="auto">
          <a:xfrm>
            <a:off x="4962525" y="2549525"/>
            <a:ext cx="1146175" cy="127635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1789" name="Rectangle 109" descr="Diagonal weit nach oben"/>
          <p:cNvSpPr>
            <a:spLocks noChangeArrowheads="1"/>
          </p:cNvSpPr>
          <p:nvPr/>
        </p:nvSpPr>
        <p:spPr bwMode="auto">
          <a:xfrm>
            <a:off x="5722938" y="4019550"/>
            <a:ext cx="381000" cy="214313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1790" name="Rectangle 110" descr="Diagonal weit nach oben"/>
          <p:cNvSpPr>
            <a:spLocks noChangeArrowheads="1"/>
          </p:cNvSpPr>
          <p:nvPr/>
        </p:nvSpPr>
        <p:spPr bwMode="auto">
          <a:xfrm>
            <a:off x="5394325" y="3813175"/>
            <a:ext cx="715963" cy="2159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1791" name="Line 111"/>
          <p:cNvSpPr>
            <a:spLocks noChangeShapeType="1"/>
          </p:cNvSpPr>
          <p:nvPr/>
        </p:nvSpPr>
        <p:spPr bwMode="auto">
          <a:xfrm flipH="1">
            <a:off x="5480050" y="3830638"/>
            <a:ext cx="230188" cy="115887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92" name="Line 112"/>
          <p:cNvSpPr>
            <a:spLocks noChangeShapeType="1"/>
          </p:cNvSpPr>
          <p:nvPr/>
        </p:nvSpPr>
        <p:spPr bwMode="auto">
          <a:xfrm>
            <a:off x="5380038" y="3844925"/>
            <a:ext cx="0" cy="1730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93" name="Line 113"/>
          <p:cNvSpPr>
            <a:spLocks noChangeShapeType="1"/>
          </p:cNvSpPr>
          <p:nvPr/>
        </p:nvSpPr>
        <p:spPr bwMode="auto">
          <a:xfrm flipV="1">
            <a:off x="5391150" y="4041775"/>
            <a:ext cx="307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94" name="Line 114"/>
          <p:cNvSpPr>
            <a:spLocks noChangeShapeType="1"/>
          </p:cNvSpPr>
          <p:nvPr/>
        </p:nvSpPr>
        <p:spPr bwMode="auto">
          <a:xfrm flipH="1">
            <a:off x="5699125" y="3622675"/>
            <a:ext cx="1158875" cy="231775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95" name="Line 115"/>
          <p:cNvSpPr>
            <a:spLocks noChangeShapeType="1"/>
          </p:cNvSpPr>
          <p:nvPr/>
        </p:nvSpPr>
        <p:spPr bwMode="auto">
          <a:xfrm flipH="1">
            <a:off x="5064125" y="2463800"/>
            <a:ext cx="1909763" cy="133350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96" name="Oval 116"/>
          <p:cNvSpPr>
            <a:spLocks noChangeAspect="1" noChangeArrowheads="1"/>
          </p:cNvSpPr>
          <p:nvPr/>
        </p:nvSpPr>
        <p:spPr bwMode="auto">
          <a:xfrm>
            <a:off x="5353050" y="4011613"/>
            <a:ext cx="71438" cy="71437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1797" name="Oval 117"/>
          <p:cNvSpPr>
            <a:spLocks noChangeAspect="1" noChangeArrowheads="1"/>
          </p:cNvSpPr>
          <p:nvPr/>
        </p:nvSpPr>
        <p:spPr bwMode="auto">
          <a:xfrm>
            <a:off x="4910138" y="3817938"/>
            <a:ext cx="73025" cy="6985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1798" name="Line 118"/>
          <p:cNvSpPr>
            <a:spLocks noChangeShapeType="1"/>
          </p:cNvSpPr>
          <p:nvPr/>
        </p:nvSpPr>
        <p:spPr bwMode="auto">
          <a:xfrm flipH="1">
            <a:off x="5003800" y="2392363"/>
            <a:ext cx="117475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99" name="Line 119"/>
          <p:cNvSpPr>
            <a:spLocks noChangeShapeType="1"/>
          </p:cNvSpPr>
          <p:nvPr/>
        </p:nvSpPr>
        <p:spPr bwMode="auto">
          <a:xfrm>
            <a:off x="4249738" y="2392363"/>
            <a:ext cx="115887" cy="112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800" name="Line 120"/>
          <p:cNvSpPr>
            <a:spLocks noChangeShapeType="1"/>
          </p:cNvSpPr>
          <p:nvPr/>
        </p:nvSpPr>
        <p:spPr bwMode="auto">
          <a:xfrm>
            <a:off x="4540250" y="2392363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801" name="Text Box 121"/>
          <p:cNvSpPr txBox="1">
            <a:spLocks noChangeArrowheads="1"/>
          </p:cNvSpPr>
          <p:nvPr/>
        </p:nvSpPr>
        <p:spPr bwMode="auto">
          <a:xfrm>
            <a:off x="1296988" y="2105025"/>
            <a:ext cx="6413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500" i="1"/>
              <a:t>h</a:t>
            </a:r>
            <a:r>
              <a:rPr lang="de-DE" altLang="de-DE" sz="1500" baseline="-25000"/>
              <a:t>A</a:t>
            </a:r>
            <a:r>
              <a:rPr lang="de-DE" altLang="de-DE" sz="1500"/>
              <a:t>(</a:t>
            </a:r>
            <a:r>
              <a:rPr lang="de-DE" altLang="de-DE" sz="1500" i="1"/>
              <a:t>w</a:t>
            </a:r>
            <a:r>
              <a:rPr lang="de-DE" altLang="de-DE" sz="1500"/>
              <a:t>)</a:t>
            </a:r>
            <a:endParaRPr lang="en-US" altLang="de-DE" sz="1500"/>
          </a:p>
        </p:txBody>
      </p:sp>
      <p:sp>
        <p:nvSpPr>
          <p:cNvPr id="71802" name="Text Box 122"/>
          <p:cNvSpPr txBox="1">
            <a:spLocks noChangeArrowheads="1"/>
          </p:cNvSpPr>
          <p:nvPr/>
        </p:nvSpPr>
        <p:spPr bwMode="auto">
          <a:xfrm>
            <a:off x="774700" y="2097088"/>
            <a:ext cx="6397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500" i="1"/>
              <a:t>h</a:t>
            </a:r>
            <a:r>
              <a:rPr lang="de-DE" altLang="de-DE" sz="1500" baseline="-25000"/>
              <a:t>B</a:t>
            </a:r>
            <a:r>
              <a:rPr lang="de-DE" altLang="de-DE" sz="1500"/>
              <a:t>(</a:t>
            </a:r>
            <a:r>
              <a:rPr lang="de-DE" altLang="de-DE" sz="1500" i="1"/>
              <a:t>w</a:t>
            </a:r>
            <a:r>
              <a:rPr lang="de-DE" altLang="de-DE" sz="1500"/>
              <a:t>)</a:t>
            </a:r>
            <a:endParaRPr lang="en-US" altLang="de-DE" sz="1500"/>
          </a:p>
        </p:txBody>
      </p:sp>
      <p:sp>
        <p:nvSpPr>
          <p:cNvPr id="71803" name="Line 123"/>
          <p:cNvSpPr>
            <a:spLocks noChangeShapeType="1"/>
          </p:cNvSpPr>
          <p:nvPr/>
        </p:nvSpPr>
        <p:spPr bwMode="auto">
          <a:xfrm>
            <a:off x="1122363" y="2397125"/>
            <a:ext cx="115887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804" name="Line 124"/>
          <p:cNvSpPr>
            <a:spLocks noChangeShapeType="1"/>
          </p:cNvSpPr>
          <p:nvPr/>
        </p:nvSpPr>
        <p:spPr bwMode="auto">
          <a:xfrm>
            <a:off x="1411288" y="2397125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805" name="Line 125"/>
          <p:cNvSpPr>
            <a:spLocks noChangeShapeType="1"/>
          </p:cNvSpPr>
          <p:nvPr/>
        </p:nvSpPr>
        <p:spPr bwMode="auto">
          <a:xfrm>
            <a:off x="5526088" y="4238625"/>
            <a:ext cx="5794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806" name="Oval 126"/>
          <p:cNvSpPr>
            <a:spLocks noChangeAspect="1" noChangeArrowheads="1"/>
          </p:cNvSpPr>
          <p:nvPr/>
        </p:nvSpPr>
        <p:spPr bwMode="auto">
          <a:xfrm>
            <a:off x="5686425" y="4211638"/>
            <a:ext cx="73025" cy="71437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1807" name="Line 127"/>
          <p:cNvSpPr>
            <a:spLocks noChangeShapeType="1"/>
          </p:cNvSpPr>
          <p:nvPr/>
        </p:nvSpPr>
        <p:spPr bwMode="auto">
          <a:xfrm flipH="1" flipV="1">
            <a:off x="5757863" y="4259263"/>
            <a:ext cx="925512" cy="53975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808" name="Rectangle 128"/>
          <p:cNvSpPr>
            <a:spLocks noChangeArrowheads="1"/>
          </p:cNvSpPr>
          <p:nvPr/>
        </p:nvSpPr>
        <p:spPr bwMode="auto">
          <a:xfrm>
            <a:off x="6627813" y="4316413"/>
            <a:ext cx="1738312" cy="58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1809" name="Text Box 129"/>
          <p:cNvSpPr txBox="1">
            <a:spLocks noChangeArrowheads="1"/>
          </p:cNvSpPr>
          <p:nvPr/>
        </p:nvSpPr>
        <p:spPr bwMode="auto">
          <a:xfrm>
            <a:off x="6511925" y="4259263"/>
            <a:ext cx="531813" cy="2587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7170" tIns="11434" rIns="57170" bIns="1143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500"/>
              <a:t>9 x 3</a:t>
            </a:r>
            <a:endParaRPr lang="en-US" altLang="de-DE" sz="1500"/>
          </a:p>
        </p:txBody>
      </p:sp>
      <p:sp>
        <p:nvSpPr>
          <p:cNvPr id="71810" name="Rectangle 130"/>
          <p:cNvSpPr>
            <a:spLocks noChangeArrowheads="1"/>
          </p:cNvSpPr>
          <p:nvPr/>
        </p:nvSpPr>
        <p:spPr bwMode="auto">
          <a:xfrm>
            <a:off x="7164388" y="2955925"/>
            <a:ext cx="1373187" cy="784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1811" name="Text Box 131"/>
          <p:cNvSpPr txBox="1">
            <a:spLocks noChangeArrowheads="1"/>
          </p:cNvSpPr>
          <p:nvPr/>
        </p:nvSpPr>
        <p:spPr bwMode="auto">
          <a:xfrm>
            <a:off x="6858000" y="3448050"/>
            <a:ext cx="531813" cy="2587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7170" tIns="11434" rIns="57170" bIns="1143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500"/>
              <a:t>7 x 4</a:t>
            </a:r>
            <a:endParaRPr lang="en-US" altLang="de-DE" sz="1500"/>
          </a:p>
        </p:txBody>
      </p:sp>
      <p:sp>
        <p:nvSpPr>
          <p:cNvPr id="71812" name="Rectangle 132"/>
          <p:cNvSpPr>
            <a:spLocks noChangeArrowheads="1"/>
          </p:cNvSpPr>
          <p:nvPr/>
        </p:nvSpPr>
        <p:spPr bwMode="auto">
          <a:xfrm>
            <a:off x="7162800" y="1722438"/>
            <a:ext cx="973138" cy="9747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1813" name="Text Box 133"/>
          <p:cNvSpPr txBox="1">
            <a:spLocks noChangeArrowheads="1"/>
          </p:cNvSpPr>
          <p:nvPr/>
        </p:nvSpPr>
        <p:spPr bwMode="auto">
          <a:xfrm>
            <a:off x="6800850" y="2346325"/>
            <a:ext cx="531813" cy="2587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7170" tIns="11434" rIns="57170" bIns="1143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500"/>
              <a:t>5 x 5</a:t>
            </a:r>
            <a:endParaRPr lang="en-US" altLang="de-DE" sz="1500"/>
          </a:p>
        </p:txBody>
      </p:sp>
      <p:sp>
        <p:nvSpPr>
          <p:cNvPr id="71814" name="Text Box 134"/>
          <p:cNvSpPr txBox="1">
            <a:spLocks noChangeArrowheads="1"/>
          </p:cNvSpPr>
          <p:nvPr/>
        </p:nvSpPr>
        <p:spPr bwMode="auto">
          <a:xfrm>
            <a:off x="5413375" y="48371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8</a:t>
            </a:r>
            <a:endParaRPr lang="en-US" altLang="de-DE" sz="1500"/>
          </a:p>
        </p:txBody>
      </p:sp>
      <p:sp>
        <p:nvSpPr>
          <p:cNvPr id="71815" name="Text Box 135"/>
          <p:cNvSpPr txBox="1">
            <a:spLocks noChangeArrowheads="1"/>
          </p:cNvSpPr>
          <p:nvPr/>
        </p:nvSpPr>
        <p:spPr bwMode="auto">
          <a:xfrm>
            <a:off x="2286000" y="483235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8</a:t>
            </a:r>
            <a:endParaRPr lang="en-US" altLang="de-DE" sz="1500"/>
          </a:p>
        </p:txBody>
      </p:sp>
      <p:sp>
        <p:nvSpPr>
          <p:cNvPr id="71816" name="Text Box 136"/>
          <p:cNvSpPr txBox="1">
            <a:spLocks noChangeArrowheads="1"/>
          </p:cNvSpPr>
          <p:nvPr/>
        </p:nvSpPr>
        <p:spPr bwMode="auto">
          <a:xfrm>
            <a:off x="836613" y="1111250"/>
            <a:ext cx="72421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2. Ermitteln der Formfunktion der Topzelle </a:t>
            </a:r>
            <a:br>
              <a:rPr lang="de-DE" altLang="de-DE"/>
            </a:br>
            <a:r>
              <a:rPr lang="de-DE" altLang="de-DE"/>
              <a:t>    (</a:t>
            </a:r>
            <a:r>
              <a:rPr lang="de-DE" altLang="de-DE" u="sng"/>
              <a:t>horizontale</a:t>
            </a:r>
            <a:r>
              <a:rPr lang="de-DE" altLang="de-DE"/>
              <a:t> Zusammensetzung)</a:t>
            </a:r>
          </a:p>
        </p:txBody>
      </p:sp>
      <p:sp>
        <p:nvSpPr>
          <p:cNvPr id="71817" name="Line 137"/>
          <p:cNvSpPr>
            <a:spLocks noChangeShapeType="1"/>
          </p:cNvSpPr>
          <p:nvPr/>
        </p:nvSpPr>
        <p:spPr bwMode="auto">
          <a:xfrm flipV="1">
            <a:off x="4554538" y="2544763"/>
            <a:ext cx="0" cy="346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818" name="AutoShape 138"/>
          <p:cNvSpPr>
            <a:spLocks noChangeArrowheads="1"/>
          </p:cNvSpPr>
          <p:nvPr/>
        </p:nvSpPr>
        <p:spPr bwMode="auto">
          <a:xfrm>
            <a:off x="3200400" y="3524250"/>
            <a:ext cx="317500" cy="592138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1819" name="Oval 139"/>
          <p:cNvSpPr>
            <a:spLocks noChangeArrowheads="1"/>
          </p:cNvSpPr>
          <p:nvPr/>
        </p:nvSpPr>
        <p:spPr bwMode="auto">
          <a:xfrm>
            <a:off x="6534150" y="1268413"/>
            <a:ext cx="2143125" cy="1622425"/>
          </a:xfrm>
          <a:prstGeom prst="ellipse">
            <a:avLst/>
          </a:prstGeom>
          <a:noFill/>
          <a:ln w="19050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1820" name="Text Box 140"/>
          <p:cNvSpPr txBox="1">
            <a:spLocks noChangeArrowheads="1"/>
          </p:cNvSpPr>
          <p:nvPr/>
        </p:nvSpPr>
        <p:spPr bwMode="auto">
          <a:xfrm>
            <a:off x="4960938" y="5373688"/>
            <a:ext cx="3660775" cy="630237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  <a:extLst/>
        </p:spPr>
        <p:txBody>
          <a:bodyPr wrap="none" lIns="191084" tIns="44939" rIns="89877" bIns="67941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Minimale Topzellen-Fläche</a:t>
            </a:r>
            <a:br>
              <a:rPr lang="de-DE" altLang="de-DE"/>
            </a:br>
            <a:r>
              <a:rPr lang="de-DE" altLang="de-DE"/>
              <a:t>bei horizontaler Zusammensetzung</a:t>
            </a:r>
            <a:endParaRPr lang="en-US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ChangeArrowheads="1"/>
          </p:cNvSpPr>
          <p:nvPr/>
        </p:nvSpPr>
        <p:spPr bwMode="auto">
          <a:xfrm>
            <a:off x="2717800" y="2520950"/>
            <a:ext cx="827088" cy="1782763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3.4.1	Floorplan-Sizing-Algorithmus: Beispiel</a:t>
            </a:r>
          </a:p>
        </p:txBody>
      </p:sp>
      <p:sp>
        <p:nvSpPr>
          <p:cNvPr id="580612" name="Freeform 4"/>
          <p:cNvSpPr>
            <a:spLocks/>
          </p:cNvSpPr>
          <p:nvPr/>
        </p:nvSpPr>
        <p:spPr bwMode="auto">
          <a:xfrm>
            <a:off x="1247775" y="2082800"/>
            <a:ext cx="1533525" cy="2481263"/>
          </a:xfrm>
          <a:custGeom>
            <a:avLst/>
            <a:gdLst>
              <a:gd name="T0" fmla="*/ 2147483647 w 913"/>
              <a:gd name="T1" fmla="*/ 2147483647 h 1476"/>
              <a:gd name="T2" fmla="*/ 2147483647 w 913"/>
              <a:gd name="T3" fmla="*/ 2147483647 h 1476"/>
              <a:gd name="T4" fmla="*/ 2147483647 w 913"/>
              <a:gd name="T5" fmla="*/ 2147483647 h 1476"/>
              <a:gd name="T6" fmla="*/ 2147483647 w 913"/>
              <a:gd name="T7" fmla="*/ 2147483647 h 1476"/>
              <a:gd name="T8" fmla="*/ 0 w 913"/>
              <a:gd name="T9" fmla="*/ 2147483647 h 1476"/>
              <a:gd name="T10" fmla="*/ 0 w 913"/>
              <a:gd name="T11" fmla="*/ 0 h 1476"/>
              <a:gd name="T12" fmla="*/ 2147483647 w 913"/>
              <a:gd name="T13" fmla="*/ 0 h 1476"/>
              <a:gd name="T14" fmla="*/ 2147483647 w 913"/>
              <a:gd name="T15" fmla="*/ 2147483647 h 14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13" h="1476">
                <a:moveTo>
                  <a:pt x="913" y="868"/>
                </a:moveTo>
                <a:lnTo>
                  <a:pt x="913" y="1476"/>
                </a:ln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  <a:lnTo>
                  <a:pt x="913" y="0"/>
                </a:lnTo>
                <a:lnTo>
                  <a:pt x="913" y="868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BFBF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80613" name="Freeform 5"/>
          <p:cNvSpPr>
            <a:spLocks/>
          </p:cNvSpPr>
          <p:nvPr/>
        </p:nvSpPr>
        <p:spPr bwMode="auto">
          <a:xfrm>
            <a:off x="1247775" y="2082800"/>
            <a:ext cx="1533525" cy="2481263"/>
          </a:xfrm>
          <a:custGeom>
            <a:avLst/>
            <a:gdLst>
              <a:gd name="T0" fmla="*/ 2147483647 w 913"/>
              <a:gd name="T1" fmla="*/ 2147483647 h 1476"/>
              <a:gd name="T2" fmla="*/ 2147483647 w 913"/>
              <a:gd name="T3" fmla="*/ 2147483647 h 1476"/>
              <a:gd name="T4" fmla="*/ 2147483647 w 913"/>
              <a:gd name="T5" fmla="*/ 2147483647 h 1476"/>
              <a:gd name="T6" fmla="*/ 0 w 913"/>
              <a:gd name="T7" fmla="*/ 2147483647 h 1476"/>
              <a:gd name="T8" fmla="*/ 0 w 913"/>
              <a:gd name="T9" fmla="*/ 0 h 1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3" h="1476">
                <a:moveTo>
                  <a:pt x="913" y="1476"/>
                </a:move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0614" name="Freeform 6"/>
          <p:cNvSpPr>
            <a:spLocks/>
          </p:cNvSpPr>
          <p:nvPr/>
        </p:nvSpPr>
        <p:spPr bwMode="auto">
          <a:xfrm>
            <a:off x="1503363" y="2517775"/>
            <a:ext cx="1277937" cy="1790700"/>
          </a:xfrm>
          <a:custGeom>
            <a:avLst/>
            <a:gdLst>
              <a:gd name="T0" fmla="*/ 2147483647 w 760"/>
              <a:gd name="T1" fmla="*/ 2147483647 h 1065"/>
              <a:gd name="T2" fmla="*/ 2147483647 w 760"/>
              <a:gd name="T3" fmla="*/ 0 h 1065"/>
              <a:gd name="T4" fmla="*/ 0 w 760"/>
              <a:gd name="T5" fmla="*/ 0 h 1065"/>
              <a:gd name="T6" fmla="*/ 0 w 760"/>
              <a:gd name="T7" fmla="*/ 2147483647 h 1065"/>
              <a:gd name="T8" fmla="*/ 2147483647 w 760"/>
              <a:gd name="T9" fmla="*/ 2147483647 h 1065"/>
              <a:gd name="T10" fmla="*/ 2147483647 w 760"/>
              <a:gd name="T11" fmla="*/ 2147483647 h 1065"/>
              <a:gd name="T12" fmla="*/ 2147483647 w 760"/>
              <a:gd name="T13" fmla="*/ 2147483647 h 1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65">
                <a:moveTo>
                  <a:pt x="760" y="1065"/>
                </a:moveTo>
                <a:lnTo>
                  <a:pt x="760" y="0"/>
                </a:lnTo>
                <a:lnTo>
                  <a:pt x="0" y="0"/>
                </a:ln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80615" name="Freeform 7"/>
          <p:cNvSpPr>
            <a:spLocks/>
          </p:cNvSpPr>
          <p:nvPr/>
        </p:nvSpPr>
        <p:spPr bwMode="auto">
          <a:xfrm>
            <a:off x="1503363" y="2517775"/>
            <a:ext cx="1277937" cy="1790700"/>
          </a:xfrm>
          <a:custGeom>
            <a:avLst/>
            <a:gdLst>
              <a:gd name="T0" fmla="*/ 0 w 760"/>
              <a:gd name="T1" fmla="*/ 0 h 1065"/>
              <a:gd name="T2" fmla="*/ 0 w 760"/>
              <a:gd name="T3" fmla="*/ 2147483647 h 1065"/>
              <a:gd name="T4" fmla="*/ 2147483647 w 760"/>
              <a:gd name="T5" fmla="*/ 2147483647 h 1065"/>
              <a:gd name="T6" fmla="*/ 2147483647 w 760"/>
              <a:gd name="T7" fmla="*/ 2147483647 h 1065"/>
              <a:gd name="T8" fmla="*/ 2147483647 w 760"/>
              <a:gd name="T9" fmla="*/ 2147483647 h 1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0" h="1065">
                <a:moveTo>
                  <a:pt x="0" y="0"/>
                </a:move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0616" name="Line 8"/>
          <p:cNvSpPr>
            <a:spLocks noChangeShapeType="1"/>
          </p:cNvSpPr>
          <p:nvPr/>
        </p:nvSpPr>
        <p:spPr bwMode="auto">
          <a:xfrm flipH="1">
            <a:off x="723900" y="2035175"/>
            <a:ext cx="0" cy="3119438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0617" name="Line 9"/>
          <p:cNvSpPr>
            <a:spLocks noChangeShapeType="1"/>
          </p:cNvSpPr>
          <p:nvPr/>
        </p:nvSpPr>
        <p:spPr bwMode="auto">
          <a:xfrm>
            <a:off x="571500" y="5002213"/>
            <a:ext cx="2973388" cy="63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0618" name="Text Box 10"/>
          <p:cNvSpPr txBox="1">
            <a:spLocks noChangeArrowheads="1"/>
          </p:cNvSpPr>
          <p:nvPr/>
        </p:nvSpPr>
        <p:spPr bwMode="auto">
          <a:xfrm>
            <a:off x="3238500" y="5091113"/>
            <a:ext cx="3603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800" i="1"/>
              <a:t>w</a:t>
            </a:r>
            <a:endParaRPr lang="en-US" altLang="de-DE" sz="1800" i="1"/>
          </a:p>
        </p:txBody>
      </p:sp>
      <p:sp>
        <p:nvSpPr>
          <p:cNvPr id="580619" name="Text Box 11"/>
          <p:cNvSpPr txBox="1">
            <a:spLocks noChangeArrowheads="1"/>
          </p:cNvSpPr>
          <p:nvPr/>
        </p:nvSpPr>
        <p:spPr bwMode="auto">
          <a:xfrm>
            <a:off x="1111250" y="50784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580620" name="Text Box 12"/>
          <p:cNvSpPr txBox="1">
            <a:spLocks noChangeArrowheads="1"/>
          </p:cNvSpPr>
          <p:nvPr/>
        </p:nvSpPr>
        <p:spPr bwMode="auto">
          <a:xfrm>
            <a:off x="2178050" y="50784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de-DE" sz="1500"/>
          </a:p>
        </p:txBody>
      </p:sp>
      <p:sp>
        <p:nvSpPr>
          <p:cNvPr id="580621" name="Line 13"/>
          <p:cNvSpPr>
            <a:spLocks noChangeShapeType="1"/>
          </p:cNvSpPr>
          <p:nvPr/>
        </p:nvSpPr>
        <p:spPr bwMode="auto">
          <a:xfrm>
            <a:off x="1258888" y="4926013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0622" name="Line 14"/>
          <p:cNvSpPr>
            <a:spLocks noChangeShapeType="1"/>
          </p:cNvSpPr>
          <p:nvPr/>
        </p:nvSpPr>
        <p:spPr bwMode="auto">
          <a:xfrm>
            <a:off x="1535113" y="491648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0623" name="Line 15"/>
          <p:cNvSpPr>
            <a:spLocks noChangeShapeType="1"/>
          </p:cNvSpPr>
          <p:nvPr/>
        </p:nvSpPr>
        <p:spPr bwMode="auto">
          <a:xfrm>
            <a:off x="1790700" y="4926013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0624" name="Line 16"/>
          <p:cNvSpPr>
            <a:spLocks noChangeShapeType="1"/>
          </p:cNvSpPr>
          <p:nvPr/>
        </p:nvSpPr>
        <p:spPr bwMode="auto">
          <a:xfrm>
            <a:off x="2019300" y="4926013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0625" name="Line 17"/>
          <p:cNvSpPr>
            <a:spLocks noChangeShapeType="1"/>
          </p:cNvSpPr>
          <p:nvPr/>
        </p:nvSpPr>
        <p:spPr bwMode="auto">
          <a:xfrm>
            <a:off x="2325688" y="4926013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0626" name="Line 18"/>
          <p:cNvSpPr>
            <a:spLocks noChangeShapeType="1"/>
          </p:cNvSpPr>
          <p:nvPr/>
        </p:nvSpPr>
        <p:spPr bwMode="auto">
          <a:xfrm>
            <a:off x="2554288" y="4926013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0627" name="Line 19"/>
          <p:cNvSpPr>
            <a:spLocks noChangeShapeType="1"/>
          </p:cNvSpPr>
          <p:nvPr/>
        </p:nvSpPr>
        <p:spPr bwMode="auto">
          <a:xfrm>
            <a:off x="2782888" y="4926013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0628" name="Line 20"/>
          <p:cNvSpPr>
            <a:spLocks noChangeShapeType="1"/>
          </p:cNvSpPr>
          <p:nvPr/>
        </p:nvSpPr>
        <p:spPr bwMode="auto">
          <a:xfrm rot="-5400000">
            <a:off x="735013" y="44497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0629" name="Line 21"/>
          <p:cNvSpPr>
            <a:spLocks noChangeShapeType="1"/>
          </p:cNvSpPr>
          <p:nvPr/>
        </p:nvSpPr>
        <p:spPr bwMode="auto">
          <a:xfrm rot="-5400000">
            <a:off x="725488" y="42037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0630" name="Line 22"/>
          <p:cNvSpPr>
            <a:spLocks noChangeShapeType="1"/>
          </p:cNvSpPr>
          <p:nvPr/>
        </p:nvSpPr>
        <p:spPr bwMode="auto">
          <a:xfrm rot="-5400000">
            <a:off x="735013" y="39560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0631" name="Line 23"/>
          <p:cNvSpPr>
            <a:spLocks noChangeShapeType="1"/>
          </p:cNvSpPr>
          <p:nvPr/>
        </p:nvSpPr>
        <p:spPr bwMode="auto">
          <a:xfrm rot="-5400000">
            <a:off x="735013" y="3708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0632" name="Line 24"/>
          <p:cNvSpPr>
            <a:spLocks noChangeShapeType="1"/>
          </p:cNvSpPr>
          <p:nvPr/>
        </p:nvSpPr>
        <p:spPr bwMode="auto">
          <a:xfrm rot="-5400000">
            <a:off x="735013" y="346233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0633" name="Line 25"/>
          <p:cNvSpPr>
            <a:spLocks noChangeShapeType="1"/>
          </p:cNvSpPr>
          <p:nvPr/>
        </p:nvSpPr>
        <p:spPr bwMode="auto">
          <a:xfrm rot="-5400000">
            <a:off x="735013" y="29686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0634" name="Text Box 26"/>
          <p:cNvSpPr txBox="1">
            <a:spLocks noChangeArrowheads="1"/>
          </p:cNvSpPr>
          <p:nvPr/>
        </p:nvSpPr>
        <p:spPr bwMode="auto">
          <a:xfrm>
            <a:off x="349250" y="4375150"/>
            <a:ext cx="3000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580635" name="Text Box 27"/>
          <p:cNvSpPr txBox="1">
            <a:spLocks noChangeArrowheads="1"/>
          </p:cNvSpPr>
          <p:nvPr/>
        </p:nvSpPr>
        <p:spPr bwMode="auto">
          <a:xfrm>
            <a:off x="342900" y="38592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580636" name="Text Box 28"/>
          <p:cNvSpPr txBox="1">
            <a:spLocks noChangeArrowheads="1"/>
          </p:cNvSpPr>
          <p:nvPr/>
        </p:nvSpPr>
        <p:spPr bwMode="auto">
          <a:xfrm>
            <a:off x="342900" y="2041525"/>
            <a:ext cx="3222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800" i="1"/>
              <a:t>h</a:t>
            </a:r>
            <a:endParaRPr lang="en-US" altLang="de-DE" sz="1800" i="1"/>
          </a:p>
        </p:txBody>
      </p:sp>
      <p:sp>
        <p:nvSpPr>
          <p:cNvPr id="580637" name="Line 29"/>
          <p:cNvSpPr>
            <a:spLocks noChangeShapeType="1"/>
          </p:cNvSpPr>
          <p:nvPr/>
        </p:nvSpPr>
        <p:spPr bwMode="auto">
          <a:xfrm rot="-5400000">
            <a:off x="725488" y="27225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0638" name="Text Box 30"/>
          <p:cNvSpPr txBox="1">
            <a:spLocks noChangeArrowheads="1"/>
          </p:cNvSpPr>
          <p:nvPr/>
        </p:nvSpPr>
        <p:spPr bwMode="auto">
          <a:xfrm>
            <a:off x="1644650" y="5086350"/>
            <a:ext cx="3000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580639" name="Text Box 31"/>
          <p:cNvSpPr txBox="1">
            <a:spLocks noChangeArrowheads="1"/>
          </p:cNvSpPr>
          <p:nvPr/>
        </p:nvSpPr>
        <p:spPr bwMode="auto">
          <a:xfrm>
            <a:off x="342900" y="3382963"/>
            <a:ext cx="298450" cy="32385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de-DE" sz="1500"/>
          </a:p>
        </p:txBody>
      </p:sp>
      <p:sp>
        <p:nvSpPr>
          <p:cNvPr id="580640" name="Line 32"/>
          <p:cNvSpPr>
            <a:spLocks noChangeShapeType="1"/>
          </p:cNvSpPr>
          <p:nvPr/>
        </p:nvSpPr>
        <p:spPr bwMode="auto">
          <a:xfrm>
            <a:off x="3011488" y="49339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0641" name="Line 33"/>
          <p:cNvSpPr>
            <a:spLocks noChangeShapeType="1"/>
          </p:cNvSpPr>
          <p:nvPr/>
        </p:nvSpPr>
        <p:spPr bwMode="auto">
          <a:xfrm>
            <a:off x="992188" y="4926013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0642" name="Line 34"/>
          <p:cNvSpPr>
            <a:spLocks noChangeShapeType="1"/>
          </p:cNvSpPr>
          <p:nvPr/>
        </p:nvSpPr>
        <p:spPr bwMode="auto">
          <a:xfrm rot="-5400000">
            <a:off x="723900" y="46974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0643" name="Line 35"/>
          <p:cNvSpPr>
            <a:spLocks noChangeShapeType="1"/>
          </p:cNvSpPr>
          <p:nvPr/>
        </p:nvSpPr>
        <p:spPr bwMode="auto">
          <a:xfrm rot="-5400000">
            <a:off x="735013" y="321468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0644" name="Line 36"/>
          <p:cNvSpPr>
            <a:spLocks noChangeShapeType="1"/>
          </p:cNvSpPr>
          <p:nvPr/>
        </p:nvSpPr>
        <p:spPr bwMode="auto">
          <a:xfrm>
            <a:off x="2774950" y="456565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0645" name="Line 37"/>
          <p:cNvSpPr>
            <a:spLocks noChangeShapeType="1"/>
          </p:cNvSpPr>
          <p:nvPr/>
        </p:nvSpPr>
        <p:spPr bwMode="auto">
          <a:xfrm flipV="1">
            <a:off x="1506538" y="2079625"/>
            <a:ext cx="0" cy="484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0646" name="Rectangle 38"/>
          <p:cNvSpPr>
            <a:spLocks noChangeArrowheads="1"/>
          </p:cNvSpPr>
          <p:nvPr/>
        </p:nvSpPr>
        <p:spPr bwMode="auto">
          <a:xfrm>
            <a:off x="1514475" y="2078038"/>
            <a:ext cx="2030413" cy="449262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80647" name="Rectangle 39"/>
          <p:cNvSpPr>
            <a:spLocks noChangeArrowheads="1"/>
          </p:cNvSpPr>
          <p:nvPr/>
        </p:nvSpPr>
        <p:spPr bwMode="auto">
          <a:xfrm>
            <a:off x="2781300" y="4316413"/>
            <a:ext cx="763588" cy="242887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80648" name="Line 40"/>
          <p:cNvSpPr>
            <a:spLocks noChangeShapeType="1"/>
          </p:cNvSpPr>
          <p:nvPr/>
        </p:nvSpPr>
        <p:spPr bwMode="auto">
          <a:xfrm>
            <a:off x="2019300" y="2106613"/>
            <a:ext cx="0" cy="167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0649" name="Line 41"/>
          <p:cNvSpPr>
            <a:spLocks noChangeShapeType="1"/>
          </p:cNvSpPr>
          <p:nvPr/>
        </p:nvSpPr>
        <p:spPr bwMode="auto">
          <a:xfrm flipV="1">
            <a:off x="2019300" y="3778250"/>
            <a:ext cx="566738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0650" name="Line 42"/>
          <p:cNvSpPr>
            <a:spLocks noChangeShapeType="1"/>
          </p:cNvSpPr>
          <p:nvPr/>
        </p:nvSpPr>
        <p:spPr bwMode="auto">
          <a:xfrm>
            <a:off x="3027363" y="4059238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0651" name="Rectangle 43" descr="Diagonal weit nach oben"/>
          <p:cNvSpPr>
            <a:spLocks noChangeArrowheads="1"/>
          </p:cNvSpPr>
          <p:nvPr/>
        </p:nvSpPr>
        <p:spPr bwMode="auto">
          <a:xfrm>
            <a:off x="2039938" y="2085975"/>
            <a:ext cx="1508125" cy="167957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80652" name="Rectangle 44" descr="Diagonal weit nach oben"/>
          <p:cNvSpPr>
            <a:spLocks noChangeArrowheads="1"/>
          </p:cNvSpPr>
          <p:nvPr/>
        </p:nvSpPr>
        <p:spPr bwMode="auto">
          <a:xfrm>
            <a:off x="3040063" y="4021138"/>
            <a:ext cx="501650" cy="28257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80653" name="Rectangle 45" descr="Diagonal weit nach oben"/>
          <p:cNvSpPr>
            <a:spLocks noChangeArrowheads="1"/>
          </p:cNvSpPr>
          <p:nvPr/>
        </p:nvSpPr>
        <p:spPr bwMode="auto">
          <a:xfrm>
            <a:off x="2609850" y="3751263"/>
            <a:ext cx="941388" cy="28257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80654" name="Line 46"/>
          <p:cNvSpPr>
            <a:spLocks noChangeShapeType="1"/>
          </p:cNvSpPr>
          <p:nvPr/>
        </p:nvSpPr>
        <p:spPr bwMode="auto">
          <a:xfrm>
            <a:off x="2589213" y="379095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0655" name="Line 47"/>
          <p:cNvSpPr>
            <a:spLocks noChangeShapeType="1"/>
          </p:cNvSpPr>
          <p:nvPr/>
        </p:nvSpPr>
        <p:spPr bwMode="auto">
          <a:xfrm flipV="1">
            <a:off x="2605088" y="4051300"/>
            <a:ext cx="4032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0656" name="Oval 48"/>
          <p:cNvSpPr>
            <a:spLocks noChangeAspect="1" noChangeArrowheads="1"/>
          </p:cNvSpPr>
          <p:nvPr/>
        </p:nvSpPr>
        <p:spPr bwMode="auto">
          <a:xfrm>
            <a:off x="1971675" y="3754438"/>
            <a:ext cx="95250" cy="9525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2753" name="Rectangle 49"/>
          <p:cNvSpPr>
            <a:spLocks noChangeArrowheads="1"/>
          </p:cNvSpPr>
          <p:nvPr/>
        </p:nvSpPr>
        <p:spPr bwMode="auto">
          <a:xfrm>
            <a:off x="6821488" y="4429125"/>
            <a:ext cx="152400" cy="3048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80658" name="Text Box 50"/>
          <p:cNvSpPr txBox="1">
            <a:spLocks noChangeArrowheads="1"/>
          </p:cNvSpPr>
          <p:nvPr/>
        </p:nvSpPr>
        <p:spPr bwMode="auto">
          <a:xfrm>
            <a:off x="2635250" y="508000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8</a:t>
            </a:r>
            <a:endParaRPr lang="en-US" altLang="de-DE" sz="1500"/>
          </a:p>
        </p:txBody>
      </p:sp>
      <p:sp>
        <p:nvSpPr>
          <p:cNvPr id="72755" name="Text Box 51"/>
          <p:cNvSpPr txBox="1">
            <a:spLocks noChangeArrowheads="1"/>
          </p:cNvSpPr>
          <p:nvPr/>
        </p:nvSpPr>
        <p:spPr bwMode="auto">
          <a:xfrm>
            <a:off x="836613" y="1111250"/>
            <a:ext cx="495458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3. Formfestlegung von Topzelle und Blöcken</a:t>
            </a:r>
            <a:br>
              <a:rPr lang="de-DE" altLang="de-DE"/>
            </a:br>
            <a:r>
              <a:rPr lang="de-DE" altLang="de-DE"/>
              <a:t>    (</a:t>
            </a:r>
            <a:r>
              <a:rPr lang="de-DE" altLang="de-DE" u="sng"/>
              <a:t>horizontale</a:t>
            </a:r>
            <a:r>
              <a:rPr lang="de-DE" altLang="de-DE"/>
              <a:t> Zusammensetzung)</a:t>
            </a:r>
          </a:p>
        </p:txBody>
      </p:sp>
      <p:sp>
        <p:nvSpPr>
          <p:cNvPr id="580660" name="Line 52"/>
          <p:cNvSpPr>
            <a:spLocks noChangeShapeType="1"/>
          </p:cNvSpPr>
          <p:nvPr/>
        </p:nvSpPr>
        <p:spPr bwMode="auto">
          <a:xfrm>
            <a:off x="2781300" y="4310063"/>
            <a:ext cx="7635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0661" name="Oval 53"/>
          <p:cNvSpPr>
            <a:spLocks noChangeAspect="1" noChangeArrowheads="1"/>
          </p:cNvSpPr>
          <p:nvPr/>
        </p:nvSpPr>
        <p:spPr bwMode="auto">
          <a:xfrm>
            <a:off x="2571750" y="3983038"/>
            <a:ext cx="95250" cy="9525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80662" name="Oval 54"/>
          <p:cNvSpPr>
            <a:spLocks noChangeAspect="1" noChangeArrowheads="1"/>
          </p:cNvSpPr>
          <p:nvPr/>
        </p:nvSpPr>
        <p:spPr bwMode="auto">
          <a:xfrm>
            <a:off x="2971800" y="4249738"/>
            <a:ext cx="95250" cy="93662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8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80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8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80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8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80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80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80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80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80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80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80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80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80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80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80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80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80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80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80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80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80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80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80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80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80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80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80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580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80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580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580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58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580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580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580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580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580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580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580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580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580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580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580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580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58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58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58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58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0" grpId="0" animBg="1"/>
      <p:bldP spid="580612" grpId="0" animBg="1"/>
      <p:bldP spid="580613" grpId="0" animBg="1"/>
      <p:bldP spid="580614" grpId="0" animBg="1"/>
      <p:bldP spid="580615" grpId="0" animBg="1"/>
      <p:bldP spid="580616" grpId="0" animBg="1"/>
      <p:bldP spid="580617" grpId="0" animBg="1"/>
      <p:bldP spid="580618" grpId="0"/>
      <p:bldP spid="580619" grpId="0"/>
      <p:bldP spid="580620" grpId="0"/>
      <p:bldP spid="580621" grpId="0" animBg="1"/>
      <p:bldP spid="580622" grpId="0" animBg="1"/>
      <p:bldP spid="580623" grpId="0" animBg="1"/>
      <p:bldP spid="580624" grpId="0" animBg="1"/>
      <p:bldP spid="580625" grpId="0" animBg="1"/>
      <p:bldP spid="580626" grpId="0" animBg="1"/>
      <p:bldP spid="580627" grpId="0" animBg="1"/>
      <p:bldP spid="580628" grpId="0" animBg="1"/>
      <p:bldP spid="580629" grpId="0" animBg="1"/>
      <p:bldP spid="580630" grpId="0" animBg="1"/>
      <p:bldP spid="580631" grpId="0" animBg="1"/>
      <p:bldP spid="580632" grpId="0" animBg="1"/>
      <p:bldP spid="580633" grpId="0" animBg="1"/>
      <p:bldP spid="580634" grpId="0"/>
      <p:bldP spid="580635" grpId="0"/>
      <p:bldP spid="580636" grpId="0"/>
      <p:bldP spid="580637" grpId="0" animBg="1"/>
      <p:bldP spid="580638" grpId="0"/>
      <p:bldP spid="580639" grpId="0" animBg="1"/>
      <p:bldP spid="580640" grpId="0" animBg="1"/>
      <p:bldP spid="580641" grpId="0" animBg="1"/>
      <p:bldP spid="580642" grpId="0" animBg="1"/>
      <p:bldP spid="580643" grpId="0" animBg="1"/>
      <p:bldP spid="580644" grpId="0" animBg="1"/>
      <p:bldP spid="580645" grpId="0" animBg="1"/>
      <p:bldP spid="580646" grpId="0" animBg="1"/>
      <p:bldP spid="580647" grpId="0" animBg="1"/>
      <p:bldP spid="580648" grpId="0" animBg="1"/>
      <p:bldP spid="580649" grpId="0" animBg="1"/>
      <p:bldP spid="580650" grpId="0" animBg="1"/>
      <p:bldP spid="580651" grpId="0" animBg="1"/>
      <p:bldP spid="580652" grpId="0" animBg="1"/>
      <p:bldP spid="580653" grpId="0" animBg="1"/>
      <p:bldP spid="580654" grpId="0" animBg="1"/>
      <p:bldP spid="580655" grpId="0" animBg="1"/>
      <p:bldP spid="580656" grpId="0" animBg="1"/>
      <p:bldP spid="580658" grpId="0"/>
      <p:bldP spid="580660" grpId="0" animBg="1"/>
      <p:bldP spid="580661" grpId="0" animBg="1"/>
      <p:bldP spid="58066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2717800" y="2520950"/>
            <a:ext cx="827088" cy="1782763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3.4.1	Floorplan-Sizing-Algorithmus: Beispiel</a:t>
            </a:r>
          </a:p>
        </p:txBody>
      </p:sp>
      <p:sp>
        <p:nvSpPr>
          <p:cNvPr id="73732" name="Freeform 4"/>
          <p:cNvSpPr>
            <a:spLocks/>
          </p:cNvSpPr>
          <p:nvPr/>
        </p:nvSpPr>
        <p:spPr bwMode="auto">
          <a:xfrm>
            <a:off x="1247775" y="2082800"/>
            <a:ext cx="1533525" cy="2481263"/>
          </a:xfrm>
          <a:custGeom>
            <a:avLst/>
            <a:gdLst>
              <a:gd name="T0" fmla="*/ 2147483647 w 913"/>
              <a:gd name="T1" fmla="*/ 2147483647 h 1476"/>
              <a:gd name="T2" fmla="*/ 2147483647 w 913"/>
              <a:gd name="T3" fmla="*/ 2147483647 h 1476"/>
              <a:gd name="T4" fmla="*/ 2147483647 w 913"/>
              <a:gd name="T5" fmla="*/ 2147483647 h 1476"/>
              <a:gd name="T6" fmla="*/ 2147483647 w 913"/>
              <a:gd name="T7" fmla="*/ 2147483647 h 1476"/>
              <a:gd name="T8" fmla="*/ 0 w 913"/>
              <a:gd name="T9" fmla="*/ 2147483647 h 1476"/>
              <a:gd name="T10" fmla="*/ 0 w 913"/>
              <a:gd name="T11" fmla="*/ 0 h 1476"/>
              <a:gd name="T12" fmla="*/ 2147483647 w 913"/>
              <a:gd name="T13" fmla="*/ 0 h 1476"/>
              <a:gd name="T14" fmla="*/ 2147483647 w 913"/>
              <a:gd name="T15" fmla="*/ 2147483647 h 14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13" h="1476">
                <a:moveTo>
                  <a:pt x="913" y="868"/>
                </a:moveTo>
                <a:lnTo>
                  <a:pt x="913" y="1476"/>
                </a:ln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  <a:lnTo>
                  <a:pt x="913" y="0"/>
                </a:lnTo>
                <a:lnTo>
                  <a:pt x="913" y="868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BFBF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3733" name="Freeform 5"/>
          <p:cNvSpPr>
            <a:spLocks/>
          </p:cNvSpPr>
          <p:nvPr/>
        </p:nvSpPr>
        <p:spPr bwMode="auto">
          <a:xfrm>
            <a:off x="1247775" y="2082800"/>
            <a:ext cx="1533525" cy="2481263"/>
          </a:xfrm>
          <a:custGeom>
            <a:avLst/>
            <a:gdLst>
              <a:gd name="T0" fmla="*/ 2147483647 w 913"/>
              <a:gd name="T1" fmla="*/ 2147483647 h 1476"/>
              <a:gd name="T2" fmla="*/ 2147483647 w 913"/>
              <a:gd name="T3" fmla="*/ 2147483647 h 1476"/>
              <a:gd name="T4" fmla="*/ 2147483647 w 913"/>
              <a:gd name="T5" fmla="*/ 2147483647 h 1476"/>
              <a:gd name="T6" fmla="*/ 0 w 913"/>
              <a:gd name="T7" fmla="*/ 2147483647 h 1476"/>
              <a:gd name="T8" fmla="*/ 0 w 913"/>
              <a:gd name="T9" fmla="*/ 0 h 1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3" h="1476">
                <a:moveTo>
                  <a:pt x="913" y="1476"/>
                </a:move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734" name="Freeform 6"/>
          <p:cNvSpPr>
            <a:spLocks/>
          </p:cNvSpPr>
          <p:nvPr/>
        </p:nvSpPr>
        <p:spPr bwMode="auto">
          <a:xfrm>
            <a:off x="1503363" y="2517775"/>
            <a:ext cx="1277937" cy="1790700"/>
          </a:xfrm>
          <a:custGeom>
            <a:avLst/>
            <a:gdLst>
              <a:gd name="T0" fmla="*/ 2147483647 w 760"/>
              <a:gd name="T1" fmla="*/ 2147483647 h 1065"/>
              <a:gd name="T2" fmla="*/ 2147483647 w 760"/>
              <a:gd name="T3" fmla="*/ 0 h 1065"/>
              <a:gd name="T4" fmla="*/ 0 w 760"/>
              <a:gd name="T5" fmla="*/ 0 h 1065"/>
              <a:gd name="T6" fmla="*/ 0 w 760"/>
              <a:gd name="T7" fmla="*/ 2147483647 h 1065"/>
              <a:gd name="T8" fmla="*/ 2147483647 w 760"/>
              <a:gd name="T9" fmla="*/ 2147483647 h 1065"/>
              <a:gd name="T10" fmla="*/ 2147483647 w 760"/>
              <a:gd name="T11" fmla="*/ 2147483647 h 1065"/>
              <a:gd name="T12" fmla="*/ 2147483647 w 760"/>
              <a:gd name="T13" fmla="*/ 2147483647 h 1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65">
                <a:moveTo>
                  <a:pt x="760" y="1065"/>
                </a:moveTo>
                <a:lnTo>
                  <a:pt x="760" y="0"/>
                </a:lnTo>
                <a:lnTo>
                  <a:pt x="0" y="0"/>
                </a:ln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3735" name="Freeform 7"/>
          <p:cNvSpPr>
            <a:spLocks/>
          </p:cNvSpPr>
          <p:nvPr/>
        </p:nvSpPr>
        <p:spPr bwMode="auto">
          <a:xfrm>
            <a:off x="1503363" y="2517775"/>
            <a:ext cx="1277937" cy="1790700"/>
          </a:xfrm>
          <a:custGeom>
            <a:avLst/>
            <a:gdLst>
              <a:gd name="T0" fmla="*/ 0 w 760"/>
              <a:gd name="T1" fmla="*/ 0 h 1065"/>
              <a:gd name="T2" fmla="*/ 0 w 760"/>
              <a:gd name="T3" fmla="*/ 2147483647 h 1065"/>
              <a:gd name="T4" fmla="*/ 2147483647 w 760"/>
              <a:gd name="T5" fmla="*/ 2147483647 h 1065"/>
              <a:gd name="T6" fmla="*/ 2147483647 w 760"/>
              <a:gd name="T7" fmla="*/ 2147483647 h 1065"/>
              <a:gd name="T8" fmla="*/ 2147483647 w 760"/>
              <a:gd name="T9" fmla="*/ 2147483647 h 1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0" h="1065">
                <a:moveTo>
                  <a:pt x="0" y="0"/>
                </a:move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736" name="Line 8"/>
          <p:cNvSpPr>
            <a:spLocks noChangeShapeType="1"/>
          </p:cNvSpPr>
          <p:nvPr/>
        </p:nvSpPr>
        <p:spPr bwMode="auto">
          <a:xfrm flipH="1">
            <a:off x="723900" y="2035175"/>
            <a:ext cx="0" cy="3119438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737" name="Line 9"/>
          <p:cNvSpPr>
            <a:spLocks noChangeShapeType="1"/>
          </p:cNvSpPr>
          <p:nvPr/>
        </p:nvSpPr>
        <p:spPr bwMode="auto">
          <a:xfrm>
            <a:off x="571500" y="5002213"/>
            <a:ext cx="2973388" cy="63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3238500" y="5091113"/>
            <a:ext cx="3603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800" i="1"/>
              <a:t>w</a:t>
            </a:r>
            <a:endParaRPr lang="en-US" altLang="de-DE" sz="1800" i="1"/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1111250" y="50784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2178050" y="50784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de-DE" sz="1500"/>
          </a:p>
        </p:txBody>
      </p:sp>
      <p:sp>
        <p:nvSpPr>
          <p:cNvPr id="73741" name="Line 13"/>
          <p:cNvSpPr>
            <a:spLocks noChangeShapeType="1"/>
          </p:cNvSpPr>
          <p:nvPr/>
        </p:nvSpPr>
        <p:spPr bwMode="auto">
          <a:xfrm>
            <a:off x="1258888" y="4926013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742" name="Line 14"/>
          <p:cNvSpPr>
            <a:spLocks noChangeShapeType="1"/>
          </p:cNvSpPr>
          <p:nvPr/>
        </p:nvSpPr>
        <p:spPr bwMode="auto">
          <a:xfrm>
            <a:off x="1535113" y="491648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743" name="Line 15"/>
          <p:cNvSpPr>
            <a:spLocks noChangeShapeType="1"/>
          </p:cNvSpPr>
          <p:nvPr/>
        </p:nvSpPr>
        <p:spPr bwMode="auto">
          <a:xfrm>
            <a:off x="1790700" y="4926013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744" name="Line 16"/>
          <p:cNvSpPr>
            <a:spLocks noChangeShapeType="1"/>
          </p:cNvSpPr>
          <p:nvPr/>
        </p:nvSpPr>
        <p:spPr bwMode="auto">
          <a:xfrm>
            <a:off x="2019300" y="4926013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745" name="Line 17"/>
          <p:cNvSpPr>
            <a:spLocks noChangeShapeType="1"/>
          </p:cNvSpPr>
          <p:nvPr/>
        </p:nvSpPr>
        <p:spPr bwMode="auto">
          <a:xfrm>
            <a:off x="2325688" y="4926013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746" name="Line 18"/>
          <p:cNvSpPr>
            <a:spLocks noChangeShapeType="1"/>
          </p:cNvSpPr>
          <p:nvPr/>
        </p:nvSpPr>
        <p:spPr bwMode="auto">
          <a:xfrm>
            <a:off x="2554288" y="4926013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747" name="Line 19"/>
          <p:cNvSpPr>
            <a:spLocks noChangeShapeType="1"/>
          </p:cNvSpPr>
          <p:nvPr/>
        </p:nvSpPr>
        <p:spPr bwMode="auto">
          <a:xfrm>
            <a:off x="2782888" y="4926013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748" name="Line 20"/>
          <p:cNvSpPr>
            <a:spLocks noChangeShapeType="1"/>
          </p:cNvSpPr>
          <p:nvPr/>
        </p:nvSpPr>
        <p:spPr bwMode="auto">
          <a:xfrm rot="-5400000">
            <a:off x="735013" y="44497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749" name="Line 21"/>
          <p:cNvSpPr>
            <a:spLocks noChangeShapeType="1"/>
          </p:cNvSpPr>
          <p:nvPr/>
        </p:nvSpPr>
        <p:spPr bwMode="auto">
          <a:xfrm rot="-5400000">
            <a:off x="725488" y="42037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750" name="Line 22"/>
          <p:cNvSpPr>
            <a:spLocks noChangeShapeType="1"/>
          </p:cNvSpPr>
          <p:nvPr/>
        </p:nvSpPr>
        <p:spPr bwMode="auto">
          <a:xfrm rot="-5400000">
            <a:off x="735013" y="39560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751" name="Line 23"/>
          <p:cNvSpPr>
            <a:spLocks noChangeShapeType="1"/>
          </p:cNvSpPr>
          <p:nvPr/>
        </p:nvSpPr>
        <p:spPr bwMode="auto">
          <a:xfrm rot="-5400000">
            <a:off x="735013" y="3708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752" name="Line 24"/>
          <p:cNvSpPr>
            <a:spLocks noChangeShapeType="1"/>
          </p:cNvSpPr>
          <p:nvPr/>
        </p:nvSpPr>
        <p:spPr bwMode="auto">
          <a:xfrm rot="-5400000">
            <a:off x="735013" y="346233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753" name="Line 25"/>
          <p:cNvSpPr>
            <a:spLocks noChangeShapeType="1"/>
          </p:cNvSpPr>
          <p:nvPr/>
        </p:nvSpPr>
        <p:spPr bwMode="auto">
          <a:xfrm rot="-5400000">
            <a:off x="735013" y="29686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754" name="Text Box 26"/>
          <p:cNvSpPr txBox="1">
            <a:spLocks noChangeArrowheads="1"/>
          </p:cNvSpPr>
          <p:nvPr/>
        </p:nvSpPr>
        <p:spPr bwMode="auto">
          <a:xfrm>
            <a:off x="349250" y="4375150"/>
            <a:ext cx="3000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73755" name="Text Box 27"/>
          <p:cNvSpPr txBox="1">
            <a:spLocks noChangeArrowheads="1"/>
          </p:cNvSpPr>
          <p:nvPr/>
        </p:nvSpPr>
        <p:spPr bwMode="auto">
          <a:xfrm>
            <a:off x="342900" y="38592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73756" name="Text Box 28"/>
          <p:cNvSpPr txBox="1">
            <a:spLocks noChangeArrowheads="1"/>
          </p:cNvSpPr>
          <p:nvPr/>
        </p:nvSpPr>
        <p:spPr bwMode="auto">
          <a:xfrm>
            <a:off x="342900" y="2041525"/>
            <a:ext cx="3222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800" i="1"/>
              <a:t>h</a:t>
            </a:r>
            <a:endParaRPr lang="en-US" altLang="de-DE" sz="1800" i="1"/>
          </a:p>
        </p:txBody>
      </p:sp>
      <p:sp>
        <p:nvSpPr>
          <p:cNvPr id="73757" name="Line 29"/>
          <p:cNvSpPr>
            <a:spLocks noChangeShapeType="1"/>
          </p:cNvSpPr>
          <p:nvPr/>
        </p:nvSpPr>
        <p:spPr bwMode="auto">
          <a:xfrm rot="-5400000">
            <a:off x="725488" y="27225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758" name="Text Box 30"/>
          <p:cNvSpPr txBox="1">
            <a:spLocks noChangeArrowheads="1"/>
          </p:cNvSpPr>
          <p:nvPr/>
        </p:nvSpPr>
        <p:spPr bwMode="auto">
          <a:xfrm>
            <a:off x="1644650" y="5086350"/>
            <a:ext cx="3000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73759" name="Text Box 31"/>
          <p:cNvSpPr txBox="1">
            <a:spLocks noChangeArrowheads="1"/>
          </p:cNvSpPr>
          <p:nvPr/>
        </p:nvSpPr>
        <p:spPr bwMode="auto">
          <a:xfrm>
            <a:off x="342900" y="3382963"/>
            <a:ext cx="298450" cy="32385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de-DE" sz="1500"/>
          </a:p>
        </p:txBody>
      </p:sp>
      <p:sp>
        <p:nvSpPr>
          <p:cNvPr id="73760" name="Line 32"/>
          <p:cNvSpPr>
            <a:spLocks noChangeShapeType="1"/>
          </p:cNvSpPr>
          <p:nvPr/>
        </p:nvSpPr>
        <p:spPr bwMode="auto">
          <a:xfrm>
            <a:off x="3011488" y="49339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761" name="Line 33"/>
          <p:cNvSpPr>
            <a:spLocks noChangeShapeType="1"/>
          </p:cNvSpPr>
          <p:nvPr/>
        </p:nvSpPr>
        <p:spPr bwMode="auto">
          <a:xfrm>
            <a:off x="992188" y="4926013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762" name="Line 34"/>
          <p:cNvSpPr>
            <a:spLocks noChangeShapeType="1"/>
          </p:cNvSpPr>
          <p:nvPr/>
        </p:nvSpPr>
        <p:spPr bwMode="auto">
          <a:xfrm rot="-5400000">
            <a:off x="723900" y="46974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763" name="Line 35"/>
          <p:cNvSpPr>
            <a:spLocks noChangeShapeType="1"/>
          </p:cNvSpPr>
          <p:nvPr/>
        </p:nvSpPr>
        <p:spPr bwMode="auto">
          <a:xfrm rot="-5400000">
            <a:off x="735013" y="321468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764" name="Line 36"/>
          <p:cNvSpPr>
            <a:spLocks noChangeShapeType="1"/>
          </p:cNvSpPr>
          <p:nvPr/>
        </p:nvSpPr>
        <p:spPr bwMode="auto">
          <a:xfrm>
            <a:off x="2774950" y="456565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765" name="Line 37"/>
          <p:cNvSpPr>
            <a:spLocks noChangeShapeType="1"/>
          </p:cNvSpPr>
          <p:nvPr/>
        </p:nvSpPr>
        <p:spPr bwMode="auto">
          <a:xfrm flipV="1">
            <a:off x="1506538" y="2079625"/>
            <a:ext cx="0" cy="484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766" name="Rectangle 38"/>
          <p:cNvSpPr>
            <a:spLocks noChangeArrowheads="1"/>
          </p:cNvSpPr>
          <p:nvPr/>
        </p:nvSpPr>
        <p:spPr bwMode="auto">
          <a:xfrm>
            <a:off x="1514475" y="2078038"/>
            <a:ext cx="2030413" cy="449262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3767" name="Rectangle 39"/>
          <p:cNvSpPr>
            <a:spLocks noChangeArrowheads="1"/>
          </p:cNvSpPr>
          <p:nvPr/>
        </p:nvSpPr>
        <p:spPr bwMode="auto">
          <a:xfrm>
            <a:off x="2781300" y="4316413"/>
            <a:ext cx="763588" cy="242887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3768" name="Line 40"/>
          <p:cNvSpPr>
            <a:spLocks noChangeShapeType="1"/>
          </p:cNvSpPr>
          <p:nvPr/>
        </p:nvSpPr>
        <p:spPr bwMode="auto">
          <a:xfrm>
            <a:off x="2019300" y="2106613"/>
            <a:ext cx="0" cy="167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769" name="Line 41"/>
          <p:cNvSpPr>
            <a:spLocks noChangeShapeType="1"/>
          </p:cNvSpPr>
          <p:nvPr/>
        </p:nvSpPr>
        <p:spPr bwMode="auto">
          <a:xfrm flipV="1">
            <a:off x="2019300" y="3778250"/>
            <a:ext cx="566738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770" name="Line 42"/>
          <p:cNvSpPr>
            <a:spLocks noChangeShapeType="1"/>
          </p:cNvSpPr>
          <p:nvPr/>
        </p:nvSpPr>
        <p:spPr bwMode="auto">
          <a:xfrm>
            <a:off x="3027363" y="4059238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771" name="Rectangle 43" descr="Diagonal weit nach oben"/>
          <p:cNvSpPr>
            <a:spLocks noChangeArrowheads="1"/>
          </p:cNvSpPr>
          <p:nvPr/>
        </p:nvSpPr>
        <p:spPr bwMode="auto">
          <a:xfrm>
            <a:off x="2039938" y="2085975"/>
            <a:ext cx="1508125" cy="167957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3772" name="Rectangle 44" descr="Diagonal weit nach oben"/>
          <p:cNvSpPr>
            <a:spLocks noChangeArrowheads="1"/>
          </p:cNvSpPr>
          <p:nvPr/>
        </p:nvSpPr>
        <p:spPr bwMode="auto">
          <a:xfrm>
            <a:off x="3040063" y="4021138"/>
            <a:ext cx="501650" cy="28257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3773" name="Rectangle 45" descr="Diagonal weit nach oben"/>
          <p:cNvSpPr>
            <a:spLocks noChangeArrowheads="1"/>
          </p:cNvSpPr>
          <p:nvPr/>
        </p:nvSpPr>
        <p:spPr bwMode="auto">
          <a:xfrm>
            <a:off x="2609850" y="3751263"/>
            <a:ext cx="941388" cy="28257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3774" name="Line 46"/>
          <p:cNvSpPr>
            <a:spLocks noChangeShapeType="1"/>
          </p:cNvSpPr>
          <p:nvPr/>
        </p:nvSpPr>
        <p:spPr bwMode="auto">
          <a:xfrm>
            <a:off x="2589213" y="379095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775" name="Line 47"/>
          <p:cNvSpPr>
            <a:spLocks noChangeShapeType="1"/>
          </p:cNvSpPr>
          <p:nvPr/>
        </p:nvSpPr>
        <p:spPr bwMode="auto">
          <a:xfrm flipV="1">
            <a:off x="2605088" y="4051300"/>
            <a:ext cx="4032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776" name="Line 48"/>
          <p:cNvSpPr>
            <a:spLocks noChangeShapeType="1"/>
          </p:cNvSpPr>
          <p:nvPr/>
        </p:nvSpPr>
        <p:spPr bwMode="auto">
          <a:xfrm flipH="1">
            <a:off x="2173288" y="3173413"/>
            <a:ext cx="838200" cy="534987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777" name="Text Box 49"/>
          <p:cNvSpPr txBox="1">
            <a:spLocks noChangeArrowheads="1"/>
          </p:cNvSpPr>
          <p:nvPr/>
        </p:nvSpPr>
        <p:spPr bwMode="auto">
          <a:xfrm>
            <a:off x="2879725" y="2992438"/>
            <a:ext cx="3779838" cy="290512"/>
          </a:xfrm>
          <a:prstGeom prst="rect">
            <a:avLst/>
          </a:prstGeom>
          <a:solidFill>
            <a:srgbClr val="EDEDE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7170" tIns="11434" rIns="57170" bIns="1143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/>
              <a:t>1. Minimale Fläche der Topzelle: 5 x 5</a:t>
            </a:r>
            <a:endParaRPr lang="en-US" altLang="de-DE"/>
          </a:p>
        </p:txBody>
      </p:sp>
      <p:sp>
        <p:nvSpPr>
          <p:cNvPr id="73778" name="Oval 50"/>
          <p:cNvSpPr>
            <a:spLocks noChangeAspect="1" noChangeArrowheads="1"/>
          </p:cNvSpPr>
          <p:nvPr/>
        </p:nvSpPr>
        <p:spPr bwMode="auto">
          <a:xfrm>
            <a:off x="1971675" y="3754438"/>
            <a:ext cx="95250" cy="9525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3779" name="Rectangle 51"/>
          <p:cNvSpPr>
            <a:spLocks noChangeArrowheads="1"/>
          </p:cNvSpPr>
          <p:nvPr/>
        </p:nvSpPr>
        <p:spPr bwMode="auto">
          <a:xfrm>
            <a:off x="6821488" y="4429125"/>
            <a:ext cx="152400" cy="3048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3780" name="Text Box 52"/>
          <p:cNvSpPr txBox="1">
            <a:spLocks noChangeArrowheads="1"/>
          </p:cNvSpPr>
          <p:nvPr/>
        </p:nvSpPr>
        <p:spPr bwMode="auto">
          <a:xfrm>
            <a:off x="2635250" y="508000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8</a:t>
            </a:r>
            <a:endParaRPr lang="en-US" altLang="de-DE" sz="1500"/>
          </a:p>
        </p:txBody>
      </p:sp>
      <p:sp>
        <p:nvSpPr>
          <p:cNvPr id="73781" name="Line 54"/>
          <p:cNvSpPr>
            <a:spLocks noChangeShapeType="1"/>
          </p:cNvSpPr>
          <p:nvPr/>
        </p:nvSpPr>
        <p:spPr bwMode="auto">
          <a:xfrm>
            <a:off x="2781300" y="4310063"/>
            <a:ext cx="7635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782" name="Oval 55"/>
          <p:cNvSpPr>
            <a:spLocks noChangeAspect="1" noChangeArrowheads="1"/>
          </p:cNvSpPr>
          <p:nvPr/>
        </p:nvSpPr>
        <p:spPr bwMode="auto">
          <a:xfrm>
            <a:off x="2971800" y="4249738"/>
            <a:ext cx="95250" cy="93662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3783" name="Oval 56"/>
          <p:cNvSpPr>
            <a:spLocks noChangeAspect="1" noChangeArrowheads="1"/>
          </p:cNvSpPr>
          <p:nvPr/>
        </p:nvSpPr>
        <p:spPr bwMode="auto">
          <a:xfrm>
            <a:off x="2571750" y="3983038"/>
            <a:ext cx="95250" cy="9525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3784" name="Text Box 57"/>
          <p:cNvSpPr txBox="1">
            <a:spLocks noChangeArrowheads="1"/>
          </p:cNvSpPr>
          <p:nvPr/>
        </p:nvSpPr>
        <p:spPr bwMode="auto">
          <a:xfrm>
            <a:off x="836613" y="1111250"/>
            <a:ext cx="495458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3. Formfestlegung von Topzelle und Blöcken</a:t>
            </a:r>
            <a:br>
              <a:rPr lang="de-DE" altLang="de-DE"/>
            </a:br>
            <a:r>
              <a:rPr lang="de-DE" altLang="de-DE"/>
              <a:t>    (</a:t>
            </a:r>
            <a:r>
              <a:rPr lang="de-DE" altLang="de-DE" u="sng"/>
              <a:t>horizontale</a:t>
            </a:r>
            <a:r>
              <a:rPr lang="de-DE" altLang="de-DE"/>
              <a:t> Zusammensetzung)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2717800" y="2520950"/>
            <a:ext cx="827088" cy="1782763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3.4.1	Floorplan-Sizing-Algorithmus: Beispiel</a:t>
            </a:r>
          </a:p>
        </p:txBody>
      </p:sp>
      <p:sp>
        <p:nvSpPr>
          <p:cNvPr id="74756" name="Freeform 4"/>
          <p:cNvSpPr>
            <a:spLocks/>
          </p:cNvSpPr>
          <p:nvPr/>
        </p:nvSpPr>
        <p:spPr bwMode="auto">
          <a:xfrm>
            <a:off x="1247775" y="2082800"/>
            <a:ext cx="1533525" cy="2481263"/>
          </a:xfrm>
          <a:custGeom>
            <a:avLst/>
            <a:gdLst>
              <a:gd name="T0" fmla="*/ 2147483647 w 913"/>
              <a:gd name="T1" fmla="*/ 2147483647 h 1476"/>
              <a:gd name="T2" fmla="*/ 2147483647 w 913"/>
              <a:gd name="T3" fmla="*/ 2147483647 h 1476"/>
              <a:gd name="T4" fmla="*/ 2147483647 w 913"/>
              <a:gd name="T5" fmla="*/ 2147483647 h 1476"/>
              <a:gd name="T6" fmla="*/ 2147483647 w 913"/>
              <a:gd name="T7" fmla="*/ 2147483647 h 1476"/>
              <a:gd name="T8" fmla="*/ 0 w 913"/>
              <a:gd name="T9" fmla="*/ 2147483647 h 1476"/>
              <a:gd name="T10" fmla="*/ 0 w 913"/>
              <a:gd name="T11" fmla="*/ 0 h 1476"/>
              <a:gd name="T12" fmla="*/ 2147483647 w 913"/>
              <a:gd name="T13" fmla="*/ 0 h 1476"/>
              <a:gd name="T14" fmla="*/ 2147483647 w 913"/>
              <a:gd name="T15" fmla="*/ 2147483647 h 14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13" h="1476">
                <a:moveTo>
                  <a:pt x="913" y="868"/>
                </a:moveTo>
                <a:lnTo>
                  <a:pt x="913" y="1476"/>
                </a:ln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  <a:lnTo>
                  <a:pt x="913" y="0"/>
                </a:lnTo>
                <a:lnTo>
                  <a:pt x="913" y="868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BFBF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4757" name="Freeform 5"/>
          <p:cNvSpPr>
            <a:spLocks/>
          </p:cNvSpPr>
          <p:nvPr/>
        </p:nvSpPr>
        <p:spPr bwMode="auto">
          <a:xfrm>
            <a:off x="1247775" y="2082800"/>
            <a:ext cx="1533525" cy="2481263"/>
          </a:xfrm>
          <a:custGeom>
            <a:avLst/>
            <a:gdLst>
              <a:gd name="T0" fmla="*/ 2147483647 w 913"/>
              <a:gd name="T1" fmla="*/ 2147483647 h 1476"/>
              <a:gd name="T2" fmla="*/ 2147483647 w 913"/>
              <a:gd name="T3" fmla="*/ 2147483647 h 1476"/>
              <a:gd name="T4" fmla="*/ 2147483647 w 913"/>
              <a:gd name="T5" fmla="*/ 2147483647 h 1476"/>
              <a:gd name="T6" fmla="*/ 0 w 913"/>
              <a:gd name="T7" fmla="*/ 2147483647 h 1476"/>
              <a:gd name="T8" fmla="*/ 0 w 913"/>
              <a:gd name="T9" fmla="*/ 0 h 1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3" h="1476">
                <a:moveTo>
                  <a:pt x="913" y="1476"/>
                </a:move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758" name="Freeform 6"/>
          <p:cNvSpPr>
            <a:spLocks/>
          </p:cNvSpPr>
          <p:nvPr/>
        </p:nvSpPr>
        <p:spPr bwMode="auto">
          <a:xfrm>
            <a:off x="1503363" y="2517775"/>
            <a:ext cx="1277937" cy="1790700"/>
          </a:xfrm>
          <a:custGeom>
            <a:avLst/>
            <a:gdLst>
              <a:gd name="T0" fmla="*/ 2147483647 w 760"/>
              <a:gd name="T1" fmla="*/ 2147483647 h 1065"/>
              <a:gd name="T2" fmla="*/ 2147483647 w 760"/>
              <a:gd name="T3" fmla="*/ 0 h 1065"/>
              <a:gd name="T4" fmla="*/ 0 w 760"/>
              <a:gd name="T5" fmla="*/ 0 h 1065"/>
              <a:gd name="T6" fmla="*/ 0 w 760"/>
              <a:gd name="T7" fmla="*/ 2147483647 h 1065"/>
              <a:gd name="T8" fmla="*/ 2147483647 w 760"/>
              <a:gd name="T9" fmla="*/ 2147483647 h 1065"/>
              <a:gd name="T10" fmla="*/ 2147483647 w 760"/>
              <a:gd name="T11" fmla="*/ 2147483647 h 1065"/>
              <a:gd name="T12" fmla="*/ 2147483647 w 760"/>
              <a:gd name="T13" fmla="*/ 2147483647 h 1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65">
                <a:moveTo>
                  <a:pt x="760" y="1065"/>
                </a:moveTo>
                <a:lnTo>
                  <a:pt x="760" y="0"/>
                </a:lnTo>
                <a:lnTo>
                  <a:pt x="0" y="0"/>
                </a:ln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4759" name="Freeform 7"/>
          <p:cNvSpPr>
            <a:spLocks/>
          </p:cNvSpPr>
          <p:nvPr/>
        </p:nvSpPr>
        <p:spPr bwMode="auto">
          <a:xfrm>
            <a:off x="1503363" y="2517775"/>
            <a:ext cx="1277937" cy="1790700"/>
          </a:xfrm>
          <a:custGeom>
            <a:avLst/>
            <a:gdLst>
              <a:gd name="T0" fmla="*/ 0 w 760"/>
              <a:gd name="T1" fmla="*/ 0 h 1065"/>
              <a:gd name="T2" fmla="*/ 0 w 760"/>
              <a:gd name="T3" fmla="*/ 2147483647 h 1065"/>
              <a:gd name="T4" fmla="*/ 2147483647 w 760"/>
              <a:gd name="T5" fmla="*/ 2147483647 h 1065"/>
              <a:gd name="T6" fmla="*/ 2147483647 w 760"/>
              <a:gd name="T7" fmla="*/ 2147483647 h 1065"/>
              <a:gd name="T8" fmla="*/ 2147483647 w 760"/>
              <a:gd name="T9" fmla="*/ 2147483647 h 1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0" h="1065">
                <a:moveTo>
                  <a:pt x="0" y="0"/>
                </a:move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760" name="Line 8"/>
          <p:cNvSpPr>
            <a:spLocks noChangeShapeType="1"/>
          </p:cNvSpPr>
          <p:nvPr/>
        </p:nvSpPr>
        <p:spPr bwMode="auto">
          <a:xfrm flipH="1">
            <a:off x="723900" y="2035175"/>
            <a:ext cx="0" cy="3119438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761" name="Line 9"/>
          <p:cNvSpPr>
            <a:spLocks noChangeShapeType="1"/>
          </p:cNvSpPr>
          <p:nvPr/>
        </p:nvSpPr>
        <p:spPr bwMode="auto">
          <a:xfrm>
            <a:off x="571500" y="5002213"/>
            <a:ext cx="2973388" cy="63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3238500" y="5091113"/>
            <a:ext cx="3603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800" i="1"/>
              <a:t>w</a:t>
            </a:r>
            <a:endParaRPr lang="en-US" altLang="de-DE" sz="1800" i="1"/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1111250" y="50784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2178050" y="50784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de-DE" sz="1500"/>
          </a:p>
        </p:txBody>
      </p:sp>
      <p:sp>
        <p:nvSpPr>
          <p:cNvPr id="74765" name="Line 13"/>
          <p:cNvSpPr>
            <a:spLocks noChangeShapeType="1"/>
          </p:cNvSpPr>
          <p:nvPr/>
        </p:nvSpPr>
        <p:spPr bwMode="auto">
          <a:xfrm>
            <a:off x="1258888" y="4926013"/>
            <a:ext cx="0" cy="153987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766" name="Line 14"/>
          <p:cNvSpPr>
            <a:spLocks noChangeShapeType="1"/>
          </p:cNvSpPr>
          <p:nvPr/>
        </p:nvSpPr>
        <p:spPr bwMode="auto">
          <a:xfrm>
            <a:off x="1535113" y="4916488"/>
            <a:ext cx="0" cy="1524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767" name="Line 15"/>
          <p:cNvSpPr>
            <a:spLocks noChangeShapeType="1"/>
          </p:cNvSpPr>
          <p:nvPr/>
        </p:nvSpPr>
        <p:spPr bwMode="auto">
          <a:xfrm>
            <a:off x="1790700" y="4926013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768" name="Line 16"/>
          <p:cNvSpPr>
            <a:spLocks noChangeShapeType="1"/>
          </p:cNvSpPr>
          <p:nvPr/>
        </p:nvSpPr>
        <p:spPr bwMode="auto">
          <a:xfrm>
            <a:off x="2019300" y="4926013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769" name="Line 17"/>
          <p:cNvSpPr>
            <a:spLocks noChangeShapeType="1"/>
          </p:cNvSpPr>
          <p:nvPr/>
        </p:nvSpPr>
        <p:spPr bwMode="auto">
          <a:xfrm>
            <a:off x="2325688" y="4926013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770" name="Line 18"/>
          <p:cNvSpPr>
            <a:spLocks noChangeShapeType="1"/>
          </p:cNvSpPr>
          <p:nvPr/>
        </p:nvSpPr>
        <p:spPr bwMode="auto">
          <a:xfrm>
            <a:off x="2554288" y="4926013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771" name="Line 19"/>
          <p:cNvSpPr>
            <a:spLocks noChangeShapeType="1"/>
          </p:cNvSpPr>
          <p:nvPr/>
        </p:nvSpPr>
        <p:spPr bwMode="auto">
          <a:xfrm>
            <a:off x="2782888" y="4926013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772" name="Line 20"/>
          <p:cNvSpPr>
            <a:spLocks noChangeShapeType="1"/>
          </p:cNvSpPr>
          <p:nvPr/>
        </p:nvSpPr>
        <p:spPr bwMode="auto">
          <a:xfrm rot="-5400000">
            <a:off x="735013" y="44497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773" name="Line 21"/>
          <p:cNvSpPr>
            <a:spLocks noChangeShapeType="1"/>
          </p:cNvSpPr>
          <p:nvPr/>
        </p:nvSpPr>
        <p:spPr bwMode="auto">
          <a:xfrm rot="-5400000">
            <a:off x="725488" y="42037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774" name="Line 22"/>
          <p:cNvSpPr>
            <a:spLocks noChangeShapeType="1"/>
          </p:cNvSpPr>
          <p:nvPr/>
        </p:nvSpPr>
        <p:spPr bwMode="auto">
          <a:xfrm rot="-5400000">
            <a:off x="735013" y="3956050"/>
            <a:ext cx="0" cy="15240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775" name="Line 23"/>
          <p:cNvSpPr>
            <a:spLocks noChangeShapeType="1"/>
          </p:cNvSpPr>
          <p:nvPr/>
        </p:nvSpPr>
        <p:spPr bwMode="auto">
          <a:xfrm rot="-5400000">
            <a:off x="735013" y="3708400"/>
            <a:ext cx="0" cy="1524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776" name="Line 24"/>
          <p:cNvSpPr>
            <a:spLocks noChangeShapeType="1"/>
          </p:cNvSpPr>
          <p:nvPr/>
        </p:nvSpPr>
        <p:spPr bwMode="auto">
          <a:xfrm rot="-5400000">
            <a:off x="735013" y="346233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777" name="Line 25"/>
          <p:cNvSpPr>
            <a:spLocks noChangeShapeType="1"/>
          </p:cNvSpPr>
          <p:nvPr/>
        </p:nvSpPr>
        <p:spPr bwMode="auto">
          <a:xfrm rot="-5400000">
            <a:off x="735013" y="29686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778" name="Text Box 26"/>
          <p:cNvSpPr txBox="1">
            <a:spLocks noChangeArrowheads="1"/>
          </p:cNvSpPr>
          <p:nvPr/>
        </p:nvSpPr>
        <p:spPr bwMode="auto">
          <a:xfrm>
            <a:off x="349250" y="4375150"/>
            <a:ext cx="3000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74779" name="Text Box 27"/>
          <p:cNvSpPr txBox="1">
            <a:spLocks noChangeArrowheads="1"/>
          </p:cNvSpPr>
          <p:nvPr/>
        </p:nvSpPr>
        <p:spPr bwMode="auto">
          <a:xfrm>
            <a:off x="342900" y="38592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74780" name="Text Box 28"/>
          <p:cNvSpPr txBox="1">
            <a:spLocks noChangeArrowheads="1"/>
          </p:cNvSpPr>
          <p:nvPr/>
        </p:nvSpPr>
        <p:spPr bwMode="auto">
          <a:xfrm>
            <a:off x="342900" y="2041525"/>
            <a:ext cx="3222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800" i="1"/>
              <a:t>h</a:t>
            </a:r>
            <a:endParaRPr lang="en-US" altLang="de-DE" sz="1800" i="1"/>
          </a:p>
        </p:txBody>
      </p:sp>
      <p:sp>
        <p:nvSpPr>
          <p:cNvPr id="74781" name="Line 29"/>
          <p:cNvSpPr>
            <a:spLocks noChangeShapeType="1"/>
          </p:cNvSpPr>
          <p:nvPr/>
        </p:nvSpPr>
        <p:spPr bwMode="auto">
          <a:xfrm rot="-5400000">
            <a:off x="725488" y="27225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782" name="Text Box 30"/>
          <p:cNvSpPr txBox="1">
            <a:spLocks noChangeArrowheads="1"/>
          </p:cNvSpPr>
          <p:nvPr/>
        </p:nvSpPr>
        <p:spPr bwMode="auto">
          <a:xfrm>
            <a:off x="1644650" y="5086350"/>
            <a:ext cx="3000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74783" name="Text Box 31"/>
          <p:cNvSpPr txBox="1">
            <a:spLocks noChangeArrowheads="1"/>
          </p:cNvSpPr>
          <p:nvPr/>
        </p:nvSpPr>
        <p:spPr bwMode="auto">
          <a:xfrm>
            <a:off x="342900" y="3382963"/>
            <a:ext cx="298450" cy="32385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de-DE" sz="1500"/>
          </a:p>
        </p:txBody>
      </p:sp>
      <p:sp>
        <p:nvSpPr>
          <p:cNvPr id="74784" name="Line 32"/>
          <p:cNvSpPr>
            <a:spLocks noChangeShapeType="1"/>
          </p:cNvSpPr>
          <p:nvPr/>
        </p:nvSpPr>
        <p:spPr bwMode="auto">
          <a:xfrm>
            <a:off x="3011488" y="49339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785" name="Line 33"/>
          <p:cNvSpPr>
            <a:spLocks noChangeShapeType="1"/>
          </p:cNvSpPr>
          <p:nvPr/>
        </p:nvSpPr>
        <p:spPr bwMode="auto">
          <a:xfrm>
            <a:off x="992188" y="4926013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786" name="Line 34"/>
          <p:cNvSpPr>
            <a:spLocks noChangeShapeType="1"/>
          </p:cNvSpPr>
          <p:nvPr/>
        </p:nvSpPr>
        <p:spPr bwMode="auto">
          <a:xfrm rot="-5400000">
            <a:off x="723900" y="46974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787" name="Line 35"/>
          <p:cNvSpPr>
            <a:spLocks noChangeShapeType="1"/>
          </p:cNvSpPr>
          <p:nvPr/>
        </p:nvSpPr>
        <p:spPr bwMode="auto">
          <a:xfrm rot="-5400000">
            <a:off x="735013" y="321468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2692" name="Line 36"/>
          <p:cNvSpPr>
            <a:spLocks noChangeShapeType="1"/>
          </p:cNvSpPr>
          <p:nvPr/>
        </p:nvSpPr>
        <p:spPr bwMode="auto">
          <a:xfrm>
            <a:off x="2774950" y="456565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789" name="Line 37"/>
          <p:cNvSpPr>
            <a:spLocks noChangeShapeType="1"/>
          </p:cNvSpPr>
          <p:nvPr/>
        </p:nvSpPr>
        <p:spPr bwMode="auto">
          <a:xfrm flipV="1">
            <a:off x="1506538" y="2079625"/>
            <a:ext cx="0" cy="484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790" name="Rectangle 38"/>
          <p:cNvSpPr>
            <a:spLocks noChangeArrowheads="1"/>
          </p:cNvSpPr>
          <p:nvPr/>
        </p:nvSpPr>
        <p:spPr bwMode="auto">
          <a:xfrm>
            <a:off x="1514475" y="2078038"/>
            <a:ext cx="2030413" cy="449262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4791" name="Rectangle 39"/>
          <p:cNvSpPr>
            <a:spLocks noChangeArrowheads="1"/>
          </p:cNvSpPr>
          <p:nvPr/>
        </p:nvSpPr>
        <p:spPr bwMode="auto">
          <a:xfrm>
            <a:off x="2781300" y="4316413"/>
            <a:ext cx="763588" cy="242887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4792" name="Line 40"/>
          <p:cNvSpPr>
            <a:spLocks noChangeShapeType="1"/>
          </p:cNvSpPr>
          <p:nvPr/>
        </p:nvSpPr>
        <p:spPr bwMode="auto">
          <a:xfrm>
            <a:off x="2019300" y="2106613"/>
            <a:ext cx="0" cy="167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793" name="Line 41"/>
          <p:cNvSpPr>
            <a:spLocks noChangeShapeType="1"/>
          </p:cNvSpPr>
          <p:nvPr/>
        </p:nvSpPr>
        <p:spPr bwMode="auto">
          <a:xfrm flipV="1">
            <a:off x="2019300" y="3778250"/>
            <a:ext cx="566738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794" name="Line 42"/>
          <p:cNvSpPr>
            <a:spLocks noChangeShapeType="1"/>
          </p:cNvSpPr>
          <p:nvPr/>
        </p:nvSpPr>
        <p:spPr bwMode="auto">
          <a:xfrm>
            <a:off x="3027363" y="4059238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795" name="Rectangle 43" descr="Diagonal weit nach oben"/>
          <p:cNvSpPr>
            <a:spLocks noChangeArrowheads="1"/>
          </p:cNvSpPr>
          <p:nvPr/>
        </p:nvSpPr>
        <p:spPr bwMode="auto">
          <a:xfrm>
            <a:off x="2039938" y="2085975"/>
            <a:ext cx="1508125" cy="167957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4796" name="Rectangle 44" descr="Diagonal weit nach oben"/>
          <p:cNvSpPr>
            <a:spLocks noChangeArrowheads="1"/>
          </p:cNvSpPr>
          <p:nvPr/>
        </p:nvSpPr>
        <p:spPr bwMode="auto">
          <a:xfrm>
            <a:off x="3040063" y="4021138"/>
            <a:ext cx="501650" cy="28257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4797" name="Rectangle 45" descr="Diagonal weit nach oben"/>
          <p:cNvSpPr>
            <a:spLocks noChangeArrowheads="1"/>
          </p:cNvSpPr>
          <p:nvPr/>
        </p:nvSpPr>
        <p:spPr bwMode="auto">
          <a:xfrm>
            <a:off x="2609850" y="3751263"/>
            <a:ext cx="941388" cy="28257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4798" name="Line 46"/>
          <p:cNvSpPr>
            <a:spLocks noChangeShapeType="1"/>
          </p:cNvSpPr>
          <p:nvPr/>
        </p:nvSpPr>
        <p:spPr bwMode="auto">
          <a:xfrm>
            <a:off x="2589213" y="379095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799" name="Line 47"/>
          <p:cNvSpPr>
            <a:spLocks noChangeShapeType="1"/>
          </p:cNvSpPr>
          <p:nvPr/>
        </p:nvSpPr>
        <p:spPr bwMode="auto">
          <a:xfrm flipV="1">
            <a:off x="2605088" y="4051300"/>
            <a:ext cx="4032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800" name="Line 48"/>
          <p:cNvSpPr>
            <a:spLocks noChangeShapeType="1"/>
          </p:cNvSpPr>
          <p:nvPr/>
        </p:nvSpPr>
        <p:spPr bwMode="auto">
          <a:xfrm flipH="1">
            <a:off x="2173288" y="3173413"/>
            <a:ext cx="838200" cy="534987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801" name="Text Box 49"/>
          <p:cNvSpPr txBox="1">
            <a:spLocks noChangeArrowheads="1"/>
          </p:cNvSpPr>
          <p:nvPr/>
        </p:nvSpPr>
        <p:spPr bwMode="auto">
          <a:xfrm>
            <a:off x="2879725" y="2992438"/>
            <a:ext cx="3779838" cy="290512"/>
          </a:xfrm>
          <a:prstGeom prst="rect">
            <a:avLst/>
          </a:prstGeom>
          <a:solidFill>
            <a:srgbClr val="EDEDE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7170" tIns="11434" rIns="57170" bIns="1143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/>
              <a:t>1. Minimale Fläche der Topzelle: 5 x 5</a:t>
            </a:r>
            <a:endParaRPr lang="en-US" altLang="de-DE"/>
          </a:p>
        </p:txBody>
      </p:sp>
      <p:sp>
        <p:nvSpPr>
          <p:cNvPr id="74802" name="Oval 50"/>
          <p:cNvSpPr>
            <a:spLocks noChangeArrowheads="1"/>
          </p:cNvSpPr>
          <p:nvPr/>
        </p:nvSpPr>
        <p:spPr bwMode="auto">
          <a:xfrm>
            <a:off x="1409700" y="3706813"/>
            <a:ext cx="153988" cy="150812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4803" name="Oval 51"/>
          <p:cNvSpPr>
            <a:spLocks noChangeArrowheads="1"/>
          </p:cNvSpPr>
          <p:nvPr/>
        </p:nvSpPr>
        <p:spPr bwMode="auto">
          <a:xfrm>
            <a:off x="1169988" y="3705225"/>
            <a:ext cx="152400" cy="150813"/>
          </a:xfrm>
          <a:prstGeom prst="ellipse">
            <a:avLst/>
          </a:prstGeom>
          <a:solidFill>
            <a:schemeClr val="bg1"/>
          </a:solidFill>
          <a:ln w="19050">
            <a:solidFill>
              <a:srgbClr val="33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4804" name="Freeform 52"/>
          <p:cNvSpPr>
            <a:spLocks/>
          </p:cNvSpPr>
          <p:nvPr/>
        </p:nvSpPr>
        <p:spPr bwMode="auto">
          <a:xfrm>
            <a:off x="1487488" y="3541713"/>
            <a:ext cx="531812" cy="241300"/>
          </a:xfrm>
          <a:custGeom>
            <a:avLst/>
            <a:gdLst>
              <a:gd name="T0" fmla="*/ 2147483647 w 317"/>
              <a:gd name="T1" fmla="*/ 2147483647 h 144"/>
              <a:gd name="T2" fmla="*/ 2147483647 w 317"/>
              <a:gd name="T3" fmla="*/ 2147483647 h 144"/>
              <a:gd name="T4" fmla="*/ 0 w 317"/>
              <a:gd name="T5" fmla="*/ 2147483647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7" h="144">
                <a:moveTo>
                  <a:pt x="317" y="144"/>
                </a:moveTo>
                <a:cubicBezTo>
                  <a:pt x="275" y="80"/>
                  <a:pt x="234" y="16"/>
                  <a:pt x="181" y="8"/>
                </a:cubicBezTo>
                <a:cubicBezTo>
                  <a:pt x="128" y="0"/>
                  <a:pt x="64" y="49"/>
                  <a:pt x="0" y="9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805" name="Freeform 53"/>
          <p:cNvSpPr>
            <a:spLocks/>
          </p:cNvSpPr>
          <p:nvPr/>
        </p:nvSpPr>
        <p:spPr bwMode="auto">
          <a:xfrm>
            <a:off x="1258888" y="3478213"/>
            <a:ext cx="760412" cy="304800"/>
          </a:xfrm>
          <a:custGeom>
            <a:avLst/>
            <a:gdLst>
              <a:gd name="T0" fmla="*/ 2147483647 w 317"/>
              <a:gd name="T1" fmla="*/ 2147483647 h 144"/>
              <a:gd name="T2" fmla="*/ 2147483647 w 317"/>
              <a:gd name="T3" fmla="*/ 2147483647 h 144"/>
              <a:gd name="T4" fmla="*/ 0 w 317"/>
              <a:gd name="T5" fmla="*/ 2147483647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7" h="144">
                <a:moveTo>
                  <a:pt x="317" y="144"/>
                </a:moveTo>
                <a:cubicBezTo>
                  <a:pt x="275" y="80"/>
                  <a:pt x="234" y="16"/>
                  <a:pt x="181" y="8"/>
                </a:cubicBezTo>
                <a:cubicBezTo>
                  <a:pt x="128" y="0"/>
                  <a:pt x="64" y="49"/>
                  <a:pt x="0" y="9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806" name="Oval 54"/>
          <p:cNvSpPr>
            <a:spLocks noChangeAspect="1" noChangeArrowheads="1"/>
          </p:cNvSpPr>
          <p:nvPr/>
        </p:nvSpPr>
        <p:spPr bwMode="auto">
          <a:xfrm>
            <a:off x="1971675" y="3754438"/>
            <a:ext cx="95250" cy="9525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82711" name="Line 55"/>
          <p:cNvSpPr>
            <a:spLocks noChangeShapeType="1"/>
          </p:cNvSpPr>
          <p:nvPr/>
        </p:nvSpPr>
        <p:spPr bwMode="auto">
          <a:xfrm flipH="1" flipV="1">
            <a:off x="1258888" y="3859213"/>
            <a:ext cx="989012" cy="68580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2712" name="Line 56"/>
          <p:cNvSpPr>
            <a:spLocks noChangeShapeType="1"/>
          </p:cNvSpPr>
          <p:nvPr/>
        </p:nvSpPr>
        <p:spPr bwMode="auto">
          <a:xfrm flipH="1" flipV="1">
            <a:off x="1487488" y="3859213"/>
            <a:ext cx="760412" cy="68580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2713" name="Text Box 57"/>
          <p:cNvSpPr txBox="1">
            <a:spLocks noChangeArrowheads="1"/>
          </p:cNvSpPr>
          <p:nvPr/>
        </p:nvSpPr>
        <p:spPr bwMode="auto">
          <a:xfrm>
            <a:off x="1244600" y="4416425"/>
            <a:ext cx="4775200" cy="290513"/>
          </a:xfrm>
          <a:prstGeom prst="rect">
            <a:avLst/>
          </a:prstGeom>
          <a:solidFill>
            <a:srgbClr val="EDEDE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170" tIns="11434" rIns="57170" bIns="1143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/>
              <a:t>2. Abgeleitete Blockformen: </a:t>
            </a:r>
            <a:r>
              <a:rPr lang="de-DE" altLang="de-DE">
                <a:solidFill>
                  <a:srgbClr val="333399"/>
                </a:solidFill>
              </a:rPr>
              <a:t>2 x 4</a:t>
            </a:r>
            <a:r>
              <a:rPr lang="de-DE" altLang="de-DE"/>
              <a:t> und </a:t>
            </a:r>
            <a:r>
              <a:rPr lang="de-DE" altLang="de-DE">
                <a:solidFill>
                  <a:srgbClr val="008000"/>
                </a:solidFill>
              </a:rPr>
              <a:t>3 x 5</a:t>
            </a:r>
            <a:endParaRPr lang="en-US" altLang="de-DE">
              <a:solidFill>
                <a:srgbClr val="008000"/>
              </a:solidFill>
            </a:endParaRPr>
          </a:p>
        </p:txBody>
      </p:sp>
      <p:sp>
        <p:nvSpPr>
          <p:cNvPr id="74810" name="Text Box 58"/>
          <p:cNvSpPr txBox="1">
            <a:spLocks noChangeArrowheads="1"/>
          </p:cNvSpPr>
          <p:nvPr/>
        </p:nvSpPr>
        <p:spPr bwMode="auto">
          <a:xfrm>
            <a:off x="2635250" y="508000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8</a:t>
            </a:r>
            <a:endParaRPr lang="en-US" altLang="de-DE" sz="1500"/>
          </a:p>
        </p:txBody>
      </p:sp>
      <p:sp>
        <p:nvSpPr>
          <p:cNvPr id="582716" name="Line 60"/>
          <p:cNvSpPr>
            <a:spLocks noChangeShapeType="1"/>
          </p:cNvSpPr>
          <p:nvPr/>
        </p:nvSpPr>
        <p:spPr bwMode="auto">
          <a:xfrm>
            <a:off x="2781300" y="4310063"/>
            <a:ext cx="7635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812" name="Text Box 61"/>
          <p:cNvSpPr txBox="1">
            <a:spLocks noChangeArrowheads="1"/>
          </p:cNvSpPr>
          <p:nvPr/>
        </p:nvSpPr>
        <p:spPr bwMode="auto">
          <a:xfrm>
            <a:off x="836613" y="1111250"/>
            <a:ext cx="495458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3. Formfestlegung von Topzelle und Blöcken</a:t>
            </a:r>
            <a:br>
              <a:rPr lang="de-DE" altLang="de-DE"/>
            </a:br>
            <a:r>
              <a:rPr lang="de-DE" altLang="de-DE"/>
              <a:t>    (</a:t>
            </a:r>
            <a:r>
              <a:rPr lang="de-DE" altLang="de-DE" u="sng"/>
              <a:t>horizontale</a:t>
            </a:r>
            <a:r>
              <a:rPr lang="de-DE" altLang="de-DE"/>
              <a:t> Zusammensetzung)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692" grpId="0" animBg="1"/>
      <p:bldP spid="582711" grpId="0" animBg="1"/>
      <p:bldP spid="582712" grpId="0" animBg="1"/>
      <p:bldP spid="582713" grpId="0" animBg="1"/>
      <p:bldP spid="58271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2717800" y="2520950"/>
            <a:ext cx="827088" cy="1782763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3.4.1	Floorplan-Sizing-Algorithmus: Beispiel</a:t>
            </a:r>
          </a:p>
        </p:txBody>
      </p:sp>
      <p:sp>
        <p:nvSpPr>
          <p:cNvPr id="75780" name="Freeform 4"/>
          <p:cNvSpPr>
            <a:spLocks/>
          </p:cNvSpPr>
          <p:nvPr/>
        </p:nvSpPr>
        <p:spPr bwMode="auto">
          <a:xfrm>
            <a:off x="1247775" y="2082800"/>
            <a:ext cx="1533525" cy="2481263"/>
          </a:xfrm>
          <a:custGeom>
            <a:avLst/>
            <a:gdLst>
              <a:gd name="T0" fmla="*/ 2147483647 w 913"/>
              <a:gd name="T1" fmla="*/ 2147483647 h 1476"/>
              <a:gd name="T2" fmla="*/ 2147483647 w 913"/>
              <a:gd name="T3" fmla="*/ 2147483647 h 1476"/>
              <a:gd name="T4" fmla="*/ 2147483647 w 913"/>
              <a:gd name="T5" fmla="*/ 2147483647 h 1476"/>
              <a:gd name="T6" fmla="*/ 2147483647 w 913"/>
              <a:gd name="T7" fmla="*/ 2147483647 h 1476"/>
              <a:gd name="T8" fmla="*/ 0 w 913"/>
              <a:gd name="T9" fmla="*/ 2147483647 h 1476"/>
              <a:gd name="T10" fmla="*/ 0 w 913"/>
              <a:gd name="T11" fmla="*/ 0 h 1476"/>
              <a:gd name="T12" fmla="*/ 2147483647 w 913"/>
              <a:gd name="T13" fmla="*/ 0 h 1476"/>
              <a:gd name="T14" fmla="*/ 2147483647 w 913"/>
              <a:gd name="T15" fmla="*/ 2147483647 h 14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13" h="1476">
                <a:moveTo>
                  <a:pt x="913" y="868"/>
                </a:moveTo>
                <a:lnTo>
                  <a:pt x="913" y="1476"/>
                </a:ln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  <a:lnTo>
                  <a:pt x="913" y="0"/>
                </a:lnTo>
                <a:lnTo>
                  <a:pt x="913" y="868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BFBF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5781" name="Freeform 5"/>
          <p:cNvSpPr>
            <a:spLocks/>
          </p:cNvSpPr>
          <p:nvPr/>
        </p:nvSpPr>
        <p:spPr bwMode="auto">
          <a:xfrm>
            <a:off x="1247775" y="2082800"/>
            <a:ext cx="1533525" cy="2481263"/>
          </a:xfrm>
          <a:custGeom>
            <a:avLst/>
            <a:gdLst>
              <a:gd name="T0" fmla="*/ 2147483647 w 913"/>
              <a:gd name="T1" fmla="*/ 2147483647 h 1476"/>
              <a:gd name="T2" fmla="*/ 2147483647 w 913"/>
              <a:gd name="T3" fmla="*/ 2147483647 h 1476"/>
              <a:gd name="T4" fmla="*/ 2147483647 w 913"/>
              <a:gd name="T5" fmla="*/ 2147483647 h 1476"/>
              <a:gd name="T6" fmla="*/ 0 w 913"/>
              <a:gd name="T7" fmla="*/ 2147483647 h 1476"/>
              <a:gd name="T8" fmla="*/ 0 w 913"/>
              <a:gd name="T9" fmla="*/ 0 h 1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3" h="1476">
                <a:moveTo>
                  <a:pt x="913" y="1476"/>
                </a:move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782" name="Freeform 6"/>
          <p:cNvSpPr>
            <a:spLocks/>
          </p:cNvSpPr>
          <p:nvPr/>
        </p:nvSpPr>
        <p:spPr bwMode="auto">
          <a:xfrm>
            <a:off x="1503363" y="2517775"/>
            <a:ext cx="1277937" cy="1790700"/>
          </a:xfrm>
          <a:custGeom>
            <a:avLst/>
            <a:gdLst>
              <a:gd name="T0" fmla="*/ 2147483647 w 760"/>
              <a:gd name="T1" fmla="*/ 2147483647 h 1065"/>
              <a:gd name="T2" fmla="*/ 2147483647 w 760"/>
              <a:gd name="T3" fmla="*/ 0 h 1065"/>
              <a:gd name="T4" fmla="*/ 0 w 760"/>
              <a:gd name="T5" fmla="*/ 0 h 1065"/>
              <a:gd name="T6" fmla="*/ 0 w 760"/>
              <a:gd name="T7" fmla="*/ 2147483647 h 1065"/>
              <a:gd name="T8" fmla="*/ 2147483647 w 760"/>
              <a:gd name="T9" fmla="*/ 2147483647 h 1065"/>
              <a:gd name="T10" fmla="*/ 2147483647 w 760"/>
              <a:gd name="T11" fmla="*/ 2147483647 h 1065"/>
              <a:gd name="T12" fmla="*/ 2147483647 w 760"/>
              <a:gd name="T13" fmla="*/ 2147483647 h 1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65">
                <a:moveTo>
                  <a:pt x="760" y="1065"/>
                </a:moveTo>
                <a:lnTo>
                  <a:pt x="760" y="0"/>
                </a:lnTo>
                <a:lnTo>
                  <a:pt x="0" y="0"/>
                </a:ln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5783" name="Freeform 7"/>
          <p:cNvSpPr>
            <a:spLocks/>
          </p:cNvSpPr>
          <p:nvPr/>
        </p:nvSpPr>
        <p:spPr bwMode="auto">
          <a:xfrm>
            <a:off x="1503363" y="2517775"/>
            <a:ext cx="1277937" cy="1790700"/>
          </a:xfrm>
          <a:custGeom>
            <a:avLst/>
            <a:gdLst>
              <a:gd name="T0" fmla="*/ 0 w 760"/>
              <a:gd name="T1" fmla="*/ 0 h 1065"/>
              <a:gd name="T2" fmla="*/ 0 w 760"/>
              <a:gd name="T3" fmla="*/ 2147483647 h 1065"/>
              <a:gd name="T4" fmla="*/ 2147483647 w 760"/>
              <a:gd name="T5" fmla="*/ 2147483647 h 1065"/>
              <a:gd name="T6" fmla="*/ 2147483647 w 760"/>
              <a:gd name="T7" fmla="*/ 2147483647 h 1065"/>
              <a:gd name="T8" fmla="*/ 2147483647 w 760"/>
              <a:gd name="T9" fmla="*/ 2147483647 h 1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0" h="1065">
                <a:moveTo>
                  <a:pt x="0" y="0"/>
                </a:move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 flipH="1">
            <a:off x="723900" y="2035175"/>
            <a:ext cx="0" cy="3119438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785" name="Line 9"/>
          <p:cNvSpPr>
            <a:spLocks noChangeShapeType="1"/>
          </p:cNvSpPr>
          <p:nvPr/>
        </p:nvSpPr>
        <p:spPr bwMode="auto">
          <a:xfrm>
            <a:off x="571500" y="5002213"/>
            <a:ext cx="2973388" cy="63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3238500" y="5091113"/>
            <a:ext cx="3603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800" i="1"/>
              <a:t>w</a:t>
            </a:r>
            <a:endParaRPr lang="en-US" altLang="de-DE" sz="1800" i="1"/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1111250" y="50784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2178050" y="50784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de-DE" sz="1500"/>
          </a:p>
        </p:txBody>
      </p:sp>
      <p:sp>
        <p:nvSpPr>
          <p:cNvPr id="75789" name="Line 15"/>
          <p:cNvSpPr>
            <a:spLocks noChangeShapeType="1"/>
          </p:cNvSpPr>
          <p:nvPr/>
        </p:nvSpPr>
        <p:spPr bwMode="auto">
          <a:xfrm>
            <a:off x="1790700" y="4926013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790" name="Line 16"/>
          <p:cNvSpPr>
            <a:spLocks noChangeShapeType="1"/>
          </p:cNvSpPr>
          <p:nvPr/>
        </p:nvSpPr>
        <p:spPr bwMode="auto">
          <a:xfrm>
            <a:off x="2019300" y="4926013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791" name="Line 17"/>
          <p:cNvSpPr>
            <a:spLocks noChangeShapeType="1"/>
          </p:cNvSpPr>
          <p:nvPr/>
        </p:nvSpPr>
        <p:spPr bwMode="auto">
          <a:xfrm>
            <a:off x="2325688" y="4926013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792" name="Line 18"/>
          <p:cNvSpPr>
            <a:spLocks noChangeShapeType="1"/>
          </p:cNvSpPr>
          <p:nvPr/>
        </p:nvSpPr>
        <p:spPr bwMode="auto">
          <a:xfrm>
            <a:off x="2554288" y="4926013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793" name="Line 19"/>
          <p:cNvSpPr>
            <a:spLocks noChangeShapeType="1"/>
          </p:cNvSpPr>
          <p:nvPr/>
        </p:nvSpPr>
        <p:spPr bwMode="auto">
          <a:xfrm>
            <a:off x="2782888" y="4926013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794" name="Line 20"/>
          <p:cNvSpPr>
            <a:spLocks noChangeShapeType="1"/>
          </p:cNvSpPr>
          <p:nvPr/>
        </p:nvSpPr>
        <p:spPr bwMode="auto">
          <a:xfrm rot="-5400000">
            <a:off x="735013" y="44497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795" name="Line 21"/>
          <p:cNvSpPr>
            <a:spLocks noChangeShapeType="1"/>
          </p:cNvSpPr>
          <p:nvPr/>
        </p:nvSpPr>
        <p:spPr bwMode="auto">
          <a:xfrm rot="-5400000">
            <a:off x="725488" y="42037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796" name="Line 24"/>
          <p:cNvSpPr>
            <a:spLocks noChangeShapeType="1"/>
          </p:cNvSpPr>
          <p:nvPr/>
        </p:nvSpPr>
        <p:spPr bwMode="auto">
          <a:xfrm rot="-5400000">
            <a:off x="735013" y="346233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797" name="Line 25"/>
          <p:cNvSpPr>
            <a:spLocks noChangeShapeType="1"/>
          </p:cNvSpPr>
          <p:nvPr/>
        </p:nvSpPr>
        <p:spPr bwMode="auto">
          <a:xfrm rot="-5400000">
            <a:off x="735013" y="29686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798" name="Text Box 26"/>
          <p:cNvSpPr txBox="1">
            <a:spLocks noChangeArrowheads="1"/>
          </p:cNvSpPr>
          <p:nvPr/>
        </p:nvSpPr>
        <p:spPr bwMode="auto">
          <a:xfrm>
            <a:off x="349250" y="4375150"/>
            <a:ext cx="3000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de-DE" sz="1500"/>
          </a:p>
        </p:txBody>
      </p:sp>
      <p:sp>
        <p:nvSpPr>
          <p:cNvPr id="75799" name="Text Box 27"/>
          <p:cNvSpPr txBox="1">
            <a:spLocks noChangeArrowheads="1"/>
          </p:cNvSpPr>
          <p:nvPr/>
        </p:nvSpPr>
        <p:spPr bwMode="auto">
          <a:xfrm>
            <a:off x="342900" y="38592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75800" name="Text Box 28"/>
          <p:cNvSpPr txBox="1">
            <a:spLocks noChangeArrowheads="1"/>
          </p:cNvSpPr>
          <p:nvPr/>
        </p:nvSpPr>
        <p:spPr bwMode="auto">
          <a:xfrm>
            <a:off x="342900" y="2041525"/>
            <a:ext cx="3222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800" i="1"/>
              <a:t>h</a:t>
            </a:r>
            <a:endParaRPr lang="en-US" altLang="de-DE" sz="1800" i="1"/>
          </a:p>
        </p:txBody>
      </p:sp>
      <p:sp>
        <p:nvSpPr>
          <p:cNvPr id="75801" name="Line 29"/>
          <p:cNvSpPr>
            <a:spLocks noChangeShapeType="1"/>
          </p:cNvSpPr>
          <p:nvPr/>
        </p:nvSpPr>
        <p:spPr bwMode="auto">
          <a:xfrm rot="-5400000">
            <a:off x="725488" y="27225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802" name="Text Box 30"/>
          <p:cNvSpPr txBox="1">
            <a:spLocks noChangeArrowheads="1"/>
          </p:cNvSpPr>
          <p:nvPr/>
        </p:nvSpPr>
        <p:spPr bwMode="auto">
          <a:xfrm>
            <a:off x="1644650" y="5086350"/>
            <a:ext cx="3000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de-DE" sz="1500"/>
          </a:p>
        </p:txBody>
      </p:sp>
      <p:sp>
        <p:nvSpPr>
          <p:cNvPr id="75803" name="Text Box 31"/>
          <p:cNvSpPr txBox="1">
            <a:spLocks noChangeArrowheads="1"/>
          </p:cNvSpPr>
          <p:nvPr/>
        </p:nvSpPr>
        <p:spPr bwMode="auto">
          <a:xfrm>
            <a:off x="342900" y="3382963"/>
            <a:ext cx="298450" cy="32385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de-DE" sz="1500"/>
          </a:p>
        </p:txBody>
      </p:sp>
      <p:sp>
        <p:nvSpPr>
          <p:cNvPr id="75804" name="Line 32"/>
          <p:cNvSpPr>
            <a:spLocks noChangeShapeType="1"/>
          </p:cNvSpPr>
          <p:nvPr/>
        </p:nvSpPr>
        <p:spPr bwMode="auto">
          <a:xfrm>
            <a:off x="3011488" y="49339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805" name="Line 33"/>
          <p:cNvSpPr>
            <a:spLocks noChangeShapeType="1"/>
          </p:cNvSpPr>
          <p:nvPr/>
        </p:nvSpPr>
        <p:spPr bwMode="auto">
          <a:xfrm>
            <a:off x="992188" y="4926013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806" name="Line 34"/>
          <p:cNvSpPr>
            <a:spLocks noChangeShapeType="1"/>
          </p:cNvSpPr>
          <p:nvPr/>
        </p:nvSpPr>
        <p:spPr bwMode="auto">
          <a:xfrm rot="-5400000">
            <a:off x="723900" y="46974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807" name="Line 35"/>
          <p:cNvSpPr>
            <a:spLocks noChangeShapeType="1"/>
          </p:cNvSpPr>
          <p:nvPr/>
        </p:nvSpPr>
        <p:spPr bwMode="auto">
          <a:xfrm rot="-5400000">
            <a:off x="735013" y="321468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808" name="Line 36"/>
          <p:cNvSpPr>
            <a:spLocks noChangeShapeType="1"/>
          </p:cNvSpPr>
          <p:nvPr/>
        </p:nvSpPr>
        <p:spPr bwMode="auto">
          <a:xfrm>
            <a:off x="2774950" y="456565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809" name="Line 37"/>
          <p:cNvSpPr>
            <a:spLocks noChangeShapeType="1"/>
          </p:cNvSpPr>
          <p:nvPr/>
        </p:nvSpPr>
        <p:spPr bwMode="auto">
          <a:xfrm flipV="1">
            <a:off x="1506538" y="2079625"/>
            <a:ext cx="0" cy="484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810" name="Rectangle 38"/>
          <p:cNvSpPr>
            <a:spLocks noChangeArrowheads="1"/>
          </p:cNvSpPr>
          <p:nvPr/>
        </p:nvSpPr>
        <p:spPr bwMode="auto">
          <a:xfrm>
            <a:off x="1514475" y="2078038"/>
            <a:ext cx="2030413" cy="449262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5811" name="Rectangle 39"/>
          <p:cNvSpPr>
            <a:spLocks noChangeArrowheads="1"/>
          </p:cNvSpPr>
          <p:nvPr/>
        </p:nvSpPr>
        <p:spPr bwMode="auto">
          <a:xfrm>
            <a:off x="2781300" y="4316413"/>
            <a:ext cx="763588" cy="242887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5812" name="Line 40"/>
          <p:cNvSpPr>
            <a:spLocks noChangeShapeType="1"/>
          </p:cNvSpPr>
          <p:nvPr/>
        </p:nvSpPr>
        <p:spPr bwMode="auto">
          <a:xfrm>
            <a:off x="2019300" y="2106613"/>
            <a:ext cx="0" cy="167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813" name="Line 41"/>
          <p:cNvSpPr>
            <a:spLocks noChangeShapeType="1"/>
          </p:cNvSpPr>
          <p:nvPr/>
        </p:nvSpPr>
        <p:spPr bwMode="auto">
          <a:xfrm flipV="1">
            <a:off x="2019300" y="3778250"/>
            <a:ext cx="566738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814" name="Line 42"/>
          <p:cNvSpPr>
            <a:spLocks noChangeShapeType="1"/>
          </p:cNvSpPr>
          <p:nvPr/>
        </p:nvSpPr>
        <p:spPr bwMode="auto">
          <a:xfrm>
            <a:off x="3027363" y="4059238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815" name="Rectangle 43" descr="Diagonal weit nach oben"/>
          <p:cNvSpPr>
            <a:spLocks noChangeArrowheads="1"/>
          </p:cNvSpPr>
          <p:nvPr/>
        </p:nvSpPr>
        <p:spPr bwMode="auto">
          <a:xfrm>
            <a:off x="2039938" y="2085975"/>
            <a:ext cx="1508125" cy="167957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5816" name="Rectangle 44" descr="Diagonal weit nach oben"/>
          <p:cNvSpPr>
            <a:spLocks noChangeArrowheads="1"/>
          </p:cNvSpPr>
          <p:nvPr/>
        </p:nvSpPr>
        <p:spPr bwMode="auto">
          <a:xfrm>
            <a:off x="3040063" y="4021138"/>
            <a:ext cx="501650" cy="28257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5817" name="Rectangle 45" descr="Diagonal weit nach oben"/>
          <p:cNvSpPr>
            <a:spLocks noChangeArrowheads="1"/>
          </p:cNvSpPr>
          <p:nvPr/>
        </p:nvSpPr>
        <p:spPr bwMode="auto">
          <a:xfrm>
            <a:off x="2609850" y="3751263"/>
            <a:ext cx="941388" cy="28257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5818" name="Line 46"/>
          <p:cNvSpPr>
            <a:spLocks noChangeShapeType="1"/>
          </p:cNvSpPr>
          <p:nvPr/>
        </p:nvSpPr>
        <p:spPr bwMode="auto">
          <a:xfrm>
            <a:off x="2589213" y="379095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819" name="Line 47"/>
          <p:cNvSpPr>
            <a:spLocks noChangeShapeType="1"/>
          </p:cNvSpPr>
          <p:nvPr/>
        </p:nvSpPr>
        <p:spPr bwMode="auto">
          <a:xfrm flipV="1">
            <a:off x="2605088" y="4051300"/>
            <a:ext cx="4032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820" name="Line 48"/>
          <p:cNvSpPr>
            <a:spLocks noChangeShapeType="1"/>
          </p:cNvSpPr>
          <p:nvPr/>
        </p:nvSpPr>
        <p:spPr bwMode="auto">
          <a:xfrm flipH="1">
            <a:off x="2173288" y="3173413"/>
            <a:ext cx="838200" cy="534987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821" name="Text Box 49"/>
          <p:cNvSpPr txBox="1">
            <a:spLocks noChangeArrowheads="1"/>
          </p:cNvSpPr>
          <p:nvPr/>
        </p:nvSpPr>
        <p:spPr bwMode="auto">
          <a:xfrm>
            <a:off x="2879725" y="2992438"/>
            <a:ext cx="3779838" cy="290512"/>
          </a:xfrm>
          <a:prstGeom prst="rect">
            <a:avLst/>
          </a:prstGeom>
          <a:solidFill>
            <a:srgbClr val="EDEDE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7170" tIns="11434" rIns="57170" bIns="1143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/>
              <a:t>1. Minimale Fläche der Topzelle: 5 x 5</a:t>
            </a:r>
            <a:endParaRPr lang="en-US" altLang="de-DE"/>
          </a:p>
        </p:txBody>
      </p:sp>
      <p:sp>
        <p:nvSpPr>
          <p:cNvPr id="75822" name="Oval 50"/>
          <p:cNvSpPr>
            <a:spLocks noChangeArrowheads="1"/>
          </p:cNvSpPr>
          <p:nvPr/>
        </p:nvSpPr>
        <p:spPr bwMode="auto">
          <a:xfrm>
            <a:off x="1409700" y="3706813"/>
            <a:ext cx="153988" cy="150812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5823" name="Oval 51"/>
          <p:cNvSpPr>
            <a:spLocks noChangeArrowheads="1"/>
          </p:cNvSpPr>
          <p:nvPr/>
        </p:nvSpPr>
        <p:spPr bwMode="auto">
          <a:xfrm>
            <a:off x="1169988" y="3705225"/>
            <a:ext cx="152400" cy="150813"/>
          </a:xfrm>
          <a:prstGeom prst="ellipse">
            <a:avLst/>
          </a:prstGeom>
          <a:solidFill>
            <a:schemeClr val="bg1"/>
          </a:solidFill>
          <a:ln w="19050">
            <a:solidFill>
              <a:srgbClr val="33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5824" name="Freeform 52"/>
          <p:cNvSpPr>
            <a:spLocks/>
          </p:cNvSpPr>
          <p:nvPr/>
        </p:nvSpPr>
        <p:spPr bwMode="auto">
          <a:xfrm>
            <a:off x="1487488" y="3541713"/>
            <a:ext cx="531812" cy="241300"/>
          </a:xfrm>
          <a:custGeom>
            <a:avLst/>
            <a:gdLst>
              <a:gd name="T0" fmla="*/ 2147483647 w 317"/>
              <a:gd name="T1" fmla="*/ 2147483647 h 144"/>
              <a:gd name="T2" fmla="*/ 2147483647 w 317"/>
              <a:gd name="T3" fmla="*/ 2147483647 h 144"/>
              <a:gd name="T4" fmla="*/ 0 w 317"/>
              <a:gd name="T5" fmla="*/ 2147483647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7" h="144">
                <a:moveTo>
                  <a:pt x="317" y="144"/>
                </a:moveTo>
                <a:cubicBezTo>
                  <a:pt x="275" y="80"/>
                  <a:pt x="234" y="16"/>
                  <a:pt x="181" y="8"/>
                </a:cubicBezTo>
                <a:cubicBezTo>
                  <a:pt x="128" y="0"/>
                  <a:pt x="64" y="49"/>
                  <a:pt x="0" y="9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825" name="Freeform 53"/>
          <p:cNvSpPr>
            <a:spLocks/>
          </p:cNvSpPr>
          <p:nvPr/>
        </p:nvSpPr>
        <p:spPr bwMode="auto">
          <a:xfrm>
            <a:off x="1258888" y="3478213"/>
            <a:ext cx="760412" cy="304800"/>
          </a:xfrm>
          <a:custGeom>
            <a:avLst/>
            <a:gdLst>
              <a:gd name="T0" fmla="*/ 2147483647 w 317"/>
              <a:gd name="T1" fmla="*/ 2147483647 h 144"/>
              <a:gd name="T2" fmla="*/ 2147483647 w 317"/>
              <a:gd name="T3" fmla="*/ 2147483647 h 144"/>
              <a:gd name="T4" fmla="*/ 0 w 317"/>
              <a:gd name="T5" fmla="*/ 2147483647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7" h="144">
                <a:moveTo>
                  <a:pt x="317" y="144"/>
                </a:moveTo>
                <a:cubicBezTo>
                  <a:pt x="275" y="80"/>
                  <a:pt x="234" y="16"/>
                  <a:pt x="181" y="8"/>
                </a:cubicBezTo>
                <a:cubicBezTo>
                  <a:pt x="128" y="0"/>
                  <a:pt x="64" y="49"/>
                  <a:pt x="0" y="9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826" name="Oval 54"/>
          <p:cNvSpPr>
            <a:spLocks noChangeAspect="1" noChangeArrowheads="1"/>
          </p:cNvSpPr>
          <p:nvPr/>
        </p:nvSpPr>
        <p:spPr bwMode="auto">
          <a:xfrm>
            <a:off x="1971675" y="3754438"/>
            <a:ext cx="95250" cy="9525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5827" name="Line 55"/>
          <p:cNvSpPr>
            <a:spLocks noChangeShapeType="1"/>
          </p:cNvSpPr>
          <p:nvPr/>
        </p:nvSpPr>
        <p:spPr bwMode="auto">
          <a:xfrm flipH="1" flipV="1">
            <a:off x="1258888" y="3859213"/>
            <a:ext cx="989012" cy="68580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828" name="Line 56"/>
          <p:cNvSpPr>
            <a:spLocks noChangeShapeType="1"/>
          </p:cNvSpPr>
          <p:nvPr/>
        </p:nvSpPr>
        <p:spPr bwMode="auto">
          <a:xfrm flipH="1" flipV="1">
            <a:off x="1487488" y="3859213"/>
            <a:ext cx="760412" cy="68580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829" name="Text Box 57"/>
          <p:cNvSpPr txBox="1">
            <a:spLocks noChangeArrowheads="1"/>
          </p:cNvSpPr>
          <p:nvPr/>
        </p:nvSpPr>
        <p:spPr bwMode="auto">
          <a:xfrm>
            <a:off x="1244600" y="4416425"/>
            <a:ext cx="5654675" cy="290513"/>
          </a:xfrm>
          <a:prstGeom prst="rect">
            <a:avLst/>
          </a:prstGeom>
          <a:solidFill>
            <a:srgbClr val="EDEDE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170" tIns="11434" rIns="57170" bIns="1143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/>
              <a:t>2. Abgeleitete Blockformen: </a:t>
            </a:r>
            <a:r>
              <a:rPr lang="de-DE" altLang="de-DE">
                <a:solidFill>
                  <a:srgbClr val="333399"/>
                </a:solidFill>
              </a:rPr>
              <a:t>2 x 4</a:t>
            </a:r>
            <a:r>
              <a:rPr lang="de-DE" altLang="de-DE"/>
              <a:t> und </a:t>
            </a:r>
            <a:r>
              <a:rPr lang="de-DE" altLang="de-DE">
                <a:solidFill>
                  <a:srgbClr val="008000"/>
                </a:solidFill>
              </a:rPr>
              <a:t>3 x 5</a:t>
            </a:r>
            <a:endParaRPr lang="en-US" altLang="de-DE">
              <a:solidFill>
                <a:srgbClr val="008000"/>
              </a:solidFill>
            </a:endParaRPr>
          </a:p>
        </p:txBody>
      </p:sp>
      <p:sp>
        <p:nvSpPr>
          <p:cNvPr id="75830" name="Rectangle 58"/>
          <p:cNvSpPr>
            <a:spLocks noChangeArrowheads="1"/>
          </p:cNvSpPr>
          <p:nvPr/>
        </p:nvSpPr>
        <p:spPr bwMode="auto">
          <a:xfrm>
            <a:off x="8188325" y="3875088"/>
            <a:ext cx="765175" cy="1277937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5831" name="Rectangle 59"/>
          <p:cNvSpPr>
            <a:spLocks noChangeArrowheads="1"/>
          </p:cNvSpPr>
          <p:nvPr/>
        </p:nvSpPr>
        <p:spPr bwMode="auto">
          <a:xfrm>
            <a:off x="8188325" y="3873500"/>
            <a:ext cx="765175" cy="1277938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5832" name="Rectangle 60"/>
          <p:cNvSpPr>
            <a:spLocks noChangeArrowheads="1"/>
          </p:cNvSpPr>
          <p:nvPr/>
        </p:nvSpPr>
        <p:spPr bwMode="auto">
          <a:xfrm>
            <a:off x="7680325" y="4132263"/>
            <a:ext cx="511175" cy="1020762"/>
          </a:xfrm>
          <a:prstGeom prst="rect">
            <a:avLst/>
          </a:prstGeom>
          <a:solidFill>
            <a:srgbClr val="BFBFBF"/>
          </a:solidFill>
          <a:ln w="0">
            <a:solidFill>
              <a:srgbClr val="BFBFB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5833" name="Rectangle 61"/>
          <p:cNvSpPr>
            <a:spLocks noChangeArrowheads="1"/>
          </p:cNvSpPr>
          <p:nvPr/>
        </p:nvSpPr>
        <p:spPr bwMode="auto">
          <a:xfrm>
            <a:off x="7680325" y="4132263"/>
            <a:ext cx="511175" cy="1020762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5834" name="Rectangle 62"/>
          <p:cNvSpPr>
            <a:spLocks noChangeArrowheads="1"/>
          </p:cNvSpPr>
          <p:nvPr/>
        </p:nvSpPr>
        <p:spPr bwMode="auto">
          <a:xfrm>
            <a:off x="7675563" y="3870325"/>
            <a:ext cx="1279525" cy="12842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5835" name="Line 67"/>
          <p:cNvSpPr>
            <a:spLocks noChangeShapeType="1"/>
          </p:cNvSpPr>
          <p:nvPr/>
        </p:nvSpPr>
        <p:spPr bwMode="auto">
          <a:xfrm>
            <a:off x="6899275" y="4421188"/>
            <a:ext cx="0" cy="30321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836" name="Text Box 68"/>
          <p:cNvSpPr txBox="1">
            <a:spLocks noChangeArrowheads="1"/>
          </p:cNvSpPr>
          <p:nvPr/>
        </p:nvSpPr>
        <p:spPr bwMode="auto">
          <a:xfrm>
            <a:off x="7397750" y="5257800"/>
            <a:ext cx="663575" cy="35401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>
                <a:solidFill>
                  <a:srgbClr val="333399"/>
                </a:solidFill>
              </a:rPr>
              <a:t>2 x 4</a:t>
            </a:r>
          </a:p>
        </p:txBody>
      </p:sp>
      <p:sp>
        <p:nvSpPr>
          <p:cNvPr id="75837" name="Text Box 69"/>
          <p:cNvSpPr txBox="1">
            <a:spLocks noChangeArrowheads="1"/>
          </p:cNvSpPr>
          <p:nvPr/>
        </p:nvSpPr>
        <p:spPr bwMode="auto">
          <a:xfrm>
            <a:off x="8270875" y="5257800"/>
            <a:ext cx="663575" cy="354013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>
                <a:solidFill>
                  <a:srgbClr val="006600"/>
                </a:solidFill>
              </a:rPr>
              <a:t>3 x 5</a:t>
            </a:r>
          </a:p>
        </p:txBody>
      </p:sp>
      <p:sp>
        <p:nvSpPr>
          <p:cNvPr id="75838" name="Text Box 70"/>
          <p:cNvSpPr txBox="1">
            <a:spLocks noChangeArrowheads="1"/>
          </p:cNvSpPr>
          <p:nvPr/>
        </p:nvSpPr>
        <p:spPr bwMode="auto">
          <a:xfrm>
            <a:off x="8194675" y="3275013"/>
            <a:ext cx="663575" cy="354012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/>
              <a:t>5 x 5</a:t>
            </a:r>
          </a:p>
        </p:txBody>
      </p:sp>
      <p:sp>
        <p:nvSpPr>
          <p:cNvPr id="75839" name="Line 71"/>
          <p:cNvSpPr>
            <a:spLocks noChangeShapeType="1"/>
          </p:cNvSpPr>
          <p:nvPr/>
        </p:nvSpPr>
        <p:spPr bwMode="auto">
          <a:xfrm>
            <a:off x="8497888" y="36306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840" name="Rectangle 72"/>
          <p:cNvSpPr>
            <a:spLocks noChangeArrowheads="1"/>
          </p:cNvSpPr>
          <p:nvPr/>
        </p:nvSpPr>
        <p:spPr bwMode="auto">
          <a:xfrm>
            <a:off x="6808788" y="4356100"/>
            <a:ext cx="149225" cy="371475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5841" name="Text Box 73"/>
          <p:cNvSpPr txBox="1">
            <a:spLocks noChangeArrowheads="1"/>
          </p:cNvSpPr>
          <p:nvPr/>
        </p:nvSpPr>
        <p:spPr bwMode="auto">
          <a:xfrm>
            <a:off x="2635250" y="508000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8</a:t>
            </a:r>
            <a:endParaRPr lang="en-US" altLang="de-DE" sz="1500"/>
          </a:p>
        </p:txBody>
      </p:sp>
      <p:sp>
        <p:nvSpPr>
          <p:cNvPr id="75842" name="Line 75"/>
          <p:cNvSpPr>
            <a:spLocks noChangeShapeType="1"/>
          </p:cNvSpPr>
          <p:nvPr/>
        </p:nvSpPr>
        <p:spPr bwMode="auto">
          <a:xfrm>
            <a:off x="2781300" y="4310063"/>
            <a:ext cx="7635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75843" name="Group 63"/>
          <p:cNvGrpSpPr>
            <a:grpSpLocks/>
          </p:cNvGrpSpPr>
          <p:nvPr/>
        </p:nvGrpSpPr>
        <p:grpSpPr bwMode="auto">
          <a:xfrm>
            <a:off x="6804025" y="4162425"/>
            <a:ext cx="609600" cy="763588"/>
            <a:chOff x="4059" y="2478"/>
            <a:chExt cx="363" cy="453"/>
          </a:xfrm>
        </p:grpSpPr>
        <p:sp>
          <p:nvSpPr>
            <p:cNvPr id="75850" name="Line 64"/>
            <p:cNvSpPr>
              <a:spLocks noChangeShapeType="1"/>
            </p:cNvSpPr>
            <p:nvPr/>
          </p:nvSpPr>
          <p:spPr bwMode="auto">
            <a:xfrm>
              <a:off x="4059" y="2478"/>
              <a:ext cx="363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851" name="Line 65"/>
            <p:cNvSpPr>
              <a:spLocks noChangeShapeType="1"/>
            </p:cNvSpPr>
            <p:nvPr/>
          </p:nvSpPr>
          <p:spPr bwMode="auto">
            <a:xfrm flipH="1">
              <a:off x="4059" y="2704"/>
              <a:ext cx="363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852" name="Line 66"/>
            <p:cNvSpPr>
              <a:spLocks noChangeShapeType="1"/>
            </p:cNvSpPr>
            <p:nvPr/>
          </p:nvSpPr>
          <p:spPr bwMode="auto">
            <a:xfrm>
              <a:off x="4059" y="2478"/>
              <a:ext cx="0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5844" name="Rectangle 76"/>
          <p:cNvSpPr>
            <a:spLocks noChangeArrowheads="1"/>
          </p:cNvSpPr>
          <p:nvPr/>
        </p:nvSpPr>
        <p:spPr bwMode="auto">
          <a:xfrm>
            <a:off x="6748463" y="4432300"/>
            <a:ext cx="130175" cy="26511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5845" name="Text Box 77"/>
          <p:cNvSpPr txBox="1">
            <a:spLocks noChangeArrowheads="1"/>
          </p:cNvSpPr>
          <p:nvPr/>
        </p:nvSpPr>
        <p:spPr bwMode="auto">
          <a:xfrm>
            <a:off x="836613" y="1111250"/>
            <a:ext cx="495458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3. Formfestlegung von Topzelle und Blöcken</a:t>
            </a:r>
            <a:br>
              <a:rPr lang="de-DE" altLang="de-DE"/>
            </a:br>
            <a:r>
              <a:rPr lang="de-DE" altLang="de-DE"/>
              <a:t>    (</a:t>
            </a:r>
            <a:r>
              <a:rPr lang="de-DE" altLang="de-DE" u="sng"/>
              <a:t>horizontale</a:t>
            </a:r>
            <a:r>
              <a:rPr lang="de-DE" altLang="de-DE"/>
              <a:t> Zusammensetzung)</a:t>
            </a:r>
          </a:p>
        </p:txBody>
      </p:sp>
      <p:sp>
        <p:nvSpPr>
          <p:cNvPr id="75846" name="Line 78"/>
          <p:cNvSpPr>
            <a:spLocks noChangeShapeType="1"/>
          </p:cNvSpPr>
          <p:nvPr/>
        </p:nvSpPr>
        <p:spPr bwMode="auto">
          <a:xfrm rot="-5400000">
            <a:off x="735013" y="3956050"/>
            <a:ext cx="0" cy="15240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847" name="Line 79"/>
          <p:cNvSpPr>
            <a:spLocks noChangeShapeType="1"/>
          </p:cNvSpPr>
          <p:nvPr/>
        </p:nvSpPr>
        <p:spPr bwMode="auto">
          <a:xfrm rot="-5400000">
            <a:off x="735013" y="3708400"/>
            <a:ext cx="0" cy="1524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848" name="Line 80"/>
          <p:cNvSpPr>
            <a:spLocks noChangeShapeType="1"/>
          </p:cNvSpPr>
          <p:nvPr/>
        </p:nvSpPr>
        <p:spPr bwMode="auto">
          <a:xfrm>
            <a:off x="1258888" y="4926013"/>
            <a:ext cx="0" cy="153987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849" name="Line 81"/>
          <p:cNvSpPr>
            <a:spLocks noChangeShapeType="1"/>
          </p:cNvSpPr>
          <p:nvPr/>
        </p:nvSpPr>
        <p:spPr bwMode="auto">
          <a:xfrm>
            <a:off x="1535113" y="4916488"/>
            <a:ext cx="0" cy="1524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3.4.1	Floorplan-Sizing-Algorithmus: Beispiel</a:t>
            </a:r>
          </a:p>
        </p:txBody>
      </p:sp>
      <p:sp>
        <p:nvSpPr>
          <p:cNvPr id="641081" name="Text Box 57"/>
          <p:cNvSpPr txBox="1">
            <a:spLocks noChangeArrowheads="1"/>
          </p:cNvSpPr>
          <p:nvPr/>
        </p:nvSpPr>
        <p:spPr bwMode="auto">
          <a:xfrm>
            <a:off x="3995738" y="4416425"/>
            <a:ext cx="2903537" cy="290513"/>
          </a:xfrm>
          <a:prstGeom prst="rect">
            <a:avLst/>
          </a:prstGeom>
          <a:solidFill>
            <a:srgbClr val="EDEDE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170" tIns="11434" rIns="57170" bIns="1143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/>
              <a:t>Resultierender Schnittbaum</a:t>
            </a:r>
            <a:endParaRPr lang="en-US" altLang="de-DE"/>
          </a:p>
        </p:txBody>
      </p:sp>
      <p:sp>
        <p:nvSpPr>
          <p:cNvPr id="76804" name="Rectangle 58"/>
          <p:cNvSpPr>
            <a:spLocks noChangeArrowheads="1"/>
          </p:cNvSpPr>
          <p:nvPr/>
        </p:nvSpPr>
        <p:spPr bwMode="auto">
          <a:xfrm>
            <a:off x="8188325" y="3875088"/>
            <a:ext cx="765175" cy="1277937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6805" name="Rectangle 59"/>
          <p:cNvSpPr>
            <a:spLocks noChangeArrowheads="1"/>
          </p:cNvSpPr>
          <p:nvPr/>
        </p:nvSpPr>
        <p:spPr bwMode="auto">
          <a:xfrm>
            <a:off x="8188325" y="3873500"/>
            <a:ext cx="765175" cy="1277938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6806" name="Rectangle 60"/>
          <p:cNvSpPr>
            <a:spLocks noChangeArrowheads="1"/>
          </p:cNvSpPr>
          <p:nvPr/>
        </p:nvSpPr>
        <p:spPr bwMode="auto">
          <a:xfrm>
            <a:off x="7680325" y="4132263"/>
            <a:ext cx="511175" cy="1020762"/>
          </a:xfrm>
          <a:prstGeom prst="rect">
            <a:avLst/>
          </a:prstGeom>
          <a:solidFill>
            <a:srgbClr val="BFBFBF"/>
          </a:solidFill>
          <a:ln w="0">
            <a:solidFill>
              <a:srgbClr val="BFBFB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6807" name="Rectangle 61"/>
          <p:cNvSpPr>
            <a:spLocks noChangeArrowheads="1"/>
          </p:cNvSpPr>
          <p:nvPr/>
        </p:nvSpPr>
        <p:spPr bwMode="auto">
          <a:xfrm>
            <a:off x="7680325" y="4132263"/>
            <a:ext cx="511175" cy="1020762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6808" name="Rectangle 62"/>
          <p:cNvSpPr>
            <a:spLocks noChangeArrowheads="1"/>
          </p:cNvSpPr>
          <p:nvPr/>
        </p:nvSpPr>
        <p:spPr bwMode="auto">
          <a:xfrm>
            <a:off x="7675563" y="3870325"/>
            <a:ext cx="1279525" cy="12842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41087" name="Line 63"/>
          <p:cNvSpPr>
            <a:spLocks noChangeShapeType="1"/>
          </p:cNvSpPr>
          <p:nvPr/>
        </p:nvSpPr>
        <p:spPr bwMode="auto">
          <a:xfrm>
            <a:off x="4008438" y="4421188"/>
            <a:ext cx="0" cy="30321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10" name="Text Box 64"/>
          <p:cNvSpPr txBox="1">
            <a:spLocks noChangeArrowheads="1"/>
          </p:cNvSpPr>
          <p:nvPr/>
        </p:nvSpPr>
        <p:spPr bwMode="auto">
          <a:xfrm>
            <a:off x="7397750" y="5257800"/>
            <a:ext cx="663575" cy="35401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>
                <a:solidFill>
                  <a:srgbClr val="333399"/>
                </a:solidFill>
              </a:rPr>
              <a:t>2 x 4</a:t>
            </a:r>
          </a:p>
        </p:txBody>
      </p:sp>
      <p:sp>
        <p:nvSpPr>
          <p:cNvPr id="76811" name="Text Box 65"/>
          <p:cNvSpPr txBox="1">
            <a:spLocks noChangeArrowheads="1"/>
          </p:cNvSpPr>
          <p:nvPr/>
        </p:nvSpPr>
        <p:spPr bwMode="auto">
          <a:xfrm>
            <a:off x="8270875" y="5257800"/>
            <a:ext cx="663575" cy="354013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>
                <a:solidFill>
                  <a:srgbClr val="006600"/>
                </a:solidFill>
              </a:rPr>
              <a:t>3 x 5</a:t>
            </a:r>
          </a:p>
        </p:txBody>
      </p:sp>
      <p:sp>
        <p:nvSpPr>
          <p:cNvPr id="76812" name="Text Box 66"/>
          <p:cNvSpPr txBox="1">
            <a:spLocks noChangeArrowheads="1"/>
          </p:cNvSpPr>
          <p:nvPr/>
        </p:nvSpPr>
        <p:spPr bwMode="auto">
          <a:xfrm>
            <a:off x="8194675" y="3275013"/>
            <a:ext cx="663575" cy="354012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/>
              <a:t>5 x 5</a:t>
            </a:r>
          </a:p>
        </p:txBody>
      </p:sp>
      <p:sp>
        <p:nvSpPr>
          <p:cNvPr id="76813" name="Line 67"/>
          <p:cNvSpPr>
            <a:spLocks noChangeShapeType="1"/>
          </p:cNvSpPr>
          <p:nvPr/>
        </p:nvSpPr>
        <p:spPr bwMode="auto">
          <a:xfrm>
            <a:off x="8497888" y="36306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1092" name="Rectangle 68"/>
          <p:cNvSpPr>
            <a:spLocks noChangeArrowheads="1"/>
          </p:cNvSpPr>
          <p:nvPr/>
        </p:nvSpPr>
        <p:spPr bwMode="auto">
          <a:xfrm>
            <a:off x="3917950" y="4356100"/>
            <a:ext cx="149225" cy="371475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grpSp>
        <p:nvGrpSpPr>
          <p:cNvPr id="641095" name="Group 71"/>
          <p:cNvGrpSpPr>
            <a:grpSpLocks/>
          </p:cNvGrpSpPr>
          <p:nvPr/>
        </p:nvGrpSpPr>
        <p:grpSpPr bwMode="auto">
          <a:xfrm rot="10800000">
            <a:off x="3419475" y="4162425"/>
            <a:ext cx="609600" cy="763588"/>
            <a:chOff x="4059" y="2478"/>
            <a:chExt cx="363" cy="453"/>
          </a:xfrm>
        </p:grpSpPr>
        <p:sp>
          <p:nvSpPr>
            <p:cNvPr id="76826" name="Line 72"/>
            <p:cNvSpPr>
              <a:spLocks noChangeShapeType="1"/>
            </p:cNvSpPr>
            <p:nvPr/>
          </p:nvSpPr>
          <p:spPr bwMode="auto">
            <a:xfrm>
              <a:off x="4059" y="2478"/>
              <a:ext cx="363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827" name="Line 73"/>
            <p:cNvSpPr>
              <a:spLocks noChangeShapeType="1"/>
            </p:cNvSpPr>
            <p:nvPr/>
          </p:nvSpPr>
          <p:spPr bwMode="auto">
            <a:xfrm flipH="1">
              <a:off x="4059" y="2704"/>
              <a:ext cx="363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828" name="Line 74"/>
            <p:cNvSpPr>
              <a:spLocks noChangeShapeType="1"/>
            </p:cNvSpPr>
            <p:nvPr/>
          </p:nvSpPr>
          <p:spPr bwMode="auto">
            <a:xfrm>
              <a:off x="4059" y="2478"/>
              <a:ext cx="0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41099" name="Rectangle 75"/>
          <p:cNvSpPr>
            <a:spLocks noChangeArrowheads="1"/>
          </p:cNvSpPr>
          <p:nvPr/>
        </p:nvSpPr>
        <p:spPr bwMode="auto">
          <a:xfrm>
            <a:off x="3937000" y="4432300"/>
            <a:ext cx="130175" cy="26511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41101" name="Rectangle 77"/>
          <p:cNvSpPr>
            <a:spLocks noChangeArrowheads="1"/>
          </p:cNvSpPr>
          <p:nvPr/>
        </p:nvSpPr>
        <p:spPr bwMode="auto">
          <a:xfrm>
            <a:off x="2232025" y="4140200"/>
            <a:ext cx="457200" cy="37941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41102" name="Text Box 78"/>
          <p:cNvSpPr txBox="1">
            <a:spLocks noChangeArrowheads="1"/>
          </p:cNvSpPr>
          <p:nvPr/>
        </p:nvSpPr>
        <p:spPr bwMode="auto">
          <a:xfrm>
            <a:off x="2003425" y="4684713"/>
            <a:ext cx="3778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 i="1"/>
              <a:t>B</a:t>
            </a:r>
            <a:endParaRPr lang="en-US" altLang="de-DE" sz="2000" b="1" i="1"/>
          </a:p>
        </p:txBody>
      </p:sp>
      <p:sp>
        <p:nvSpPr>
          <p:cNvPr id="641103" name="Line 79"/>
          <p:cNvSpPr>
            <a:spLocks noChangeShapeType="1"/>
          </p:cNvSpPr>
          <p:nvPr/>
        </p:nvSpPr>
        <p:spPr bwMode="auto">
          <a:xfrm flipH="1">
            <a:off x="2232025" y="4254500"/>
            <a:ext cx="2159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1104" name="Line 80"/>
          <p:cNvSpPr>
            <a:spLocks noChangeShapeType="1"/>
          </p:cNvSpPr>
          <p:nvPr/>
        </p:nvSpPr>
        <p:spPr bwMode="auto">
          <a:xfrm>
            <a:off x="2536825" y="42545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1105" name="Rectangle 81"/>
          <p:cNvSpPr>
            <a:spLocks noChangeArrowheads="1"/>
          </p:cNvSpPr>
          <p:nvPr/>
        </p:nvSpPr>
        <p:spPr bwMode="auto">
          <a:xfrm>
            <a:off x="2309813" y="3835400"/>
            <a:ext cx="457200" cy="3810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41106" name="Text Box 82"/>
          <p:cNvSpPr txBox="1">
            <a:spLocks noChangeArrowheads="1"/>
          </p:cNvSpPr>
          <p:nvPr/>
        </p:nvSpPr>
        <p:spPr bwMode="auto">
          <a:xfrm>
            <a:off x="2308225" y="3806825"/>
            <a:ext cx="3635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/>
              <a:t>V</a:t>
            </a:r>
            <a:endParaRPr lang="en-US" altLang="de-DE" sz="2000" b="1"/>
          </a:p>
        </p:txBody>
      </p:sp>
      <p:sp>
        <p:nvSpPr>
          <p:cNvPr id="641107" name="Text Box 83"/>
          <p:cNvSpPr txBox="1">
            <a:spLocks noChangeArrowheads="1"/>
          </p:cNvSpPr>
          <p:nvPr/>
        </p:nvSpPr>
        <p:spPr bwMode="auto">
          <a:xfrm>
            <a:off x="2538413" y="4684713"/>
            <a:ext cx="3778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 i="1"/>
              <a:t>A</a:t>
            </a:r>
            <a:endParaRPr lang="en-US" altLang="de-DE" sz="2000" b="1" i="1"/>
          </a:p>
        </p:txBody>
      </p:sp>
      <p:sp>
        <p:nvSpPr>
          <p:cNvPr id="76824" name="Text Box 84"/>
          <p:cNvSpPr txBox="1">
            <a:spLocks noChangeArrowheads="1"/>
          </p:cNvSpPr>
          <p:nvPr/>
        </p:nvSpPr>
        <p:spPr bwMode="auto">
          <a:xfrm>
            <a:off x="7740650" y="4437063"/>
            <a:ext cx="3778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 i="1"/>
              <a:t>B</a:t>
            </a:r>
            <a:endParaRPr lang="en-US" altLang="de-DE" sz="2000" b="1" i="1"/>
          </a:p>
        </p:txBody>
      </p:sp>
      <p:sp>
        <p:nvSpPr>
          <p:cNvPr id="76825" name="Text Box 85"/>
          <p:cNvSpPr txBox="1">
            <a:spLocks noChangeArrowheads="1"/>
          </p:cNvSpPr>
          <p:nvPr/>
        </p:nvSpPr>
        <p:spPr bwMode="auto">
          <a:xfrm>
            <a:off x="8370888" y="4437063"/>
            <a:ext cx="3778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000" b="1" i="1"/>
              <a:t>A</a:t>
            </a:r>
            <a:endParaRPr lang="en-US" altLang="de-DE" sz="2000" b="1" i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4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4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4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4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4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4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4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4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4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4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4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81" grpId="0" animBg="1"/>
      <p:bldP spid="641087" grpId="0" animBg="1"/>
      <p:bldP spid="641092" grpId="0" animBg="1"/>
      <p:bldP spid="641099" grpId="0" animBg="1"/>
      <p:bldP spid="641101" grpId="0" animBg="1"/>
      <p:bldP spid="641102" grpId="0"/>
      <p:bldP spid="641103" grpId="0" animBg="1"/>
      <p:bldP spid="641104" grpId="0" animBg="1"/>
      <p:bldP spid="641105" grpId="0" animBg="1"/>
      <p:bldP spid="641106" grpId="0"/>
      <p:bldP spid="64110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3.4.1	Floorplan-Sizing-Algorithmus</a:t>
            </a:r>
          </a:p>
        </p:txBody>
      </p:sp>
      <p:sp>
        <p:nvSpPr>
          <p:cNvPr id="669725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649288" y="1411288"/>
            <a:ext cx="8191500" cy="4381500"/>
          </a:xfrm>
          <a:noFill/>
        </p:spPr>
        <p:txBody>
          <a:bodyPr/>
          <a:lstStyle/>
          <a:p>
            <a:pPr marL="323850" indent="-323850" defTabSz="849313"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 b="1"/>
              <a:t>Wiederholung:</a:t>
            </a:r>
            <a:br>
              <a:rPr lang="de-DE" altLang="de-DE" b="1"/>
            </a:br>
            <a:endParaRPr lang="de-DE" altLang="de-DE"/>
          </a:p>
          <a:p>
            <a:pPr marL="323850" indent="-323850" defTabSz="849313">
              <a:buFont typeface="Symbol" pitchFamily="18" charset="2"/>
              <a:buAutoNum type="arabicPeriod"/>
              <a:tabLst>
                <a:tab pos="284163" algn="l"/>
                <a:tab pos="512763" algn="l"/>
              </a:tabLst>
            </a:pPr>
            <a:r>
              <a:rPr lang="de-DE" altLang="de-DE"/>
              <a:t>Ermittlung der Formfunktionen aller in der Topzelle anzuordnenden Blöcke.</a:t>
            </a:r>
          </a:p>
          <a:p>
            <a:pPr marL="323850" indent="-323850" defTabSz="849313">
              <a:buFont typeface="Symbol" pitchFamily="18" charset="2"/>
              <a:buAutoNum type="arabicPeriod"/>
              <a:tabLst>
                <a:tab pos="284163" algn="l"/>
                <a:tab pos="512763" algn="l"/>
              </a:tabLst>
            </a:pPr>
            <a:r>
              <a:rPr lang="de-DE" altLang="de-DE"/>
              <a:t>Bottom-up: Ermittlung der Formfunktion der Topzelle und deren optimale Größe bzw. Form.</a:t>
            </a:r>
          </a:p>
          <a:p>
            <a:pPr marL="323850" indent="-323850" defTabSz="849313">
              <a:buFont typeface="Symbol" pitchFamily="18" charset="2"/>
              <a:buAutoNum type="arabicPeriod"/>
              <a:tabLst>
                <a:tab pos="284163" algn="l"/>
                <a:tab pos="512763" algn="l"/>
              </a:tabLst>
            </a:pPr>
            <a:r>
              <a:rPr lang="de-DE" altLang="de-DE"/>
              <a:t>Top-down: Von der Formfestlegung der Topzelle ausgehend, Form und Anordnung der Einzelblöcke bestimmen.</a:t>
            </a:r>
            <a:endParaRPr lang="en-US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9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9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69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69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9725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3.4.2	Cluster-Wachstum (Cluster Growth)</a:t>
            </a:r>
          </a:p>
        </p:txBody>
      </p:sp>
      <p:grpSp>
        <p:nvGrpSpPr>
          <p:cNvPr id="584736" name="Group 32"/>
          <p:cNvGrpSpPr>
            <a:grpSpLocks/>
          </p:cNvGrpSpPr>
          <p:nvPr/>
        </p:nvGrpSpPr>
        <p:grpSpPr bwMode="auto">
          <a:xfrm>
            <a:off x="5341938" y="2133600"/>
            <a:ext cx="3478212" cy="2892425"/>
            <a:chOff x="3365" y="1344"/>
            <a:chExt cx="2191" cy="1822"/>
          </a:xfrm>
        </p:grpSpPr>
        <p:sp>
          <p:nvSpPr>
            <p:cNvPr id="78853" name="Line 3"/>
            <p:cNvSpPr>
              <a:spLocks noChangeShapeType="1"/>
            </p:cNvSpPr>
            <p:nvPr/>
          </p:nvSpPr>
          <p:spPr bwMode="auto">
            <a:xfrm flipH="1">
              <a:off x="3653" y="1488"/>
              <a:ext cx="0" cy="1488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 type="non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854" name="Line 4"/>
            <p:cNvSpPr>
              <a:spLocks noChangeShapeType="1"/>
            </p:cNvSpPr>
            <p:nvPr/>
          </p:nvSpPr>
          <p:spPr bwMode="auto">
            <a:xfrm>
              <a:off x="3557" y="2880"/>
              <a:ext cx="1537" cy="0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855" name="Text Box 5"/>
            <p:cNvSpPr txBox="1">
              <a:spLocks noChangeArrowheads="1"/>
            </p:cNvSpPr>
            <p:nvPr/>
          </p:nvSpPr>
          <p:spPr bwMode="auto">
            <a:xfrm>
              <a:off x="4996" y="2924"/>
              <a:ext cx="232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de-DE" altLang="de-DE" sz="1900" i="1"/>
                <a:t>w</a:t>
              </a:r>
              <a:endParaRPr lang="en-US" altLang="de-DE" sz="1900" i="1"/>
            </a:p>
          </p:txBody>
        </p:sp>
        <p:sp>
          <p:nvSpPr>
            <p:cNvPr id="78856" name="Line 6"/>
            <p:cNvSpPr>
              <a:spLocks noChangeShapeType="1"/>
            </p:cNvSpPr>
            <p:nvPr/>
          </p:nvSpPr>
          <p:spPr bwMode="auto">
            <a:xfrm>
              <a:off x="3990" y="2832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857" name="Line 7"/>
            <p:cNvSpPr>
              <a:spLocks noChangeShapeType="1"/>
            </p:cNvSpPr>
            <p:nvPr/>
          </p:nvSpPr>
          <p:spPr bwMode="auto">
            <a:xfrm>
              <a:off x="4163" y="282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858" name="Line 8"/>
            <p:cNvSpPr>
              <a:spLocks noChangeShapeType="1"/>
            </p:cNvSpPr>
            <p:nvPr/>
          </p:nvSpPr>
          <p:spPr bwMode="auto">
            <a:xfrm>
              <a:off x="4325" y="2832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859" name="Line 9"/>
            <p:cNvSpPr>
              <a:spLocks noChangeShapeType="1"/>
            </p:cNvSpPr>
            <p:nvPr/>
          </p:nvSpPr>
          <p:spPr bwMode="auto">
            <a:xfrm>
              <a:off x="4469" y="2832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860" name="Line 10"/>
            <p:cNvSpPr>
              <a:spLocks noChangeShapeType="1"/>
            </p:cNvSpPr>
            <p:nvPr/>
          </p:nvSpPr>
          <p:spPr bwMode="auto">
            <a:xfrm>
              <a:off x="4662" y="2832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861" name="Line 11"/>
            <p:cNvSpPr>
              <a:spLocks noChangeShapeType="1"/>
            </p:cNvSpPr>
            <p:nvPr/>
          </p:nvSpPr>
          <p:spPr bwMode="auto">
            <a:xfrm>
              <a:off x="4806" y="2832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862" name="Line 12"/>
            <p:cNvSpPr>
              <a:spLocks noChangeShapeType="1"/>
            </p:cNvSpPr>
            <p:nvPr/>
          </p:nvSpPr>
          <p:spPr bwMode="auto">
            <a:xfrm>
              <a:off x="4950" y="2832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863" name="Line 13"/>
            <p:cNvSpPr>
              <a:spLocks noChangeShapeType="1"/>
            </p:cNvSpPr>
            <p:nvPr/>
          </p:nvSpPr>
          <p:spPr bwMode="auto">
            <a:xfrm rot="-5400000">
              <a:off x="3660" y="254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864" name="Line 14"/>
            <p:cNvSpPr>
              <a:spLocks noChangeShapeType="1"/>
            </p:cNvSpPr>
            <p:nvPr/>
          </p:nvSpPr>
          <p:spPr bwMode="auto">
            <a:xfrm rot="-5400000">
              <a:off x="3654" y="2399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865" name="Line 15"/>
            <p:cNvSpPr>
              <a:spLocks noChangeShapeType="1"/>
            </p:cNvSpPr>
            <p:nvPr/>
          </p:nvSpPr>
          <p:spPr bwMode="auto">
            <a:xfrm rot="-5400000">
              <a:off x="3660" y="225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866" name="Line 16"/>
            <p:cNvSpPr>
              <a:spLocks noChangeShapeType="1"/>
            </p:cNvSpPr>
            <p:nvPr/>
          </p:nvSpPr>
          <p:spPr bwMode="auto">
            <a:xfrm rot="-5400000">
              <a:off x="3660" y="206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867" name="Line 17"/>
            <p:cNvSpPr>
              <a:spLocks noChangeShapeType="1"/>
            </p:cNvSpPr>
            <p:nvPr/>
          </p:nvSpPr>
          <p:spPr bwMode="auto">
            <a:xfrm rot="-5400000">
              <a:off x="3660" y="187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868" name="Line 18"/>
            <p:cNvSpPr>
              <a:spLocks noChangeShapeType="1"/>
            </p:cNvSpPr>
            <p:nvPr/>
          </p:nvSpPr>
          <p:spPr bwMode="auto">
            <a:xfrm rot="-5400000">
              <a:off x="3660" y="158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869" name="Text Box 19"/>
            <p:cNvSpPr txBox="1">
              <a:spLocks noChangeArrowheads="1"/>
            </p:cNvSpPr>
            <p:nvPr/>
          </p:nvSpPr>
          <p:spPr bwMode="auto">
            <a:xfrm>
              <a:off x="3365" y="1344"/>
              <a:ext cx="20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de-DE" altLang="de-DE" sz="1900" i="1"/>
                <a:t>h</a:t>
              </a:r>
              <a:endParaRPr lang="en-US" altLang="de-DE" sz="1900" i="1"/>
            </a:p>
          </p:txBody>
        </p:sp>
        <p:sp>
          <p:nvSpPr>
            <p:cNvPr id="78870" name="Line 20"/>
            <p:cNvSpPr>
              <a:spLocks noChangeShapeType="1"/>
            </p:cNvSpPr>
            <p:nvPr/>
          </p:nvSpPr>
          <p:spPr bwMode="auto">
            <a:xfrm rot="-5400000">
              <a:off x="3654" y="1443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871" name="Line 21"/>
            <p:cNvSpPr>
              <a:spLocks noChangeShapeType="1"/>
            </p:cNvSpPr>
            <p:nvPr/>
          </p:nvSpPr>
          <p:spPr bwMode="auto">
            <a:xfrm>
              <a:off x="5094" y="283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872" name="Line 22"/>
            <p:cNvSpPr>
              <a:spLocks noChangeShapeType="1"/>
            </p:cNvSpPr>
            <p:nvPr/>
          </p:nvSpPr>
          <p:spPr bwMode="auto">
            <a:xfrm>
              <a:off x="3821" y="2832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873" name="Line 23"/>
            <p:cNvSpPr>
              <a:spLocks noChangeShapeType="1"/>
            </p:cNvSpPr>
            <p:nvPr/>
          </p:nvSpPr>
          <p:spPr bwMode="auto">
            <a:xfrm rot="-5400000">
              <a:off x="3653" y="2687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874" name="Line 24"/>
            <p:cNvSpPr>
              <a:spLocks noChangeShapeType="1"/>
            </p:cNvSpPr>
            <p:nvPr/>
          </p:nvSpPr>
          <p:spPr bwMode="auto">
            <a:xfrm rot="-5400000">
              <a:off x="3660" y="17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875" name="Rectangle 25" descr="Diagonal weit nach oben"/>
            <p:cNvSpPr>
              <a:spLocks noChangeArrowheads="1"/>
            </p:cNvSpPr>
            <p:nvPr/>
          </p:nvSpPr>
          <p:spPr bwMode="auto">
            <a:xfrm>
              <a:off x="3653" y="1488"/>
              <a:ext cx="1441" cy="1394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8876" name="Text Box 26"/>
            <p:cNvSpPr txBox="1">
              <a:spLocks noChangeArrowheads="1"/>
            </p:cNvSpPr>
            <p:nvPr/>
          </p:nvSpPr>
          <p:spPr bwMode="auto">
            <a:xfrm>
              <a:off x="4710" y="2237"/>
              <a:ext cx="846" cy="1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7170" tIns="11434" rIns="57170" bIns="1143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de-DE" altLang="de-DE" sz="1500"/>
                <a:t>Topzelle </a:t>
              </a:r>
              <a:r>
                <a:rPr lang="de-DE" altLang="de-DE" sz="1500" i="1"/>
                <a:t>w</a:t>
              </a:r>
              <a:r>
                <a:rPr lang="de-DE" altLang="de-DE" sz="1500"/>
                <a:t> x </a:t>
              </a:r>
              <a:r>
                <a:rPr lang="de-DE" altLang="de-DE" sz="1500" i="1"/>
                <a:t>h</a:t>
              </a:r>
              <a:endParaRPr lang="en-US" altLang="de-DE" sz="1500" i="1"/>
            </a:p>
          </p:txBody>
        </p:sp>
        <p:sp>
          <p:nvSpPr>
            <p:cNvPr id="78877" name="Rectangle 27"/>
            <p:cNvSpPr>
              <a:spLocks noChangeArrowheads="1"/>
            </p:cNvSpPr>
            <p:nvPr/>
          </p:nvSpPr>
          <p:spPr bwMode="auto">
            <a:xfrm>
              <a:off x="3653" y="2592"/>
              <a:ext cx="672" cy="288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8878" name="Rectangle 28"/>
            <p:cNvSpPr>
              <a:spLocks noChangeArrowheads="1"/>
            </p:cNvSpPr>
            <p:nvPr/>
          </p:nvSpPr>
          <p:spPr bwMode="auto">
            <a:xfrm rot="-5400000">
              <a:off x="3461" y="2112"/>
              <a:ext cx="672" cy="2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8879" name="Rectangle 29"/>
            <p:cNvSpPr>
              <a:spLocks noChangeArrowheads="1"/>
            </p:cNvSpPr>
            <p:nvPr/>
          </p:nvSpPr>
          <p:spPr bwMode="auto">
            <a:xfrm rot="-5400000">
              <a:off x="3917" y="2280"/>
              <a:ext cx="336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8880" name="AutoShape 30"/>
            <p:cNvSpPr>
              <a:spLocks noChangeArrowheads="1"/>
            </p:cNvSpPr>
            <p:nvPr/>
          </p:nvSpPr>
          <p:spPr bwMode="auto">
            <a:xfrm rot="-2687382">
              <a:off x="4164" y="1789"/>
              <a:ext cx="690" cy="323"/>
            </a:xfrm>
            <a:prstGeom prst="rightArrow">
              <a:avLst>
                <a:gd name="adj1" fmla="val 50000"/>
                <a:gd name="adj2" fmla="val 53406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500"/>
                <a:t>Wachstum</a:t>
              </a:r>
              <a:endParaRPr lang="en-US" altLang="de-DE" sz="1500"/>
            </a:p>
          </p:txBody>
        </p:sp>
      </p:grpSp>
      <p:sp>
        <p:nvSpPr>
          <p:cNvPr id="584735" name="Rectangle 31"/>
          <p:cNvSpPr>
            <a:spLocks noGrp="1" noChangeArrowheads="1"/>
          </p:cNvSpPr>
          <p:nvPr>
            <p:ph type="body" idx="1"/>
          </p:nvPr>
        </p:nvSpPr>
        <p:spPr>
          <a:xfrm>
            <a:off x="687388" y="1484313"/>
            <a:ext cx="4244975" cy="4464050"/>
          </a:xfrm>
          <a:noFill/>
        </p:spPr>
        <p:txBody>
          <a:bodyPr lIns="191095" tIns="44941" rIns="89883" bIns="44941"/>
          <a:lstStyle/>
          <a:p>
            <a:pPr defTabSz="762000">
              <a:tabLst/>
            </a:pPr>
            <a:r>
              <a:rPr lang="de-DE" altLang="de-DE"/>
              <a:t>Konstruktiver Algorithmus: Sequentielle Anordnung von festen Blöcken (Hard blocks)</a:t>
            </a:r>
          </a:p>
          <a:p>
            <a:pPr defTabSz="762000">
              <a:tabLst/>
            </a:pPr>
            <a:r>
              <a:rPr lang="de-DE" altLang="de-DE"/>
              <a:t>Beginnend mit einem Initialblock werden die Blöcke einzeln und unter Berücksichtigung einer vertikalen, diagonalen und horizontalen Wachstumsrichtung angefügt</a:t>
            </a:r>
          </a:p>
          <a:p>
            <a:pPr defTabSz="762000">
              <a:tabLst/>
            </a:pPr>
            <a:r>
              <a:rPr lang="de-DE" altLang="de-DE"/>
              <a:t>Wachstumsrichtung ist durch die angestrebte Außenform der Topzelle vorgegeben</a:t>
            </a:r>
          </a:p>
          <a:p>
            <a:pPr defTabSz="762000">
              <a:tabLst/>
            </a:pPr>
            <a:r>
              <a:rPr lang="de-DE" altLang="de-DE"/>
              <a:t>Blockreihenfolge:</a:t>
            </a:r>
            <a:br>
              <a:rPr lang="de-DE" altLang="de-DE"/>
            </a:br>
            <a:r>
              <a:rPr lang="de-DE" altLang="de-DE"/>
              <a:t>Algorithmus zur linearen Anordnung</a:t>
            </a:r>
            <a:endParaRPr lang="en-US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4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4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84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84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84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3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9001" name="Group 25"/>
          <p:cNvGrpSpPr>
            <a:grpSpLocks/>
          </p:cNvGrpSpPr>
          <p:nvPr/>
        </p:nvGrpSpPr>
        <p:grpSpPr bwMode="auto">
          <a:xfrm>
            <a:off x="1116013" y="2997200"/>
            <a:ext cx="4679950" cy="2447925"/>
            <a:chOff x="703" y="1888"/>
            <a:chExt cx="2948" cy="1542"/>
          </a:xfrm>
        </p:grpSpPr>
        <p:sp>
          <p:nvSpPr>
            <p:cNvPr id="12302" name="Rectangle 24"/>
            <p:cNvSpPr>
              <a:spLocks noChangeArrowheads="1"/>
            </p:cNvSpPr>
            <p:nvPr/>
          </p:nvSpPr>
          <p:spPr bwMode="auto">
            <a:xfrm rot="-5400000">
              <a:off x="2938" y="3118"/>
              <a:ext cx="336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2303" name="Rectangle 23"/>
            <p:cNvSpPr>
              <a:spLocks noChangeArrowheads="1"/>
            </p:cNvSpPr>
            <p:nvPr/>
          </p:nvSpPr>
          <p:spPr bwMode="auto">
            <a:xfrm rot="-5400000">
              <a:off x="759" y="2080"/>
              <a:ext cx="672" cy="2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2304" name="Text Box 11"/>
            <p:cNvSpPr txBox="1">
              <a:spLocks noChangeArrowheads="1"/>
            </p:cNvSpPr>
            <p:nvPr/>
          </p:nvSpPr>
          <p:spPr bwMode="auto">
            <a:xfrm>
              <a:off x="703" y="2118"/>
              <a:ext cx="426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2" tIns="48402" rIns="96802" bIns="48402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de-DE" altLang="de-DE" i="1"/>
                <a:t>P</a:t>
              </a:r>
              <a:r>
                <a:rPr lang="de-DE" altLang="de-DE" baseline="-25000"/>
                <a:t>1</a:t>
              </a:r>
              <a:endParaRPr lang="de-DE" altLang="de-DE"/>
            </a:p>
          </p:txBody>
        </p:sp>
        <p:sp>
          <p:nvSpPr>
            <p:cNvPr id="12305" name="Text Box 12"/>
            <p:cNvSpPr txBox="1">
              <a:spLocks noChangeArrowheads="1"/>
            </p:cNvSpPr>
            <p:nvPr/>
          </p:nvSpPr>
          <p:spPr bwMode="auto">
            <a:xfrm>
              <a:off x="3224" y="3162"/>
              <a:ext cx="427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2" tIns="48402" rIns="96802" bIns="48402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de-DE" altLang="de-DE" i="1"/>
                <a:t>P</a:t>
              </a:r>
              <a:r>
                <a:rPr lang="de-DE" altLang="de-DE" baseline="-25000"/>
                <a:t>2</a:t>
              </a:r>
              <a:endParaRPr lang="de-DE" altLang="de-DE"/>
            </a:p>
          </p:txBody>
        </p:sp>
        <p:sp>
          <p:nvSpPr>
            <p:cNvPr id="12306" name="Oval 13"/>
            <p:cNvSpPr>
              <a:spLocks noChangeArrowheads="1"/>
            </p:cNvSpPr>
            <p:nvPr/>
          </p:nvSpPr>
          <p:spPr bwMode="auto">
            <a:xfrm>
              <a:off x="1043" y="2174"/>
              <a:ext cx="96" cy="10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500" tIns="42449" rIns="84899" bIns="64178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2307" name="Oval 14"/>
            <p:cNvSpPr>
              <a:spLocks noChangeArrowheads="1"/>
            </p:cNvSpPr>
            <p:nvPr/>
          </p:nvSpPr>
          <p:spPr bwMode="auto">
            <a:xfrm>
              <a:off x="3037" y="3220"/>
              <a:ext cx="97" cy="10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500" tIns="42449" rIns="84899" bIns="64178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3.2    Optimierungsziel: Gesamtverbindungslänge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447800"/>
            <a:ext cx="7631112" cy="2052638"/>
          </a:xfrm>
          <a:noFill/>
        </p:spPr>
        <p:txBody>
          <a:bodyPr lIns="191095" tIns="44941" rIns="89883" bIns="44941"/>
          <a:lstStyle/>
          <a:p>
            <a:pPr defTabSz="762000">
              <a:tabLst/>
            </a:pPr>
            <a:r>
              <a:rPr lang="de-DE" altLang="de-DE"/>
              <a:t>Minimierung der Toplevel-Verdrahtung angestrebt</a:t>
            </a:r>
          </a:p>
          <a:p>
            <a:pPr marL="742950" lvl="1" indent="-285750" defTabSz="762000">
              <a:tabLst/>
            </a:pPr>
            <a:r>
              <a:rPr lang="de-DE" altLang="de-DE"/>
              <a:t>Längenbestimmung über Manhattan-Entfernung (Manhattan-Metrik)</a:t>
            </a:r>
          </a:p>
          <a:p>
            <a:pPr marL="742950" lvl="1" indent="-285750" defTabSz="762000">
              <a:tabLst/>
            </a:pPr>
            <a:r>
              <a:rPr lang="de-DE" altLang="de-DE"/>
              <a:t>Längenbestimmung über minimalen Spannbaum (euklidische Metrik)</a:t>
            </a:r>
            <a:endParaRPr lang="en-US" altLang="de-DE"/>
          </a:p>
        </p:txBody>
      </p:sp>
      <p:graphicFrame>
        <p:nvGraphicFramePr>
          <p:cNvPr id="638983" name="Object 7"/>
          <p:cNvGraphicFramePr>
            <a:graphicFrameLocks noChangeAspect="1"/>
          </p:cNvGraphicFramePr>
          <p:nvPr/>
        </p:nvGraphicFramePr>
        <p:xfrm>
          <a:off x="1395413" y="5805488"/>
          <a:ext cx="35845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" name="Formel" r:id="rId3" imgW="2374900" imgH="304800" progId="Equation.3">
                  <p:embed/>
                </p:oleObj>
              </mc:Choice>
              <mc:Fallback>
                <p:oleObj name="Formel" r:id="rId3" imgW="2374900" imgH="304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3" y="5805488"/>
                        <a:ext cx="358457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8984" name="Rectangle 8"/>
          <p:cNvSpPr>
            <a:spLocks noChangeArrowheads="1"/>
          </p:cNvSpPr>
          <p:nvPr/>
        </p:nvSpPr>
        <p:spPr bwMode="auto">
          <a:xfrm>
            <a:off x="2065338" y="2852738"/>
            <a:ext cx="21463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883" tIns="43942" rIns="87883" bIns="43942"/>
          <a:lstStyle>
            <a:lvl1pPr marL="342900" indent="-34290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None/>
            </a:pPr>
            <a:r>
              <a:rPr lang="de-DE" altLang="de-DE" sz="1600" dirty="0">
                <a:solidFill>
                  <a:srgbClr val="008000"/>
                </a:solidFill>
                <a:sym typeface="Symbol" pitchFamily="18" charset="2"/>
              </a:rPr>
              <a:t>Euklidische Metrik  </a:t>
            </a:r>
          </a:p>
        </p:txBody>
      </p:sp>
      <p:sp>
        <p:nvSpPr>
          <p:cNvPr id="638985" name="Rectangle 9"/>
          <p:cNvSpPr>
            <a:spLocks noChangeArrowheads="1"/>
          </p:cNvSpPr>
          <p:nvPr/>
        </p:nvSpPr>
        <p:spPr bwMode="auto">
          <a:xfrm>
            <a:off x="1738313" y="3530600"/>
            <a:ext cx="3160712" cy="1665288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38986" name="Line 10"/>
          <p:cNvSpPr>
            <a:spLocks noChangeShapeType="1"/>
          </p:cNvSpPr>
          <p:nvPr/>
        </p:nvSpPr>
        <p:spPr bwMode="auto">
          <a:xfrm>
            <a:off x="1738313" y="3530600"/>
            <a:ext cx="3160712" cy="1665288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8991" name="Line 15"/>
          <p:cNvSpPr>
            <a:spLocks noChangeShapeType="1"/>
          </p:cNvSpPr>
          <p:nvPr/>
        </p:nvSpPr>
        <p:spPr bwMode="auto">
          <a:xfrm>
            <a:off x="3016250" y="3175000"/>
            <a:ext cx="0" cy="94615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  <p:sp>
        <p:nvSpPr>
          <p:cNvPr id="638992" name="Line 16"/>
          <p:cNvSpPr>
            <a:spLocks noChangeShapeType="1"/>
          </p:cNvSpPr>
          <p:nvPr/>
        </p:nvSpPr>
        <p:spPr bwMode="auto">
          <a:xfrm flipH="1">
            <a:off x="4975225" y="3175000"/>
            <a:ext cx="317500" cy="442913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  <p:sp>
        <p:nvSpPr>
          <p:cNvPr id="638993" name="Line 17"/>
          <p:cNvSpPr>
            <a:spLocks noChangeShapeType="1"/>
          </p:cNvSpPr>
          <p:nvPr/>
        </p:nvSpPr>
        <p:spPr bwMode="auto">
          <a:xfrm flipH="1">
            <a:off x="3016250" y="3175000"/>
            <a:ext cx="1958975" cy="1916113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  <p:sp>
        <p:nvSpPr>
          <p:cNvPr id="638994" name="Rectangle 18"/>
          <p:cNvSpPr>
            <a:spLocks noChangeArrowheads="1"/>
          </p:cNvSpPr>
          <p:nvPr/>
        </p:nvSpPr>
        <p:spPr bwMode="auto">
          <a:xfrm>
            <a:off x="4513263" y="2852738"/>
            <a:ext cx="207486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883" tIns="43942" rIns="87883" bIns="43942"/>
          <a:lstStyle>
            <a:lvl1pPr marL="342900" indent="-34290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None/>
            </a:pPr>
            <a:r>
              <a:rPr lang="de-DE" altLang="de-DE" sz="1600">
                <a:solidFill>
                  <a:srgbClr val="CC0000"/>
                </a:solidFill>
                <a:sym typeface="Symbol" pitchFamily="18" charset="2"/>
              </a:rPr>
              <a:t>Manhattan-Metrik</a:t>
            </a:r>
          </a:p>
        </p:txBody>
      </p:sp>
      <p:sp>
        <p:nvSpPr>
          <p:cNvPr id="638995" name="Text Box 19"/>
          <p:cNvSpPr txBox="1">
            <a:spLocks noChangeArrowheads="1"/>
          </p:cNvSpPr>
          <p:nvPr/>
        </p:nvSpPr>
        <p:spPr bwMode="auto">
          <a:xfrm>
            <a:off x="5076825" y="5780088"/>
            <a:ext cx="2590800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600" i="1" dirty="0">
                <a:solidFill>
                  <a:srgbClr val="C00000"/>
                </a:solidFill>
              </a:rPr>
              <a:t>n</a:t>
            </a:r>
            <a:r>
              <a:rPr lang="de-DE" altLang="de-DE" sz="1600" dirty="0">
                <a:solidFill>
                  <a:srgbClr val="C00000"/>
                </a:solidFill>
              </a:rPr>
              <a:t>=1</a:t>
            </a:r>
            <a:r>
              <a:rPr lang="de-DE" altLang="de-DE" sz="1600" dirty="0"/>
              <a:t> für Manhattan-Metrik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600" i="1" dirty="0">
                <a:solidFill>
                  <a:srgbClr val="008000"/>
                </a:solidFill>
              </a:rPr>
              <a:t>n</a:t>
            </a:r>
            <a:r>
              <a:rPr lang="de-DE" altLang="de-DE" sz="1600" dirty="0">
                <a:solidFill>
                  <a:srgbClr val="008000"/>
                </a:solidFill>
              </a:rPr>
              <a:t>=2</a:t>
            </a:r>
            <a:r>
              <a:rPr lang="de-DE" altLang="de-DE" sz="1600" dirty="0"/>
              <a:t> für euklidische Metrik</a:t>
            </a:r>
            <a:endParaRPr lang="en-US" altLang="de-DE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8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9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38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38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38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38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38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38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38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38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38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38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79" grpId="0" build="p"/>
      <p:bldP spid="638984" grpId="0"/>
      <p:bldP spid="638985" grpId="0" animBg="1"/>
      <p:bldP spid="638986" grpId="0" animBg="1"/>
      <p:bldP spid="638991" grpId="0" animBg="1"/>
      <p:bldP spid="638992" grpId="0" animBg="1"/>
      <p:bldP spid="638993" grpId="0" animBg="1"/>
      <p:bldP spid="638994" grpId="0"/>
      <p:bldP spid="63899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3.4.2	Cluster-Wachstum (Cluster Growth)</a:t>
            </a:r>
          </a:p>
        </p:txBody>
      </p:sp>
      <p:sp>
        <p:nvSpPr>
          <p:cNvPr id="79875" name="Line 3"/>
          <p:cNvSpPr>
            <a:spLocks noChangeShapeType="1"/>
          </p:cNvSpPr>
          <p:nvPr/>
        </p:nvSpPr>
        <p:spPr bwMode="auto">
          <a:xfrm flipH="1">
            <a:off x="2552700" y="2362200"/>
            <a:ext cx="0" cy="236220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non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876" name="Line 4"/>
          <p:cNvSpPr>
            <a:spLocks noChangeShapeType="1"/>
          </p:cNvSpPr>
          <p:nvPr/>
        </p:nvSpPr>
        <p:spPr bwMode="auto">
          <a:xfrm>
            <a:off x="2400300" y="4572000"/>
            <a:ext cx="2439988" cy="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4684713" y="4641850"/>
            <a:ext cx="369887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900" i="1"/>
              <a:t>w</a:t>
            </a:r>
            <a:endParaRPr lang="en-US" altLang="de-DE" sz="1900" i="1"/>
          </a:p>
        </p:txBody>
      </p:sp>
      <p:sp>
        <p:nvSpPr>
          <p:cNvPr id="79878" name="Line 6"/>
          <p:cNvSpPr>
            <a:spLocks noChangeShapeType="1"/>
          </p:cNvSpPr>
          <p:nvPr/>
        </p:nvSpPr>
        <p:spPr bwMode="auto">
          <a:xfrm>
            <a:off x="3087688" y="4495800"/>
            <a:ext cx="0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>
            <a:off x="3362325" y="44862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3619500" y="4495800"/>
            <a:ext cx="0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881" name="Line 9"/>
          <p:cNvSpPr>
            <a:spLocks noChangeShapeType="1"/>
          </p:cNvSpPr>
          <p:nvPr/>
        </p:nvSpPr>
        <p:spPr bwMode="auto">
          <a:xfrm>
            <a:off x="3848100" y="4495800"/>
            <a:ext cx="0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>
            <a:off x="4154488" y="4495800"/>
            <a:ext cx="0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883" name="Line 11"/>
          <p:cNvSpPr>
            <a:spLocks noChangeShapeType="1"/>
          </p:cNvSpPr>
          <p:nvPr/>
        </p:nvSpPr>
        <p:spPr bwMode="auto">
          <a:xfrm>
            <a:off x="4383088" y="4495800"/>
            <a:ext cx="0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884" name="Line 12"/>
          <p:cNvSpPr>
            <a:spLocks noChangeShapeType="1"/>
          </p:cNvSpPr>
          <p:nvPr/>
        </p:nvSpPr>
        <p:spPr bwMode="auto">
          <a:xfrm>
            <a:off x="4611688" y="4495800"/>
            <a:ext cx="0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885" name="Line 13"/>
          <p:cNvSpPr>
            <a:spLocks noChangeShapeType="1"/>
          </p:cNvSpPr>
          <p:nvPr/>
        </p:nvSpPr>
        <p:spPr bwMode="auto">
          <a:xfrm rot="-5400000">
            <a:off x="2563813" y="40417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886" name="Line 14"/>
          <p:cNvSpPr>
            <a:spLocks noChangeShapeType="1"/>
          </p:cNvSpPr>
          <p:nvPr/>
        </p:nvSpPr>
        <p:spPr bwMode="auto">
          <a:xfrm rot="-5400000">
            <a:off x="2553494" y="3809206"/>
            <a:ext cx="0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887" name="Line 15"/>
          <p:cNvSpPr>
            <a:spLocks noChangeShapeType="1"/>
          </p:cNvSpPr>
          <p:nvPr/>
        </p:nvSpPr>
        <p:spPr bwMode="auto">
          <a:xfrm rot="-5400000">
            <a:off x="2563813" y="3581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888" name="Line 16"/>
          <p:cNvSpPr>
            <a:spLocks noChangeShapeType="1"/>
          </p:cNvSpPr>
          <p:nvPr/>
        </p:nvSpPr>
        <p:spPr bwMode="auto">
          <a:xfrm rot="-5400000">
            <a:off x="2563813" y="32797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889" name="Line 17"/>
          <p:cNvSpPr>
            <a:spLocks noChangeShapeType="1"/>
          </p:cNvSpPr>
          <p:nvPr/>
        </p:nvSpPr>
        <p:spPr bwMode="auto">
          <a:xfrm rot="-5400000">
            <a:off x="2563813" y="2974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890" name="Line 18"/>
          <p:cNvSpPr>
            <a:spLocks noChangeShapeType="1"/>
          </p:cNvSpPr>
          <p:nvPr/>
        </p:nvSpPr>
        <p:spPr bwMode="auto">
          <a:xfrm rot="-5400000">
            <a:off x="2563813" y="25177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891" name="Text Box 19"/>
          <p:cNvSpPr txBox="1">
            <a:spLocks noChangeArrowheads="1"/>
          </p:cNvSpPr>
          <p:nvPr/>
        </p:nvSpPr>
        <p:spPr bwMode="auto">
          <a:xfrm>
            <a:off x="2095500" y="2133600"/>
            <a:ext cx="33020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900" i="1"/>
              <a:t>h</a:t>
            </a:r>
            <a:endParaRPr lang="en-US" altLang="de-DE" sz="1900" i="1"/>
          </a:p>
        </p:txBody>
      </p:sp>
      <p:sp>
        <p:nvSpPr>
          <p:cNvPr id="79892" name="Line 20"/>
          <p:cNvSpPr>
            <a:spLocks noChangeShapeType="1"/>
          </p:cNvSpPr>
          <p:nvPr/>
        </p:nvSpPr>
        <p:spPr bwMode="auto">
          <a:xfrm rot="-5400000">
            <a:off x="2553494" y="2291556"/>
            <a:ext cx="0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893" name="Line 21"/>
          <p:cNvSpPr>
            <a:spLocks noChangeShapeType="1"/>
          </p:cNvSpPr>
          <p:nvPr/>
        </p:nvSpPr>
        <p:spPr bwMode="auto">
          <a:xfrm>
            <a:off x="4840288" y="450373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894" name="Line 22"/>
          <p:cNvSpPr>
            <a:spLocks noChangeShapeType="1"/>
          </p:cNvSpPr>
          <p:nvPr/>
        </p:nvSpPr>
        <p:spPr bwMode="auto">
          <a:xfrm>
            <a:off x="2819400" y="4495800"/>
            <a:ext cx="0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895" name="Line 23"/>
          <p:cNvSpPr>
            <a:spLocks noChangeShapeType="1"/>
          </p:cNvSpPr>
          <p:nvPr/>
        </p:nvSpPr>
        <p:spPr bwMode="auto">
          <a:xfrm rot="-5400000">
            <a:off x="2551907" y="4266406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896" name="Line 24"/>
          <p:cNvSpPr>
            <a:spLocks noChangeShapeType="1"/>
          </p:cNvSpPr>
          <p:nvPr/>
        </p:nvSpPr>
        <p:spPr bwMode="auto">
          <a:xfrm rot="-5400000">
            <a:off x="2563813" y="27495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897" name="Rectangle 25" descr="Diagonal weit nach oben"/>
          <p:cNvSpPr>
            <a:spLocks noChangeArrowheads="1"/>
          </p:cNvSpPr>
          <p:nvPr/>
        </p:nvSpPr>
        <p:spPr bwMode="auto">
          <a:xfrm>
            <a:off x="2552700" y="2362200"/>
            <a:ext cx="2287588" cy="221297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9898" name="Text Box 26"/>
          <p:cNvSpPr txBox="1">
            <a:spLocks noChangeArrowheads="1"/>
          </p:cNvSpPr>
          <p:nvPr/>
        </p:nvSpPr>
        <p:spPr bwMode="auto">
          <a:xfrm>
            <a:off x="4230688" y="3551238"/>
            <a:ext cx="1323975" cy="2587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7170" tIns="11434" rIns="57170" bIns="1143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500"/>
              <a:t>Topzelle </a:t>
            </a:r>
            <a:r>
              <a:rPr lang="de-DE" altLang="de-DE" sz="1500" i="1"/>
              <a:t>w</a:t>
            </a:r>
            <a:r>
              <a:rPr lang="de-DE" altLang="de-DE" sz="1500"/>
              <a:t> x </a:t>
            </a:r>
            <a:r>
              <a:rPr lang="de-DE" altLang="de-DE" sz="1500" i="1"/>
              <a:t>h</a:t>
            </a:r>
            <a:endParaRPr lang="en-US" altLang="de-DE" sz="1500" i="1"/>
          </a:p>
        </p:txBody>
      </p:sp>
      <p:sp>
        <p:nvSpPr>
          <p:cNvPr id="79899" name="Rectangle 27"/>
          <p:cNvSpPr>
            <a:spLocks noChangeArrowheads="1"/>
          </p:cNvSpPr>
          <p:nvPr/>
        </p:nvSpPr>
        <p:spPr bwMode="auto">
          <a:xfrm>
            <a:off x="2552700" y="4114800"/>
            <a:ext cx="1066800" cy="4572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9900" name="Rectangle 28"/>
          <p:cNvSpPr>
            <a:spLocks noChangeArrowheads="1"/>
          </p:cNvSpPr>
          <p:nvPr/>
        </p:nvSpPr>
        <p:spPr bwMode="auto">
          <a:xfrm rot="-5400000">
            <a:off x="2247900" y="3352800"/>
            <a:ext cx="1066800" cy="457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9901" name="Rectangle 29"/>
          <p:cNvSpPr>
            <a:spLocks noChangeArrowheads="1"/>
          </p:cNvSpPr>
          <p:nvPr/>
        </p:nvSpPr>
        <p:spPr bwMode="auto">
          <a:xfrm rot="-5400000">
            <a:off x="2971800" y="3619500"/>
            <a:ext cx="53340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9902" name="AutoShape 30"/>
          <p:cNvSpPr>
            <a:spLocks noChangeArrowheads="1"/>
          </p:cNvSpPr>
          <p:nvPr/>
        </p:nvSpPr>
        <p:spPr bwMode="auto">
          <a:xfrm rot="-2687382">
            <a:off x="3363913" y="2840038"/>
            <a:ext cx="1095375" cy="512762"/>
          </a:xfrm>
          <a:prstGeom prst="rightArrow">
            <a:avLst>
              <a:gd name="adj1" fmla="val 50000"/>
              <a:gd name="adj2" fmla="val 53406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500"/>
              <a:t>Wachstum</a:t>
            </a:r>
            <a:endParaRPr lang="en-US" altLang="de-DE" sz="15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3.4.2	Cluster-Wachstum: Lineare Anordnung</a:t>
            </a:r>
          </a:p>
        </p:txBody>
      </p:sp>
      <p:grpSp>
        <p:nvGrpSpPr>
          <p:cNvPr id="585755" name="Group 27"/>
          <p:cNvGrpSpPr>
            <a:grpSpLocks/>
          </p:cNvGrpSpPr>
          <p:nvPr/>
        </p:nvGrpSpPr>
        <p:grpSpPr bwMode="auto">
          <a:xfrm>
            <a:off x="1403350" y="3157538"/>
            <a:ext cx="4048125" cy="2792412"/>
            <a:chOff x="1032" y="2069"/>
            <a:chExt cx="2550" cy="1759"/>
          </a:xfrm>
        </p:grpSpPr>
        <p:sp>
          <p:nvSpPr>
            <p:cNvPr id="80901" name="Rectangle 3"/>
            <p:cNvSpPr>
              <a:spLocks noChangeArrowheads="1"/>
            </p:cNvSpPr>
            <p:nvPr/>
          </p:nvSpPr>
          <p:spPr bwMode="auto">
            <a:xfrm>
              <a:off x="2089" y="3061"/>
              <a:ext cx="672" cy="288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80902" name="Rectangle 4"/>
            <p:cNvSpPr>
              <a:spLocks noChangeArrowheads="1"/>
            </p:cNvSpPr>
            <p:nvPr/>
          </p:nvSpPr>
          <p:spPr bwMode="auto">
            <a:xfrm rot="-5400000">
              <a:off x="839" y="2869"/>
              <a:ext cx="673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80903" name="Rectangle 5"/>
            <p:cNvSpPr>
              <a:spLocks noChangeArrowheads="1"/>
            </p:cNvSpPr>
            <p:nvPr/>
          </p:nvSpPr>
          <p:spPr bwMode="auto">
            <a:xfrm rot="-5400000">
              <a:off x="1536" y="3037"/>
              <a:ext cx="336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80904" name="Line 6"/>
            <p:cNvSpPr>
              <a:spLocks noChangeShapeType="1"/>
            </p:cNvSpPr>
            <p:nvPr/>
          </p:nvSpPr>
          <p:spPr bwMode="auto">
            <a:xfrm>
              <a:off x="1704" y="335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905" name="Line 7"/>
            <p:cNvSpPr>
              <a:spLocks noChangeShapeType="1"/>
            </p:cNvSpPr>
            <p:nvPr/>
          </p:nvSpPr>
          <p:spPr bwMode="auto">
            <a:xfrm>
              <a:off x="1704" y="3494"/>
              <a:ext cx="13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906" name="Line 8"/>
            <p:cNvSpPr>
              <a:spLocks noChangeShapeType="1"/>
            </p:cNvSpPr>
            <p:nvPr/>
          </p:nvSpPr>
          <p:spPr bwMode="auto">
            <a:xfrm>
              <a:off x="2424" y="335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907" name="Text Box 9"/>
            <p:cNvSpPr txBox="1">
              <a:spLocks noChangeArrowheads="1"/>
            </p:cNvSpPr>
            <p:nvPr/>
          </p:nvSpPr>
          <p:spPr bwMode="auto">
            <a:xfrm>
              <a:off x="2953" y="3072"/>
              <a:ext cx="25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de-DE" altLang="de-DE" b="1"/>
                <a:t>…</a:t>
              </a:r>
              <a:endParaRPr lang="en-US" altLang="de-DE" b="1"/>
            </a:p>
          </p:txBody>
        </p:sp>
        <p:sp>
          <p:nvSpPr>
            <p:cNvPr id="80908" name="Line 10"/>
            <p:cNvSpPr>
              <a:spLocks noChangeShapeType="1"/>
            </p:cNvSpPr>
            <p:nvPr/>
          </p:nvSpPr>
          <p:spPr bwMode="auto">
            <a:xfrm flipV="1">
              <a:off x="1176" y="25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909" name="Line 11"/>
            <p:cNvSpPr>
              <a:spLocks noChangeShapeType="1"/>
            </p:cNvSpPr>
            <p:nvPr/>
          </p:nvSpPr>
          <p:spPr bwMode="auto">
            <a:xfrm>
              <a:off x="1176" y="2532"/>
              <a:ext cx="12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910" name="Line 12"/>
            <p:cNvSpPr>
              <a:spLocks noChangeShapeType="1"/>
            </p:cNvSpPr>
            <p:nvPr/>
          </p:nvSpPr>
          <p:spPr bwMode="auto">
            <a:xfrm>
              <a:off x="2377" y="2532"/>
              <a:ext cx="0" cy="5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911" name="Line 13"/>
            <p:cNvSpPr>
              <a:spLocks noChangeShapeType="1"/>
            </p:cNvSpPr>
            <p:nvPr/>
          </p:nvSpPr>
          <p:spPr bwMode="auto">
            <a:xfrm flipV="1">
              <a:off x="1704" y="2629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912" name="Line 14"/>
            <p:cNvSpPr>
              <a:spLocks noChangeShapeType="1"/>
            </p:cNvSpPr>
            <p:nvPr/>
          </p:nvSpPr>
          <p:spPr bwMode="auto">
            <a:xfrm>
              <a:off x="1704" y="2629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913" name="Line 15"/>
            <p:cNvSpPr>
              <a:spLocks noChangeShapeType="1"/>
            </p:cNvSpPr>
            <p:nvPr/>
          </p:nvSpPr>
          <p:spPr bwMode="auto">
            <a:xfrm>
              <a:off x="2280" y="2629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914" name="Line 16"/>
            <p:cNvSpPr>
              <a:spLocks noChangeShapeType="1"/>
            </p:cNvSpPr>
            <p:nvPr/>
          </p:nvSpPr>
          <p:spPr bwMode="auto">
            <a:xfrm>
              <a:off x="2473" y="2532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915" name="Line 17"/>
            <p:cNvSpPr>
              <a:spLocks noChangeShapeType="1"/>
            </p:cNvSpPr>
            <p:nvPr/>
          </p:nvSpPr>
          <p:spPr bwMode="auto">
            <a:xfrm>
              <a:off x="2473" y="2532"/>
              <a:ext cx="0" cy="5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916" name="Line 18"/>
            <p:cNvSpPr>
              <a:spLocks noChangeShapeType="1"/>
            </p:cNvSpPr>
            <p:nvPr/>
          </p:nvSpPr>
          <p:spPr bwMode="auto">
            <a:xfrm>
              <a:off x="2568" y="2629"/>
              <a:ext cx="4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917" name="Line 19"/>
            <p:cNvSpPr>
              <a:spLocks noChangeShapeType="1"/>
            </p:cNvSpPr>
            <p:nvPr/>
          </p:nvSpPr>
          <p:spPr bwMode="auto">
            <a:xfrm>
              <a:off x="2568" y="2629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918" name="Text Box 20"/>
            <p:cNvSpPr txBox="1">
              <a:spLocks noChangeArrowheads="1"/>
            </p:cNvSpPr>
            <p:nvPr/>
          </p:nvSpPr>
          <p:spPr bwMode="auto">
            <a:xfrm>
              <a:off x="1416" y="2069"/>
              <a:ext cx="1063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de-DE" altLang="de-DE"/>
                <a:t>Endende Netze</a:t>
              </a:r>
              <a:endParaRPr lang="en-US" altLang="de-DE"/>
            </a:p>
          </p:txBody>
        </p:sp>
        <p:sp>
          <p:nvSpPr>
            <p:cNvPr id="80919" name="Text Box 21"/>
            <p:cNvSpPr txBox="1">
              <a:spLocks noChangeArrowheads="1"/>
            </p:cNvSpPr>
            <p:nvPr/>
          </p:nvSpPr>
          <p:spPr bwMode="auto">
            <a:xfrm>
              <a:off x="2740" y="2069"/>
              <a:ext cx="842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de-DE" altLang="de-DE"/>
                <a:t>Neue Netze</a:t>
              </a:r>
              <a:endParaRPr lang="en-US" altLang="de-DE"/>
            </a:p>
          </p:txBody>
        </p:sp>
        <p:sp>
          <p:nvSpPr>
            <p:cNvPr id="80920" name="Text Box 22"/>
            <p:cNvSpPr txBox="1">
              <a:spLocks noChangeArrowheads="1"/>
            </p:cNvSpPr>
            <p:nvPr/>
          </p:nvSpPr>
          <p:spPr bwMode="auto">
            <a:xfrm>
              <a:off x="1320" y="3605"/>
              <a:ext cx="141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de-DE" altLang="de-DE"/>
                <a:t>Weitergeführte Netze</a:t>
              </a:r>
              <a:endParaRPr lang="en-US" altLang="de-DE"/>
            </a:p>
          </p:txBody>
        </p:sp>
        <p:sp>
          <p:nvSpPr>
            <p:cNvPr id="80921" name="Oval 23"/>
            <p:cNvSpPr>
              <a:spLocks noChangeArrowheads="1"/>
            </p:cNvSpPr>
            <p:nvPr/>
          </p:nvSpPr>
          <p:spPr bwMode="auto">
            <a:xfrm>
              <a:off x="1896" y="2341"/>
              <a:ext cx="144" cy="432"/>
            </a:xfrm>
            <a:prstGeom prst="ellips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80922" name="Oval 24"/>
            <p:cNvSpPr>
              <a:spLocks noChangeArrowheads="1"/>
            </p:cNvSpPr>
            <p:nvPr/>
          </p:nvSpPr>
          <p:spPr bwMode="auto">
            <a:xfrm>
              <a:off x="2953" y="2341"/>
              <a:ext cx="143" cy="432"/>
            </a:xfrm>
            <a:prstGeom prst="ellips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80923" name="Oval 25"/>
            <p:cNvSpPr>
              <a:spLocks noChangeArrowheads="1"/>
            </p:cNvSpPr>
            <p:nvPr/>
          </p:nvSpPr>
          <p:spPr bwMode="auto">
            <a:xfrm>
              <a:off x="2953" y="3301"/>
              <a:ext cx="143" cy="432"/>
            </a:xfrm>
            <a:prstGeom prst="ellips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585754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687388" y="1557338"/>
            <a:ext cx="7485062" cy="4464050"/>
          </a:xfrm>
          <a:noFill/>
        </p:spPr>
        <p:txBody>
          <a:bodyPr lIns="191095" tIns="44941" rIns="89883" bIns="44941"/>
          <a:lstStyle/>
          <a:p>
            <a:pPr defTabSz="762000">
              <a:tabLst/>
            </a:pPr>
            <a:r>
              <a:rPr lang="de-DE" altLang="de-DE"/>
              <a:t>Lineare Blockanordnung mit dem Ziel der Minimierung der Netze, die bei einem beliebigen Schnitt durch diese Blockfolge aufzutrennen sind</a:t>
            </a:r>
          </a:p>
          <a:p>
            <a:pPr defTabSz="762000">
              <a:tabLst/>
            </a:pPr>
            <a:r>
              <a:rPr lang="de-DE" altLang="de-DE"/>
              <a:t>Drei Netzklassen für jeden Block:</a:t>
            </a:r>
            <a:endParaRPr lang="en-US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5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5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85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54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3.4.2	Cluster-Wachstum: Lineare Anordnung</a:t>
            </a: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3316288" y="3706813"/>
            <a:ext cx="1066800" cy="4572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 rot="-5400000">
            <a:off x="1332706" y="3401219"/>
            <a:ext cx="1068388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 rot="-5400000">
            <a:off x="2438400" y="3668713"/>
            <a:ext cx="533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81926" name="Line 6"/>
          <p:cNvSpPr>
            <a:spLocks noChangeShapeType="1"/>
          </p:cNvSpPr>
          <p:nvPr/>
        </p:nvSpPr>
        <p:spPr bwMode="auto">
          <a:xfrm>
            <a:off x="2705100" y="416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927" name="Line 7"/>
          <p:cNvSpPr>
            <a:spLocks noChangeShapeType="1"/>
          </p:cNvSpPr>
          <p:nvPr/>
        </p:nvSpPr>
        <p:spPr bwMode="auto">
          <a:xfrm>
            <a:off x="2705100" y="4394200"/>
            <a:ext cx="2135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>
            <a:off x="3848100" y="416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4687888" y="3724275"/>
            <a:ext cx="4095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/>
              <a:t>…</a:t>
            </a:r>
            <a:endParaRPr lang="en-US" altLang="de-DE" b="1"/>
          </a:p>
        </p:txBody>
      </p:sp>
      <p:sp>
        <p:nvSpPr>
          <p:cNvPr id="81930" name="Line 10"/>
          <p:cNvSpPr>
            <a:spLocks noChangeShapeType="1"/>
          </p:cNvSpPr>
          <p:nvPr/>
        </p:nvSpPr>
        <p:spPr bwMode="auto">
          <a:xfrm flipV="1">
            <a:off x="1866900" y="28670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931" name="Line 11"/>
          <p:cNvSpPr>
            <a:spLocks noChangeShapeType="1"/>
          </p:cNvSpPr>
          <p:nvPr/>
        </p:nvSpPr>
        <p:spPr bwMode="auto">
          <a:xfrm>
            <a:off x="1866900" y="2867025"/>
            <a:ext cx="1906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932" name="Line 12"/>
          <p:cNvSpPr>
            <a:spLocks noChangeShapeType="1"/>
          </p:cNvSpPr>
          <p:nvPr/>
        </p:nvSpPr>
        <p:spPr bwMode="auto">
          <a:xfrm>
            <a:off x="3773488" y="2867025"/>
            <a:ext cx="0" cy="839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933" name="Line 13"/>
          <p:cNvSpPr>
            <a:spLocks noChangeShapeType="1"/>
          </p:cNvSpPr>
          <p:nvPr/>
        </p:nvSpPr>
        <p:spPr bwMode="auto">
          <a:xfrm flipV="1">
            <a:off x="2705100" y="302101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934" name="Line 14"/>
          <p:cNvSpPr>
            <a:spLocks noChangeShapeType="1"/>
          </p:cNvSpPr>
          <p:nvPr/>
        </p:nvSpPr>
        <p:spPr bwMode="auto">
          <a:xfrm>
            <a:off x="2705100" y="3021013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935" name="Line 15"/>
          <p:cNvSpPr>
            <a:spLocks noChangeShapeType="1"/>
          </p:cNvSpPr>
          <p:nvPr/>
        </p:nvSpPr>
        <p:spPr bwMode="auto">
          <a:xfrm>
            <a:off x="3619500" y="3021013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936" name="Line 16"/>
          <p:cNvSpPr>
            <a:spLocks noChangeShapeType="1"/>
          </p:cNvSpPr>
          <p:nvPr/>
        </p:nvSpPr>
        <p:spPr bwMode="auto">
          <a:xfrm>
            <a:off x="3925888" y="286702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937" name="Line 17"/>
          <p:cNvSpPr>
            <a:spLocks noChangeShapeType="1"/>
          </p:cNvSpPr>
          <p:nvPr/>
        </p:nvSpPr>
        <p:spPr bwMode="auto">
          <a:xfrm>
            <a:off x="3925888" y="2867025"/>
            <a:ext cx="0" cy="839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938" name="Line 18"/>
          <p:cNvSpPr>
            <a:spLocks noChangeShapeType="1"/>
          </p:cNvSpPr>
          <p:nvPr/>
        </p:nvSpPr>
        <p:spPr bwMode="auto">
          <a:xfrm>
            <a:off x="4076700" y="3021013"/>
            <a:ext cx="763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939" name="Line 19"/>
          <p:cNvSpPr>
            <a:spLocks noChangeShapeType="1"/>
          </p:cNvSpPr>
          <p:nvPr/>
        </p:nvSpPr>
        <p:spPr bwMode="auto">
          <a:xfrm>
            <a:off x="4076700" y="3021013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47900" y="2132013"/>
            <a:ext cx="168751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/>
              <a:t>Endende Netze</a:t>
            </a:r>
            <a:endParaRPr lang="en-US" altLang="de-DE"/>
          </a:p>
        </p:txBody>
      </p:sp>
      <p:sp>
        <p:nvSpPr>
          <p:cNvPr id="81941" name="Text Box 21"/>
          <p:cNvSpPr txBox="1">
            <a:spLocks noChangeArrowheads="1"/>
          </p:cNvSpPr>
          <p:nvPr/>
        </p:nvSpPr>
        <p:spPr bwMode="auto">
          <a:xfrm>
            <a:off x="4349750" y="2132013"/>
            <a:ext cx="13366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/>
              <a:t>Neue Netze</a:t>
            </a:r>
            <a:endParaRPr lang="en-US" altLang="de-DE"/>
          </a:p>
        </p:txBody>
      </p:sp>
      <p:sp>
        <p:nvSpPr>
          <p:cNvPr id="81942" name="Text Box 22"/>
          <p:cNvSpPr txBox="1">
            <a:spLocks noChangeArrowheads="1"/>
          </p:cNvSpPr>
          <p:nvPr/>
        </p:nvSpPr>
        <p:spPr bwMode="auto">
          <a:xfrm>
            <a:off x="2095500" y="4570413"/>
            <a:ext cx="22383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/>
              <a:t>Weitergeführte Netze</a:t>
            </a:r>
            <a:endParaRPr lang="en-US" altLang="de-DE"/>
          </a:p>
        </p:txBody>
      </p:sp>
      <p:sp>
        <p:nvSpPr>
          <p:cNvPr id="81943" name="Oval 23"/>
          <p:cNvSpPr>
            <a:spLocks noChangeArrowheads="1"/>
          </p:cNvSpPr>
          <p:nvPr/>
        </p:nvSpPr>
        <p:spPr bwMode="auto">
          <a:xfrm>
            <a:off x="3009900" y="2563813"/>
            <a:ext cx="228600" cy="685800"/>
          </a:xfrm>
          <a:prstGeom prst="ellipse">
            <a:avLst/>
          </a:prstGeom>
          <a:noFill/>
          <a:ln w="38100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81944" name="Oval 24"/>
          <p:cNvSpPr>
            <a:spLocks noChangeArrowheads="1"/>
          </p:cNvSpPr>
          <p:nvPr/>
        </p:nvSpPr>
        <p:spPr bwMode="auto">
          <a:xfrm>
            <a:off x="4687888" y="2563813"/>
            <a:ext cx="227012" cy="685800"/>
          </a:xfrm>
          <a:prstGeom prst="ellipse">
            <a:avLst/>
          </a:prstGeom>
          <a:noFill/>
          <a:ln w="38100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81945" name="Oval 25"/>
          <p:cNvSpPr>
            <a:spLocks noChangeArrowheads="1"/>
          </p:cNvSpPr>
          <p:nvPr/>
        </p:nvSpPr>
        <p:spPr bwMode="auto">
          <a:xfrm>
            <a:off x="4687888" y="4087813"/>
            <a:ext cx="227012" cy="685800"/>
          </a:xfrm>
          <a:prstGeom prst="ellipse">
            <a:avLst/>
          </a:prstGeom>
          <a:noFill/>
          <a:ln w="38100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3.4.2	Cluster-Wachstum: Lineare Anordnung</a:t>
            </a:r>
          </a:p>
        </p:txBody>
      </p:sp>
      <p:sp>
        <p:nvSpPr>
          <p:cNvPr id="625691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687388" y="1557338"/>
            <a:ext cx="8205787" cy="4464050"/>
          </a:xfrm>
          <a:noFill/>
        </p:spPr>
        <p:txBody>
          <a:bodyPr lIns="191095" tIns="44941" rIns="89883" bIns="44941"/>
          <a:lstStyle/>
          <a:p>
            <a:pPr defTabSz="762000">
              <a:lnSpc>
                <a:spcPct val="92000"/>
              </a:lnSpc>
              <a:tabLst/>
            </a:pPr>
            <a:r>
              <a:rPr lang="de-DE" altLang="de-DE" dirty="0"/>
              <a:t>Reihenfolge der Blockanordnung ergibt sich aus der jeweiligen Netzanzahl innerhalb der mit einem Block verbundenen Netzklassen</a:t>
            </a:r>
          </a:p>
          <a:p>
            <a:pPr defTabSz="762000">
              <a:lnSpc>
                <a:spcPct val="92000"/>
              </a:lnSpc>
              <a:tabLst/>
            </a:pPr>
            <a:r>
              <a:rPr lang="de-DE" altLang="de-DE" dirty="0"/>
              <a:t>Gewinn (Gain) eines Blockes </a:t>
            </a:r>
            <a:r>
              <a:rPr lang="de-DE" altLang="de-DE" i="1" dirty="0"/>
              <a:t>m</a:t>
            </a:r>
            <a:r>
              <a:rPr lang="de-DE" altLang="de-DE" dirty="0"/>
              <a:t>:</a:t>
            </a:r>
            <a:r>
              <a:rPr lang="de-DE" altLang="de-DE" i="1" dirty="0"/>
              <a:t/>
            </a:r>
            <a:br>
              <a:rPr lang="de-DE" altLang="de-DE" i="1" dirty="0"/>
            </a:br>
            <a:r>
              <a:rPr lang="de-DE" altLang="de-DE" i="1" dirty="0" err="1"/>
              <a:t>Gain</a:t>
            </a:r>
            <a:r>
              <a:rPr lang="de-DE" altLang="de-DE" baseline="-25000" dirty="0" err="1"/>
              <a:t>m</a:t>
            </a:r>
            <a:r>
              <a:rPr lang="de-DE" altLang="de-DE" dirty="0"/>
              <a:t> = </a:t>
            </a:r>
            <a:r>
              <a:rPr lang="de-DE" altLang="de-DE" dirty="0">
                <a:solidFill>
                  <a:srgbClr val="A50021"/>
                </a:solidFill>
              </a:rPr>
              <a:t>(Anzahl der in </a:t>
            </a:r>
            <a:r>
              <a:rPr lang="de-DE" altLang="de-DE" i="1" dirty="0">
                <a:solidFill>
                  <a:srgbClr val="A50021"/>
                </a:solidFill>
              </a:rPr>
              <a:t>m</a:t>
            </a:r>
            <a:r>
              <a:rPr lang="de-DE" altLang="de-DE" dirty="0">
                <a:solidFill>
                  <a:srgbClr val="A50021"/>
                </a:solidFill>
              </a:rPr>
              <a:t> endenden Netze)</a:t>
            </a:r>
            <a:r>
              <a:rPr lang="de-DE" altLang="de-DE" dirty="0"/>
              <a:t> – </a:t>
            </a:r>
            <a:r>
              <a:rPr lang="de-DE" altLang="de-DE" dirty="0">
                <a:solidFill>
                  <a:srgbClr val="333399"/>
                </a:solidFill>
              </a:rPr>
              <a:t>(von </a:t>
            </a:r>
            <a:r>
              <a:rPr lang="de-DE" altLang="de-DE" i="1" dirty="0">
                <a:solidFill>
                  <a:srgbClr val="333399"/>
                </a:solidFill>
              </a:rPr>
              <a:t>m</a:t>
            </a:r>
            <a:r>
              <a:rPr lang="de-DE" altLang="de-DE" dirty="0">
                <a:solidFill>
                  <a:srgbClr val="333399"/>
                </a:solidFill>
              </a:rPr>
              <a:t> ausgehende neue Netze)</a:t>
            </a:r>
          </a:p>
          <a:p>
            <a:pPr defTabSz="762000">
              <a:lnSpc>
                <a:spcPct val="92000"/>
              </a:lnSpc>
              <a:tabLst/>
            </a:pPr>
            <a:endParaRPr lang="de-DE" altLang="de-DE" dirty="0"/>
          </a:p>
          <a:p>
            <a:pPr defTabSz="762000">
              <a:lnSpc>
                <a:spcPct val="92000"/>
              </a:lnSpc>
              <a:tabLst/>
            </a:pPr>
            <a:endParaRPr lang="de-DE" altLang="de-DE" dirty="0"/>
          </a:p>
          <a:p>
            <a:pPr defTabSz="762000">
              <a:lnSpc>
                <a:spcPct val="92000"/>
              </a:lnSpc>
              <a:tabLst/>
            </a:pPr>
            <a:endParaRPr lang="de-DE" altLang="de-DE" dirty="0"/>
          </a:p>
          <a:p>
            <a:pPr defTabSz="762000">
              <a:lnSpc>
                <a:spcPct val="92000"/>
              </a:lnSpc>
              <a:tabLst/>
            </a:pPr>
            <a:endParaRPr lang="de-DE" altLang="de-DE" dirty="0"/>
          </a:p>
          <a:p>
            <a:pPr defTabSz="762000">
              <a:lnSpc>
                <a:spcPct val="92000"/>
              </a:lnSpc>
              <a:tabLst/>
            </a:pPr>
            <a:endParaRPr lang="de-DE" altLang="de-DE" dirty="0"/>
          </a:p>
          <a:p>
            <a:pPr defTabSz="762000">
              <a:lnSpc>
                <a:spcPct val="92000"/>
              </a:lnSpc>
              <a:tabLst/>
            </a:pPr>
            <a:endParaRPr lang="de-DE" altLang="de-DE" dirty="0"/>
          </a:p>
          <a:p>
            <a:pPr defTabSz="762000">
              <a:lnSpc>
                <a:spcPct val="92000"/>
              </a:lnSpc>
              <a:tabLst/>
            </a:pPr>
            <a:endParaRPr lang="de-DE" altLang="de-DE" dirty="0"/>
          </a:p>
          <a:p>
            <a:pPr defTabSz="762000">
              <a:lnSpc>
                <a:spcPct val="92000"/>
              </a:lnSpc>
              <a:tabLst/>
            </a:pPr>
            <a:r>
              <a:rPr lang="de-DE" altLang="de-DE" dirty="0"/>
              <a:t>Es wird immer der Block mit höchstem </a:t>
            </a:r>
            <a:r>
              <a:rPr lang="de-DE" altLang="de-DE" i="1" dirty="0"/>
              <a:t>Gain</a:t>
            </a:r>
            <a:r>
              <a:rPr lang="de-DE" altLang="de-DE" dirty="0"/>
              <a:t>, der also mehr Netze abschließt als jeder andere Block,</a:t>
            </a:r>
            <a:r>
              <a:rPr lang="en-US" altLang="de-DE" dirty="0"/>
              <a:t> </a:t>
            </a:r>
            <a:r>
              <a:rPr lang="de-DE" altLang="de-DE" dirty="0"/>
              <a:t>als nächster platziert</a:t>
            </a:r>
            <a:endParaRPr lang="en-US" altLang="de-DE" dirty="0"/>
          </a:p>
        </p:txBody>
      </p:sp>
      <p:grpSp>
        <p:nvGrpSpPr>
          <p:cNvPr id="625713" name="Group 49"/>
          <p:cNvGrpSpPr>
            <a:grpSpLocks/>
          </p:cNvGrpSpPr>
          <p:nvPr/>
        </p:nvGrpSpPr>
        <p:grpSpPr bwMode="auto">
          <a:xfrm>
            <a:off x="1474788" y="3141663"/>
            <a:ext cx="2592387" cy="1800225"/>
            <a:chOff x="929" y="1979"/>
            <a:chExt cx="1633" cy="1134"/>
          </a:xfrm>
        </p:grpSpPr>
        <p:sp>
          <p:nvSpPr>
            <p:cNvPr id="82951" name="Rectangle 28"/>
            <p:cNvSpPr>
              <a:spLocks noChangeArrowheads="1"/>
            </p:cNvSpPr>
            <p:nvPr/>
          </p:nvSpPr>
          <p:spPr bwMode="auto">
            <a:xfrm rot="-5400000">
              <a:off x="1722" y="2319"/>
              <a:ext cx="273" cy="317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>
                <a:cs typeface="Arial" charset="0"/>
              </a:endParaRPr>
            </a:p>
          </p:txBody>
        </p:sp>
        <p:sp>
          <p:nvSpPr>
            <p:cNvPr id="82952" name="Rectangle 29"/>
            <p:cNvSpPr>
              <a:spLocks noChangeArrowheads="1"/>
            </p:cNvSpPr>
            <p:nvPr/>
          </p:nvSpPr>
          <p:spPr bwMode="auto">
            <a:xfrm rot="-5400000">
              <a:off x="951" y="2319"/>
              <a:ext cx="273" cy="317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>
                <a:cs typeface="Arial" charset="0"/>
              </a:endParaRPr>
            </a:p>
          </p:txBody>
        </p:sp>
        <p:sp>
          <p:nvSpPr>
            <p:cNvPr id="82953" name="Text Box 30"/>
            <p:cNvSpPr txBox="1">
              <a:spLocks noChangeArrowheads="1"/>
            </p:cNvSpPr>
            <p:nvPr/>
          </p:nvSpPr>
          <p:spPr bwMode="auto">
            <a:xfrm>
              <a:off x="929" y="2341"/>
              <a:ext cx="315" cy="277"/>
            </a:xfrm>
            <a:prstGeom prst="rect">
              <a:avLst/>
            </a:prstGeom>
            <a:solidFill>
              <a:srgbClr val="B2B2B2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de-DE" altLang="de-DE" i="1">
                  <a:cs typeface="Arial" charset="0"/>
                </a:rPr>
                <a:t> A</a:t>
              </a:r>
            </a:p>
          </p:txBody>
        </p:sp>
        <p:sp>
          <p:nvSpPr>
            <p:cNvPr id="82954" name="Text Box 31"/>
            <p:cNvSpPr txBox="1">
              <a:spLocks noChangeArrowheads="1"/>
            </p:cNvSpPr>
            <p:nvPr/>
          </p:nvSpPr>
          <p:spPr bwMode="auto">
            <a:xfrm>
              <a:off x="1700" y="2341"/>
              <a:ext cx="315" cy="277"/>
            </a:xfrm>
            <a:prstGeom prst="rect">
              <a:avLst/>
            </a:prstGeom>
            <a:solidFill>
              <a:srgbClr val="B2B2B2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de-DE" altLang="de-DE" i="1">
                  <a:cs typeface="Arial" charset="0"/>
                </a:rPr>
                <a:t> B</a:t>
              </a:r>
            </a:p>
          </p:txBody>
        </p:sp>
        <p:sp>
          <p:nvSpPr>
            <p:cNvPr id="82955" name="Line 32"/>
            <p:cNvSpPr>
              <a:spLocks noChangeShapeType="1"/>
            </p:cNvSpPr>
            <p:nvPr/>
          </p:nvSpPr>
          <p:spPr bwMode="auto">
            <a:xfrm flipV="1">
              <a:off x="1156" y="2205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956" name="Line 33"/>
            <p:cNvSpPr>
              <a:spLocks noChangeShapeType="1"/>
            </p:cNvSpPr>
            <p:nvPr/>
          </p:nvSpPr>
          <p:spPr bwMode="auto">
            <a:xfrm flipV="1">
              <a:off x="1791" y="2205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cxnSp>
          <p:nvCxnSpPr>
            <p:cNvPr id="82957" name="AutoShape 34"/>
            <p:cNvCxnSpPr>
              <a:cxnSpLocks noChangeShapeType="1"/>
              <a:stCxn id="82955" idx="1"/>
              <a:endCxn id="82956" idx="1"/>
            </p:cNvCxnSpPr>
            <p:nvPr/>
          </p:nvCxnSpPr>
          <p:spPr bwMode="auto">
            <a:xfrm>
              <a:off x="1156" y="2205"/>
              <a:ext cx="63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958" name="Line 35"/>
            <p:cNvSpPr>
              <a:spLocks noChangeShapeType="1"/>
            </p:cNvSpPr>
            <p:nvPr/>
          </p:nvSpPr>
          <p:spPr bwMode="auto">
            <a:xfrm flipV="1">
              <a:off x="1020" y="2024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cxnSp>
          <p:nvCxnSpPr>
            <p:cNvPr id="82959" name="AutoShape 37"/>
            <p:cNvCxnSpPr>
              <a:cxnSpLocks noChangeShapeType="1"/>
              <a:stCxn id="82958" idx="1"/>
            </p:cNvCxnSpPr>
            <p:nvPr/>
          </p:nvCxnSpPr>
          <p:spPr bwMode="auto">
            <a:xfrm>
              <a:off x="1020" y="2025"/>
              <a:ext cx="154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960" name="Line 38"/>
            <p:cNvSpPr>
              <a:spLocks noChangeShapeType="1"/>
            </p:cNvSpPr>
            <p:nvPr/>
          </p:nvSpPr>
          <p:spPr bwMode="auto">
            <a:xfrm>
              <a:off x="1065" y="2614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961" name="Line 39"/>
            <p:cNvSpPr>
              <a:spLocks noChangeShapeType="1"/>
            </p:cNvSpPr>
            <p:nvPr/>
          </p:nvSpPr>
          <p:spPr bwMode="auto">
            <a:xfrm>
              <a:off x="1836" y="2614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962" name="Text Box 40"/>
            <p:cNvSpPr txBox="1">
              <a:spLocks noChangeArrowheads="1"/>
            </p:cNvSpPr>
            <p:nvPr/>
          </p:nvSpPr>
          <p:spPr bwMode="auto">
            <a:xfrm>
              <a:off x="1383" y="1979"/>
              <a:ext cx="408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de-DE" altLang="de-DE" i="1">
                  <a:solidFill>
                    <a:srgbClr val="A50021"/>
                  </a:solidFill>
                  <a:cs typeface="Arial" charset="0"/>
                </a:rPr>
                <a:t>N</a:t>
              </a:r>
              <a:r>
                <a:rPr lang="de-DE" altLang="de-DE" baseline="-25000">
                  <a:solidFill>
                    <a:srgbClr val="A50021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82963" name="Line 44"/>
            <p:cNvSpPr>
              <a:spLocks noChangeShapeType="1"/>
            </p:cNvSpPr>
            <p:nvPr/>
          </p:nvSpPr>
          <p:spPr bwMode="auto">
            <a:xfrm>
              <a:off x="1065" y="2744"/>
              <a:ext cx="14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82964" name="Line 45"/>
            <p:cNvSpPr>
              <a:spLocks noChangeShapeType="1"/>
            </p:cNvSpPr>
            <p:nvPr/>
          </p:nvSpPr>
          <p:spPr bwMode="auto">
            <a:xfrm>
              <a:off x="1836" y="2886"/>
              <a:ext cx="7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82965" name="Text Box 46"/>
            <p:cNvSpPr txBox="1">
              <a:spLocks noChangeArrowheads="1"/>
            </p:cNvSpPr>
            <p:nvPr/>
          </p:nvSpPr>
          <p:spPr bwMode="auto">
            <a:xfrm>
              <a:off x="1973" y="2892"/>
              <a:ext cx="317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de-DE" altLang="de-DE" i="1">
                  <a:solidFill>
                    <a:srgbClr val="333399"/>
                  </a:solidFill>
                  <a:cs typeface="Arial" charset="0"/>
                </a:rPr>
                <a:t>N</a:t>
              </a:r>
              <a:r>
                <a:rPr lang="de-DE" altLang="de-DE" baseline="-25000">
                  <a:solidFill>
                    <a:srgbClr val="333399"/>
                  </a:solidFill>
                  <a:cs typeface="Arial" charset="0"/>
                </a:rPr>
                <a:t>4</a:t>
              </a:r>
            </a:p>
          </p:txBody>
        </p:sp>
      </p:grpSp>
      <p:sp>
        <p:nvSpPr>
          <p:cNvPr id="625711" name="Text Box 47"/>
          <p:cNvSpPr txBox="1">
            <a:spLocks noChangeArrowheads="1"/>
          </p:cNvSpPr>
          <p:nvPr/>
        </p:nvSpPr>
        <p:spPr bwMode="auto">
          <a:xfrm>
            <a:off x="4356100" y="3141663"/>
            <a:ext cx="1927225" cy="371475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  <a:extLst/>
        </p:spPr>
        <p:txBody>
          <a:bodyPr wrap="none" lIns="191084" tIns="44939" rIns="89877" bIns="67941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i="1"/>
              <a:t>Gain</a:t>
            </a:r>
            <a:r>
              <a:rPr lang="de-DE" altLang="de-DE" baseline="-25000"/>
              <a:t>B</a:t>
            </a:r>
            <a:r>
              <a:rPr lang="de-DE" altLang="de-DE"/>
              <a:t> = </a:t>
            </a:r>
            <a:r>
              <a:rPr lang="de-DE" altLang="de-DE">
                <a:solidFill>
                  <a:srgbClr val="A50021"/>
                </a:solidFill>
              </a:rPr>
              <a:t>1</a:t>
            </a:r>
            <a:r>
              <a:rPr lang="de-DE" altLang="de-DE"/>
              <a:t> – </a:t>
            </a:r>
            <a:r>
              <a:rPr lang="de-DE" altLang="de-DE">
                <a:solidFill>
                  <a:srgbClr val="333399"/>
                </a:solidFill>
              </a:rPr>
              <a:t>1</a:t>
            </a:r>
            <a:r>
              <a:rPr lang="de-DE" altLang="de-DE"/>
              <a:t> = 0</a:t>
            </a:r>
            <a:endParaRPr lang="en-US" altLang="de-DE"/>
          </a:p>
        </p:txBody>
      </p:sp>
      <p:sp>
        <p:nvSpPr>
          <p:cNvPr id="625712" name="Line 48"/>
          <p:cNvSpPr>
            <a:spLocks noChangeShapeType="1"/>
          </p:cNvSpPr>
          <p:nvPr/>
        </p:nvSpPr>
        <p:spPr bwMode="auto">
          <a:xfrm flipH="1">
            <a:off x="3348038" y="3492500"/>
            <a:ext cx="1008062" cy="22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/>
          <a:p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5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5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25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25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25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25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91" grpId="0" build="p"/>
      <p:bldP spid="625711" grpId="0" animBg="1"/>
      <p:bldP spid="62571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3.4.2	Cluster-Wachstum: Lineare Anordnung</a:t>
            </a:r>
          </a:p>
        </p:txBody>
      </p:sp>
      <p:graphicFrame>
        <p:nvGraphicFramePr>
          <p:cNvPr id="83971" name="Object 3"/>
          <p:cNvGraphicFramePr>
            <a:graphicFrameLocks noChangeAspect="1"/>
          </p:cNvGraphicFramePr>
          <p:nvPr/>
        </p:nvGraphicFramePr>
        <p:xfrm>
          <a:off x="838200" y="762000"/>
          <a:ext cx="8156575" cy="579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4" name="Dokument" r:id="rId3" imgW="5070771" imgH="8198783" progId="Word.Document.8">
                  <p:embed/>
                </p:oleObj>
              </mc:Choice>
              <mc:Fallback>
                <p:oleObj name="Dokument" r:id="rId3" imgW="5070771" imgH="8198783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-871" r="-12202" b="51575"/>
                      <a:stretch>
                        <a:fillRect/>
                      </a:stretch>
                    </p:blipFill>
                    <p:spPr bwMode="auto">
                      <a:xfrm>
                        <a:off x="838200" y="762000"/>
                        <a:ext cx="8156575" cy="579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2" name="Text Box 4"/>
          <p:cNvSpPr txBox="1">
            <a:spLocks noChangeArrowheads="1"/>
          </p:cNvSpPr>
          <p:nvPr/>
        </p:nvSpPr>
        <p:spPr bwMode="auto">
          <a:xfrm rot="-5400000">
            <a:off x="7102475" y="3905251"/>
            <a:ext cx="32480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800">
                <a:solidFill>
                  <a:srgbClr val="B2B2B2"/>
                </a:solidFill>
              </a:rPr>
              <a:t>Nach Sait, S. M., Youssef, H.: VLSI Physical Design Automation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3.4.2	Cluster-Wachstum: Lineare Anordnung – Beispiel </a:t>
            </a:r>
          </a:p>
        </p:txBody>
      </p:sp>
      <p:graphicFrame>
        <p:nvGraphicFramePr>
          <p:cNvPr id="86019" name="Object 3"/>
          <p:cNvGraphicFramePr>
            <a:graphicFrameLocks noChangeAspect="1"/>
          </p:cNvGraphicFramePr>
          <p:nvPr/>
        </p:nvGraphicFramePr>
        <p:xfrm>
          <a:off x="836613" y="1141413"/>
          <a:ext cx="8161337" cy="480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92" name="Dokument" r:id="rId3" imgW="5072743" imgH="8199455" progId="Word.Document.8">
                  <p:embed/>
                </p:oleObj>
              </mc:Choice>
              <mc:Fallback>
                <p:oleObj name="Dokument" r:id="rId3" imgW="5072743" imgH="819945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-871" r="-12202" b="60001"/>
                      <a:stretch>
                        <a:fillRect/>
                      </a:stretch>
                    </p:blipFill>
                    <p:spPr bwMode="auto">
                      <a:xfrm>
                        <a:off x="836613" y="1141413"/>
                        <a:ext cx="8161337" cy="480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7956" name="Rectangle 4"/>
          <p:cNvSpPr>
            <a:spLocks noChangeArrowheads="1"/>
          </p:cNvSpPr>
          <p:nvPr/>
        </p:nvSpPr>
        <p:spPr bwMode="auto">
          <a:xfrm rot="-5400000">
            <a:off x="5830888" y="4338638"/>
            <a:ext cx="433387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637957" name="Rectangle 5"/>
          <p:cNvSpPr>
            <a:spLocks noChangeArrowheads="1"/>
          </p:cNvSpPr>
          <p:nvPr/>
        </p:nvSpPr>
        <p:spPr bwMode="auto">
          <a:xfrm rot="-5400000">
            <a:off x="4606925" y="4338638"/>
            <a:ext cx="433387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637958" name="Rectangle 6"/>
          <p:cNvSpPr>
            <a:spLocks noChangeArrowheads="1"/>
          </p:cNvSpPr>
          <p:nvPr/>
        </p:nvSpPr>
        <p:spPr bwMode="auto">
          <a:xfrm rot="-5400000">
            <a:off x="3525838" y="4338638"/>
            <a:ext cx="433387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637959" name="Rectangle 7"/>
          <p:cNvSpPr>
            <a:spLocks noChangeArrowheads="1"/>
          </p:cNvSpPr>
          <p:nvPr/>
        </p:nvSpPr>
        <p:spPr bwMode="auto">
          <a:xfrm rot="-5400000">
            <a:off x="2301875" y="4338638"/>
            <a:ext cx="433387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637960" name="Rectangle 8"/>
          <p:cNvSpPr>
            <a:spLocks noChangeArrowheads="1"/>
          </p:cNvSpPr>
          <p:nvPr/>
        </p:nvSpPr>
        <p:spPr bwMode="auto">
          <a:xfrm rot="-5400000">
            <a:off x="1077913" y="4338638"/>
            <a:ext cx="433387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637961" name="Text Box 9"/>
          <p:cNvSpPr txBox="1">
            <a:spLocks noChangeArrowheads="1"/>
          </p:cNvSpPr>
          <p:nvPr/>
        </p:nvSpPr>
        <p:spPr bwMode="auto">
          <a:xfrm>
            <a:off x="1042988" y="4373563"/>
            <a:ext cx="500062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A</a:t>
            </a:r>
          </a:p>
        </p:txBody>
      </p:sp>
      <p:sp>
        <p:nvSpPr>
          <p:cNvPr id="637962" name="Text Box 10"/>
          <p:cNvSpPr txBox="1">
            <a:spLocks noChangeArrowheads="1"/>
          </p:cNvSpPr>
          <p:nvPr/>
        </p:nvSpPr>
        <p:spPr bwMode="auto">
          <a:xfrm>
            <a:off x="2266950" y="4373563"/>
            <a:ext cx="500063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B</a:t>
            </a:r>
          </a:p>
        </p:txBody>
      </p:sp>
      <p:sp>
        <p:nvSpPr>
          <p:cNvPr id="637963" name="Text Box 11"/>
          <p:cNvSpPr txBox="1">
            <a:spLocks noChangeArrowheads="1"/>
          </p:cNvSpPr>
          <p:nvPr/>
        </p:nvSpPr>
        <p:spPr bwMode="auto">
          <a:xfrm>
            <a:off x="3490913" y="4373563"/>
            <a:ext cx="500062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C</a:t>
            </a:r>
          </a:p>
        </p:txBody>
      </p:sp>
      <p:sp>
        <p:nvSpPr>
          <p:cNvPr id="637964" name="Text Box 12"/>
          <p:cNvSpPr txBox="1">
            <a:spLocks noChangeArrowheads="1"/>
          </p:cNvSpPr>
          <p:nvPr/>
        </p:nvSpPr>
        <p:spPr bwMode="auto">
          <a:xfrm>
            <a:off x="4572000" y="4367213"/>
            <a:ext cx="500063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D</a:t>
            </a:r>
          </a:p>
        </p:txBody>
      </p:sp>
      <p:sp>
        <p:nvSpPr>
          <p:cNvPr id="637965" name="Text Box 13"/>
          <p:cNvSpPr txBox="1">
            <a:spLocks noChangeArrowheads="1"/>
          </p:cNvSpPr>
          <p:nvPr/>
        </p:nvSpPr>
        <p:spPr bwMode="auto">
          <a:xfrm>
            <a:off x="5795963" y="4373563"/>
            <a:ext cx="500062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E</a:t>
            </a:r>
          </a:p>
        </p:txBody>
      </p:sp>
      <p:sp>
        <p:nvSpPr>
          <p:cNvPr id="637966" name="Line 14"/>
          <p:cNvSpPr>
            <a:spLocks noChangeShapeType="1"/>
          </p:cNvSpPr>
          <p:nvPr/>
        </p:nvSpPr>
        <p:spPr bwMode="auto">
          <a:xfrm flipV="1">
            <a:off x="1403350" y="41576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7967" name="Line 15"/>
          <p:cNvSpPr>
            <a:spLocks noChangeShapeType="1"/>
          </p:cNvSpPr>
          <p:nvPr/>
        </p:nvSpPr>
        <p:spPr bwMode="auto">
          <a:xfrm flipV="1">
            <a:off x="2411413" y="41576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637968" name="AutoShape 16"/>
          <p:cNvCxnSpPr>
            <a:cxnSpLocks noChangeShapeType="1"/>
            <a:stCxn id="637966" idx="1"/>
            <a:endCxn id="637967" idx="1"/>
          </p:cNvCxnSpPr>
          <p:nvPr/>
        </p:nvCxnSpPr>
        <p:spPr bwMode="auto">
          <a:xfrm>
            <a:off x="1403350" y="4157663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7969" name="Line 17"/>
          <p:cNvSpPr>
            <a:spLocks noChangeShapeType="1"/>
          </p:cNvSpPr>
          <p:nvPr/>
        </p:nvSpPr>
        <p:spPr bwMode="auto">
          <a:xfrm flipV="1">
            <a:off x="1187450" y="38703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7970" name="Line 18"/>
          <p:cNvSpPr>
            <a:spLocks noChangeShapeType="1"/>
          </p:cNvSpPr>
          <p:nvPr/>
        </p:nvSpPr>
        <p:spPr bwMode="auto">
          <a:xfrm flipV="1">
            <a:off x="3635375" y="38703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637971" name="AutoShape 19"/>
          <p:cNvCxnSpPr>
            <a:cxnSpLocks noChangeShapeType="1"/>
            <a:stCxn id="637969" idx="1"/>
            <a:endCxn id="637970" idx="1"/>
          </p:cNvCxnSpPr>
          <p:nvPr/>
        </p:nvCxnSpPr>
        <p:spPr bwMode="auto">
          <a:xfrm>
            <a:off x="1187450" y="3871913"/>
            <a:ext cx="24479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7972" name="Line 20"/>
          <p:cNvSpPr>
            <a:spLocks noChangeShapeType="1"/>
          </p:cNvSpPr>
          <p:nvPr/>
        </p:nvSpPr>
        <p:spPr bwMode="auto">
          <a:xfrm flipV="1">
            <a:off x="6156325" y="38703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637973" name="AutoShape 21"/>
          <p:cNvCxnSpPr>
            <a:cxnSpLocks noChangeShapeType="1"/>
            <a:stCxn id="637970" idx="1"/>
            <a:endCxn id="637972" idx="1"/>
          </p:cNvCxnSpPr>
          <p:nvPr/>
        </p:nvCxnSpPr>
        <p:spPr bwMode="auto">
          <a:xfrm>
            <a:off x="3635375" y="3871913"/>
            <a:ext cx="2520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7974" name="Line 22"/>
          <p:cNvSpPr>
            <a:spLocks noChangeShapeType="1"/>
          </p:cNvSpPr>
          <p:nvPr/>
        </p:nvSpPr>
        <p:spPr bwMode="auto">
          <a:xfrm flipV="1">
            <a:off x="3851275" y="4157663"/>
            <a:ext cx="15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7975" name="Line 23"/>
          <p:cNvSpPr>
            <a:spLocks noChangeShapeType="1"/>
          </p:cNvSpPr>
          <p:nvPr/>
        </p:nvSpPr>
        <p:spPr bwMode="auto">
          <a:xfrm flipV="1">
            <a:off x="4859338" y="41576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7976" name="Line 24"/>
          <p:cNvSpPr>
            <a:spLocks noChangeShapeType="1"/>
          </p:cNvSpPr>
          <p:nvPr/>
        </p:nvSpPr>
        <p:spPr bwMode="auto">
          <a:xfrm flipV="1">
            <a:off x="5938838" y="41576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637977" name="AutoShape 25"/>
          <p:cNvCxnSpPr>
            <a:cxnSpLocks noChangeShapeType="1"/>
            <a:endCxn id="637975" idx="1"/>
          </p:cNvCxnSpPr>
          <p:nvPr/>
        </p:nvCxnSpPr>
        <p:spPr bwMode="auto">
          <a:xfrm>
            <a:off x="3851275" y="4157663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7978" name="AutoShape 26"/>
          <p:cNvCxnSpPr>
            <a:cxnSpLocks noChangeShapeType="1"/>
            <a:stCxn id="637975" idx="1"/>
            <a:endCxn id="637976" idx="1"/>
          </p:cNvCxnSpPr>
          <p:nvPr/>
        </p:nvCxnSpPr>
        <p:spPr bwMode="auto">
          <a:xfrm>
            <a:off x="4859338" y="4157663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7979" name="Line 27"/>
          <p:cNvSpPr>
            <a:spLocks noChangeShapeType="1"/>
          </p:cNvSpPr>
          <p:nvPr/>
        </p:nvSpPr>
        <p:spPr bwMode="auto">
          <a:xfrm>
            <a:off x="1258888" y="48069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7980" name="Line 28"/>
          <p:cNvSpPr>
            <a:spLocks noChangeShapeType="1"/>
          </p:cNvSpPr>
          <p:nvPr/>
        </p:nvSpPr>
        <p:spPr bwMode="auto">
          <a:xfrm>
            <a:off x="4714875" y="48069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637981" name="AutoShape 29"/>
          <p:cNvCxnSpPr>
            <a:cxnSpLocks noChangeShapeType="1"/>
            <a:stCxn id="637979" idx="1"/>
          </p:cNvCxnSpPr>
          <p:nvPr/>
        </p:nvCxnSpPr>
        <p:spPr bwMode="auto">
          <a:xfrm>
            <a:off x="1258888" y="5022850"/>
            <a:ext cx="2520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7982" name="AutoShape 30"/>
          <p:cNvCxnSpPr>
            <a:cxnSpLocks noChangeShapeType="1"/>
            <a:stCxn id="637980" idx="1"/>
          </p:cNvCxnSpPr>
          <p:nvPr/>
        </p:nvCxnSpPr>
        <p:spPr bwMode="auto">
          <a:xfrm flipH="1">
            <a:off x="3779838" y="5022850"/>
            <a:ext cx="935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7983" name="Line 31"/>
          <p:cNvSpPr>
            <a:spLocks noChangeShapeType="1"/>
          </p:cNvSpPr>
          <p:nvPr/>
        </p:nvSpPr>
        <p:spPr bwMode="auto">
          <a:xfrm>
            <a:off x="4859338" y="480695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7984" name="Line 32"/>
          <p:cNvSpPr>
            <a:spLocks noChangeShapeType="1"/>
          </p:cNvSpPr>
          <p:nvPr/>
        </p:nvSpPr>
        <p:spPr bwMode="auto">
          <a:xfrm>
            <a:off x="2482850" y="480695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637985" name="AutoShape 33"/>
          <p:cNvCxnSpPr>
            <a:cxnSpLocks noChangeShapeType="1"/>
            <a:stCxn id="637984" idx="1"/>
            <a:endCxn id="637983" idx="1"/>
          </p:cNvCxnSpPr>
          <p:nvPr/>
        </p:nvCxnSpPr>
        <p:spPr bwMode="auto">
          <a:xfrm>
            <a:off x="2482850" y="5238750"/>
            <a:ext cx="23764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7986" name="Line 34"/>
          <p:cNvSpPr>
            <a:spLocks noChangeShapeType="1"/>
          </p:cNvSpPr>
          <p:nvPr/>
        </p:nvSpPr>
        <p:spPr bwMode="auto">
          <a:xfrm>
            <a:off x="5003800" y="48069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7987" name="Line 35"/>
          <p:cNvSpPr>
            <a:spLocks noChangeShapeType="1"/>
          </p:cNvSpPr>
          <p:nvPr/>
        </p:nvSpPr>
        <p:spPr bwMode="auto">
          <a:xfrm>
            <a:off x="6083300" y="48069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637988" name="AutoShape 36"/>
          <p:cNvCxnSpPr>
            <a:cxnSpLocks noChangeShapeType="1"/>
            <a:stCxn id="637986" idx="1"/>
            <a:endCxn id="637987" idx="1"/>
          </p:cNvCxnSpPr>
          <p:nvPr/>
        </p:nvCxnSpPr>
        <p:spPr bwMode="auto">
          <a:xfrm>
            <a:off x="5003800" y="5022850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7989" name="Text Box 37"/>
          <p:cNvSpPr txBox="1">
            <a:spLocks noChangeArrowheads="1"/>
          </p:cNvSpPr>
          <p:nvPr/>
        </p:nvSpPr>
        <p:spPr bwMode="auto">
          <a:xfrm>
            <a:off x="1763713" y="3798888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1</a:t>
            </a:r>
          </a:p>
        </p:txBody>
      </p:sp>
      <p:sp>
        <p:nvSpPr>
          <p:cNvPr id="637990" name="Text Box 38"/>
          <p:cNvSpPr txBox="1">
            <a:spLocks noChangeArrowheads="1"/>
          </p:cNvSpPr>
          <p:nvPr/>
        </p:nvSpPr>
        <p:spPr bwMode="auto">
          <a:xfrm>
            <a:off x="1763713" y="4662488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2</a:t>
            </a:r>
          </a:p>
        </p:txBody>
      </p:sp>
      <p:sp>
        <p:nvSpPr>
          <p:cNvPr id="637991" name="Text Box 39"/>
          <p:cNvSpPr txBox="1">
            <a:spLocks noChangeArrowheads="1"/>
          </p:cNvSpPr>
          <p:nvPr/>
        </p:nvSpPr>
        <p:spPr bwMode="auto">
          <a:xfrm>
            <a:off x="1763713" y="35099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3</a:t>
            </a:r>
          </a:p>
        </p:txBody>
      </p:sp>
      <p:sp>
        <p:nvSpPr>
          <p:cNvPr id="637992" name="Text Box 40"/>
          <p:cNvSpPr txBox="1">
            <a:spLocks noChangeArrowheads="1"/>
          </p:cNvSpPr>
          <p:nvPr/>
        </p:nvSpPr>
        <p:spPr bwMode="auto">
          <a:xfrm>
            <a:off x="3563938" y="516572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4</a:t>
            </a:r>
          </a:p>
        </p:txBody>
      </p:sp>
      <p:sp>
        <p:nvSpPr>
          <p:cNvPr id="637993" name="Text Box 41"/>
          <p:cNvSpPr txBox="1">
            <a:spLocks noChangeArrowheads="1"/>
          </p:cNvSpPr>
          <p:nvPr/>
        </p:nvSpPr>
        <p:spPr bwMode="auto">
          <a:xfrm>
            <a:off x="4716463" y="3798888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5</a:t>
            </a:r>
          </a:p>
        </p:txBody>
      </p:sp>
      <p:sp>
        <p:nvSpPr>
          <p:cNvPr id="637994" name="Text Box 42"/>
          <p:cNvSpPr txBox="1">
            <a:spLocks noChangeArrowheads="1"/>
          </p:cNvSpPr>
          <p:nvPr/>
        </p:nvSpPr>
        <p:spPr bwMode="auto">
          <a:xfrm>
            <a:off x="5364163" y="4662488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6</a:t>
            </a:r>
          </a:p>
        </p:txBody>
      </p:sp>
      <p:sp>
        <p:nvSpPr>
          <p:cNvPr id="637995" name="Oval 43"/>
          <p:cNvSpPr>
            <a:spLocks noChangeArrowheads="1"/>
          </p:cNvSpPr>
          <p:nvPr/>
        </p:nvSpPr>
        <p:spPr bwMode="auto">
          <a:xfrm>
            <a:off x="3600450" y="38354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37996" name="Oval 44"/>
          <p:cNvSpPr>
            <a:spLocks noChangeArrowheads="1"/>
          </p:cNvSpPr>
          <p:nvPr/>
        </p:nvSpPr>
        <p:spPr bwMode="auto">
          <a:xfrm>
            <a:off x="4830763" y="411797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7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37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37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37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37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37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37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37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37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37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37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37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37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37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37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37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37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37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37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3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37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37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37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37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37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37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37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37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37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637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37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37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37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37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637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637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37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637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37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637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37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6" grpId="0" animBg="1"/>
      <p:bldP spid="637957" grpId="0" animBg="1"/>
      <p:bldP spid="637958" grpId="0" animBg="1"/>
      <p:bldP spid="637959" grpId="0" animBg="1"/>
      <p:bldP spid="637960" grpId="0" animBg="1"/>
      <p:bldP spid="637961" grpId="0" animBg="1"/>
      <p:bldP spid="637962" grpId="0" animBg="1"/>
      <p:bldP spid="637963" grpId="0" animBg="1"/>
      <p:bldP spid="637964" grpId="0" animBg="1"/>
      <p:bldP spid="637965" grpId="0" animBg="1"/>
      <p:bldP spid="637966" grpId="0" animBg="1"/>
      <p:bldP spid="637967" grpId="0" animBg="1"/>
      <p:bldP spid="637969" grpId="0" animBg="1"/>
      <p:bldP spid="637970" grpId="0" animBg="1"/>
      <p:bldP spid="637972" grpId="0" animBg="1"/>
      <p:bldP spid="637974" grpId="0" animBg="1"/>
      <p:bldP spid="637975" grpId="0" animBg="1"/>
      <p:bldP spid="637976" grpId="0" animBg="1"/>
      <p:bldP spid="637979" grpId="0" animBg="1"/>
      <p:bldP spid="637980" grpId="0" animBg="1"/>
      <p:bldP spid="637983" grpId="0" animBg="1"/>
      <p:bldP spid="637984" grpId="0" animBg="1"/>
      <p:bldP spid="637986" grpId="0" animBg="1"/>
      <p:bldP spid="637987" grpId="0" animBg="1"/>
      <p:bldP spid="637989" grpId="0"/>
      <p:bldP spid="637990" grpId="0"/>
      <p:bldP spid="637991" grpId="0"/>
      <p:bldP spid="637992" grpId="0"/>
      <p:bldP spid="637993" grpId="0"/>
      <p:bldP spid="637994" grpId="0"/>
      <p:bldP spid="637995" grpId="0" animBg="1"/>
      <p:bldP spid="63799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graphicFrame>
        <p:nvGraphicFramePr>
          <p:cNvPr id="87043" name="Object 3"/>
          <p:cNvGraphicFramePr>
            <a:graphicFrameLocks noChangeAspect="1"/>
          </p:cNvGraphicFramePr>
          <p:nvPr/>
        </p:nvGraphicFramePr>
        <p:xfrm>
          <a:off x="709613" y="1989138"/>
          <a:ext cx="78232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16" name="Dokument" r:id="rId3" imgW="5234512" imgH="8190865" progId="Word.Document.8">
                  <p:embed/>
                </p:oleObj>
              </mc:Choice>
              <mc:Fallback>
                <p:oleObj name="Dokument" r:id="rId3" imgW="5234512" imgH="819086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021" r="5338" b="93004"/>
                      <a:stretch>
                        <a:fillRect/>
                      </a:stretch>
                    </p:blipFill>
                    <p:spPr bwMode="auto">
                      <a:xfrm>
                        <a:off x="709613" y="1989138"/>
                        <a:ext cx="78232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4" name="Rectangle 45"/>
          <p:cNvSpPr>
            <a:spLocks noChangeArrowheads="1"/>
          </p:cNvSpPr>
          <p:nvPr/>
        </p:nvSpPr>
        <p:spPr bwMode="auto">
          <a:xfrm rot="-5400000">
            <a:off x="5938838" y="873125"/>
            <a:ext cx="433388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87045" name="Rectangle 46"/>
          <p:cNvSpPr>
            <a:spLocks noChangeArrowheads="1"/>
          </p:cNvSpPr>
          <p:nvPr/>
        </p:nvSpPr>
        <p:spPr bwMode="auto">
          <a:xfrm rot="-5400000">
            <a:off x="4714875" y="873125"/>
            <a:ext cx="433388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87046" name="Rectangle 47"/>
          <p:cNvSpPr>
            <a:spLocks noChangeArrowheads="1"/>
          </p:cNvSpPr>
          <p:nvPr/>
        </p:nvSpPr>
        <p:spPr bwMode="auto">
          <a:xfrm rot="-5400000">
            <a:off x="3633788" y="873125"/>
            <a:ext cx="433388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87047" name="Rectangle 48"/>
          <p:cNvSpPr>
            <a:spLocks noChangeArrowheads="1"/>
          </p:cNvSpPr>
          <p:nvPr/>
        </p:nvSpPr>
        <p:spPr bwMode="auto">
          <a:xfrm rot="-5400000">
            <a:off x="2409825" y="873125"/>
            <a:ext cx="433388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87048" name="Rectangle 49"/>
          <p:cNvSpPr>
            <a:spLocks noChangeArrowheads="1"/>
          </p:cNvSpPr>
          <p:nvPr/>
        </p:nvSpPr>
        <p:spPr bwMode="auto">
          <a:xfrm rot="-5400000">
            <a:off x="1185863" y="873125"/>
            <a:ext cx="433388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87049" name="Text Box 50"/>
          <p:cNvSpPr txBox="1">
            <a:spLocks noChangeArrowheads="1"/>
          </p:cNvSpPr>
          <p:nvPr/>
        </p:nvSpPr>
        <p:spPr bwMode="auto">
          <a:xfrm>
            <a:off x="1150938" y="908050"/>
            <a:ext cx="500062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A</a:t>
            </a:r>
          </a:p>
        </p:txBody>
      </p:sp>
      <p:sp>
        <p:nvSpPr>
          <p:cNvPr id="87050" name="Text Box 51"/>
          <p:cNvSpPr txBox="1">
            <a:spLocks noChangeArrowheads="1"/>
          </p:cNvSpPr>
          <p:nvPr/>
        </p:nvSpPr>
        <p:spPr bwMode="auto">
          <a:xfrm>
            <a:off x="2374900" y="908050"/>
            <a:ext cx="500063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B</a:t>
            </a:r>
          </a:p>
        </p:txBody>
      </p:sp>
      <p:sp>
        <p:nvSpPr>
          <p:cNvPr id="87051" name="Text Box 52"/>
          <p:cNvSpPr txBox="1">
            <a:spLocks noChangeArrowheads="1"/>
          </p:cNvSpPr>
          <p:nvPr/>
        </p:nvSpPr>
        <p:spPr bwMode="auto">
          <a:xfrm>
            <a:off x="3598863" y="908050"/>
            <a:ext cx="500062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C</a:t>
            </a:r>
          </a:p>
        </p:txBody>
      </p:sp>
      <p:sp>
        <p:nvSpPr>
          <p:cNvPr id="87052" name="Text Box 53"/>
          <p:cNvSpPr txBox="1">
            <a:spLocks noChangeArrowheads="1"/>
          </p:cNvSpPr>
          <p:nvPr/>
        </p:nvSpPr>
        <p:spPr bwMode="auto">
          <a:xfrm>
            <a:off x="4679950" y="901700"/>
            <a:ext cx="500063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D</a:t>
            </a:r>
          </a:p>
        </p:txBody>
      </p:sp>
      <p:sp>
        <p:nvSpPr>
          <p:cNvPr id="87053" name="Text Box 54"/>
          <p:cNvSpPr txBox="1">
            <a:spLocks noChangeArrowheads="1"/>
          </p:cNvSpPr>
          <p:nvPr/>
        </p:nvSpPr>
        <p:spPr bwMode="auto">
          <a:xfrm>
            <a:off x="5903913" y="908050"/>
            <a:ext cx="500062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E</a:t>
            </a:r>
          </a:p>
        </p:txBody>
      </p:sp>
      <p:sp>
        <p:nvSpPr>
          <p:cNvPr id="87054" name="Line 55"/>
          <p:cNvSpPr>
            <a:spLocks noChangeShapeType="1"/>
          </p:cNvSpPr>
          <p:nvPr/>
        </p:nvSpPr>
        <p:spPr bwMode="auto">
          <a:xfrm flipV="1">
            <a:off x="1511300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7055" name="Line 56"/>
          <p:cNvSpPr>
            <a:spLocks noChangeShapeType="1"/>
          </p:cNvSpPr>
          <p:nvPr/>
        </p:nvSpPr>
        <p:spPr bwMode="auto">
          <a:xfrm flipV="1">
            <a:off x="2519363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87056" name="AutoShape 57"/>
          <p:cNvCxnSpPr>
            <a:cxnSpLocks noChangeShapeType="1"/>
            <a:stCxn id="87054" idx="1"/>
            <a:endCxn id="87055" idx="1"/>
          </p:cNvCxnSpPr>
          <p:nvPr/>
        </p:nvCxnSpPr>
        <p:spPr bwMode="auto">
          <a:xfrm>
            <a:off x="1511300" y="69215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057" name="Line 58"/>
          <p:cNvSpPr>
            <a:spLocks noChangeShapeType="1"/>
          </p:cNvSpPr>
          <p:nvPr/>
        </p:nvSpPr>
        <p:spPr bwMode="auto">
          <a:xfrm flipV="1">
            <a:off x="1295400" y="4048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7058" name="Line 59"/>
          <p:cNvSpPr>
            <a:spLocks noChangeShapeType="1"/>
          </p:cNvSpPr>
          <p:nvPr/>
        </p:nvSpPr>
        <p:spPr bwMode="auto">
          <a:xfrm flipV="1">
            <a:off x="3743325" y="4048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87059" name="AutoShape 60"/>
          <p:cNvCxnSpPr>
            <a:cxnSpLocks noChangeShapeType="1"/>
            <a:stCxn id="87057" idx="1"/>
            <a:endCxn id="87058" idx="1"/>
          </p:cNvCxnSpPr>
          <p:nvPr/>
        </p:nvCxnSpPr>
        <p:spPr bwMode="auto">
          <a:xfrm>
            <a:off x="1295400" y="406400"/>
            <a:ext cx="24479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060" name="Line 61"/>
          <p:cNvSpPr>
            <a:spLocks noChangeShapeType="1"/>
          </p:cNvSpPr>
          <p:nvPr/>
        </p:nvSpPr>
        <p:spPr bwMode="auto">
          <a:xfrm flipV="1">
            <a:off x="6264275" y="4048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87061" name="AutoShape 62"/>
          <p:cNvCxnSpPr>
            <a:cxnSpLocks noChangeShapeType="1"/>
            <a:stCxn id="87058" idx="1"/>
            <a:endCxn id="87060" idx="1"/>
          </p:cNvCxnSpPr>
          <p:nvPr/>
        </p:nvCxnSpPr>
        <p:spPr bwMode="auto">
          <a:xfrm>
            <a:off x="3743325" y="406400"/>
            <a:ext cx="2520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062" name="Line 63"/>
          <p:cNvSpPr>
            <a:spLocks noChangeShapeType="1"/>
          </p:cNvSpPr>
          <p:nvPr/>
        </p:nvSpPr>
        <p:spPr bwMode="auto">
          <a:xfrm flipV="1">
            <a:off x="3959225" y="692150"/>
            <a:ext cx="15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7063" name="Line 64"/>
          <p:cNvSpPr>
            <a:spLocks noChangeShapeType="1"/>
          </p:cNvSpPr>
          <p:nvPr/>
        </p:nvSpPr>
        <p:spPr bwMode="auto">
          <a:xfrm flipV="1">
            <a:off x="4967288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7064" name="Line 65"/>
          <p:cNvSpPr>
            <a:spLocks noChangeShapeType="1"/>
          </p:cNvSpPr>
          <p:nvPr/>
        </p:nvSpPr>
        <p:spPr bwMode="auto">
          <a:xfrm flipV="1">
            <a:off x="6046788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87065" name="AutoShape 66"/>
          <p:cNvCxnSpPr>
            <a:cxnSpLocks noChangeShapeType="1"/>
            <a:endCxn id="87063" idx="1"/>
          </p:cNvCxnSpPr>
          <p:nvPr/>
        </p:nvCxnSpPr>
        <p:spPr bwMode="auto">
          <a:xfrm>
            <a:off x="3959225" y="69215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066" name="AutoShape 67"/>
          <p:cNvCxnSpPr>
            <a:cxnSpLocks noChangeShapeType="1"/>
            <a:stCxn id="87063" idx="1"/>
            <a:endCxn id="87064" idx="1"/>
          </p:cNvCxnSpPr>
          <p:nvPr/>
        </p:nvCxnSpPr>
        <p:spPr bwMode="auto">
          <a:xfrm>
            <a:off x="4967288" y="692150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067" name="Line 68"/>
          <p:cNvSpPr>
            <a:spLocks noChangeShapeType="1"/>
          </p:cNvSpPr>
          <p:nvPr/>
        </p:nvSpPr>
        <p:spPr bwMode="auto">
          <a:xfrm>
            <a:off x="1366838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7068" name="Line 69"/>
          <p:cNvSpPr>
            <a:spLocks noChangeShapeType="1"/>
          </p:cNvSpPr>
          <p:nvPr/>
        </p:nvSpPr>
        <p:spPr bwMode="auto">
          <a:xfrm>
            <a:off x="4822825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87069" name="AutoShape 70"/>
          <p:cNvCxnSpPr>
            <a:cxnSpLocks noChangeShapeType="1"/>
            <a:stCxn id="87067" idx="1"/>
          </p:cNvCxnSpPr>
          <p:nvPr/>
        </p:nvCxnSpPr>
        <p:spPr bwMode="auto">
          <a:xfrm>
            <a:off x="1366838" y="1557338"/>
            <a:ext cx="2520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070" name="AutoShape 71"/>
          <p:cNvCxnSpPr>
            <a:cxnSpLocks noChangeShapeType="1"/>
            <a:stCxn id="87068" idx="1"/>
          </p:cNvCxnSpPr>
          <p:nvPr/>
        </p:nvCxnSpPr>
        <p:spPr bwMode="auto">
          <a:xfrm flipH="1">
            <a:off x="3887788" y="1557338"/>
            <a:ext cx="935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071" name="Line 72"/>
          <p:cNvSpPr>
            <a:spLocks noChangeShapeType="1"/>
          </p:cNvSpPr>
          <p:nvPr/>
        </p:nvSpPr>
        <p:spPr bwMode="auto">
          <a:xfrm>
            <a:off x="4967288" y="13414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7072" name="Line 73"/>
          <p:cNvSpPr>
            <a:spLocks noChangeShapeType="1"/>
          </p:cNvSpPr>
          <p:nvPr/>
        </p:nvSpPr>
        <p:spPr bwMode="auto">
          <a:xfrm>
            <a:off x="2590800" y="13414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87073" name="AutoShape 74"/>
          <p:cNvCxnSpPr>
            <a:cxnSpLocks noChangeShapeType="1"/>
            <a:stCxn id="87072" idx="1"/>
            <a:endCxn id="87071" idx="1"/>
          </p:cNvCxnSpPr>
          <p:nvPr/>
        </p:nvCxnSpPr>
        <p:spPr bwMode="auto">
          <a:xfrm>
            <a:off x="2590800" y="1773238"/>
            <a:ext cx="23764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074" name="Line 75"/>
          <p:cNvSpPr>
            <a:spLocks noChangeShapeType="1"/>
          </p:cNvSpPr>
          <p:nvPr/>
        </p:nvSpPr>
        <p:spPr bwMode="auto">
          <a:xfrm>
            <a:off x="5111750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7075" name="Line 76"/>
          <p:cNvSpPr>
            <a:spLocks noChangeShapeType="1"/>
          </p:cNvSpPr>
          <p:nvPr/>
        </p:nvSpPr>
        <p:spPr bwMode="auto">
          <a:xfrm>
            <a:off x="6191250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87076" name="AutoShape 77"/>
          <p:cNvCxnSpPr>
            <a:cxnSpLocks noChangeShapeType="1"/>
            <a:stCxn id="87074" idx="1"/>
            <a:endCxn id="87075" idx="1"/>
          </p:cNvCxnSpPr>
          <p:nvPr/>
        </p:nvCxnSpPr>
        <p:spPr bwMode="auto">
          <a:xfrm>
            <a:off x="5111750" y="1557338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077" name="Text Box 78"/>
          <p:cNvSpPr txBox="1">
            <a:spLocks noChangeArrowheads="1"/>
          </p:cNvSpPr>
          <p:nvPr/>
        </p:nvSpPr>
        <p:spPr bwMode="auto">
          <a:xfrm>
            <a:off x="1871663" y="3333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1</a:t>
            </a:r>
          </a:p>
        </p:txBody>
      </p:sp>
      <p:sp>
        <p:nvSpPr>
          <p:cNvPr id="87078" name="Text Box 79"/>
          <p:cNvSpPr txBox="1">
            <a:spLocks noChangeArrowheads="1"/>
          </p:cNvSpPr>
          <p:nvPr/>
        </p:nvSpPr>
        <p:spPr bwMode="auto">
          <a:xfrm>
            <a:off x="1871663" y="11969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2</a:t>
            </a:r>
          </a:p>
        </p:txBody>
      </p:sp>
      <p:sp>
        <p:nvSpPr>
          <p:cNvPr id="87079" name="Text Box 80"/>
          <p:cNvSpPr txBox="1">
            <a:spLocks noChangeArrowheads="1"/>
          </p:cNvSpPr>
          <p:nvPr/>
        </p:nvSpPr>
        <p:spPr bwMode="auto">
          <a:xfrm>
            <a:off x="1871663" y="44450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3</a:t>
            </a:r>
          </a:p>
        </p:txBody>
      </p:sp>
      <p:sp>
        <p:nvSpPr>
          <p:cNvPr id="87080" name="Text Box 81"/>
          <p:cNvSpPr txBox="1">
            <a:spLocks noChangeArrowheads="1"/>
          </p:cNvSpPr>
          <p:nvPr/>
        </p:nvSpPr>
        <p:spPr bwMode="auto">
          <a:xfrm>
            <a:off x="3743325" y="1573213"/>
            <a:ext cx="355600" cy="280987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4</a:t>
            </a:r>
          </a:p>
        </p:txBody>
      </p:sp>
      <p:sp>
        <p:nvSpPr>
          <p:cNvPr id="87081" name="Text Box 82"/>
          <p:cNvSpPr txBox="1">
            <a:spLocks noChangeArrowheads="1"/>
          </p:cNvSpPr>
          <p:nvPr/>
        </p:nvSpPr>
        <p:spPr bwMode="auto">
          <a:xfrm>
            <a:off x="4824413" y="3333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5</a:t>
            </a:r>
          </a:p>
        </p:txBody>
      </p:sp>
      <p:sp>
        <p:nvSpPr>
          <p:cNvPr id="87082" name="Text Box 83"/>
          <p:cNvSpPr txBox="1">
            <a:spLocks noChangeArrowheads="1"/>
          </p:cNvSpPr>
          <p:nvPr/>
        </p:nvSpPr>
        <p:spPr bwMode="auto">
          <a:xfrm>
            <a:off x="5472113" y="11969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6</a:t>
            </a:r>
          </a:p>
        </p:txBody>
      </p:sp>
      <p:sp>
        <p:nvSpPr>
          <p:cNvPr id="87083" name="Oval 84"/>
          <p:cNvSpPr>
            <a:spLocks noChangeArrowheads="1"/>
          </p:cNvSpPr>
          <p:nvPr/>
        </p:nvSpPr>
        <p:spPr bwMode="auto">
          <a:xfrm>
            <a:off x="3708400" y="3698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87084" name="Oval 85"/>
          <p:cNvSpPr>
            <a:spLocks noChangeArrowheads="1"/>
          </p:cNvSpPr>
          <p:nvPr/>
        </p:nvSpPr>
        <p:spPr bwMode="auto">
          <a:xfrm>
            <a:off x="4938713" y="6524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88067" name="Rectangle 4"/>
          <p:cNvSpPr>
            <a:spLocks noChangeArrowheads="1"/>
          </p:cNvSpPr>
          <p:nvPr/>
        </p:nvSpPr>
        <p:spPr bwMode="auto">
          <a:xfrm rot="-5400000">
            <a:off x="5938838" y="873125"/>
            <a:ext cx="433388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88068" name="Rectangle 5"/>
          <p:cNvSpPr>
            <a:spLocks noChangeArrowheads="1"/>
          </p:cNvSpPr>
          <p:nvPr/>
        </p:nvSpPr>
        <p:spPr bwMode="auto">
          <a:xfrm rot="-5400000">
            <a:off x="4714875" y="873125"/>
            <a:ext cx="433388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88069" name="Rectangle 6"/>
          <p:cNvSpPr>
            <a:spLocks noChangeArrowheads="1"/>
          </p:cNvSpPr>
          <p:nvPr/>
        </p:nvSpPr>
        <p:spPr bwMode="auto">
          <a:xfrm rot="-5400000">
            <a:off x="3633788" y="873125"/>
            <a:ext cx="433388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88070" name="Rectangle 7"/>
          <p:cNvSpPr>
            <a:spLocks noChangeArrowheads="1"/>
          </p:cNvSpPr>
          <p:nvPr/>
        </p:nvSpPr>
        <p:spPr bwMode="auto">
          <a:xfrm rot="-5400000">
            <a:off x="2409825" y="873125"/>
            <a:ext cx="433388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88071" name="Rectangle 8"/>
          <p:cNvSpPr>
            <a:spLocks noChangeArrowheads="1"/>
          </p:cNvSpPr>
          <p:nvPr/>
        </p:nvSpPr>
        <p:spPr bwMode="auto">
          <a:xfrm rot="-5400000">
            <a:off x="1185863" y="873125"/>
            <a:ext cx="433388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88072" name="Text Box 9"/>
          <p:cNvSpPr txBox="1">
            <a:spLocks noChangeArrowheads="1"/>
          </p:cNvSpPr>
          <p:nvPr/>
        </p:nvSpPr>
        <p:spPr bwMode="auto">
          <a:xfrm>
            <a:off x="1150938" y="908050"/>
            <a:ext cx="500062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A</a:t>
            </a:r>
          </a:p>
        </p:txBody>
      </p:sp>
      <p:sp>
        <p:nvSpPr>
          <p:cNvPr id="88073" name="Text Box 10"/>
          <p:cNvSpPr txBox="1">
            <a:spLocks noChangeArrowheads="1"/>
          </p:cNvSpPr>
          <p:nvPr/>
        </p:nvSpPr>
        <p:spPr bwMode="auto">
          <a:xfrm>
            <a:off x="2374900" y="908050"/>
            <a:ext cx="500063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B</a:t>
            </a:r>
          </a:p>
        </p:txBody>
      </p:sp>
      <p:sp>
        <p:nvSpPr>
          <p:cNvPr id="88074" name="Text Box 11"/>
          <p:cNvSpPr txBox="1">
            <a:spLocks noChangeArrowheads="1"/>
          </p:cNvSpPr>
          <p:nvPr/>
        </p:nvSpPr>
        <p:spPr bwMode="auto">
          <a:xfrm>
            <a:off x="3598863" y="908050"/>
            <a:ext cx="500062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C</a:t>
            </a:r>
          </a:p>
        </p:txBody>
      </p:sp>
      <p:sp>
        <p:nvSpPr>
          <p:cNvPr id="88075" name="Text Box 12"/>
          <p:cNvSpPr txBox="1">
            <a:spLocks noChangeArrowheads="1"/>
          </p:cNvSpPr>
          <p:nvPr/>
        </p:nvSpPr>
        <p:spPr bwMode="auto">
          <a:xfrm>
            <a:off x="4679950" y="901700"/>
            <a:ext cx="500063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D</a:t>
            </a:r>
          </a:p>
        </p:txBody>
      </p:sp>
      <p:sp>
        <p:nvSpPr>
          <p:cNvPr id="88076" name="Text Box 13"/>
          <p:cNvSpPr txBox="1">
            <a:spLocks noChangeArrowheads="1"/>
          </p:cNvSpPr>
          <p:nvPr/>
        </p:nvSpPr>
        <p:spPr bwMode="auto">
          <a:xfrm>
            <a:off x="5903913" y="908050"/>
            <a:ext cx="500062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E</a:t>
            </a:r>
          </a:p>
        </p:txBody>
      </p:sp>
      <p:sp>
        <p:nvSpPr>
          <p:cNvPr id="88077" name="Line 14"/>
          <p:cNvSpPr>
            <a:spLocks noChangeShapeType="1"/>
          </p:cNvSpPr>
          <p:nvPr/>
        </p:nvSpPr>
        <p:spPr bwMode="auto">
          <a:xfrm flipV="1">
            <a:off x="1511300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078" name="Line 15"/>
          <p:cNvSpPr>
            <a:spLocks noChangeShapeType="1"/>
          </p:cNvSpPr>
          <p:nvPr/>
        </p:nvSpPr>
        <p:spPr bwMode="auto">
          <a:xfrm flipV="1">
            <a:off x="2519363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88079" name="AutoShape 16"/>
          <p:cNvCxnSpPr>
            <a:cxnSpLocks noChangeShapeType="1"/>
            <a:stCxn id="88077" idx="1"/>
            <a:endCxn id="88078" idx="1"/>
          </p:cNvCxnSpPr>
          <p:nvPr/>
        </p:nvCxnSpPr>
        <p:spPr bwMode="auto">
          <a:xfrm>
            <a:off x="1511300" y="69215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080" name="Line 17"/>
          <p:cNvSpPr>
            <a:spLocks noChangeShapeType="1"/>
          </p:cNvSpPr>
          <p:nvPr/>
        </p:nvSpPr>
        <p:spPr bwMode="auto">
          <a:xfrm flipV="1">
            <a:off x="1295400" y="4048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081" name="Line 18"/>
          <p:cNvSpPr>
            <a:spLocks noChangeShapeType="1"/>
          </p:cNvSpPr>
          <p:nvPr/>
        </p:nvSpPr>
        <p:spPr bwMode="auto">
          <a:xfrm flipV="1">
            <a:off x="3743325" y="4048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88082" name="AutoShape 19"/>
          <p:cNvCxnSpPr>
            <a:cxnSpLocks noChangeShapeType="1"/>
            <a:stCxn id="88080" idx="1"/>
            <a:endCxn id="88081" idx="1"/>
          </p:cNvCxnSpPr>
          <p:nvPr/>
        </p:nvCxnSpPr>
        <p:spPr bwMode="auto">
          <a:xfrm>
            <a:off x="1295400" y="406400"/>
            <a:ext cx="24479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083" name="Line 20"/>
          <p:cNvSpPr>
            <a:spLocks noChangeShapeType="1"/>
          </p:cNvSpPr>
          <p:nvPr/>
        </p:nvSpPr>
        <p:spPr bwMode="auto">
          <a:xfrm flipV="1">
            <a:off x="6264275" y="4048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88084" name="AutoShape 21"/>
          <p:cNvCxnSpPr>
            <a:cxnSpLocks noChangeShapeType="1"/>
            <a:stCxn id="88081" idx="1"/>
            <a:endCxn id="88083" idx="1"/>
          </p:cNvCxnSpPr>
          <p:nvPr/>
        </p:nvCxnSpPr>
        <p:spPr bwMode="auto">
          <a:xfrm>
            <a:off x="3743325" y="406400"/>
            <a:ext cx="2520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085" name="Line 22"/>
          <p:cNvSpPr>
            <a:spLocks noChangeShapeType="1"/>
          </p:cNvSpPr>
          <p:nvPr/>
        </p:nvSpPr>
        <p:spPr bwMode="auto">
          <a:xfrm flipV="1">
            <a:off x="3959225" y="692150"/>
            <a:ext cx="15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086" name="Line 23"/>
          <p:cNvSpPr>
            <a:spLocks noChangeShapeType="1"/>
          </p:cNvSpPr>
          <p:nvPr/>
        </p:nvSpPr>
        <p:spPr bwMode="auto">
          <a:xfrm flipV="1">
            <a:off x="4967288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087" name="Line 24"/>
          <p:cNvSpPr>
            <a:spLocks noChangeShapeType="1"/>
          </p:cNvSpPr>
          <p:nvPr/>
        </p:nvSpPr>
        <p:spPr bwMode="auto">
          <a:xfrm flipV="1">
            <a:off x="6046788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88088" name="AutoShape 25"/>
          <p:cNvCxnSpPr>
            <a:cxnSpLocks noChangeShapeType="1"/>
            <a:endCxn id="88086" idx="1"/>
          </p:cNvCxnSpPr>
          <p:nvPr/>
        </p:nvCxnSpPr>
        <p:spPr bwMode="auto">
          <a:xfrm>
            <a:off x="3959225" y="69215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089" name="AutoShape 26"/>
          <p:cNvCxnSpPr>
            <a:cxnSpLocks noChangeShapeType="1"/>
            <a:stCxn id="88086" idx="1"/>
            <a:endCxn id="88087" idx="1"/>
          </p:cNvCxnSpPr>
          <p:nvPr/>
        </p:nvCxnSpPr>
        <p:spPr bwMode="auto">
          <a:xfrm>
            <a:off x="4967288" y="692150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090" name="Line 27"/>
          <p:cNvSpPr>
            <a:spLocks noChangeShapeType="1"/>
          </p:cNvSpPr>
          <p:nvPr/>
        </p:nvSpPr>
        <p:spPr bwMode="auto">
          <a:xfrm>
            <a:off x="1366838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091" name="Line 28"/>
          <p:cNvSpPr>
            <a:spLocks noChangeShapeType="1"/>
          </p:cNvSpPr>
          <p:nvPr/>
        </p:nvSpPr>
        <p:spPr bwMode="auto">
          <a:xfrm>
            <a:off x="4822825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88092" name="AutoShape 29"/>
          <p:cNvCxnSpPr>
            <a:cxnSpLocks noChangeShapeType="1"/>
            <a:stCxn id="88090" idx="1"/>
          </p:cNvCxnSpPr>
          <p:nvPr/>
        </p:nvCxnSpPr>
        <p:spPr bwMode="auto">
          <a:xfrm>
            <a:off x="1366838" y="1557338"/>
            <a:ext cx="2520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093" name="AutoShape 30"/>
          <p:cNvCxnSpPr>
            <a:cxnSpLocks noChangeShapeType="1"/>
            <a:stCxn id="88091" idx="1"/>
          </p:cNvCxnSpPr>
          <p:nvPr/>
        </p:nvCxnSpPr>
        <p:spPr bwMode="auto">
          <a:xfrm flipH="1">
            <a:off x="3887788" y="1557338"/>
            <a:ext cx="935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094" name="Line 31"/>
          <p:cNvSpPr>
            <a:spLocks noChangeShapeType="1"/>
          </p:cNvSpPr>
          <p:nvPr/>
        </p:nvSpPr>
        <p:spPr bwMode="auto">
          <a:xfrm>
            <a:off x="4967288" y="13414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095" name="Line 32"/>
          <p:cNvSpPr>
            <a:spLocks noChangeShapeType="1"/>
          </p:cNvSpPr>
          <p:nvPr/>
        </p:nvSpPr>
        <p:spPr bwMode="auto">
          <a:xfrm>
            <a:off x="2590800" y="13414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88096" name="AutoShape 33"/>
          <p:cNvCxnSpPr>
            <a:cxnSpLocks noChangeShapeType="1"/>
            <a:stCxn id="88095" idx="1"/>
            <a:endCxn id="88094" idx="1"/>
          </p:cNvCxnSpPr>
          <p:nvPr/>
        </p:nvCxnSpPr>
        <p:spPr bwMode="auto">
          <a:xfrm>
            <a:off x="2590800" y="1773238"/>
            <a:ext cx="23764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097" name="Line 34"/>
          <p:cNvSpPr>
            <a:spLocks noChangeShapeType="1"/>
          </p:cNvSpPr>
          <p:nvPr/>
        </p:nvSpPr>
        <p:spPr bwMode="auto">
          <a:xfrm>
            <a:off x="5111750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098" name="Line 35"/>
          <p:cNvSpPr>
            <a:spLocks noChangeShapeType="1"/>
          </p:cNvSpPr>
          <p:nvPr/>
        </p:nvSpPr>
        <p:spPr bwMode="auto">
          <a:xfrm>
            <a:off x="6191250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88099" name="AutoShape 36"/>
          <p:cNvCxnSpPr>
            <a:cxnSpLocks noChangeShapeType="1"/>
            <a:stCxn id="88097" idx="1"/>
            <a:endCxn id="88098" idx="1"/>
          </p:cNvCxnSpPr>
          <p:nvPr/>
        </p:nvCxnSpPr>
        <p:spPr bwMode="auto">
          <a:xfrm>
            <a:off x="5111750" y="1557338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100" name="Text Box 37"/>
          <p:cNvSpPr txBox="1">
            <a:spLocks noChangeArrowheads="1"/>
          </p:cNvSpPr>
          <p:nvPr/>
        </p:nvSpPr>
        <p:spPr bwMode="auto">
          <a:xfrm>
            <a:off x="1871663" y="3333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1</a:t>
            </a:r>
          </a:p>
        </p:txBody>
      </p:sp>
      <p:sp>
        <p:nvSpPr>
          <p:cNvPr id="88101" name="Text Box 38"/>
          <p:cNvSpPr txBox="1">
            <a:spLocks noChangeArrowheads="1"/>
          </p:cNvSpPr>
          <p:nvPr/>
        </p:nvSpPr>
        <p:spPr bwMode="auto">
          <a:xfrm>
            <a:off x="1871663" y="11969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2</a:t>
            </a:r>
          </a:p>
        </p:txBody>
      </p:sp>
      <p:sp>
        <p:nvSpPr>
          <p:cNvPr id="88102" name="Text Box 39"/>
          <p:cNvSpPr txBox="1">
            <a:spLocks noChangeArrowheads="1"/>
          </p:cNvSpPr>
          <p:nvPr/>
        </p:nvSpPr>
        <p:spPr bwMode="auto">
          <a:xfrm>
            <a:off x="1871663" y="44450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3</a:t>
            </a:r>
          </a:p>
        </p:txBody>
      </p:sp>
      <p:sp>
        <p:nvSpPr>
          <p:cNvPr id="88103" name="Text Box 40"/>
          <p:cNvSpPr txBox="1">
            <a:spLocks noChangeArrowheads="1"/>
          </p:cNvSpPr>
          <p:nvPr/>
        </p:nvSpPr>
        <p:spPr bwMode="auto">
          <a:xfrm>
            <a:off x="3743325" y="1573213"/>
            <a:ext cx="355600" cy="280987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4</a:t>
            </a:r>
          </a:p>
        </p:txBody>
      </p:sp>
      <p:sp>
        <p:nvSpPr>
          <p:cNvPr id="88104" name="Text Box 41"/>
          <p:cNvSpPr txBox="1">
            <a:spLocks noChangeArrowheads="1"/>
          </p:cNvSpPr>
          <p:nvPr/>
        </p:nvSpPr>
        <p:spPr bwMode="auto">
          <a:xfrm>
            <a:off x="4824413" y="3333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5</a:t>
            </a:r>
          </a:p>
        </p:txBody>
      </p:sp>
      <p:sp>
        <p:nvSpPr>
          <p:cNvPr id="88105" name="Text Box 42"/>
          <p:cNvSpPr txBox="1">
            <a:spLocks noChangeArrowheads="1"/>
          </p:cNvSpPr>
          <p:nvPr/>
        </p:nvSpPr>
        <p:spPr bwMode="auto">
          <a:xfrm>
            <a:off x="5472113" y="11969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6</a:t>
            </a:r>
          </a:p>
        </p:txBody>
      </p:sp>
      <p:sp>
        <p:nvSpPr>
          <p:cNvPr id="88106" name="Oval 43"/>
          <p:cNvSpPr>
            <a:spLocks noChangeArrowheads="1"/>
          </p:cNvSpPr>
          <p:nvPr/>
        </p:nvSpPr>
        <p:spPr bwMode="auto">
          <a:xfrm>
            <a:off x="3708400" y="3698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88107" name="Oval 44"/>
          <p:cNvSpPr>
            <a:spLocks noChangeArrowheads="1"/>
          </p:cNvSpPr>
          <p:nvPr/>
        </p:nvSpPr>
        <p:spPr bwMode="auto">
          <a:xfrm>
            <a:off x="4938713" y="6524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88108" name="Text Box 45"/>
          <p:cNvSpPr txBox="1">
            <a:spLocks noChangeArrowheads="1"/>
          </p:cNvSpPr>
          <p:nvPr/>
        </p:nvSpPr>
        <p:spPr bwMode="auto">
          <a:xfrm>
            <a:off x="711200" y="3371850"/>
            <a:ext cx="199707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400"/>
              <a:t>Geg.: Anfangsblock A</a:t>
            </a:r>
            <a:endParaRPr lang="en-US" altLang="de-DE" sz="1400"/>
          </a:p>
        </p:txBody>
      </p:sp>
      <p:sp>
        <p:nvSpPr>
          <p:cNvPr id="88109" name="Line 46"/>
          <p:cNvSpPr>
            <a:spLocks noChangeShapeType="1"/>
          </p:cNvSpPr>
          <p:nvPr/>
        </p:nvSpPr>
        <p:spPr bwMode="auto">
          <a:xfrm flipV="1">
            <a:off x="1654175" y="2847975"/>
            <a:ext cx="114300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/>
          <a:p>
            <a:endParaRPr lang="de-DE"/>
          </a:p>
        </p:txBody>
      </p:sp>
      <p:sp>
        <p:nvSpPr>
          <p:cNvPr id="88110" name="Rectangle 47"/>
          <p:cNvSpPr>
            <a:spLocks noChangeArrowheads="1"/>
          </p:cNvSpPr>
          <p:nvPr/>
        </p:nvSpPr>
        <p:spPr bwMode="auto">
          <a:xfrm>
            <a:off x="1943100" y="3852863"/>
            <a:ext cx="6351588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400" i="1"/>
              <a:t>Gain</a:t>
            </a:r>
            <a:r>
              <a:rPr lang="de-DE" altLang="de-DE" sz="1400" baseline="-25000"/>
              <a:t>A</a:t>
            </a:r>
            <a:r>
              <a:rPr lang="de-DE" altLang="de-DE" sz="1400"/>
              <a:t> = (Anzahl der in </a:t>
            </a:r>
            <a:r>
              <a:rPr lang="de-DE" altLang="de-DE" sz="1400" i="1"/>
              <a:t>A</a:t>
            </a:r>
            <a:r>
              <a:rPr lang="de-DE" altLang="de-DE" sz="1400"/>
              <a:t> endenden Netze) – (von </a:t>
            </a:r>
            <a:r>
              <a:rPr lang="de-DE" altLang="de-DE" sz="1400" i="1"/>
              <a:t>A</a:t>
            </a:r>
            <a:r>
              <a:rPr lang="de-DE" altLang="de-DE" sz="1400"/>
              <a:t> ausgehende neue Netze)</a:t>
            </a:r>
            <a:endParaRPr lang="en-US" altLang="de-DE" sz="1400"/>
          </a:p>
        </p:txBody>
      </p:sp>
      <p:sp>
        <p:nvSpPr>
          <p:cNvPr id="88111" name="Line 48"/>
          <p:cNvSpPr>
            <a:spLocks noChangeShapeType="1"/>
          </p:cNvSpPr>
          <p:nvPr/>
        </p:nvSpPr>
        <p:spPr bwMode="auto">
          <a:xfrm flipV="1">
            <a:off x="5148263" y="2847975"/>
            <a:ext cx="0" cy="849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/>
          <a:p>
            <a:endParaRPr lang="de-DE"/>
          </a:p>
        </p:txBody>
      </p:sp>
      <p:sp>
        <p:nvSpPr>
          <p:cNvPr id="88112" name="Rectangle 49"/>
          <p:cNvSpPr>
            <a:spLocks noChangeArrowheads="1"/>
          </p:cNvSpPr>
          <p:nvPr/>
        </p:nvSpPr>
        <p:spPr bwMode="auto">
          <a:xfrm rot="-5400000">
            <a:off x="5903913" y="5840413"/>
            <a:ext cx="433387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88113" name="Rectangle 50"/>
          <p:cNvSpPr>
            <a:spLocks noChangeArrowheads="1"/>
          </p:cNvSpPr>
          <p:nvPr/>
        </p:nvSpPr>
        <p:spPr bwMode="auto">
          <a:xfrm rot="-5400000">
            <a:off x="4679950" y="5840413"/>
            <a:ext cx="433387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88114" name="Rectangle 51"/>
          <p:cNvSpPr>
            <a:spLocks noChangeArrowheads="1"/>
          </p:cNvSpPr>
          <p:nvPr/>
        </p:nvSpPr>
        <p:spPr bwMode="auto">
          <a:xfrm rot="-5400000">
            <a:off x="3598863" y="5840413"/>
            <a:ext cx="433387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88115" name="Rectangle 52"/>
          <p:cNvSpPr>
            <a:spLocks noChangeArrowheads="1"/>
          </p:cNvSpPr>
          <p:nvPr/>
        </p:nvSpPr>
        <p:spPr bwMode="auto">
          <a:xfrm rot="-5400000">
            <a:off x="2374900" y="5840413"/>
            <a:ext cx="433387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88116" name="Rectangle 53"/>
          <p:cNvSpPr>
            <a:spLocks noChangeArrowheads="1"/>
          </p:cNvSpPr>
          <p:nvPr/>
        </p:nvSpPr>
        <p:spPr bwMode="auto">
          <a:xfrm rot="-5400000">
            <a:off x="1150938" y="5840413"/>
            <a:ext cx="433387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88117" name="Text Box 54"/>
          <p:cNvSpPr txBox="1">
            <a:spLocks noChangeArrowheads="1"/>
          </p:cNvSpPr>
          <p:nvPr/>
        </p:nvSpPr>
        <p:spPr bwMode="auto">
          <a:xfrm>
            <a:off x="1116013" y="5875338"/>
            <a:ext cx="500062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A</a:t>
            </a:r>
          </a:p>
        </p:txBody>
      </p:sp>
      <p:sp>
        <p:nvSpPr>
          <p:cNvPr id="88118" name="Text Box 55"/>
          <p:cNvSpPr txBox="1">
            <a:spLocks noChangeArrowheads="1"/>
          </p:cNvSpPr>
          <p:nvPr/>
        </p:nvSpPr>
        <p:spPr bwMode="auto">
          <a:xfrm>
            <a:off x="2339975" y="5875338"/>
            <a:ext cx="500063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B</a:t>
            </a:r>
          </a:p>
        </p:txBody>
      </p:sp>
      <p:sp>
        <p:nvSpPr>
          <p:cNvPr id="88119" name="Text Box 56"/>
          <p:cNvSpPr txBox="1">
            <a:spLocks noChangeArrowheads="1"/>
          </p:cNvSpPr>
          <p:nvPr/>
        </p:nvSpPr>
        <p:spPr bwMode="auto">
          <a:xfrm>
            <a:off x="3563938" y="5875338"/>
            <a:ext cx="500062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D</a:t>
            </a:r>
          </a:p>
        </p:txBody>
      </p:sp>
      <p:sp>
        <p:nvSpPr>
          <p:cNvPr id="88120" name="Text Box 57"/>
          <p:cNvSpPr txBox="1">
            <a:spLocks noChangeArrowheads="1"/>
          </p:cNvSpPr>
          <p:nvPr/>
        </p:nvSpPr>
        <p:spPr bwMode="auto">
          <a:xfrm>
            <a:off x="4648200" y="5868988"/>
            <a:ext cx="500063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E</a:t>
            </a:r>
          </a:p>
        </p:txBody>
      </p:sp>
      <p:sp>
        <p:nvSpPr>
          <p:cNvPr id="88121" name="Text Box 58"/>
          <p:cNvSpPr txBox="1">
            <a:spLocks noChangeArrowheads="1"/>
          </p:cNvSpPr>
          <p:nvPr/>
        </p:nvSpPr>
        <p:spPr bwMode="auto">
          <a:xfrm>
            <a:off x="5868988" y="5875338"/>
            <a:ext cx="500062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C</a:t>
            </a:r>
          </a:p>
        </p:txBody>
      </p:sp>
      <p:sp>
        <p:nvSpPr>
          <p:cNvPr id="88122" name="Line 59"/>
          <p:cNvSpPr>
            <a:spLocks noChangeShapeType="1"/>
          </p:cNvSpPr>
          <p:nvPr/>
        </p:nvSpPr>
        <p:spPr bwMode="auto">
          <a:xfrm flipV="1">
            <a:off x="1476375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123" name="Line 60"/>
          <p:cNvSpPr>
            <a:spLocks noChangeShapeType="1"/>
          </p:cNvSpPr>
          <p:nvPr/>
        </p:nvSpPr>
        <p:spPr bwMode="auto">
          <a:xfrm flipV="1">
            <a:off x="2484438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88124" name="AutoShape 61"/>
          <p:cNvCxnSpPr>
            <a:cxnSpLocks noChangeShapeType="1"/>
            <a:stCxn id="88122" idx="1"/>
            <a:endCxn id="88123" idx="1"/>
          </p:cNvCxnSpPr>
          <p:nvPr/>
        </p:nvCxnSpPr>
        <p:spPr bwMode="auto">
          <a:xfrm>
            <a:off x="1476375" y="5659438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125" name="Line 62"/>
          <p:cNvSpPr>
            <a:spLocks noChangeShapeType="1"/>
          </p:cNvSpPr>
          <p:nvPr/>
        </p:nvSpPr>
        <p:spPr bwMode="auto">
          <a:xfrm flipV="1">
            <a:off x="1260475" y="53721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126" name="Line 63"/>
          <p:cNvSpPr>
            <a:spLocks noChangeShapeType="1"/>
          </p:cNvSpPr>
          <p:nvPr/>
        </p:nvSpPr>
        <p:spPr bwMode="auto">
          <a:xfrm flipV="1">
            <a:off x="4787900" y="53721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88127" name="AutoShape 64"/>
          <p:cNvCxnSpPr>
            <a:cxnSpLocks noChangeShapeType="1"/>
            <a:stCxn id="88125" idx="1"/>
            <a:endCxn id="88126" idx="1"/>
          </p:cNvCxnSpPr>
          <p:nvPr/>
        </p:nvCxnSpPr>
        <p:spPr bwMode="auto">
          <a:xfrm>
            <a:off x="1260475" y="5373688"/>
            <a:ext cx="35274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128" name="Line 65"/>
          <p:cNvSpPr>
            <a:spLocks noChangeShapeType="1"/>
          </p:cNvSpPr>
          <p:nvPr/>
        </p:nvSpPr>
        <p:spPr bwMode="auto">
          <a:xfrm flipV="1">
            <a:off x="6229350" y="53721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88129" name="AutoShape 66"/>
          <p:cNvCxnSpPr>
            <a:cxnSpLocks noChangeShapeType="1"/>
            <a:stCxn id="88126" idx="1"/>
            <a:endCxn id="88128" idx="1"/>
          </p:cNvCxnSpPr>
          <p:nvPr/>
        </p:nvCxnSpPr>
        <p:spPr bwMode="auto">
          <a:xfrm>
            <a:off x="4787900" y="5373688"/>
            <a:ext cx="14414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130" name="Line 67"/>
          <p:cNvSpPr>
            <a:spLocks noChangeShapeType="1"/>
          </p:cNvSpPr>
          <p:nvPr/>
        </p:nvSpPr>
        <p:spPr bwMode="auto">
          <a:xfrm flipV="1">
            <a:off x="3924300" y="5659438"/>
            <a:ext cx="15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131" name="Line 68"/>
          <p:cNvSpPr>
            <a:spLocks noChangeShapeType="1"/>
          </p:cNvSpPr>
          <p:nvPr/>
        </p:nvSpPr>
        <p:spPr bwMode="auto">
          <a:xfrm flipV="1">
            <a:off x="4932363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132" name="Line 69"/>
          <p:cNvSpPr>
            <a:spLocks noChangeShapeType="1"/>
          </p:cNvSpPr>
          <p:nvPr/>
        </p:nvSpPr>
        <p:spPr bwMode="auto">
          <a:xfrm flipV="1">
            <a:off x="6011863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88133" name="AutoShape 70"/>
          <p:cNvCxnSpPr>
            <a:cxnSpLocks noChangeShapeType="1"/>
            <a:endCxn id="88131" idx="1"/>
          </p:cNvCxnSpPr>
          <p:nvPr/>
        </p:nvCxnSpPr>
        <p:spPr bwMode="auto">
          <a:xfrm>
            <a:off x="3924300" y="5659438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134" name="AutoShape 71"/>
          <p:cNvCxnSpPr>
            <a:cxnSpLocks noChangeShapeType="1"/>
            <a:stCxn id="88131" idx="1"/>
            <a:endCxn id="88132" idx="1"/>
          </p:cNvCxnSpPr>
          <p:nvPr/>
        </p:nvCxnSpPr>
        <p:spPr bwMode="auto">
          <a:xfrm>
            <a:off x="4932363" y="5659438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135" name="Line 72"/>
          <p:cNvSpPr>
            <a:spLocks noChangeShapeType="1"/>
          </p:cNvSpPr>
          <p:nvPr/>
        </p:nvSpPr>
        <p:spPr bwMode="auto">
          <a:xfrm>
            <a:off x="1331913" y="63087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136" name="Line 73"/>
          <p:cNvSpPr>
            <a:spLocks noChangeShapeType="1"/>
          </p:cNvSpPr>
          <p:nvPr/>
        </p:nvSpPr>
        <p:spPr bwMode="auto">
          <a:xfrm>
            <a:off x="3852863" y="63087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88137" name="AutoShape 74"/>
          <p:cNvCxnSpPr>
            <a:cxnSpLocks noChangeShapeType="1"/>
            <a:stCxn id="88135" idx="1"/>
            <a:endCxn id="88136" idx="1"/>
          </p:cNvCxnSpPr>
          <p:nvPr/>
        </p:nvCxnSpPr>
        <p:spPr bwMode="auto">
          <a:xfrm>
            <a:off x="1331913" y="6524625"/>
            <a:ext cx="2520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138" name="Line 75"/>
          <p:cNvSpPr>
            <a:spLocks noChangeShapeType="1"/>
          </p:cNvSpPr>
          <p:nvPr/>
        </p:nvSpPr>
        <p:spPr bwMode="auto">
          <a:xfrm>
            <a:off x="3708400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139" name="Line 76"/>
          <p:cNvSpPr>
            <a:spLocks noChangeShapeType="1"/>
          </p:cNvSpPr>
          <p:nvPr/>
        </p:nvSpPr>
        <p:spPr bwMode="auto">
          <a:xfrm>
            <a:off x="2700338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88140" name="AutoShape 77"/>
          <p:cNvCxnSpPr>
            <a:cxnSpLocks noChangeShapeType="1"/>
          </p:cNvCxnSpPr>
          <p:nvPr/>
        </p:nvCxnSpPr>
        <p:spPr bwMode="auto">
          <a:xfrm>
            <a:off x="2700338" y="5659438"/>
            <a:ext cx="1008062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141" name="Line 78"/>
          <p:cNvSpPr>
            <a:spLocks noChangeShapeType="1"/>
          </p:cNvSpPr>
          <p:nvPr/>
        </p:nvSpPr>
        <p:spPr bwMode="auto">
          <a:xfrm>
            <a:off x="3995738" y="63087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142" name="Line 79"/>
          <p:cNvSpPr>
            <a:spLocks noChangeShapeType="1"/>
          </p:cNvSpPr>
          <p:nvPr/>
        </p:nvSpPr>
        <p:spPr bwMode="auto">
          <a:xfrm>
            <a:off x="4932363" y="63087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143" name="Text Box 80"/>
          <p:cNvSpPr txBox="1">
            <a:spLocks noChangeArrowheads="1"/>
          </p:cNvSpPr>
          <p:nvPr/>
        </p:nvSpPr>
        <p:spPr bwMode="auto">
          <a:xfrm>
            <a:off x="1836738" y="53006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1</a:t>
            </a:r>
          </a:p>
        </p:txBody>
      </p:sp>
      <p:sp>
        <p:nvSpPr>
          <p:cNvPr id="88144" name="Text Box 81"/>
          <p:cNvSpPr txBox="1">
            <a:spLocks noChangeArrowheads="1"/>
          </p:cNvSpPr>
          <p:nvPr/>
        </p:nvSpPr>
        <p:spPr bwMode="auto">
          <a:xfrm>
            <a:off x="1836738" y="61642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2</a:t>
            </a:r>
          </a:p>
        </p:txBody>
      </p:sp>
      <p:sp>
        <p:nvSpPr>
          <p:cNvPr id="88145" name="Text Box 82"/>
          <p:cNvSpPr txBox="1">
            <a:spLocks noChangeArrowheads="1"/>
          </p:cNvSpPr>
          <p:nvPr/>
        </p:nvSpPr>
        <p:spPr bwMode="auto">
          <a:xfrm>
            <a:off x="1836738" y="5011738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3</a:t>
            </a:r>
          </a:p>
        </p:txBody>
      </p:sp>
      <p:sp>
        <p:nvSpPr>
          <p:cNvPr id="88146" name="Text Box 83"/>
          <p:cNvSpPr txBox="1">
            <a:spLocks noChangeArrowheads="1"/>
          </p:cNvSpPr>
          <p:nvPr/>
        </p:nvSpPr>
        <p:spPr bwMode="auto">
          <a:xfrm>
            <a:off x="2989263" y="53006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4</a:t>
            </a:r>
          </a:p>
        </p:txBody>
      </p:sp>
      <p:sp>
        <p:nvSpPr>
          <p:cNvPr id="88147" name="Text Box 84"/>
          <p:cNvSpPr txBox="1">
            <a:spLocks noChangeArrowheads="1"/>
          </p:cNvSpPr>
          <p:nvPr/>
        </p:nvSpPr>
        <p:spPr bwMode="auto">
          <a:xfrm>
            <a:off x="5148263" y="53006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5</a:t>
            </a:r>
          </a:p>
        </p:txBody>
      </p:sp>
      <p:sp>
        <p:nvSpPr>
          <p:cNvPr id="88148" name="Text Box 85"/>
          <p:cNvSpPr txBox="1">
            <a:spLocks noChangeArrowheads="1"/>
          </p:cNvSpPr>
          <p:nvPr/>
        </p:nvSpPr>
        <p:spPr bwMode="auto">
          <a:xfrm>
            <a:off x="4211638" y="615791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6</a:t>
            </a:r>
          </a:p>
        </p:txBody>
      </p:sp>
      <p:sp>
        <p:nvSpPr>
          <p:cNvPr id="88149" name="Oval 86"/>
          <p:cNvSpPr>
            <a:spLocks noChangeArrowheads="1"/>
          </p:cNvSpPr>
          <p:nvPr/>
        </p:nvSpPr>
        <p:spPr bwMode="auto">
          <a:xfrm>
            <a:off x="4756150" y="53435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88150" name="Oval 87"/>
          <p:cNvSpPr>
            <a:spLocks noChangeArrowheads="1"/>
          </p:cNvSpPr>
          <p:nvPr/>
        </p:nvSpPr>
        <p:spPr bwMode="auto">
          <a:xfrm>
            <a:off x="4903788" y="561975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88151" name="Line 88"/>
          <p:cNvSpPr>
            <a:spLocks noChangeShapeType="1"/>
          </p:cNvSpPr>
          <p:nvPr/>
        </p:nvSpPr>
        <p:spPr bwMode="auto">
          <a:xfrm>
            <a:off x="3995738" y="65246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152" name="Rectangle 89"/>
          <p:cNvSpPr>
            <a:spLocks noChangeArrowheads="1"/>
          </p:cNvSpPr>
          <p:nvPr/>
        </p:nvSpPr>
        <p:spPr bwMode="auto">
          <a:xfrm>
            <a:off x="169863" y="6559550"/>
            <a:ext cx="7777162" cy="23336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88153" name="Rectangle 90"/>
          <p:cNvSpPr>
            <a:spLocks noChangeArrowheads="1"/>
          </p:cNvSpPr>
          <p:nvPr/>
        </p:nvSpPr>
        <p:spPr bwMode="auto">
          <a:xfrm>
            <a:off x="2268538" y="5011738"/>
            <a:ext cx="4319587" cy="1547812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graphicFrame>
        <p:nvGraphicFramePr>
          <p:cNvPr id="88154" name="Object 91"/>
          <p:cNvGraphicFramePr>
            <a:graphicFrameLocks noChangeAspect="1"/>
          </p:cNvGraphicFramePr>
          <p:nvPr/>
        </p:nvGraphicFramePr>
        <p:xfrm>
          <a:off x="709613" y="1989138"/>
          <a:ext cx="78232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86" name="Dokument" r:id="rId3" imgW="5234512" imgH="8190865" progId="Word.Document.8">
                  <p:embed/>
                </p:oleObj>
              </mc:Choice>
              <mc:Fallback>
                <p:oleObj name="Dokument" r:id="rId3" imgW="5234512" imgH="8190865" progId="Word.Document.8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021" r="5338" b="91238"/>
                      <a:stretch>
                        <a:fillRect/>
                      </a:stretch>
                    </p:blipFill>
                    <p:spPr bwMode="auto">
                      <a:xfrm>
                        <a:off x="709613" y="1989138"/>
                        <a:ext cx="782320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89091" name="Rectangle 45"/>
          <p:cNvSpPr>
            <a:spLocks noChangeArrowheads="1"/>
          </p:cNvSpPr>
          <p:nvPr/>
        </p:nvSpPr>
        <p:spPr bwMode="auto">
          <a:xfrm rot="-5400000">
            <a:off x="5938838" y="873125"/>
            <a:ext cx="433388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89092" name="Rectangle 46"/>
          <p:cNvSpPr>
            <a:spLocks noChangeArrowheads="1"/>
          </p:cNvSpPr>
          <p:nvPr/>
        </p:nvSpPr>
        <p:spPr bwMode="auto">
          <a:xfrm rot="-5400000">
            <a:off x="4714875" y="873125"/>
            <a:ext cx="433388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89093" name="Rectangle 47"/>
          <p:cNvSpPr>
            <a:spLocks noChangeArrowheads="1"/>
          </p:cNvSpPr>
          <p:nvPr/>
        </p:nvSpPr>
        <p:spPr bwMode="auto">
          <a:xfrm rot="-5400000">
            <a:off x="3633788" y="873125"/>
            <a:ext cx="433388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89094" name="Rectangle 48"/>
          <p:cNvSpPr>
            <a:spLocks noChangeArrowheads="1"/>
          </p:cNvSpPr>
          <p:nvPr/>
        </p:nvSpPr>
        <p:spPr bwMode="auto">
          <a:xfrm rot="-5400000">
            <a:off x="2409825" y="873125"/>
            <a:ext cx="433388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89095" name="Rectangle 49"/>
          <p:cNvSpPr>
            <a:spLocks noChangeArrowheads="1"/>
          </p:cNvSpPr>
          <p:nvPr/>
        </p:nvSpPr>
        <p:spPr bwMode="auto">
          <a:xfrm rot="-5400000">
            <a:off x="1185863" y="873125"/>
            <a:ext cx="433388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89096" name="Text Box 50"/>
          <p:cNvSpPr txBox="1">
            <a:spLocks noChangeArrowheads="1"/>
          </p:cNvSpPr>
          <p:nvPr/>
        </p:nvSpPr>
        <p:spPr bwMode="auto">
          <a:xfrm>
            <a:off x="1150938" y="908050"/>
            <a:ext cx="500062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A</a:t>
            </a:r>
          </a:p>
        </p:txBody>
      </p:sp>
      <p:sp>
        <p:nvSpPr>
          <p:cNvPr id="89097" name="Text Box 51"/>
          <p:cNvSpPr txBox="1">
            <a:spLocks noChangeArrowheads="1"/>
          </p:cNvSpPr>
          <p:nvPr/>
        </p:nvSpPr>
        <p:spPr bwMode="auto">
          <a:xfrm>
            <a:off x="2374900" y="908050"/>
            <a:ext cx="500063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B</a:t>
            </a:r>
          </a:p>
        </p:txBody>
      </p:sp>
      <p:sp>
        <p:nvSpPr>
          <p:cNvPr id="89098" name="Text Box 52"/>
          <p:cNvSpPr txBox="1">
            <a:spLocks noChangeArrowheads="1"/>
          </p:cNvSpPr>
          <p:nvPr/>
        </p:nvSpPr>
        <p:spPr bwMode="auto">
          <a:xfrm>
            <a:off x="3598863" y="908050"/>
            <a:ext cx="500062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C</a:t>
            </a:r>
          </a:p>
        </p:txBody>
      </p:sp>
      <p:sp>
        <p:nvSpPr>
          <p:cNvPr id="89099" name="Text Box 53"/>
          <p:cNvSpPr txBox="1">
            <a:spLocks noChangeArrowheads="1"/>
          </p:cNvSpPr>
          <p:nvPr/>
        </p:nvSpPr>
        <p:spPr bwMode="auto">
          <a:xfrm>
            <a:off x="4679950" y="901700"/>
            <a:ext cx="500063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D</a:t>
            </a:r>
          </a:p>
        </p:txBody>
      </p:sp>
      <p:sp>
        <p:nvSpPr>
          <p:cNvPr id="89100" name="Text Box 54"/>
          <p:cNvSpPr txBox="1">
            <a:spLocks noChangeArrowheads="1"/>
          </p:cNvSpPr>
          <p:nvPr/>
        </p:nvSpPr>
        <p:spPr bwMode="auto">
          <a:xfrm>
            <a:off x="5903913" y="908050"/>
            <a:ext cx="500062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E</a:t>
            </a:r>
          </a:p>
        </p:txBody>
      </p:sp>
      <p:sp>
        <p:nvSpPr>
          <p:cNvPr id="89101" name="Line 55"/>
          <p:cNvSpPr>
            <a:spLocks noChangeShapeType="1"/>
          </p:cNvSpPr>
          <p:nvPr/>
        </p:nvSpPr>
        <p:spPr bwMode="auto">
          <a:xfrm flipV="1">
            <a:off x="1511300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9102" name="Line 56"/>
          <p:cNvSpPr>
            <a:spLocks noChangeShapeType="1"/>
          </p:cNvSpPr>
          <p:nvPr/>
        </p:nvSpPr>
        <p:spPr bwMode="auto">
          <a:xfrm flipV="1">
            <a:off x="2519363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89103" name="AutoShape 57"/>
          <p:cNvCxnSpPr>
            <a:cxnSpLocks noChangeShapeType="1"/>
            <a:stCxn id="89101" idx="1"/>
            <a:endCxn id="89102" idx="1"/>
          </p:cNvCxnSpPr>
          <p:nvPr/>
        </p:nvCxnSpPr>
        <p:spPr bwMode="auto">
          <a:xfrm>
            <a:off x="1511300" y="69215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104" name="Line 58"/>
          <p:cNvSpPr>
            <a:spLocks noChangeShapeType="1"/>
          </p:cNvSpPr>
          <p:nvPr/>
        </p:nvSpPr>
        <p:spPr bwMode="auto">
          <a:xfrm flipV="1">
            <a:off x="1295400" y="4048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9105" name="Line 59"/>
          <p:cNvSpPr>
            <a:spLocks noChangeShapeType="1"/>
          </p:cNvSpPr>
          <p:nvPr/>
        </p:nvSpPr>
        <p:spPr bwMode="auto">
          <a:xfrm flipV="1">
            <a:off x="3743325" y="4048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89106" name="AutoShape 60"/>
          <p:cNvCxnSpPr>
            <a:cxnSpLocks noChangeShapeType="1"/>
            <a:stCxn id="89104" idx="1"/>
            <a:endCxn id="89105" idx="1"/>
          </p:cNvCxnSpPr>
          <p:nvPr/>
        </p:nvCxnSpPr>
        <p:spPr bwMode="auto">
          <a:xfrm>
            <a:off x="1295400" y="406400"/>
            <a:ext cx="24479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107" name="Line 61"/>
          <p:cNvSpPr>
            <a:spLocks noChangeShapeType="1"/>
          </p:cNvSpPr>
          <p:nvPr/>
        </p:nvSpPr>
        <p:spPr bwMode="auto">
          <a:xfrm flipV="1">
            <a:off x="6264275" y="4048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89108" name="AutoShape 62"/>
          <p:cNvCxnSpPr>
            <a:cxnSpLocks noChangeShapeType="1"/>
            <a:stCxn id="89105" idx="1"/>
            <a:endCxn id="89107" idx="1"/>
          </p:cNvCxnSpPr>
          <p:nvPr/>
        </p:nvCxnSpPr>
        <p:spPr bwMode="auto">
          <a:xfrm>
            <a:off x="3743325" y="406400"/>
            <a:ext cx="2520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109" name="Line 63"/>
          <p:cNvSpPr>
            <a:spLocks noChangeShapeType="1"/>
          </p:cNvSpPr>
          <p:nvPr/>
        </p:nvSpPr>
        <p:spPr bwMode="auto">
          <a:xfrm flipV="1">
            <a:off x="3959225" y="692150"/>
            <a:ext cx="15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9110" name="Line 64"/>
          <p:cNvSpPr>
            <a:spLocks noChangeShapeType="1"/>
          </p:cNvSpPr>
          <p:nvPr/>
        </p:nvSpPr>
        <p:spPr bwMode="auto">
          <a:xfrm flipV="1">
            <a:off x="4967288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9111" name="Line 65"/>
          <p:cNvSpPr>
            <a:spLocks noChangeShapeType="1"/>
          </p:cNvSpPr>
          <p:nvPr/>
        </p:nvSpPr>
        <p:spPr bwMode="auto">
          <a:xfrm flipV="1">
            <a:off x="6046788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89112" name="AutoShape 66"/>
          <p:cNvCxnSpPr>
            <a:cxnSpLocks noChangeShapeType="1"/>
            <a:endCxn id="89110" idx="1"/>
          </p:cNvCxnSpPr>
          <p:nvPr/>
        </p:nvCxnSpPr>
        <p:spPr bwMode="auto">
          <a:xfrm>
            <a:off x="3959225" y="69215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113" name="AutoShape 67"/>
          <p:cNvCxnSpPr>
            <a:cxnSpLocks noChangeShapeType="1"/>
            <a:stCxn id="89110" idx="1"/>
            <a:endCxn id="89111" idx="1"/>
          </p:cNvCxnSpPr>
          <p:nvPr/>
        </p:nvCxnSpPr>
        <p:spPr bwMode="auto">
          <a:xfrm>
            <a:off x="4967288" y="692150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114" name="Line 68"/>
          <p:cNvSpPr>
            <a:spLocks noChangeShapeType="1"/>
          </p:cNvSpPr>
          <p:nvPr/>
        </p:nvSpPr>
        <p:spPr bwMode="auto">
          <a:xfrm>
            <a:off x="1366838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9115" name="Line 69"/>
          <p:cNvSpPr>
            <a:spLocks noChangeShapeType="1"/>
          </p:cNvSpPr>
          <p:nvPr/>
        </p:nvSpPr>
        <p:spPr bwMode="auto">
          <a:xfrm>
            <a:off x="4822825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89116" name="AutoShape 70"/>
          <p:cNvCxnSpPr>
            <a:cxnSpLocks noChangeShapeType="1"/>
            <a:stCxn id="89114" idx="1"/>
          </p:cNvCxnSpPr>
          <p:nvPr/>
        </p:nvCxnSpPr>
        <p:spPr bwMode="auto">
          <a:xfrm>
            <a:off x="1366838" y="1557338"/>
            <a:ext cx="2520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117" name="AutoShape 71"/>
          <p:cNvCxnSpPr>
            <a:cxnSpLocks noChangeShapeType="1"/>
            <a:stCxn id="89115" idx="1"/>
          </p:cNvCxnSpPr>
          <p:nvPr/>
        </p:nvCxnSpPr>
        <p:spPr bwMode="auto">
          <a:xfrm flipH="1">
            <a:off x="3887788" y="1557338"/>
            <a:ext cx="935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118" name="Line 72"/>
          <p:cNvSpPr>
            <a:spLocks noChangeShapeType="1"/>
          </p:cNvSpPr>
          <p:nvPr/>
        </p:nvSpPr>
        <p:spPr bwMode="auto">
          <a:xfrm>
            <a:off x="4967288" y="13414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9119" name="Line 73"/>
          <p:cNvSpPr>
            <a:spLocks noChangeShapeType="1"/>
          </p:cNvSpPr>
          <p:nvPr/>
        </p:nvSpPr>
        <p:spPr bwMode="auto">
          <a:xfrm>
            <a:off x="2590800" y="13414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89120" name="AutoShape 74"/>
          <p:cNvCxnSpPr>
            <a:cxnSpLocks noChangeShapeType="1"/>
            <a:stCxn id="89119" idx="1"/>
            <a:endCxn id="89118" idx="1"/>
          </p:cNvCxnSpPr>
          <p:nvPr/>
        </p:nvCxnSpPr>
        <p:spPr bwMode="auto">
          <a:xfrm>
            <a:off x="2590800" y="1773238"/>
            <a:ext cx="23764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121" name="Line 75"/>
          <p:cNvSpPr>
            <a:spLocks noChangeShapeType="1"/>
          </p:cNvSpPr>
          <p:nvPr/>
        </p:nvSpPr>
        <p:spPr bwMode="auto">
          <a:xfrm>
            <a:off x="5111750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9122" name="Line 76"/>
          <p:cNvSpPr>
            <a:spLocks noChangeShapeType="1"/>
          </p:cNvSpPr>
          <p:nvPr/>
        </p:nvSpPr>
        <p:spPr bwMode="auto">
          <a:xfrm>
            <a:off x="6191250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89123" name="AutoShape 77"/>
          <p:cNvCxnSpPr>
            <a:cxnSpLocks noChangeShapeType="1"/>
            <a:stCxn id="89121" idx="1"/>
            <a:endCxn id="89122" idx="1"/>
          </p:cNvCxnSpPr>
          <p:nvPr/>
        </p:nvCxnSpPr>
        <p:spPr bwMode="auto">
          <a:xfrm>
            <a:off x="5111750" y="1557338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124" name="Text Box 78"/>
          <p:cNvSpPr txBox="1">
            <a:spLocks noChangeArrowheads="1"/>
          </p:cNvSpPr>
          <p:nvPr/>
        </p:nvSpPr>
        <p:spPr bwMode="auto">
          <a:xfrm>
            <a:off x="1871663" y="3333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1</a:t>
            </a:r>
          </a:p>
        </p:txBody>
      </p:sp>
      <p:sp>
        <p:nvSpPr>
          <p:cNvPr id="89125" name="Text Box 79"/>
          <p:cNvSpPr txBox="1">
            <a:spLocks noChangeArrowheads="1"/>
          </p:cNvSpPr>
          <p:nvPr/>
        </p:nvSpPr>
        <p:spPr bwMode="auto">
          <a:xfrm>
            <a:off x="1871663" y="11969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2</a:t>
            </a:r>
          </a:p>
        </p:txBody>
      </p:sp>
      <p:sp>
        <p:nvSpPr>
          <p:cNvPr id="89126" name="Text Box 80"/>
          <p:cNvSpPr txBox="1">
            <a:spLocks noChangeArrowheads="1"/>
          </p:cNvSpPr>
          <p:nvPr/>
        </p:nvSpPr>
        <p:spPr bwMode="auto">
          <a:xfrm>
            <a:off x="1871663" y="44450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3</a:t>
            </a:r>
          </a:p>
        </p:txBody>
      </p:sp>
      <p:sp>
        <p:nvSpPr>
          <p:cNvPr id="89127" name="Text Box 81"/>
          <p:cNvSpPr txBox="1">
            <a:spLocks noChangeArrowheads="1"/>
          </p:cNvSpPr>
          <p:nvPr/>
        </p:nvSpPr>
        <p:spPr bwMode="auto">
          <a:xfrm>
            <a:off x="3743325" y="1573213"/>
            <a:ext cx="355600" cy="280987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4</a:t>
            </a:r>
          </a:p>
        </p:txBody>
      </p:sp>
      <p:sp>
        <p:nvSpPr>
          <p:cNvPr id="89128" name="Text Box 82"/>
          <p:cNvSpPr txBox="1">
            <a:spLocks noChangeArrowheads="1"/>
          </p:cNvSpPr>
          <p:nvPr/>
        </p:nvSpPr>
        <p:spPr bwMode="auto">
          <a:xfrm>
            <a:off x="4824413" y="3333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5</a:t>
            </a:r>
          </a:p>
        </p:txBody>
      </p:sp>
      <p:sp>
        <p:nvSpPr>
          <p:cNvPr id="89129" name="Text Box 83"/>
          <p:cNvSpPr txBox="1">
            <a:spLocks noChangeArrowheads="1"/>
          </p:cNvSpPr>
          <p:nvPr/>
        </p:nvSpPr>
        <p:spPr bwMode="auto">
          <a:xfrm>
            <a:off x="5472113" y="11969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6</a:t>
            </a:r>
          </a:p>
        </p:txBody>
      </p:sp>
      <p:sp>
        <p:nvSpPr>
          <p:cNvPr id="89130" name="Oval 84"/>
          <p:cNvSpPr>
            <a:spLocks noChangeArrowheads="1"/>
          </p:cNvSpPr>
          <p:nvPr/>
        </p:nvSpPr>
        <p:spPr bwMode="auto">
          <a:xfrm>
            <a:off x="3708400" y="3698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89131" name="Oval 85"/>
          <p:cNvSpPr>
            <a:spLocks noChangeArrowheads="1"/>
          </p:cNvSpPr>
          <p:nvPr/>
        </p:nvSpPr>
        <p:spPr bwMode="auto">
          <a:xfrm>
            <a:off x="4938713" y="6524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89132" name="Rectangle 86"/>
          <p:cNvSpPr>
            <a:spLocks noChangeArrowheads="1"/>
          </p:cNvSpPr>
          <p:nvPr/>
        </p:nvSpPr>
        <p:spPr bwMode="auto">
          <a:xfrm>
            <a:off x="1866900" y="4967288"/>
            <a:ext cx="69850" cy="6985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89133" name="Rectangle 87"/>
          <p:cNvSpPr>
            <a:spLocks noChangeArrowheads="1"/>
          </p:cNvSpPr>
          <p:nvPr/>
        </p:nvSpPr>
        <p:spPr bwMode="auto">
          <a:xfrm rot="-5400000">
            <a:off x="5903913" y="5840413"/>
            <a:ext cx="433387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89134" name="Rectangle 88"/>
          <p:cNvSpPr>
            <a:spLocks noChangeArrowheads="1"/>
          </p:cNvSpPr>
          <p:nvPr/>
        </p:nvSpPr>
        <p:spPr bwMode="auto">
          <a:xfrm rot="-5400000">
            <a:off x="4679950" y="5840413"/>
            <a:ext cx="433387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89135" name="Rectangle 89"/>
          <p:cNvSpPr>
            <a:spLocks noChangeArrowheads="1"/>
          </p:cNvSpPr>
          <p:nvPr/>
        </p:nvSpPr>
        <p:spPr bwMode="auto">
          <a:xfrm rot="-5400000">
            <a:off x="3598863" y="5840413"/>
            <a:ext cx="433387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89136" name="Rectangle 90"/>
          <p:cNvSpPr>
            <a:spLocks noChangeArrowheads="1"/>
          </p:cNvSpPr>
          <p:nvPr/>
        </p:nvSpPr>
        <p:spPr bwMode="auto">
          <a:xfrm rot="-5400000">
            <a:off x="2374900" y="5840413"/>
            <a:ext cx="433387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89137" name="Rectangle 91"/>
          <p:cNvSpPr>
            <a:spLocks noChangeArrowheads="1"/>
          </p:cNvSpPr>
          <p:nvPr/>
        </p:nvSpPr>
        <p:spPr bwMode="auto">
          <a:xfrm rot="-5400000">
            <a:off x="1150938" y="5840413"/>
            <a:ext cx="433387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89138" name="Text Box 92"/>
          <p:cNvSpPr txBox="1">
            <a:spLocks noChangeArrowheads="1"/>
          </p:cNvSpPr>
          <p:nvPr/>
        </p:nvSpPr>
        <p:spPr bwMode="auto">
          <a:xfrm>
            <a:off x="1116013" y="5875338"/>
            <a:ext cx="500062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A</a:t>
            </a:r>
          </a:p>
        </p:txBody>
      </p:sp>
      <p:sp>
        <p:nvSpPr>
          <p:cNvPr id="89139" name="Text Box 93"/>
          <p:cNvSpPr txBox="1">
            <a:spLocks noChangeArrowheads="1"/>
          </p:cNvSpPr>
          <p:nvPr/>
        </p:nvSpPr>
        <p:spPr bwMode="auto">
          <a:xfrm>
            <a:off x="2339975" y="5875338"/>
            <a:ext cx="500063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B</a:t>
            </a:r>
          </a:p>
        </p:txBody>
      </p:sp>
      <p:sp>
        <p:nvSpPr>
          <p:cNvPr id="89140" name="Text Box 94"/>
          <p:cNvSpPr txBox="1">
            <a:spLocks noChangeArrowheads="1"/>
          </p:cNvSpPr>
          <p:nvPr/>
        </p:nvSpPr>
        <p:spPr bwMode="auto">
          <a:xfrm>
            <a:off x="3563938" y="5875338"/>
            <a:ext cx="500062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D</a:t>
            </a:r>
          </a:p>
        </p:txBody>
      </p:sp>
      <p:sp>
        <p:nvSpPr>
          <p:cNvPr id="89141" name="Text Box 95"/>
          <p:cNvSpPr txBox="1">
            <a:spLocks noChangeArrowheads="1"/>
          </p:cNvSpPr>
          <p:nvPr/>
        </p:nvSpPr>
        <p:spPr bwMode="auto">
          <a:xfrm>
            <a:off x="4648200" y="5868988"/>
            <a:ext cx="500063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E</a:t>
            </a:r>
          </a:p>
        </p:txBody>
      </p:sp>
      <p:sp>
        <p:nvSpPr>
          <p:cNvPr id="89142" name="Text Box 96"/>
          <p:cNvSpPr txBox="1">
            <a:spLocks noChangeArrowheads="1"/>
          </p:cNvSpPr>
          <p:nvPr/>
        </p:nvSpPr>
        <p:spPr bwMode="auto">
          <a:xfrm>
            <a:off x="5868988" y="5875338"/>
            <a:ext cx="500062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C</a:t>
            </a:r>
          </a:p>
        </p:txBody>
      </p:sp>
      <p:sp>
        <p:nvSpPr>
          <p:cNvPr id="89143" name="Line 97"/>
          <p:cNvSpPr>
            <a:spLocks noChangeShapeType="1"/>
          </p:cNvSpPr>
          <p:nvPr/>
        </p:nvSpPr>
        <p:spPr bwMode="auto">
          <a:xfrm flipV="1">
            <a:off x="1476375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9144" name="Line 98"/>
          <p:cNvSpPr>
            <a:spLocks noChangeShapeType="1"/>
          </p:cNvSpPr>
          <p:nvPr/>
        </p:nvSpPr>
        <p:spPr bwMode="auto">
          <a:xfrm flipV="1">
            <a:off x="2484438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89145" name="AutoShape 99"/>
          <p:cNvCxnSpPr>
            <a:cxnSpLocks noChangeShapeType="1"/>
            <a:stCxn id="89143" idx="1"/>
            <a:endCxn id="89144" idx="1"/>
          </p:cNvCxnSpPr>
          <p:nvPr/>
        </p:nvCxnSpPr>
        <p:spPr bwMode="auto">
          <a:xfrm>
            <a:off x="1476375" y="5659438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146" name="Line 100"/>
          <p:cNvSpPr>
            <a:spLocks noChangeShapeType="1"/>
          </p:cNvSpPr>
          <p:nvPr/>
        </p:nvSpPr>
        <p:spPr bwMode="auto">
          <a:xfrm flipV="1">
            <a:off x="1260475" y="53721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9147" name="Line 101"/>
          <p:cNvSpPr>
            <a:spLocks noChangeShapeType="1"/>
          </p:cNvSpPr>
          <p:nvPr/>
        </p:nvSpPr>
        <p:spPr bwMode="auto">
          <a:xfrm flipV="1">
            <a:off x="4787900" y="53721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89148" name="AutoShape 102"/>
          <p:cNvCxnSpPr>
            <a:cxnSpLocks noChangeShapeType="1"/>
            <a:stCxn id="89146" idx="1"/>
            <a:endCxn id="89147" idx="1"/>
          </p:cNvCxnSpPr>
          <p:nvPr/>
        </p:nvCxnSpPr>
        <p:spPr bwMode="auto">
          <a:xfrm>
            <a:off x="1260475" y="5373688"/>
            <a:ext cx="35274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149" name="Line 103"/>
          <p:cNvSpPr>
            <a:spLocks noChangeShapeType="1"/>
          </p:cNvSpPr>
          <p:nvPr/>
        </p:nvSpPr>
        <p:spPr bwMode="auto">
          <a:xfrm flipV="1">
            <a:off x="6229350" y="53721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89150" name="AutoShape 104"/>
          <p:cNvCxnSpPr>
            <a:cxnSpLocks noChangeShapeType="1"/>
            <a:stCxn id="89147" idx="1"/>
            <a:endCxn id="89149" idx="1"/>
          </p:cNvCxnSpPr>
          <p:nvPr/>
        </p:nvCxnSpPr>
        <p:spPr bwMode="auto">
          <a:xfrm>
            <a:off x="4787900" y="5373688"/>
            <a:ext cx="14414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151" name="Line 105"/>
          <p:cNvSpPr>
            <a:spLocks noChangeShapeType="1"/>
          </p:cNvSpPr>
          <p:nvPr/>
        </p:nvSpPr>
        <p:spPr bwMode="auto">
          <a:xfrm flipV="1">
            <a:off x="3924300" y="5659438"/>
            <a:ext cx="15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9152" name="Line 106"/>
          <p:cNvSpPr>
            <a:spLocks noChangeShapeType="1"/>
          </p:cNvSpPr>
          <p:nvPr/>
        </p:nvSpPr>
        <p:spPr bwMode="auto">
          <a:xfrm flipV="1">
            <a:off x="4932363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9153" name="Line 107"/>
          <p:cNvSpPr>
            <a:spLocks noChangeShapeType="1"/>
          </p:cNvSpPr>
          <p:nvPr/>
        </p:nvSpPr>
        <p:spPr bwMode="auto">
          <a:xfrm flipV="1">
            <a:off x="6011863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89154" name="AutoShape 108"/>
          <p:cNvCxnSpPr>
            <a:cxnSpLocks noChangeShapeType="1"/>
            <a:endCxn id="89152" idx="1"/>
          </p:cNvCxnSpPr>
          <p:nvPr/>
        </p:nvCxnSpPr>
        <p:spPr bwMode="auto">
          <a:xfrm>
            <a:off x="3924300" y="5659438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155" name="AutoShape 109"/>
          <p:cNvCxnSpPr>
            <a:cxnSpLocks noChangeShapeType="1"/>
            <a:stCxn id="89152" idx="1"/>
            <a:endCxn id="89153" idx="1"/>
          </p:cNvCxnSpPr>
          <p:nvPr/>
        </p:nvCxnSpPr>
        <p:spPr bwMode="auto">
          <a:xfrm>
            <a:off x="4932363" y="5659438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156" name="Line 110"/>
          <p:cNvSpPr>
            <a:spLocks noChangeShapeType="1"/>
          </p:cNvSpPr>
          <p:nvPr/>
        </p:nvSpPr>
        <p:spPr bwMode="auto">
          <a:xfrm>
            <a:off x="1331913" y="63087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9157" name="Line 111"/>
          <p:cNvSpPr>
            <a:spLocks noChangeShapeType="1"/>
          </p:cNvSpPr>
          <p:nvPr/>
        </p:nvSpPr>
        <p:spPr bwMode="auto">
          <a:xfrm>
            <a:off x="3852863" y="63087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89158" name="AutoShape 112"/>
          <p:cNvCxnSpPr>
            <a:cxnSpLocks noChangeShapeType="1"/>
            <a:stCxn id="89156" idx="1"/>
            <a:endCxn id="89157" idx="1"/>
          </p:cNvCxnSpPr>
          <p:nvPr/>
        </p:nvCxnSpPr>
        <p:spPr bwMode="auto">
          <a:xfrm>
            <a:off x="1331913" y="6524625"/>
            <a:ext cx="2520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159" name="Line 113"/>
          <p:cNvSpPr>
            <a:spLocks noChangeShapeType="1"/>
          </p:cNvSpPr>
          <p:nvPr/>
        </p:nvSpPr>
        <p:spPr bwMode="auto">
          <a:xfrm>
            <a:off x="3708400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9160" name="Line 114"/>
          <p:cNvSpPr>
            <a:spLocks noChangeShapeType="1"/>
          </p:cNvSpPr>
          <p:nvPr/>
        </p:nvSpPr>
        <p:spPr bwMode="auto">
          <a:xfrm>
            <a:off x="2700338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89161" name="AutoShape 115"/>
          <p:cNvCxnSpPr>
            <a:cxnSpLocks noChangeShapeType="1"/>
          </p:cNvCxnSpPr>
          <p:nvPr/>
        </p:nvCxnSpPr>
        <p:spPr bwMode="auto">
          <a:xfrm>
            <a:off x="2700338" y="5659438"/>
            <a:ext cx="1008062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162" name="Line 116"/>
          <p:cNvSpPr>
            <a:spLocks noChangeShapeType="1"/>
          </p:cNvSpPr>
          <p:nvPr/>
        </p:nvSpPr>
        <p:spPr bwMode="auto">
          <a:xfrm>
            <a:off x="3995738" y="63087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9163" name="Line 117"/>
          <p:cNvSpPr>
            <a:spLocks noChangeShapeType="1"/>
          </p:cNvSpPr>
          <p:nvPr/>
        </p:nvSpPr>
        <p:spPr bwMode="auto">
          <a:xfrm>
            <a:off x="4932363" y="63087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9164" name="Text Box 118"/>
          <p:cNvSpPr txBox="1">
            <a:spLocks noChangeArrowheads="1"/>
          </p:cNvSpPr>
          <p:nvPr/>
        </p:nvSpPr>
        <p:spPr bwMode="auto">
          <a:xfrm>
            <a:off x="1836738" y="53006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1</a:t>
            </a:r>
          </a:p>
        </p:txBody>
      </p:sp>
      <p:sp>
        <p:nvSpPr>
          <p:cNvPr id="89165" name="Text Box 119"/>
          <p:cNvSpPr txBox="1">
            <a:spLocks noChangeArrowheads="1"/>
          </p:cNvSpPr>
          <p:nvPr/>
        </p:nvSpPr>
        <p:spPr bwMode="auto">
          <a:xfrm>
            <a:off x="1836738" y="61642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2</a:t>
            </a:r>
          </a:p>
        </p:txBody>
      </p:sp>
      <p:sp>
        <p:nvSpPr>
          <p:cNvPr id="89166" name="Text Box 120"/>
          <p:cNvSpPr txBox="1">
            <a:spLocks noChangeArrowheads="1"/>
          </p:cNvSpPr>
          <p:nvPr/>
        </p:nvSpPr>
        <p:spPr bwMode="auto">
          <a:xfrm>
            <a:off x="1836738" y="5011738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3</a:t>
            </a:r>
          </a:p>
        </p:txBody>
      </p:sp>
      <p:sp>
        <p:nvSpPr>
          <p:cNvPr id="89167" name="Text Box 121"/>
          <p:cNvSpPr txBox="1">
            <a:spLocks noChangeArrowheads="1"/>
          </p:cNvSpPr>
          <p:nvPr/>
        </p:nvSpPr>
        <p:spPr bwMode="auto">
          <a:xfrm>
            <a:off x="2989263" y="53006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4</a:t>
            </a:r>
          </a:p>
        </p:txBody>
      </p:sp>
      <p:sp>
        <p:nvSpPr>
          <p:cNvPr id="89168" name="Text Box 122"/>
          <p:cNvSpPr txBox="1">
            <a:spLocks noChangeArrowheads="1"/>
          </p:cNvSpPr>
          <p:nvPr/>
        </p:nvSpPr>
        <p:spPr bwMode="auto">
          <a:xfrm>
            <a:off x="5148263" y="53006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5</a:t>
            </a:r>
          </a:p>
        </p:txBody>
      </p:sp>
      <p:sp>
        <p:nvSpPr>
          <p:cNvPr id="89169" name="Text Box 123"/>
          <p:cNvSpPr txBox="1">
            <a:spLocks noChangeArrowheads="1"/>
          </p:cNvSpPr>
          <p:nvPr/>
        </p:nvSpPr>
        <p:spPr bwMode="auto">
          <a:xfrm>
            <a:off x="4211638" y="615791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6</a:t>
            </a:r>
          </a:p>
        </p:txBody>
      </p:sp>
      <p:sp>
        <p:nvSpPr>
          <p:cNvPr id="89170" name="Oval 124"/>
          <p:cNvSpPr>
            <a:spLocks noChangeArrowheads="1"/>
          </p:cNvSpPr>
          <p:nvPr/>
        </p:nvSpPr>
        <p:spPr bwMode="auto">
          <a:xfrm>
            <a:off x="4756150" y="53435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89171" name="Oval 125"/>
          <p:cNvSpPr>
            <a:spLocks noChangeArrowheads="1"/>
          </p:cNvSpPr>
          <p:nvPr/>
        </p:nvSpPr>
        <p:spPr bwMode="auto">
          <a:xfrm>
            <a:off x="4903788" y="561975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89172" name="Line 126"/>
          <p:cNvSpPr>
            <a:spLocks noChangeShapeType="1"/>
          </p:cNvSpPr>
          <p:nvPr/>
        </p:nvSpPr>
        <p:spPr bwMode="auto">
          <a:xfrm>
            <a:off x="3995738" y="65246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9173" name="Rectangle 127"/>
          <p:cNvSpPr>
            <a:spLocks noChangeArrowheads="1"/>
          </p:cNvSpPr>
          <p:nvPr/>
        </p:nvSpPr>
        <p:spPr bwMode="auto">
          <a:xfrm>
            <a:off x="169863" y="6559550"/>
            <a:ext cx="7777162" cy="23336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89174" name="Rectangle 129"/>
          <p:cNvSpPr>
            <a:spLocks noChangeArrowheads="1"/>
          </p:cNvSpPr>
          <p:nvPr/>
        </p:nvSpPr>
        <p:spPr bwMode="auto">
          <a:xfrm>
            <a:off x="2268538" y="5011738"/>
            <a:ext cx="4319587" cy="1547812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graphicFrame>
        <p:nvGraphicFramePr>
          <p:cNvPr id="89175" name="Object 130"/>
          <p:cNvGraphicFramePr>
            <a:graphicFrameLocks noChangeAspect="1"/>
          </p:cNvGraphicFramePr>
          <p:nvPr/>
        </p:nvGraphicFramePr>
        <p:xfrm>
          <a:off x="709613" y="1989138"/>
          <a:ext cx="7823200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07" name="Dokument" r:id="rId3" imgW="5234512" imgH="8190865" progId="Word.Document.8">
                  <p:embed/>
                </p:oleObj>
              </mc:Choice>
              <mc:Fallback>
                <p:oleObj name="Dokument" r:id="rId3" imgW="5234512" imgH="8190865" progId="Word.Document.8">
                  <p:embed/>
                  <p:pic>
                    <p:nvPicPr>
                      <p:cNvPr id="0" name="Object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021" r="5338" b="84244"/>
                      <a:stretch>
                        <a:fillRect/>
                      </a:stretch>
                    </p:blipFill>
                    <p:spPr bwMode="auto">
                      <a:xfrm>
                        <a:off x="709613" y="1989138"/>
                        <a:ext cx="7823200" cy="164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90115" name="Rectangle 4"/>
          <p:cNvSpPr>
            <a:spLocks noChangeArrowheads="1"/>
          </p:cNvSpPr>
          <p:nvPr/>
        </p:nvSpPr>
        <p:spPr bwMode="auto">
          <a:xfrm rot="-5400000">
            <a:off x="5938838" y="873125"/>
            <a:ext cx="433388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90116" name="Rectangle 5"/>
          <p:cNvSpPr>
            <a:spLocks noChangeArrowheads="1"/>
          </p:cNvSpPr>
          <p:nvPr/>
        </p:nvSpPr>
        <p:spPr bwMode="auto">
          <a:xfrm rot="-5400000">
            <a:off x="4714875" y="873125"/>
            <a:ext cx="433388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90117" name="Rectangle 6"/>
          <p:cNvSpPr>
            <a:spLocks noChangeArrowheads="1"/>
          </p:cNvSpPr>
          <p:nvPr/>
        </p:nvSpPr>
        <p:spPr bwMode="auto">
          <a:xfrm rot="-5400000">
            <a:off x="3633788" y="873125"/>
            <a:ext cx="433388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90118" name="Rectangle 7"/>
          <p:cNvSpPr>
            <a:spLocks noChangeArrowheads="1"/>
          </p:cNvSpPr>
          <p:nvPr/>
        </p:nvSpPr>
        <p:spPr bwMode="auto">
          <a:xfrm rot="-5400000">
            <a:off x="2409825" y="873125"/>
            <a:ext cx="433388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90119" name="Rectangle 8"/>
          <p:cNvSpPr>
            <a:spLocks noChangeArrowheads="1"/>
          </p:cNvSpPr>
          <p:nvPr/>
        </p:nvSpPr>
        <p:spPr bwMode="auto">
          <a:xfrm rot="-5400000">
            <a:off x="1185863" y="873125"/>
            <a:ext cx="433388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90120" name="Text Box 9"/>
          <p:cNvSpPr txBox="1">
            <a:spLocks noChangeArrowheads="1"/>
          </p:cNvSpPr>
          <p:nvPr/>
        </p:nvSpPr>
        <p:spPr bwMode="auto">
          <a:xfrm>
            <a:off x="1150938" y="908050"/>
            <a:ext cx="500062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A</a:t>
            </a:r>
          </a:p>
        </p:txBody>
      </p:sp>
      <p:sp>
        <p:nvSpPr>
          <p:cNvPr id="90121" name="Text Box 10"/>
          <p:cNvSpPr txBox="1">
            <a:spLocks noChangeArrowheads="1"/>
          </p:cNvSpPr>
          <p:nvPr/>
        </p:nvSpPr>
        <p:spPr bwMode="auto">
          <a:xfrm>
            <a:off x="2374900" y="908050"/>
            <a:ext cx="500063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B</a:t>
            </a:r>
          </a:p>
        </p:txBody>
      </p:sp>
      <p:sp>
        <p:nvSpPr>
          <p:cNvPr id="90122" name="Text Box 11"/>
          <p:cNvSpPr txBox="1">
            <a:spLocks noChangeArrowheads="1"/>
          </p:cNvSpPr>
          <p:nvPr/>
        </p:nvSpPr>
        <p:spPr bwMode="auto">
          <a:xfrm>
            <a:off x="3598863" y="908050"/>
            <a:ext cx="500062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C</a:t>
            </a:r>
          </a:p>
        </p:txBody>
      </p:sp>
      <p:sp>
        <p:nvSpPr>
          <p:cNvPr id="90123" name="Text Box 12"/>
          <p:cNvSpPr txBox="1">
            <a:spLocks noChangeArrowheads="1"/>
          </p:cNvSpPr>
          <p:nvPr/>
        </p:nvSpPr>
        <p:spPr bwMode="auto">
          <a:xfrm>
            <a:off x="4679950" y="901700"/>
            <a:ext cx="500063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D</a:t>
            </a:r>
          </a:p>
        </p:txBody>
      </p:sp>
      <p:sp>
        <p:nvSpPr>
          <p:cNvPr id="90124" name="Text Box 13"/>
          <p:cNvSpPr txBox="1">
            <a:spLocks noChangeArrowheads="1"/>
          </p:cNvSpPr>
          <p:nvPr/>
        </p:nvSpPr>
        <p:spPr bwMode="auto">
          <a:xfrm>
            <a:off x="5903913" y="908050"/>
            <a:ext cx="500062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E</a:t>
            </a:r>
          </a:p>
        </p:txBody>
      </p:sp>
      <p:sp>
        <p:nvSpPr>
          <p:cNvPr id="90125" name="Line 14"/>
          <p:cNvSpPr>
            <a:spLocks noChangeShapeType="1"/>
          </p:cNvSpPr>
          <p:nvPr/>
        </p:nvSpPr>
        <p:spPr bwMode="auto">
          <a:xfrm flipV="1">
            <a:off x="1511300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26" name="Line 15"/>
          <p:cNvSpPr>
            <a:spLocks noChangeShapeType="1"/>
          </p:cNvSpPr>
          <p:nvPr/>
        </p:nvSpPr>
        <p:spPr bwMode="auto">
          <a:xfrm flipV="1">
            <a:off x="2519363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0127" name="AutoShape 16"/>
          <p:cNvCxnSpPr>
            <a:cxnSpLocks noChangeShapeType="1"/>
            <a:stCxn id="90125" idx="1"/>
            <a:endCxn id="90126" idx="1"/>
          </p:cNvCxnSpPr>
          <p:nvPr/>
        </p:nvCxnSpPr>
        <p:spPr bwMode="auto">
          <a:xfrm>
            <a:off x="1511300" y="69215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128" name="Line 17"/>
          <p:cNvSpPr>
            <a:spLocks noChangeShapeType="1"/>
          </p:cNvSpPr>
          <p:nvPr/>
        </p:nvSpPr>
        <p:spPr bwMode="auto">
          <a:xfrm flipV="1">
            <a:off x="1295400" y="4048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29" name="Line 18"/>
          <p:cNvSpPr>
            <a:spLocks noChangeShapeType="1"/>
          </p:cNvSpPr>
          <p:nvPr/>
        </p:nvSpPr>
        <p:spPr bwMode="auto">
          <a:xfrm flipV="1">
            <a:off x="3743325" y="4048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0130" name="AutoShape 19"/>
          <p:cNvCxnSpPr>
            <a:cxnSpLocks noChangeShapeType="1"/>
            <a:stCxn id="90128" idx="1"/>
            <a:endCxn id="90129" idx="1"/>
          </p:cNvCxnSpPr>
          <p:nvPr/>
        </p:nvCxnSpPr>
        <p:spPr bwMode="auto">
          <a:xfrm>
            <a:off x="1295400" y="406400"/>
            <a:ext cx="24479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131" name="Line 20"/>
          <p:cNvSpPr>
            <a:spLocks noChangeShapeType="1"/>
          </p:cNvSpPr>
          <p:nvPr/>
        </p:nvSpPr>
        <p:spPr bwMode="auto">
          <a:xfrm flipV="1">
            <a:off x="6264275" y="4048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0132" name="AutoShape 21"/>
          <p:cNvCxnSpPr>
            <a:cxnSpLocks noChangeShapeType="1"/>
            <a:stCxn id="90129" idx="1"/>
            <a:endCxn id="90131" idx="1"/>
          </p:cNvCxnSpPr>
          <p:nvPr/>
        </p:nvCxnSpPr>
        <p:spPr bwMode="auto">
          <a:xfrm>
            <a:off x="3743325" y="406400"/>
            <a:ext cx="2520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133" name="Line 22"/>
          <p:cNvSpPr>
            <a:spLocks noChangeShapeType="1"/>
          </p:cNvSpPr>
          <p:nvPr/>
        </p:nvSpPr>
        <p:spPr bwMode="auto">
          <a:xfrm flipV="1">
            <a:off x="3959225" y="692150"/>
            <a:ext cx="15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34" name="Line 23"/>
          <p:cNvSpPr>
            <a:spLocks noChangeShapeType="1"/>
          </p:cNvSpPr>
          <p:nvPr/>
        </p:nvSpPr>
        <p:spPr bwMode="auto">
          <a:xfrm flipV="1">
            <a:off x="4967288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35" name="Line 24"/>
          <p:cNvSpPr>
            <a:spLocks noChangeShapeType="1"/>
          </p:cNvSpPr>
          <p:nvPr/>
        </p:nvSpPr>
        <p:spPr bwMode="auto">
          <a:xfrm flipV="1">
            <a:off x="6046788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0136" name="AutoShape 25"/>
          <p:cNvCxnSpPr>
            <a:cxnSpLocks noChangeShapeType="1"/>
            <a:endCxn id="90134" idx="1"/>
          </p:cNvCxnSpPr>
          <p:nvPr/>
        </p:nvCxnSpPr>
        <p:spPr bwMode="auto">
          <a:xfrm>
            <a:off x="3959225" y="69215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137" name="AutoShape 26"/>
          <p:cNvCxnSpPr>
            <a:cxnSpLocks noChangeShapeType="1"/>
            <a:stCxn id="90134" idx="1"/>
            <a:endCxn id="90135" idx="1"/>
          </p:cNvCxnSpPr>
          <p:nvPr/>
        </p:nvCxnSpPr>
        <p:spPr bwMode="auto">
          <a:xfrm>
            <a:off x="4967288" y="692150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138" name="Line 27"/>
          <p:cNvSpPr>
            <a:spLocks noChangeShapeType="1"/>
          </p:cNvSpPr>
          <p:nvPr/>
        </p:nvSpPr>
        <p:spPr bwMode="auto">
          <a:xfrm>
            <a:off x="1366838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39" name="Line 28"/>
          <p:cNvSpPr>
            <a:spLocks noChangeShapeType="1"/>
          </p:cNvSpPr>
          <p:nvPr/>
        </p:nvSpPr>
        <p:spPr bwMode="auto">
          <a:xfrm>
            <a:off x="4822825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0140" name="AutoShape 29"/>
          <p:cNvCxnSpPr>
            <a:cxnSpLocks noChangeShapeType="1"/>
            <a:stCxn id="90138" idx="1"/>
          </p:cNvCxnSpPr>
          <p:nvPr/>
        </p:nvCxnSpPr>
        <p:spPr bwMode="auto">
          <a:xfrm>
            <a:off x="1366838" y="1557338"/>
            <a:ext cx="2520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141" name="AutoShape 30"/>
          <p:cNvCxnSpPr>
            <a:cxnSpLocks noChangeShapeType="1"/>
            <a:stCxn id="90139" idx="1"/>
          </p:cNvCxnSpPr>
          <p:nvPr/>
        </p:nvCxnSpPr>
        <p:spPr bwMode="auto">
          <a:xfrm flipH="1">
            <a:off x="3887788" y="1557338"/>
            <a:ext cx="935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142" name="Line 31"/>
          <p:cNvSpPr>
            <a:spLocks noChangeShapeType="1"/>
          </p:cNvSpPr>
          <p:nvPr/>
        </p:nvSpPr>
        <p:spPr bwMode="auto">
          <a:xfrm>
            <a:off x="4967288" y="13414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43" name="Line 32"/>
          <p:cNvSpPr>
            <a:spLocks noChangeShapeType="1"/>
          </p:cNvSpPr>
          <p:nvPr/>
        </p:nvSpPr>
        <p:spPr bwMode="auto">
          <a:xfrm>
            <a:off x="2590800" y="13414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0144" name="AutoShape 33"/>
          <p:cNvCxnSpPr>
            <a:cxnSpLocks noChangeShapeType="1"/>
            <a:stCxn id="90143" idx="1"/>
            <a:endCxn id="90142" idx="1"/>
          </p:cNvCxnSpPr>
          <p:nvPr/>
        </p:nvCxnSpPr>
        <p:spPr bwMode="auto">
          <a:xfrm>
            <a:off x="2590800" y="1773238"/>
            <a:ext cx="23764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145" name="Line 34"/>
          <p:cNvSpPr>
            <a:spLocks noChangeShapeType="1"/>
          </p:cNvSpPr>
          <p:nvPr/>
        </p:nvSpPr>
        <p:spPr bwMode="auto">
          <a:xfrm>
            <a:off x="5111750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46" name="Line 35"/>
          <p:cNvSpPr>
            <a:spLocks noChangeShapeType="1"/>
          </p:cNvSpPr>
          <p:nvPr/>
        </p:nvSpPr>
        <p:spPr bwMode="auto">
          <a:xfrm>
            <a:off x="6191250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0147" name="AutoShape 36"/>
          <p:cNvCxnSpPr>
            <a:cxnSpLocks noChangeShapeType="1"/>
            <a:stCxn id="90145" idx="1"/>
            <a:endCxn id="90146" idx="1"/>
          </p:cNvCxnSpPr>
          <p:nvPr/>
        </p:nvCxnSpPr>
        <p:spPr bwMode="auto">
          <a:xfrm>
            <a:off x="5111750" y="1557338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148" name="Text Box 37"/>
          <p:cNvSpPr txBox="1">
            <a:spLocks noChangeArrowheads="1"/>
          </p:cNvSpPr>
          <p:nvPr/>
        </p:nvSpPr>
        <p:spPr bwMode="auto">
          <a:xfrm>
            <a:off x="1871663" y="3333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1</a:t>
            </a:r>
          </a:p>
        </p:txBody>
      </p:sp>
      <p:sp>
        <p:nvSpPr>
          <p:cNvPr id="90149" name="Text Box 38"/>
          <p:cNvSpPr txBox="1">
            <a:spLocks noChangeArrowheads="1"/>
          </p:cNvSpPr>
          <p:nvPr/>
        </p:nvSpPr>
        <p:spPr bwMode="auto">
          <a:xfrm>
            <a:off x="1871663" y="11969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2</a:t>
            </a:r>
          </a:p>
        </p:txBody>
      </p:sp>
      <p:sp>
        <p:nvSpPr>
          <p:cNvPr id="90150" name="Text Box 39"/>
          <p:cNvSpPr txBox="1">
            <a:spLocks noChangeArrowheads="1"/>
          </p:cNvSpPr>
          <p:nvPr/>
        </p:nvSpPr>
        <p:spPr bwMode="auto">
          <a:xfrm>
            <a:off x="1871663" y="44450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3</a:t>
            </a:r>
          </a:p>
        </p:txBody>
      </p:sp>
      <p:sp>
        <p:nvSpPr>
          <p:cNvPr id="90151" name="Text Box 40"/>
          <p:cNvSpPr txBox="1">
            <a:spLocks noChangeArrowheads="1"/>
          </p:cNvSpPr>
          <p:nvPr/>
        </p:nvSpPr>
        <p:spPr bwMode="auto">
          <a:xfrm>
            <a:off x="3743325" y="1573213"/>
            <a:ext cx="355600" cy="280987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4</a:t>
            </a:r>
          </a:p>
        </p:txBody>
      </p:sp>
      <p:sp>
        <p:nvSpPr>
          <p:cNvPr id="90152" name="Text Box 41"/>
          <p:cNvSpPr txBox="1">
            <a:spLocks noChangeArrowheads="1"/>
          </p:cNvSpPr>
          <p:nvPr/>
        </p:nvSpPr>
        <p:spPr bwMode="auto">
          <a:xfrm>
            <a:off x="4824413" y="3333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5</a:t>
            </a:r>
          </a:p>
        </p:txBody>
      </p:sp>
      <p:sp>
        <p:nvSpPr>
          <p:cNvPr id="90153" name="Text Box 42"/>
          <p:cNvSpPr txBox="1">
            <a:spLocks noChangeArrowheads="1"/>
          </p:cNvSpPr>
          <p:nvPr/>
        </p:nvSpPr>
        <p:spPr bwMode="auto">
          <a:xfrm>
            <a:off x="5472113" y="11969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6</a:t>
            </a:r>
          </a:p>
        </p:txBody>
      </p:sp>
      <p:sp>
        <p:nvSpPr>
          <p:cNvPr id="90154" name="Oval 43"/>
          <p:cNvSpPr>
            <a:spLocks noChangeArrowheads="1"/>
          </p:cNvSpPr>
          <p:nvPr/>
        </p:nvSpPr>
        <p:spPr bwMode="auto">
          <a:xfrm>
            <a:off x="3708400" y="3698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90155" name="Oval 44"/>
          <p:cNvSpPr>
            <a:spLocks noChangeArrowheads="1"/>
          </p:cNvSpPr>
          <p:nvPr/>
        </p:nvSpPr>
        <p:spPr bwMode="auto">
          <a:xfrm>
            <a:off x="4938713" y="6524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90156" name="Rectangle 45"/>
          <p:cNvSpPr>
            <a:spLocks noChangeArrowheads="1"/>
          </p:cNvSpPr>
          <p:nvPr/>
        </p:nvSpPr>
        <p:spPr bwMode="auto">
          <a:xfrm>
            <a:off x="1866900" y="4967288"/>
            <a:ext cx="69850" cy="6985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90157" name="Oval 46"/>
          <p:cNvSpPr>
            <a:spLocks noChangeArrowheads="1"/>
          </p:cNvSpPr>
          <p:nvPr/>
        </p:nvSpPr>
        <p:spPr bwMode="auto">
          <a:xfrm>
            <a:off x="4968875" y="2636838"/>
            <a:ext cx="395288" cy="385762"/>
          </a:xfrm>
          <a:prstGeom prst="ellipse">
            <a:avLst/>
          </a:prstGeom>
          <a:noFill/>
          <a:ln w="19050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90158" name="Rectangle 47"/>
          <p:cNvSpPr>
            <a:spLocks noChangeArrowheads="1"/>
          </p:cNvSpPr>
          <p:nvPr/>
        </p:nvSpPr>
        <p:spPr bwMode="auto">
          <a:xfrm rot="-5400000">
            <a:off x="5903913" y="5840413"/>
            <a:ext cx="433387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90159" name="Rectangle 48"/>
          <p:cNvSpPr>
            <a:spLocks noChangeArrowheads="1"/>
          </p:cNvSpPr>
          <p:nvPr/>
        </p:nvSpPr>
        <p:spPr bwMode="auto">
          <a:xfrm rot="-5400000">
            <a:off x="4679950" y="5840413"/>
            <a:ext cx="433387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90160" name="Rectangle 49"/>
          <p:cNvSpPr>
            <a:spLocks noChangeArrowheads="1"/>
          </p:cNvSpPr>
          <p:nvPr/>
        </p:nvSpPr>
        <p:spPr bwMode="auto">
          <a:xfrm rot="-5400000">
            <a:off x="3598863" y="5840413"/>
            <a:ext cx="433387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90161" name="Rectangle 50"/>
          <p:cNvSpPr>
            <a:spLocks noChangeArrowheads="1"/>
          </p:cNvSpPr>
          <p:nvPr/>
        </p:nvSpPr>
        <p:spPr bwMode="auto">
          <a:xfrm rot="-5400000">
            <a:off x="2374900" y="5840413"/>
            <a:ext cx="433387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90162" name="Rectangle 51"/>
          <p:cNvSpPr>
            <a:spLocks noChangeArrowheads="1"/>
          </p:cNvSpPr>
          <p:nvPr/>
        </p:nvSpPr>
        <p:spPr bwMode="auto">
          <a:xfrm rot="-5400000">
            <a:off x="1150938" y="5840413"/>
            <a:ext cx="433387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90163" name="Text Box 52"/>
          <p:cNvSpPr txBox="1">
            <a:spLocks noChangeArrowheads="1"/>
          </p:cNvSpPr>
          <p:nvPr/>
        </p:nvSpPr>
        <p:spPr bwMode="auto">
          <a:xfrm>
            <a:off x="1116013" y="5875338"/>
            <a:ext cx="500062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A</a:t>
            </a:r>
          </a:p>
        </p:txBody>
      </p:sp>
      <p:sp>
        <p:nvSpPr>
          <p:cNvPr id="90164" name="Text Box 53"/>
          <p:cNvSpPr txBox="1">
            <a:spLocks noChangeArrowheads="1"/>
          </p:cNvSpPr>
          <p:nvPr/>
        </p:nvSpPr>
        <p:spPr bwMode="auto">
          <a:xfrm>
            <a:off x="2339975" y="5875338"/>
            <a:ext cx="500063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B</a:t>
            </a:r>
          </a:p>
        </p:txBody>
      </p:sp>
      <p:sp>
        <p:nvSpPr>
          <p:cNvPr id="90165" name="Text Box 54"/>
          <p:cNvSpPr txBox="1">
            <a:spLocks noChangeArrowheads="1"/>
          </p:cNvSpPr>
          <p:nvPr/>
        </p:nvSpPr>
        <p:spPr bwMode="auto">
          <a:xfrm>
            <a:off x="3563938" y="5875338"/>
            <a:ext cx="500062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D</a:t>
            </a:r>
          </a:p>
        </p:txBody>
      </p:sp>
      <p:sp>
        <p:nvSpPr>
          <p:cNvPr id="90166" name="Text Box 55"/>
          <p:cNvSpPr txBox="1">
            <a:spLocks noChangeArrowheads="1"/>
          </p:cNvSpPr>
          <p:nvPr/>
        </p:nvSpPr>
        <p:spPr bwMode="auto">
          <a:xfrm>
            <a:off x="4648200" y="5868988"/>
            <a:ext cx="500063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E</a:t>
            </a:r>
          </a:p>
        </p:txBody>
      </p:sp>
      <p:sp>
        <p:nvSpPr>
          <p:cNvPr id="90167" name="Text Box 56"/>
          <p:cNvSpPr txBox="1">
            <a:spLocks noChangeArrowheads="1"/>
          </p:cNvSpPr>
          <p:nvPr/>
        </p:nvSpPr>
        <p:spPr bwMode="auto">
          <a:xfrm>
            <a:off x="5868988" y="5875338"/>
            <a:ext cx="500062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C</a:t>
            </a:r>
          </a:p>
        </p:txBody>
      </p:sp>
      <p:sp>
        <p:nvSpPr>
          <p:cNvPr id="90168" name="Line 57"/>
          <p:cNvSpPr>
            <a:spLocks noChangeShapeType="1"/>
          </p:cNvSpPr>
          <p:nvPr/>
        </p:nvSpPr>
        <p:spPr bwMode="auto">
          <a:xfrm flipV="1">
            <a:off x="1476375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69" name="Line 58"/>
          <p:cNvSpPr>
            <a:spLocks noChangeShapeType="1"/>
          </p:cNvSpPr>
          <p:nvPr/>
        </p:nvSpPr>
        <p:spPr bwMode="auto">
          <a:xfrm flipV="1">
            <a:off x="2484438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0170" name="AutoShape 59"/>
          <p:cNvCxnSpPr>
            <a:cxnSpLocks noChangeShapeType="1"/>
            <a:stCxn id="90168" idx="1"/>
            <a:endCxn id="90169" idx="1"/>
          </p:cNvCxnSpPr>
          <p:nvPr/>
        </p:nvCxnSpPr>
        <p:spPr bwMode="auto">
          <a:xfrm>
            <a:off x="1476375" y="5659438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171" name="Line 60"/>
          <p:cNvSpPr>
            <a:spLocks noChangeShapeType="1"/>
          </p:cNvSpPr>
          <p:nvPr/>
        </p:nvSpPr>
        <p:spPr bwMode="auto">
          <a:xfrm flipV="1">
            <a:off x="1260475" y="53721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72" name="Line 61"/>
          <p:cNvSpPr>
            <a:spLocks noChangeShapeType="1"/>
          </p:cNvSpPr>
          <p:nvPr/>
        </p:nvSpPr>
        <p:spPr bwMode="auto">
          <a:xfrm flipV="1">
            <a:off x="4787900" y="53721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0173" name="AutoShape 62"/>
          <p:cNvCxnSpPr>
            <a:cxnSpLocks noChangeShapeType="1"/>
            <a:stCxn id="90171" idx="1"/>
            <a:endCxn id="90172" idx="1"/>
          </p:cNvCxnSpPr>
          <p:nvPr/>
        </p:nvCxnSpPr>
        <p:spPr bwMode="auto">
          <a:xfrm>
            <a:off x="1260475" y="5373688"/>
            <a:ext cx="35274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174" name="Line 63"/>
          <p:cNvSpPr>
            <a:spLocks noChangeShapeType="1"/>
          </p:cNvSpPr>
          <p:nvPr/>
        </p:nvSpPr>
        <p:spPr bwMode="auto">
          <a:xfrm flipV="1">
            <a:off x="6229350" y="53721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0175" name="AutoShape 64"/>
          <p:cNvCxnSpPr>
            <a:cxnSpLocks noChangeShapeType="1"/>
            <a:stCxn id="90172" idx="1"/>
            <a:endCxn id="90174" idx="1"/>
          </p:cNvCxnSpPr>
          <p:nvPr/>
        </p:nvCxnSpPr>
        <p:spPr bwMode="auto">
          <a:xfrm>
            <a:off x="4787900" y="5373688"/>
            <a:ext cx="14414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176" name="Line 65"/>
          <p:cNvSpPr>
            <a:spLocks noChangeShapeType="1"/>
          </p:cNvSpPr>
          <p:nvPr/>
        </p:nvSpPr>
        <p:spPr bwMode="auto">
          <a:xfrm flipV="1">
            <a:off x="3924300" y="5659438"/>
            <a:ext cx="15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77" name="Line 66"/>
          <p:cNvSpPr>
            <a:spLocks noChangeShapeType="1"/>
          </p:cNvSpPr>
          <p:nvPr/>
        </p:nvSpPr>
        <p:spPr bwMode="auto">
          <a:xfrm flipV="1">
            <a:off x="4932363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78" name="Line 67"/>
          <p:cNvSpPr>
            <a:spLocks noChangeShapeType="1"/>
          </p:cNvSpPr>
          <p:nvPr/>
        </p:nvSpPr>
        <p:spPr bwMode="auto">
          <a:xfrm flipV="1">
            <a:off x="6011863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0179" name="AutoShape 68"/>
          <p:cNvCxnSpPr>
            <a:cxnSpLocks noChangeShapeType="1"/>
            <a:endCxn id="90177" idx="1"/>
          </p:cNvCxnSpPr>
          <p:nvPr/>
        </p:nvCxnSpPr>
        <p:spPr bwMode="auto">
          <a:xfrm>
            <a:off x="3924300" y="5659438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180" name="AutoShape 69"/>
          <p:cNvCxnSpPr>
            <a:cxnSpLocks noChangeShapeType="1"/>
            <a:stCxn id="90177" idx="1"/>
            <a:endCxn id="90178" idx="1"/>
          </p:cNvCxnSpPr>
          <p:nvPr/>
        </p:nvCxnSpPr>
        <p:spPr bwMode="auto">
          <a:xfrm>
            <a:off x="4932363" y="5659438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181" name="Line 70"/>
          <p:cNvSpPr>
            <a:spLocks noChangeShapeType="1"/>
          </p:cNvSpPr>
          <p:nvPr/>
        </p:nvSpPr>
        <p:spPr bwMode="auto">
          <a:xfrm>
            <a:off x="1331913" y="63087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82" name="Line 71"/>
          <p:cNvSpPr>
            <a:spLocks noChangeShapeType="1"/>
          </p:cNvSpPr>
          <p:nvPr/>
        </p:nvSpPr>
        <p:spPr bwMode="auto">
          <a:xfrm>
            <a:off x="3852863" y="63087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0183" name="AutoShape 72"/>
          <p:cNvCxnSpPr>
            <a:cxnSpLocks noChangeShapeType="1"/>
            <a:stCxn id="90181" idx="1"/>
            <a:endCxn id="90182" idx="1"/>
          </p:cNvCxnSpPr>
          <p:nvPr/>
        </p:nvCxnSpPr>
        <p:spPr bwMode="auto">
          <a:xfrm>
            <a:off x="1331913" y="6524625"/>
            <a:ext cx="2520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184" name="Line 73"/>
          <p:cNvSpPr>
            <a:spLocks noChangeShapeType="1"/>
          </p:cNvSpPr>
          <p:nvPr/>
        </p:nvSpPr>
        <p:spPr bwMode="auto">
          <a:xfrm>
            <a:off x="3708400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85" name="Line 74"/>
          <p:cNvSpPr>
            <a:spLocks noChangeShapeType="1"/>
          </p:cNvSpPr>
          <p:nvPr/>
        </p:nvSpPr>
        <p:spPr bwMode="auto">
          <a:xfrm>
            <a:off x="2700338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0186" name="AutoShape 75"/>
          <p:cNvCxnSpPr>
            <a:cxnSpLocks noChangeShapeType="1"/>
          </p:cNvCxnSpPr>
          <p:nvPr/>
        </p:nvCxnSpPr>
        <p:spPr bwMode="auto">
          <a:xfrm>
            <a:off x="2700338" y="5659438"/>
            <a:ext cx="1008062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187" name="Line 76"/>
          <p:cNvSpPr>
            <a:spLocks noChangeShapeType="1"/>
          </p:cNvSpPr>
          <p:nvPr/>
        </p:nvSpPr>
        <p:spPr bwMode="auto">
          <a:xfrm>
            <a:off x="3995738" y="63087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88" name="Line 77"/>
          <p:cNvSpPr>
            <a:spLocks noChangeShapeType="1"/>
          </p:cNvSpPr>
          <p:nvPr/>
        </p:nvSpPr>
        <p:spPr bwMode="auto">
          <a:xfrm>
            <a:off x="4932363" y="63087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89" name="Text Box 78"/>
          <p:cNvSpPr txBox="1">
            <a:spLocks noChangeArrowheads="1"/>
          </p:cNvSpPr>
          <p:nvPr/>
        </p:nvSpPr>
        <p:spPr bwMode="auto">
          <a:xfrm>
            <a:off x="1836738" y="53006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1</a:t>
            </a:r>
          </a:p>
        </p:txBody>
      </p:sp>
      <p:sp>
        <p:nvSpPr>
          <p:cNvPr id="90190" name="Text Box 79"/>
          <p:cNvSpPr txBox="1">
            <a:spLocks noChangeArrowheads="1"/>
          </p:cNvSpPr>
          <p:nvPr/>
        </p:nvSpPr>
        <p:spPr bwMode="auto">
          <a:xfrm>
            <a:off x="1836738" y="61642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2</a:t>
            </a:r>
          </a:p>
        </p:txBody>
      </p:sp>
      <p:sp>
        <p:nvSpPr>
          <p:cNvPr id="90191" name="Text Box 80"/>
          <p:cNvSpPr txBox="1">
            <a:spLocks noChangeArrowheads="1"/>
          </p:cNvSpPr>
          <p:nvPr/>
        </p:nvSpPr>
        <p:spPr bwMode="auto">
          <a:xfrm>
            <a:off x="1836738" y="5011738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3</a:t>
            </a:r>
          </a:p>
        </p:txBody>
      </p:sp>
      <p:sp>
        <p:nvSpPr>
          <p:cNvPr id="90192" name="Text Box 81"/>
          <p:cNvSpPr txBox="1">
            <a:spLocks noChangeArrowheads="1"/>
          </p:cNvSpPr>
          <p:nvPr/>
        </p:nvSpPr>
        <p:spPr bwMode="auto">
          <a:xfrm>
            <a:off x="2989263" y="53006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4</a:t>
            </a:r>
          </a:p>
        </p:txBody>
      </p:sp>
      <p:sp>
        <p:nvSpPr>
          <p:cNvPr id="90193" name="Text Box 82"/>
          <p:cNvSpPr txBox="1">
            <a:spLocks noChangeArrowheads="1"/>
          </p:cNvSpPr>
          <p:nvPr/>
        </p:nvSpPr>
        <p:spPr bwMode="auto">
          <a:xfrm>
            <a:off x="5148263" y="53006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5</a:t>
            </a:r>
          </a:p>
        </p:txBody>
      </p:sp>
      <p:sp>
        <p:nvSpPr>
          <p:cNvPr id="90194" name="Text Box 83"/>
          <p:cNvSpPr txBox="1">
            <a:spLocks noChangeArrowheads="1"/>
          </p:cNvSpPr>
          <p:nvPr/>
        </p:nvSpPr>
        <p:spPr bwMode="auto">
          <a:xfrm>
            <a:off x="4211638" y="615791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6</a:t>
            </a:r>
          </a:p>
        </p:txBody>
      </p:sp>
      <p:sp>
        <p:nvSpPr>
          <p:cNvPr id="90195" name="Oval 84"/>
          <p:cNvSpPr>
            <a:spLocks noChangeArrowheads="1"/>
          </p:cNvSpPr>
          <p:nvPr/>
        </p:nvSpPr>
        <p:spPr bwMode="auto">
          <a:xfrm>
            <a:off x="4756150" y="53435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90196" name="Oval 85"/>
          <p:cNvSpPr>
            <a:spLocks noChangeArrowheads="1"/>
          </p:cNvSpPr>
          <p:nvPr/>
        </p:nvSpPr>
        <p:spPr bwMode="auto">
          <a:xfrm>
            <a:off x="4903788" y="561975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90197" name="Line 86"/>
          <p:cNvSpPr>
            <a:spLocks noChangeShapeType="1"/>
          </p:cNvSpPr>
          <p:nvPr/>
        </p:nvSpPr>
        <p:spPr bwMode="auto">
          <a:xfrm>
            <a:off x="3995738" y="65246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98" name="Rectangle 87"/>
          <p:cNvSpPr>
            <a:spLocks noChangeArrowheads="1"/>
          </p:cNvSpPr>
          <p:nvPr/>
        </p:nvSpPr>
        <p:spPr bwMode="auto">
          <a:xfrm>
            <a:off x="169863" y="6559550"/>
            <a:ext cx="7777162" cy="23336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90199" name="Rectangle 88"/>
          <p:cNvSpPr>
            <a:spLocks noChangeArrowheads="1"/>
          </p:cNvSpPr>
          <p:nvPr/>
        </p:nvSpPr>
        <p:spPr bwMode="auto">
          <a:xfrm>
            <a:off x="3457575" y="5011738"/>
            <a:ext cx="4067175" cy="1547812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graphicFrame>
        <p:nvGraphicFramePr>
          <p:cNvPr id="90200" name="Object 89"/>
          <p:cNvGraphicFramePr>
            <a:graphicFrameLocks noChangeAspect="1"/>
          </p:cNvGraphicFramePr>
          <p:nvPr/>
        </p:nvGraphicFramePr>
        <p:xfrm>
          <a:off x="709613" y="1989138"/>
          <a:ext cx="7823200" cy="163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32" name="Dokument" r:id="rId3" imgW="5234512" imgH="8189065" progId="Word.Document.8">
                  <p:embed/>
                </p:oleObj>
              </mc:Choice>
              <mc:Fallback>
                <p:oleObj name="Dokument" r:id="rId3" imgW="5234512" imgH="8189065" progId="Word.Document.8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021" r="5338" b="84331"/>
                      <a:stretch>
                        <a:fillRect/>
                      </a:stretch>
                    </p:blipFill>
                    <p:spPr bwMode="auto">
                      <a:xfrm>
                        <a:off x="709613" y="1989138"/>
                        <a:ext cx="7823200" cy="163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3.2    Optimierungsziel: Fläche und Gesamtverbindungslänge</a:t>
            </a:r>
          </a:p>
        </p:txBody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447800"/>
            <a:ext cx="7631112" cy="2052638"/>
          </a:xfrm>
          <a:noFill/>
        </p:spPr>
        <p:txBody>
          <a:bodyPr lIns="191095" tIns="44941" rIns="89883" bIns="44941"/>
          <a:lstStyle/>
          <a:p>
            <a:pPr defTabSz="762000">
              <a:tabLst/>
            </a:pPr>
            <a:r>
              <a:rPr lang="de-DE" altLang="de-DE" dirty="0"/>
              <a:t>Minimierung sowohl der Fläche des die </a:t>
            </a:r>
            <a:r>
              <a:rPr lang="de-DE" altLang="de-DE" dirty="0" err="1"/>
              <a:t>Topzelle</a:t>
            </a:r>
            <a:r>
              <a:rPr lang="de-DE" altLang="de-DE" dirty="0"/>
              <a:t> umschließenden Rechtecks </a:t>
            </a:r>
            <a:r>
              <a:rPr lang="de-DE" altLang="de-DE" i="1" dirty="0">
                <a:solidFill>
                  <a:srgbClr val="C00000"/>
                </a:solidFill>
              </a:rPr>
              <a:t>A</a:t>
            </a:r>
            <a:r>
              <a:rPr lang="de-DE" altLang="de-DE" dirty="0"/>
              <a:t> als auch die Gesamtverbindungslänge </a:t>
            </a:r>
            <a:r>
              <a:rPr lang="de-DE" altLang="de-DE" i="1" dirty="0">
                <a:solidFill>
                  <a:srgbClr val="C00000"/>
                </a:solidFill>
              </a:rPr>
              <a:t>L</a:t>
            </a:r>
            <a:r>
              <a:rPr lang="en-US" altLang="de-DE" dirty="0"/>
              <a:t> </a:t>
            </a:r>
          </a:p>
          <a:p>
            <a:pPr defTabSz="762000">
              <a:lnSpc>
                <a:spcPts val="2200"/>
              </a:lnSpc>
              <a:spcBef>
                <a:spcPct val="70000"/>
              </a:spcBef>
              <a:tabLst/>
            </a:pPr>
            <a:r>
              <a:rPr lang="de-DE" altLang="de-DE" dirty="0"/>
              <a:t>Zielfunktion:  </a:t>
            </a:r>
            <a:r>
              <a:rPr lang="de-DE" altLang="de-DE" i="1" dirty="0"/>
              <a:t>Z</a:t>
            </a:r>
            <a:r>
              <a:rPr lang="de-DE" altLang="de-DE" dirty="0"/>
              <a:t> = </a:t>
            </a:r>
            <a:r>
              <a:rPr lang="de-DE" altLang="de-DE" i="1" dirty="0"/>
              <a:t>w</a:t>
            </a:r>
            <a:r>
              <a:rPr lang="de-DE" altLang="de-DE" baseline="-25000" dirty="0"/>
              <a:t>1</a:t>
            </a:r>
            <a:r>
              <a:rPr lang="de-DE" altLang="de-DE" dirty="0"/>
              <a:t> * </a:t>
            </a:r>
            <a:r>
              <a:rPr lang="de-DE" altLang="de-DE" i="1" dirty="0">
                <a:solidFill>
                  <a:srgbClr val="C00000"/>
                </a:solidFill>
              </a:rPr>
              <a:t>A</a:t>
            </a:r>
            <a:r>
              <a:rPr lang="de-DE" altLang="de-DE" dirty="0"/>
              <a:t> + </a:t>
            </a:r>
            <a:r>
              <a:rPr lang="de-DE" altLang="de-DE" i="1" dirty="0"/>
              <a:t>w</a:t>
            </a:r>
            <a:r>
              <a:rPr lang="de-DE" altLang="de-DE" baseline="-25000" dirty="0"/>
              <a:t>2</a:t>
            </a:r>
            <a:r>
              <a:rPr lang="de-DE" altLang="de-DE" dirty="0"/>
              <a:t> * </a:t>
            </a:r>
            <a:r>
              <a:rPr lang="de-DE" altLang="de-DE" i="1" dirty="0">
                <a:solidFill>
                  <a:srgbClr val="C00000"/>
                </a:solidFill>
              </a:rPr>
              <a:t>L</a:t>
            </a:r>
            <a:r>
              <a:rPr lang="de-DE" altLang="de-DE" dirty="0"/>
              <a:t> </a:t>
            </a:r>
          </a:p>
          <a:p>
            <a:pPr defTabSz="762000">
              <a:tabLst/>
            </a:pP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98854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5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27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91139" name="Rectangle 4"/>
          <p:cNvSpPr>
            <a:spLocks noChangeArrowheads="1"/>
          </p:cNvSpPr>
          <p:nvPr/>
        </p:nvSpPr>
        <p:spPr bwMode="auto">
          <a:xfrm rot="-5400000">
            <a:off x="5938838" y="873125"/>
            <a:ext cx="433388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91140" name="Rectangle 5"/>
          <p:cNvSpPr>
            <a:spLocks noChangeArrowheads="1"/>
          </p:cNvSpPr>
          <p:nvPr/>
        </p:nvSpPr>
        <p:spPr bwMode="auto">
          <a:xfrm rot="-5400000">
            <a:off x="4714875" y="873125"/>
            <a:ext cx="433388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91141" name="Rectangle 6"/>
          <p:cNvSpPr>
            <a:spLocks noChangeArrowheads="1"/>
          </p:cNvSpPr>
          <p:nvPr/>
        </p:nvSpPr>
        <p:spPr bwMode="auto">
          <a:xfrm rot="-5400000">
            <a:off x="3633788" y="873125"/>
            <a:ext cx="433388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91142" name="Rectangle 7"/>
          <p:cNvSpPr>
            <a:spLocks noChangeArrowheads="1"/>
          </p:cNvSpPr>
          <p:nvPr/>
        </p:nvSpPr>
        <p:spPr bwMode="auto">
          <a:xfrm rot="-5400000">
            <a:off x="2409825" y="873125"/>
            <a:ext cx="433388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91143" name="Rectangle 8"/>
          <p:cNvSpPr>
            <a:spLocks noChangeArrowheads="1"/>
          </p:cNvSpPr>
          <p:nvPr/>
        </p:nvSpPr>
        <p:spPr bwMode="auto">
          <a:xfrm rot="-5400000">
            <a:off x="1185863" y="873125"/>
            <a:ext cx="433388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91144" name="Text Box 9"/>
          <p:cNvSpPr txBox="1">
            <a:spLocks noChangeArrowheads="1"/>
          </p:cNvSpPr>
          <p:nvPr/>
        </p:nvSpPr>
        <p:spPr bwMode="auto">
          <a:xfrm>
            <a:off x="1150938" y="908050"/>
            <a:ext cx="500062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A</a:t>
            </a:r>
          </a:p>
        </p:txBody>
      </p:sp>
      <p:sp>
        <p:nvSpPr>
          <p:cNvPr id="91145" name="Text Box 10"/>
          <p:cNvSpPr txBox="1">
            <a:spLocks noChangeArrowheads="1"/>
          </p:cNvSpPr>
          <p:nvPr/>
        </p:nvSpPr>
        <p:spPr bwMode="auto">
          <a:xfrm>
            <a:off x="2374900" y="908050"/>
            <a:ext cx="500063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B</a:t>
            </a:r>
          </a:p>
        </p:txBody>
      </p:sp>
      <p:sp>
        <p:nvSpPr>
          <p:cNvPr id="91146" name="Text Box 11"/>
          <p:cNvSpPr txBox="1">
            <a:spLocks noChangeArrowheads="1"/>
          </p:cNvSpPr>
          <p:nvPr/>
        </p:nvSpPr>
        <p:spPr bwMode="auto">
          <a:xfrm>
            <a:off x="3598863" y="908050"/>
            <a:ext cx="500062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C</a:t>
            </a:r>
          </a:p>
        </p:txBody>
      </p:sp>
      <p:sp>
        <p:nvSpPr>
          <p:cNvPr id="91147" name="Text Box 12"/>
          <p:cNvSpPr txBox="1">
            <a:spLocks noChangeArrowheads="1"/>
          </p:cNvSpPr>
          <p:nvPr/>
        </p:nvSpPr>
        <p:spPr bwMode="auto">
          <a:xfrm>
            <a:off x="4679950" y="901700"/>
            <a:ext cx="500063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D</a:t>
            </a:r>
          </a:p>
        </p:txBody>
      </p:sp>
      <p:sp>
        <p:nvSpPr>
          <p:cNvPr id="91148" name="Text Box 13"/>
          <p:cNvSpPr txBox="1">
            <a:spLocks noChangeArrowheads="1"/>
          </p:cNvSpPr>
          <p:nvPr/>
        </p:nvSpPr>
        <p:spPr bwMode="auto">
          <a:xfrm>
            <a:off x="5903913" y="908050"/>
            <a:ext cx="500062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E</a:t>
            </a:r>
          </a:p>
        </p:txBody>
      </p:sp>
      <p:sp>
        <p:nvSpPr>
          <p:cNvPr id="91149" name="Line 14"/>
          <p:cNvSpPr>
            <a:spLocks noChangeShapeType="1"/>
          </p:cNvSpPr>
          <p:nvPr/>
        </p:nvSpPr>
        <p:spPr bwMode="auto">
          <a:xfrm flipV="1">
            <a:off x="1511300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150" name="Line 15"/>
          <p:cNvSpPr>
            <a:spLocks noChangeShapeType="1"/>
          </p:cNvSpPr>
          <p:nvPr/>
        </p:nvSpPr>
        <p:spPr bwMode="auto">
          <a:xfrm flipV="1">
            <a:off x="2519363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1151" name="AutoShape 16"/>
          <p:cNvCxnSpPr>
            <a:cxnSpLocks noChangeShapeType="1"/>
            <a:stCxn id="91149" idx="1"/>
            <a:endCxn id="91150" idx="1"/>
          </p:cNvCxnSpPr>
          <p:nvPr/>
        </p:nvCxnSpPr>
        <p:spPr bwMode="auto">
          <a:xfrm>
            <a:off x="1511300" y="69215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152" name="Line 17"/>
          <p:cNvSpPr>
            <a:spLocks noChangeShapeType="1"/>
          </p:cNvSpPr>
          <p:nvPr/>
        </p:nvSpPr>
        <p:spPr bwMode="auto">
          <a:xfrm flipV="1">
            <a:off x="1295400" y="4048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153" name="Line 18"/>
          <p:cNvSpPr>
            <a:spLocks noChangeShapeType="1"/>
          </p:cNvSpPr>
          <p:nvPr/>
        </p:nvSpPr>
        <p:spPr bwMode="auto">
          <a:xfrm flipV="1">
            <a:off x="3743325" y="4048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1154" name="AutoShape 19"/>
          <p:cNvCxnSpPr>
            <a:cxnSpLocks noChangeShapeType="1"/>
            <a:stCxn id="91152" idx="1"/>
            <a:endCxn id="91153" idx="1"/>
          </p:cNvCxnSpPr>
          <p:nvPr/>
        </p:nvCxnSpPr>
        <p:spPr bwMode="auto">
          <a:xfrm>
            <a:off x="1295400" y="406400"/>
            <a:ext cx="24479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155" name="Line 20"/>
          <p:cNvSpPr>
            <a:spLocks noChangeShapeType="1"/>
          </p:cNvSpPr>
          <p:nvPr/>
        </p:nvSpPr>
        <p:spPr bwMode="auto">
          <a:xfrm flipV="1">
            <a:off x="6264275" y="4048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1156" name="AutoShape 21"/>
          <p:cNvCxnSpPr>
            <a:cxnSpLocks noChangeShapeType="1"/>
            <a:stCxn id="91153" idx="1"/>
            <a:endCxn id="91155" idx="1"/>
          </p:cNvCxnSpPr>
          <p:nvPr/>
        </p:nvCxnSpPr>
        <p:spPr bwMode="auto">
          <a:xfrm>
            <a:off x="3743325" y="406400"/>
            <a:ext cx="2520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157" name="Line 22"/>
          <p:cNvSpPr>
            <a:spLocks noChangeShapeType="1"/>
          </p:cNvSpPr>
          <p:nvPr/>
        </p:nvSpPr>
        <p:spPr bwMode="auto">
          <a:xfrm flipV="1">
            <a:off x="3959225" y="692150"/>
            <a:ext cx="15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158" name="Line 23"/>
          <p:cNvSpPr>
            <a:spLocks noChangeShapeType="1"/>
          </p:cNvSpPr>
          <p:nvPr/>
        </p:nvSpPr>
        <p:spPr bwMode="auto">
          <a:xfrm flipV="1">
            <a:off x="4967288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159" name="Line 24"/>
          <p:cNvSpPr>
            <a:spLocks noChangeShapeType="1"/>
          </p:cNvSpPr>
          <p:nvPr/>
        </p:nvSpPr>
        <p:spPr bwMode="auto">
          <a:xfrm flipV="1">
            <a:off x="6046788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1160" name="AutoShape 25"/>
          <p:cNvCxnSpPr>
            <a:cxnSpLocks noChangeShapeType="1"/>
            <a:endCxn id="91158" idx="1"/>
          </p:cNvCxnSpPr>
          <p:nvPr/>
        </p:nvCxnSpPr>
        <p:spPr bwMode="auto">
          <a:xfrm>
            <a:off x="3959225" y="69215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161" name="AutoShape 26"/>
          <p:cNvCxnSpPr>
            <a:cxnSpLocks noChangeShapeType="1"/>
            <a:stCxn id="91158" idx="1"/>
            <a:endCxn id="91159" idx="1"/>
          </p:cNvCxnSpPr>
          <p:nvPr/>
        </p:nvCxnSpPr>
        <p:spPr bwMode="auto">
          <a:xfrm>
            <a:off x="4967288" y="692150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162" name="Line 27"/>
          <p:cNvSpPr>
            <a:spLocks noChangeShapeType="1"/>
          </p:cNvSpPr>
          <p:nvPr/>
        </p:nvSpPr>
        <p:spPr bwMode="auto">
          <a:xfrm>
            <a:off x="1366838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163" name="Line 28"/>
          <p:cNvSpPr>
            <a:spLocks noChangeShapeType="1"/>
          </p:cNvSpPr>
          <p:nvPr/>
        </p:nvSpPr>
        <p:spPr bwMode="auto">
          <a:xfrm>
            <a:off x="4822825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1164" name="AutoShape 29"/>
          <p:cNvCxnSpPr>
            <a:cxnSpLocks noChangeShapeType="1"/>
            <a:stCxn id="91162" idx="1"/>
          </p:cNvCxnSpPr>
          <p:nvPr/>
        </p:nvCxnSpPr>
        <p:spPr bwMode="auto">
          <a:xfrm>
            <a:off x="1366838" y="1557338"/>
            <a:ext cx="2520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165" name="AutoShape 30"/>
          <p:cNvCxnSpPr>
            <a:cxnSpLocks noChangeShapeType="1"/>
            <a:stCxn id="91163" idx="1"/>
          </p:cNvCxnSpPr>
          <p:nvPr/>
        </p:nvCxnSpPr>
        <p:spPr bwMode="auto">
          <a:xfrm flipH="1">
            <a:off x="3887788" y="1557338"/>
            <a:ext cx="935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166" name="Line 31"/>
          <p:cNvSpPr>
            <a:spLocks noChangeShapeType="1"/>
          </p:cNvSpPr>
          <p:nvPr/>
        </p:nvSpPr>
        <p:spPr bwMode="auto">
          <a:xfrm>
            <a:off x="4967288" y="13414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167" name="Line 32"/>
          <p:cNvSpPr>
            <a:spLocks noChangeShapeType="1"/>
          </p:cNvSpPr>
          <p:nvPr/>
        </p:nvSpPr>
        <p:spPr bwMode="auto">
          <a:xfrm>
            <a:off x="2590800" y="13414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1168" name="AutoShape 33"/>
          <p:cNvCxnSpPr>
            <a:cxnSpLocks noChangeShapeType="1"/>
            <a:stCxn id="91167" idx="1"/>
            <a:endCxn id="91166" idx="1"/>
          </p:cNvCxnSpPr>
          <p:nvPr/>
        </p:nvCxnSpPr>
        <p:spPr bwMode="auto">
          <a:xfrm>
            <a:off x="2590800" y="1773238"/>
            <a:ext cx="23764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169" name="Line 34"/>
          <p:cNvSpPr>
            <a:spLocks noChangeShapeType="1"/>
          </p:cNvSpPr>
          <p:nvPr/>
        </p:nvSpPr>
        <p:spPr bwMode="auto">
          <a:xfrm>
            <a:off x="5111750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170" name="Line 35"/>
          <p:cNvSpPr>
            <a:spLocks noChangeShapeType="1"/>
          </p:cNvSpPr>
          <p:nvPr/>
        </p:nvSpPr>
        <p:spPr bwMode="auto">
          <a:xfrm>
            <a:off x="6191250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1171" name="AutoShape 36"/>
          <p:cNvCxnSpPr>
            <a:cxnSpLocks noChangeShapeType="1"/>
            <a:stCxn id="91169" idx="1"/>
            <a:endCxn id="91170" idx="1"/>
          </p:cNvCxnSpPr>
          <p:nvPr/>
        </p:nvCxnSpPr>
        <p:spPr bwMode="auto">
          <a:xfrm>
            <a:off x="5111750" y="1557338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172" name="Text Box 37"/>
          <p:cNvSpPr txBox="1">
            <a:spLocks noChangeArrowheads="1"/>
          </p:cNvSpPr>
          <p:nvPr/>
        </p:nvSpPr>
        <p:spPr bwMode="auto">
          <a:xfrm>
            <a:off x="1871663" y="3333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1</a:t>
            </a:r>
          </a:p>
        </p:txBody>
      </p:sp>
      <p:sp>
        <p:nvSpPr>
          <p:cNvPr id="91173" name="Text Box 38"/>
          <p:cNvSpPr txBox="1">
            <a:spLocks noChangeArrowheads="1"/>
          </p:cNvSpPr>
          <p:nvPr/>
        </p:nvSpPr>
        <p:spPr bwMode="auto">
          <a:xfrm>
            <a:off x="1871663" y="11969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2</a:t>
            </a:r>
          </a:p>
        </p:txBody>
      </p:sp>
      <p:sp>
        <p:nvSpPr>
          <p:cNvPr id="91174" name="Text Box 39"/>
          <p:cNvSpPr txBox="1">
            <a:spLocks noChangeArrowheads="1"/>
          </p:cNvSpPr>
          <p:nvPr/>
        </p:nvSpPr>
        <p:spPr bwMode="auto">
          <a:xfrm>
            <a:off x="1871663" y="44450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3</a:t>
            </a:r>
          </a:p>
        </p:txBody>
      </p:sp>
      <p:sp>
        <p:nvSpPr>
          <p:cNvPr id="91175" name="Text Box 40"/>
          <p:cNvSpPr txBox="1">
            <a:spLocks noChangeArrowheads="1"/>
          </p:cNvSpPr>
          <p:nvPr/>
        </p:nvSpPr>
        <p:spPr bwMode="auto">
          <a:xfrm>
            <a:off x="3743325" y="1573213"/>
            <a:ext cx="355600" cy="280987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4</a:t>
            </a:r>
          </a:p>
        </p:txBody>
      </p:sp>
      <p:sp>
        <p:nvSpPr>
          <p:cNvPr id="91176" name="Text Box 41"/>
          <p:cNvSpPr txBox="1">
            <a:spLocks noChangeArrowheads="1"/>
          </p:cNvSpPr>
          <p:nvPr/>
        </p:nvSpPr>
        <p:spPr bwMode="auto">
          <a:xfrm>
            <a:off x="4824413" y="3333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5</a:t>
            </a:r>
          </a:p>
        </p:txBody>
      </p:sp>
      <p:sp>
        <p:nvSpPr>
          <p:cNvPr id="91177" name="Text Box 42"/>
          <p:cNvSpPr txBox="1">
            <a:spLocks noChangeArrowheads="1"/>
          </p:cNvSpPr>
          <p:nvPr/>
        </p:nvSpPr>
        <p:spPr bwMode="auto">
          <a:xfrm>
            <a:off x="5472113" y="11969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6</a:t>
            </a:r>
          </a:p>
        </p:txBody>
      </p:sp>
      <p:sp>
        <p:nvSpPr>
          <p:cNvPr id="91178" name="Oval 43"/>
          <p:cNvSpPr>
            <a:spLocks noChangeArrowheads="1"/>
          </p:cNvSpPr>
          <p:nvPr/>
        </p:nvSpPr>
        <p:spPr bwMode="auto">
          <a:xfrm>
            <a:off x="3708400" y="3698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91179" name="Oval 44"/>
          <p:cNvSpPr>
            <a:spLocks noChangeArrowheads="1"/>
          </p:cNvSpPr>
          <p:nvPr/>
        </p:nvSpPr>
        <p:spPr bwMode="auto">
          <a:xfrm>
            <a:off x="4938713" y="6524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91180" name="Rectangle 45"/>
          <p:cNvSpPr>
            <a:spLocks noChangeArrowheads="1"/>
          </p:cNvSpPr>
          <p:nvPr/>
        </p:nvSpPr>
        <p:spPr bwMode="auto">
          <a:xfrm>
            <a:off x="1866900" y="4967288"/>
            <a:ext cx="69850" cy="6985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91181" name="Rectangle 46"/>
          <p:cNvSpPr>
            <a:spLocks noChangeArrowheads="1"/>
          </p:cNvSpPr>
          <p:nvPr/>
        </p:nvSpPr>
        <p:spPr bwMode="auto">
          <a:xfrm rot="-5400000">
            <a:off x="5903913" y="5840413"/>
            <a:ext cx="433387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91182" name="Rectangle 47"/>
          <p:cNvSpPr>
            <a:spLocks noChangeArrowheads="1"/>
          </p:cNvSpPr>
          <p:nvPr/>
        </p:nvSpPr>
        <p:spPr bwMode="auto">
          <a:xfrm rot="-5400000">
            <a:off x="4679950" y="5840413"/>
            <a:ext cx="433387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91183" name="Rectangle 48"/>
          <p:cNvSpPr>
            <a:spLocks noChangeArrowheads="1"/>
          </p:cNvSpPr>
          <p:nvPr/>
        </p:nvSpPr>
        <p:spPr bwMode="auto">
          <a:xfrm rot="-5400000">
            <a:off x="3598863" y="5840413"/>
            <a:ext cx="433387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91184" name="Rectangle 49"/>
          <p:cNvSpPr>
            <a:spLocks noChangeArrowheads="1"/>
          </p:cNvSpPr>
          <p:nvPr/>
        </p:nvSpPr>
        <p:spPr bwMode="auto">
          <a:xfrm rot="-5400000">
            <a:off x="2374900" y="5840413"/>
            <a:ext cx="433387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91185" name="Rectangle 50"/>
          <p:cNvSpPr>
            <a:spLocks noChangeArrowheads="1"/>
          </p:cNvSpPr>
          <p:nvPr/>
        </p:nvSpPr>
        <p:spPr bwMode="auto">
          <a:xfrm rot="-5400000">
            <a:off x="1150938" y="5840413"/>
            <a:ext cx="433387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91186" name="Text Box 51"/>
          <p:cNvSpPr txBox="1">
            <a:spLocks noChangeArrowheads="1"/>
          </p:cNvSpPr>
          <p:nvPr/>
        </p:nvSpPr>
        <p:spPr bwMode="auto">
          <a:xfrm>
            <a:off x="1116013" y="5875338"/>
            <a:ext cx="500062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A</a:t>
            </a:r>
          </a:p>
        </p:txBody>
      </p:sp>
      <p:sp>
        <p:nvSpPr>
          <p:cNvPr id="91187" name="Text Box 52"/>
          <p:cNvSpPr txBox="1">
            <a:spLocks noChangeArrowheads="1"/>
          </p:cNvSpPr>
          <p:nvPr/>
        </p:nvSpPr>
        <p:spPr bwMode="auto">
          <a:xfrm>
            <a:off x="2339975" y="5875338"/>
            <a:ext cx="500063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B</a:t>
            </a:r>
          </a:p>
        </p:txBody>
      </p:sp>
      <p:sp>
        <p:nvSpPr>
          <p:cNvPr id="91188" name="Text Box 53"/>
          <p:cNvSpPr txBox="1">
            <a:spLocks noChangeArrowheads="1"/>
          </p:cNvSpPr>
          <p:nvPr/>
        </p:nvSpPr>
        <p:spPr bwMode="auto">
          <a:xfrm>
            <a:off x="3563938" y="5875338"/>
            <a:ext cx="500062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D</a:t>
            </a:r>
          </a:p>
        </p:txBody>
      </p:sp>
      <p:sp>
        <p:nvSpPr>
          <p:cNvPr id="91189" name="Text Box 54"/>
          <p:cNvSpPr txBox="1">
            <a:spLocks noChangeArrowheads="1"/>
          </p:cNvSpPr>
          <p:nvPr/>
        </p:nvSpPr>
        <p:spPr bwMode="auto">
          <a:xfrm>
            <a:off x="4648200" y="5868988"/>
            <a:ext cx="500063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E</a:t>
            </a:r>
          </a:p>
        </p:txBody>
      </p:sp>
      <p:sp>
        <p:nvSpPr>
          <p:cNvPr id="91190" name="Text Box 55"/>
          <p:cNvSpPr txBox="1">
            <a:spLocks noChangeArrowheads="1"/>
          </p:cNvSpPr>
          <p:nvPr/>
        </p:nvSpPr>
        <p:spPr bwMode="auto">
          <a:xfrm>
            <a:off x="5868988" y="5875338"/>
            <a:ext cx="500062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C</a:t>
            </a:r>
          </a:p>
        </p:txBody>
      </p:sp>
      <p:sp>
        <p:nvSpPr>
          <p:cNvPr id="91191" name="Line 56"/>
          <p:cNvSpPr>
            <a:spLocks noChangeShapeType="1"/>
          </p:cNvSpPr>
          <p:nvPr/>
        </p:nvSpPr>
        <p:spPr bwMode="auto">
          <a:xfrm flipV="1">
            <a:off x="1476375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192" name="Line 57"/>
          <p:cNvSpPr>
            <a:spLocks noChangeShapeType="1"/>
          </p:cNvSpPr>
          <p:nvPr/>
        </p:nvSpPr>
        <p:spPr bwMode="auto">
          <a:xfrm flipV="1">
            <a:off x="2484438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1193" name="AutoShape 58"/>
          <p:cNvCxnSpPr>
            <a:cxnSpLocks noChangeShapeType="1"/>
            <a:stCxn id="91191" idx="1"/>
            <a:endCxn id="91192" idx="1"/>
          </p:cNvCxnSpPr>
          <p:nvPr/>
        </p:nvCxnSpPr>
        <p:spPr bwMode="auto">
          <a:xfrm>
            <a:off x="1476375" y="5659438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194" name="Line 59"/>
          <p:cNvSpPr>
            <a:spLocks noChangeShapeType="1"/>
          </p:cNvSpPr>
          <p:nvPr/>
        </p:nvSpPr>
        <p:spPr bwMode="auto">
          <a:xfrm flipV="1">
            <a:off x="1260475" y="53721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195" name="Line 60"/>
          <p:cNvSpPr>
            <a:spLocks noChangeShapeType="1"/>
          </p:cNvSpPr>
          <p:nvPr/>
        </p:nvSpPr>
        <p:spPr bwMode="auto">
          <a:xfrm flipV="1">
            <a:off x="4787900" y="53721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1196" name="AutoShape 61"/>
          <p:cNvCxnSpPr>
            <a:cxnSpLocks noChangeShapeType="1"/>
            <a:stCxn id="91194" idx="1"/>
            <a:endCxn id="91195" idx="1"/>
          </p:cNvCxnSpPr>
          <p:nvPr/>
        </p:nvCxnSpPr>
        <p:spPr bwMode="auto">
          <a:xfrm>
            <a:off x="1260475" y="5373688"/>
            <a:ext cx="35274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197" name="Line 62"/>
          <p:cNvSpPr>
            <a:spLocks noChangeShapeType="1"/>
          </p:cNvSpPr>
          <p:nvPr/>
        </p:nvSpPr>
        <p:spPr bwMode="auto">
          <a:xfrm flipV="1">
            <a:off x="6229350" y="53721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1198" name="AutoShape 63"/>
          <p:cNvCxnSpPr>
            <a:cxnSpLocks noChangeShapeType="1"/>
            <a:stCxn id="91195" idx="1"/>
            <a:endCxn id="91197" idx="1"/>
          </p:cNvCxnSpPr>
          <p:nvPr/>
        </p:nvCxnSpPr>
        <p:spPr bwMode="auto">
          <a:xfrm>
            <a:off x="4787900" y="5373688"/>
            <a:ext cx="14414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199" name="Line 64"/>
          <p:cNvSpPr>
            <a:spLocks noChangeShapeType="1"/>
          </p:cNvSpPr>
          <p:nvPr/>
        </p:nvSpPr>
        <p:spPr bwMode="auto">
          <a:xfrm flipV="1">
            <a:off x="3924300" y="5659438"/>
            <a:ext cx="15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200" name="Line 65"/>
          <p:cNvSpPr>
            <a:spLocks noChangeShapeType="1"/>
          </p:cNvSpPr>
          <p:nvPr/>
        </p:nvSpPr>
        <p:spPr bwMode="auto">
          <a:xfrm flipV="1">
            <a:off x="4932363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201" name="Line 66"/>
          <p:cNvSpPr>
            <a:spLocks noChangeShapeType="1"/>
          </p:cNvSpPr>
          <p:nvPr/>
        </p:nvSpPr>
        <p:spPr bwMode="auto">
          <a:xfrm flipV="1">
            <a:off x="6011863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1202" name="AutoShape 67"/>
          <p:cNvCxnSpPr>
            <a:cxnSpLocks noChangeShapeType="1"/>
            <a:endCxn id="91200" idx="1"/>
          </p:cNvCxnSpPr>
          <p:nvPr/>
        </p:nvCxnSpPr>
        <p:spPr bwMode="auto">
          <a:xfrm>
            <a:off x="3924300" y="5659438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203" name="AutoShape 68"/>
          <p:cNvCxnSpPr>
            <a:cxnSpLocks noChangeShapeType="1"/>
            <a:stCxn id="91200" idx="1"/>
            <a:endCxn id="91201" idx="1"/>
          </p:cNvCxnSpPr>
          <p:nvPr/>
        </p:nvCxnSpPr>
        <p:spPr bwMode="auto">
          <a:xfrm>
            <a:off x="4932363" y="5659438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204" name="Line 69"/>
          <p:cNvSpPr>
            <a:spLocks noChangeShapeType="1"/>
          </p:cNvSpPr>
          <p:nvPr/>
        </p:nvSpPr>
        <p:spPr bwMode="auto">
          <a:xfrm>
            <a:off x="1331913" y="63087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205" name="Line 70"/>
          <p:cNvSpPr>
            <a:spLocks noChangeShapeType="1"/>
          </p:cNvSpPr>
          <p:nvPr/>
        </p:nvSpPr>
        <p:spPr bwMode="auto">
          <a:xfrm>
            <a:off x="3852863" y="63087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1206" name="AutoShape 71"/>
          <p:cNvCxnSpPr>
            <a:cxnSpLocks noChangeShapeType="1"/>
            <a:stCxn id="91204" idx="1"/>
            <a:endCxn id="91205" idx="1"/>
          </p:cNvCxnSpPr>
          <p:nvPr/>
        </p:nvCxnSpPr>
        <p:spPr bwMode="auto">
          <a:xfrm>
            <a:off x="1331913" y="6524625"/>
            <a:ext cx="2520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207" name="Line 72"/>
          <p:cNvSpPr>
            <a:spLocks noChangeShapeType="1"/>
          </p:cNvSpPr>
          <p:nvPr/>
        </p:nvSpPr>
        <p:spPr bwMode="auto">
          <a:xfrm>
            <a:off x="3708400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208" name="Line 73"/>
          <p:cNvSpPr>
            <a:spLocks noChangeShapeType="1"/>
          </p:cNvSpPr>
          <p:nvPr/>
        </p:nvSpPr>
        <p:spPr bwMode="auto">
          <a:xfrm>
            <a:off x="2700338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1209" name="AutoShape 74"/>
          <p:cNvCxnSpPr>
            <a:cxnSpLocks noChangeShapeType="1"/>
          </p:cNvCxnSpPr>
          <p:nvPr/>
        </p:nvCxnSpPr>
        <p:spPr bwMode="auto">
          <a:xfrm>
            <a:off x="2700338" y="5659438"/>
            <a:ext cx="1008062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210" name="Line 75"/>
          <p:cNvSpPr>
            <a:spLocks noChangeShapeType="1"/>
          </p:cNvSpPr>
          <p:nvPr/>
        </p:nvSpPr>
        <p:spPr bwMode="auto">
          <a:xfrm>
            <a:off x="3995738" y="63087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211" name="Line 76"/>
          <p:cNvSpPr>
            <a:spLocks noChangeShapeType="1"/>
          </p:cNvSpPr>
          <p:nvPr/>
        </p:nvSpPr>
        <p:spPr bwMode="auto">
          <a:xfrm>
            <a:off x="4932363" y="63087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212" name="Text Box 77"/>
          <p:cNvSpPr txBox="1">
            <a:spLocks noChangeArrowheads="1"/>
          </p:cNvSpPr>
          <p:nvPr/>
        </p:nvSpPr>
        <p:spPr bwMode="auto">
          <a:xfrm>
            <a:off x="1836738" y="53006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1</a:t>
            </a:r>
          </a:p>
        </p:txBody>
      </p:sp>
      <p:sp>
        <p:nvSpPr>
          <p:cNvPr id="91213" name="Text Box 78"/>
          <p:cNvSpPr txBox="1">
            <a:spLocks noChangeArrowheads="1"/>
          </p:cNvSpPr>
          <p:nvPr/>
        </p:nvSpPr>
        <p:spPr bwMode="auto">
          <a:xfrm>
            <a:off x="1836738" y="61642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2</a:t>
            </a:r>
          </a:p>
        </p:txBody>
      </p:sp>
      <p:sp>
        <p:nvSpPr>
          <p:cNvPr id="91214" name="Text Box 79"/>
          <p:cNvSpPr txBox="1">
            <a:spLocks noChangeArrowheads="1"/>
          </p:cNvSpPr>
          <p:nvPr/>
        </p:nvSpPr>
        <p:spPr bwMode="auto">
          <a:xfrm>
            <a:off x="1836738" y="5011738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3</a:t>
            </a:r>
          </a:p>
        </p:txBody>
      </p:sp>
      <p:sp>
        <p:nvSpPr>
          <p:cNvPr id="91215" name="Text Box 80"/>
          <p:cNvSpPr txBox="1">
            <a:spLocks noChangeArrowheads="1"/>
          </p:cNvSpPr>
          <p:nvPr/>
        </p:nvSpPr>
        <p:spPr bwMode="auto">
          <a:xfrm>
            <a:off x="2989263" y="53006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4</a:t>
            </a:r>
          </a:p>
        </p:txBody>
      </p:sp>
      <p:sp>
        <p:nvSpPr>
          <p:cNvPr id="91216" name="Text Box 81"/>
          <p:cNvSpPr txBox="1">
            <a:spLocks noChangeArrowheads="1"/>
          </p:cNvSpPr>
          <p:nvPr/>
        </p:nvSpPr>
        <p:spPr bwMode="auto">
          <a:xfrm>
            <a:off x="5148263" y="53006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5</a:t>
            </a:r>
          </a:p>
        </p:txBody>
      </p:sp>
      <p:sp>
        <p:nvSpPr>
          <p:cNvPr id="91217" name="Text Box 82"/>
          <p:cNvSpPr txBox="1">
            <a:spLocks noChangeArrowheads="1"/>
          </p:cNvSpPr>
          <p:nvPr/>
        </p:nvSpPr>
        <p:spPr bwMode="auto">
          <a:xfrm>
            <a:off x="4211638" y="615791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6</a:t>
            </a:r>
          </a:p>
        </p:txBody>
      </p:sp>
      <p:sp>
        <p:nvSpPr>
          <p:cNvPr id="91218" name="Oval 83"/>
          <p:cNvSpPr>
            <a:spLocks noChangeArrowheads="1"/>
          </p:cNvSpPr>
          <p:nvPr/>
        </p:nvSpPr>
        <p:spPr bwMode="auto">
          <a:xfrm>
            <a:off x="4756150" y="53435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91219" name="Oval 84"/>
          <p:cNvSpPr>
            <a:spLocks noChangeArrowheads="1"/>
          </p:cNvSpPr>
          <p:nvPr/>
        </p:nvSpPr>
        <p:spPr bwMode="auto">
          <a:xfrm>
            <a:off x="4903788" y="561975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91220" name="Line 85"/>
          <p:cNvSpPr>
            <a:spLocks noChangeShapeType="1"/>
          </p:cNvSpPr>
          <p:nvPr/>
        </p:nvSpPr>
        <p:spPr bwMode="auto">
          <a:xfrm>
            <a:off x="3995738" y="65246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221" name="Rectangle 86"/>
          <p:cNvSpPr>
            <a:spLocks noChangeArrowheads="1"/>
          </p:cNvSpPr>
          <p:nvPr/>
        </p:nvSpPr>
        <p:spPr bwMode="auto">
          <a:xfrm>
            <a:off x="169863" y="6559550"/>
            <a:ext cx="7777162" cy="23336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91222" name="Rectangle 87"/>
          <p:cNvSpPr>
            <a:spLocks noChangeArrowheads="1"/>
          </p:cNvSpPr>
          <p:nvPr/>
        </p:nvSpPr>
        <p:spPr bwMode="auto">
          <a:xfrm>
            <a:off x="3457575" y="5011738"/>
            <a:ext cx="4067175" cy="1547812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graphicFrame>
        <p:nvGraphicFramePr>
          <p:cNvPr id="91223" name="Object 89"/>
          <p:cNvGraphicFramePr>
            <a:graphicFrameLocks noChangeAspect="1"/>
          </p:cNvGraphicFramePr>
          <p:nvPr/>
        </p:nvGraphicFramePr>
        <p:xfrm>
          <a:off x="717550" y="1989138"/>
          <a:ext cx="7805738" cy="229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55" name="Document" r:id="rId3" imgW="5201174" imgH="8162488" progId="Word.Document.8">
                  <p:embed/>
                </p:oleObj>
              </mc:Choice>
              <mc:Fallback>
                <p:oleObj name="Document" r:id="rId3" imgW="5201174" imgH="8162488" progId="Word.Document.8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021" r="5338" b="79265"/>
                      <a:stretch>
                        <a:fillRect/>
                      </a:stretch>
                    </p:blipFill>
                    <p:spPr bwMode="auto">
                      <a:xfrm>
                        <a:off x="717550" y="1989138"/>
                        <a:ext cx="7805738" cy="229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92163" name="Rectangle 4"/>
          <p:cNvSpPr>
            <a:spLocks noChangeArrowheads="1"/>
          </p:cNvSpPr>
          <p:nvPr/>
        </p:nvSpPr>
        <p:spPr bwMode="auto">
          <a:xfrm rot="-5400000">
            <a:off x="5938838" y="873125"/>
            <a:ext cx="433388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92164" name="Rectangle 5"/>
          <p:cNvSpPr>
            <a:spLocks noChangeArrowheads="1"/>
          </p:cNvSpPr>
          <p:nvPr/>
        </p:nvSpPr>
        <p:spPr bwMode="auto">
          <a:xfrm rot="-5400000">
            <a:off x="4714875" y="873125"/>
            <a:ext cx="433388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92165" name="Rectangle 6"/>
          <p:cNvSpPr>
            <a:spLocks noChangeArrowheads="1"/>
          </p:cNvSpPr>
          <p:nvPr/>
        </p:nvSpPr>
        <p:spPr bwMode="auto">
          <a:xfrm rot="-5400000">
            <a:off x="3633788" y="873125"/>
            <a:ext cx="433388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92166" name="Rectangle 7"/>
          <p:cNvSpPr>
            <a:spLocks noChangeArrowheads="1"/>
          </p:cNvSpPr>
          <p:nvPr/>
        </p:nvSpPr>
        <p:spPr bwMode="auto">
          <a:xfrm rot="-5400000">
            <a:off x="2409825" y="873125"/>
            <a:ext cx="433388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92167" name="Rectangle 8"/>
          <p:cNvSpPr>
            <a:spLocks noChangeArrowheads="1"/>
          </p:cNvSpPr>
          <p:nvPr/>
        </p:nvSpPr>
        <p:spPr bwMode="auto">
          <a:xfrm rot="-5400000">
            <a:off x="1185863" y="873125"/>
            <a:ext cx="433388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92168" name="Text Box 9"/>
          <p:cNvSpPr txBox="1">
            <a:spLocks noChangeArrowheads="1"/>
          </p:cNvSpPr>
          <p:nvPr/>
        </p:nvSpPr>
        <p:spPr bwMode="auto">
          <a:xfrm>
            <a:off x="1150938" y="908050"/>
            <a:ext cx="500062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A</a:t>
            </a:r>
          </a:p>
        </p:txBody>
      </p:sp>
      <p:sp>
        <p:nvSpPr>
          <p:cNvPr id="92169" name="Text Box 10"/>
          <p:cNvSpPr txBox="1">
            <a:spLocks noChangeArrowheads="1"/>
          </p:cNvSpPr>
          <p:nvPr/>
        </p:nvSpPr>
        <p:spPr bwMode="auto">
          <a:xfrm>
            <a:off x="2374900" y="908050"/>
            <a:ext cx="500063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B</a:t>
            </a:r>
          </a:p>
        </p:txBody>
      </p:sp>
      <p:sp>
        <p:nvSpPr>
          <p:cNvPr id="92170" name="Text Box 11"/>
          <p:cNvSpPr txBox="1">
            <a:spLocks noChangeArrowheads="1"/>
          </p:cNvSpPr>
          <p:nvPr/>
        </p:nvSpPr>
        <p:spPr bwMode="auto">
          <a:xfrm>
            <a:off x="3598863" y="908050"/>
            <a:ext cx="500062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C</a:t>
            </a:r>
          </a:p>
        </p:txBody>
      </p:sp>
      <p:sp>
        <p:nvSpPr>
          <p:cNvPr id="92171" name="Text Box 12"/>
          <p:cNvSpPr txBox="1">
            <a:spLocks noChangeArrowheads="1"/>
          </p:cNvSpPr>
          <p:nvPr/>
        </p:nvSpPr>
        <p:spPr bwMode="auto">
          <a:xfrm>
            <a:off x="4679950" y="901700"/>
            <a:ext cx="500063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D</a:t>
            </a:r>
          </a:p>
        </p:txBody>
      </p:sp>
      <p:sp>
        <p:nvSpPr>
          <p:cNvPr id="92172" name="Text Box 13"/>
          <p:cNvSpPr txBox="1">
            <a:spLocks noChangeArrowheads="1"/>
          </p:cNvSpPr>
          <p:nvPr/>
        </p:nvSpPr>
        <p:spPr bwMode="auto">
          <a:xfrm>
            <a:off x="5903913" y="908050"/>
            <a:ext cx="500062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E</a:t>
            </a:r>
          </a:p>
        </p:txBody>
      </p:sp>
      <p:sp>
        <p:nvSpPr>
          <p:cNvPr id="92173" name="Line 14"/>
          <p:cNvSpPr>
            <a:spLocks noChangeShapeType="1"/>
          </p:cNvSpPr>
          <p:nvPr/>
        </p:nvSpPr>
        <p:spPr bwMode="auto">
          <a:xfrm flipV="1">
            <a:off x="1511300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174" name="Line 15"/>
          <p:cNvSpPr>
            <a:spLocks noChangeShapeType="1"/>
          </p:cNvSpPr>
          <p:nvPr/>
        </p:nvSpPr>
        <p:spPr bwMode="auto">
          <a:xfrm flipV="1">
            <a:off x="2519363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2175" name="AutoShape 16"/>
          <p:cNvCxnSpPr>
            <a:cxnSpLocks noChangeShapeType="1"/>
            <a:stCxn id="92173" idx="1"/>
            <a:endCxn id="92174" idx="1"/>
          </p:cNvCxnSpPr>
          <p:nvPr/>
        </p:nvCxnSpPr>
        <p:spPr bwMode="auto">
          <a:xfrm>
            <a:off x="1511300" y="69215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176" name="Line 17"/>
          <p:cNvSpPr>
            <a:spLocks noChangeShapeType="1"/>
          </p:cNvSpPr>
          <p:nvPr/>
        </p:nvSpPr>
        <p:spPr bwMode="auto">
          <a:xfrm flipV="1">
            <a:off x="1295400" y="4048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177" name="Line 18"/>
          <p:cNvSpPr>
            <a:spLocks noChangeShapeType="1"/>
          </p:cNvSpPr>
          <p:nvPr/>
        </p:nvSpPr>
        <p:spPr bwMode="auto">
          <a:xfrm flipV="1">
            <a:off x="3743325" y="4048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2178" name="AutoShape 19"/>
          <p:cNvCxnSpPr>
            <a:cxnSpLocks noChangeShapeType="1"/>
            <a:stCxn id="92176" idx="1"/>
            <a:endCxn id="92177" idx="1"/>
          </p:cNvCxnSpPr>
          <p:nvPr/>
        </p:nvCxnSpPr>
        <p:spPr bwMode="auto">
          <a:xfrm>
            <a:off x="1295400" y="406400"/>
            <a:ext cx="24479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179" name="Line 20"/>
          <p:cNvSpPr>
            <a:spLocks noChangeShapeType="1"/>
          </p:cNvSpPr>
          <p:nvPr/>
        </p:nvSpPr>
        <p:spPr bwMode="auto">
          <a:xfrm flipV="1">
            <a:off x="6264275" y="4048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2180" name="AutoShape 21"/>
          <p:cNvCxnSpPr>
            <a:cxnSpLocks noChangeShapeType="1"/>
            <a:stCxn id="92177" idx="1"/>
            <a:endCxn id="92179" idx="1"/>
          </p:cNvCxnSpPr>
          <p:nvPr/>
        </p:nvCxnSpPr>
        <p:spPr bwMode="auto">
          <a:xfrm>
            <a:off x="3743325" y="406400"/>
            <a:ext cx="2520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181" name="Line 22"/>
          <p:cNvSpPr>
            <a:spLocks noChangeShapeType="1"/>
          </p:cNvSpPr>
          <p:nvPr/>
        </p:nvSpPr>
        <p:spPr bwMode="auto">
          <a:xfrm flipV="1">
            <a:off x="3959225" y="692150"/>
            <a:ext cx="15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182" name="Line 23"/>
          <p:cNvSpPr>
            <a:spLocks noChangeShapeType="1"/>
          </p:cNvSpPr>
          <p:nvPr/>
        </p:nvSpPr>
        <p:spPr bwMode="auto">
          <a:xfrm flipV="1">
            <a:off x="4967288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183" name="Line 24"/>
          <p:cNvSpPr>
            <a:spLocks noChangeShapeType="1"/>
          </p:cNvSpPr>
          <p:nvPr/>
        </p:nvSpPr>
        <p:spPr bwMode="auto">
          <a:xfrm flipV="1">
            <a:off x="6046788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2184" name="AutoShape 25"/>
          <p:cNvCxnSpPr>
            <a:cxnSpLocks noChangeShapeType="1"/>
            <a:endCxn id="92182" idx="1"/>
          </p:cNvCxnSpPr>
          <p:nvPr/>
        </p:nvCxnSpPr>
        <p:spPr bwMode="auto">
          <a:xfrm>
            <a:off x="3959225" y="69215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85" name="AutoShape 26"/>
          <p:cNvCxnSpPr>
            <a:cxnSpLocks noChangeShapeType="1"/>
            <a:stCxn id="92182" idx="1"/>
            <a:endCxn id="92183" idx="1"/>
          </p:cNvCxnSpPr>
          <p:nvPr/>
        </p:nvCxnSpPr>
        <p:spPr bwMode="auto">
          <a:xfrm>
            <a:off x="4967288" y="692150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186" name="Line 27"/>
          <p:cNvSpPr>
            <a:spLocks noChangeShapeType="1"/>
          </p:cNvSpPr>
          <p:nvPr/>
        </p:nvSpPr>
        <p:spPr bwMode="auto">
          <a:xfrm>
            <a:off x="1366838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187" name="Line 28"/>
          <p:cNvSpPr>
            <a:spLocks noChangeShapeType="1"/>
          </p:cNvSpPr>
          <p:nvPr/>
        </p:nvSpPr>
        <p:spPr bwMode="auto">
          <a:xfrm>
            <a:off x="4822825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2188" name="AutoShape 29"/>
          <p:cNvCxnSpPr>
            <a:cxnSpLocks noChangeShapeType="1"/>
            <a:stCxn id="92186" idx="1"/>
          </p:cNvCxnSpPr>
          <p:nvPr/>
        </p:nvCxnSpPr>
        <p:spPr bwMode="auto">
          <a:xfrm>
            <a:off x="1366838" y="1557338"/>
            <a:ext cx="2520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89" name="AutoShape 30"/>
          <p:cNvCxnSpPr>
            <a:cxnSpLocks noChangeShapeType="1"/>
            <a:stCxn id="92187" idx="1"/>
          </p:cNvCxnSpPr>
          <p:nvPr/>
        </p:nvCxnSpPr>
        <p:spPr bwMode="auto">
          <a:xfrm flipH="1">
            <a:off x="3887788" y="1557338"/>
            <a:ext cx="935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190" name="Line 31"/>
          <p:cNvSpPr>
            <a:spLocks noChangeShapeType="1"/>
          </p:cNvSpPr>
          <p:nvPr/>
        </p:nvSpPr>
        <p:spPr bwMode="auto">
          <a:xfrm>
            <a:off x="4967288" y="13414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191" name="Line 32"/>
          <p:cNvSpPr>
            <a:spLocks noChangeShapeType="1"/>
          </p:cNvSpPr>
          <p:nvPr/>
        </p:nvSpPr>
        <p:spPr bwMode="auto">
          <a:xfrm>
            <a:off x="2590800" y="13414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2192" name="AutoShape 33"/>
          <p:cNvCxnSpPr>
            <a:cxnSpLocks noChangeShapeType="1"/>
            <a:stCxn id="92191" idx="1"/>
            <a:endCxn id="92190" idx="1"/>
          </p:cNvCxnSpPr>
          <p:nvPr/>
        </p:nvCxnSpPr>
        <p:spPr bwMode="auto">
          <a:xfrm>
            <a:off x="2590800" y="1773238"/>
            <a:ext cx="23764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193" name="Line 34"/>
          <p:cNvSpPr>
            <a:spLocks noChangeShapeType="1"/>
          </p:cNvSpPr>
          <p:nvPr/>
        </p:nvSpPr>
        <p:spPr bwMode="auto">
          <a:xfrm>
            <a:off x="5111750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194" name="Line 35"/>
          <p:cNvSpPr>
            <a:spLocks noChangeShapeType="1"/>
          </p:cNvSpPr>
          <p:nvPr/>
        </p:nvSpPr>
        <p:spPr bwMode="auto">
          <a:xfrm>
            <a:off x="6191250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2195" name="AutoShape 36"/>
          <p:cNvCxnSpPr>
            <a:cxnSpLocks noChangeShapeType="1"/>
            <a:stCxn id="92193" idx="1"/>
            <a:endCxn id="92194" idx="1"/>
          </p:cNvCxnSpPr>
          <p:nvPr/>
        </p:nvCxnSpPr>
        <p:spPr bwMode="auto">
          <a:xfrm>
            <a:off x="5111750" y="1557338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196" name="Text Box 37"/>
          <p:cNvSpPr txBox="1">
            <a:spLocks noChangeArrowheads="1"/>
          </p:cNvSpPr>
          <p:nvPr/>
        </p:nvSpPr>
        <p:spPr bwMode="auto">
          <a:xfrm>
            <a:off x="1871663" y="3333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1</a:t>
            </a:r>
          </a:p>
        </p:txBody>
      </p:sp>
      <p:sp>
        <p:nvSpPr>
          <p:cNvPr id="92197" name="Text Box 38"/>
          <p:cNvSpPr txBox="1">
            <a:spLocks noChangeArrowheads="1"/>
          </p:cNvSpPr>
          <p:nvPr/>
        </p:nvSpPr>
        <p:spPr bwMode="auto">
          <a:xfrm>
            <a:off x="1871663" y="11969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2</a:t>
            </a:r>
          </a:p>
        </p:txBody>
      </p:sp>
      <p:sp>
        <p:nvSpPr>
          <p:cNvPr id="92198" name="Text Box 39"/>
          <p:cNvSpPr txBox="1">
            <a:spLocks noChangeArrowheads="1"/>
          </p:cNvSpPr>
          <p:nvPr/>
        </p:nvSpPr>
        <p:spPr bwMode="auto">
          <a:xfrm>
            <a:off x="1871663" y="44450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3</a:t>
            </a:r>
          </a:p>
        </p:txBody>
      </p:sp>
      <p:sp>
        <p:nvSpPr>
          <p:cNvPr id="92199" name="Text Box 40"/>
          <p:cNvSpPr txBox="1">
            <a:spLocks noChangeArrowheads="1"/>
          </p:cNvSpPr>
          <p:nvPr/>
        </p:nvSpPr>
        <p:spPr bwMode="auto">
          <a:xfrm>
            <a:off x="3743325" y="1573213"/>
            <a:ext cx="355600" cy="280987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4</a:t>
            </a:r>
          </a:p>
        </p:txBody>
      </p:sp>
      <p:sp>
        <p:nvSpPr>
          <p:cNvPr id="92200" name="Text Box 41"/>
          <p:cNvSpPr txBox="1">
            <a:spLocks noChangeArrowheads="1"/>
          </p:cNvSpPr>
          <p:nvPr/>
        </p:nvSpPr>
        <p:spPr bwMode="auto">
          <a:xfrm>
            <a:off x="4824413" y="3333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5</a:t>
            </a:r>
          </a:p>
        </p:txBody>
      </p:sp>
      <p:sp>
        <p:nvSpPr>
          <p:cNvPr id="92201" name="Text Box 42"/>
          <p:cNvSpPr txBox="1">
            <a:spLocks noChangeArrowheads="1"/>
          </p:cNvSpPr>
          <p:nvPr/>
        </p:nvSpPr>
        <p:spPr bwMode="auto">
          <a:xfrm>
            <a:off x="5472113" y="11969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6</a:t>
            </a:r>
          </a:p>
        </p:txBody>
      </p:sp>
      <p:sp>
        <p:nvSpPr>
          <p:cNvPr id="92202" name="Oval 43"/>
          <p:cNvSpPr>
            <a:spLocks noChangeArrowheads="1"/>
          </p:cNvSpPr>
          <p:nvPr/>
        </p:nvSpPr>
        <p:spPr bwMode="auto">
          <a:xfrm>
            <a:off x="3708400" y="3698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92203" name="Oval 44"/>
          <p:cNvSpPr>
            <a:spLocks noChangeArrowheads="1"/>
          </p:cNvSpPr>
          <p:nvPr/>
        </p:nvSpPr>
        <p:spPr bwMode="auto">
          <a:xfrm>
            <a:off x="4938713" y="6524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92204" name="Rectangle 46"/>
          <p:cNvSpPr>
            <a:spLocks noChangeArrowheads="1"/>
          </p:cNvSpPr>
          <p:nvPr/>
        </p:nvSpPr>
        <p:spPr bwMode="auto">
          <a:xfrm rot="-5400000">
            <a:off x="5903913" y="5840413"/>
            <a:ext cx="433387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92205" name="Rectangle 47"/>
          <p:cNvSpPr>
            <a:spLocks noChangeArrowheads="1"/>
          </p:cNvSpPr>
          <p:nvPr/>
        </p:nvSpPr>
        <p:spPr bwMode="auto">
          <a:xfrm rot="-5400000">
            <a:off x="4679950" y="5840413"/>
            <a:ext cx="433387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92206" name="Rectangle 48"/>
          <p:cNvSpPr>
            <a:spLocks noChangeArrowheads="1"/>
          </p:cNvSpPr>
          <p:nvPr/>
        </p:nvSpPr>
        <p:spPr bwMode="auto">
          <a:xfrm rot="-5400000">
            <a:off x="3598863" y="5840413"/>
            <a:ext cx="433387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92207" name="Rectangle 49"/>
          <p:cNvSpPr>
            <a:spLocks noChangeArrowheads="1"/>
          </p:cNvSpPr>
          <p:nvPr/>
        </p:nvSpPr>
        <p:spPr bwMode="auto">
          <a:xfrm rot="-5400000">
            <a:off x="2374900" y="5840413"/>
            <a:ext cx="433387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92208" name="Rectangle 50"/>
          <p:cNvSpPr>
            <a:spLocks noChangeArrowheads="1"/>
          </p:cNvSpPr>
          <p:nvPr/>
        </p:nvSpPr>
        <p:spPr bwMode="auto">
          <a:xfrm rot="-5400000">
            <a:off x="1150938" y="5840413"/>
            <a:ext cx="433387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92209" name="Text Box 51"/>
          <p:cNvSpPr txBox="1">
            <a:spLocks noChangeArrowheads="1"/>
          </p:cNvSpPr>
          <p:nvPr/>
        </p:nvSpPr>
        <p:spPr bwMode="auto">
          <a:xfrm>
            <a:off x="1116013" y="5875338"/>
            <a:ext cx="500062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A</a:t>
            </a:r>
          </a:p>
        </p:txBody>
      </p:sp>
      <p:sp>
        <p:nvSpPr>
          <p:cNvPr id="92210" name="Text Box 52"/>
          <p:cNvSpPr txBox="1">
            <a:spLocks noChangeArrowheads="1"/>
          </p:cNvSpPr>
          <p:nvPr/>
        </p:nvSpPr>
        <p:spPr bwMode="auto">
          <a:xfrm>
            <a:off x="2339975" y="5875338"/>
            <a:ext cx="500063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B</a:t>
            </a:r>
          </a:p>
        </p:txBody>
      </p:sp>
      <p:sp>
        <p:nvSpPr>
          <p:cNvPr id="92211" name="Text Box 53"/>
          <p:cNvSpPr txBox="1">
            <a:spLocks noChangeArrowheads="1"/>
          </p:cNvSpPr>
          <p:nvPr/>
        </p:nvSpPr>
        <p:spPr bwMode="auto">
          <a:xfrm>
            <a:off x="3563938" y="5875338"/>
            <a:ext cx="500062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D</a:t>
            </a:r>
          </a:p>
        </p:txBody>
      </p:sp>
      <p:sp>
        <p:nvSpPr>
          <p:cNvPr id="92212" name="Text Box 54"/>
          <p:cNvSpPr txBox="1">
            <a:spLocks noChangeArrowheads="1"/>
          </p:cNvSpPr>
          <p:nvPr/>
        </p:nvSpPr>
        <p:spPr bwMode="auto">
          <a:xfrm>
            <a:off x="4648200" y="5868988"/>
            <a:ext cx="500063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E</a:t>
            </a:r>
          </a:p>
        </p:txBody>
      </p:sp>
      <p:sp>
        <p:nvSpPr>
          <p:cNvPr id="92213" name="Text Box 55"/>
          <p:cNvSpPr txBox="1">
            <a:spLocks noChangeArrowheads="1"/>
          </p:cNvSpPr>
          <p:nvPr/>
        </p:nvSpPr>
        <p:spPr bwMode="auto">
          <a:xfrm>
            <a:off x="5868988" y="5875338"/>
            <a:ext cx="500062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C</a:t>
            </a:r>
          </a:p>
        </p:txBody>
      </p:sp>
      <p:sp>
        <p:nvSpPr>
          <p:cNvPr id="92214" name="Line 56"/>
          <p:cNvSpPr>
            <a:spLocks noChangeShapeType="1"/>
          </p:cNvSpPr>
          <p:nvPr/>
        </p:nvSpPr>
        <p:spPr bwMode="auto">
          <a:xfrm flipV="1">
            <a:off x="1476375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15" name="Line 57"/>
          <p:cNvSpPr>
            <a:spLocks noChangeShapeType="1"/>
          </p:cNvSpPr>
          <p:nvPr/>
        </p:nvSpPr>
        <p:spPr bwMode="auto">
          <a:xfrm flipV="1">
            <a:off x="2484438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2216" name="AutoShape 58"/>
          <p:cNvCxnSpPr>
            <a:cxnSpLocks noChangeShapeType="1"/>
            <a:stCxn id="92214" idx="1"/>
            <a:endCxn id="92215" idx="1"/>
          </p:cNvCxnSpPr>
          <p:nvPr/>
        </p:nvCxnSpPr>
        <p:spPr bwMode="auto">
          <a:xfrm>
            <a:off x="1476375" y="5659438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17" name="Line 59"/>
          <p:cNvSpPr>
            <a:spLocks noChangeShapeType="1"/>
          </p:cNvSpPr>
          <p:nvPr/>
        </p:nvSpPr>
        <p:spPr bwMode="auto">
          <a:xfrm flipV="1">
            <a:off x="1260475" y="53721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18" name="Line 60"/>
          <p:cNvSpPr>
            <a:spLocks noChangeShapeType="1"/>
          </p:cNvSpPr>
          <p:nvPr/>
        </p:nvSpPr>
        <p:spPr bwMode="auto">
          <a:xfrm flipV="1">
            <a:off x="4787900" y="53721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2219" name="AutoShape 61"/>
          <p:cNvCxnSpPr>
            <a:cxnSpLocks noChangeShapeType="1"/>
            <a:stCxn id="92217" idx="1"/>
            <a:endCxn id="92218" idx="1"/>
          </p:cNvCxnSpPr>
          <p:nvPr/>
        </p:nvCxnSpPr>
        <p:spPr bwMode="auto">
          <a:xfrm>
            <a:off x="1260475" y="5373688"/>
            <a:ext cx="35274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20" name="Line 62"/>
          <p:cNvSpPr>
            <a:spLocks noChangeShapeType="1"/>
          </p:cNvSpPr>
          <p:nvPr/>
        </p:nvSpPr>
        <p:spPr bwMode="auto">
          <a:xfrm flipV="1">
            <a:off x="6229350" y="53721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2221" name="AutoShape 63"/>
          <p:cNvCxnSpPr>
            <a:cxnSpLocks noChangeShapeType="1"/>
            <a:stCxn id="92218" idx="1"/>
            <a:endCxn id="92220" idx="1"/>
          </p:cNvCxnSpPr>
          <p:nvPr/>
        </p:nvCxnSpPr>
        <p:spPr bwMode="auto">
          <a:xfrm>
            <a:off x="4787900" y="5373688"/>
            <a:ext cx="14414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22" name="Line 64"/>
          <p:cNvSpPr>
            <a:spLocks noChangeShapeType="1"/>
          </p:cNvSpPr>
          <p:nvPr/>
        </p:nvSpPr>
        <p:spPr bwMode="auto">
          <a:xfrm flipV="1">
            <a:off x="3924300" y="5659438"/>
            <a:ext cx="15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23" name="Line 65"/>
          <p:cNvSpPr>
            <a:spLocks noChangeShapeType="1"/>
          </p:cNvSpPr>
          <p:nvPr/>
        </p:nvSpPr>
        <p:spPr bwMode="auto">
          <a:xfrm flipV="1">
            <a:off x="4932363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24" name="Line 66"/>
          <p:cNvSpPr>
            <a:spLocks noChangeShapeType="1"/>
          </p:cNvSpPr>
          <p:nvPr/>
        </p:nvSpPr>
        <p:spPr bwMode="auto">
          <a:xfrm flipV="1">
            <a:off x="6011863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2225" name="AutoShape 67"/>
          <p:cNvCxnSpPr>
            <a:cxnSpLocks noChangeShapeType="1"/>
            <a:endCxn id="92223" idx="1"/>
          </p:cNvCxnSpPr>
          <p:nvPr/>
        </p:nvCxnSpPr>
        <p:spPr bwMode="auto">
          <a:xfrm>
            <a:off x="3924300" y="5659438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26" name="AutoShape 68"/>
          <p:cNvCxnSpPr>
            <a:cxnSpLocks noChangeShapeType="1"/>
            <a:stCxn id="92223" idx="1"/>
            <a:endCxn id="92224" idx="1"/>
          </p:cNvCxnSpPr>
          <p:nvPr/>
        </p:nvCxnSpPr>
        <p:spPr bwMode="auto">
          <a:xfrm>
            <a:off x="4932363" y="5659438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27" name="Line 69"/>
          <p:cNvSpPr>
            <a:spLocks noChangeShapeType="1"/>
          </p:cNvSpPr>
          <p:nvPr/>
        </p:nvSpPr>
        <p:spPr bwMode="auto">
          <a:xfrm>
            <a:off x="1331913" y="63087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28" name="Line 70"/>
          <p:cNvSpPr>
            <a:spLocks noChangeShapeType="1"/>
          </p:cNvSpPr>
          <p:nvPr/>
        </p:nvSpPr>
        <p:spPr bwMode="auto">
          <a:xfrm>
            <a:off x="3852863" y="63087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2229" name="AutoShape 71"/>
          <p:cNvCxnSpPr>
            <a:cxnSpLocks noChangeShapeType="1"/>
            <a:stCxn id="92227" idx="1"/>
            <a:endCxn id="92228" idx="1"/>
          </p:cNvCxnSpPr>
          <p:nvPr/>
        </p:nvCxnSpPr>
        <p:spPr bwMode="auto">
          <a:xfrm>
            <a:off x="1331913" y="6524625"/>
            <a:ext cx="2520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30" name="Line 72"/>
          <p:cNvSpPr>
            <a:spLocks noChangeShapeType="1"/>
          </p:cNvSpPr>
          <p:nvPr/>
        </p:nvSpPr>
        <p:spPr bwMode="auto">
          <a:xfrm>
            <a:off x="3708400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31" name="Line 73"/>
          <p:cNvSpPr>
            <a:spLocks noChangeShapeType="1"/>
          </p:cNvSpPr>
          <p:nvPr/>
        </p:nvSpPr>
        <p:spPr bwMode="auto">
          <a:xfrm>
            <a:off x="2700338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2232" name="AutoShape 74"/>
          <p:cNvCxnSpPr>
            <a:cxnSpLocks noChangeShapeType="1"/>
          </p:cNvCxnSpPr>
          <p:nvPr/>
        </p:nvCxnSpPr>
        <p:spPr bwMode="auto">
          <a:xfrm>
            <a:off x="2700338" y="5659438"/>
            <a:ext cx="1008062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33" name="Line 75"/>
          <p:cNvSpPr>
            <a:spLocks noChangeShapeType="1"/>
          </p:cNvSpPr>
          <p:nvPr/>
        </p:nvSpPr>
        <p:spPr bwMode="auto">
          <a:xfrm>
            <a:off x="3995738" y="63087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34" name="Line 76"/>
          <p:cNvSpPr>
            <a:spLocks noChangeShapeType="1"/>
          </p:cNvSpPr>
          <p:nvPr/>
        </p:nvSpPr>
        <p:spPr bwMode="auto">
          <a:xfrm>
            <a:off x="4932363" y="63087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35" name="Text Box 77"/>
          <p:cNvSpPr txBox="1">
            <a:spLocks noChangeArrowheads="1"/>
          </p:cNvSpPr>
          <p:nvPr/>
        </p:nvSpPr>
        <p:spPr bwMode="auto">
          <a:xfrm>
            <a:off x="1836738" y="53006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1</a:t>
            </a:r>
          </a:p>
        </p:txBody>
      </p:sp>
      <p:sp>
        <p:nvSpPr>
          <p:cNvPr id="92236" name="Text Box 78"/>
          <p:cNvSpPr txBox="1">
            <a:spLocks noChangeArrowheads="1"/>
          </p:cNvSpPr>
          <p:nvPr/>
        </p:nvSpPr>
        <p:spPr bwMode="auto">
          <a:xfrm>
            <a:off x="1836738" y="61642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2</a:t>
            </a:r>
          </a:p>
        </p:txBody>
      </p:sp>
      <p:sp>
        <p:nvSpPr>
          <p:cNvPr id="92237" name="Text Box 79"/>
          <p:cNvSpPr txBox="1">
            <a:spLocks noChangeArrowheads="1"/>
          </p:cNvSpPr>
          <p:nvPr/>
        </p:nvSpPr>
        <p:spPr bwMode="auto">
          <a:xfrm>
            <a:off x="1836738" y="5011738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3</a:t>
            </a:r>
          </a:p>
        </p:txBody>
      </p:sp>
      <p:sp>
        <p:nvSpPr>
          <p:cNvPr id="92238" name="Text Box 80"/>
          <p:cNvSpPr txBox="1">
            <a:spLocks noChangeArrowheads="1"/>
          </p:cNvSpPr>
          <p:nvPr/>
        </p:nvSpPr>
        <p:spPr bwMode="auto">
          <a:xfrm>
            <a:off x="2989263" y="53006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4</a:t>
            </a:r>
          </a:p>
        </p:txBody>
      </p:sp>
      <p:sp>
        <p:nvSpPr>
          <p:cNvPr id="92239" name="Text Box 81"/>
          <p:cNvSpPr txBox="1">
            <a:spLocks noChangeArrowheads="1"/>
          </p:cNvSpPr>
          <p:nvPr/>
        </p:nvSpPr>
        <p:spPr bwMode="auto">
          <a:xfrm>
            <a:off x="5148263" y="53006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5</a:t>
            </a:r>
          </a:p>
        </p:txBody>
      </p:sp>
      <p:sp>
        <p:nvSpPr>
          <p:cNvPr id="92240" name="Text Box 82"/>
          <p:cNvSpPr txBox="1">
            <a:spLocks noChangeArrowheads="1"/>
          </p:cNvSpPr>
          <p:nvPr/>
        </p:nvSpPr>
        <p:spPr bwMode="auto">
          <a:xfrm>
            <a:off x="4211638" y="615791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6</a:t>
            </a:r>
          </a:p>
        </p:txBody>
      </p:sp>
      <p:sp>
        <p:nvSpPr>
          <p:cNvPr id="92241" name="Oval 83"/>
          <p:cNvSpPr>
            <a:spLocks noChangeArrowheads="1"/>
          </p:cNvSpPr>
          <p:nvPr/>
        </p:nvSpPr>
        <p:spPr bwMode="auto">
          <a:xfrm>
            <a:off x="4756150" y="53435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92242" name="Oval 84"/>
          <p:cNvSpPr>
            <a:spLocks noChangeArrowheads="1"/>
          </p:cNvSpPr>
          <p:nvPr/>
        </p:nvSpPr>
        <p:spPr bwMode="auto">
          <a:xfrm>
            <a:off x="4903788" y="561975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92243" name="Line 85"/>
          <p:cNvSpPr>
            <a:spLocks noChangeShapeType="1"/>
          </p:cNvSpPr>
          <p:nvPr/>
        </p:nvSpPr>
        <p:spPr bwMode="auto">
          <a:xfrm>
            <a:off x="3995738" y="65246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44" name="Rectangle 86"/>
          <p:cNvSpPr>
            <a:spLocks noChangeArrowheads="1"/>
          </p:cNvSpPr>
          <p:nvPr/>
        </p:nvSpPr>
        <p:spPr bwMode="auto">
          <a:xfrm>
            <a:off x="169863" y="6559550"/>
            <a:ext cx="7777162" cy="23336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92245" name="Rectangle 87"/>
          <p:cNvSpPr>
            <a:spLocks noChangeArrowheads="1"/>
          </p:cNvSpPr>
          <p:nvPr/>
        </p:nvSpPr>
        <p:spPr bwMode="auto">
          <a:xfrm>
            <a:off x="4572000" y="5011738"/>
            <a:ext cx="2768600" cy="1547812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92246" name="Text Box 88"/>
          <p:cNvSpPr txBox="1">
            <a:spLocks noChangeArrowheads="1"/>
          </p:cNvSpPr>
          <p:nvPr/>
        </p:nvSpPr>
        <p:spPr bwMode="auto">
          <a:xfrm>
            <a:off x="4211638" y="53006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5</a:t>
            </a:r>
          </a:p>
        </p:txBody>
      </p:sp>
      <p:sp>
        <p:nvSpPr>
          <p:cNvPr id="92247" name="Oval 89"/>
          <p:cNvSpPr>
            <a:spLocks noChangeArrowheads="1"/>
          </p:cNvSpPr>
          <p:nvPr/>
        </p:nvSpPr>
        <p:spPr bwMode="auto">
          <a:xfrm>
            <a:off x="4968875" y="3763963"/>
            <a:ext cx="395288" cy="385762"/>
          </a:xfrm>
          <a:prstGeom prst="ellipse">
            <a:avLst/>
          </a:prstGeom>
          <a:noFill/>
          <a:ln w="19050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graphicFrame>
        <p:nvGraphicFramePr>
          <p:cNvPr id="92248" name="Object 90"/>
          <p:cNvGraphicFramePr>
            <a:graphicFrameLocks noChangeAspect="1"/>
          </p:cNvGraphicFramePr>
          <p:nvPr/>
        </p:nvGraphicFramePr>
        <p:xfrm>
          <a:off x="717550" y="1989138"/>
          <a:ext cx="7805738" cy="231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0" name="Document" r:id="rId3" imgW="5201174" imgH="8162488" progId="Word.Document.8">
                  <p:embed/>
                </p:oleObj>
              </mc:Choice>
              <mc:Fallback>
                <p:oleObj name="Document" r:id="rId3" imgW="5201174" imgH="8162488" progId="Word.Document.8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021" r="5338" b="79105"/>
                      <a:stretch>
                        <a:fillRect/>
                      </a:stretch>
                    </p:blipFill>
                    <p:spPr bwMode="auto">
                      <a:xfrm>
                        <a:off x="717550" y="1989138"/>
                        <a:ext cx="7805738" cy="2312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93187" name="Rectangle 4"/>
          <p:cNvSpPr>
            <a:spLocks noChangeArrowheads="1"/>
          </p:cNvSpPr>
          <p:nvPr/>
        </p:nvSpPr>
        <p:spPr bwMode="auto">
          <a:xfrm rot="-5400000">
            <a:off x="5938838" y="873125"/>
            <a:ext cx="433388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93188" name="Rectangle 5"/>
          <p:cNvSpPr>
            <a:spLocks noChangeArrowheads="1"/>
          </p:cNvSpPr>
          <p:nvPr/>
        </p:nvSpPr>
        <p:spPr bwMode="auto">
          <a:xfrm rot="-5400000">
            <a:off x="4714875" y="873125"/>
            <a:ext cx="433388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93189" name="Rectangle 6"/>
          <p:cNvSpPr>
            <a:spLocks noChangeArrowheads="1"/>
          </p:cNvSpPr>
          <p:nvPr/>
        </p:nvSpPr>
        <p:spPr bwMode="auto">
          <a:xfrm rot="-5400000">
            <a:off x="3633788" y="873125"/>
            <a:ext cx="433388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93190" name="Rectangle 7"/>
          <p:cNvSpPr>
            <a:spLocks noChangeArrowheads="1"/>
          </p:cNvSpPr>
          <p:nvPr/>
        </p:nvSpPr>
        <p:spPr bwMode="auto">
          <a:xfrm rot="-5400000">
            <a:off x="2409825" y="873125"/>
            <a:ext cx="433388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93191" name="Rectangle 8"/>
          <p:cNvSpPr>
            <a:spLocks noChangeArrowheads="1"/>
          </p:cNvSpPr>
          <p:nvPr/>
        </p:nvSpPr>
        <p:spPr bwMode="auto">
          <a:xfrm rot="-5400000">
            <a:off x="1185863" y="873125"/>
            <a:ext cx="433388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93192" name="Text Box 9"/>
          <p:cNvSpPr txBox="1">
            <a:spLocks noChangeArrowheads="1"/>
          </p:cNvSpPr>
          <p:nvPr/>
        </p:nvSpPr>
        <p:spPr bwMode="auto">
          <a:xfrm>
            <a:off x="1150938" y="908050"/>
            <a:ext cx="500062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A</a:t>
            </a:r>
          </a:p>
        </p:txBody>
      </p:sp>
      <p:sp>
        <p:nvSpPr>
          <p:cNvPr id="93193" name="Text Box 10"/>
          <p:cNvSpPr txBox="1">
            <a:spLocks noChangeArrowheads="1"/>
          </p:cNvSpPr>
          <p:nvPr/>
        </p:nvSpPr>
        <p:spPr bwMode="auto">
          <a:xfrm>
            <a:off x="2374900" y="908050"/>
            <a:ext cx="500063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B</a:t>
            </a:r>
          </a:p>
        </p:txBody>
      </p:sp>
      <p:sp>
        <p:nvSpPr>
          <p:cNvPr id="93194" name="Text Box 11"/>
          <p:cNvSpPr txBox="1">
            <a:spLocks noChangeArrowheads="1"/>
          </p:cNvSpPr>
          <p:nvPr/>
        </p:nvSpPr>
        <p:spPr bwMode="auto">
          <a:xfrm>
            <a:off x="3598863" y="908050"/>
            <a:ext cx="500062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C</a:t>
            </a:r>
          </a:p>
        </p:txBody>
      </p:sp>
      <p:sp>
        <p:nvSpPr>
          <p:cNvPr id="93195" name="Text Box 12"/>
          <p:cNvSpPr txBox="1">
            <a:spLocks noChangeArrowheads="1"/>
          </p:cNvSpPr>
          <p:nvPr/>
        </p:nvSpPr>
        <p:spPr bwMode="auto">
          <a:xfrm>
            <a:off x="4679950" y="901700"/>
            <a:ext cx="500063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D</a:t>
            </a:r>
          </a:p>
        </p:txBody>
      </p:sp>
      <p:sp>
        <p:nvSpPr>
          <p:cNvPr id="93196" name="Text Box 13"/>
          <p:cNvSpPr txBox="1">
            <a:spLocks noChangeArrowheads="1"/>
          </p:cNvSpPr>
          <p:nvPr/>
        </p:nvSpPr>
        <p:spPr bwMode="auto">
          <a:xfrm>
            <a:off x="5903913" y="908050"/>
            <a:ext cx="500062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E</a:t>
            </a:r>
          </a:p>
        </p:txBody>
      </p:sp>
      <p:sp>
        <p:nvSpPr>
          <p:cNvPr id="93197" name="Line 14"/>
          <p:cNvSpPr>
            <a:spLocks noChangeShapeType="1"/>
          </p:cNvSpPr>
          <p:nvPr/>
        </p:nvSpPr>
        <p:spPr bwMode="auto">
          <a:xfrm flipV="1">
            <a:off x="1511300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198" name="Line 15"/>
          <p:cNvSpPr>
            <a:spLocks noChangeShapeType="1"/>
          </p:cNvSpPr>
          <p:nvPr/>
        </p:nvSpPr>
        <p:spPr bwMode="auto">
          <a:xfrm flipV="1">
            <a:off x="2519363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3199" name="AutoShape 16"/>
          <p:cNvCxnSpPr>
            <a:cxnSpLocks noChangeShapeType="1"/>
            <a:stCxn id="93197" idx="1"/>
            <a:endCxn id="93198" idx="1"/>
          </p:cNvCxnSpPr>
          <p:nvPr/>
        </p:nvCxnSpPr>
        <p:spPr bwMode="auto">
          <a:xfrm>
            <a:off x="1511300" y="69215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200" name="Line 17"/>
          <p:cNvSpPr>
            <a:spLocks noChangeShapeType="1"/>
          </p:cNvSpPr>
          <p:nvPr/>
        </p:nvSpPr>
        <p:spPr bwMode="auto">
          <a:xfrm flipV="1">
            <a:off x="1295400" y="4048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201" name="Line 18"/>
          <p:cNvSpPr>
            <a:spLocks noChangeShapeType="1"/>
          </p:cNvSpPr>
          <p:nvPr/>
        </p:nvSpPr>
        <p:spPr bwMode="auto">
          <a:xfrm flipV="1">
            <a:off x="3743325" y="4048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3202" name="AutoShape 19"/>
          <p:cNvCxnSpPr>
            <a:cxnSpLocks noChangeShapeType="1"/>
            <a:stCxn id="93200" idx="1"/>
            <a:endCxn id="93201" idx="1"/>
          </p:cNvCxnSpPr>
          <p:nvPr/>
        </p:nvCxnSpPr>
        <p:spPr bwMode="auto">
          <a:xfrm>
            <a:off x="1295400" y="406400"/>
            <a:ext cx="24479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203" name="Line 20"/>
          <p:cNvSpPr>
            <a:spLocks noChangeShapeType="1"/>
          </p:cNvSpPr>
          <p:nvPr/>
        </p:nvSpPr>
        <p:spPr bwMode="auto">
          <a:xfrm flipV="1">
            <a:off x="6264275" y="4048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3204" name="AutoShape 21"/>
          <p:cNvCxnSpPr>
            <a:cxnSpLocks noChangeShapeType="1"/>
            <a:stCxn id="93201" idx="1"/>
            <a:endCxn id="93203" idx="1"/>
          </p:cNvCxnSpPr>
          <p:nvPr/>
        </p:nvCxnSpPr>
        <p:spPr bwMode="auto">
          <a:xfrm>
            <a:off x="3743325" y="406400"/>
            <a:ext cx="2520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205" name="Line 22"/>
          <p:cNvSpPr>
            <a:spLocks noChangeShapeType="1"/>
          </p:cNvSpPr>
          <p:nvPr/>
        </p:nvSpPr>
        <p:spPr bwMode="auto">
          <a:xfrm flipV="1">
            <a:off x="3959225" y="692150"/>
            <a:ext cx="15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206" name="Line 23"/>
          <p:cNvSpPr>
            <a:spLocks noChangeShapeType="1"/>
          </p:cNvSpPr>
          <p:nvPr/>
        </p:nvSpPr>
        <p:spPr bwMode="auto">
          <a:xfrm flipV="1">
            <a:off x="4967288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207" name="Line 24"/>
          <p:cNvSpPr>
            <a:spLocks noChangeShapeType="1"/>
          </p:cNvSpPr>
          <p:nvPr/>
        </p:nvSpPr>
        <p:spPr bwMode="auto">
          <a:xfrm flipV="1">
            <a:off x="6046788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3208" name="AutoShape 25"/>
          <p:cNvCxnSpPr>
            <a:cxnSpLocks noChangeShapeType="1"/>
            <a:endCxn id="93206" idx="1"/>
          </p:cNvCxnSpPr>
          <p:nvPr/>
        </p:nvCxnSpPr>
        <p:spPr bwMode="auto">
          <a:xfrm>
            <a:off x="3959225" y="69215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209" name="AutoShape 26"/>
          <p:cNvCxnSpPr>
            <a:cxnSpLocks noChangeShapeType="1"/>
            <a:stCxn id="93206" idx="1"/>
            <a:endCxn id="93207" idx="1"/>
          </p:cNvCxnSpPr>
          <p:nvPr/>
        </p:nvCxnSpPr>
        <p:spPr bwMode="auto">
          <a:xfrm>
            <a:off x="4967288" y="692150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210" name="Line 27"/>
          <p:cNvSpPr>
            <a:spLocks noChangeShapeType="1"/>
          </p:cNvSpPr>
          <p:nvPr/>
        </p:nvSpPr>
        <p:spPr bwMode="auto">
          <a:xfrm>
            <a:off x="1366838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211" name="Line 28"/>
          <p:cNvSpPr>
            <a:spLocks noChangeShapeType="1"/>
          </p:cNvSpPr>
          <p:nvPr/>
        </p:nvSpPr>
        <p:spPr bwMode="auto">
          <a:xfrm>
            <a:off x="4822825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3212" name="AutoShape 29"/>
          <p:cNvCxnSpPr>
            <a:cxnSpLocks noChangeShapeType="1"/>
            <a:stCxn id="93210" idx="1"/>
          </p:cNvCxnSpPr>
          <p:nvPr/>
        </p:nvCxnSpPr>
        <p:spPr bwMode="auto">
          <a:xfrm>
            <a:off x="1366838" y="1557338"/>
            <a:ext cx="2520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213" name="AutoShape 30"/>
          <p:cNvCxnSpPr>
            <a:cxnSpLocks noChangeShapeType="1"/>
            <a:stCxn id="93211" idx="1"/>
          </p:cNvCxnSpPr>
          <p:nvPr/>
        </p:nvCxnSpPr>
        <p:spPr bwMode="auto">
          <a:xfrm flipH="1">
            <a:off x="3887788" y="1557338"/>
            <a:ext cx="935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214" name="Line 31"/>
          <p:cNvSpPr>
            <a:spLocks noChangeShapeType="1"/>
          </p:cNvSpPr>
          <p:nvPr/>
        </p:nvSpPr>
        <p:spPr bwMode="auto">
          <a:xfrm>
            <a:off x="4967288" y="13414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215" name="Line 32"/>
          <p:cNvSpPr>
            <a:spLocks noChangeShapeType="1"/>
          </p:cNvSpPr>
          <p:nvPr/>
        </p:nvSpPr>
        <p:spPr bwMode="auto">
          <a:xfrm>
            <a:off x="2590800" y="13414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3216" name="AutoShape 33"/>
          <p:cNvCxnSpPr>
            <a:cxnSpLocks noChangeShapeType="1"/>
            <a:stCxn id="93215" idx="1"/>
            <a:endCxn id="93214" idx="1"/>
          </p:cNvCxnSpPr>
          <p:nvPr/>
        </p:nvCxnSpPr>
        <p:spPr bwMode="auto">
          <a:xfrm>
            <a:off x="2590800" y="1773238"/>
            <a:ext cx="23764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217" name="Line 34"/>
          <p:cNvSpPr>
            <a:spLocks noChangeShapeType="1"/>
          </p:cNvSpPr>
          <p:nvPr/>
        </p:nvSpPr>
        <p:spPr bwMode="auto">
          <a:xfrm>
            <a:off x="5111750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218" name="Line 35"/>
          <p:cNvSpPr>
            <a:spLocks noChangeShapeType="1"/>
          </p:cNvSpPr>
          <p:nvPr/>
        </p:nvSpPr>
        <p:spPr bwMode="auto">
          <a:xfrm>
            <a:off x="6191250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3219" name="AutoShape 36"/>
          <p:cNvCxnSpPr>
            <a:cxnSpLocks noChangeShapeType="1"/>
            <a:stCxn id="93217" idx="1"/>
            <a:endCxn id="93218" idx="1"/>
          </p:cNvCxnSpPr>
          <p:nvPr/>
        </p:nvCxnSpPr>
        <p:spPr bwMode="auto">
          <a:xfrm>
            <a:off x="5111750" y="1557338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220" name="Text Box 37"/>
          <p:cNvSpPr txBox="1">
            <a:spLocks noChangeArrowheads="1"/>
          </p:cNvSpPr>
          <p:nvPr/>
        </p:nvSpPr>
        <p:spPr bwMode="auto">
          <a:xfrm>
            <a:off x="1871663" y="3333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1</a:t>
            </a:r>
          </a:p>
        </p:txBody>
      </p:sp>
      <p:sp>
        <p:nvSpPr>
          <p:cNvPr id="93221" name="Text Box 38"/>
          <p:cNvSpPr txBox="1">
            <a:spLocks noChangeArrowheads="1"/>
          </p:cNvSpPr>
          <p:nvPr/>
        </p:nvSpPr>
        <p:spPr bwMode="auto">
          <a:xfrm>
            <a:off x="1871663" y="11969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2</a:t>
            </a:r>
          </a:p>
        </p:txBody>
      </p:sp>
      <p:sp>
        <p:nvSpPr>
          <p:cNvPr id="93222" name="Text Box 39"/>
          <p:cNvSpPr txBox="1">
            <a:spLocks noChangeArrowheads="1"/>
          </p:cNvSpPr>
          <p:nvPr/>
        </p:nvSpPr>
        <p:spPr bwMode="auto">
          <a:xfrm>
            <a:off x="1871663" y="44450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3</a:t>
            </a:r>
          </a:p>
        </p:txBody>
      </p:sp>
      <p:sp>
        <p:nvSpPr>
          <p:cNvPr id="93223" name="Text Box 40"/>
          <p:cNvSpPr txBox="1">
            <a:spLocks noChangeArrowheads="1"/>
          </p:cNvSpPr>
          <p:nvPr/>
        </p:nvSpPr>
        <p:spPr bwMode="auto">
          <a:xfrm>
            <a:off x="3743325" y="1573213"/>
            <a:ext cx="355600" cy="280987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4</a:t>
            </a:r>
          </a:p>
        </p:txBody>
      </p:sp>
      <p:sp>
        <p:nvSpPr>
          <p:cNvPr id="93224" name="Text Box 41"/>
          <p:cNvSpPr txBox="1">
            <a:spLocks noChangeArrowheads="1"/>
          </p:cNvSpPr>
          <p:nvPr/>
        </p:nvSpPr>
        <p:spPr bwMode="auto">
          <a:xfrm>
            <a:off x="4824413" y="3333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5</a:t>
            </a:r>
          </a:p>
        </p:txBody>
      </p:sp>
      <p:sp>
        <p:nvSpPr>
          <p:cNvPr id="93225" name="Text Box 42"/>
          <p:cNvSpPr txBox="1">
            <a:spLocks noChangeArrowheads="1"/>
          </p:cNvSpPr>
          <p:nvPr/>
        </p:nvSpPr>
        <p:spPr bwMode="auto">
          <a:xfrm>
            <a:off x="5472113" y="11969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6</a:t>
            </a:r>
          </a:p>
        </p:txBody>
      </p:sp>
      <p:sp>
        <p:nvSpPr>
          <p:cNvPr id="93226" name="Oval 43"/>
          <p:cNvSpPr>
            <a:spLocks noChangeArrowheads="1"/>
          </p:cNvSpPr>
          <p:nvPr/>
        </p:nvSpPr>
        <p:spPr bwMode="auto">
          <a:xfrm>
            <a:off x="3708400" y="3698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93227" name="Oval 44"/>
          <p:cNvSpPr>
            <a:spLocks noChangeArrowheads="1"/>
          </p:cNvSpPr>
          <p:nvPr/>
        </p:nvSpPr>
        <p:spPr bwMode="auto">
          <a:xfrm>
            <a:off x="4938713" y="6524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93228" name="Rectangle 45"/>
          <p:cNvSpPr>
            <a:spLocks noChangeArrowheads="1"/>
          </p:cNvSpPr>
          <p:nvPr/>
        </p:nvSpPr>
        <p:spPr bwMode="auto">
          <a:xfrm rot="-5400000">
            <a:off x="5903913" y="5840413"/>
            <a:ext cx="433387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93229" name="Rectangle 46"/>
          <p:cNvSpPr>
            <a:spLocks noChangeArrowheads="1"/>
          </p:cNvSpPr>
          <p:nvPr/>
        </p:nvSpPr>
        <p:spPr bwMode="auto">
          <a:xfrm rot="-5400000">
            <a:off x="4679950" y="5840413"/>
            <a:ext cx="433387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93230" name="Rectangle 47"/>
          <p:cNvSpPr>
            <a:spLocks noChangeArrowheads="1"/>
          </p:cNvSpPr>
          <p:nvPr/>
        </p:nvSpPr>
        <p:spPr bwMode="auto">
          <a:xfrm rot="-5400000">
            <a:off x="3598863" y="5840413"/>
            <a:ext cx="433387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93231" name="Rectangle 48"/>
          <p:cNvSpPr>
            <a:spLocks noChangeArrowheads="1"/>
          </p:cNvSpPr>
          <p:nvPr/>
        </p:nvSpPr>
        <p:spPr bwMode="auto">
          <a:xfrm rot="-5400000">
            <a:off x="2374900" y="5840413"/>
            <a:ext cx="433387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93232" name="Rectangle 49"/>
          <p:cNvSpPr>
            <a:spLocks noChangeArrowheads="1"/>
          </p:cNvSpPr>
          <p:nvPr/>
        </p:nvSpPr>
        <p:spPr bwMode="auto">
          <a:xfrm rot="-5400000">
            <a:off x="1150938" y="5840413"/>
            <a:ext cx="433387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93233" name="Text Box 50"/>
          <p:cNvSpPr txBox="1">
            <a:spLocks noChangeArrowheads="1"/>
          </p:cNvSpPr>
          <p:nvPr/>
        </p:nvSpPr>
        <p:spPr bwMode="auto">
          <a:xfrm>
            <a:off x="1116013" y="5875338"/>
            <a:ext cx="500062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A</a:t>
            </a:r>
          </a:p>
        </p:txBody>
      </p:sp>
      <p:sp>
        <p:nvSpPr>
          <p:cNvPr id="93234" name="Text Box 51"/>
          <p:cNvSpPr txBox="1">
            <a:spLocks noChangeArrowheads="1"/>
          </p:cNvSpPr>
          <p:nvPr/>
        </p:nvSpPr>
        <p:spPr bwMode="auto">
          <a:xfrm>
            <a:off x="2339975" y="5875338"/>
            <a:ext cx="500063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B</a:t>
            </a:r>
          </a:p>
        </p:txBody>
      </p:sp>
      <p:sp>
        <p:nvSpPr>
          <p:cNvPr id="93235" name="Text Box 52"/>
          <p:cNvSpPr txBox="1">
            <a:spLocks noChangeArrowheads="1"/>
          </p:cNvSpPr>
          <p:nvPr/>
        </p:nvSpPr>
        <p:spPr bwMode="auto">
          <a:xfrm>
            <a:off x="3563938" y="5875338"/>
            <a:ext cx="500062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D</a:t>
            </a:r>
          </a:p>
        </p:txBody>
      </p:sp>
      <p:sp>
        <p:nvSpPr>
          <p:cNvPr id="93236" name="Text Box 53"/>
          <p:cNvSpPr txBox="1">
            <a:spLocks noChangeArrowheads="1"/>
          </p:cNvSpPr>
          <p:nvPr/>
        </p:nvSpPr>
        <p:spPr bwMode="auto">
          <a:xfrm>
            <a:off x="4648200" y="5868988"/>
            <a:ext cx="500063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E</a:t>
            </a:r>
          </a:p>
        </p:txBody>
      </p:sp>
      <p:sp>
        <p:nvSpPr>
          <p:cNvPr id="93237" name="Text Box 54"/>
          <p:cNvSpPr txBox="1">
            <a:spLocks noChangeArrowheads="1"/>
          </p:cNvSpPr>
          <p:nvPr/>
        </p:nvSpPr>
        <p:spPr bwMode="auto">
          <a:xfrm>
            <a:off x="5868988" y="5875338"/>
            <a:ext cx="500062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C</a:t>
            </a:r>
          </a:p>
        </p:txBody>
      </p:sp>
      <p:sp>
        <p:nvSpPr>
          <p:cNvPr id="93238" name="Line 55"/>
          <p:cNvSpPr>
            <a:spLocks noChangeShapeType="1"/>
          </p:cNvSpPr>
          <p:nvPr/>
        </p:nvSpPr>
        <p:spPr bwMode="auto">
          <a:xfrm flipV="1">
            <a:off x="1476375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239" name="Line 56"/>
          <p:cNvSpPr>
            <a:spLocks noChangeShapeType="1"/>
          </p:cNvSpPr>
          <p:nvPr/>
        </p:nvSpPr>
        <p:spPr bwMode="auto">
          <a:xfrm flipV="1">
            <a:off x="2484438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3240" name="AutoShape 57"/>
          <p:cNvCxnSpPr>
            <a:cxnSpLocks noChangeShapeType="1"/>
            <a:stCxn id="93238" idx="1"/>
            <a:endCxn id="93239" idx="1"/>
          </p:cNvCxnSpPr>
          <p:nvPr/>
        </p:nvCxnSpPr>
        <p:spPr bwMode="auto">
          <a:xfrm>
            <a:off x="1476375" y="5659438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241" name="Line 58"/>
          <p:cNvSpPr>
            <a:spLocks noChangeShapeType="1"/>
          </p:cNvSpPr>
          <p:nvPr/>
        </p:nvSpPr>
        <p:spPr bwMode="auto">
          <a:xfrm flipV="1">
            <a:off x="1260475" y="53721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242" name="Line 59"/>
          <p:cNvSpPr>
            <a:spLocks noChangeShapeType="1"/>
          </p:cNvSpPr>
          <p:nvPr/>
        </p:nvSpPr>
        <p:spPr bwMode="auto">
          <a:xfrm flipV="1">
            <a:off x="4787900" y="53721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3243" name="AutoShape 60"/>
          <p:cNvCxnSpPr>
            <a:cxnSpLocks noChangeShapeType="1"/>
            <a:stCxn id="93241" idx="1"/>
            <a:endCxn id="93242" idx="1"/>
          </p:cNvCxnSpPr>
          <p:nvPr/>
        </p:nvCxnSpPr>
        <p:spPr bwMode="auto">
          <a:xfrm>
            <a:off x="1260475" y="5373688"/>
            <a:ext cx="35274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244" name="Line 61"/>
          <p:cNvSpPr>
            <a:spLocks noChangeShapeType="1"/>
          </p:cNvSpPr>
          <p:nvPr/>
        </p:nvSpPr>
        <p:spPr bwMode="auto">
          <a:xfrm flipV="1">
            <a:off x="6229350" y="53721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3245" name="AutoShape 62"/>
          <p:cNvCxnSpPr>
            <a:cxnSpLocks noChangeShapeType="1"/>
            <a:stCxn id="93242" idx="1"/>
            <a:endCxn id="93244" idx="1"/>
          </p:cNvCxnSpPr>
          <p:nvPr/>
        </p:nvCxnSpPr>
        <p:spPr bwMode="auto">
          <a:xfrm>
            <a:off x="4787900" y="5373688"/>
            <a:ext cx="14414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246" name="Line 63"/>
          <p:cNvSpPr>
            <a:spLocks noChangeShapeType="1"/>
          </p:cNvSpPr>
          <p:nvPr/>
        </p:nvSpPr>
        <p:spPr bwMode="auto">
          <a:xfrm flipV="1">
            <a:off x="3924300" y="5659438"/>
            <a:ext cx="15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247" name="Line 64"/>
          <p:cNvSpPr>
            <a:spLocks noChangeShapeType="1"/>
          </p:cNvSpPr>
          <p:nvPr/>
        </p:nvSpPr>
        <p:spPr bwMode="auto">
          <a:xfrm flipV="1">
            <a:off x="4932363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248" name="Line 65"/>
          <p:cNvSpPr>
            <a:spLocks noChangeShapeType="1"/>
          </p:cNvSpPr>
          <p:nvPr/>
        </p:nvSpPr>
        <p:spPr bwMode="auto">
          <a:xfrm flipV="1">
            <a:off x="6011863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3249" name="AutoShape 66"/>
          <p:cNvCxnSpPr>
            <a:cxnSpLocks noChangeShapeType="1"/>
            <a:endCxn id="93247" idx="1"/>
          </p:cNvCxnSpPr>
          <p:nvPr/>
        </p:nvCxnSpPr>
        <p:spPr bwMode="auto">
          <a:xfrm>
            <a:off x="3924300" y="5659438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250" name="AutoShape 67"/>
          <p:cNvCxnSpPr>
            <a:cxnSpLocks noChangeShapeType="1"/>
            <a:stCxn id="93247" idx="1"/>
            <a:endCxn id="93248" idx="1"/>
          </p:cNvCxnSpPr>
          <p:nvPr/>
        </p:nvCxnSpPr>
        <p:spPr bwMode="auto">
          <a:xfrm>
            <a:off x="4932363" y="5659438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251" name="Line 68"/>
          <p:cNvSpPr>
            <a:spLocks noChangeShapeType="1"/>
          </p:cNvSpPr>
          <p:nvPr/>
        </p:nvSpPr>
        <p:spPr bwMode="auto">
          <a:xfrm>
            <a:off x="1331913" y="63087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252" name="Line 69"/>
          <p:cNvSpPr>
            <a:spLocks noChangeShapeType="1"/>
          </p:cNvSpPr>
          <p:nvPr/>
        </p:nvSpPr>
        <p:spPr bwMode="auto">
          <a:xfrm>
            <a:off x="3852863" y="63087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3253" name="AutoShape 70"/>
          <p:cNvCxnSpPr>
            <a:cxnSpLocks noChangeShapeType="1"/>
            <a:stCxn id="93251" idx="1"/>
            <a:endCxn id="93252" idx="1"/>
          </p:cNvCxnSpPr>
          <p:nvPr/>
        </p:nvCxnSpPr>
        <p:spPr bwMode="auto">
          <a:xfrm>
            <a:off x="1331913" y="6524625"/>
            <a:ext cx="2520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254" name="Line 71"/>
          <p:cNvSpPr>
            <a:spLocks noChangeShapeType="1"/>
          </p:cNvSpPr>
          <p:nvPr/>
        </p:nvSpPr>
        <p:spPr bwMode="auto">
          <a:xfrm>
            <a:off x="3708400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255" name="Line 72"/>
          <p:cNvSpPr>
            <a:spLocks noChangeShapeType="1"/>
          </p:cNvSpPr>
          <p:nvPr/>
        </p:nvSpPr>
        <p:spPr bwMode="auto">
          <a:xfrm>
            <a:off x="2700338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3256" name="AutoShape 73"/>
          <p:cNvCxnSpPr>
            <a:cxnSpLocks noChangeShapeType="1"/>
          </p:cNvCxnSpPr>
          <p:nvPr/>
        </p:nvCxnSpPr>
        <p:spPr bwMode="auto">
          <a:xfrm>
            <a:off x="2700338" y="5659438"/>
            <a:ext cx="1008062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257" name="Line 74"/>
          <p:cNvSpPr>
            <a:spLocks noChangeShapeType="1"/>
          </p:cNvSpPr>
          <p:nvPr/>
        </p:nvSpPr>
        <p:spPr bwMode="auto">
          <a:xfrm>
            <a:off x="3995738" y="63087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258" name="Line 75"/>
          <p:cNvSpPr>
            <a:spLocks noChangeShapeType="1"/>
          </p:cNvSpPr>
          <p:nvPr/>
        </p:nvSpPr>
        <p:spPr bwMode="auto">
          <a:xfrm>
            <a:off x="4932363" y="63087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259" name="Text Box 76"/>
          <p:cNvSpPr txBox="1">
            <a:spLocks noChangeArrowheads="1"/>
          </p:cNvSpPr>
          <p:nvPr/>
        </p:nvSpPr>
        <p:spPr bwMode="auto">
          <a:xfrm>
            <a:off x="1836738" y="53006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1</a:t>
            </a:r>
          </a:p>
        </p:txBody>
      </p:sp>
      <p:sp>
        <p:nvSpPr>
          <p:cNvPr id="93260" name="Text Box 77"/>
          <p:cNvSpPr txBox="1">
            <a:spLocks noChangeArrowheads="1"/>
          </p:cNvSpPr>
          <p:nvPr/>
        </p:nvSpPr>
        <p:spPr bwMode="auto">
          <a:xfrm>
            <a:off x="1836738" y="61642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2</a:t>
            </a:r>
          </a:p>
        </p:txBody>
      </p:sp>
      <p:sp>
        <p:nvSpPr>
          <p:cNvPr id="93261" name="Text Box 78"/>
          <p:cNvSpPr txBox="1">
            <a:spLocks noChangeArrowheads="1"/>
          </p:cNvSpPr>
          <p:nvPr/>
        </p:nvSpPr>
        <p:spPr bwMode="auto">
          <a:xfrm>
            <a:off x="1836738" y="5011738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3</a:t>
            </a:r>
          </a:p>
        </p:txBody>
      </p:sp>
      <p:sp>
        <p:nvSpPr>
          <p:cNvPr id="93262" name="Text Box 79"/>
          <p:cNvSpPr txBox="1">
            <a:spLocks noChangeArrowheads="1"/>
          </p:cNvSpPr>
          <p:nvPr/>
        </p:nvSpPr>
        <p:spPr bwMode="auto">
          <a:xfrm>
            <a:off x="2989263" y="53006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4</a:t>
            </a:r>
          </a:p>
        </p:txBody>
      </p:sp>
      <p:sp>
        <p:nvSpPr>
          <p:cNvPr id="93263" name="Text Box 80"/>
          <p:cNvSpPr txBox="1">
            <a:spLocks noChangeArrowheads="1"/>
          </p:cNvSpPr>
          <p:nvPr/>
        </p:nvSpPr>
        <p:spPr bwMode="auto">
          <a:xfrm>
            <a:off x="5148263" y="53006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5</a:t>
            </a:r>
          </a:p>
        </p:txBody>
      </p:sp>
      <p:sp>
        <p:nvSpPr>
          <p:cNvPr id="93264" name="Text Box 81"/>
          <p:cNvSpPr txBox="1">
            <a:spLocks noChangeArrowheads="1"/>
          </p:cNvSpPr>
          <p:nvPr/>
        </p:nvSpPr>
        <p:spPr bwMode="auto">
          <a:xfrm>
            <a:off x="4211638" y="615791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6</a:t>
            </a:r>
          </a:p>
        </p:txBody>
      </p:sp>
      <p:sp>
        <p:nvSpPr>
          <p:cNvPr id="93265" name="Oval 82"/>
          <p:cNvSpPr>
            <a:spLocks noChangeArrowheads="1"/>
          </p:cNvSpPr>
          <p:nvPr/>
        </p:nvSpPr>
        <p:spPr bwMode="auto">
          <a:xfrm>
            <a:off x="4756150" y="53435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93266" name="Oval 83"/>
          <p:cNvSpPr>
            <a:spLocks noChangeArrowheads="1"/>
          </p:cNvSpPr>
          <p:nvPr/>
        </p:nvSpPr>
        <p:spPr bwMode="auto">
          <a:xfrm>
            <a:off x="4903788" y="561975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93267" name="Line 84"/>
          <p:cNvSpPr>
            <a:spLocks noChangeShapeType="1"/>
          </p:cNvSpPr>
          <p:nvPr/>
        </p:nvSpPr>
        <p:spPr bwMode="auto">
          <a:xfrm>
            <a:off x="3995738" y="65246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268" name="Rectangle 85"/>
          <p:cNvSpPr>
            <a:spLocks noChangeArrowheads="1"/>
          </p:cNvSpPr>
          <p:nvPr/>
        </p:nvSpPr>
        <p:spPr bwMode="auto">
          <a:xfrm>
            <a:off x="169863" y="6559550"/>
            <a:ext cx="7777162" cy="23336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93269" name="Rectangle 86"/>
          <p:cNvSpPr>
            <a:spLocks noChangeArrowheads="1"/>
          </p:cNvSpPr>
          <p:nvPr/>
        </p:nvSpPr>
        <p:spPr bwMode="auto">
          <a:xfrm>
            <a:off x="4572000" y="5011738"/>
            <a:ext cx="2768600" cy="1547812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93270" name="Text Box 87"/>
          <p:cNvSpPr txBox="1">
            <a:spLocks noChangeArrowheads="1"/>
          </p:cNvSpPr>
          <p:nvPr/>
        </p:nvSpPr>
        <p:spPr bwMode="auto">
          <a:xfrm>
            <a:off x="4211638" y="53006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5</a:t>
            </a:r>
          </a:p>
        </p:txBody>
      </p:sp>
      <p:graphicFrame>
        <p:nvGraphicFramePr>
          <p:cNvPr id="93271" name="Object 88"/>
          <p:cNvGraphicFramePr>
            <a:graphicFrameLocks noChangeAspect="1"/>
          </p:cNvGraphicFramePr>
          <p:nvPr/>
        </p:nvGraphicFramePr>
        <p:xfrm>
          <a:off x="703263" y="1987550"/>
          <a:ext cx="7835900" cy="276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03" name="Document" r:id="rId3" imgW="5249838" imgH="8192623" progId="Word.Document.8">
                  <p:embed/>
                </p:oleObj>
              </mc:Choice>
              <mc:Fallback>
                <p:oleObj name="Document" r:id="rId3" imgW="5249838" imgH="8192623" progId="Word.Document.8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021" r="5338" b="75658"/>
                      <a:stretch>
                        <a:fillRect/>
                      </a:stretch>
                    </p:blipFill>
                    <p:spPr bwMode="auto">
                      <a:xfrm>
                        <a:off x="703263" y="1987550"/>
                        <a:ext cx="7835900" cy="276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94211" name="Rectangle 4"/>
          <p:cNvSpPr>
            <a:spLocks noChangeArrowheads="1"/>
          </p:cNvSpPr>
          <p:nvPr/>
        </p:nvSpPr>
        <p:spPr bwMode="auto">
          <a:xfrm rot="-5400000">
            <a:off x="5938838" y="873125"/>
            <a:ext cx="433388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94212" name="Rectangle 5"/>
          <p:cNvSpPr>
            <a:spLocks noChangeArrowheads="1"/>
          </p:cNvSpPr>
          <p:nvPr/>
        </p:nvSpPr>
        <p:spPr bwMode="auto">
          <a:xfrm rot="-5400000">
            <a:off x="4714875" y="873125"/>
            <a:ext cx="433388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94213" name="Rectangle 6"/>
          <p:cNvSpPr>
            <a:spLocks noChangeArrowheads="1"/>
          </p:cNvSpPr>
          <p:nvPr/>
        </p:nvSpPr>
        <p:spPr bwMode="auto">
          <a:xfrm rot="-5400000">
            <a:off x="3633788" y="873125"/>
            <a:ext cx="433388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94214" name="Rectangle 7"/>
          <p:cNvSpPr>
            <a:spLocks noChangeArrowheads="1"/>
          </p:cNvSpPr>
          <p:nvPr/>
        </p:nvSpPr>
        <p:spPr bwMode="auto">
          <a:xfrm rot="-5400000">
            <a:off x="2409825" y="873125"/>
            <a:ext cx="433388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94215" name="Rectangle 8"/>
          <p:cNvSpPr>
            <a:spLocks noChangeArrowheads="1"/>
          </p:cNvSpPr>
          <p:nvPr/>
        </p:nvSpPr>
        <p:spPr bwMode="auto">
          <a:xfrm rot="-5400000">
            <a:off x="1185863" y="873125"/>
            <a:ext cx="433388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94216" name="Text Box 9"/>
          <p:cNvSpPr txBox="1">
            <a:spLocks noChangeArrowheads="1"/>
          </p:cNvSpPr>
          <p:nvPr/>
        </p:nvSpPr>
        <p:spPr bwMode="auto">
          <a:xfrm>
            <a:off x="1150938" y="908050"/>
            <a:ext cx="500062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A</a:t>
            </a:r>
          </a:p>
        </p:txBody>
      </p:sp>
      <p:sp>
        <p:nvSpPr>
          <p:cNvPr id="94217" name="Text Box 10"/>
          <p:cNvSpPr txBox="1">
            <a:spLocks noChangeArrowheads="1"/>
          </p:cNvSpPr>
          <p:nvPr/>
        </p:nvSpPr>
        <p:spPr bwMode="auto">
          <a:xfrm>
            <a:off x="2374900" y="908050"/>
            <a:ext cx="500063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B</a:t>
            </a:r>
          </a:p>
        </p:txBody>
      </p:sp>
      <p:sp>
        <p:nvSpPr>
          <p:cNvPr id="94218" name="Text Box 11"/>
          <p:cNvSpPr txBox="1">
            <a:spLocks noChangeArrowheads="1"/>
          </p:cNvSpPr>
          <p:nvPr/>
        </p:nvSpPr>
        <p:spPr bwMode="auto">
          <a:xfrm>
            <a:off x="3598863" y="908050"/>
            <a:ext cx="500062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C</a:t>
            </a:r>
          </a:p>
        </p:txBody>
      </p:sp>
      <p:sp>
        <p:nvSpPr>
          <p:cNvPr id="94219" name="Text Box 12"/>
          <p:cNvSpPr txBox="1">
            <a:spLocks noChangeArrowheads="1"/>
          </p:cNvSpPr>
          <p:nvPr/>
        </p:nvSpPr>
        <p:spPr bwMode="auto">
          <a:xfrm>
            <a:off x="4679950" y="901700"/>
            <a:ext cx="500063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D</a:t>
            </a:r>
          </a:p>
        </p:txBody>
      </p:sp>
      <p:sp>
        <p:nvSpPr>
          <p:cNvPr id="94220" name="Text Box 13"/>
          <p:cNvSpPr txBox="1">
            <a:spLocks noChangeArrowheads="1"/>
          </p:cNvSpPr>
          <p:nvPr/>
        </p:nvSpPr>
        <p:spPr bwMode="auto">
          <a:xfrm>
            <a:off x="5903913" y="908050"/>
            <a:ext cx="500062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E</a:t>
            </a:r>
          </a:p>
        </p:txBody>
      </p:sp>
      <p:sp>
        <p:nvSpPr>
          <p:cNvPr id="94221" name="Line 14"/>
          <p:cNvSpPr>
            <a:spLocks noChangeShapeType="1"/>
          </p:cNvSpPr>
          <p:nvPr/>
        </p:nvSpPr>
        <p:spPr bwMode="auto">
          <a:xfrm flipV="1">
            <a:off x="1511300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22" name="Line 15"/>
          <p:cNvSpPr>
            <a:spLocks noChangeShapeType="1"/>
          </p:cNvSpPr>
          <p:nvPr/>
        </p:nvSpPr>
        <p:spPr bwMode="auto">
          <a:xfrm flipV="1">
            <a:off x="2519363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4223" name="AutoShape 16"/>
          <p:cNvCxnSpPr>
            <a:cxnSpLocks noChangeShapeType="1"/>
            <a:stCxn id="94221" idx="1"/>
            <a:endCxn id="94222" idx="1"/>
          </p:cNvCxnSpPr>
          <p:nvPr/>
        </p:nvCxnSpPr>
        <p:spPr bwMode="auto">
          <a:xfrm>
            <a:off x="1511300" y="69215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224" name="Line 17"/>
          <p:cNvSpPr>
            <a:spLocks noChangeShapeType="1"/>
          </p:cNvSpPr>
          <p:nvPr/>
        </p:nvSpPr>
        <p:spPr bwMode="auto">
          <a:xfrm flipV="1">
            <a:off x="1295400" y="4048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25" name="Line 18"/>
          <p:cNvSpPr>
            <a:spLocks noChangeShapeType="1"/>
          </p:cNvSpPr>
          <p:nvPr/>
        </p:nvSpPr>
        <p:spPr bwMode="auto">
          <a:xfrm flipV="1">
            <a:off x="3743325" y="4048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4226" name="AutoShape 19"/>
          <p:cNvCxnSpPr>
            <a:cxnSpLocks noChangeShapeType="1"/>
            <a:stCxn id="94224" idx="1"/>
            <a:endCxn id="94225" idx="1"/>
          </p:cNvCxnSpPr>
          <p:nvPr/>
        </p:nvCxnSpPr>
        <p:spPr bwMode="auto">
          <a:xfrm>
            <a:off x="1295400" y="406400"/>
            <a:ext cx="24479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227" name="Line 20"/>
          <p:cNvSpPr>
            <a:spLocks noChangeShapeType="1"/>
          </p:cNvSpPr>
          <p:nvPr/>
        </p:nvSpPr>
        <p:spPr bwMode="auto">
          <a:xfrm flipV="1">
            <a:off x="6264275" y="4048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4228" name="AutoShape 21"/>
          <p:cNvCxnSpPr>
            <a:cxnSpLocks noChangeShapeType="1"/>
            <a:stCxn id="94225" idx="1"/>
            <a:endCxn id="94227" idx="1"/>
          </p:cNvCxnSpPr>
          <p:nvPr/>
        </p:nvCxnSpPr>
        <p:spPr bwMode="auto">
          <a:xfrm>
            <a:off x="3743325" y="406400"/>
            <a:ext cx="2520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229" name="Line 22"/>
          <p:cNvSpPr>
            <a:spLocks noChangeShapeType="1"/>
          </p:cNvSpPr>
          <p:nvPr/>
        </p:nvSpPr>
        <p:spPr bwMode="auto">
          <a:xfrm flipV="1">
            <a:off x="3959225" y="692150"/>
            <a:ext cx="15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30" name="Line 23"/>
          <p:cNvSpPr>
            <a:spLocks noChangeShapeType="1"/>
          </p:cNvSpPr>
          <p:nvPr/>
        </p:nvSpPr>
        <p:spPr bwMode="auto">
          <a:xfrm flipV="1">
            <a:off x="4967288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31" name="Line 24"/>
          <p:cNvSpPr>
            <a:spLocks noChangeShapeType="1"/>
          </p:cNvSpPr>
          <p:nvPr/>
        </p:nvSpPr>
        <p:spPr bwMode="auto">
          <a:xfrm flipV="1">
            <a:off x="6046788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4232" name="AutoShape 25"/>
          <p:cNvCxnSpPr>
            <a:cxnSpLocks noChangeShapeType="1"/>
            <a:endCxn id="94230" idx="1"/>
          </p:cNvCxnSpPr>
          <p:nvPr/>
        </p:nvCxnSpPr>
        <p:spPr bwMode="auto">
          <a:xfrm>
            <a:off x="3959225" y="69215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233" name="AutoShape 26"/>
          <p:cNvCxnSpPr>
            <a:cxnSpLocks noChangeShapeType="1"/>
            <a:stCxn id="94230" idx="1"/>
            <a:endCxn id="94231" idx="1"/>
          </p:cNvCxnSpPr>
          <p:nvPr/>
        </p:nvCxnSpPr>
        <p:spPr bwMode="auto">
          <a:xfrm>
            <a:off x="4967288" y="692150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234" name="Line 27"/>
          <p:cNvSpPr>
            <a:spLocks noChangeShapeType="1"/>
          </p:cNvSpPr>
          <p:nvPr/>
        </p:nvSpPr>
        <p:spPr bwMode="auto">
          <a:xfrm>
            <a:off x="1366838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35" name="Line 28"/>
          <p:cNvSpPr>
            <a:spLocks noChangeShapeType="1"/>
          </p:cNvSpPr>
          <p:nvPr/>
        </p:nvSpPr>
        <p:spPr bwMode="auto">
          <a:xfrm>
            <a:off x="4822825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4236" name="AutoShape 29"/>
          <p:cNvCxnSpPr>
            <a:cxnSpLocks noChangeShapeType="1"/>
            <a:stCxn id="94234" idx="1"/>
          </p:cNvCxnSpPr>
          <p:nvPr/>
        </p:nvCxnSpPr>
        <p:spPr bwMode="auto">
          <a:xfrm>
            <a:off x="1366838" y="1557338"/>
            <a:ext cx="2520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237" name="AutoShape 30"/>
          <p:cNvCxnSpPr>
            <a:cxnSpLocks noChangeShapeType="1"/>
            <a:stCxn id="94235" idx="1"/>
          </p:cNvCxnSpPr>
          <p:nvPr/>
        </p:nvCxnSpPr>
        <p:spPr bwMode="auto">
          <a:xfrm flipH="1">
            <a:off x="3887788" y="1557338"/>
            <a:ext cx="935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238" name="Line 31"/>
          <p:cNvSpPr>
            <a:spLocks noChangeShapeType="1"/>
          </p:cNvSpPr>
          <p:nvPr/>
        </p:nvSpPr>
        <p:spPr bwMode="auto">
          <a:xfrm>
            <a:off x="4967288" y="13414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39" name="Line 32"/>
          <p:cNvSpPr>
            <a:spLocks noChangeShapeType="1"/>
          </p:cNvSpPr>
          <p:nvPr/>
        </p:nvSpPr>
        <p:spPr bwMode="auto">
          <a:xfrm>
            <a:off x="2590800" y="13414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4240" name="AutoShape 33"/>
          <p:cNvCxnSpPr>
            <a:cxnSpLocks noChangeShapeType="1"/>
            <a:stCxn id="94239" idx="1"/>
            <a:endCxn id="94238" idx="1"/>
          </p:cNvCxnSpPr>
          <p:nvPr/>
        </p:nvCxnSpPr>
        <p:spPr bwMode="auto">
          <a:xfrm>
            <a:off x="2590800" y="1773238"/>
            <a:ext cx="23764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241" name="Line 34"/>
          <p:cNvSpPr>
            <a:spLocks noChangeShapeType="1"/>
          </p:cNvSpPr>
          <p:nvPr/>
        </p:nvSpPr>
        <p:spPr bwMode="auto">
          <a:xfrm>
            <a:off x="5111750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42" name="Line 35"/>
          <p:cNvSpPr>
            <a:spLocks noChangeShapeType="1"/>
          </p:cNvSpPr>
          <p:nvPr/>
        </p:nvSpPr>
        <p:spPr bwMode="auto">
          <a:xfrm>
            <a:off x="6191250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4243" name="AutoShape 36"/>
          <p:cNvCxnSpPr>
            <a:cxnSpLocks noChangeShapeType="1"/>
            <a:stCxn id="94241" idx="1"/>
            <a:endCxn id="94242" idx="1"/>
          </p:cNvCxnSpPr>
          <p:nvPr/>
        </p:nvCxnSpPr>
        <p:spPr bwMode="auto">
          <a:xfrm>
            <a:off x="5111750" y="1557338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244" name="Text Box 37"/>
          <p:cNvSpPr txBox="1">
            <a:spLocks noChangeArrowheads="1"/>
          </p:cNvSpPr>
          <p:nvPr/>
        </p:nvSpPr>
        <p:spPr bwMode="auto">
          <a:xfrm>
            <a:off x="1871663" y="3333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1</a:t>
            </a:r>
          </a:p>
        </p:txBody>
      </p:sp>
      <p:sp>
        <p:nvSpPr>
          <p:cNvPr id="94245" name="Text Box 38"/>
          <p:cNvSpPr txBox="1">
            <a:spLocks noChangeArrowheads="1"/>
          </p:cNvSpPr>
          <p:nvPr/>
        </p:nvSpPr>
        <p:spPr bwMode="auto">
          <a:xfrm>
            <a:off x="1871663" y="11969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2</a:t>
            </a:r>
          </a:p>
        </p:txBody>
      </p:sp>
      <p:sp>
        <p:nvSpPr>
          <p:cNvPr id="94246" name="Text Box 39"/>
          <p:cNvSpPr txBox="1">
            <a:spLocks noChangeArrowheads="1"/>
          </p:cNvSpPr>
          <p:nvPr/>
        </p:nvSpPr>
        <p:spPr bwMode="auto">
          <a:xfrm>
            <a:off x="1871663" y="44450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3</a:t>
            </a:r>
          </a:p>
        </p:txBody>
      </p:sp>
      <p:sp>
        <p:nvSpPr>
          <p:cNvPr id="94247" name="Text Box 40"/>
          <p:cNvSpPr txBox="1">
            <a:spLocks noChangeArrowheads="1"/>
          </p:cNvSpPr>
          <p:nvPr/>
        </p:nvSpPr>
        <p:spPr bwMode="auto">
          <a:xfrm>
            <a:off x="3743325" y="1573213"/>
            <a:ext cx="355600" cy="280987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4</a:t>
            </a:r>
          </a:p>
        </p:txBody>
      </p:sp>
      <p:sp>
        <p:nvSpPr>
          <p:cNvPr id="94248" name="Text Box 41"/>
          <p:cNvSpPr txBox="1">
            <a:spLocks noChangeArrowheads="1"/>
          </p:cNvSpPr>
          <p:nvPr/>
        </p:nvSpPr>
        <p:spPr bwMode="auto">
          <a:xfrm>
            <a:off x="4824413" y="3333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5</a:t>
            </a:r>
          </a:p>
        </p:txBody>
      </p:sp>
      <p:sp>
        <p:nvSpPr>
          <p:cNvPr id="94249" name="Text Box 42"/>
          <p:cNvSpPr txBox="1">
            <a:spLocks noChangeArrowheads="1"/>
          </p:cNvSpPr>
          <p:nvPr/>
        </p:nvSpPr>
        <p:spPr bwMode="auto">
          <a:xfrm>
            <a:off x="5472113" y="11969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6</a:t>
            </a:r>
          </a:p>
        </p:txBody>
      </p:sp>
      <p:sp>
        <p:nvSpPr>
          <p:cNvPr id="94250" name="Oval 43"/>
          <p:cNvSpPr>
            <a:spLocks noChangeArrowheads="1"/>
          </p:cNvSpPr>
          <p:nvPr/>
        </p:nvSpPr>
        <p:spPr bwMode="auto">
          <a:xfrm>
            <a:off x="3708400" y="3698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94251" name="Oval 44"/>
          <p:cNvSpPr>
            <a:spLocks noChangeArrowheads="1"/>
          </p:cNvSpPr>
          <p:nvPr/>
        </p:nvSpPr>
        <p:spPr bwMode="auto">
          <a:xfrm>
            <a:off x="4938713" y="6524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94252" name="Rectangle 46"/>
          <p:cNvSpPr>
            <a:spLocks noChangeArrowheads="1"/>
          </p:cNvSpPr>
          <p:nvPr/>
        </p:nvSpPr>
        <p:spPr bwMode="auto">
          <a:xfrm rot="-5400000">
            <a:off x="5903913" y="5840413"/>
            <a:ext cx="433387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94253" name="Rectangle 47"/>
          <p:cNvSpPr>
            <a:spLocks noChangeArrowheads="1"/>
          </p:cNvSpPr>
          <p:nvPr/>
        </p:nvSpPr>
        <p:spPr bwMode="auto">
          <a:xfrm rot="-5400000">
            <a:off x="4679950" y="5840413"/>
            <a:ext cx="433387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94254" name="Rectangle 48"/>
          <p:cNvSpPr>
            <a:spLocks noChangeArrowheads="1"/>
          </p:cNvSpPr>
          <p:nvPr/>
        </p:nvSpPr>
        <p:spPr bwMode="auto">
          <a:xfrm rot="-5400000">
            <a:off x="3598863" y="5840413"/>
            <a:ext cx="433387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94255" name="Rectangle 49"/>
          <p:cNvSpPr>
            <a:spLocks noChangeArrowheads="1"/>
          </p:cNvSpPr>
          <p:nvPr/>
        </p:nvSpPr>
        <p:spPr bwMode="auto">
          <a:xfrm rot="-5400000">
            <a:off x="2374900" y="5840413"/>
            <a:ext cx="433387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94256" name="Rectangle 50"/>
          <p:cNvSpPr>
            <a:spLocks noChangeArrowheads="1"/>
          </p:cNvSpPr>
          <p:nvPr/>
        </p:nvSpPr>
        <p:spPr bwMode="auto">
          <a:xfrm rot="-5400000">
            <a:off x="1150938" y="5840413"/>
            <a:ext cx="433387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94257" name="Text Box 51"/>
          <p:cNvSpPr txBox="1">
            <a:spLocks noChangeArrowheads="1"/>
          </p:cNvSpPr>
          <p:nvPr/>
        </p:nvSpPr>
        <p:spPr bwMode="auto">
          <a:xfrm>
            <a:off x="1116013" y="5875338"/>
            <a:ext cx="500062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A</a:t>
            </a:r>
          </a:p>
        </p:txBody>
      </p:sp>
      <p:sp>
        <p:nvSpPr>
          <p:cNvPr id="94258" name="Text Box 52"/>
          <p:cNvSpPr txBox="1">
            <a:spLocks noChangeArrowheads="1"/>
          </p:cNvSpPr>
          <p:nvPr/>
        </p:nvSpPr>
        <p:spPr bwMode="auto">
          <a:xfrm>
            <a:off x="2339975" y="5875338"/>
            <a:ext cx="500063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B</a:t>
            </a:r>
          </a:p>
        </p:txBody>
      </p:sp>
      <p:sp>
        <p:nvSpPr>
          <p:cNvPr id="94259" name="Text Box 53"/>
          <p:cNvSpPr txBox="1">
            <a:spLocks noChangeArrowheads="1"/>
          </p:cNvSpPr>
          <p:nvPr/>
        </p:nvSpPr>
        <p:spPr bwMode="auto">
          <a:xfrm>
            <a:off x="3563938" y="5875338"/>
            <a:ext cx="500062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D</a:t>
            </a:r>
          </a:p>
        </p:txBody>
      </p:sp>
      <p:sp>
        <p:nvSpPr>
          <p:cNvPr id="94260" name="Text Box 54"/>
          <p:cNvSpPr txBox="1">
            <a:spLocks noChangeArrowheads="1"/>
          </p:cNvSpPr>
          <p:nvPr/>
        </p:nvSpPr>
        <p:spPr bwMode="auto">
          <a:xfrm>
            <a:off x="4648200" y="5868988"/>
            <a:ext cx="500063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E</a:t>
            </a:r>
          </a:p>
        </p:txBody>
      </p:sp>
      <p:sp>
        <p:nvSpPr>
          <p:cNvPr id="94261" name="Text Box 55"/>
          <p:cNvSpPr txBox="1">
            <a:spLocks noChangeArrowheads="1"/>
          </p:cNvSpPr>
          <p:nvPr/>
        </p:nvSpPr>
        <p:spPr bwMode="auto">
          <a:xfrm>
            <a:off x="5868988" y="5875338"/>
            <a:ext cx="500062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C</a:t>
            </a:r>
          </a:p>
        </p:txBody>
      </p:sp>
      <p:sp>
        <p:nvSpPr>
          <p:cNvPr id="94262" name="Line 56"/>
          <p:cNvSpPr>
            <a:spLocks noChangeShapeType="1"/>
          </p:cNvSpPr>
          <p:nvPr/>
        </p:nvSpPr>
        <p:spPr bwMode="auto">
          <a:xfrm flipV="1">
            <a:off x="1476375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63" name="Line 57"/>
          <p:cNvSpPr>
            <a:spLocks noChangeShapeType="1"/>
          </p:cNvSpPr>
          <p:nvPr/>
        </p:nvSpPr>
        <p:spPr bwMode="auto">
          <a:xfrm flipV="1">
            <a:off x="2484438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4264" name="AutoShape 58"/>
          <p:cNvCxnSpPr>
            <a:cxnSpLocks noChangeShapeType="1"/>
            <a:stCxn id="94262" idx="1"/>
            <a:endCxn id="94263" idx="1"/>
          </p:cNvCxnSpPr>
          <p:nvPr/>
        </p:nvCxnSpPr>
        <p:spPr bwMode="auto">
          <a:xfrm>
            <a:off x="1476375" y="5659438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265" name="Line 59"/>
          <p:cNvSpPr>
            <a:spLocks noChangeShapeType="1"/>
          </p:cNvSpPr>
          <p:nvPr/>
        </p:nvSpPr>
        <p:spPr bwMode="auto">
          <a:xfrm flipV="1">
            <a:off x="1260475" y="53721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66" name="Line 60"/>
          <p:cNvSpPr>
            <a:spLocks noChangeShapeType="1"/>
          </p:cNvSpPr>
          <p:nvPr/>
        </p:nvSpPr>
        <p:spPr bwMode="auto">
          <a:xfrm flipV="1">
            <a:off x="4787900" y="53721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4267" name="AutoShape 61"/>
          <p:cNvCxnSpPr>
            <a:cxnSpLocks noChangeShapeType="1"/>
            <a:stCxn id="94265" idx="1"/>
            <a:endCxn id="94266" idx="1"/>
          </p:cNvCxnSpPr>
          <p:nvPr/>
        </p:nvCxnSpPr>
        <p:spPr bwMode="auto">
          <a:xfrm>
            <a:off x="1260475" y="5373688"/>
            <a:ext cx="35274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268" name="Line 62"/>
          <p:cNvSpPr>
            <a:spLocks noChangeShapeType="1"/>
          </p:cNvSpPr>
          <p:nvPr/>
        </p:nvSpPr>
        <p:spPr bwMode="auto">
          <a:xfrm flipV="1">
            <a:off x="6229350" y="53721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4269" name="AutoShape 63"/>
          <p:cNvCxnSpPr>
            <a:cxnSpLocks noChangeShapeType="1"/>
            <a:stCxn id="94266" idx="1"/>
            <a:endCxn id="94268" idx="1"/>
          </p:cNvCxnSpPr>
          <p:nvPr/>
        </p:nvCxnSpPr>
        <p:spPr bwMode="auto">
          <a:xfrm>
            <a:off x="4787900" y="5373688"/>
            <a:ext cx="14414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270" name="Line 64"/>
          <p:cNvSpPr>
            <a:spLocks noChangeShapeType="1"/>
          </p:cNvSpPr>
          <p:nvPr/>
        </p:nvSpPr>
        <p:spPr bwMode="auto">
          <a:xfrm flipV="1">
            <a:off x="3924300" y="5659438"/>
            <a:ext cx="15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71" name="Line 65"/>
          <p:cNvSpPr>
            <a:spLocks noChangeShapeType="1"/>
          </p:cNvSpPr>
          <p:nvPr/>
        </p:nvSpPr>
        <p:spPr bwMode="auto">
          <a:xfrm flipV="1">
            <a:off x="4932363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72" name="Line 66"/>
          <p:cNvSpPr>
            <a:spLocks noChangeShapeType="1"/>
          </p:cNvSpPr>
          <p:nvPr/>
        </p:nvSpPr>
        <p:spPr bwMode="auto">
          <a:xfrm flipV="1">
            <a:off x="6011863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4273" name="AutoShape 67"/>
          <p:cNvCxnSpPr>
            <a:cxnSpLocks noChangeShapeType="1"/>
            <a:endCxn id="94271" idx="1"/>
          </p:cNvCxnSpPr>
          <p:nvPr/>
        </p:nvCxnSpPr>
        <p:spPr bwMode="auto">
          <a:xfrm>
            <a:off x="3924300" y="5659438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274" name="AutoShape 68"/>
          <p:cNvCxnSpPr>
            <a:cxnSpLocks noChangeShapeType="1"/>
            <a:stCxn id="94271" idx="1"/>
            <a:endCxn id="94272" idx="1"/>
          </p:cNvCxnSpPr>
          <p:nvPr/>
        </p:nvCxnSpPr>
        <p:spPr bwMode="auto">
          <a:xfrm>
            <a:off x="4932363" y="5659438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275" name="Line 69"/>
          <p:cNvSpPr>
            <a:spLocks noChangeShapeType="1"/>
          </p:cNvSpPr>
          <p:nvPr/>
        </p:nvSpPr>
        <p:spPr bwMode="auto">
          <a:xfrm>
            <a:off x="1331913" y="63087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76" name="Line 70"/>
          <p:cNvSpPr>
            <a:spLocks noChangeShapeType="1"/>
          </p:cNvSpPr>
          <p:nvPr/>
        </p:nvSpPr>
        <p:spPr bwMode="auto">
          <a:xfrm>
            <a:off x="3852863" y="63087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4277" name="AutoShape 71"/>
          <p:cNvCxnSpPr>
            <a:cxnSpLocks noChangeShapeType="1"/>
            <a:stCxn id="94275" idx="1"/>
            <a:endCxn id="94276" idx="1"/>
          </p:cNvCxnSpPr>
          <p:nvPr/>
        </p:nvCxnSpPr>
        <p:spPr bwMode="auto">
          <a:xfrm>
            <a:off x="1331913" y="6524625"/>
            <a:ext cx="2520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278" name="Line 72"/>
          <p:cNvSpPr>
            <a:spLocks noChangeShapeType="1"/>
          </p:cNvSpPr>
          <p:nvPr/>
        </p:nvSpPr>
        <p:spPr bwMode="auto">
          <a:xfrm>
            <a:off x="3708400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79" name="Line 73"/>
          <p:cNvSpPr>
            <a:spLocks noChangeShapeType="1"/>
          </p:cNvSpPr>
          <p:nvPr/>
        </p:nvSpPr>
        <p:spPr bwMode="auto">
          <a:xfrm>
            <a:off x="2700338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4280" name="AutoShape 74"/>
          <p:cNvCxnSpPr>
            <a:cxnSpLocks noChangeShapeType="1"/>
          </p:cNvCxnSpPr>
          <p:nvPr/>
        </p:nvCxnSpPr>
        <p:spPr bwMode="auto">
          <a:xfrm>
            <a:off x="2700338" y="5659438"/>
            <a:ext cx="1008062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281" name="Line 75"/>
          <p:cNvSpPr>
            <a:spLocks noChangeShapeType="1"/>
          </p:cNvSpPr>
          <p:nvPr/>
        </p:nvSpPr>
        <p:spPr bwMode="auto">
          <a:xfrm>
            <a:off x="3995738" y="63087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82" name="Line 76"/>
          <p:cNvSpPr>
            <a:spLocks noChangeShapeType="1"/>
          </p:cNvSpPr>
          <p:nvPr/>
        </p:nvSpPr>
        <p:spPr bwMode="auto">
          <a:xfrm>
            <a:off x="4932363" y="63087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83" name="Text Box 77"/>
          <p:cNvSpPr txBox="1">
            <a:spLocks noChangeArrowheads="1"/>
          </p:cNvSpPr>
          <p:nvPr/>
        </p:nvSpPr>
        <p:spPr bwMode="auto">
          <a:xfrm>
            <a:off x="1836738" y="53006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1</a:t>
            </a:r>
          </a:p>
        </p:txBody>
      </p:sp>
      <p:sp>
        <p:nvSpPr>
          <p:cNvPr id="94284" name="Text Box 78"/>
          <p:cNvSpPr txBox="1">
            <a:spLocks noChangeArrowheads="1"/>
          </p:cNvSpPr>
          <p:nvPr/>
        </p:nvSpPr>
        <p:spPr bwMode="auto">
          <a:xfrm>
            <a:off x="1836738" y="61642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2</a:t>
            </a:r>
          </a:p>
        </p:txBody>
      </p:sp>
      <p:sp>
        <p:nvSpPr>
          <p:cNvPr id="94285" name="Text Box 79"/>
          <p:cNvSpPr txBox="1">
            <a:spLocks noChangeArrowheads="1"/>
          </p:cNvSpPr>
          <p:nvPr/>
        </p:nvSpPr>
        <p:spPr bwMode="auto">
          <a:xfrm>
            <a:off x="1836738" y="5011738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3</a:t>
            </a:r>
          </a:p>
        </p:txBody>
      </p:sp>
      <p:sp>
        <p:nvSpPr>
          <p:cNvPr id="94286" name="Text Box 80"/>
          <p:cNvSpPr txBox="1">
            <a:spLocks noChangeArrowheads="1"/>
          </p:cNvSpPr>
          <p:nvPr/>
        </p:nvSpPr>
        <p:spPr bwMode="auto">
          <a:xfrm>
            <a:off x="2989263" y="53006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4</a:t>
            </a:r>
          </a:p>
        </p:txBody>
      </p:sp>
      <p:sp>
        <p:nvSpPr>
          <p:cNvPr id="94287" name="Text Box 81"/>
          <p:cNvSpPr txBox="1">
            <a:spLocks noChangeArrowheads="1"/>
          </p:cNvSpPr>
          <p:nvPr/>
        </p:nvSpPr>
        <p:spPr bwMode="auto">
          <a:xfrm>
            <a:off x="4211638" y="53006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5</a:t>
            </a:r>
          </a:p>
        </p:txBody>
      </p:sp>
      <p:sp>
        <p:nvSpPr>
          <p:cNvPr id="94288" name="Text Box 82"/>
          <p:cNvSpPr txBox="1">
            <a:spLocks noChangeArrowheads="1"/>
          </p:cNvSpPr>
          <p:nvPr/>
        </p:nvSpPr>
        <p:spPr bwMode="auto">
          <a:xfrm>
            <a:off x="4211638" y="615791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6</a:t>
            </a:r>
          </a:p>
        </p:txBody>
      </p:sp>
      <p:sp>
        <p:nvSpPr>
          <p:cNvPr id="94289" name="Oval 83"/>
          <p:cNvSpPr>
            <a:spLocks noChangeArrowheads="1"/>
          </p:cNvSpPr>
          <p:nvPr/>
        </p:nvSpPr>
        <p:spPr bwMode="auto">
          <a:xfrm>
            <a:off x="4756150" y="53435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94290" name="Oval 84"/>
          <p:cNvSpPr>
            <a:spLocks noChangeArrowheads="1"/>
          </p:cNvSpPr>
          <p:nvPr/>
        </p:nvSpPr>
        <p:spPr bwMode="auto">
          <a:xfrm>
            <a:off x="4903788" y="561975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94291" name="Line 85"/>
          <p:cNvSpPr>
            <a:spLocks noChangeShapeType="1"/>
          </p:cNvSpPr>
          <p:nvPr/>
        </p:nvSpPr>
        <p:spPr bwMode="auto">
          <a:xfrm>
            <a:off x="3995738" y="65246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92" name="Rectangle 86"/>
          <p:cNvSpPr>
            <a:spLocks noChangeArrowheads="1"/>
          </p:cNvSpPr>
          <p:nvPr/>
        </p:nvSpPr>
        <p:spPr bwMode="auto">
          <a:xfrm>
            <a:off x="169863" y="6559550"/>
            <a:ext cx="7777162" cy="23336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graphicFrame>
        <p:nvGraphicFramePr>
          <p:cNvPr id="94293" name="Object 87"/>
          <p:cNvGraphicFramePr>
            <a:graphicFrameLocks noChangeAspect="1"/>
          </p:cNvGraphicFramePr>
          <p:nvPr/>
        </p:nvGraphicFramePr>
        <p:xfrm>
          <a:off x="717550" y="1989138"/>
          <a:ext cx="7805738" cy="309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25" name="Document" r:id="rId3" imgW="5201174" imgH="8162488" progId="Word.Document.8">
                  <p:embed/>
                </p:oleObj>
              </mc:Choice>
              <mc:Fallback>
                <p:oleObj name="Document" r:id="rId3" imgW="5201174" imgH="8162488" progId="Word.Document.8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021" r="5338" b="73068"/>
                      <a:stretch>
                        <a:fillRect/>
                      </a:stretch>
                    </p:blipFill>
                    <p:spPr bwMode="auto">
                      <a:xfrm>
                        <a:off x="717550" y="1989138"/>
                        <a:ext cx="7805738" cy="309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3.4.2	Cluster-Wachstum: Lineare Anordnung – Beispiel </a:t>
            </a:r>
          </a:p>
        </p:txBody>
      </p:sp>
      <p:sp>
        <p:nvSpPr>
          <p:cNvPr id="95235" name="AutoShape 84"/>
          <p:cNvSpPr>
            <a:spLocks noChangeArrowheads="1"/>
          </p:cNvSpPr>
          <p:nvPr/>
        </p:nvSpPr>
        <p:spPr bwMode="auto">
          <a:xfrm>
            <a:off x="3430588" y="3581400"/>
            <a:ext cx="1139825" cy="449263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95236" name="Rectangle 126"/>
          <p:cNvSpPr>
            <a:spLocks noChangeArrowheads="1"/>
          </p:cNvSpPr>
          <p:nvPr/>
        </p:nvSpPr>
        <p:spPr bwMode="auto">
          <a:xfrm rot="-5400000">
            <a:off x="6010275" y="4976813"/>
            <a:ext cx="433387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95237" name="Rectangle 127"/>
          <p:cNvSpPr>
            <a:spLocks noChangeArrowheads="1"/>
          </p:cNvSpPr>
          <p:nvPr/>
        </p:nvSpPr>
        <p:spPr bwMode="auto">
          <a:xfrm rot="-5400000">
            <a:off x="4786313" y="4976813"/>
            <a:ext cx="433387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95238" name="Rectangle 128"/>
          <p:cNvSpPr>
            <a:spLocks noChangeArrowheads="1"/>
          </p:cNvSpPr>
          <p:nvPr/>
        </p:nvSpPr>
        <p:spPr bwMode="auto">
          <a:xfrm rot="-5400000">
            <a:off x="3705225" y="4976813"/>
            <a:ext cx="433387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95239" name="Rectangle 129"/>
          <p:cNvSpPr>
            <a:spLocks noChangeArrowheads="1"/>
          </p:cNvSpPr>
          <p:nvPr/>
        </p:nvSpPr>
        <p:spPr bwMode="auto">
          <a:xfrm rot="-5400000">
            <a:off x="2481263" y="4976813"/>
            <a:ext cx="433387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95240" name="Rectangle 130"/>
          <p:cNvSpPr>
            <a:spLocks noChangeArrowheads="1"/>
          </p:cNvSpPr>
          <p:nvPr/>
        </p:nvSpPr>
        <p:spPr bwMode="auto">
          <a:xfrm rot="-5400000">
            <a:off x="1257300" y="4976813"/>
            <a:ext cx="433387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95241" name="Text Box 131"/>
          <p:cNvSpPr txBox="1">
            <a:spLocks noChangeArrowheads="1"/>
          </p:cNvSpPr>
          <p:nvPr/>
        </p:nvSpPr>
        <p:spPr bwMode="auto">
          <a:xfrm>
            <a:off x="1222375" y="5011738"/>
            <a:ext cx="500063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A</a:t>
            </a:r>
          </a:p>
        </p:txBody>
      </p:sp>
      <p:sp>
        <p:nvSpPr>
          <p:cNvPr id="95242" name="Text Box 132"/>
          <p:cNvSpPr txBox="1">
            <a:spLocks noChangeArrowheads="1"/>
          </p:cNvSpPr>
          <p:nvPr/>
        </p:nvSpPr>
        <p:spPr bwMode="auto">
          <a:xfrm>
            <a:off x="2446338" y="5011738"/>
            <a:ext cx="500062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B</a:t>
            </a:r>
          </a:p>
        </p:txBody>
      </p:sp>
      <p:sp>
        <p:nvSpPr>
          <p:cNvPr id="95243" name="Text Box 133"/>
          <p:cNvSpPr txBox="1">
            <a:spLocks noChangeArrowheads="1"/>
          </p:cNvSpPr>
          <p:nvPr/>
        </p:nvSpPr>
        <p:spPr bwMode="auto">
          <a:xfrm>
            <a:off x="3670300" y="5011738"/>
            <a:ext cx="500063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D</a:t>
            </a:r>
          </a:p>
        </p:txBody>
      </p:sp>
      <p:sp>
        <p:nvSpPr>
          <p:cNvPr id="95244" name="Text Box 134"/>
          <p:cNvSpPr txBox="1">
            <a:spLocks noChangeArrowheads="1"/>
          </p:cNvSpPr>
          <p:nvPr/>
        </p:nvSpPr>
        <p:spPr bwMode="auto">
          <a:xfrm>
            <a:off x="4754563" y="5005388"/>
            <a:ext cx="500062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E</a:t>
            </a:r>
          </a:p>
        </p:txBody>
      </p:sp>
      <p:sp>
        <p:nvSpPr>
          <p:cNvPr id="95245" name="Text Box 135"/>
          <p:cNvSpPr txBox="1">
            <a:spLocks noChangeArrowheads="1"/>
          </p:cNvSpPr>
          <p:nvPr/>
        </p:nvSpPr>
        <p:spPr bwMode="auto">
          <a:xfrm>
            <a:off x="5975350" y="5011738"/>
            <a:ext cx="500063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C</a:t>
            </a:r>
          </a:p>
        </p:txBody>
      </p:sp>
      <p:sp>
        <p:nvSpPr>
          <p:cNvPr id="95246" name="Line 136"/>
          <p:cNvSpPr>
            <a:spLocks noChangeShapeType="1"/>
          </p:cNvSpPr>
          <p:nvPr/>
        </p:nvSpPr>
        <p:spPr bwMode="auto">
          <a:xfrm flipV="1">
            <a:off x="1582738" y="47958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5247" name="Line 137"/>
          <p:cNvSpPr>
            <a:spLocks noChangeShapeType="1"/>
          </p:cNvSpPr>
          <p:nvPr/>
        </p:nvSpPr>
        <p:spPr bwMode="auto">
          <a:xfrm flipV="1">
            <a:off x="2590800" y="47958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5248" name="AutoShape 138"/>
          <p:cNvCxnSpPr>
            <a:cxnSpLocks noChangeShapeType="1"/>
            <a:stCxn id="95246" idx="1"/>
            <a:endCxn id="95247" idx="1"/>
          </p:cNvCxnSpPr>
          <p:nvPr/>
        </p:nvCxnSpPr>
        <p:spPr bwMode="auto">
          <a:xfrm>
            <a:off x="1582738" y="4795838"/>
            <a:ext cx="1008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249" name="Line 139"/>
          <p:cNvSpPr>
            <a:spLocks noChangeShapeType="1"/>
          </p:cNvSpPr>
          <p:nvPr/>
        </p:nvSpPr>
        <p:spPr bwMode="auto">
          <a:xfrm flipV="1">
            <a:off x="1366838" y="45085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5250" name="Line 140"/>
          <p:cNvSpPr>
            <a:spLocks noChangeShapeType="1"/>
          </p:cNvSpPr>
          <p:nvPr/>
        </p:nvSpPr>
        <p:spPr bwMode="auto">
          <a:xfrm flipV="1">
            <a:off x="4894263" y="45085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5251" name="AutoShape 141"/>
          <p:cNvCxnSpPr>
            <a:cxnSpLocks noChangeShapeType="1"/>
            <a:stCxn id="95249" idx="1"/>
            <a:endCxn id="95250" idx="1"/>
          </p:cNvCxnSpPr>
          <p:nvPr/>
        </p:nvCxnSpPr>
        <p:spPr bwMode="auto">
          <a:xfrm>
            <a:off x="1366838" y="4510088"/>
            <a:ext cx="35274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252" name="Line 142"/>
          <p:cNvSpPr>
            <a:spLocks noChangeShapeType="1"/>
          </p:cNvSpPr>
          <p:nvPr/>
        </p:nvSpPr>
        <p:spPr bwMode="auto">
          <a:xfrm flipV="1">
            <a:off x="6335713" y="45085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5253" name="AutoShape 143"/>
          <p:cNvCxnSpPr>
            <a:cxnSpLocks noChangeShapeType="1"/>
            <a:stCxn id="95250" idx="1"/>
            <a:endCxn id="95252" idx="1"/>
          </p:cNvCxnSpPr>
          <p:nvPr/>
        </p:nvCxnSpPr>
        <p:spPr bwMode="auto">
          <a:xfrm>
            <a:off x="4894263" y="4510088"/>
            <a:ext cx="14414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254" name="Line 144"/>
          <p:cNvSpPr>
            <a:spLocks noChangeShapeType="1"/>
          </p:cNvSpPr>
          <p:nvPr/>
        </p:nvSpPr>
        <p:spPr bwMode="auto">
          <a:xfrm flipV="1">
            <a:off x="4030663" y="4795838"/>
            <a:ext cx="15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5255" name="Line 145"/>
          <p:cNvSpPr>
            <a:spLocks noChangeShapeType="1"/>
          </p:cNvSpPr>
          <p:nvPr/>
        </p:nvSpPr>
        <p:spPr bwMode="auto">
          <a:xfrm flipV="1">
            <a:off x="5038725" y="47958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5256" name="Line 146"/>
          <p:cNvSpPr>
            <a:spLocks noChangeShapeType="1"/>
          </p:cNvSpPr>
          <p:nvPr/>
        </p:nvSpPr>
        <p:spPr bwMode="auto">
          <a:xfrm flipV="1">
            <a:off x="6118225" y="47958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5257" name="AutoShape 147"/>
          <p:cNvCxnSpPr>
            <a:cxnSpLocks noChangeShapeType="1"/>
            <a:endCxn id="95255" idx="1"/>
          </p:cNvCxnSpPr>
          <p:nvPr/>
        </p:nvCxnSpPr>
        <p:spPr bwMode="auto">
          <a:xfrm>
            <a:off x="4030663" y="4795838"/>
            <a:ext cx="1008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258" name="AutoShape 148"/>
          <p:cNvCxnSpPr>
            <a:cxnSpLocks noChangeShapeType="1"/>
            <a:stCxn id="95255" idx="1"/>
            <a:endCxn id="95256" idx="1"/>
          </p:cNvCxnSpPr>
          <p:nvPr/>
        </p:nvCxnSpPr>
        <p:spPr bwMode="auto">
          <a:xfrm>
            <a:off x="5038725" y="4795838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259" name="Line 149"/>
          <p:cNvSpPr>
            <a:spLocks noChangeShapeType="1"/>
          </p:cNvSpPr>
          <p:nvPr/>
        </p:nvSpPr>
        <p:spPr bwMode="auto">
          <a:xfrm>
            <a:off x="1438275" y="54451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5260" name="Line 150"/>
          <p:cNvSpPr>
            <a:spLocks noChangeShapeType="1"/>
          </p:cNvSpPr>
          <p:nvPr/>
        </p:nvSpPr>
        <p:spPr bwMode="auto">
          <a:xfrm>
            <a:off x="3959225" y="54451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5261" name="AutoShape 151"/>
          <p:cNvCxnSpPr>
            <a:cxnSpLocks noChangeShapeType="1"/>
            <a:stCxn id="95259" idx="1"/>
            <a:endCxn id="95260" idx="1"/>
          </p:cNvCxnSpPr>
          <p:nvPr/>
        </p:nvCxnSpPr>
        <p:spPr bwMode="auto">
          <a:xfrm>
            <a:off x="1438275" y="5661025"/>
            <a:ext cx="2520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262" name="Line 152"/>
          <p:cNvSpPr>
            <a:spLocks noChangeShapeType="1"/>
          </p:cNvSpPr>
          <p:nvPr/>
        </p:nvSpPr>
        <p:spPr bwMode="auto">
          <a:xfrm>
            <a:off x="3814763" y="47958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5263" name="Line 153"/>
          <p:cNvSpPr>
            <a:spLocks noChangeShapeType="1"/>
          </p:cNvSpPr>
          <p:nvPr/>
        </p:nvSpPr>
        <p:spPr bwMode="auto">
          <a:xfrm>
            <a:off x="2806700" y="47958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5264" name="AutoShape 154"/>
          <p:cNvCxnSpPr>
            <a:cxnSpLocks noChangeShapeType="1"/>
          </p:cNvCxnSpPr>
          <p:nvPr/>
        </p:nvCxnSpPr>
        <p:spPr bwMode="auto">
          <a:xfrm>
            <a:off x="2806700" y="4795838"/>
            <a:ext cx="1008063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265" name="Line 155"/>
          <p:cNvSpPr>
            <a:spLocks noChangeShapeType="1"/>
          </p:cNvSpPr>
          <p:nvPr/>
        </p:nvSpPr>
        <p:spPr bwMode="auto">
          <a:xfrm>
            <a:off x="4102100" y="54451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5266" name="Line 156"/>
          <p:cNvSpPr>
            <a:spLocks noChangeShapeType="1"/>
          </p:cNvSpPr>
          <p:nvPr/>
        </p:nvSpPr>
        <p:spPr bwMode="auto">
          <a:xfrm>
            <a:off x="5038725" y="54451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5267" name="Text Box 157"/>
          <p:cNvSpPr txBox="1">
            <a:spLocks noChangeArrowheads="1"/>
          </p:cNvSpPr>
          <p:nvPr/>
        </p:nvSpPr>
        <p:spPr bwMode="auto">
          <a:xfrm>
            <a:off x="1943100" y="44370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1</a:t>
            </a:r>
          </a:p>
        </p:txBody>
      </p:sp>
      <p:sp>
        <p:nvSpPr>
          <p:cNvPr id="95268" name="Text Box 158"/>
          <p:cNvSpPr txBox="1">
            <a:spLocks noChangeArrowheads="1"/>
          </p:cNvSpPr>
          <p:nvPr/>
        </p:nvSpPr>
        <p:spPr bwMode="auto">
          <a:xfrm>
            <a:off x="1943100" y="53006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2</a:t>
            </a:r>
          </a:p>
        </p:txBody>
      </p:sp>
      <p:sp>
        <p:nvSpPr>
          <p:cNvPr id="95269" name="Text Box 159"/>
          <p:cNvSpPr txBox="1">
            <a:spLocks noChangeArrowheads="1"/>
          </p:cNvSpPr>
          <p:nvPr/>
        </p:nvSpPr>
        <p:spPr bwMode="auto">
          <a:xfrm>
            <a:off x="1943100" y="4148138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3</a:t>
            </a:r>
          </a:p>
        </p:txBody>
      </p:sp>
      <p:sp>
        <p:nvSpPr>
          <p:cNvPr id="95270" name="Text Box 160"/>
          <p:cNvSpPr txBox="1">
            <a:spLocks noChangeArrowheads="1"/>
          </p:cNvSpPr>
          <p:nvPr/>
        </p:nvSpPr>
        <p:spPr bwMode="auto">
          <a:xfrm>
            <a:off x="3095625" y="44370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4</a:t>
            </a:r>
          </a:p>
        </p:txBody>
      </p:sp>
      <p:sp>
        <p:nvSpPr>
          <p:cNvPr id="95271" name="Text Box 161"/>
          <p:cNvSpPr txBox="1">
            <a:spLocks noChangeArrowheads="1"/>
          </p:cNvSpPr>
          <p:nvPr/>
        </p:nvSpPr>
        <p:spPr bwMode="auto">
          <a:xfrm>
            <a:off x="5254625" y="44370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5</a:t>
            </a:r>
          </a:p>
        </p:txBody>
      </p:sp>
      <p:sp>
        <p:nvSpPr>
          <p:cNvPr id="95272" name="Text Box 162"/>
          <p:cNvSpPr txBox="1">
            <a:spLocks noChangeArrowheads="1"/>
          </p:cNvSpPr>
          <p:nvPr/>
        </p:nvSpPr>
        <p:spPr bwMode="auto">
          <a:xfrm>
            <a:off x="4318000" y="529431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6</a:t>
            </a:r>
          </a:p>
        </p:txBody>
      </p:sp>
      <p:sp>
        <p:nvSpPr>
          <p:cNvPr id="95273" name="Oval 163"/>
          <p:cNvSpPr>
            <a:spLocks noChangeArrowheads="1"/>
          </p:cNvSpPr>
          <p:nvPr/>
        </p:nvSpPr>
        <p:spPr bwMode="auto">
          <a:xfrm>
            <a:off x="4862513" y="447992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95274" name="Oval 164"/>
          <p:cNvSpPr>
            <a:spLocks noChangeArrowheads="1"/>
          </p:cNvSpPr>
          <p:nvPr/>
        </p:nvSpPr>
        <p:spPr bwMode="auto">
          <a:xfrm>
            <a:off x="5010150" y="475615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95275" name="Line 165"/>
          <p:cNvSpPr>
            <a:spLocks noChangeShapeType="1"/>
          </p:cNvSpPr>
          <p:nvPr/>
        </p:nvSpPr>
        <p:spPr bwMode="auto">
          <a:xfrm>
            <a:off x="4102100" y="56610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5276" name="Rectangle 166"/>
          <p:cNvSpPr>
            <a:spLocks noChangeArrowheads="1"/>
          </p:cNvSpPr>
          <p:nvPr/>
        </p:nvSpPr>
        <p:spPr bwMode="auto">
          <a:xfrm rot="-5400000">
            <a:off x="6010275" y="1979613"/>
            <a:ext cx="433387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95277" name="Rectangle 167"/>
          <p:cNvSpPr>
            <a:spLocks noChangeArrowheads="1"/>
          </p:cNvSpPr>
          <p:nvPr/>
        </p:nvSpPr>
        <p:spPr bwMode="auto">
          <a:xfrm rot="-5400000">
            <a:off x="4786313" y="1979613"/>
            <a:ext cx="433387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95278" name="Rectangle 168"/>
          <p:cNvSpPr>
            <a:spLocks noChangeArrowheads="1"/>
          </p:cNvSpPr>
          <p:nvPr/>
        </p:nvSpPr>
        <p:spPr bwMode="auto">
          <a:xfrm rot="-5400000">
            <a:off x="3705225" y="1979613"/>
            <a:ext cx="433387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95279" name="Rectangle 169"/>
          <p:cNvSpPr>
            <a:spLocks noChangeArrowheads="1"/>
          </p:cNvSpPr>
          <p:nvPr/>
        </p:nvSpPr>
        <p:spPr bwMode="auto">
          <a:xfrm rot="-5400000">
            <a:off x="2481263" y="1979613"/>
            <a:ext cx="433387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95280" name="Rectangle 170"/>
          <p:cNvSpPr>
            <a:spLocks noChangeArrowheads="1"/>
          </p:cNvSpPr>
          <p:nvPr/>
        </p:nvSpPr>
        <p:spPr bwMode="auto">
          <a:xfrm rot="-5400000">
            <a:off x="1257300" y="1979613"/>
            <a:ext cx="433387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cs typeface="Arial" charset="0"/>
            </a:endParaRPr>
          </a:p>
        </p:txBody>
      </p:sp>
      <p:sp>
        <p:nvSpPr>
          <p:cNvPr id="95281" name="Text Box 171"/>
          <p:cNvSpPr txBox="1">
            <a:spLocks noChangeArrowheads="1"/>
          </p:cNvSpPr>
          <p:nvPr/>
        </p:nvSpPr>
        <p:spPr bwMode="auto">
          <a:xfrm>
            <a:off x="1222375" y="2014538"/>
            <a:ext cx="500063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A</a:t>
            </a:r>
          </a:p>
        </p:txBody>
      </p:sp>
      <p:sp>
        <p:nvSpPr>
          <p:cNvPr id="95282" name="Text Box 172"/>
          <p:cNvSpPr txBox="1">
            <a:spLocks noChangeArrowheads="1"/>
          </p:cNvSpPr>
          <p:nvPr/>
        </p:nvSpPr>
        <p:spPr bwMode="auto">
          <a:xfrm>
            <a:off x="2446338" y="2014538"/>
            <a:ext cx="500062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B</a:t>
            </a:r>
          </a:p>
        </p:txBody>
      </p:sp>
      <p:sp>
        <p:nvSpPr>
          <p:cNvPr id="95283" name="Text Box 173"/>
          <p:cNvSpPr txBox="1">
            <a:spLocks noChangeArrowheads="1"/>
          </p:cNvSpPr>
          <p:nvPr/>
        </p:nvSpPr>
        <p:spPr bwMode="auto">
          <a:xfrm>
            <a:off x="3670300" y="2014538"/>
            <a:ext cx="500063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C</a:t>
            </a:r>
          </a:p>
        </p:txBody>
      </p:sp>
      <p:sp>
        <p:nvSpPr>
          <p:cNvPr id="95284" name="Text Box 174"/>
          <p:cNvSpPr txBox="1">
            <a:spLocks noChangeArrowheads="1"/>
          </p:cNvSpPr>
          <p:nvPr/>
        </p:nvSpPr>
        <p:spPr bwMode="auto">
          <a:xfrm>
            <a:off x="4751388" y="2008188"/>
            <a:ext cx="500062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D</a:t>
            </a:r>
          </a:p>
        </p:txBody>
      </p:sp>
      <p:sp>
        <p:nvSpPr>
          <p:cNvPr id="95285" name="Text Box 175"/>
          <p:cNvSpPr txBox="1">
            <a:spLocks noChangeArrowheads="1"/>
          </p:cNvSpPr>
          <p:nvPr/>
        </p:nvSpPr>
        <p:spPr bwMode="auto">
          <a:xfrm>
            <a:off x="5975350" y="2014538"/>
            <a:ext cx="500063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 E</a:t>
            </a:r>
          </a:p>
        </p:txBody>
      </p:sp>
      <p:sp>
        <p:nvSpPr>
          <p:cNvPr id="95286" name="Line 176"/>
          <p:cNvSpPr>
            <a:spLocks noChangeShapeType="1"/>
          </p:cNvSpPr>
          <p:nvPr/>
        </p:nvSpPr>
        <p:spPr bwMode="auto">
          <a:xfrm flipV="1">
            <a:off x="1582738" y="17986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5287" name="Line 177"/>
          <p:cNvSpPr>
            <a:spLocks noChangeShapeType="1"/>
          </p:cNvSpPr>
          <p:nvPr/>
        </p:nvSpPr>
        <p:spPr bwMode="auto">
          <a:xfrm flipV="1">
            <a:off x="2590800" y="17986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5288" name="AutoShape 178"/>
          <p:cNvCxnSpPr>
            <a:cxnSpLocks noChangeShapeType="1"/>
            <a:stCxn id="95286" idx="1"/>
            <a:endCxn id="95287" idx="1"/>
          </p:cNvCxnSpPr>
          <p:nvPr/>
        </p:nvCxnSpPr>
        <p:spPr bwMode="auto">
          <a:xfrm>
            <a:off x="1582738" y="1798638"/>
            <a:ext cx="1008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289" name="Line 179"/>
          <p:cNvSpPr>
            <a:spLocks noChangeShapeType="1"/>
          </p:cNvSpPr>
          <p:nvPr/>
        </p:nvSpPr>
        <p:spPr bwMode="auto">
          <a:xfrm flipV="1">
            <a:off x="1366838" y="15113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5290" name="Line 180"/>
          <p:cNvSpPr>
            <a:spLocks noChangeShapeType="1"/>
          </p:cNvSpPr>
          <p:nvPr/>
        </p:nvSpPr>
        <p:spPr bwMode="auto">
          <a:xfrm flipV="1">
            <a:off x="3814763" y="15113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5291" name="AutoShape 181"/>
          <p:cNvCxnSpPr>
            <a:cxnSpLocks noChangeShapeType="1"/>
            <a:stCxn id="95289" idx="1"/>
            <a:endCxn id="95290" idx="1"/>
          </p:cNvCxnSpPr>
          <p:nvPr/>
        </p:nvCxnSpPr>
        <p:spPr bwMode="auto">
          <a:xfrm>
            <a:off x="1366838" y="1512888"/>
            <a:ext cx="24479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292" name="Line 182"/>
          <p:cNvSpPr>
            <a:spLocks noChangeShapeType="1"/>
          </p:cNvSpPr>
          <p:nvPr/>
        </p:nvSpPr>
        <p:spPr bwMode="auto">
          <a:xfrm flipV="1">
            <a:off x="6335713" y="15113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5293" name="AutoShape 183"/>
          <p:cNvCxnSpPr>
            <a:cxnSpLocks noChangeShapeType="1"/>
            <a:stCxn id="95290" idx="1"/>
            <a:endCxn id="95292" idx="1"/>
          </p:cNvCxnSpPr>
          <p:nvPr/>
        </p:nvCxnSpPr>
        <p:spPr bwMode="auto">
          <a:xfrm>
            <a:off x="3814763" y="1512888"/>
            <a:ext cx="2520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294" name="Line 184"/>
          <p:cNvSpPr>
            <a:spLocks noChangeShapeType="1"/>
          </p:cNvSpPr>
          <p:nvPr/>
        </p:nvSpPr>
        <p:spPr bwMode="auto">
          <a:xfrm flipV="1">
            <a:off x="4030663" y="1798638"/>
            <a:ext cx="15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5295" name="Line 185"/>
          <p:cNvSpPr>
            <a:spLocks noChangeShapeType="1"/>
          </p:cNvSpPr>
          <p:nvPr/>
        </p:nvSpPr>
        <p:spPr bwMode="auto">
          <a:xfrm flipV="1">
            <a:off x="5038725" y="17986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5296" name="Line 186"/>
          <p:cNvSpPr>
            <a:spLocks noChangeShapeType="1"/>
          </p:cNvSpPr>
          <p:nvPr/>
        </p:nvSpPr>
        <p:spPr bwMode="auto">
          <a:xfrm flipV="1">
            <a:off x="6118225" y="17986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5297" name="AutoShape 187"/>
          <p:cNvCxnSpPr>
            <a:cxnSpLocks noChangeShapeType="1"/>
            <a:endCxn id="95295" idx="1"/>
          </p:cNvCxnSpPr>
          <p:nvPr/>
        </p:nvCxnSpPr>
        <p:spPr bwMode="auto">
          <a:xfrm>
            <a:off x="4030663" y="1798638"/>
            <a:ext cx="1008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298" name="AutoShape 188"/>
          <p:cNvCxnSpPr>
            <a:cxnSpLocks noChangeShapeType="1"/>
            <a:stCxn id="95295" idx="1"/>
            <a:endCxn id="95296" idx="1"/>
          </p:cNvCxnSpPr>
          <p:nvPr/>
        </p:nvCxnSpPr>
        <p:spPr bwMode="auto">
          <a:xfrm>
            <a:off x="5038725" y="1798638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299" name="Line 189"/>
          <p:cNvSpPr>
            <a:spLocks noChangeShapeType="1"/>
          </p:cNvSpPr>
          <p:nvPr/>
        </p:nvSpPr>
        <p:spPr bwMode="auto">
          <a:xfrm>
            <a:off x="1438275" y="24479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5300" name="Line 190"/>
          <p:cNvSpPr>
            <a:spLocks noChangeShapeType="1"/>
          </p:cNvSpPr>
          <p:nvPr/>
        </p:nvSpPr>
        <p:spPr bwMode="auto">
          <a:xfrm>
            <a:off x="4894263" y="24479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5301" name="AutoShape 191"/>
          <p:cNvCxnSpPr>
            <a:cxnSpLocks noChangeShapeType="1"/>
            <a:stCxn id="95299" idx="1"/>
          </p:cNvCxnSpPr>
          <p:nvPr/>
        </p:nvCxnSpPr>
        <p:spPr bwMode="auto">
          <a:xfrm>
            <a:off x="1438275" y="2663825"/>
            <a:ext cx="2520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302" name="AutoShape 192"/>
          <p:cNvCxnSpPr>
            <a:cxnSpLocks noChangeShapeType="1"/>
            <a:stCxn id="95300" idx="1"/>
          </p:cNvCxnSpPr>
          <p:nvPr/>
        </p:nvCxnSpPr>
        <p:spPr bwMode="auto">
          <a:xfrm flipH="1">
            <a:off x="3959225" y="2663825"/>
            <a:ext cx="9350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303" name="Line 193"/>
          <p:cNvSpPr>
            <a:spLocks noChangeShapeType="1"/>
          </p:cNvSpPr>
          <p:nvPr/>
        </p:nvSpPr>
        <p:spPr bwMode="auto">
          <a:xfrm>
            <a:off x="5038725" y="24479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5304" name="Line 194"/>
          <p:cNvSpPr>
            <a:spLocks noChangeShapeType="1"/>
          </p:cNvSpPr>
          <p:nvPr/>
        </p:nvSpPr>
        <p:spPr bwMode="auto">
          <a:xfrm>
            <a:off x="2662238" y="24479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5305" name="AutoShape 195"/>
          <p:cNvCxnSpPr>
            <a:cxnSpLocks noChangeShapeType="1"/>
            <a:stCxn id="95304" idx="1"/>
            <a:endCxn id="95303" idx="1"/>
          </p:cNvCxnSpPr>
          <p:nvPr/>
        </p:nvCxnSpPr>
        <p:spPr bwMode="auto">
          <a:xfrm>
            <a:off x="2662238" y="2879725"/>
            <a:ext cx="23764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306" name="Line 196"/>
          <p:cNvSpPr>
            <a:spLocks noChangeShapeType="1"/>
          </p:cNvSpPr>
          <p:nvPr/>
        </p:nvSpPr>
        <p:spPr bwMode="auto">
          <a:xfrm>
            <a:off x="5183188" y="24479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5307" name="Line 197"/>
          <p:cNvSpPr>
            <a:spLocks noChangeShapeType="1"/>
          </p:cNvSpPr>
          <p:nvPr/>
        </p:nvSpPr>
        <p:spPr bwMode="auto">
          <a:xfrm>
            <a:off x="6262688" y="24479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5308" name="AutoShape 198"/>
          <p:cNvCxnSpPr>
            <a:cxnSpLocks noChangeShapeType="1"/>
            <a:stCxn id="95306" idx="1"/>
            <a:endCxn id="95307" idx="1"/>
          </p:cNvCxnSpPr>
          <p:nvPr/>
        </p:nvCxnSpPr>
        <p:spPr bwMode="auto">
          <a:xfrm>
            <a:off x="5183188" y="2663825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309" name="Text Box 199"/>
          <p:cNvSpPr txBox="1">
            <a:spLocks noChangeArrowheads="1"/>
          </p:cNvSpPr>
          <p:nvPr/>
        </p:nvSpPr>
        <p:spPr bwMode="auto">
          <a:xfrm>
            <a:off x="1943100" y="14398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1</a:t>
            </a:r>
          </a:p>
        </p:txBody>
      </p:sp>
      <p:sp>
        <p:nvSpPr>
          <p:cNvPr id="95310" name="Text Box 200"/>
          <p:cNvSpPr txBox="1">
            <a:spLocks noChangeArrowheads="1"/>
          </p:cNvSpPr>
          <p:nvPr/>
        </p:nvSpPr>
        <p:spPr bwMode="auto">
          <a:xfrm>
            <a:off x="1943100" y="23034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2</a:t>
            </a:r>
          </a:p>
        </p:txBody>
      </p:sp>
      <p:sp>
        <p:nvSpPr>
          <p:cNvPr id="95311" name="Text Box 201"/>
          <p:cNvSpPr txBox="1">
            <a:spLocks noChangeArrowheads="1"/>
          </p:cNvSpPr>
          <p:nvPr/>
        </p:nvSpPr>
        <p:spPr bwMode="auto">
          <a:xfrm>
            <a:off x="1943100" y="1150938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3</a:t>
            </a:r>
          </a:p>
        </p:txBody>
      </p:sp>
      <p:sp>
        <p:nvSpPr>
          <p:cNvPr id="95312" name="Text Box 202"/>
          <p:cNvSpPr txBox="1">
            <a:spLocks noChangeArrowheads="1"/>
          </p:cNvSpPr>
          <p:nvPr/>
        </p:nvSpPr>
        <p:spPr bwMode="auto">
          <a:xfrm>
            <a:off x="3743325" y="2806700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4</a:t>
            </a:r>
          </a:p>
        </p:txBody>
      </p:sp>
      <p:sp>
        <p:nvSpPr>
          <p:cNvPr id="95313" name="Text Box 203"/>
          <p:cNvSpPr txBox="1">
            <a:spLocks noChangeArrowheads="1"/>
          </p:cNvSpPr>
          <p:nvPr/>
        </p:nvSpPr>
        <p:spPr bwMode="auto">
          <a:xfrm>
            <a:off x="4895850" y="14398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5</a:t>
            </a:r>
          </a:p>
        </p:txBody>
      </p:sp>
      <p:sp>
        <p:nvSpPr>
          <p:cNvPr id="95314" name="Text Box 204"/>
          <p:cNvSpPr txBox="1">
            <a:spLocks noChangeArrowheads="1"/>
          </p:cNvSpPr>
          <p:nvPr/>
        </p:nvSpPr>
        <p:spPr bwMode="auto">
          <a:xfrm>
            <a:off x="5543550" y="23034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N</a:t>
            </a:r>
            <a:r>
              <a:rPr lang="de-DE" altLang="de-DE" baseline="-25000">
                <a:cs typeface="Arial" charset="0"/>
              </a:rPr>
              <a:t>6</a:t>
            </a:r>
          </a:p>
        </p:txBody>
      </p:sp>
      <p:sp>
        <p:nvSpPr>
          <p:cNvPr id="95315" name="Oval 205"/>
          <p:cNvSpPr>
            <a:spLocks noChangeArrowheads="1"/>
          </p:cNvSpPr>
          <p:nvPr/>
        </p:nvSpPr>
        <p:spPr bwMode="auto">
          <a:xfrm>
            <a:off x="3779838" y="147637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95316" name="Oval 206"/>
          <p:cNvSpPr>
            <a:spLocks noChangeArrowheads="1"/>
          </p:cNvSpPr>
          <p:nvPr/>
        </p:nvSpPr>
        <p:spPr bwMode="auto">
          <a:xfrm>
            <a:off x="5010150" y="175895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3.4.2	Cluster-Wachstum</a:t>
            </a:r>
          </a:p>
        </p:txBody>
      </p:sp>
      <p:graphicFrame>
        <p:nvGraphicFramePr>
          <p:cNvPr id="96259" name="Object 3"/>
          <p:cNvGraphicFramePr>
            <a:graphicFrameLocks noChangeAspect="1"/>
          </p:cNvGraphicFramePr>
          <p:nvPr/>
        </p:nvGraphicFramePr>
        <p:xfrm>
          <a:off x="838200" y="1522413"/>
          <a:ext cx="8156575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2" name="Dokument" r:id="rId3" imgW="5070771" imgH="8198783" progId="Word.Document.8">
                  <p:embed/>
                </p:oleObj>
              </mc:Choice>
              <mc:Fallback>
                <p:oleObj name="Dokument" r:id="rId3" imgW="5070771" imgH="8198783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-871" r="-12202" b="75580"/>
                      <a:stretch>
                        <a:fillRect/>
                      </a:stretch>
                    </p:blipFill>
                    <p:spPr bwMode="auto">
                      <a:xfrm>
                        <a:off x="838200" y="1522413"/>
                        <a:ext cx="8156575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0" name="Text Box 4"/>
          <p:cNvSpPr txBox="1">
            <a:spLocks noChangeArrowheads="1"/>
          </p:cNvSpPr>
          <p:nvPr/>
        </p:nvSpPr>
        <p:spPr bwMode="auto">
          <a:xfrm rot="-5400000">
            <a:off x="7102475" y="3905251"/>
            <a:ext cx="32480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800">
                <a:solidFill>
                  <a:srgbClr val="B2B2B2"/>
                </a:solidFill>
              </a:rPr>
              <a:t>Nach Sait, S. M., Youssef, H.: VLSI Physical Design Automation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3.4.2	Cluster-Wachstum: Beispiel</a:t>
            </a:r>
          </a:p>
        </p:txBody>
      </p:sp>
      <p:graphicFrame>
        <p:nvGraphicFramePr>
          <p:cNvPr id="98307" name="Object 3"/>
          <p:cNvGraphicFramePr>
            <a:graphicFrameLocks noChangeAspect="1"/>
          </p:cNvGraphicFramePr>
          <p:nvPr/>
        </p:nvGraphicFramePr>
        <p:xfrm>
          <a:off x="839788" y="1449388"/>
          <a:ext cx="8154987" cy="174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9" name="Dokument" r:id="rId3" imgW="5070771" imgH="8189065" progId="Word.Document.8">
                  <p:embed/>
                </p:oleObj>
              </mc:Choice>
              <mc:Fallback>
                <p:oleObj name="Dokument" r:id="rId3" imgW="5070771" imgH="818906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4311" r="-12202" b="80765"/>
                      <a:stretch>
                        <a:fillRect/>
                      </a:stretch>
                    </p:blipFill>
                    <p:spPr bwMode="auto">
                      <a:xfrm>
                        <a:off x="839788" y="1449388"/>
                        <a:ext cx="8154987" cy="174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3.4.2	Cluster-Wachstum: Beispiel</a:t>
            </a:r>
          </a:p>
        </p:txBody>
      </p:sp>
      <p:graphicFrame>
        <p:nvGraphicFramePr>
          <p:cNvPr id="99331" name="Object 3"/>
          <p:cNvGraphicFramePr>
            <a:graphicFrameLocks noChangeAspect="1"/>
          </p:cNvGraphicFramePr>
          <p:nvPr/>
        </p:nvGraphicFramePr>
        <p:xfrm>
          <a:off x="836613" y="1449388"/>
          <a:ext cx="8161337" cy="235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9" name="Dokument" r:id="rId3" imgW="5072743" imgH="8191081" progId="Word.Document.8">
                  <p:embed/>
                </p:oleObj>
              </mc:Choice>
              <mc:Fallback>
                <p:oleObj name="Dokument" r:id="rId3" imgW="5072743" imgH="8191081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4311" r="-12202" b="75580"/>
                      <a:stretch>
                        <a:fillRect/>
                      </a:stretch>
                    </p:blipFill>
                    <p:spPr bwMode="auto">
                      <a:xfrm>
                        <a:off x="836613" y="1449388"/>
                        <a:ext cx="8161337" cy="235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1876" name="Group 4"/>
          <p:cNvGrpSpPr>
            <a:grpSpLocks/>
          </p:cNvGrpSpPr>
          <p:nvPr/>
        </p:nvGrpSpPr>
        <p:grpSpPr bwMode="auto">
          <a:xfrm>
            <a:off x="1751013" y="4797425"/>
            <a:ext cx="914400" cy="1374775"/>
            <a:chOff x="1474" y="1523"/>
            <a:chExt cx="544" cy="818"/>
          </a:xfrm>
        </p:grpSpPr>
        <p:sp>
          <p:nvSpPr>
            <p:cNvPr id="99346" name="Rectangle 5"/>
            <p:cNvSpPr>
              <a:spLocks noChangeArrowheads="1"/>
            </p:cNvSpPr>
            <p:nvPr/>
          </p:nvSpPr>
          <p:spPr bwMode="auto">
            <a:xfrm>
              <a:off x="1474" y="1523"/>
              <a:ext cx="544" cy="818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99347" name="Text Box 6"/>
            <p:cNvSpPr txBox="1">
              <a:spLocks noChangeArrowheads="1"/>
            </p:cNvSpPr>
            <p:nvPr/>
          </p:nvSpPr>
          <p:spPr bwMode="auto">
            <a:xfrm>
              <a:off x="1655" y="1825"/>
              <a:ext cx="182" cy="212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de-DE" altLang="de-DE" i="1">
                  <a:cs typeface="Arial" charset="0"/>
                </a:rPr>
                <a:t>A</a:t>
              </a:r>
            </a:p>
          </p:txBody>
        </p:sp>
      </p:grpSp>
      <p:grpSp>
        <p:nvGrpSpPr>
          <p:cNvPr id="591879" name="Group 7"/>
          <p:cNvGrpSpPr>
            <a:grpSpLocks/>
          </p:cNvGrpSpPr>
          <p:nvPr/>
        </p:nvGrpSpPr>
        <p:grpSpPr bwMode="auto">
          <a:xfrm>
            <a:off x="1751013" y="4340225"/>
            <a:ext cx="914400" cy="460375"/>
            <a:chOff x="1474" y="1251"/>
            <a:chExt cx="544" cy="274"/>
          </a:xfrm>
        </p:grpSpPr>
        <p:sp>
          <p:nvSpPr>
            <p:cNvPr id="99344" name="Rectangle 8"/>
            <p:cNvSpPr>
              <a:spLocks noChangeArrowheads="1"/>
            </p:cNvSpPr>
            <p:nvPr/>
          </p:nvSpPr>
          <p:spPr bwMode="auto">
            <a:xfrm>
              <a:off x="1474" y="1251"/>
              <a:ext cx="544" cy="27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99345" name="Text Box 9"/>
            <p:cNvSpPr txBox="1">
              <a:spLocks noChangeArrowheads="1"/>
            </p:cNvSpPr>
            <p:nvPr/>
          </p:nvSpPr>
          <p:spPr bwMode="auto">
            <a:xfrm>
              <a:off x="1661" y="1304"/>
              <a:ext cx="182" cy="212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de-DE" altLang="de-DE" i="1">
                  <a:cs typeface="Arial" charset="0"/>
                </a:rPr>
                <a:t>B</a:t>
              </a:r>
            </a:p>
          </p:txBody>
        </p:sp>
      </p:grpSp>
      <p:grpSp>
        <p:nvGrpSpPr>
          <p:cNvPr id="591882" name="Group 10"/>
          <p:cNvGrpSpPr>
            <a:grpSpLocks/>
          </p:cNvGrpSpPr>
          <p:nvPr/>
        </p:nvGrpSpPr>
        <p:grpSpPr bwMode="auto">
          <a:xfrm>
            <a:off x="2665413" y="4797425"/>
            <a:ext cx="1371600" cy="1371600"/>
            <a:chOff x="2382" y="1523"/>
            <a:chExt cx="816" cy="816"/>
          </a:xfrm>
        </p:grpSpPr>
        <p:sp>
          <p:nvSpPr>
            <p:cNvPr id="99342" name="Rectangle 11"/>
            <p:cNvSpPr>
              <a:spLocks noChangeArrowheads="1"/>
            </p:cNvSpPr>
            <p:nvPr/>
          </p:nvSpPr>
          <p:spPr bwMode="auto">
            <a:xfrm>
              <a:off x="2382" y="1523"/>
              <a:ext cx="816" cy="816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99343" name="Text Box 12"/>
            <p:cNvSpPr txBox="1">
              <a:spLocks noChangeArrowheads="1"/>
            </p:cNvSpPr>
            <p:nvPr/>
          </p:nvSpPr>
          <p:spPr bwMode="auto">
            <a:xfrm>
              <a:off x="2699" y="1842"/>
              <a:ext cx="227" cy="212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de-DE" altLang="de-DE" i="1">
                  <a:cs typeface="Arial" charset="0"/>
                </a:rPr>
                <a:t>D</a:t>
              </a:r>
            </a:p>
          </p:txBody>
        </p:sp>
      </p:grpSp>
      <p:sp>
        <p:nvSpPr>
          <p:cNvPr id="591885" name="Rectangle 13"/>
          <p:cNvSpPr>
            <a:spLocks noChangeArrowheads="1"/>
          </p:cNvSpPr>
          <p:nvPr/>
        </p:nvSpPr>
        <p:spPr bwMode="auto">
          <a:xfrm>
            <a:off x="4038600" y="4343400"/>
            <a:ext cx="914400" cy="18288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91886" name="Text Box 14"/>
          <p:cNvSpPr txBox="1">
            <a:spLocks noChangeArrowheads="1"/>
          </p:cNvSpPr>
          <p:nvPr/>
        </p:nvSpPr>
        <p:spPr bwMode="auto">
          <a:xfrm>
            <a:off x="4344988" y="5029200"/>
            <a:ext cx="303212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C</a:t>
            </a:r>
          </a:p>
        </p:txBody>
      </p:sp>
      <p:sp>
        <p:nvSpPr>
          <p:cNvPr id="591887" name="Rectangle 15"/>
          <p:cNvSpPr>
            <a:spLocks noChangeArrowheads="1"/>
          </p:cNvSpPr>
          <p:nvPr/>
        </p:nvSpPr>
        <p:spPr bwMode="auto">
          <a:xfrm>
            <a:off x="1751013" y="3886200"/>
            <a:ext cx="2743200" cy="46037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91888" name="Text Box 16"/>
          <p:cNvSpPr txBox="1">
            <a:spLocks noChangeArrowheads="1"/>
          </p:cNvSpPr>
          <p:nvPr/>
        </p:nvSpPr>
        <p:spPr bwMode="auto">
          <a:xfrm>
            <a:off x="2895600" y="3962400"/>
            <a:ext cx="608013" cy="3556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charset="0"/>
              </a:rPr>
              <a:t>E</a:t>
            </a:r>
          </a:p>
        </p:txBody>
      </p:sp>
      <p:sp>
        <p:nvSpPr>
          <p:cNvPr id="99339" name="Line 17"/>
          <p:cNvSpPr>
            <a:spLocks noChangeShapeType="1"/>
          </p:cNvSpPr>
          <p:nvPr/>
        </p:nvSpPr>
        <p:spPr bwMode="auto">
          <a:xfrm flipV="1">
            <a:off x="1751013" y="6172200"/>
            <a:ext cx="3659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9340" name="Line 18"/>
          <p:cNvSpPr>
            <a:spLocks noChangeShapeType="1"/>
          </p:cNvSpPr>
          <p:nvPr/>
        </p:nvSpPr>
        <p:spPr bwMode="auto">
          <a:xfrm flipV="1">
            <a:off x="1751013" y="3276600"/>
            <a:ext cx="0" cy="2897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9341" name="Line 19"/>
          <p:cNvSpPr>
            <a:spLocks noChangeShapeType="1"/>
          </p:cNvSpPr>
          <p:nvPr/>
        </p:nvSpPr>
        <p:spPr bwMode="auto">
          <a:xfrm flipV="1">
            <a:off x="1751013" y="3429000"/>
            <a:ext cx="2744787" cy="27447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91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91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91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91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85" grpId="0" animBg="1"/>
      <p:bldP spid="591886" grpId="0"/>
      <p:bldP spid="591887" grpId="0" animBg="1"/>
      <p:bldP spid="591888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3.4.3	Weitere Algorithmen für das Floorplanning</a:t>
            </a:r>
          </a:p>
        </p:txBody>
      </p:sp>
      <p:sp>
        <p:nvSpPr>
          <p:cNvPr id="645147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687388" y="1773238"/>
            <a:ext cx="7485062" cy="4248150"/>
          </a:xfrm>
          <a:noFill/>
        </p:spPr>
        <p:txBody>
          <a:bodyPr lIns="191095" tIns="44941" rIns="89883" bIns="44941"/>
          <a:lstStyle/>
          <a:p>
            <a:pPr defTabSz="762000">
              <a:tabLst/>
            </a:pPr>
            <a:r>
              <a:rPr lang="de-DE" altLang="de-DE"/>
              <a:t>Simulated-Annealing-Algorithmen</a:t>
            </a:r>
          </a:p>
          <a:p>
            <a:pPr defTabSz="762000">
              <a:tabLst/>
            </a:pPr>
            <a:r>
              <a:rPr lang="de-DE" altLang="de-DE"/>
              <a:t>Floorplanning mittels Gleichungssystemen („Integer programming“)</a:t>
            </a:r>
            <a:endParaRPr lang="en-US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5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7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013" y="1349375"/>
            <a:ext cx="8193087" cy="5032375"/>
          </a:xfrm>
        </p:spPr>
        <p:txBody>
          <a:bodyPr/>
          <a:lstStyle/>
          <a:p>
            <a:pPr marL="0" indent="0" defTabSz="849313">
              <a:lnSpc>
                <a:spcPct val="100000"/>
              </a:lnSpc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>
                <a:solidFill>
                  <a:srgbClr val="C0C0C0"/>
                </a:solidFill>
              </a:rPr>
              <a:t>3.1	Einführung</a:t>
            </a:r>
          </a:p>
          <a:p>
            <a:pPr marL="0" indent="0" defTabSz="849313">
              <a:lnSpc>
                <a:spcPct val="100000"/>
              </a:lnSpc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>
                <a:solidFill>
                  <a:srgbClr val="C0C0C0"/>
                </a:solidFill>
              </a:rPr>
              <a:t>3.2	Optimierungsziele</a:t>
            </a:r>
          </a:p>
          <a:p>
            <a:pPr marL="0" indent="0" defTabSz="849313">
              <a:lnSpc>
                <a:spcPct val="100000"/>
              </a:lnSpc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>
                <a:solidFill>
                  <a:srgbClr val="C0C0C0"/>
                </a:solidFill>
              </a:rPr>
              <a:t>3.3	Begriffe und Datenstrukturen</a:t>
            </a:r>
          </a:p>
          <a:p>
            <a:pPr marL="0" indent="0" defTabSz="849313">
              <a:lnSpc>
                <a:spcPct val="100000"/>
              </a:lnSpc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>
                <a:solidFill>
                  <a:srgbClr val="C0C0C0"/>
                </a:solidFill>
              </a:rPr>
              <a:t>3.4	Algorithmen für das Floorplanning</a:t>
            </a:r>
          </a:p>
          <a:p>
            <a:pPr marL="284163" lvl="1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>
                <a:solidFill>
                  <a:srgbClr val="C0C0C0"/>
                </a:solidFill>
              </a:rPr>
              <a:t>    3.4.1  Floorplan-Sizing-Algorithmus</a:t>
            </a:r>
          </a:p>
          <a:p>
            <a:pPr marL="284163" lvl="1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>
                <a:solidFill>
                  <a:srgbClr val="C0C0C0"/>
                </a:solidFill>
              </a:rPr>
              <a:t>    3.4.2  Cluster-Wachstums-Algorithmus (Cluster Growth)</a:t>
            </a:r>
          </a:p>
          <a:p>
            <a:pPr marL="284163" lvl="1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>
                <a:solidFill>
                  <a:srgbClr val="C0C0C0"/>
                </a:solidFill>
              </a:rPr>
              <a:t>    3.4.3  Weitere Algorithmen für das Floorplanning</a:t>
            </a:r>
          </a:p>
          <a:p>
            <a:pPr marL="0" indent="0" defTabSz="849313">
              <a:lnSpc>
                <a:spcPct val="100000"/>
              </a:lnSpc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/>
              <a:t>3.5 	Pinzuordnung (Pin Assignment)</a:t>
            </a:r>
          </a:p>
          <a:p>
            <a:pPr marL="284163" lvl="1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/>
              <a:t>    3.5.1  Problembeschreibung</a:t>
            </a:r>
          </a:p>
          <a:p>
            <a:pPr marL="284163" lvl="1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/>
              <a:t>    3.5.2  Pinzuordnung mittels konzentrischer Kreise</a:t>
            </a:r>
          </a:p>
          <a:p>
            <a:pPr marL="284163" lvl="1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/>
              <a:t>    3.5.3  Topologische Pinzuordnung</a:t>
            </a:r>
          </a:p>
        </p:txBody>
      </p:sp>
      <p:sp>
        <p:nvSpPr>
          <p:cNvPr id="101379" name="Line 3"/>
          <p:cNvSpPr>
            <a:spLocks noChangeShapeType="1"/>
          </p:cNvSpPr>
          <p:nvPr/>
        </p:nvSpPr>
        <p:spPr bwMode="auto">
          <a:xfrm>
            <a:off x="239713" y="3963988"/>
            <a:ext cx="411162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endParaRPr lang="de-DE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de-DE" altLang="de-DE"/>
              <a:t>Kapitel 3 – Floorplanning</a:t>
            </a:r>
            <a:endParaRPr lang="en-US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Kapitel 3 – Floorplanning</a:t>
            </a:r>
            <a:endParaRPr lang="en-US" altLang="de-D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349375"/>
            <a:ext cx="8193087" cy="5032375"/>
          </a:xfrm>
        </p:spPr>
        <p:txBody>
          <a:bodyPr/>
          <a:lstStyle/>
          <a:p>
            <a:pPr marL="0" indent="0" defTabSz="849313">
              <a:lnSpc>
                <a:spcPct val="100000"/>
              </a:lnSpc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>
                <a:solidFill>
                  <a:srgbClr val="C0C0C0"/>
                </a:solidFill>
              </a:rPr>
              <a:t>3.1	Einführung</a:t>
            </a:r>
          </a:p>
          <a:p>
            <a:pPr marL="0" indent="0" defTabSz="849313">
              <a:lnSpc>
                <a:spcPct val="100000"/>
              </a:lnSpc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>
                <a:solidFill>
                  <a:srgbClr val="C0C0C0"/>
                </a:solidFill>
              </a:rPr>
              <a:t>3.2	Optimierungsziele</a:t>
            </a:r>
          </a:p>
          <a:p>
            <a:pPr marL="0" indent="0" defTabSz="849313">
              <a:lnSpc>
                <a:spcPct val="100000"/>
              </a:lnSpc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/>
              <a:t>3.3	Begriffe und Datenstrukturen</a:t>
            </a:r>
          </a:p>
          <a:p>
            <a:pPr marL="0" indent="0" defTabSz="849313">
              <a:lnSpc>
                <a:spcPct val="100000"/>
              </a:lnSpc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>
                <a:solidFill>
                  <a:srgbClr val="B2B2B2"/>
                </a:solidFill>
              </a:rPr>
              <a:t>3.4	Algorithmen für das Floorplanning</a:t>
            </a:r>
          </a:p>
          <a:p>
            <a:pPr marL="284163" lvl="1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>
                <a:solidFill>
                  <a:srgbClr val="B2B2B2"/>
                </a:solidFill>
              </a:rPr>
              <a:t>    3.4.1  Floorplan-Sizing-Algorithmus</a:t>
            </a:r>
          </a:p>
          <a:p>
            <a:pPr marL="284163" lvl="1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>
                <a:solidFill>
                  <a:srgbClr val="B2B2B2"/>
                </a:solidFill>
              </a:rPr>
              <a:t>    3.4.2  Cluster-Wachstums-Algorithmus (Cluster Growth)</a:t>
            </a:r>
          </a:p>
          <a:p>
            <a:pPr marL="284163" lvl="1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>
                <a:solidFill>
                  <a:srgbClr val="B2B2B2"/>
                </a:solidFill>
              </a:rPr>
              <a:t>    3.4.3  Weitere Algorithmen für das Floorplanning</a:t>
            </a:r>
          </a:p>
          <a:p>
            <a:pPr marL="0" indent="0" defTabSz="849313">
              <a:lnSpc>
                <a:spcPct val="100000"/>
              </a:lnSpc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>
                <a:solidFill>
                  <a:srgbClr val="C0C0C0"/>
                </a:solidFill>
              </a:rPr>
              <a:t>3.5 	Pinzuordnung (Pin Assignment)</a:t>
            </a:r>
          </a:p>
          <a:p>
            <a:pPr marL="284163" lvl="1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>
                <a:solidFill>
                  <a:srgbClr val="C0C0C0"/>
                </a:solidFill>
              </a:rPr>
              <a:t>    3.5.1  Problembeschreibung</a:t>
            </a:r>
          </a:p>
          <a:p>
            <a:pPr marL="284163" lvl="1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>
                <a:solidFill>
                  <a:srgbClr val="C0C0C0"/>
                </a:solidFill>
              </a:rPr>
              <a:t>    3.5.2  Pinzuordnung mittels konzentrischer Kreise</a:t>
            </a:r>
          </a:p>
          <a:p>
            <a:pPr marL="284163" lvl="1" indent="0" defTabSz="849313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>
                <a:solidFill>
                  <a:srgbClr val="C0C0C0"/>
                </a:solidFill>
              </a:rPr>
              <a:t>    3.5.3  Topologische Pinzuordnung</a:t>
            </a: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238125" y="2319338"/>
            <a:ext cx="411163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3.5	Pinzuordnung</a:t>
            </a:r>
          </a:p>
        </p:txBody>
      </p:sp>
      <p:sp>
        <p:nvSpPr>
          <p:cNvPr id="592964" name="Rectangle 68"/>
          <p:cNvSpPr>
            <a:spLocks noGrp="1" noChangeArrowheads="1"/>
          </p:cNvSpPr>
          <p:nvPr>
            <p:ph type="body" idx="1"/>
          </p:nvPr>
        </p:nvSpPr>
        <p:spPr>
          <a:xfrm>
            <a:off x="687388" y="1557338"/>
            <a:ext cx="7485062" cy="4464050"/>
          </a:xfrm>
          <a:noFill/>
        </p:spPr>
        <p:txBody>
          <a:bodyPr lIns="191095" tIns="44941" rIns="89883" bIns="44941"/>
          <a:lstStyle/>
          <a:p>
            <a:pPr defTabSz="762000">
              <a:tabLst/>
            </a:pPr>
            <a:r>
              <a:rPr lang="de-DE" altLang="de-DE"/>
              <a:t>Bei der Partitionierung anfallende Teilschaltungen (Blöcke) besitzen eine Menge von externen Netzen, mit denen sie untereinander in Verbindung stehen </a:t>
            </a:r>
          </a:p>
          <a:p>
            <a:pPr defTabSz="762000">
              <a:tabLst/>
            </a:pPr>
            <a:r>
              <a:rPr lang="de-DE" altLang="de-DE">
                <a:solidFill>
                  <a:srgbClr val="C00000"/>
                </a:solidFill>
              </a:rPr>
              <a:t>Außenanschlüsse</a:t>
            </a:r>
            <a:r>
              <a:rPr lang="de-DE" altLang="de-DE"/>
              <a:t>: Pinanschlüsse am Rand der Teilschaltungen, zwischen denen die externe Verdrahtung zu realisieren ist</a:t>
            </a:r>
          </a:p>
          <a:p>
            <a:pPr defTabSz="762000">
              <a:tabLst/>
            </a:pPr>
            <a:r>
              <a:rPr lang="de-DE" altLang="de-DE"/>
              <a:t>Die Lage der Außenanschlüsse ist in den meisten Fällen vorgegeben, jedoch nicht ihre Zuordnung zu den einzelnen Netzen </a:t>
            </a:r>
            <a:endParaRPr lang="en-US" altLang="de-DE"/>
          </a:p>
        </p:txBody>
      </p:sp>
      <p:sp>
        <p:nvSpPr>
          <p:cNvPr id="592965" name="Text Box 69"/>
          <p:cNvSpPr txBox="1">
            <a:spLocks noChangeArrowheads="1"/>
          </p:cNvSpPr>
          <p:nvPr/>
        </p:nvSpPr>
        <p:spPr bwMode="auto">
          <a:xfrm>
            <a:off x="608013" y="4292600"/>
            <a:ext cx="7847012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95" tIns="44941" rIns="89883" bIns="67945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Aufgabe der </a:t>
            </a:r>
            <a:r>
              <a:rPr lang="de-DE" altLang="de-DE">
                <a:solidFill>
                  <a:srgbClr val="CC0000"/>
                </a:solidFill>
              </a:rPr>
              <a:t>Pinzuordnung bei Blöcken</a:t>
            </a:r>
            <a:r>
              <a:rPr lang="de-DE" altLang="de-DE"/>
              <a:t> ist es, jedem Außenanschluss eines Blocks ein Netz so zuzuordnen, dass die anschließende Verdrahtung sowohl innerhalb des Blocks als auch zwischen den Blöcken vereinfacht wird.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2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2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2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9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64" grpId="0" build="p"/>
      <p:bldP spid="592965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3.5	Pinzuordnung</a:t>
            </a:r>
          </a:p>
        </p:txBody>
      </p:sp>
      <p:sp>
        <p:nvSpPr>
          <p:cNvPr id="633864" name="AutoShape 8"/>
          <p:cNvSpPr>
            <a:spLocks noChangeArrowheads="1"/>
          </p:cNvSpPr>
          <p:nvPr/>
        </p:nvSpPr>
        <p:spPr bwMode="auto">
          <a:xfrm rot="-5400000">
            <a:off x="4225926" y="3071812"/>
            <a:ext cx="563562" cy="735013"/>
          </a:xfrm>
          <a:prstGeom prst="downArrow">
            <a:avLst>
              <a:gd name="adj1" fmla="val 50000"/>
              <a:gd name="adj2" fmla="val 32606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graphicFrame>
        <p:nvGraphicFramePr>
          <p:cNvPr id="103428" name="Object 9"/>
          <p:cNvGraphicFramePr>
            <a:graphicFrameLocks noChangeAspect="1"/>
          </p:cNvGraphicFramePr>
          <p:nvPr/>
        </p:nvGraphicFramePr>
        <p:xfrm>
          <a:off x="295275" y="2243138"/>
          <a:ext cx="3629025" cy="269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71" name="Photo Editor-Foto" r:id="rId3" imgW="6190476" imgH="4600000" progId="MSPhotoEd.3">
                  <p:embed/>
                </p:oleObj>
              </mc:Choice>
              <mc:Fallback>
                <p:oleObj name="Photo Editor-Foto" r:id="rId3" imgW="6190476" imgH="4600000" progId="MSPhotoEd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" y="2243138"/>
                        <a:ext cx="3629025" cy="269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3866" name="Picture 10" descr="nvidiacut_p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2246313"/>
            <a:ext cx="362902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0" name="Text Box 12"/>
          <p:cNvSpPr txBox="1">
            <a:spLocks noChangeArrowheads="1"/>
          </p:cNvSpPr>
          <p:nvPr/>
        </p:nvSpPr>
        <p:spPr bwMode="auto">
          <a:xfrm>
            <a:off x="2112963" y="4708525"/>
            <a:ext cx="8747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400">
                <a:cs typeface="Arial" charset="0"/>
              </a:rPr>
              <a:t>100 Pins</a:t>
            </a:r>
          </a:p>
        </p:txBody>
      </p:sp>
      <p:sp>
        <p:nvSpPr>
          <p:cNvPr id="633869" name="Text Box 13"/>
          <p:cNvSpPr txBox="1">
            <a:spLocks noChangeArrowheads="1"/>
          </p:cNvSpPr>
          <p:nvPr/>
        </p:nvSpPr>
        <p:spPr bwMode="auto">
          <a:xfrm>
            <a:off x="7031038" y="4708525"/>
            <a:ext cx="8747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400">
                <a:cs typeface="Arial" charset="0"/>
              </a:rPr>
              <a:t>100 Pins</a:t>
            </a:r>
          </a:p>
        </p:txBody>
      </p:sp>
      <p:sp>
        <p:nvSpPr>
          <p:cNvPr id="103432" name="Text Box 14"/>
          <p:cNvSpPr txBox="1">
            <a:spLocks noChangeArrowheads="1"/>
          </p:cNvSpPr>
          <p:nvPr/>
        </p:nvSpPr>
        <p:spPr bwMode="auto">
          <a:xfrm>
            <a:off x="969963" y="3952875"/>
            <a:ext cx="1514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400">
                <a:cs typeface="Arial" charset="0"/>
              </a:rPr>
              <a:t>100 Connections</a:t>
            </a:r>
          </a:p>
        </p:txBody>
      </p:sp>
      <p:sp>
        <p:nvSpPr>
          <p:cNvPr id="633871" name="Text Box 15"/>
          <p:cNvSpPr txBox="1">
            <a:spLocks noChangeArrowheads="1"/>
          </p:cNvSpPr>
          <p:nvPr/>
        </p:nvSpPr>
        <p:spPr bwMode="auto">
          <a:xfrm>
            <a:off x="5106988" y="3952875"/>
            <a:ext cx="1514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400">
                <a:cs typeface="Arial" charset="0"/>
              </a:rPr>
              <a:t>100 Connections</a:t>
            </a:r>
          </a:p>
        </p:txBody>
      </p:sp>
      <p:sp>
        <p:nvSpPr>
          <p:cNvPr id="103434" name="Text Box 16"/>
          <p:cNvSpPr txBox="1">
            <a:spLocks noChangeArrowheads="1"/>
          </p:cNvSpPr>
          <p:nvPr/>
        </p:nvSpPr>
        <p:spPr bwMode="auto">
          <a:xfrm>
            <a:off x="2101850" y="3124200"/>
            <a:ext cx="874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400">
                <a:cs typeface="Arial" charset="0"/>
              </a:rPr>
              <a:t>100 Pins</a:t>
            </a:r>
          </a:p>
        </p:txBody>
      </p:sp>
      <p:sp>
        <p:nvSpPr>
          <p:cNvPr id="633873" name="Text Box 17"/>
          <p:cNvSpPr txBox="1">
            <a:spLocks noChangeArrowheads="1"/>
          </p:cNvSpPr>
          <p:nvPr/>
        </p:nvSpPr>
        <p:spPr bwMode="auto">
          <a:xfrm>
            <a:off x="7019925" y="3124200"/>
            <a:ext cx="874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1400">
                <a:cs typeface="Arial" charset="0"/>
              </a:rPr>
              <a:t>100 Pins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124075" y="5043488"/>
            <a:ext cx="3740150" cy="985837"/>
            <a:chOff x="2123660" y="5044215"/>
            <a:chExt cx="3740566" cy="985751"/>
          </a:xfrm>
          <a:solidFill>
            <a:srgbClr val="A7CE7C"/>
          </a:solidFill>
        </p:grpSpPr>
        <p:sp>
          <p:nvSpPr>
            <p:cNvPr id="103437" name="Rounded Rectangular Callout 1"/>
            <p:cNvSpPr>
              <a:spLocks noChangeArrowheads="1"/>
            </p:cNvSpPr>
            <p:nvPr/>
          </p:nvSpPr>
          <p:spPr bwMode="auto">
            <a:xfrm>
              <a:off x="3642459" y="5585322"/>
              <a:ext cx="2221767" cy="444644"/>
            </a:xfrm>
            <a:prstGeom prst="wedgeRoundRectCallout">
              <a:avLst>
                <a:gd name="adj1" fmla="val 77241"/>
                <a:gd name="adj2" fmla="val -307310"/>
                <a:gd name="adj3" fmla="val 16667"/>
              </a:avLst>
            </a:prstGeom>
            <a:grpFill/>
            <a:ln w="9525" algn="ctr">
              <a:noFill/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 anchor="ctr"/>
            <a:lstStyle>
              <a:lvl1pPr algn="l" defTabSz="898525">
                <a:lnSpc>
                  <a:spcPct val="102000"/>
                </a:lnSpc>
                <a:spcBef>
                  <a:spcPct val="50000"/>
                </a:spcBef>
                <a:buClr>
                  <a:srgbClr val="CC0000"/>
                </a:buClr>
                <a:buFont typeface="Symbol" pitchFamily="18" charset="2"/>
                <a:buChar char="·"/>
                <a:defRPr sz="17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1pPr>
              <a:lvl2pPr marL="742950" indent="-285750" algn="l" defTabSz="898525">
                <a:lnSpc>
                  <a:spcPct val="102000"/>
                </a:lnSpc>
                <a:spcBef>
                  <a:spcPct val="50000"/>
                </a:spcBef>
                <a:buClr>
                  <a:srgbClr val="CC0000"/>
                </a:buClr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2pPr>
              <a:lvl3pPr marL="1143000" indent="-228600" algn="l" defTabSz="898525">
                <a:lnSpc>
                  <a:spcPts val="2350"/>
                </a:lnSpc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3pPr>
              <a:lvl4pPr marL="1600200" indent="-228600" algn="l" defTabSz="898525">
                <a:lnSpc>
                  <a:spcPts val="2350"/>
                </a:lnSpc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4pPr>
              <a:lvl5pPr marL="2057400" indent="-228600" algn="l" defTabSz="898525">
                <a:lnSpc>
                  <a:spcPts val="2350"/>
                </a:lnSpc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5pPr>
              <a:lvl6pPr marL="2514600" indent="-228600" defTabSz="89852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6pPr>
              <a:lvl7pPr marL="2971800" indent="-228600" defTabSz="89852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7pPr>
              <a:lvl8pPr marL="3429000" indent="-228600" defTabSz="89852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8pPr>
              <a:lvl9pPr marL="3886200" indent="-228600" defTabSz="89852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de-DE" altLang="de-DE"/>
                <a:t>Netz 23 an Pin B_3</a:t>
              </a:r>
            </a:p>
          </p:txBody>
        </p:sp>
        <p:sp>
          <p:nvSpPr>
            <p:cNvPr id="103438" name="Rounded Rectangular Callout 13"/>
            <p:cNvSpPr>
              <a:spLocks noChangeArrowheads="1"/>
            </p:cNvSpPr>
            <p:nvPr/>
          </p:nvSpPr>
          <p:spPr bwMode="auto">
            <a:xfrm>
              <a:off x="3203810" y="5044215"/>
              <a:ext cx="2221767" cy="444644"/>
            </a:xfrm>
            <a:prstGeom prst="wedgeRoundRectCallout">
              <a:avLst>
                <a:gd name="adj1" fmla="val 124736"/>
                <a:gd name="adj2" fmla="val -367917"/>
                <a:gd name="adj3" fmla="val 16667"/>
              </a:avLst>
            </a:prstGeom>
            <a:grpFill/>
            <a:ln w="9525" algn="ctr">
              <a:noFill/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 anchor="ctr"/>
            <a:lstStyle>
              <a:lvl1pPr algn="l" defTabSz="898525">
                <a:lnSpc>
                  <a:spcPct val="102000"/>
                </a:lnSpc>
                <a:spcBef>
                  <a:spcPct val="50000"/>
                </a:spcBef>
                <a:buClr>
                  <a:srgbClr val="CC0000"/>
                </a:buClr>
                <a:buFont typeface="Symbol" pitchFamily="18" charset="2"/>
                <a:buChar char="·"/>
                <a:defRPr sz="17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1pPr>
              <a:lvl2pPr marL="742950" indent="-285750" algn="l" defTabSz="898525">
                <a:lnSpc>
                  <a:spcPct val="102000"/>
                </a:lnSpc>
                <a:spcBef>
                  <a:spcPct val="50000"/>
                </a:spcBef>
                <a:buClr>
                  <a:srgbClr val="CC0000"/>
                </a:buClr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2pPr>
              <a:lvl3pPr marL="1143000" indent="-228600" algn="l" defTabSz="898525">
                <a:lnSpc>
                  <a:spcPts val="2350"/>
                </a:lnSpc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3pPr>
              <a:lvl4pPr marL="1600200" indent="-228600" algn="l" defTabSz="898525">
                <a:lnSpc>
                  <a:spcPts val="2350"/>
                </a:lnSpc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4pPr>
              <a:lvl5pPr marL="2057400" indent="-228600" algn="l" defTabSz="898525">
                <a:lnSpc>
                  <a:spcPts val="2350"/>
                </a:lnSpc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5pPr>
              <a:lvl6pPr marL="2514600" indent="-228600" defTabSz="89852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6pPr>
              <a:lvl7pPr marL="2971800" indent="-228600" defTabSz="89852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7pPr>
              <a:lvl8pPr marL="3429000" indent="-228600" defTabSz="89852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8pPr>
              <a:lvl9pPr marL="3886200" indent="-228600" defTabSz="89852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de-DE" altLang="de-DE"/>
                <a:t>Netz 23 an Pin A_44</a:t>
              </a:r>
            </a:p>
          </p:txBody>
        </p:sp>
        <p:sp>
          <p:nvSpPr>
            <p:cNvPr id="103439" name="TextBox 2"/>
            <p:cNvSpPr txBox="1">
              <a:spLocks noChangeArrowheads="1"/>
            </p:cNvSpPr>
            <p:nvPr/>
          </p:nvSpPr>
          <p:spPr bwMode="auto">
            <a:xfrm>
              <a:off x="2123660" y="5089565"/>
              <a:ext cx="1010213" cy="35394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/>
                <a:t>Beispiel: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3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33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33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33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33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64" grpId="0" animBg="1"/>
      <p:bldP spid="633869" grpId="0"/>
      <p:bldP spid="633871" grpId="0"/>
      <p:bldP spid="633873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4"/>
          <p:cNvSpPr>
            <a:spLocks noChangeArrowheads="1"/>
          </p:cNvSpPr>
          <p:nvPr/>
        </p:nvSpPr>
        <p:spPr bwMode="auto">
          <a:xfrm>
            <a:off x="1588" y="5930900"/>
            <a:ext cx="8099425" cy="83661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3.5	Pinzuordnung</a:t>
            </a:r>
          </a:p>
        </p:txBody>
      </p:sp>
      <p:sp>
        <p:nvSpPr>
          <p:cNvPr id="647173" name="AutoShape 5"/>
          <p:cNvSpPr>
            <a:spLocks noChangeArrowheads="1"/>
          </p:cNvSpPr>
          <p:nvPr/>
        </p:nvSpPr>
        <p:spPr bwMode="auto">
          <a:xfrm rot="-3920039">
            <a:off x="3986212" y="2490788"/>
            <a:ext cx="665163" cy="1798638"/>
          </a:xfrm>
          <a:prstGeom prst="downArrow">
            <a:avLst>
              <a:gd name="adj1" fmla="val 50000"/>
              <a:gd name="adj2" fmla="val 67601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04453" name="Rectangle 6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grpSp>
        <p:nvGrpSpPr>
          <p:cNvPr id="647191" name="Group 23"/>
          <p:cNvGrpSpPr>
            <a:grpSpLocks/>
          </p:cNvGrpSpPr>
          <p:nvPr/>
        </p:nvGrpSpPr>
        <p:grpSpPr bwMode="auto">
          <a:xfrm>
            <a:off x="228600" y="333375"/>
            <a:ext cx="2752725" cy="3052763"/>
            <a:chOff x="144" y="210"/>
            <a:chExt cx="1734" cy="1923"/>
          </a:xfrm>
        </p:grpSpPr>
        <p:pic>
          <p:nvPicPr>
            <p:cNvPr id="104464" name="Picture 11" descr="bild1_SW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75"/>
            <a:stretch>
              <a:fillRect/>
            </a:stretch>
          </p:blipFill>
          <p:spPr bwMode="auto">
            <a:xfrm>
              <a:off x="249" y="210"/>
              <a:ext cx="1626" cy="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65" name="Picture 8" descr="bild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4343" b="-2600"/>
            <a:stretch>
              <a:fillRect/>
            </a:stretch>
          </p:blipFill>
          <p:spPr bwMode="auto">
            <a:xfrm>
              <a:off x="689" y="642"/>
              <a:ext cx="793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466" name="Text Box 15"/>
            <p:cNvSpPr txBox="1">
              <a:spLocks noChangeArrowheads="1"/>
            </p:cNvSpPr>
            <p:nvPr/>
          </p:nvSpPr>
          <p:spPr bwMode="auto">
            <a:xfrm>
              <a:off x="144" y="1794"/>
              <a:ext cx="1734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>
              <a:lvl1pPr algn="l" defTabSz="898525">
                <a:lnSpc>
                  <a:spcPct val="102000"/>
                </a:lnSpc>
                <a:spcBef>
                  <a:spcPct val="50000"/>
                </a:spcBef>
                <a:buClr>
                  <a:srgbClr val="CC0000"/>
                </a:buClr>
                <a:buFont typeface="Symbol" pitchFamily="18" charset="2"/>
                <a:buChar char="·"/>
                <a:defRPr sz="17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1pPr>
              <a:lvl2pPr marL="742950" indent="-285750" algn="l" defTabSz="898525">
                <a:lnSpc>
                  <a:spcPct val="102000"/>
                </a:lnSpc>
                <a:spcBef>
                  <a:spcPct val="50000"/>
                </a:spcBef>
                <a:buClr>
                  <a:srgbClr val="CC0000"/>
                </a:buClr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2pPr>
              <a:lvl3pPr marL="1143000" indent="-228600" algn="l" defTabSz="898525">
                <a:lnSpc>
                  <a:spcPts val="2350"/>
                </a:lnSpc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3pPr>
              <a:lvl4pPr marL="1600200" indent="-228600" algn="l" defTabSz="898525">
                <a:lnSpc>
                  <a:spcPts val="2350"/>
                </a:lnSpc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4pPr>
              <a:lvl5pPr marL="2057400" indent="-228600" algn="l" defTabSz="898525">
                <a:lnSpc>
                  <a:spcPts val="2350"/>
                </a:lnSpc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5pPr>
              <a:lvl6pPr marL="2514600" indent="-228600" defTabSz="89852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6pPr>
              <a:lvl7pPr marL="2971800" indent="-228600" defTabSz="89852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7pPr>
              <a:lvl8pPr marL="3429000" indent="-228600" defTabSz="89852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8pPr>
              <a:lvl9pPr marL="3886200" indent="-228600" defTabSz="89852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/>
                <a:t>Zuordnungsaufgabe (Nacktchip</a:t>
              </a:r>
              <a:br>
                <a:rPr lang="de-DE" altLang="de-DE" sz="1400"/>
              </a:br>
              <a:r>
                <a:rPr lang="de-DE" altLang="de-DE" sz="1400"/>
                <a:t>auf MCM)</a:t>
              </a:r>
            </a:p>
          </p:txBody>
        </p:sp>
      </p:grpSp>
      <p:grpSp>
        <p:nvGrpSpPr>
          <p:cNvPr id="647192" name="Group 24"/>
          <p:cNvGrpSpPr>
            <a:grpSpLocks/>
          </p:cNvGrpSpPr>
          <p:nvPr/>
        </p:nvGrpSpPr>
        <p:grpSpPr bwMode="auto">
          <a:xfrm>
            <a:off x="5537200" y="3817938"/>
            <a:ext cx="2741613" cy="2889250"/>
            <a:chOff x="3488" y="2405"/>
            <a:chExt cx="1727" cy="1820"/>
          </a:xfrm>
        </p:grpSpPr>
        <p:sp>
          <p:nvSpPr>
            <p:cNvPr id="104462" name="Text Box 18"/>
            <p:cNvSpPr txBox="1">
              <a:spLocks noChangeArrowheads="1"/>
            </p:cNvSpPr>
            <p:nvPr/>
          </p:nvSpPr>
          <p:spPr bwMode="auto">
            <a:xfrm>
              <a:off x="3488" y="4020"/>
              <a:ext cx="1474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>
              <a:lvl1pPr algn="l" defTabSz="898525">
                <a:lnSpc>
                  <a:spcPct val="102000"/>
                </a:lnSpc>
                <a:spcBef>
                  <a:spcPct val="50000"/>
                </a:spcBef>
                <a:buClr>
                  <a:srgbClr val="CC0000"/>
                </a:buClr>
                <a:buFont typeface="Symbol" pitchFamily="18" charset="2"/>
                <a:buChar char="·"/>
                <a:defRPr sz="17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1pPr>
              <a:lvl2pPr marL="742950" indent="-285750" algn="l" defTabSz="898525">
                <a:lnSpc>
                  <a:spcPct val="102000"/>
                </a:lnSpc>
                <a:spcBef>
                  <a:spcPct val="50000"/>
                </a:spcBef>
                <a:buClr>
                  <a:srgbClr val="CC0000"/>
                </a:buClr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2pPr>
              <a:lvl3pPr marL="1143000" indent="-228600" algn="l" defTabSz="898525">
                <a:lnSpc>
                  <a:spcPts val="2350"/>
                </a:lnSpc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3pPr>
              <a:lvl4pPr marL="1600200" indent="-228600" algn="l" defTabSz="898525">
                <a:lnSpc>
                  <a:spcPts val="2350"/>
                </a:lnSpc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4pPr>
              <a:lvl5pPr marL="2057400" indent="-228600" algn="l" defTabSz="898525">
                <a:lnSpc>
                  <a:spcPts val="2350"/>
                </a:lnSpc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5pPr>
              <a:lvl6pPr marL="2514600" indent="-228600" defTabSz="89852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6pPr>
              <a:lvl7pPr marL="2971800" indent="-228600" defTabSz="89852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7pPr>
              <a:lvl8pPr marL="3429000" indent="-228600" defTabSz="89852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8pPr>
              <a:lvl9pPr marL="3886200" indent="-228600" defTabSz="89852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/>
                <a:t>Optimierte Pinzuordnung  </a:t>
              </a:r>
            </a:p>
          </p:txBody>
        </p:sp>
        <p:pic>
          <p:nvPicPr>
            <p:cNvPr id="104463" name="Picture 20" descr="bil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2405"/>
              <a:ext cx="1609" cy="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47193" name="Group 25"/>
          <p:cNvGrpSpPr>
            <a:grpSpLocks/>
          </p:cNvGrpSpPr>
          <p:nvPr/>
        </p:nvGrpSpPr>
        <p:grpSpPr bwMode="auto">
          <a:xfrm>
            <a:off x="5435600" y="328613"/>
            <a:ext cx="2959100" cy="3062287"/>
            <a:chOff x="3424" y="207"/>
            <a:chExt cx="1864" cy="1929"/>
          </a:xfrm>
        </p:grpSpPr>
        <p:sp>
          <p:nvSpPr>
            <p:cNvPr id="104460" name="Text Box 17"/>
            <p:cNvSpPr txBox="1">
              <a:spLocks noChangeArrowheads="1"/>
            </p:cNvSpPr>
            <p:nvPr/>
          </p:nvSpPr>
          <p:spPr bwMode="auto">
            <a:xfrm>
              <a:off x="3424" y="1797"/>
              <a:ext cx="1864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>
              <a:lvl1pPr algn="l" defTabSz="898525">
                <a:lnSpc>
                  <a:spcPct val="102000"/>
                </a:lnSpc>
                <a:spcBef>
                  <a:spcPct val="50000"/>
                </a:spcBef>
                <a:buClr>
                  <a:srgbClr val="CC0000"/>
                </a:buClr>
                <a:buFont typeface="Symbol" pitchFamily="18" charset="2"/>
                <a:buChar char="·"/>
                <a:defRPr sz="17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1pPr>
              <a:lvl2pPr marL="742950" indent="-285750" algn="l" defTabSz="898525">
                <a:lnSpc>
                  <a:spcPct val="102000"/>
                </a:lnSpc>
                <a:spcBef>
                  <a:spcPct val="50000"/>
                </a:spcBef>
                <a:buClr>
                  <a:srgbClr val="CC0000"/>
                </a:buClr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2pPr>
              <a:lvl3pPr marL="1143000" indent="-228600" algn="l" defTabSz="898525">
                <a:lnSpc>
                  <a:spcPts val="2350"/>
                </a:lnSpc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3pPr>
              <a:lvl4pPr marL="1600200" indent="-228600" algn="l" defTabSz="898525">
                <a:lnSpc>
                  <a:spcPts val="2350"/>
                </a:lnSpc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4pPr>
              <a:lvl5pPr marL="2057400" indent="-228600" algn="l" defTabSz="898525">
                <a:lnSpc>
                  <a:spcPts val="2350"/>
                </a:lnSpc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5pPr>
              <a:lvl6pPr marL="2514600" indent="-228600" defTabSz="89852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6pPr>
              <a:lvl7pPr marL="2971800" indent="-228600" defTabSz="89852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7pPr>
              <a:lvl8pPr marL="3429000" indent="-228600" defTabSz="89852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8pPr>
              <a:lvl9pPr marL="3886200" indent="-228600" defTabSz="89852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/>
                <a:t>Flylines bei optimierter Zuordnung</a:t>
              </a:r>
              <a:br>
                <a:rPr lang="de-DE" altLang="de-DE" sz="1400"/>
              </a:br>
              <a:r>
                <a:rPr lang="de-DE" altLang="de-DE" sz="1400"/>
                <a:t>(kreuzungsfrei) </a:t>
              </a:r>
            </a:p>
          </p:txBody>
        </p:sp>
        <p:pic>
          <p:nvPicPr>
            <p:cNvPr id="104461" name="Picture 21" descr="bil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2" y="207"/>
              <a:ext cx="1581" cy="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47194" name="Group 26"/>
          <p:cNvGrpSpPr>
            <a:grpSpLocks/>
          </p:cNvGrpSpPr>
          <p:nvPr/>
        </p:nvGrpSpPr>
        <p:grpSpPr bwMode="auto">
          <a:xfrm>
            <a:off x="900113" y="3817938"/>
            <a:ext cx="3138487" cy="2889250"/>
            <a:chOff x="567" y="2405"/>
            <a:chExt cx="1977" cy="1820"/>
          </a:xfrm>
        </p:grpSpPr>
        <p:sp>
          <p:nvSpPr>
            <p:cNvPr id="104458" name="Text Box 16"/>
            <p:cNvSpPr txBox="1">
              <a:spLocks noChangeArrowheads="1"/>
            </p:cNvSpPr>
            <p:nvPr/>
          </p:nvSpPr>
          <p:spPr bwMode="auto">
            <a:xfrm>
              <a:off x="567" y="4020"/>
              <a:ext cx="1977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>
              <a:lvl1pPr algn="l" defTabSz="898525">
                <a:lnSpc>
                  <a:spcPct val="102000"/>
                </a:lnSpc>
                <a:spcBef>
                  <a:spcPct val="50000"/>
                </a:spcBef>
                <a:buClr>
                  <a:srgbClr val="CC0000"/>
                </a:buClr>
                <a:buFont typeface="Symbol" pitchFamily="18" charset="2"/>
                <a:buChar char="·"/>
                <a:defRPr sz="17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1pPr>
              <a:lvl2pPr marL="742950" indent="-285750" algn="l" defTabSz="898525">
                <a:lnSpc>
                  <a:spcPct val="102000"/>
                </a:lnSpc>
                <a:spcBef>
                  <a:spcPct val="50000"/>
                </a:spcBef>
                <a:buClr>
                  <a:srgbClr val="CC0000"/>
                </a:buClr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2pPr>
              <a:lvl3pPr marL="1143000" indent="-228600" algn="l" defTabSz="898525">
                <a:lnSpc>
                  <a:spcPts val="2350"/>
                </a:lnSpc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3pPr>
              <a:lvl4pPr marL="1600200" indent="-228600" algn="l" defTabSz="898525">
                <a:lnSpc>
                  <a:spcPts val="2350"/>
                </a:lnSpc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4pPr>
              <a:lvl5pPr marL="2057400" indent="-228600" algn="l" defTabSz="898525">
                <a:lnSpc>
                  <a:spcPts val="2350"/>
                </a:lnSpc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5pPr>
              <a:lvl6pPr marL="2514600" indent="-228600" defTabSz="89852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6pPr>
              <a:lvl7pPr marL="2971800" indent="-228600" defTabSz="89852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7pPr>
              <a:lvl8pPr marL="3429000" indent="-228600" defTabSz="89852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8pPr>
              <a:lvl9pPr marL="3886200" indent="-228600" defTabSz="89852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/>
                <a:t>Flylines bei willkürlicher Zuordnung  </a:t>
              </a:r>
            </a:p>
          </p:txBody>
        </p:sp>
        <p:pic>
          <p:nvPicPr>
            <p:cNvPr id="104459" name="Picture 22" descr="bil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" y="2405"/>
              <a:ext cx="1610" cy="1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4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4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4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17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3.5.2	Pinzuordnung mittels konzentrischer Kreise</a:t>
            </a:r>
          </a:p>
        </p:txBody>
      </p:sp>
      <p:sp>
        <p:nvSpPr>
          <p:cNvPr id="594963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611188" y="1341438"/>
            <a:ext cx="8281987" cy="5256212"/>
          </a:xfrm>
          <a:noFill/>
        </p:spPr>
        <p:txBody>
          <a:bodyPr lIns="191095" tIns="44941" rIns="89883" bIns="44941"/>
          <a:lstStyle/>
          <a:p>
            <a:pPr defTabSz="762000">
              <a:tabLst/>
            </a:pPr>
            <a:r>
              <a:rPr lang="de-DE" altLang="de-DE"/>
              <a:t>Ziel: Planarisierung der Verbindungen zwischen einem Block und mit ihm verbundenen Anschlüssen (Minimierung von Verbindungsüberschneidungen)</a:t>
            </a:r>
            <a:br>
              <a:rPr lang="de-DE" altLang="de-DE"/>
            </a:br>
            <a:endParaRPr lang="de-DE" altLang="de-DE"/>
          </a:p>
          <a:p>
            <a:pPr defTabSz="762000">
              <a:tabLst/>
            </a:pPr>
            <a:r>
              <a:rPr lang="de-DE" altLang="de-DE"/>
              <a:t>Wesentliches Merkmal dieser Vorgehensweise ist die Nutzung zweier konzentrischer Kreise: </a:t>
            </a:r>
          </a:p>
          <a:p>
            <a:pPr marL="742950" lvl="1" indent="-285750" defTabSz="762000">
              <a:tabLst/>
            </a:pPr>
            <a:r>
              <a:rPr lang="de-DE" altLang="de-DE"/>
              <a:t>Ein </a:t>
            </a:r>
            <a:r>
              <a:rPr lang="de-DE" altLang="de-DE">
                <a:solidFill>
                  <a:srgbClr val="C00000"/>
                </a:solidFill>
              </a:rPr>
              <a:t>innerer Kreis </a:t>
            </a:r>
            <a:r>
              <a:rPr lang="de-DE" altLang="de-DE"/>
              <a:t>zur Darstellung der (flexiblen) Pins des z.Zt. betrachteten Blocks und</a:t>
            </a:r>
          </a:p>
          <a:p>
            <a:pPr marL="742950" lvl="1" indent="-285750" defTabSz="762000">
              <a:tabLst/>
            </a:pPr>
            <a:r>
              <a:rPr lang="de-DE" altLang="de-DE"/>
              <a:t>ein </a:t>
            </a:r>
            <a:r>
              <a:rPr lang="de-DE" altLang="de-DE">
                <a:solidFill>
                  <a:srgbClr val="C00000"/>
                </a:solidFill>
              </a:rPr>
              <a:t>äußerer Kreis </a:t>
            </a:r>
            <a:r>
              <a:rPr lang="de-DE" altLang="de-DE"/>
              <a:t>zur Darstellung der (bereits zugeordneten) Verbindungsanschlüsse der anderen Blöcke.</a:t>
            </a:r>
            <a:br>
              <a:rPr lang="de-DE" altLang="de-DE"/>
            </a:br>
            <a:endParaRPr lang="de-DE" altLang="de-DE"/>
          </a:p>
          <a:p>
            <a:pPr defTabSz="762000">
              <a:tabLst/>
            </a:pPr>
            <a:r>
              <a:rPr lang="de-DE" altLang="de-DE"/>
              <a:t>Mittels einer Kreiszuordnung der inneren und äußeren Pins wird angestrebt, dass sich zu jedem äußeren Pin ein inneres Pin derart finden lässt, dass die resultierenden Verbindungen überschneidungsfrei sind.</a:t>
            </a:r>
            <a:endParaRPr lang="en-US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4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9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94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94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96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822325" y="1598613"/>
            <a:ext cx="3519488" cy="3213100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  <a:extLst/>
        </p:spPr>
        <p:txBody>
          <a:bodyPr wrap="none" lIns="180500" tIns="42449" rIns="84899" bIns="64178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3.5.2	Pinzuordnung mittels konzentrischer Kreise: Beispiel</a:t>
            </a: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 rot="-5400000">
            <a:off x="6915944" y="3718719"/>
            <a:ext cx="3597275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800">
                <a:solidFill>
                  <a:srgbClr val="B2B2B2"/>
                </a:solidFill>
              </a:rPr>
              <a:t>Nach Koren, N. L.: Pin Assignment in Automated Printed Circuit Boards</a:t>
            </a:r>
          </a:p>
        </p:txBody>
      </p:sp>
      <p:sp>
        <p:nvSpPr>
          <p:cNvPr id="109573" name="AutoShape 5"/>
          <p:cNvSpPr>
            <a:spLocks noChangeArrowheads="1"/>
          </p:cNvSpPr>
          <p:nvPr/>
        </p:nvSpPr>
        <p:spPr bwMode="auto">
          <a:xfrm>
            <a:off x="2895600" y="3316288"/>
            <a:ext cx="122238" cy="120650"/>
          </a:xfrm>
          <a:prstGeom prst="flowChartConnector">
            <a:avLst/>
          </a:prstGeom>
          <a:solidFill>
            <a:srgbClr val="CC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09574" name="AutoShape 6"/>
          <p:cNvSpPr>
            <a:spLocks noChangeArrowheads="1"/>
          </p:cNvSpPr>
          <p:nvPr/>
        </p:nvSpPr>
        <p:spPr bwMode="auto">
          <a:xfrm>
            <a:off x="2895600" y="3590925"/>
            <a:ext cx="122238" cy="122238"/>
          </a:xfrm>
          <a:prstGeom prst="flowChartConnector">
            <a:avLst/>
          </a:prstGeom>
          <a:solidFill>
            <a:srgbClr val="CC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09575" name="AutoShape 7"/>
          <p:cNvSpPr>
            <a:spLocks noChangeArrowheads="1"/>
          </p:cNvSpPr>
          <p:nvPr/>
        </p:nvSpPr>
        <p:spPr bwMode="auto">
          <a:xfrm>
            <a:off x="2895600" y="3863975"/>
            <a:ext cx="122238" cy="120650"/>
          </a:xfrm>
          <a:prstGeom prst="flowChartConnector">
            <a:avLst/>
          </a:prstGeom>
          <a:solidFill>
            <a:srgbClr val="CC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09576" name="AutoShape 8"/>
          <p:cNvSpPr>
            <a:spLocks noChangeArrowheads="1"/>
          </p:cNvSpPr>
          <p:nvPr/>
        </p:nvSpPr>
        <p:spPr bwMode="auto">
          <a:xfrm>
            <a:off x="2247900" y="3316288"/>
            <a:ext cx="123825" cy="120650"/>
          </a:xfrm>
          <a:prstGeom prst="flowChartConnector">
            <a:avLst/>
          </a:prstGeom>
          <a:solidFill>
            <a:srgbClr val="CC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09577" name="AutoShape 9"/>
          <p:cNvSpPr>
            <a:spLocks noChangeArrowheads="1"/>
          </p:cNvSpPr>
          <p:nvPr/>
        </p:nvSpPr>
        <p:spPr bwMode="auto">
          <a:xfrm>
            <a:off x="2247900" y="3590925"/>
            <a:ext cx="123825" cy="122238"/>
          </a:xfrm>
          <a:prstGeom prst="flowChartConnector">
            <a:avLst/>
          </a:prstGeom>
          <a:solidFill>
            <a:srgbClr val="CC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09578" name="AutoShape 10"/>
          <p:cNvSpPr>
            <a:spLocks noChangeArrowheads="1"/>
          </p:cNvSpPr>
          <p:nvPr/>
        </p:nvSpPr>
        <p:spPr bwMode="auto">
          <a:xfrm>
            <a:off x="2247900" y="3863975"/>
            <a:ext cx="123825" cy="120650"/>
          </a:xfrm>
          <a:prstGeom prst="flowChartConnector">
            <a:avLst/>
          </a:prstGeom>
          <a:solidFill>
            <a:srgbClr val="CC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09579" name="AutoShape 11"/>
          <p:cNvSpPr>
            <a:spLocks noChangeArrowheads="1"/>
          </p:cNvSpPr>
          <p:nvPr/>
        </p:nvSpPr>
        <p:spPr bwMode="auto">
          <a:xfrm>
            <a:off x="3619500" y="3590925"/>
            <a:ext cx="123825" cy="122238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09580" name="AutoShape 12"/>
          <p:cNvSpPr>
            <a:spLocks noChangeArrowheads="1"/>
          </p:cNvSpPr>
          <p:nvPr/>
        </p:nvSpPr>
        <p:spPr bwMode="auto">
          <a:xfrm>
            <a:off x="2908300" y="2493963"/>
            <a:ext cx="123825" cy="123825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09581" name="AutoShape 13"/>
          <p:cNvSpPr>
            <a:spLocks noChangeArrowheads="1"/>
          </p:cNvSpPr>
          <p:nvPr/>
        </p:nvSpPr>
        <p:spPr bwMode="auto">
          <a:xfrm>
            <a:off x="4073525" y="4194175"/>
            <a:ext cx="122238" cy="122238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09582" name="AutoShape 14"/>
          <p:cNvSpPr>
            <a:spLocks noChangeArrowheads="1"/>
          </p:cNvSpPr>
          <p:nvPr/>
        </p:nvSpPr>
        <p:spPr bwMode="auto">
          <a:xfrm>
            <a:off x="1778000" y="4452938"/>
            <a:ext cx="120650" cy="122237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09583" name="AutoShape 15"/>
          <p:cNvSpPr>
            <a:spLocks noChangeArrowheads="1"/>
          </p:cNvSpPr>
          <p:nvPr/>
        </p:nvSpPr>
        <p:spPr bwMode="auto">
          <a:xfrm>
            <a:off x="1397000" y="4262438"/>
            <a:ext cx="122238" cy="122237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09584" name="AutoShape 16"/>
          <p:cNvSpPr>
            <a:spLocks noChangeArrowheads="1"/>
          </p:cNvSpPr>
          <p:nvPr/>
        </p:nvSpPr>
        <p:spPr bwMode="auto">
          <a:xfrm>
            <a:off x="914400" y="3087688"/>
            <a:ext cx="122238" cy="122237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09585" name="Rectangle 17"/>
          <p:cNvSpPr>
            <a:spLocks noChangeArrowheads="1"/>
          </p:cNvSpPr>
          <p:nvPr/>
        </p:nvSpPr>
        <p:spPr bwMode="auto">
          <a:xfrm>
            <a:off x="2382838" y="3284538"/>
            <a:ext cx="501650" cy="763587"/>
          </a:xfrm>
          <a:prstGeom prst="rect">
            <a:avLst/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09586" name="Text Box 18"/>
          <p:cNvSpPr txBox="1">
            <a:spLocks noChangeArrowheads="1"/>
          </p:cNvSpPr>
          <p:nvPr/>
        </p:nvSpPr>
        <p:spPr bwMode="auto">
          <a:xfrm>
            <a:off x="896938" y="1682750"/>
            <a:ext cx="2217737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95" tIns="44941" rIns="89883" bIns="67945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 algn="ctr"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Zuordnungsproblem</a:t>
            </a:r>
            <a:endParaRPr lang="en-US" altLang="de-DE"/>
          </a:p>
        </p:txBody>
      </p:sp>
      <p:sp>
        <p:nvSpPr>
          <p:cNvPr id="2" name="Rounded Rectangular Callout 1"/>
          <p:cNvSpPr>
            <a:spLocks noChangeArrowheads="1"/>
          </p:cNvSpPr>
          <p:nvPr/>
        </p:nvSpPr>
        <p:spPr bwMode="auto">
          <a:xfrm>
            <a:off x="841375" y="5237163"/>
            <a:ext cx="3500438" cy="704850"/>
          </a:xfrm>
          <a:prstGeom prst="wedgeRoundRectCallout">
            <a:avLst>
              <a:gd name="adj1" fmla="val 9722"/>
              <a:gd name="adj2" fmla="val -180241"/>
              <a:gd name="adj3" fmla="val 16667"/>
            </a:avLst>
          </a:prstGeom>
          <a:solidFill>
            <a:srgbClr val="8DBF55"/>
          </a:solidFill>
          <a:ln w="9525" algn="ctr">
            <a:solidFill>
              <a:srgbClr val="008000"/>
            </a:solidFill>
            <a:round/>
            <a:headEnd/>
            <a:tailEnd type="triangle" w="med" len="med"/>
          </a:ln>
          <a:effectLst/>
          <a:extLst/>
        </p:spPr>
        <p:txBody>
          <a:bodyPr lIns="191084" tIns="44939" rIns="89877" bIns="67941" anchor="ctr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Welche Netze/Signale sind zu welchen Pins zuzuordnen?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822325" y="1598613"/>
            <a:ext cx="3519488" cy="3213100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  <a:extLst/>
        </p:spPr>
        <p:txBody>
          <a:bodyPr wrap="none" lIns="180500" tIns="42449" rIns="84899" bIns="64178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3.5.2	Pinzuordnung mittels konzentrischer Kreise: Beispiel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 rot="-5400000">
            <a:off x="6915944" y="3718719"/>
            <a:ext cx="3597275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800">
                <a:solidFill>
                  <a:srgbClr val="B2B2B2"/>
                </a:solidFill>
              </a:rPr>
              <a:t>Nach Koren, N. L.: Pin Assignment in Automated Printed Circuit Boards</a:t>
            </a:r>
          </a:p>
        </p:txBody>
      </p:sp>
      <p:sp>
        <p:nvSpPr>
          <p:cNvPr id="110597" name="AutoShape 5"/>
          <p:cNvSpPr>
            <a:spLocks noChangeArrowheads="1"/>
          </p:cNvSpPr>
          <p:nvPr/>
        </p:nvSpPr>
        <p:spPr bwMode="auto">
          <a:xfrm>
            <a:off x="5983288" y="2684463"/>
            <a:ext cx="1905000" cy="19065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549" y="10800"/>
                </a:moveTo>
                <a:cubicBezTo>
                  <a:pt x="7549" y="12595"/>
                  <a:pt x="9005" y="14051"/>
                  <a:pt x="10800" y="14051"/>
                </a:cubicBezTo>
                <a:cubicBezTo>
                  <a:pt x="12595" y="14051"/>
                  <a:pt x="14051" y="12595"/>
                  <a:pt x="14051" y="10800"/>
                </a:cubicBezTo>
                <a:cubicBezTo>
                  <a:pt x="14051" y="9005"/>
                  <a:pt x="12595" y="7549"/>
                  <a:pt x="10800" y="7549"/>
                </a:cubicBezTo>
                <a:cubicBezTo>
                  <a:pt x="9005" y="7549"/>
                  <a:pt x="7549" y="9005"/>
                  <a:pt x="7549" y="10800"/>
                </a:cubicBezTo>
                <a:close/>
              </a:path>
            </a:pathLst>
          </a:custGeom>
          <a:noFill/>
          <a:ln w="9525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0598" name="AutoShape 6"/>
          <p:cNvSpPr>
            <a:spLocks noChangeArrowheads="1"/>
          </p:cNvSpPr>
          <p:nvPr/>
        </p:nvSpPr>
        <p:spPr bwMode="auto">
          <a:xfrm>
            <a:off x="2895600" y="3316288"/>
            <a:ext cx="122238" cy="120650"/>
          </a:xfrm>
          <a:prstGeom prst="flowChartConnector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0599" name="AutoShape 7"/>
          <p:cNvSpPr>
            <a:spLocks noChangeArrowheads="1"/>
          </p:cNvSpPr>
          <p:nvPr/>
        </p:nvSpPr>
        <p:spPr bwMode="auto">
          <a:xfrm>
            <a:off x="2895600" y="3590925"/>
            <a:ext cx="122238" cy="122238"/>
          </a:xfrm>
          <a:prstGeom prst="flowChartConnector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0600" name="AutoShape 8"/>
          <p:cNvSpPr>
            <a:spLocks noChangeArrowheads="1"/>
          </p:cNvSpPr>
          <p:nvPr/>
        </p:nvSpPr>
        <p:spPr bwMode="auto">
          <a:xfrm>
            <a:off x="2895600" y="3863975"/>
            <a:ext cx="122238" cy="120650"/>
          </a:xfrm>
          <a:prstGeom prst="flowChartConnector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0601" name="AutoShape 9"/>
          <p:cNvSpPr>
            <a:spLocks noChangeArrowheads="1"/>
          </p:cNvSpPr>
          <p:nvPr/>
        </p:nvSpPr>
        <p:spPr bwMode="auto">
          <a:xfrm>
            <a:off x="2247900" y="3316288"/>
            <a:ext cx="123825" cy="120650"/>
          </a:xfrm>
          <a:prstGeom prst="flowChartConnector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0602" name="AutoShape 10"/>
          <p:cNvSpPr>
            <a:spLocks noChangeArrowheads="1"/>
          </p:cNvSpPr>
          <p:nvPr/>
        </p:nvSpPr>
        <p:spPr bwMode="auto">
          <a:xfrm>
            <a:off x="2247900" y="3590925"/>
            <a:ext cx="123825" cy="122238"/>
          </a:xfrm>
          <a:prstGeom prst="flowChartConnector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0603" name="AutoShape 11"/>
          <p:cNvSpPr>
            <a:spLocks noChangeArrowheads="1"/>
          </p:cNvSpPr>
          <p:nvPr/>
        </p:nvSpPr>
        <p:spPr bwMode="auto">
          <a:xfrm>
            <a:off x="2247900" y="3863975"/>
            <a:ext cx="123825" cy="120650"/>
          </a:xfrm>
          <a:prstGeom prst="flowChartConnector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0604" name="AutoShape 12"/>
          <p:cNvSpPr>
            <a:spLocks noChangeArrowheads="1"/>
          </p:cNvSpPr>
          <p:nvPr/>
        </p:nvSpPr>
        <p:spPr bwMode="auto">
          <a:xfrm>
            <a:off x="3619500" y="3590925"/>
            <a:ext cx="123825" cy="122238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0605" name="AutoShape 13"/>
          <p:cNvSpPr>
            <a:spLocks noChangeArrowheads="1"/>
          </p:cNvSpPr>
          <p:nvPr/>
        </p:nvSpPr>
        <p:spPr bwMode="auto">
          <a:xfrm>
            <a:off x="2908300" y="2493963"/>
            <a:ext cx="123825" cy="123825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0606" name="AutoShape 14"/>
          <p:cNvSpPr>
            <a:spLocks noChangeArrowheads="1"/>
          </p:cNvSpPr>
          <p:nvPr/>
        </p:nvSpPr>
        <p:spPr bwMode="auto">
          <a:xfrm>
            <a:off x="4073525" y="4194175"/>
            <a:ext cx="122238" cy="122238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0607" name="AutoShape 15"/>
          <p:cNvSpPr>
            <a:spLocks noChangeArrowheads="1"/>
          </p:cNvSpPr>
          <p:nvPr/>
        </p:nvSpPr>
        <p:spPr bwMode="auto">
          <a:xfrm>
            <a:off x="1778000" y="4452938"/>
            <a:ext cx="120650" cy="122237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0608" name="AutoShape 16"/>
          <p:cNvSpPr>
            <a:spLocks noChangeArrowheads="1"/>
          </p:cNvSpPr>
          <p:nvPr/>
        </p:nvSpPr>
        <p:spPr bwMode="auto">
          <a:xfrm>
            <a:off x="1397000" y="4262438"/>
            <a:ext cx="122238" cy="122237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0609" name="AutoShape 17"/>
          <p:cNvSpPr>
            <a:spLocks noChangeArrowheads="1"/>
          </p:cNvSpPr>
          <p:nvPr/>
        </p:nvSpPr>
        <p:spPr bwMode="auto">
          <a:xfrm>
            <a:off x="914400" y="3087688"/>
            <a:ext cx="122238" cy="122237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0610" name="Rectangle 18"/>
          <p:cNvSpPr>
            <a:spLocks noChangeArrowheads="1"/>
          </p:cNvSpPr>
          <p:nvPr/>
        </p:nvSpPr>
        <p:spPr bwMode="auto">
          <a:xfrm>
            <a:off x="2382838" y="3284538"/>
            <a:ext cx="501650" cy="763587"/>
          </a:xfrm>
          <a:prstGeom prst="rect">
            <a:avLst/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0611" name="AutoShape 19"/>
          <p:cNvSpPr>
            <a:spLocks noChangeArrowheads="1"/>
          </p:cNvSpPr>
          <p:nvPr/>
        </p:nvSpPr>
        <p:spPr bwMode="auto">
          <a:xfrm>
            <a:off x="7202488" y="3316288"/>
            <a:ext cx="123825" cy="120650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0612" name="AutoShape 20"/>
          <p:cNvSpPr>
            <a:spLocks noChangeArrowheads="1"/>
          </p:cNvSpPr>
          <p:nvPr/>
        </p:nvSpPr>
        <p:spPr bwMode="auto">
          <a:xfrm>
            <a:off x="7202488" y="3590925"/>
            <a:ext cx="123825" cy="122238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0613" name="AutoShape 21"/>
          <p:cNvSpPr>
            <a:spLocks noChangeArrowheads="1"/>
          </p:cNvSpPr>
          <p:nvPr/>
        </p:nvSpPr>
        <p:spPr bwMode="auto">
          <a:xfrm>
            <a:off x="7202488" y="3863975"/>
            <a:ext cx="123825" cy="120650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0614" name="AutoShape 22"/>
          <p:cNvSpPr>
            <a:spLocks noChangeArrowheads="1"/>
          </p:cNvSpPr>
          <p:nvPr/>
        </p:nvSpPr>
        <p:spPr bwMode="auto">
          <a:xfrm>
            <a:off x="6556375" y="3316288"/>
            <a:ext cx="122238" cy="120650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0615" name="AutoShape 23"/>
          <p:cNvSpPr>
            <a:spLocks noChangeArrowheads="1"/>
          </p:cNvSpPr>
          <p:nvPr/>
        </p:nvSpPr>
        <p:spPr bwMode="auto">
          <a:xfrm>
            <a:off x="6556375" y="3590925"/>
            <a:ext cx="122238" cy="122238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0616" name="AutoShape 24"/>
          <p:cNvSpPr>
            <a:spLocks noChangeArrowheads="1"/>
          </p:cNvSpPr>
          <p:nvPr/>
        </p:nvSpPr>
        <p:spPr bwMode="auto">
          <a:xfrm>
            <a:off x="6556375" y="3863975"/>
            <a:ext cx="122238" cy="120650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0617" name="AutoShape 25"/>
          <p:cNvSpPr>
            <a:spLocks noChangeArrowheads="1"/>
          </p:cNvSpPr>
          <p:nvPr/>
        </p:nvSpPr>
        <p:spPr bwMode="auto">
          <a:xfrm>
            <a:off x="7927975" y="3590925"/>
            <a:ext cx="122238" cy="122238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0618" name="AutoShape 26"/>
          <p:cNvSpPr>
            <a:spLocks noChangeArrowheads="1"/>
          </p:cNvSpPr>
          <p:nvPr/>
        </p:nvSpPr>
        <p:spPr bwMode="auto">
          <a:xfrm>
            <a:off x="7216775" y="2493963"/>
            <a:ext cx="122238" cy="123825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0619" name="AutoShape 27"/>
          <p:cNvSpPr>
            <a:spLocks noChangeArrowheads="1"/>
          </p:cNvSpPr>
          <p:nvPr/>
        </p:nvSpPr>
        <p:spPr bwMode="auto">
          <a:xfrm>
            <a:off x="8380413" y="4194175"/>
            <a:ext cx="123825" cy="122238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0620" name="AutoShape 28"/>
          <p:cNvSpPr>
            <a:spLocks noChangeArrowheads="1"/>
          </p:cNvSpPr>
          <p:nvPr/>
        </p:nvSpPr>
        <p:spPr bwMode="auto">
          <a:xfrm>
            <a:off x="6084888" y="4452938"/>
            <a:ext cx="122237" cy="122237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0621" name="AutoShape 29"/>
          <p:cNvSpPr>
            <a:spLocks noChangeArrowheads="1"/>
          </p:cNvSpPr>
          <p:nvPr/>
        </p:nvSpPr>
        <p:spPr bwMode="auto">
          <a:xfrm>
            <a:off x="5703888" y="4262438"/>
            <a:ext cx="122237" cy="122237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0622" name="AutoShape 30"/>
          <p:cNvSpPr>
            <a:spLocks noChangeArrowheads="1"/>
          </p:cNvSpPr>
          <p:nvPr/>
        </p:nvSpPr>
        <p:spPr bwMode="auto">
          <a:xfrm>
            <a:off x="5221288" y="3087688"/>
            <a:ext cx="122237" cy="122237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0623" name="Text Box 31"/>
          <p:cNvSpPr txBox="1">
            <a:spLocks noChangeArrowheads="1"/>
          </p:cNvSpPr>
          <p:nvPr/>
        </p:nvSpPr>
        <p:spPr bwMode="auto">
          <a:xfrm>
            <a:off x="896938" y="1682750"/>
            <a:ext cx="2217737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95" tIns="44941" rIns="89883" bIns="67945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 algn="ctr"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Zuordnungsproblem</a:t>
            </a:r>
            <a:endParaRPr lang="en-US" altLang="de-DE"/>
          </a:p>
        </p:txBody>
      </p:sp>
      <p:sp>
        <p:nvSpPr>
          <p:cNvPr id="110624" name="AutoShape 32"/>
          <p:cNvSpPr>
            <a:spLocks noChangeArrowheads="1"/>
          </p:cNvSpPr>
          <p:nvPr/>
        </p:nvSpPr>
        <p:spPr bwMode="auto">
          <a:xfrm>
            <a:off x="4573588" y="3200400"/>
            <a:ext cx="455612" cy="838200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0625" name="Text Box 33"/>
          <p:cNvSpPr txBox="1">
            <a:spLocks noChangeArrowheads="1"/>
          </p:cNvSpPr>
          <p:nvPr/>
        </p:nvSpPr>
        <p:spPr bwMode="auto">
          <a:xfrm>
            <a:off x="5160963" y="1682750"/>
            <a:ext cx="2192337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95" tIns="44941" rIns="89883" bIns="67945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 algn="ctr"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1. Kreisbestimmung</a:t>
            </a:r>
            <a:endParaRPr lang="en-US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3.5.2	Pinzuordnung mittels konzentrischer Kreise: Beispiel</a:t>
            </a: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 rot="-5400000">
            <a:off x="6915944" y="3718719"/>
            <a:ext cx="3597275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800">
                <a:solidFill>
                  <a:srgbClr val="B2B2B2"/>
                </a:solidFill>
              </a:rPr>
              <a:t>Nach Koren, N. L.: Pin Assignment in Automated Printed Circuit Boards</a:t>
            </a:r>
          </a:p>
        </p:txBody>
      </p:sp>
      <p:sp>
        <p:nvSpPr>
          <p:cNvPr id="111620" name="Text Box 37"/>
          <p:cNvSpPr txBox="1">
            <a:spLocks noChangeArrowheads="1"/>
          </p:cNvSpPr>
          <p:nvPr/>
        </p:nvSpPr>
        <p:spPr bwMode="auto">
          <a:xfrm>
            <a:off x="606425" y="1574800"/>
            <a:ext cx="2238375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>
            <a:lvl1pPr defTabSz="849313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49313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225"/>
              </a:lnSpc>
            </a:pPr>
            <a:r>
              <a:rPr lang="de-DE" altLang="de-DE"/>
              <a:t>2. Punktbestimmung</a:t>
            </a:r>
            <a:endParaRPr lang="en-US" altLang="de-DE"/>
          </a:p>
        </p:txBody>
      </p:sp>
      <p:sp>
        <p:nvSpPr>
          <p:cNvPr id="111621" name="AutoShape 38"/>
          <p:cNvSpPr>
            <a:spLocks noChangeArrowheads="1"/>
          </p:cNvSpPr>
          <p:nvPr/>
        </p:nvSpPr>
        <p:spPr bwMode="auto">
          <a:xfrm>
            <a:off x="1543050" y="2344738"/>
            <a:ext cx="1800225" cy="1800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549" y="10800"/>
                </a:moveTo>
                <a:cubicBezTo>
                  <a:pt x="7549" y="12595"/>
                  <a:pt x="9005" y="14051"/>
                  <a:pt x="10800" y="14051"/>
                </a:cubicBezTo>
                <a:cubicBezTo>
                  <a:pt x="12595" y="14051"/>
                  <a:pt x="14051" y="12595"/>
                  <a:pt x="14051" y="10800"/>
                </a:cubicBezTo>
                <a:cubicBezTo>
                  <a:pt x="14051" y="9005"/>
                  <a:pt x="12595" y="7549"/>
                  <a:pt x="10800" y="7549"/>
                </a:cubicBezTo>
                <a:cubicBezTo>
                  <a:pt x="9005" y="7549"/>
                  <a:pt x="7549" y="9005"/>
                  <a:pt x="7549" y="1080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1622" name="AutoShape 39"/>
          <p:cNvSpPr>
            <a:spLocks noChangeArrowheads="1"/>
          </p:cNvSpPr>
          <p:nvPr/>
        </p:nvSpPr>
        <p:spPr bwMode="auto">
          <a:xfrm>
            <a:off x="2695575" y="2921000"/>
            <a:ext cx="115888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1623" name="AutoShape 40"/>
          <p:cNvSpPr>
            <a:spLocks noChangeArrowheads="1"/>
          </p:cNvSpPr>
          <p:nvPr/>
        </p:nvSpPr>
        <p:spPr bwMode="auto">
          <a:xfrm>
            <a:off x="2695575" y="3179763"/>
            <a:ext cx="115888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1624" name="AutoShape 41"/>
          <p:cNvSpPr>
            <a:spLocks noChangeArrowheads="1"/>
          </p:cNvSpPr>
          <p:nvPr/>
        </p:nvSpPr>
        <p:spPr bwMode="auto">
          <a:xfrm>
            <a:off x="2695575" y="3438525"/>
            <a:ext cx="115888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1625" name="AutoShape 42"/>
          <p:cNvSpPr>
            <a:spLocks noChangeArrowheads="1"/>
          </p:cNvSpPr>
          <p:nvPr/>
        </p:nvSpPr>
        <p:spPr bwMode="auto">
          <a:xfrm>
            <a:off x="2084388" y="2921000"/>
            <a:ext cx="115887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1626" name="AutoShape 43"/>
          <p:cNvSpPr>
            <a:spLocks noChangeArrowheads="1"/>
          </p:cNvSpPr>
          <p:nvPr/>
        </p:nvSpPr>
        <p:spPr bwMode="auto">
          <a:xfrm>
            <a:off x="2084388" y="3179763"/>
            <a:ext cx="115887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1627" name="AutoShape 44"/>
          <p:cNvSpPr>
            <a:spLocks noChangeArrowheads="1"/>
          </p:cNvSpPr>
          <p:nvPr/>
        </p:nvSpPr>
        <p:spPr bwMode="auto">
          <a:xfrm>
            <a:off x="2084388" y="3438525"/>
            <a:ext cx="115887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1628" name="AutoShape 45"/>
          <p:cNvSpPr>
            <a:spLocks noChangeArrowheads="1"/>
          </p:cNvSpPr>
          <p:nvPr/>
        </p:nvSpPr>
        <p:spPr bwMode="auto">
          <a:xfrm>
            <a:off x="3379788" y="3179763"/>
            <a:ext cx="115887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1629" name="AutoShape 46"/>
          <p:cNvSpPr>
            <a:spLocks noChangeArrowheads="1"/>
          </p:cNvSpPr>
          <p:nvPr/>
        </p:nvSpPr>
        <p:spPr bwMode="auto">
          <a:xfrm>
            <a:off x="2676525" y="2222500"/>
            <a:ext cx="115888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1630" name="AutoShape 47"/>
          <p:cNvSpPr>
            <a:spLocks noChangeArrowheads="1"/>
          </p:cNvSpPr>
          <p:nvPr/>
        </p:nvSpPr>
        <p:spPr bwMode="auto">
          <a:xfrm>
            <a:off x="3808413" y="3608388"/>
            <a:ext cx="115887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1631" name="AutoShape 48"/>
          <p:cNvSpPr>
            <a:spLocks noChangeArrowheads="1"/>
          </p:cNvSpPr>
          <p:nvPr/>
        </p:nvSpPr>
        <p:spPr bwMode="auto">
          <a:xfrm>
            <a:off x="1543050" y="3797300"/>
            <a:ext cx="114300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1632" name="AutoShape 49"/>
          <p:cNvSpPr>
            <a:spLocks noChangeArrowheads="1"/>
          </p:cNvSpPr>
          <p:nvPr/>
        </p:nvSpPr>
        <p:spPr bwMode="auto">
          <a:xfrm>
            <a:off x="1111250" y="3625850"/>
            <a:ext cx="115888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1633" name="AutoShape 50"/>
          <p:cNvSpPr>
            <a:spLocks noChangeArrowheads="1"/>
          </p:cNvSpPr>
          <p:nvPr/>
        </p:nvSpPr>
        <p:spPr bwMode="auto">
          <a:xfrm>
            <a:off x="823913" y="2705100"/>
            <a:ext cx="115887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1634" name="Freeform 51"/>
          <p:cNvSpPr>
            <a:spLocks/>
          </p:cNvSpPr>
          <p:nvPr/>
        </p:nvSpPr>
        <p:spPr bwMode="auto">
          <a:xfrm>
            <a:off x="2157413" y="2994025"/>
            <a:ext cx="552450" cy="466725"/>
          </a:xfrm>
          <a:custGeom>
            <a:avLst/>
            <a:gdLst>
              <a:gd name="T0" fmla="*/ 0 w 348"/>
              <a:gd name="T1" fmla="*/ 0 h 294"/>
              <a:gd name="T2" fmla="*/ 2147483647 w 348"/>
              <a:gd name="T3" fmla="*/ 2147483647 h 29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48" h="294">
                <a:moveTo>
                  <a:pt x="0" y="0"/>
                </a:moveTo>
                <a:lnTo>
                  <a:pt x="348" y="29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1635" name="Freeform 52"/>
          <p:cNvSpPr>
            <a:spLocks/>
          </p:cNvSpPr>
          <p:nvPr/>
        </p:nvSpPr>
        <p:spPr bwMode="auto">
          <a:xfrm>
            <a:off x="2157413" y="2974975"/>
            <a:ext cx="581025" cy="504825"/>
          </a:xfrm>
          <a:custGeom>
            <a:avLst/>
            <a:gdLst>
              <a:gd name="T0" fmla="*/ 0 w 366"/>
              <a:gd name="T1" fmla="*/ 2147483647 h 318"/>
              <a:gd name="T2" fmla="*/ 2147483647 w 366"/>
              <a:gd name="T3" fmla="*/ 0 h 31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6" h="318">
                <a:moveTo>
                  <a:pt x="0" y="318"/>
                </a:moveTo>
                <a:lnTo>
                  <a:pt x="366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1636" name="Line 53"/>
          <p:cNvSpPr>
            <a:spLocks noChangeShapeType="1"/>
          </p:cNvSpPr>
          <p:nvPr/>
        </p:nvSpPr>
        <p:spPr bwMode="auto">
          <a:xfrm flipV="1">
            <a:off x="2082800" y="3233738"/>
            <a:ext cx="720725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1637" name="Freeform 54"/>
          <p:cNvSpPr>
            <a:spLocks/>
          </p:cNvSpPr>
          <p:nvPr/>
        </p:nvSpPr>
        <p:spPr bwMode="auto">
          <a:xfrm>
            <a:off x="881063" y="2746375"/>
            <a:ext cx="1563687" cy="498475"/>
          </a:xfrm>
          <a:custGeom>
            <a:avLst/>
            <a:gdLst>
              <a:gd name="T0" fmla="*/ 0 w 985"/>
              <a:gd name="T1" fmla="*/ 0 h 314"/>
              <a:gd name="T2" fmla="*/ 2147483647 w 985"/>
              <a:gd name="T3" fmla="*/ 2147483647 h 31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85" h="314">
                <a:moveTo>
                  <a:pt x="0" y="0"/>
                </a:moveTo>
                <a:lnTo>
                  <a:pt x="985" y="31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1638" name="Freeform 55"/>
          <p:cNvSpPr>
            <a:spLocks/>
          </p:cNvSpPr>
          <p:nvPr/>
        </p:nvSpPr>
        <p:spPr bwMode="auto">
          <a:xfrm>
            <a:off x="2444750" y="3244850"/>
            <a:ext cx="1398588" cy="406400"/>
          </a:xfrm>
          <a:custGeom>
            <a:avLst/>
            <a:gdLst>
              <a:gd name="T0" fmla="*/ 0 w 881"/>
              <a:gd name="T1" fmla="*/ 0 h 256"/>
              <a:gd name="T2" fmla="*/ 2147483647 w 881"/>
              <a:gd name="T3" fmla="*/ 2147483647 h 25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1" h="256">
                <a:moveTo>
                  <a:pt x="0" y="0"/>
                </a:moveTo>
                <a:lnTo>
                  <a:pt x="881" y="25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1639" name="Freeform 56"/>
          <p:cNvSpPr>
            <a:spLocks/>
          </p:cNvSpPr>
          <p:nvPr/>
        </p:nvSpPr>
        <p:spPr bwMode="auto">
          <a:xfrm>
            <a:off x="1166813" y="3222625"/>
            <a:ext cx="1285875" cy="447675"/>
          </a:xfrm>
          <a:custGeom>
            <a:avLst/>
            <a:gdLst>
              <a:gd name="T0" fmla="*/ 0 w 810"/>
              <a:gd name="T1" fmla="*/ 2147483647 h 282"/>
              <a:gd name="T2" fmla="*/ 2147483647 w 810"/>
              <a:gd name="T3" fmla="*/ 0 h 28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10" h="282">
                <a:moveTo>
                  <a:pt x="0" y="282"/>
                </a:moveTo>
                <a:lnTo>
                  <a:pt x="81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1640" name="Freeform 57"/>
          <p:cNvSpPr>
            <a:spLocks/>
          </p:cNvSpPr>
          <p:nvPr/>
        </p:nvSpPr>
        <p:spPr bwMode="auto">
          <a:xfrm>
            <a:off x="2443163" y="2257425"/>
            <a:ext cx="295275" cy="955675"/>
          </a:xfrm>
          <a:custGeom>
            <a:avLst/>
            <a:gdLst>
              <a:gd name="T0" fmla="*/ 0 w 713"/>
              <a:gd name="T1" fmla="*/ 2147483647 h 434"/>
              <a:gd name="T2" fmla="*/ 2147483647 w 713"/>
              <a:gd name="T3" fmla="*/ 0 h 4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13" h="434">
                <a:moveTo>
                  <a:pt x="0" y="434"/>
                </a:moveTo>
                <a:lnTo>
                  <a:pt x="71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1641" name="Freeform 58"/>
          <p:cNvSpPr>
            <a:spLocks/>
          </p:cNvSpPr>
          <p:nvPr/>
        </p:nvSpPr>
        <p:spPr bwMode="auto">
          <a:xfrm>
            <a:off x="1595438" y="3244850"/>
            <a:ext cx="849312" cy="606425"/>
          </a:xfrm>
          <a:custGeom>
            <a:avLst/>
            <a:gdLst>
              <a:gd name="T0" fmla="*/ 0 w 535"/>
              <a:gd name="T1" fmla="*/ 2147483647 h 382"/>
              <a:gd name="T2" fmla="*/ 2147483647 w 535"/>
              <a:gd name="T3" fmla="*/ 0 h 38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35" h="382">
                <a:moveTo>
                  <a:pt x="0" y="382"/>
                </a:moveTo>
                <a:lnTo>
                  <a:pt x="535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1642" name="Freeform 59"/>
          <p:cNvSpPr>
            <a:spLocks/>
          </p:cNvSpPr>
          <p:nvPr/>
        </p:nvSpPr>
        <p:spPr bwMode="auto">
          <a:xfrm>
            <a:off x="2444750" y="3244850"/>
            <a:ext cx="989013" cy="6350"/>
          </a:xfrm>
          <a:custGeom>
            <a:avLst/>
            <a:gdLst>
              <a:gd name="T0" fmla="*/ 0 w 623"/>
              <a:gd name="T1" fmla="*/ 0 h 4"/>
              <a:gd name="T2" fmla="*/ 2147483647 w 623"/>
              <a:gd name="T3" fmla="*/ 2147483647 h 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23" h="4">
                <a:moveTo>
                  <a:pt x="0" y="0"/>
                </a:moveTo>
                <a:lnTo>
                  <a:pt x="623" y="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1643" name="Oval 60"/>
          <p:cNvSpPr>
            <a:spLocks noChangeArrowheads="1"/>
          </p:cNvSpPr>
          <p:nvPr/>
        </p:nvSpPr>
        <p:spPr bwMode="auto">
          <a:xfrm>
            <a:off x="1687513" y="3736975"/>
            <a:ext cx="71437" cy="714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1644" name="Oval 61"/>
          <p:cNvSpPr>
            <a:spLocks noChangeArrowheads="1"/>
          </p:cNvSpPr>
          <p:nvPr/>
        </p:nvSpPr>
        <p:spPr bwMode="auto">
          <a:xfrm>
            <a:off x="1543050" y="2927350"/>
            <a:ext cx="71438" cy="714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1645" name="Oval 62"/>
          <p:cNvSpPr>
            <a:spLocks noChangeArrowheads="1"/>
          </p:cNvSpPr>
          <p:nvPr/>
        </p:nvSpPr>
        <p:spPr bwMode="auto">
          <a:xfrm>
            <a:off x="3306763" y="3208338"/>
            <a:ext cx="71437" cy="714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1646" name="Oval 63"/>
          <p:cNvSpPr>
            <a:spLocks noChangeArrowheads="1"/>
          </p:cNvSpPr>
          <p:nvPr/>
        </p:nvSpPr>
        <p:spPr bwMode="auto">
          <a:xfrm>
            <a:off x="2662238" y="2341563"/>
            <a:ext cx="71437" cy="71437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1647" name="Oval 64"/>
          <p:cNvSpPr>
            <a:spLocks noChangeArrowheads="1"/>
          </p:cNvSpPr>
          <p:nvPr/>
        </p:nvSpPr>
        <p:spPr bwMode="auto">
          <a:xfrm>
            <a:off x="1544638" y="3497263"/>
            <a:ext cx="71437" cy="714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1648" name="Oval 65"/>
          <p:cNvSpPr>
            <a:spLocks noChangeArrowheads="1"/>
          </p:cNvSpPr>
          <p:nvPr/>
        </p:nvSpPr>
        <p:spPr bwMode="auto">
          <a:xfrm>
            <a:off x="3270250" y="3460750"/>
            <a:ext cx="71438" cy="714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1649" name="Oval 66"/>
          <p:cNvSpPr>
            <a:spLocks noChangeArrowheads="1"/>
          </p:cNvSpPr>
          <p:nvPr/>
        </p:nvSpPr>
        <p:spPr bwMode="auto">
          <a:xfrm>
            <a:off x="2216150" y="3028950"/>
            <a:ext cx="71438" cy="714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1650" name="Oval 67"/>
          <p:cNvSpPr>
            <a:spLocks noChangeArrowheads="1"/>
          </p:cNvSpPr>
          <p:nvPr/>
        </p:nvSpPr>
        <p:spPr bwMode="auto">
          <a:xfrm>
            <a:off x="2190750" y="3389313"/>
            <a:ext cx="71438" cy="714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1651" name="Oval 68"/>
          <p:cNvSpPr>
            <a:spLocks noChangeArrowheads="1"/>
          </p:cNvSpPr>
          <p:nvPr/>
        </p:nvSpPr>
        <p:spPr bwMode="auto">
          <a:xfrm>
            <a:off x="2624138" y="3389313"/>
            <a:ext cx="71437" cy="714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1652" name="Oval 69"/>
          <p:cNvSpPr>
            <a:spLocks noChangeArrowheads="1"/>
          </p:cNvSpPr>
          <p:nvPr/>
        </p:nvSpPr>
        <p:spPr bwMode="auto">
          <a:xfrm>
            <a:off x="2586038" y="3028950"/>
            <a:ext cx="71437" cy="714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3.5.2	Pinzuordnung mittels konzentrischer Kreise: Beispiel</a:t>
            </a: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 rot="-5400000">
            <a:off x="6915944" y="3718719"/>
            <a:ext cx="3597275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800">
                <a:solidFill>
                  <a:srgbClr val="B2B2B2"/>
                </a:solidFill>
              </a:rPr>
              <a:t>Nach Koren, N. L.: Pin Assignment in Automated Printed Circuit Boards</a:t>
            </a:r>
          </a:p>
        </p:txBody>
      </p:sp>
      <p:sp>
        <p:nvSpPr>
          <p:cNvPr id="112644" name="AutoShape 52"/>
          <p:cNvSpPr>
            <a:spLocks noChangeArrowheads="1"/>
          </p:cNvSpPr>
          <p:nvPr/>
        </p:nvSpPr>
        <p:spPr bwMode="auto">
          <a:xfrm>
            <a:off x="1541463" y="2344738"/>
            <a:ext cx="1800225" cy="1800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549" y="10800"/>
                </a:moveTo>
                <a:cubicBezTo>
                  <a:pt x="7549" y="12595"/>
                  <a:pt x="9005" y="14051"/>
                  <a:pt x="10800" y="14051"/>
                </a:cubicBezTo>
                <a:cubicBezTo>
                  <a:pt x="12595" y="14051"/>
                  <a:pt x="14051" y="12595"/>
                  <a:pt x="14051" y="10800"/>
                </a:cubicBezTo>
                <a:cubicBezTo>
                  <a:pt x="14051" y="9005"/>
                  <a:pt x="12595" y="7549"/>
                  <a:pt x="10800" y="7549"/>
                </a:cubicBezTo>
                <a:cubicBezTo>
                  <a:pt x="9005" y="7549"/>
                  <a:pt x="7549" y="9005"/>
                  <a:pt x="7549" y="1080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2645" name="AutoShape 53"/>
          <p:cNvSpPr>
            <a:spLocks noChangeArrowheads="1"/>
          </p:cNvSpPr>
          <p:nvPr/>
        </p:nvSpPr>
        <p:spPr bwMode="auto">
          <a:xfrm>
            <a:off x="2693988" y="2921000"/>
            <a:ext cx="115887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2646" name="AutoShape 54"/>
          <p:cNvSpPr>
            <a:spLocks noChangeArrowheads="1"/>
          </p:cNvSpPr>
          <p:nvPr/>
        </p:nvSpPr>
        <p:spPr bwMode="auto">
          <a:xfrm>
            <a:off x="2693988" y="3179763"/>
            <a:ext cx="115887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2647" name="AutoShape 55"/>
          <p:cNvSpPr>
            <a:spLocks noChangeArrowheads="1"/>
          </p:cNvSpPr>
          <p:nvPr/>
        </p:nvSpPr>
        <p:spPr bwMode="auto">
          <a:xfrm>
            <a:off x="2693988" y="3438525"/>
            <a:ext cx="115887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2648" name="AutoShape 56"/>
          <p:cNvSpPr>
            <a:spLocks noChangeArrowheads="1"/>
          </p:cNvSpPr>
          <p:nvPr/>
        </p:nvSpPr>
        <p:spPr bwMode="auto">
          <a:xfrm>
            <a:off x="2082800" y="2921000"/>
            <a:ext cx="115888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2649" name="AutoShape 57"/>
          <p:cNvSpPr>
            <a:spLocks noChangeArrowheads="1"/>
          </p:cNvSpPr>
          <p:nvPr/>
        </p:nvSpPr>
        <p:spPr bwMode="auto">
          <a:xfrm>
            <a:off x="2082800" y="3179763"/>
            <a:ext cx="115888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2650" name="AutoShape 58"/>
          <p:cNvSpPr>
            <a:spLocks noChangeArrowheads="1"/>
          </p:cNvSpPr>
          <p:nvPr/>
        </p:nvSpPr>
        <p:spPr bwMode="auto">
          <a:xfrm>
            <a:off x="2082800" y="3438525"/>
            <a:ext cx="115888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2651" name="AutoShape 59"/>
          <p:cNvSpPr>
            <a:spLocks noChangeArrowheads="1"/>
          </p:cNvSpPr>
          <p:nvPr/>
        </p:nvSpPr>
        <p:spPr bwMode="auto">
          <a:xfrm>
            <a:off x="3378200" y="3179763"/>
            <a:ext cx="115888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2652" name="AutoShape 60"/>
          <p:cNvSpPr>
            <a:spLocks noChangeArrowheads="1"/>
          </p:cNvSpPr>
          <p:nvPr/>
        </p:nvSpPr>
        <p:spPr bwMode="auto">
          <a:xfrm>
            <a:off x="2674938" y="2222500"/>
            <a:ext cx="115887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2653" name="AutoShape 61"/>
          <p:cNvSpPr>
            <a:spLocks noChangeArrowheads="1"/>
          </p:cNvSpPr>
          <p:nvPr/>
        </p:nvSpPr>
        <p:spPr bwMode="auto">
          <a:xfrm>
            <a:off x="3806825" y="3608388"/>
            <a:ext cx="115888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2654" name="AutoShape 62"/>
          <p:cNvSpPr>
            <a:spLocks noChangeArrowheads="1"/>
          </p:cNvSpPr>
          <p:nvPr/>
        </p:nvSpPr>
        <p:spPr bwMode="auto">
          <a:xfrm>
            <a:off x="1541463" y="3797300"/>
            <a:ext cx="114300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2655" name="AutoShape 63"/>
          <p:cNvSpPr>
            <a:spLocks noChangeArrowheads="1"/>
          </p:cNvSpPr>
          <p:nvPr/>
        </p:nvSpPr>
        <p:spPr bwMode="auto">
          <a:xfrm>
            <a:off x="1109663" y="3625850"/>
            <a:ext cx="115887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2656" name="AutoShape 64"/>
          <p:cNvSpPr>
            <a:spLocks noChangeArrowheads="1"/>
          </p:cNvSpPr>
          <p:nvPr/>
        </p:nvSpPr>
        <p:spPr bwMode="auto">
          <a:xfrm>
            <a:off x="822325" y="2705100"/>
            <a:ext cx="115888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2657" name="Freeform 65"/>
          <p:cNvSpPr>
            <a:spLocks/>
          </p:cNvSpPr>
          <p:nvPr/>
        </p:nvSpPr>
        <p:spPr bwMode="auto">
          <a:xfrm>
            <a:off x="2155825" y="2994025"/>
            <a:ext cx="552450" cy="466725"/>
          </a:xfrm>
          <a:custGeom>
            <a:avLst/>
            <a:gdLst>
              <a:gd name="T0" fmla="*/ 0 w 348"/>
              <a:gd name="T1" fmla="*/ 0 h 294"/>
              <a:gd name="T2" fmla="*/ 2147483647 w 348"/>
              <a:gd name="T3" fmla="*/ 2147483647 h 29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48" h="294">
                <a:moveTo>
                  <a:pt x="0" y="0"/>
                </a:moveTo>
                <a:lnTo>
                  <a:pt x="348" y="29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658" name="Freeform 66"/>
          <p:cNvSpPr>
            <a:spLocks/>
          </p:cNvSpPr>
          <p:nvPr/>
        </p:nvSpPr>
        <p:spPr bwMode="auto">
          <a:xfrm>
            <a:off x="2155825" y="2974975"/>
            <a:ext cx="581025" cy="504825"/>
          </a:xfrm>
          <a:custGeom>
            <a:avLst/>
            <a:gdLst>
              <a:gd name="T0" fmla="*/ 0 w 366"/>
              <a:gd name="T1" fmla="*/ 2147483647 h 318"/>
              <a:gd name="T2" fmla="*/ 2147483647 w 366"/>
              <a:gd name="T3" fmla="*/ 0 h 31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6" h="318">
                <a:moveTo>
                  <a:pt x="0" y="318"/>
                </a:moveTo>
                <a:lnTo>
                  <a:pt x="366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659" name="Line 67"/>
          <p:cNvSpPr>
            <a:spLocks noChangeShapeType="1"/>
          </p:cNvSpPr>
          <p:nvPr/>
        </p:nvSpPr>
        <p:spPr bwMode="auto">
          <a:xfrm flipV="1">
            <a:off x="2081213" y="3233738"/>
            <a:ext cx="720725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660" name="Freeform 68"/>
          <p:cNvSpPr>
            <a:spLocks/>
          </p:cNvSpPr>
          <p:nvPr/>
        </p:nvSpPr>
        <p:spPr bwMode="auto">
          <a:xfrm>
            <a:off x="879475" y="2746375"/>
            <a:ext cx="1563688" cy="498475"/>
          </a:xfrm>
          <a:custGeom>
            <a:avLst/>
            <a:gdLst>
              <a:gd name="T0" fmla="*/ 0 w 985"/>
              <a:gd name="T1" fmla="*/ 0 h 314"/>
              <a:gd name="T2" fmla="*/ 2147483647 w 985"/>
              <a:gd name="T3" fmla="*/ 2147483647 h 31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85" h="314">
                <a:moveTo>
                  <a:pt x="0" y="0"/>
                </a:moveTo>
                <a:lnTo>
                  <a:pt x="985" y="31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661" name="Freeform 69"/>
          <p:cNvSpPr>
            <a:spLocks/>
          </p:cNvSpPr>
          <p:nvPr/>
        </p:nvSpPr>
        <p:spPr bwMode="auto">
          <a:xfrm>
            <a:off x="2443163" y="3244850"/>
            <a:ext cx="1398587" cy="406400"/>
          </a:xfrm>
          <a:custGeom>
            <a:avLst/>
            <a:gdLst>
              <a:gd name="T0" fmla="*/ 0 w 881"/>
              <a:gd name="T1" fmla="*/ 0 h 256"/>
              <a:gd name="T2" fmla="*/ 2147483647 w 881"/>
              <a:gd name="T3" fmla="*/ 2147483647 h 25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1" h="256">
                <a:moveTo>
                  <a:pt x="0" y="0"/>
                </a:moveTo>
                <a:lnTo>
                  <a:pt x="881" y="25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662" name="Freeform 70"/>
          <p:cNvSpPr>
            <a:spLocks/>
          </p:cNvSpPr>
          <p:nvPr/>
        </p:nvSpPr>
        <p:spPr bwMode="auto">
          <a:xfrm>
            <a:off x="1165225" y="3222625"/>
            <a:ext cx="1285875" cy="447675"/>
          </a:xfrm>
          <a:custGeom>
            <a:avLst/>
            <a:gdLst>
              <a:gd name="T0" fmla="*/ 0 w 810"/>
              <a:gd name="T1" fmla="*/ 2147483647 h 282"/>
              <a:gd name="T2" fmla="*/ 2147483647 w 810"/>
              <a:gd name="T3" fmla="*/ 0 h 28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10" h="282">
                <a:moveTo>
                  <a:pt x="0" y="282"/>
                </a:moveTo>
                <a:lnTo>
                  <a:pt x="81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663" name="Freeform 71"/>
          <p:cNvSpPr>
            <a:spLocks/>
          </p:cNvSpPr>
          <p:nvPr/>
        </p:nvSpPr>
        <p:spPr bwMode="auto">
          <a:xfrm>
            <a:off x="2441575" y="2257425"/>
            <a:ext cx="295275" cy="955675"/>
          </a:xfrm>
          <a:custGeom>
            <a:avLst/>
            <a:gdLst>
              <a:gd name="T0" fmla="*/ 0 w 713"/>
              <a:gd name="T1" fmla="*/ 2147483647 h 434"/>
              <a:gd name="T2" fmla="*/ 2147483647 w 713"/>
              <a:gd name="T3" fmla="*/ 0 h 4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13" h="434">
                <a:moveTo>
                  <a:pt x="0" y="434"/>
                </a:moveTo>
                <a:lnTo>
                  <a:pt x="71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664" name="Freeform 72"/>
          <p:cNvSpPr>
            <a:spLocks/>
          </p:cNvSpPr>
          <p:nvPr/>
        </p:nvSpPr>
        <p:spPr bwMode="auto">
          <a:xfrm>
            <a:off x="1593850" y="3244850"/>
            <a:ext cx="849313" cy="606425"/>
          </a:xfrm>
          <a:custGeom>
            <a:avLst/>
            <a:gdLst>
              <a:gd name="T0" fmla="*/ 0 w 535"/>
              <a:gd name="T1" fmla="*/ 2147483647 h 382"/>
              <a:gd name="T2" fmla="*/ 2147483647 w 535"/>
              <a:gd name="T3" fmla="*/ 0 h 38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35" h="382">
                <a:moveTo>
                  <a:pt x="0" y="382"/>
                </a:moveTo>
                <a:lnTo>
                  <a:pt x="535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665" name="Freeform 73"/>
          <p:cNvSpPr>
            <a:spLocks/>
          </p:cNvSpPr>
          <p:nvPr/>
        </p:nvSpPr>
        <p:spPr bwMode="auto">
          <a:xfrm>
            <a:off x="2443163" y="3244850"/>
            <a:ext cx="989012" cy="6350"/>
          </a:xfrm>
          <a:custGeom>
            <a:avLst/>
            <a:gdLst>
              <a:gd name="T0" fmla="*/ 0 w 623"/>
              <a:gd name="T1" fmla="*/ 0 h 4"/>
              <a:gd name="T2" fmla="*/ 2147483647 w 623"/>
              <a:gd name="T3" fmla="*/ 2147483647 h 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23" h="4">
                <a:moveTo>
                  <a:pt x="0" y="0"/>
                </a:moveTo>
                <a:lnTo>
                  <a:pt x="623" y="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666" name="Oval 74"/>
          <p:cNvSpPr>
            <a:spLocks noChangeArrowheads="1"/>
          </p:cNvSpPr>
          <p:nvPr/>
        </p:nvSpPr>
        <p:spPr bwMode="auto">
          <a:xfrm>
            <a:off x="1685925" y="3736975"/>
            <a:ext cx="71438" cy="7143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2667" name="Oval 75"/>
          <p:cNvSpPr>
            <a:spLocks noChangeArrowheads="1"/>
          </p:cNvSpPr>
          <p:nvPr/>
        </p:nvSpPr>
        <p:spPr bwMode="auto">
          <a:xfrm>
            <a:off x="1541463" y="2927350"/>
            <a:ext cx="71437" cy="7143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2668" name="Oval 76"/>
          <p:cNvSpPr>
            <a:spLocks noChangeArrowheads="1"/>
          </p:cNvSpPr>
          <p:nvPr/>
        </p:nvSpPr>
        <p:spPr bwMode="auto">
          <a:xfrm>
            <a:off x="3305175" y="3208338"/>
            <a:ext cx="71438" cy="71437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2669" name="Oval 77"/>
          <p:cNvSpPr>
            <a:spLocks noChangeArrowheads="1"/>
          </p:cNvSpPr>
          <p:nvPr/>
        </p:nvSpPr>
        <p:spPr bwMode="auto">
          <a:xfrm>
            <a:off x="2660650" y="2341563"/>
            <a:ext cx="71438" cy="71437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2670" name="Oval 78"/>
          <p:cNvSpPr>
            <a:spLocks noChangeArrowheads="1"/>
          </p:cNvSpPr>
          <p:nvPr/>
        </p:nvSpPr>
        <p:spPr bwMode="auto">
          <a:xfrm>
            <a:off x="1543050" y="3497263"/>
            <a:ext cx="71438" cy="71437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2671" name="Oval 79"/>
          <p:cNvSpPr>
            <a:spLocks noChangeArrowheads="1"/>
          </p:cNvSpPr>
          <p:nvPr/>
        </p:nvSpPr>
        <p:spPr bwMode="auto">
          <a:xfrm>
            <a:off x="3268663" y="3460750"/>
            <a:ext cx="71437" cy="7143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2672" name="Oval 80"/>
          <p:cNvSpPr>
            <a:spLocks noChangeArrowheads="1"/>
          </p:cNvSpPr>
          <p:nvPr/>
        </p:nvSpPr>
        <p:spPr bwMode="auto">
          <a:xfrm>
            <a:off x="2214563" y="3028950"/>
            <a:ext cx="71437" cy="7143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2673" name="Oval 81"/>
          <p:cNvSpPr>
            <a:spLocks noChangeArrowheads="1"/>
          </p:cNvSpPr>
          <p:nvPr/>
        </p:nvSpPr>
        <p:spPr bwMode="auto">
          <a:xfrm>
            <a:off x="2189163" y="3389313"/>
            <a:ext cx="71437" cy="71437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2674" name="Oval 82"/>
          <p:cNvSpPr>
            <a:spLocks noChangeArrowheads="1"/>
          </p:cNvSpPr>
          <p:nvPr/>
        </p:nvSpPr>
        <p:spPr bwMode="auto">
          <a:xfrm>
            <a:off x="2622550" y="3389313"/>
            <a:ext cx="71438" cy="71437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2675" name="Oval 83"/>
          <p:cNvSpPr>
            <a:spLocks noChangeArrowheads="1"/>
          </p:cNvSpPr>
          <p:nvPr/>
        </p:nvSpPr>
        <p:spPr bwMode="auto">
          <a:xfrm>
            <a:off x="2584450" y="3028950"/>
            <a:ext cx="71438" cy="7143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2676" name="AutoShape 84"/>
          <p:cNvSpPr>
            <a:spLocks noChangeArrowheads="1"/>
          </p:cNvSpPr>
          <p:nvPr/>
        </p:nvSpPr>
        <p:spPr bwMode="auto">
          <a:xfrm>
            <a:off x="5502275" y="2344738"/>
            <a:ext cx="1800225" cy="1800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549" y="10800"/>
                </a:moveTo>
                <a:cubicBezTo>
                  <a:pt x="7549" y="12595"/>
                  <a:pt x="9005" y="14051"/>
                  <a:pt x="10800" y="14051"/>
                </a:cubicBezTo>
                <a:cubicBezTo>
                  <a:pt x="12595" y="14051"/>
                  <a:pt x="14051" y="12595"/>
                  <a:pt x="14051" y="10800"/>
                </a:cubicBezTo>
                <a:cubicBezTo>
                  <a:pt x="14051" y="9005"/>
                  <a:pt x="12595" y="7549"/>
                  <a:pt x="10800" y="7549"/>
                </a:cubicBezTo>
                <a:cubicBezTo>
                  <a:pt x="9005" y="7549"/>
                  <a:pt x="7549" y="9005"/>
                  <a:pt x="7549" y="1080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2677" name="AutoShape 85"/>
          <p:cNvSpPr>
            <a:spLocks noChangeArrowheads="1"/>
          </p:cNvSpPr>
          <p:nvPr/>
        </p:nvSpPr>
        <p:spPr bwMode="auto">
          <a:xfrm>
            <a:off x="6545263" y="2992438"/>
            <a:ext cx="115887" cy="1143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2678" name="AutoShape 86"/>
          <p:cNvSpPr>
            <a:spLocks noChangeArrowheads="1"/>
          </p:cNvSpPr>
          <p:nvPr/>
        </p:nvSpPr>
        <p:spPr bwMode="auto">
          <a:xfrm>
            <a:off x="6616700" y="3179763"/>
            <a:ext cx="115888" cy="115887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2679" name="AutoShape 87"/>
          <p:cNvSpPr>
            <a:spLocks noChangeArrowheads="1"/>
          </p:cNvSpPr>
          <p:nvPr/>
        </p:nvSpPr>
        <p:spPr bwMode="auto">
          <a:xfrm>
            <a:off x="6545263" y="3367088"/>
            <a:ext cx="115887" cy="1143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2680" name="AutoShape 88"/>
          <p:cNvSpPr>
            <a:spLocks noChangeArrowheads="1"/>
          </p:cNvSpPr>
          <p:nvPr/>
        </p:nvSpPr>
        <p:spPr bwMode="auto">
          <a:xfrm>
            <a:off x="6149975" y="2992438"/>
            <a:ext cx="115888" cy="1143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2681" name="AutoShape 89"/>
          <p:cNvSpPr>
            <a:spLocks noChangeArrowheads="1"/>
          </p:cNvSpPr>
          <p:nvPr/>
        </p:nvSpPr>
        <p:spPr bwMode="auto">
          <a:xfrm>
            <a:off x="6076950" y="3179763"/>
            <a:ext cx="115888" cy="115887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2682" name="AutoShape 90"/>
          <p:cNvSpPr>
            <a:spLocks noChangeArrowheads="1"/>
          </p:cNvSpPr>
          <p:nvPr/>
        </p:nvSpPr>
        <p:spPr bwMode="auto">
          <a:xfrm>
            <a:off x="6149975" y="3367088"/>
            <a:ext cx="115888" cy="1143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2683" name="AutoShape 91"/>
          <p:cNvSpPr>
            <a:spLocks noChangeArrowheads="1"/>
          </p:cNvSpPr>
          <p:nvPr/>
        </p:nvSpPr>
        <p:spPr bwMode="auto">
          <a:xfrm>
            <a:off x="7264400" y="3179763"/>
            <a:ext cx="115888" cy="115887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2684" name="AutoShape 92"/>
          <p:cNvSpPr>
            <a:spLocks noChangeArrowheads="1"/>
          </p:cNvSpPr>
          <p:nvPr/>
        </p:nvSpPr>
        <p:spPr bwMode="auto">
          <a:xfrm>
            <a:off x="6618288" y="2333625"/>
            <a:ext cx="115887" cy="115888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2685" name="AutoShape 93"/>
          <p:cNvSpPr>
            <a:spLocks noChangeArrowheads="1"/>
          </p:cNvSpPr>
          <p:nvPr/>
        </p:nvSpPr>
        <p:spPr bwMode="auto">
          <a:xfrm>
            <a:off x="7153275" y="3608388"/>
            <a:ext cx="115888" cy="115887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2686" name="AutoShape 94"/>
          <p:cNvSpPr>
            <a:spLocks noChangeArrowheads="1"/>
          </p:cNvSpPr>
          <p:nvPr/>
        </p:nvSpPr>
        <p:spPr bwMode="auto">
          <a:xfrm>
            <a:off x="5753100" y="3867150"/>
            <a:ext cx="114300" cy="115888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2687" name="AutoShape 95"/>
          <p:cNvSpPr>
            <a:spLocks noChangeArrowheads="1"/>
          </p:cNvSpPr>
          <p:nvPr/>
        </p:nvSpPr>
        <p:spPr bwMode="auto">
          <a:xfrm>
            <a:off x="5573713" y="3625850"/>
            <a:ext cx="115887" cy="115888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2688" name="AutoShape 96"/>
          <p:cNvSpPr>
            <a:spLocks noChangeArrowheads="1"/>
          </p:cNvSpPr>
          <p:nvPr/>
        </p:nvSpPr>
        <p:spPr bwMode="auto">
          <a:xfrm>
            <a:off x="5502275" y="2884488"/>
            <a:ext cx="115888" cy="115887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2689" name="AutoShape 97"/>
          <p:cNvSpPr>
            <a:spLocks noChangeArrowheads="1"/>
          </p:cNvSpPr>
          <p:nvPr/>
        </p:nvSpPr>
        <p:spPr bwMode="auto">
          <a:xfrm>
            <a:off x="4349750" y="3022600"/>
            <a:ext cx="431800" cy="792163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2690" name="Text Box 98"/>
          <p:cNvSpPr txBox="1">
            <a:spLocks noChangeArrowheads="1"/>
          </p:cNvSpPr>
          <p:nvPr/>
        </p:nvSpPr>
        <p:spPr bwMode="auto">
          <a:xfrm>
            <a:off x="606425" y="1574800"/>
            <a:ext cx="2238375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>
            <a:lvl1pPr defTabSz="849313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49313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225"/>
              </a:lnSpc>
            </a:pPr>
            <a:r>
              <a:rPr lang="de-DE" altLang="de-DE"/>
              <a:t>2. Punktbestimmung</a:t>
            </a:r>
            <a:endParaRPr lang="en-US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3.5.2	Pinzuordnung mittels konzentrischer Kreise: Beispiel</a:t>
            </a: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 rot="-5400000">
            <a:off x="6915944" y="3718719"/>
            <a:ext cx="3597275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800">
                <a:solidFill>
                  <a:srgbClr val="B2B2B2"/>
                </a:solidFill>
              </a:rPr>
              <a:t>Nach Koren, N. L.: Pin Assignment in Automated Printed Circuit Boards</a:t>
            </a:r>
          </a:p>
        </p:txBody>
      </p:sp>
      <p:sp>
        <p:nvSpPr>
          <p:cNvPr id="113668" name="AutoShape 20"/>
          <p:cNvSpPr>
            <a:spLocks noChangeArrowheads="1"/>
          </p:cNvSpPr>
          <p:nvPr/>
        </p:nvSpPr>
        <p:spPr bwMode="auto">
          <a:xfrm>
            <a:off x="819150" y="2397125"/>
            <a:ext cx="1800225" cy="1800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549" y="10800"/>
                </a:moveTo>
                <a:cubicBezTo>
                  <a:pt x="7549" y="12595"/>
                  <a:pt x="9005" y="14051"/>
                  <a:pt x="10800" y="14051"/>
                </a:cubicBezTo>
                <a:cubicBezTo>
                  <a:pt x="12595" y="14051"/>
                  <a:pt x="14051" y="12595"/>
                  <a:pt x="14051" y="10800"/>
                </a:cubicBezTo>
                <a:cubicBezTo>
                  <a:pt x="14051" y="9005"/>
                  <a:pt x="12595" y="7549"/>
                  <a:pt x="10800" y="7549"/>
                </a:cubicBezTo>
                <a:cubicBezTo>
                  <a:pt x="9005" y="7549"/>
                  <a:pt x="7549" y="9005"/>
                  <a:pt x="7549" y="1080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3669" name="AutoShape 21"/>
          <p:cNvSpPr>
            <a:spLocks noChangeArrowheads="1"/>
          </p:cNvSpPr>
          <p:nvPr/>
        </p:nvSpPr>
        <p:spPr bwMode="auto">
          <a:xfrm>
            <a:off x="1862138" y="3044825"/>
            <a:ext cx="115887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3670" name="AutoShape 22"/>
          <p:cNvSpPr>
            <a:spLocks noChangeArrowheads="1"/>
          </p:cNvSpPr>
          <p:nvPr/>
        </p:nvSpPr>
        <p:spPr bwMode="auto">
          <a:xfrm>
            <a:off x="1933575" y="3232150"/>
            <a:ext cx="115888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3671" name="AutoShape 23"/>
          <p:cNvSpPr>
            <a:spLocks noChangeArrowheads="1"/>
          </p:cNvSpPr>
          <p:nvPr/>
        </p:nvSpPr>
        <p:spPr bwMode="auto">
          <a:xfrm>
            <a:off x="1862138" y="3419475"/>
            <a:ext cx="115887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3672" name="AutoShape 24"/>
          <p:cNvSpPr>
            <a:spLocks noChangeArrowheads="1"/>
          </p:cNvSpPr>
          <p:nvPr/>
        </p:nvSpPr>
        <p:spPr bwMode="auto">
          <a:xfrm>
            <a:off x="1466850" y="3044825"/>
            <a:ext cx="115888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3673" name="AutoShape 25"/>
          <p:cNvSpPr>
            <a:spLocks noChangeArrowheads="1"/>
          </p:cNvSpPr>
          <p:nvPr/>
        </p:nvSpPr>
        <p:spPr bwMode="auto">
          <a:xfrm>
            <a:off x="1393825" y="3232150"/>
            <a:ext cx="115888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3674" name="AutoShape 26"/>
          <p:cNvSpPr>
            <a:spLocks noChangeArrowheads="1"/>
          </p:cNvSpPr>
          <p:nvPr/>
        </p:nvSpPr>
        <p:spPr bwMode="auto">
          <a:xfrm>
            <a:off x="1466850" y="3419475"/>
            <a:ext cx="115888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3675" name="AutoShape 27"/>
          <p:cNvSpPr>
            <a:spLocks noChangeArrowheads="1"/>
          </p:cNvSpPr>
          <p:nvPr/>
        </p:nvSpPr>
        <p:spPr bwMode="auto">
          <a:xfrm>
            <a:off x="2581275" y="3232150"/>
            <a:ext cx="115888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3676" name="AutoShape 28"/>
          <p:cNvSpPr>
            <a:spLocks noChangeArrowheads="1"/>
          </p:cNvSpPr>
          <p:nvPr/>
        </p:nvSpPr>
        <p:spPr bwMode="auto">
          <a:xfrm>
            <a:off x="1889125" y="2378075"/>
            <a:ext cx="115888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3677" name="AutoShape 29"/>
          <p:cNvSpPr>
            <a:spLocks noChangeArrowheads="1"/>
          </p:cNvSpPr>
          <p:nvPr/>
        </p:nvSpPr>
        <p:spPr bwMode="auto">
          <a:xfrm>
            <a:off x="2470150" y="3660775"/>
            <a:ext cx="115888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3678" name="AutoShape 30"/>
          <p:cNvSpPr>
            <a:spLocks noChangeArrowheads="1"/>
          </p:cNvSpPr>
          <p:nvPr/>
        </p:nvSpPr>
        <p:spPr bwMode="auto">
          <a:xfrm>
            <a:off x="1069975" y="3919538"/>
            <a:ext cx="114300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3679" name="AutoShape 31"/>
          <p:cNvSpPr>
            <a:spLocks noChangeArrowheads="1"/>
          </p:cNvSpPr>
          <p:nvPr/>
        </p:nvSpPr>
        <p:spPr bwMode="auto">
          <a:xfrm>
            <a:off x="890588" y="3678238"/>
            <a:ext cx="115887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3680" name="AutoShape 32"/>
          <p:cNvSpPr>
            <a:spLocks noChangeArrowheads="1"/>
          </p:cNvSpPr>
          <p:nvPr/>
        </p:nvSpPr>
        <p:spPr bwMode="auto">
          <a:xfrm>
            <a:off x="819150" y="2936875"/>
            <a:ext cx="115888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cxnSp>
        <p:nvCxnSpPr>
          <p:cNvPr id="113681" name="AutoShape 33"/>
          <p:cNvCxnSpPr>
            <a:cxnSpLocks noChangeShapeType="1"/>
            <a:stCxn id="113680" idx="4"/>
            <a:endCxn id="113673" idx="2"/>
          </p:cNvCxnSpPr>
          <p:nvPr/>
        </p:nvCxnSpPr>
        <p:spPr bwMode="auto">
          <a:xfrm rot="16200000" flipH="1">
            <a:off x="1016794" y="2913857"/>
            <a:ext cx="238125" cy="515937"/>
          </a:xfrm>
          <a:prstGeom prst="curvedConnector2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3682" name="Text Box 34"/>
          <p:cNvSpPr txBox="1">
            <a:spLocks noChangeArrowheads="1"/>
          </p:cNvSpPr>
          <p:nvPr/>
        </p:nvSpPr>
        <p:spPr bwMode="auto">
          <a:xfrm>
            <a:off x="604838" y="1574800"/>
            <a:ext cx="2325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3. Anfangszuordnung</a:t>
            </a:r>
            <a:endParaRPr lang="en-US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3.5.2	Pinzuordnung mittels konzentrischer Kreise: Beispiel</a:t>
            </a: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 rot="-5400000">
            <a:off x="6915944" y="3718719"/>
            <a:ext cx="3597275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800">
                <a:solidFill>
                  <a:srgbClr val="B2B2B2"/>
                </a:solidFill>
              </a:rPr>
              <a:t>Nach Koren, N. L.: Pin Assignment in Automated Printed Circuit Boards</a:t>
            </a:r>
          </a:p>
        </p:txBody>
      </p:sp>
      <p:sp>
        <p:nvSpPr>
          <p:cNvPr id="114692" name="AutoShape 41"/>
          <p:cNvSpPr>
            <a:spLocks noChangeArrowheads="1"/>
          </p:cNvSpPr>
          <p:nvPr/>
        </p:nvSpPr>
        <p:spPr bwMode="auto">
          <a:xfrm>
            <a:off x="822325" y="2397125"/>
            <a:ext cx="1800225" cy="1800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549" y="10800"/>
                </a:moveTo>
                <a:cubicBezTo>
                  <a:pt x="7549" y="12595"/>
                  <a:pt x="9005" y="14051"/>
                  <a:pt x="10800" y="14051"/>
                </a:cubicBezTo>
                <a:cubicBezTo>
                  <a:pt x="12595" y="14051"/>
                  <a:pt x="14051" y="12595"/>
                  <a:pt x="14051" y="10800"/>
                </a:cubicBezTo>
                <a:cubicBezTo>
                  <a:pt x="14051" y="9005"/>
                  <a:pt x="12595" y="7549"/>
                  <a:pt x="10800" y="7549"/>
                </a:cubicBezTo>
                <a:cubicBezTo>
                  <a:pt x="9005" y="7549"/>
                  <a:pt x="7549" y="9005"/>
                  <a:pt x="7549" y="1080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4693" name="AutoShape 42"/>
          <p:cNvSpPr>
            <a:spLocks noChangeArrowheads="1"/>
          </p:cNvSpPr>
          <p:nvPr/>
        </p:nvSpPr>
        <p:spPr bwMode="auto">
          <a:xfrm>
            <a:off x="1865313" y="3044825"/>
            <a:ext cx="115887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4694" name="AutoShape 43"/>
          <p:cNvSpPr>
            <a:spLocks noChangeArrowheads="1"/>
          </p:cNvSpPr>
          <p:nvPr/>
        </p:nvSpPr>
        <p:spPr bwMode="auto">
          <a:xfrm>
            <a:off x="1936750" y="3232150"/>
            <a:ext cx="115888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4695" name="AutoShape 44"/>
          <p:cNvSpPr>
            <a:spLocks noChangeArrowheads="1"/>
          </p:cNvSpPr>
          <p:nvPr/>
        </p:nvSpPr>
        <p:spPr bwMode="auto">
          <a:xfrm>
            <a:off x="1865313" y="3419475"/>
            <a:ext cx="115887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4696" name="AutoShape 45"/>
          <p:cNvSpPr>
            <a:spLocks noChangeArrowheads="1"/>
          </p:cNvSpPr>
          <p:nvPr/>
        </p:nvSpPr>
        <p:spPr bwMode="auto">
          <a:xfrm>
            <a:off x="1470025" y="3044825"/>
            <a:ext cx="115888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4697" name="AutoShape 46"/>
          <p:cNvSpPr>
            <a:spLocks noChangeArrowheads="1"/>
          </p:cNvSpPr>
          <p:nvPr/>
        </p:nvSpPr>
        <p:spPr bwMode="auto">
          <a:xfrm>
            <a:off x="1397000" y="3232150"/>
            <a:ext cx="115888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4698" name="AutoShape 47"/>
          <p:cNvSpPr>
            <a:spLocks noChangeArrowheads="1"/>
          </p:cNvSpPr>
          <p:nvPr/>
        </p:nvSpPr>
        <p:spPr bwMode="auto">
          <a:xfrm>
            <a:off x="1470025" y="3419475"/>
            <a:ext cx="115888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4699" name="AutoShape 48"/>
          <p:cNvSpPr>
            <a:spLocks noChangeArrowheads="1"/>
          </p:cNvSpPr>
          <p:nvPr/>
        </p:nvSpPr>
        <p:spPr bwMode="auto">
          <a:xfrm>
            <a:off x="2584450" y="3232150"/>
            <a:ext cx="115888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4700" name="AutoShape 49"/>
          <p:cNvSpPr>
            <a:spLocks noChangeArrowheads="1"/>
          </p:cNvSpPr>
          <p:nvPr/>
        </p:nvSpPr>
        <p:spPr bwMode="auto">
          <a:xfrm>
            <a:off x="1892300" y="2378075"/>
            <a:ext cx="115888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4701" name="AutoShape 50"/>
          <p:cNvSpPr>
            <a:spLocks noChangeArrowheads="1"/>
          </p:cNvSpPr>
          <p:nvPr/>
        </p:nvSpPr>
        <p:spPr bwMode="auto">
          <a:xfrm>
            <a:off x="2473325" y="3660775"/>
            <a:ext cx="115888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4702" name="AutoShape 51"/>
          <p:cNvSpPr>
            <a:spLocks noChangeArrowheads="1"/>
          </p:cNvSpPr>
          <p:nvPr/>
        </p:nvSpPr>
        <p:spPr bwMode="auto">
          <a:xfrm>
            <a:off x="1073150" y="3919538"/>
            <a:ext cx="114300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4703" name="AutoShape 52"/>
          <p:cNvSpPr>
            <a:spLocks noChangeArrowheads="1"/>
          </p:cNvSpPr>
          <p:nvPr/>
        </p:nvSpPr>
        <p:spPr bwMode="auto">
          <a:xfrm>
            <a:off x="893763" y="3678238"/>
            <a:ext cx="115887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4704" name="AutoShape 53"/>
          <p:cNvSpPr>
            <a:spLocks noChangeArrowheads="1"/>
          </p:cNvSpPr>
          <p:nvPr/>
        </p:nvSpPr>
        <p:spPr bwMode="auto">
          <a:xfrm>
            <a:off x="822325" y="2936875"/>
            <a:ext cx="115888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cxnSp>
        <p:nvCxnSpPr>
          <p:cNvPr id="114705" name="AutoShape 54"/>
          <p:cNvCxnSpPr>
            <a:cxnSpLocks noChangeShapeType="1"/>
            <a:stCxn id="114704" idx="4"/>
            <a:endCxn id="114697" idx="2"/>
          </p:cNvCxnSpPr>
          <p:nvPr/>
        </p:nvCxnSpPr>
        <p:spPr bwMode="auto">
          <a:xfrm rot="16200000" flipH="1">
            <a:off x="1019969" y="2913857"/>
            <a:ext cx="238125" cy="51593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4706" name="AutoShape 55"/>
          <p:cNvSpPr>
            <a:spLocks noChangeArrowheads="1"/>
          </p:cNvSpPr>
          <p:nvPr/>
        </p:nvSpPr>
        <p:spPr bwMode="auto">
          <a:xfrm>
            <a:off x="3492500" y="2366963"/>
            <a:ext cx="1800225" cy="1800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549" y="10800"/>
                </a:moveTo>
                <a:cubicBezTo>
                  <a:pt x="7549" y="12595"/>
                  <a:pt x="9005" y="14051"/>
                  <a:pt x="10800" y="14051"/>
                </a:cubicBezTo>
                <a:cubicBezTo>
                  <a:pt x="12595" y="14051"/>
                  <a:pt x="14051" y="12595"/>
                  <a:pt x="14051" y="10800"/>
                </a:cubicBezTo>
                <a:cubicBezTo>
                  <a:pt x="14051" y="9005"/>
                  <a:pt x="12595" y="7549"/>
                  <a:pt x="10800" y="7549"/>
                </a:cubicBezTo>
                <a:cubicBezTo>
                  <a:pt x="9005" y="7549"/>
                  <a:pt x="7549" y="9005"/>
                  <a:pt x="7549" y="1080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4707" name="AutoShape 56"/>
          <p:cNvSpPr>
            <a:spLocks noChangeArrowheads="1"/>
          </p:cNvSpPr>
          <p:nvPr/>
        </p:nvSpPr>
        <p:spPr bwMode="auto">
          <a:xfrm>
            <a:off x="4535488" y="3014663"/>
            <a:ext cx="115887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4708" name="AutoShape 57"/>
          <p:cNvSpPr>
            <a:spLocks noChangeArrowheads="1"/>
          </p:cNvSpPr>
          <p:nvPr/>
        </p:nvSpPr>
        <p:spPr bwMode="auto">
          <a:xfrm>
            <a:off x="4606925" y="3201988"/>
            <a:ext cx="115888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4709" name="AutoShape 58"/>
          <p:cNvSpPr>
            <a:spLocks noChangeArrowheads="1"/>
          </p:cNvSpPr>
          <p:nvPr/>
        </p:nvSpPr>
        <p:spPr bwMode="auto">
          <a:xfrm>
            <a:off x="4535488" y="3389313"/>
            <a:ext cx="115887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4710" name="AutoShape 59"/>
          <p:cNvSpPr>
            <a:spLocks noChangeArrowheads="1"/>
          </p:cNvSpPr>
          <p:nvPr/>
        </p:nvSpPr>
        <p:spPr bwMode="auto">
          <a:xfrm>
            <a:off x="4140200" y="3014663"/>
            <a:ext cx="115888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4711" name="AutoShape 60"/>
          <p:cNvSpPr>
            <a:spLocks noChangeArrowheads="1"/>
          </p:cNvSpPr>
          <p:nvPr/>
        </p:nvSpPr>
        <p:spPr bwMode="auto">
          <a:xfrm>
            <a:off x="4067175" y="3201988"/>
            <a:ext cx="115888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4712" name="AutoShape 61"/>
          <p:cNvSpPr>
            <a:spLocks noChangeArrowheads="1"/>
          </p:cNvSpPr>
          <p:nvPr/>
        </p:nvSpPr>
        <p:spPr bwMode="auto">
          <a:xfrm>
            <a:off x="4140200" y="3389313"/>
            <a:ext cx="115888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4713" name="AutoShape 62"/>
          <p:cNvSpPr>
            <a:spLocks noChangeArrowheads="1"/>
          </p:cNvSpPr>
          <p:nvPr/>
        </p:nvSpPr>
        <p:spPr bwMode="auto">
          <a:xfrm>
            <a:off x="5254625" y="3201988"/>
            <a:ext cx="115888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4714" name="AutoShape 63"/>
          <p:cNvSpPr>
            <a:spLocks noChangeArrowheads="1"/>
          </p:cNvSpPr>
          <p:nvPr/>
        </p:nvSpPr>
        <p:spPr bwMode="auto">
          <a:xfrm>
            <a:off x="4625975" y="2374900"/>
            <a:ext cx="115888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4715" name="AutoShape 64"/>
          <p:cNvSpPr>
            <a:spLocks noChangeArrowheads="1"/>
          </p:cNvSpPr>
          <p:nvPr/>
        </p:nvSpPr>
        <p:spPr bwMode="auto">
          <a:xfrm>
            <a:off x="5143500" y="3630613"/>
            <a:ext cx="115888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4716" name="AutoShape 65"/>
          <p:cNvSpPr>
            <a:spLocks noChangeArrowheads="1"/>
          </p:cNvSpPr>
          <p:nvPr/>
        </p:nvSpPr>
        <p:spPr bwMode="auto">
          <a:xfrm>
            <a:off x="3743325" y="3889375"/>
            <a:ext cx="114300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4717" name="AutoShape 66"/>
          <p:cNvSpPr>
            <a:spLocks noChangeArrowheads="1"/>
          </p:cNvSpPr>
          <p:nvPr/>
        </p:nvSpPr>
        <p:spPr bwMode="auto">
          <a:xfrm>
            <a:off x="3563938" y="3648075"/>
            <a:ext cx="115887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4718" name="AutoShape 67"/>
          <p:cNvSpPr>
            <a:spLocks noChangeArrowheads="1"/>
          </p:cNvSpPr>
          <p:nvPr/>
        </p:nvSpPr>
        <p:spPr bwMode="auto">
          <a:xfrm>
            <a:off x="3492500" y="2906713"/>
            <a:ext cx="115888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cxnSp>
        <p:nvCxnSpPr>
          <p:cNvPr id="114719" name="AutoShape 68"/>
          <p:cNvCxnSpPr>
            <a:cxnSpLocks noChangeShapeType="1"/>
            <a:stCxn id="114716" idx="6"/>
            <a:endCxn id="114709" idx="4"/>
          </p:cNvCxnSpPr>
          <p:nvPr/>
        </p:nvCxnSpPr>
        <p:spPr bwMode="auto">
          <a:xfrm flipV="1">
            <a:off x="3857625" y="3503613"/>
            <a:ext cx="736600" cy="444500"/>
          </a:xfrm>
          <a:prstGeom prst="curvedConnector2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720" name="AutoShape 69"/>
          <p:cNvCxnSpPr>
            <a:cxnSpLocks noChangeShapeType="1"/>
            <a:stCxn id="114717" idx="7"/>
            <a:endCxn id="114712" idx="3"/>
          </p:cNvCxnSpPr>
          <p:nvPr/>
        </p:nvCxnSpPr>
        <p:spPr bwMode="auto">
          <a:xfrm rot="-5400000">
            <a:off x="3820319" y="3328194"/>
            <a:ext cx="179388" cy="495300"/>
          </a:xfrm>
          <a:prstGeom prst="curvedConnector3">
            <a:avLst>
              <a:gd name="adj1" fmla="val 49556"/>
            </a:avLst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721" name="AutoShape 70"/>
          <p:cNvCxnSpPr>
            <a:cxnSpLocks noChangeShapeType="1"/>
            <a:stCxn id="114718" idx="4"/>
            <a:endCxn id="114711" idx="2"/>
          </p:cNvCxnSpPr>
          <p:nvPr/>
        </p:nvCxnSpPr>
        <p:spPr bwMode="auto">
          <a:xfrm rot="16200000" flipH="1">
            <a:off x="3690144" y="2883694"/>
            <a:ext cx="238125" cy="51593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722" name="AutoShape 71"/>
          <p:cNvCxnSpPr>
            <a:cxnSpLocks noChangeShapeType="1"/>
            <a:stCxn id="114710" idx="7"/>
            <a:endCxn id="114714" idx="3"/>
          </p:cNvCxnSpPr>
          <p:nvPr/>
        </p:nvCxnSpPr>
        <p:spPr bwMode="auto">
          <a:xfrm rot="-5400000">
            <a:off x="4161632" y="2550318"/>
            <a:ext cx="558800" cy="40481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723" name="AutoShape 72"/>
          <p:cNvCxnSpPr>
            <a:cxnSpLocks noChangeShapeType="1"/>
            <a:stCxn id="114707" idx="0"/>
            <a:endCxn id="114713" idx="3"/>
          </p:cNvCxnSpPr>
          <p:nvPr/>
        </p:nvCxnSpPr>
        <p:spPr bwMode="auto">
          <a:xfrm rot="5400000" flipV="1">
            <a:off x="4790282" y="2818606"/>
            <a:ext cx="285750" cy="677863"/>
          </a:xfrm>
          <a:prstGeom prst="curvedConnector5">
            <a:avLst>
              <a:gd name="adj1" fmla="val 27222"/>
              <a:gd name="adj2" fmla="val 52926"/>
              <a:gd name="adj3" fmla="val 55556"/>
            </a:avLst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724" name="AutoShape 73"/>
          <p:cNvCxnSpPr>
            <a:cxnSpLocks noChangeShapeType="1"/>
            <a:stCxn id="114708" idx="4"/>
            <a:endCxn id="114715" idx="1"/>
          </p:cNvCxnSpPr>
          <p:nvPr/>
        </p:nvCxnSpPr>
        <p:spPr bwMode="auto">
          <a:xfrm rot="16200000" flipH="1">
            <a:off x="4748213" y="3235325"/>
            <a:ext cx="330200" cy="495300"/>
          </a:xfrm>
          <a:prstGeom prst="curvedConnector3">
            <a:avLst>
              <a:gd name="adj1" fmla="val 47116"/>
            </a:avLst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4725" name="Freeform 74"/>
          <p:cNvSpPr>
            <a:spLocks/>
          </p:cNvSpPr>
          <p:nvPr/>
        </p:nvSpPr>
        <p:spPr bwMode="auto">
          <a:xfrm>
            <a:off x="3492500" y="2187575"/>
            <a:ext cx="539750" cy="358775"/>
          </a:xfrm>
          <a:custGeom>
            <a:avLst/>
            <a:gdLst>
              <a:gd name="T0" fmla="*/ 0 w 627"/>
              <a:gd name="T1" fmla="*/ 2147483647 h 456"/>
              <a:gd name="T2" fmla="*/ 2147483647 w 627"/>
              <a:gd name="T3" fmla="*/ 2147483647 h 456"/>
              <a:gd name="T4" fmla="*/ 2147483647 w 627"/>
              <a:gd name="T5" fmla="*/ 2147483647 h 456"/>
              <a:gd name="T6" fmla="*/ 2147483647 w 627"/>
              <a:gd name="T7" fmla="*/ 0 h 4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27" h="456">
                <a:moveTo>
                  <a:pt x="0" y="456"/>
                </a:moveTo>
                <a:cubicBezTo>
                  <a:pt x="52" y="375"/>
                  <a:pt x="105" y="294"/>
                  <a:pt x="171" y="228"/>
                </a:cubicBezTo>
                <a:cubicBezTo>
                  <a:pt x="237" y="162"/>
                  <a:pt x="323" y="95"/>
                  <a:pt x="399" y="57"/>
                </a:cubicBezTo>
                <a:cubicBezTo>
                  <a:pt x="475" y="19"/>
                  <a:pt x="551" y="9"/>
                  <a:pt x="627" y="0"/>
                </a:cubicBezTo>
              </a:path>
            </a:pathLst>
          </a:custGeom>
          <a:noFill/>
          <a:ln w="3175" cmpd="sng">
            <a:solidFill>
              <a:schemeClr val="tx1"/>
            </a:solidFill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26" name="AutoShape 75"/>
          <p:cNvSpPr>
            <a:spLocks noChangeArrowheads="1"/>
          </p:cNvSpPr>
          <p:nvPr/>
        </p:nvSpPr>
        <p:spPr bwMode="auto">
          <a:xfrm>
            <a:off x="2916238" y="2943225"/>
            <a:ext cx="287337" cy="792163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4727" name="Text Box 76"/>
          <p:cNvSpPr txBox="1">
            <a:spLocks noChangeArrowheads="1"/>
          </p:cNvSpPr>
          <p:nvPr/>
        </p:nvSpPr>
        <p:spPr bwMode="auto">
          <a:xfrm>
            <a:off x="604838" y="1574800"/>
            <a:ext cx="7343775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3. Anfangszuordnung und 4. Zuordnungsoptimierung (komplette Rotation)</a:t>
            </a:r>
            <a:endParaRPr lang="en-US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7" name="Text Box 67"/>
          <p:cNvSpPr txBox="1">
            <a:spLocks noChangeArrowheads="1"/>
          </p:cNvSpPr>
          <p:nvPr/>
        </p:nvSpPr>
        <p:spPr bwMode="auto">
          <a:xfrm>
            <a:off x="836613" y="1141413"/>
            <a:ext cx="5822950" cy="344487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  <a:extLst/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Flexible Blöcke (Soft blocks) , feste Blöcke (Hard blocks)</a:t>
            </a:r>
          </a:p>
        </p:txBody>
      </p:sp>
      <p:sp>
        <p:nvSpPr>
          <p:cNvPr id="553030" name="Rectangle 70"/>
          <p:cNvSpPr>
            <a:spLocks noGrp="1" noChangeArrowheads="1"/>
          </p:cNvSpPr>
          <p:nvPr>
            <p:ph type="body" idx="1"/>
          </p:nvPr>
        </p:nvSpPr>
        <p:spPr>
          <a:xfrm>
            <a:off x="608013" y="1881188"/>
            <a:ext cx="7631112" cy="4427537"/>
          </a:xfrm>
          <a:noFill/>
        </p:spPr>
        <p:txBody>
          <a:bodyPr lIns="191095" tIns="44941" rIns="89883" bIns="44941"/>
          <a:lstStyle/>
          <a:p>
            <a:pPr defTabSz="762000">
              <a:tabLst/>
            </a:pPr>
            <a:r>
              <a:rPr lang="de-DE" altLang="de-DE"/>
              <a:t>Blöcke mit variablen Formen, bei denen nur die Flächen vorgegeben sind, werden als flexible Blöcke bezeichnet</a:t>
            </a:r>
          </a:p>
          <a:p>
            <a:pPr defTabSz="762000">
              <a:tabLst/>
            </a:pPr>
            <a:r>
              <a:rPr lang="de-DE" altLang="de-DE"/>
              <a:t>Bei festen Blöcken ist die äußere Form festgelegt</a:t>
            </a:r>
            <a:endParaRPr lang="en-US" altLang="de-DE"/>
          </a:p>
        </p:txBody>
      </p:sp>
      <p:sp>
        <p:nvSpPr>
          <p:cNvPr id="15364" name="Rectangle 90"/>
          <p:cNvSpPr>
            <a:spLocks noGrp="1" noChangeArrowheads="1"/>
          </p:cNvSpPr>
          <p:nvPr>
            <p:ph type="title"/>
          </p:nvPr>
        </p:nvSpPr>
        <p:spPr/>
        <p:txBody>
          <a:bodyPr lIns="191095" tIns="44941" rIns="89883" bIns="67945"/>
          <a:lstStyle/>
          <a:p>
            <a:pPr defTabSz="914400"/>
            <a:r>
              <a:rPr lang="de-DE" altLang="de-DE"/>
              <a:t>3.3         Begriffe und Datenstrukturen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3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3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7" grpId="0" animBg="1"/>
      <p:bldP spid="553030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3.5.2	Pinzuordnung mittels konzentrischer Kreise: Beispiel</a:t>
            </a: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 rot="-5400000">
            <a:off x="6915944" y="3718719"/>
            <a:ext cx="3597275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800">
                <a:solidFill>
                  <a:srgbClr val="B2B2B2"/>
                </a:solidFill>
              </a:rPr>
              <a:t>Nach Koren, N. L.: Pin Assignment in Automated Printed Circuit Boards</a:t>
            </a:r>
          </a:p>
        </p:txBody>
      </p:sp>
      <p:sp>
        <p:nvSpPr>
          <p:cNvPr id="115716" name="AutoShape 61"/>
          <p:cNvSpPr>
            <a:spLocks noChangeArrowheads="1"/>
          </p:cNvSpPr>
          <p:nvPr/>
        </p:nvSpPr>
        <p:spPr bwMode="auto">
          <a:xfrm>
            <a:off x="815975" y="2397125"/>
            <a:ext cx="1800225" cy="1800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549" y="10800"/>
                </a:moveTo>
                <a:cubicBezTo>
                  <a:pt x="7549" y="12595"/>
                  <a:pt x="9005" y="14051"/>
                  <a:pt x="10800" y="14051"/>
                </a:cubicBezTo>
                <a:cubicBezTo>
                  <a:pt x="12595" y="14051"/>
                  <a:pt x="14051" y="12595"/>
                  <a:pt x="14051" y="10800"/>
                </a:cubicBezTo>
                <a:cubicBezTo>
                  <a:pt x="14051" y="9005"/>
                  <a:pt x="12595" y="7549"/>
                  <a:pt x="10800" y="7549"/>
                </a:cubicBezTo>
                <a:cubicBezTo>
                  <a:pt x="9005" y="7549"/>
                  <a:pt x="7549" y="9005"/>
                  <a:pt x="7549" y="1080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5717" name="AutoShape 62"/>
          <p:cNvSpPr>
            <a:spLocks noChangeArrowheads="1"/>
          </p:cNvSpPr>
          <p:nvPr/>
        </p:nvSpPr>
        <p:spPr bwMode="auto">
          <a:xfrm>
            <a:off x="1858963" y="3044825"/>
            <a:ext cx="115887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5718" name="AutoShape 63"/>
          <p:cNvSpPr>
            <a:spLocks noChangeArrowheads="1"/>
          </p:cNvSpPr>
          <p:nvPr/>
        </p:nvSpPr>
        <p:spPr bwMode="auto">
          <a:xfrm>
            <a:off x="1930400" y="3232150"/>
            <a:ext cx="115888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5719" name="AutoShape 64"/>
          <p:cNvSpPr>
            <a:spLocks noChangeArrowheads="1"/>
          </p:cNvSpPr>
          <p:nvPr/>
        </p:nvSpPr>
        <p:spPr bwMode="auto">
          <a:xfrm>
            <a:off x="1858963" y="3419475"/>
            <a:ext cx="115887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5720" name="AutoShape 65"/>
          <p:cNvSpPr>
            <a:spLocks noChangeArrowheads="1"/>
          </p:cNvSpPr>
          <p:nvPr/>
        </p:nvSpPr>
        <p:spPr bwMode="auto">
          <a:xfrm>
            <a:off x="1463675" y="3044825"/>
            <a:ext cx="115888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5721" name="AutoShape 66"/>
          <p:cNvSpPr>
            <a:spLocks noChangeArrowheads="1"/>
          </p:cNvSpPr>
          <p:nvPr/>
        </p:nvSpPr>
        <p:spPr bwMode="auto">
          <a:xfrm>
            <a:off x="1390650" y="3232150"/>
            <a:ext cx="115888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5722" name="AutoShape 67"/>
          <p:cNvSpPr>
            <a:spLocks noChangeArrowheads="1"/>
          </p:cNvSpPr>
          <p:nvPr/>
        </p:nvSpPr>
        <p:spPr bwMode="auto">
          <a:xfrm>
            <a:off x="1463675" y="3419475"/>
            <a:ext cx="115888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5723" name="AutoShape 68"/>
          <p:cNvSpPr>
            <a:spLocks noChangeArrowheads="1"/>
          </p:cNvSpPr>
          <p:nvPr/>
        </p:nvSpPr>
        <p:spPr bwMode="auto">
          <a:xfrm>
            <a:off x="2578100" y="3232150"/>
            <a:ext cx="115888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5724" name="AutoShape 69"/>
          <p:cNvSpPr>
            <a:spLocks noChangeArrowheads="1"/>
          </p:cNvSpPr>
          <p:nvPr/>
        </p:nvSpPr>
        <p:spPr bwMode="auto">
          <a:xfrm>
            <a:off x="1885950" y="2378075"/>
            <a:ext cx="115888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5725" name="AutoShape 70"/>
          <p:cNvSpPr>
            <a:spLocks noChangeArrowheads="1"/>
          </p:cNvSpPr>
          <p:nvPr/>
        </p:nvSpPr>
        <p:spPr bwMode="auto">
          <a:xfrm>
            <a:off x="2466975" y="3660775"/>
            <a:ext cx="115888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5726" name="AutoShape 71"/>
          <p:cNvSpPr>
            <a:spLocks noChangeArrowheads="1"/>
          </p:cNvSpPr>
          <p:nvPr/>
        </p:nvSpPr>
        <p:spPr bwMode="auto">
          <a:xfrm>
            <a:off x="1066800" y="3919538"/>
            <a:ext cx="114300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5727" name="AutoShape 72"/>
          <p:cNvSpPr>
            <a:spLocks noChangeArrowheads="1"/>
          </p:cNvSpPr>
          <p:nvPr/>
        </p:nvSpPr>
        <p:spPr bwMode="auto">
          <a:xfrm>
            <a:off x="887413" y="3678238"/>
            <a:ext cx="115887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5728" name="AutoShape 73"/>
          <p:cNvSpPr>
            <a:spLocks noChangeArrowheads="1"/>
          </p:cNvSpPr>
          <p:nvPr/>
        </p:nvSpPr>
        <p:spPr bwMode="auto">
          <a:xfrm>
            <a:off x="815975" y="2936875"/>
            <a:ext cx="115888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cxnSp>
        <p:nvCxnSpPr>
          <p:cNvPr id="115729" name="AutoShape 74"/>
          <p:cNvCxnSpPr>
            <a:cxnSpLocks noChangeShapeType="1"/>
            <a:stCxn id="115728" idx="4"/>
            <a:endCxn id="115721" idx="2"/>
          </p:cNvCxnSpPr>
          <p:nvPr/>
        </p:nvCxnSpPr>
        <p:spPr bwMode="auto">
          <a:xfrm rot="16200000" flipH="1">
            <a:off x="1013619" y="2913857"/>
            <a:ext cx="238125" cy="51593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5730" name="AutoShape 75"/>
          <p:cNvSpPr>
            <a:spLocks noChangeArrowheads="1"/>
          </p:cNvSpPr>
          <p:nvPr/>
        </p:nvSpPr>
        <p:spPr bwMode="auto">
          <a:xfrm>
            <a:off x="3486150" y="2366963"/>
            <a:ext cx="1800225" cy="1800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549" y="10800"/>
                </a:moveTo>
                <a:cubicBezTo>
                  <a:pt x="7549" y="12595"/>
                  <a:pt x="9005" y="14051"/>
                  <a:pt x="10800" y="14051"/>
                </a:cubicBezTo>
                <a:cubicBezTo>
                  <a:pt x="12595" y="14051"/>
                  <a:pt x="14051" y="12595"/>
                  <a:pt x="14051" y="10800"/>
                </a:cubicBezTo>
                <a:cubicBezTo>
                  <a:pt x="14051" y="9005"/>
                  <a:pt x="12595" y="7549"/>
                  <a:pt x="10800" y="7549"/>
                </a:cubicBezTo>
                <a:cubicBezTo>
                  <a:pt x="9005" y="7549"/>
                  <a:pt x="7549" y="9005"/>
                  <a:pt x="7549" y="1080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5731" name="AutoShape 76"/>
          <p:cNvSpPr>
            <a:spLocks noChangeArrowheads="1"/>
          </p:cNvSpPr>
          <p:nvPr/>
        </p:nvSpPr>
        <p:spPr bwMode="auto">
          <a:xfrm>
            <a:off x="4529138" y="3014663"/>
            <a:ext cx="115887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5732" name="AutoShape 77"/>
          <p:cNvSpPr>
            <a:spLocks noChangeArrowheads="1"/>
          </p:cNvSpPr>
          <p:nvPr/>
        </p:nvSpPr>
        <p:spPr bwMode="auto">
          <a:xfrm>
            <a:off x="4600575" y="3201988"/>
            <a:ext cx="115888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5733" name="AutoShape 78"/>
          <p:cNvSpPr>
            <a:spLocks noChangeArrowheads="1"/>
          </p:cNvSpPr>
          <p:nvPr/>
        </p:nvSpPr>
        <p:spPr bwMode="auto">
          <a:xfrm>
            <a:off x="4529138" y="3389313"/>
            <a:ext cx="115887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5734" name="AutoShape 79"/>
          <p:cNvSpPr>
            <a:spLocks noChangeArrowheads="1"/>
          </p:cNvSpPr>
          <p:nvPr/>
        </p:nvSpPr>
        <p:spPr bwMode="auto">
          <a:xfrm>
            <a:off x="4133850" y="3014663"/>
            <a:ext cx="115888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5735" name="AutoShape 80"/>
          <p:cNvSpPr>
            <a:spLocks noChangeArrowheads="1"/>
          </p:cNvSpPr>
          <p:nvPr/>
        </p:nvSpPr>
        <p:spPr bwMode="auto">
          <a:xfrm>
            <a:off x="4060825" y="3201988"/>
            <a:ext cx="115888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5736" name="AutoShape 81"/>
          <p:cNvSpPr>
            <a:spLocks noChangeArrowheads="1"/>
          </p:cNvSpPr>
          <p:nvPr/>
        </p:nvSpPr>
        <p:spPr bwMode="auto">
          <a:xfrm>
            <a:off x="4133850" y="3389313"/>
            <a:ext cx="115888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5737" name="AutoShape 82"/>
          <p:cNvSpPr>
            <a:spLocks noChangeArrowheads="1"/>
          </p:cNvSpPr>
          <p:nvPr/>
        </p:nvSpPr>
        <p:spPr bwMode="auto">
          <a:xfrm>
            <a:off x="5248275" y="3201988"/>
            <a:ext cx="115888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5738" name="AutoShape 83"/>
          <p:cNvSpPr>
            <a:spLocks noChangeArrowheads="1"/>
          </p:cNvSpPr>
          <p:nvPr/>
        </p:nvSpPr>
        <p:spPr bwMode="auto">
          <a:xfrm>
            <a:off x="4619625" y="2374900"/>
            <a:ext cx="115888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5739" name="AutoShape 84"/>
          <p:cNvSpPr>
            <a:spLocks noChangeArrowheads="1"/>
          </p:cNvSpPr>
          <p:nvPr/>
        </p:nvSpPr>
        <p:spPr bwMode="auto">
          <a:xfrm>
            <a:off x="5137150" y="3630613"/>
            <a:ext cx="115888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5740" name="AutoShape 85"/>
          <p:cNvSpPr>
            <a:spLocks noChangeArrowheads="1"/>
          </p:cNvSpPr>
          <p:nvPr/>
        </p:nvSpPr>
        <p:spPr bwMode="auto">
          <a:xfrm>
            <a:off x="3736975" y="3889375"/>
            <a:ext cx="114300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5741" name="AutoShape 86"/>
          <p:cNvSpPr>
            <a:spLocks noChangeArrowheads="1"/>
          </p:cNvSpPr>
          <p:nvPr/>
        </p:nvSpPr>
        <p:spPr bwMode="auto">
          <a:xfrm>
            <a:off x="3557588" y="3648075"/>
            <a:ext cx="115887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5742" name="AutoShape 87"/>
          <p:cNvSpPr>
            <a:spLocks noChangeArrowheads="1"/>
          </p:cNvSpPr>
          <p:nvPr/>
        </p:nvSpPr>
        <p:spPr bwMode="auto">
          <a:xfrm>
            <a:off x="3486150" y="2906713"/>
            <a:ext cx="115888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cxnSp>
        <p:nvCxnSpPr>
          <p:cNvPr id="115743" name="AutoShape 88"/>
          <p:cNvCxnSpPr>
            <a:cxnSpLocks noChangeShapeType="1"/>
            <a:stCxn id="115740" idx="6"/>
            <a:endCxn id="115733" idx="4"/>
          </p:cNvCxnSpPr>
          <p:nvPr/>
        </p:nvCxnSpPr>
        <p:spPr bwMode="auto">
          <a:xfrm flipV="1">
            <a:off x="3851275" y="3503613"/>
            <a:ext cx="736600" cy="4445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744" name="AutoShape 89"/>
          <p:cNvCxnSpPr>
            <a:cxnSpLocks noChangeShapeType="1"/>
            <a:stCxn id="115741" idx="7"/>
            <a:endCxn id="115736" idx="3"/>
          </p:cNvCxnSpPr>
          <p:nvPr/>
        </p:nvCxnSpPr>
        <p:spPr bwMode="auto">
          <a:xfrm rot="-5400000">
            <a:off x="3813969" y="3328194"/>
            <a:ext cx="179388" cy="495300"/>
          </a:xfrm>
          <a:prstGeom prst="curvedConnector3">
            <a:avLst>
              <a:gd name="adj1" fmla="val 4955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745" name="AutoShape 90"/>
          <p:cNvCxnSpPr>
            <a:cxnSpLocks noChangeShapeType="1"/>
            <a:stCxn id="115742" idx="4"/>
            <a:endCxn id="115735" idx="2"/>
          </p:cNvCxnSpPr>
          <p:nvPr/>
        </p:nvCxnSpPr>
        <p:spPr bwMode="auto">
          <a:xfrm rot="16200000" flipH="1">
            <a:off x="3683794" y="2883694"/>
            <a:ext cx="238125" cy="51593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746" name="AutoShape 91"/>
          <p:cNvCxnSpPr>
            <a:cxnSpLocks noChangeShapeType="1"/>
            <a:stCxn id="115734" idx="7"/>
            <a:endCxn id="115738" idx="3"/>
          </p:cNvCxnSpPr>
          <p:nvPr/>
        </p:nvCxnSpPr>
        <p:spPr bwMode="auto">
          <a:xfrm rot="-5400000">
            <a:off x="4155282" y="2550318"/>
            <a:ext cx="558800" cy="40481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747" name="AutoShape 92"/>
          <p:cNvCxnSpPr>
            <a:cxnSpLocks noChangeShapeType="1"/>
            <a:stCxn id="115731" idx="0"/>
            <a:endCxn id="115737" idx="3"/>
          </p:cNvCxnSpPr>
          <p:nvPr/>
        </p:nvCxnSpPr>
        <p:spPr bwMode="auto">
          <a:xfrm rot="5400000" flipV="1">
            <a:off x="4783932" y="2818606"/>
            <a:ext cx="285750" cy="677863"/>
          </a:xfrm>
          <a:prstGeom prst="curvedConnector5">
            <a:avLst>
              <a:gd name="adj1" fmla="val 27222"/>
              <a:gd name="adj2" fmla="val 52926"/>
              <a:gd name="adj3" fmla="val 5555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748" name="AutoShape 93"/>
          <p:cNvCxnSpPr>
            <a:cxnSpLocks noChangeShapeType="1"/>
            <a:stCxn id="115732" idx="4"/>
            <a:endCxn id="115739" idx="1"/>
          </p:cNvCxnSpPr>
          <p:nvPr/>
        </p:nvCxnSpPr>
        <p:spPr bwMode="auto">
          <a:xfrm rot="16200000" flipH="1">
            <a:off x="4741863" y="3235325"/>
            <a:ext cx="330200" cy="495300"/>
          </a:xfrm>
          <a:prstGeom prst="curvedConnector3">
            <a:avLst>
              <a:gd name="adj1" fmla="val 4711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5749" name="Freeform 94"/>
          <p:cNvSpPr>
            <a:spLocks/>
          </p:cNvSpPr>
          <p:nvPr/>
        </p:nvSpPr>
        <p:spPr bwMode="auto">
          <a:xfrm>
            <a:off x="3486150" y="2187575"/>
            <a:ext cx="539750" cy="358775"/>
          </a:xfrm>
          <a:custGeom>
            <a:avLst/>
            <a:gdLst>
              <a:gd name="T0" fmla="*/ 0 w 627"/>
              <a:gd name="T1" fmla="*/ 2147483647 h 456"/>
              <a:gd name="T2" fmla="*/ 2147483647 w 627"/>
              <a:gd name="T3" fmla="*/ 2147483647 h 456"/>
              <a:gd name="T4" fmla="*/ 2147483647 w 627"/>
              <a:gd name="T5" fmla="*/ 2147483647 h 456"/>
              <a:gd name="T6" fmla="*/ 2147483647 w 627"/>
              <a:gd name="T7" fmla="*/ 0 h 4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27" h="456">
                <a:moveTo>
                  <a:pt x="0" y="456"/>
                </a:moveTo>
                <a:cubicBezTo>
                  <a:pt x="52" y="375"/>
                  <a:pt x="105" y="294"/>
                  <a:pt x="171" y="228"/>
                </a:cubicBezTo>
                <a:cubicBezTo>
                  <a:pt x="237" y="162"/>
                  <a:pt x="323" y="95"/>
                  <a:pt x="399" y="57"/>
                </a:cubicBezTo>
                <a:cubicBezTo>
                  <a:pt x="475" y="19"/>
                  <a:pt x="551" y="9"/>
                  <a:pt x="627" y="0"/>
                </a:cubicBezTo>
              </a:path>
            </a:pathLst>
          </a:custGeom>
          <a:noFill/>
          <a:ln w="3175" cmpd="sng">
            <a:solidFill>
              <a:schemeClr val="tx1"/>
            </a:solidFill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750" name="AutoShape 95"/>
          <p:cNvSpPr>
            <a:spLocks noChangeArrowheads="1"/>
          </p:cNvSpPr>
          <p:nvPr/>
        </p:nvSpPr>
        <p:spPr bwMode="auto">
          <a:xfrm>
            <a:off x="2909888" y="2943225"/>
            <a:ext cx="287337" cy="792163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5751" name="AutoShape 96"/>
          <p:cNvSpPr>
            <a:spLocks noChangeArrowheads="1"/>
          </p:cNvSpPr>
          <p:nvPr/>
        </p:nvSpPr>
        <p:spPr bwMode="auto">
          <a:xfrm>
            <a:off x="6223000" y="2387600"/>
            <a:ext cx="1800225" cy="1800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549" y="10800"/>
                </a:moveTo>
                <a:cubicBezTo>
                  <a:pt x="7549" y="12595"/>
                  <a:pt x="9005" y="14051"/>
                  <a:pt x="10800" y="14051"/>
                </a:cubicBezTo>
                <a:cubicBezTo>
                  <a:pt x="12595" y="14051"/>
                  <a:pt x="14051" y="12595"/>
                  <a:pt x="14051" y="10800"/>
                </a:cubicBezTo>
                <a:cubicBezTo>
                  <a:pt x="14051" y="9005"/>
                  <a:pt x="12595" y="7549"/>
                  <a:pt x="10800" y="7549"/>
                </a:cubicBezTo>
                <a:cubicBezTo>
                  <a:pt x="9005" y="7549"/>
                  <a:pt x="7549" y="9005"/>
                  <a:pt x="7549" y="1080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5752" name="AutoShape 97"/>
          <p:cNvSpPr>
            <a:spLocks noChangeArrowheads="1"/>
          </p:cNvSpPr>
          <p:nvPr/>
        </p:nvSpPr>
        <p:spPr bwMode="auto">
          <a:xfrm>
            <a:off x="7265988" y="3035300"/>
            <a:ext cx="115887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5753" name="AutoShape 98"/>
          <p:cNvSpPr>
            <a:spLocks noChangeArrowheads="1"/>
          </p:cNvSpPr>
          <p:nvPr/>
        </p:nvSpPr>
        <p:spPr bwMode="auto">
          <a:xfrm>
            <a:off x="7337425" y="3222625"/>
            <a:ext cx="115888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5754" name="AutoShape 99"/>
          <p:cNvSpPr>
            <a:spLocks noChangeArrowheads="1"/>
          </p:cNvSpPr>
          <p:nvPr/>
        </p:nvSpPr>
        <p:spPr bwMode="auto">
          <a:xfrm>
            <a:off x="7265988" y="3409950"/>
            <a:ext cx="115887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5755" name="AutoShape 100"/>
          <p:cNvSpPr>
            <a:spLocks noChangeArrowheads="1"/>
          </p:cNvSpPr>
          <p:nvPr/>
        </p:nvSpPr>
        <p:spPr bwMode="auto">
          <a:xfrm>
            <a:off x="6870700" y="3035300"/>
            <a:ext cx="115888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5756" name="AutoShape 101"/>
          <p:cNvSpPr>
            <a:spLocks noChangeArrowheads="1"/>
          </p:cNvSpPr>
          <p:nvPr/>
        </p:nvSpPr>
        <p:spPr bwMode="auto">
          <a:xfrm>
            <a:off x="6797675" y="3222625"/>
            <a:ext cx="115888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5757" name="AutoShape 102"/>
          <p:cNvSpPr>
            <a:spLocks noChangeArrowheads="1"/>
          </p:cNvSpPr>
          <p:nvPr/>
        </p:nvSpPr>
        <p:spPr bwMode="auto">
          <a:xfrm>
            <a:off x="6870700" y="3409950"/>
            <a:ext cx="115888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5758" name="AutoShape 103"/>
          <p:cNvSpPr>
            <a:spLocks noChangeArrowheads="1"/>
          </p:cNvSpPr>
          <p:nvPr/>
        </p:nvSpPr>
        <p:spPr bwMode="auto">
          <a:xfrm>
            <a:off x="7985125" y="3222625"/>
            <a:ext cx="115888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5759" name="AutoShape 104"/>
          <p:cNvSpPr>
            <a:spLocks noChangeArrowheads="1"/>
          </p:cNvSpPr>
          <p:nvPr/>
        </p:nvSpPr>
        <p:spPr bwMode="auto">
          <a:xfrm>
            <a:off x="7264400" y="2344738"/>
            <a:ext cx="115888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5760" name="AutoShape 105"/>
          <p:cNvSpPr>
            <a:spLocks noChangeArrowheads="1"/>
          </p:cNvSpPr>
          <p:nvPr/>
        </p:nvSpPr>
        <p:spPr bwMode="auto">
          <a:xfrm>
            <a:off x="7874000" y="3651250"/>
            <a:ext cx="115888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5761" name="AutoShape 106"/>
          <p:cNvSpPr>
            <a:spLocks noChangeArrowheads="1"/>
          </p:cNvSpPr>
          <p:nvPr/>
        </p:nvSpPr>
        <p:spPr bwMode="auto">
          <a:xfrm>
            <a:off x="6473825" y="3910013"/>
            <a:ext cx="114300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5762" name="AutoShape 107"/>
          <p:cNvSpPr>
            <a:spLocks noChangeArrowheads="1"/>
          </p:cNvSpPr>
          <p:nvPr/>
        </p:nvSpPr>
        <p:spPr bwMode="auto">
          <a:xfrm>
            <a:off x="6294438" y="3668713"/>
            <a:ext cx="115887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5763" name="AutoShape 108"/>
          <p:cNvSpPr>
            <a:spLocks noChangeArrowheads="1"/>
          </p:cNvSpPr>
          <p:nvPr/>
        </p:nvSpPr>
        <p:spPr bwMode="auto">
          <a:xfrm>
            <a:off x="6223000" y="2927350"/>
            <a:ext cx="115888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cxnSp>
        <p:nvCxnSpPr>
          <p:cNvPr id="115764" name="AutoShape 109"/>
          <p:cNvCxnSpPr>
            <a:cxnSpLocks noChangeShapeType="1"/>
            <a:stCxn id="115763" idx="3"/>
            <a:endCxn id="115754" idx="4"/>
          </p:cNvCxnSpPr>
          <p:nvPr/>
        </p:nvCxnSpPr>
        <p:spPr bwMode="auto">
          <a:xfrm rot="16200000" flipH="1">
            <a:off x="6533356" y="2732882"/>
            <a:ext cx="498475" cy="1084262"/>
          </a:xfrm>
          <a:prstGeom prst="curvedConnector3">
            <a:avLst>
              <a:gd name="adj1" fmla="val 145861"/>
            </a:avLst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765" name="AutoShape 110"/>
          <p:cNvCxnSpPr>
            <a:cxnSpLocks noChangeShapeType="1"/>
            <a:stCxn id="115755" idx="7"/>
            <a:endCxn id="115760" idx="7"/>
          </p:cNvCxnSpPr>
          <p:nvPr/>
        </p:nvCxnSpPr>
        <p:spPr bwMode="auto">
          <a:xfrm rot="5400000" flipV="1">
            <a:off x="7162800" y="2859088"/>
            <a:ext cx="615950" cy="1003300"/>
          </a:xfrm>
          <a:prstGeom prst="curvedConnector3">
            <a:avLst>
              <a:gd name="adj1" fmla="val -39949"/>
            </a:avLst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766" name="AutoShape 111"/>
          <p:cNvCxnSpPr>
            <a:cxnSpLocks noChangeShapeType="1"/>
          </p:cNvCxnSpPr>
          <p:nvPr/>
        </p:nvCxnSpPr>
        <p:spPr bwMode="auto">
          <a:xfrm rot="5400000">
            <a:off x="6700838" y="2989263"/>
            <a:ext cx="446087" cy="1042987"/>
          </a:xfrm>
          <a:prstGeom prst="curvedConnector3">
            <a:avLst>
              <a:gd name="adj1" fmla="val 151245"/>
            </a:avLst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5767" name="Freeform 112"/>
          <p:cNvSpPr>
            <a:spLocks/>
          </p:cNvSpPr>
          <p:nvPr/>
        </p:nvSpPr>
        <p:spPr bwMode="auto">
          <a:xfrm>
            <a:off x="6737350" y="2566988"/>
            <a:ext cx="1285875" cy="720725"/>
          </a:xfrm>
          <a:custGeom>
            <a:avLst/>
            <a:gdLst>
              <a:gd name="T0" fmla="*/ 2147483647 w 832"/>
              <a:gd name="T1" fmla="*/ 2147483647 h 378"/>
              <a:gd name="T2" fmla="*/ 2147483647 w 832"/>
              <a:gd name="T3" fmla="*/ 2147483647 h 378"/>
              <a:gd name="T4" fmla="*/ 2147483647 w 832"/>
              <a:gd name="T5" fmla="*/ 2147483647 h 378"/>
              <a:gd name="T6" fmla="*/ 2147483647 w 832"/>
              <a:gd name="T7" fmla="*/ 2147483647 h 378"/>
              <a:gd name="T8" fmla="*/ 2147483647 w 832"/>
              <a:gd name="T9" fmla="*/ 2147483647 h 378"/>
              <a:gd name="T10" fmla="*/ 2147483647 w 832"/>
              <a:gd name="T11" fmla="*/ 2147483647 h 378"/>
              <a:gd name="T12" fmla="*/ 2147483647 w 832"/>
              <a:gd name="T13" fmla="*/ 2147483647 h 3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32" h="378">
                <a:moveTo>
                  <a:pt x="38" y="378"/>
                </a:moveTo>
                <a:lnTo>
                  <a:pt x="85" y="366"/>
                </a:lnTo>
                <a:cubicBezTo>
                  <a:pt x="85" y="347"/>
                  <a:pt x="46" y="320"/>
                  <a:pt x="38" y="265"/>
                </a:cubicBezTo>
                <a:cubicBezTo>
                  <a:pt x="30" y="210"/>
                  <a:pt x="0" y="76"/>
                  <a:pt x="38" y="38"/>
                </a:cubicBezTo>
                <a:cubicBezTo>
                  <a:pt x="76" y="0"/>
                  <a:pt x="152" y="19"/>
                  <a:pt x="265" y="38"/>
                </a:cubicBezTo>
                <a:cubicBezTo>
                  <a:pt x="378" y="57"/>
                  <a:pt x="625" y="94"/>
                  <a:pt x="719" y="151"/>
                </a:cubicBezTo>
                <a:cubicBezTo>
                  <a:pt x="813" y="208"/>
                  <a:pt x="822" y="293"/>
                  <a:pt x="832" y="378"/>
                </a:cubicBezTo>
              </a:path>
            </a:pathLst>
          </a:cu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768" name="Freeform 113"/>
          <p:cNvSpPr>
            <a:spLocks/>
          </p:cNvSpPr>
          <p:nvPr/>
        </p:nvSpPr>
        <p:spPr bwMode="auto">
          <a:xfrm>
            <a:off x="6583363" y="3078163"/>
            <a:ext cx="1104900" cy="1058862"/>
          </a:xfrm>
          <a:custGeom>
            <a:avLst/>
            <a:gdLst>
              <a:gd name="T0" fmla="*/ 0 w 696"/>
              <a:gd name="T1" fmla="*/ 2147483647 h 667"/>
              <a:gd name="T2" fmla="*/ 2147483647 w 696"/>
              <a:gd name="T3" fmla="*/ 2147483647 h 667"/>
              <a:gd name="T4" fmla="*/ 2147483647 w 696"/>
              <a:gd name="T5" fmla="*/ 2147483647 h 667"/>
              <a:gd name="T6" fmla="*/ 2147483647 w 696"/>
              <a:gd name="T7" fmla="*/ 2147483647 h 667"/>
              <a:gd name="T8" fmla="*/ 2147483647 w 696"/>
              <a:gd name="T9" fmla="*/ 0 h 6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6" h="667">
                <a:moveTo>
                  <a:pt x="0" y="586"/>
                </a:moveTo>
                <a:cubicBezTo>
                  <a:pt x="24" y="603"/>
                  <a:pt x="49" y="620"/>
                  <a:pt x="143" y="620"/>
                </a:cubicBezTo>
                <a:cubicBezTo>
                  <a:pt x="237" y="620"/>
                  <a:pt x="478" y="667"/>
                  <a:pt x="567" y="586"/>
                </a:cubicBezTo>
                <a:cubicBezTo>
                  <a:pt x="656" y="505"/>
                  <a:pt x="696" y="230"/>
                  <a:pt x="680" y="132"/>
                </a:cubicBezTo>
                <a:cubicBezTo>
                  <a:pt x="664" y="34"/>
                  <a:pt x="507" y="21"/>
                  <a:pt x="472" y="0"/>
                </a:cubicBezTo>
              </a:path>
            </a:pathLst>
          </a:cu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769" name="Freeform 114"/>
          <p:cNvSpPr>
            <a:spLocks/>
          </p:cNvSpPr>
          <p:nvPr/>
        </p:nvSpPr>
        <p:spPr bwMode="auto">
          <a:xfrm>
            <a:off x="6537325" y="2398713"/>
            <a:ext cx="795338" cy="1173162"/>
          </a:xfrm>
          <a:custGeom>
            <a:avLst/>
            <a:gdLst>
              <a:gd name="T0" fmla="*/ 2147483647 w 501"/>
              <a:gd name="T1" fmla="*/ 2147483647 h 739"/>
              <a:gd name="T2" fmla="*/ 2147483647 w 501"/>
              <a:gd name="T3" fmla="*/ 2147483647 h 739"/>
              <a:gd name="T4" fmla="*/ 2147483647 w 501"/>
              <a:gd name="T5" fmla="*/ 2147483647 h 739"/>
              <a:gd name="T6" fmla="*/ 2147483647 w 501"/>
              <a:gd name="T7" fmla="*/ 2147483647 h 739"/>
              <a:gd name="T8" fmla="*/ 2147483647 w 501"/>
              <a:gd name="T9" fmla="*/ 0 h 7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1" h="739">
                <a:moveTo>
                  <a:pt x="256" y="673"/>
                </a:moveTo>
                <a:cubicBezTo>
                  <a:pt x="193" y="706"/>
                  <a:pt x="130" y="739"/>
                  <a:pt x="90" y="669"/>
                </a:cubicBezTo>
                <a:cubicBezTo>
                  <a:pt x="50" y="599"/>
                  <a:pt x="0" y="354"/>
                  <a:pt x="13" y="252"/>
                </a:cubicBezTo>
                <a:cubicBezTo>
                  <a:pt x="26" y="150"/>
                  <a:pt x="85" y="97"/>
                  <a:pt x="166" y="55"/>
                </a:cubicBezTo>
                <a:cubicBezTo>
                  <a:pt x="247" y="13"/>
                  <a:pt x="374" y="6"/>
                  <a:pt x="501" y="0"/>
                </a:cubicBezTo>
              </a:path>
            </a:pathLst>
          </a:cu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770" name="AutoShape 115"/>
          <p:cNvSpPr>
            <a:spLocks noChangeArrowheads="1"/>
          </p:cNvSpPr>
          <p:nvPr/>
        </p:nvSpPr>
        <p:spPr bwMode="auto">
          <a:xfrm>
            <a:off x="5646738" y="2943225"/>
            <a:ext cx="287337" cy="792163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5771" name="Text Box 116"/>
          <p:cNvSpPr txBox="1">
            <a:spLocks noChangeArrowheads="1"/>
          </p:cNvSpPr>
          <p:nvPr/>
        </p:nvSpPr>
        <p:spPr bwMode="auto">
          <a:xfrm>
            <a:off x="604838" y="1574800"/>
            <a:ext cx="7343775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3. Anfangszuordnung und 4. Zuordnungsoptimierung (komplette Rotation)</a:t>
            </a:r>
            <a:endParaRPr lang="en-US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3.5.2	Pinzuordnung mittels konzentrischer Kreise: Beispiel</a:t>
            </a:r>
          </a:p>
        </p:txBody>
      </p:sp>
      <p:sp>
        <p:nvSpPr>
          <p:cNvPr id="116739" name="Text Box 23"/>
          <p:cNvSpPr txBox="1">
            <a:spLocks noChangeArrowheads="1"/>
          </p:cNvSpPr>
          <p:nvPr/>
        </p:nvSpPr>
        <p:spPr bwMode="auto">
          <a:xfrm rot="-5400000">
            <a:off x="6915944" y="3718719"/>
            <a:ext cx="3597275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800">
                <a:solidFill>
                  <a:srgbClr val="B2B2B2"/>
                </a:solidFill>
              </a:rPr>
              <a:t>Nach Koren, N. L.: Pin Assignment in Automated Printed Circuit Boards</a:t>
            </a:r>
          </a:p>
        </p:txBody>
      </p:sp>
      <p:sp>
        <p:nvSpPr>
          <p:cNvPr id="116740" name="Text Box 24"/>
          <p:cNvSpPr txBox="1">
            <a:spLocks noChangeArrowheads="1"/>
          </p:cNvSpPr>
          <p:nvPr/>
        </p:nvSpPr>
        <p:spPr bwMode="auto">
          <a:xfrm>
            <a:off x="627063" y="1574800"/>
            <a:ext cx="4079875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>
            <a:lvl1pPr defTabSz="849313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49313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ts val="2225"/>
              </a:lnSpc>
            </a:pPr>
            <a:r>
              <a:rPr lang="de-DE" altLang="de-DE"/>
              <a:t>4. Ergebnis der Zuordnungsoptimierung</a:t>
            </a:r>
            <a:endParaRPr lang="en-US" altLang="de-DE"/>
          </a:p>
        </p:txBody>
      </p:sp>
      <p:sp>
        <p:nvSpPr>
          <p:cNvPr id="116741" name="Freeform 25"/>
          <p:cNvSpPr>
            <a:spLocks/>
          </p:cNvSpPr>
          <p:nvPr/>
        </p:nvSpPr>
        <p:spPr bwMode="auto">
          <a:xfrm>
            <a:off x="895350" y="2971800"/>
            <a:ext cx="657225" cy="114300"/>
          </a:xfrm>
          <a:custGeom>
            <a:avLst/>
            <a:gdLst>
              <a:gd name="T0" fmla="*/ 2147483647 w 414"/>
              <a:gd name="T1" fmla="*/ 2147483647 h 72"/>
              <a:gd name="T2" fmla="*/ 0 w 414"/>
              <a:gd name="T3" fmla="*/ 0 h 7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14" h="72">
                <a:moveTo>
                  <a:pt x="414" y="72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CC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42" name="Freeform 26"/>
          <p:cNvSpPr>
            <a:spLocks/>
          </p:cNvSpPr>
          <p:nvPr/>
        </p:nvSpPr>
        <p:spPr bwMode="auto">
          <a:xfrm>
            <a:off x="962025" y="3267075"/>
            <a:ext cx="514350" cy="447675"/>
          </a:xfrm>
          <a:custGeom>
            <a:avLst/>
            <a:gdLst>
              <a:gd name="T0" fmla="*/ 2147483647 w 324"/>
              <a:gd name="T1" fmla="*/ 0 h 282"/>
              <a:gd name="T2" fmla="*/ 0 w 324"/>
              <a:gd name="T3" fmla="*/ 2147483647 h 28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24" h="282">
                <a:moveTo>
                  <a:pt x="324" y="0"/>
                </a:moveTo>
                <a:lnTo>
                  <a:pt x="0" y="282"/>
                </a:lnTo>
              </a:path>
            </a:pathLst>
          </a:custGeom>
          <a:noFill/>
          <a:ln w="9525">
            <a:solidFill>
              <a:srgbClr val="CC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43" name="Freeform 27"/>
          <p:cNvSpPr>
            <a:spLocks/>
          </p:cNvSpPr>
          <p:nvPr/>
        </p:nvSpPr>
        <p:spPr bwMode="auto">
          <a:xfrm>
            <a:off x="1152525" y="3457575"/>
            <a:ext cx="390525" cy="504825"/>
          </a:xfrm>
          <a:custGeom>
            <a:avLst/>
            <a:gdLst>
              <a:gd name="T0" fmla="*/ 2147483647 w 246"/>
              <a:gd name="T1" fmla="*/ 0 h 318"/>
              <a:gd name="T2" fmla="*/ 0 w 246"/>
              <a:gd name="T3" fmla="*/ 2147483647 h 31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46" h="318">
                <a:moveTo>
                  <a:pt x="246" y="0"/>
                </a:moveTo>
                <a:lnTo>
                  <a:pt x="0" y="318"/>
                </a:lnTo>
              </a:path>
            </a:pathLst>
          </a:custGeom>
          <a:noFill/>
          <a:ln w="9525">
            <a:solidFill>
              <a:srgbClr val="CC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44" name="Line 28"/>
          <p:cNvSpPr>
            <a:spLocks noChangeShapeType="1"/>
          </p:cNvSpPr>
          <p:nvPr/>
        </p:nvSpPr>
        <p:spPr bwMode="auto">
          <a:xfrm flipH="1">
            <a:off x="1943100" y="2416175"/>
            <a:ext cx="26988" cy="6699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45" name="AutoShape 29"/>
          <p:cNvSpPr>
            <a:spLocks noChangeArrowheads="1"/>
          </p:cNvSpPr>
          <p:nvPr/>
        </p:nvSpPr>
        <p:spPr bwMode="auto">
          <a:xfrm>
            <a:off x="842963" y="2381250"/>
            <a:ext cx="1800225" cy="1800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549" y="10800"/>
                </a:moveTo>
                <a:cubicBezTo>
                  <a:pt x="7549" y="12595"/>
                  <a:pt x="9005" y="14051"/>
                  <a:pt x="10800" y="14051"/>
                </a:cubicBezTo>
                <a:cubicBezTo>
                  <a:pt x="12595" y="14051"/>
                  <a:pt x="14051" y="12595"/>
                  <a:pt x="14051" y="10800"/>
                </a:cubicBezTo>
                <a:cubicBezTo>
                  <a:pt x="14051" y="9005"/>
                  <a:pt x="12595" y="7549"/>
                  <a:pt x="10800" y="7549"/>
                </a:cubicBezTo>
                <a:cubicBezTo>
                  <a:pt x="9005" y="7549"/>
                  <a:pt x="7549" y="9005"/>
                  <a:pt x="7549" y="1080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6746" name="AutoShape 30"/>
          <p:cNvSpPr>
            <a:spLocks noChangeArrowheads="1"/>
          </p:cNvSpPr>
          <p:nvPr/>
        </p:nvSpPr>
        <p:spPr bwMode="auto">
          <a:xfrm>
            <a:off x="1885950" y="3028950"/>
            <a:ext cx="115888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6747" name="AutoShape 31"/>
          <p:cNvSpPr>
            <a:spLocks noChangeArrowheads="1"/>
          </p:cNvSpPr>
          <p:nvPr/>
        </p:nvSpPr>
        <p:spPr bwMode="auto">
          <a:xfrm>
            <a:off x="1957388" y="3216275"/>
            <a:ext cx="115887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6748" name="AutoShape 32"/>
          <p:cNvSpPr>
            <a:spLocks noChangeArrowheads="1"/>
          </p:cNvSpPr>
          <p:nvPr/>
        </p:nvSpPr>
        <p:spPr bwMode="auto">
          <a:xfrm>
            <a:off x="1885950" y="3403600"/>
            <a:ext cx="115888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6749" name="AutoShape 33"/>
          <p:cNvSpPr>
            <a:spLocks noChangeArrowheads="1"/>
          </p:cNvSpPr>
          <p:nvPr/>
        </p:nvSpPr>
        <p:spPr bwMode="auto">
          <a:xfrm>
            <a:off x="1490663" y="3028950"/>
            <a:ext cx="115887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6750" name="AutoShape 34"/>
          <p:cNvSpPr>
            <a:spLocks noChangeArrowheads="1"/>
          </p:cNvSpPr>
          <p:nvPr/>
        </p:nvSpPr>
        <p:spPr bwMode="auto">
          <a:xfrm>
            <a:off x="1417638" y="3216275"/>
            <a:ext cx="115887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6751" name="AutoShape 35"/>
          <p:cNvSpPr>
            <a:spLocks noChangeArrowheads="1"/>
          </p:cNvSpPr>
          <p:nvPr/>
        </p:nvSpPr>
        <p:spPr bwMode="auto">
          <a:xfrm>
            <a:off x="1490663" y="3403600"/>
            <a:ext cx="115887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6752" name="AutoShape 36"/>
          <p:cNvSpPr>
            <a:spLocks noChangeArrowheads="1"/>
          </p:cNvSpPr>
          <p:nvPr/>
        </p:nvSpPr>
        <p:spPr bwMode="auto">
          <a:xfrm>
            <a:off x="1924050" y="2363788"/>
            <a:ext cx="115888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6753" name="AutoShape 37"/>
          <p:cNvSpPr>
            <a:spLocks noChangeArrowheads="1"/>
          </p:cNvSpPr>
          <p:nvPr/>
        </p:nvSpPr>
        <p:spPr bwMode="auto">
          <a:xfrm>
            <a:off x="1093788" y="3903663"/>
            <a:ext cx="114300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6754" name="AutoShape 38"/>
          <p:cNvSpPr>
            <a:spLocks noChangeArrowheads="1"/>
          </p:cNvSpPr>
          <p:nvPr/>
        </p:nvSpPr>
        <p:spPr bwMode="auto">
          <a:xfrm>
            <a:off x="914400" y="3662363"/>
            <a:ext cx="115888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6755" name="AutoShape 39"/>
          <p:cNvSpPr>
            <a:spLocks noChangeArrowheads="1"/>
          </p:cNvSpPr>
          <p:nvPr/>
        </p:nvSpPr>
        <p:spPr bwMode="auto">
          <a:xfrm>
            <a:off x="842963" y="2921000"/>
            <a:ext cx="115887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6756" name="Freeform 40"/>
          <p:cNvSpPr>
            <a:spLocks/>
          </p:cNvSpPr>
          <p:nvPr/>
        </p:nvSpPr>
        <p:spPr bwMode="auto">
          <a:xfrm>
            <a:off x="2000250" y="3257550"/>
            <a:ext cx="676275" cy="19050"/>
          </a:xfrm>
          <a:custGeom>
            <a:avLst/>
            <a:gdLst>
              <a:gd name="T0" fmla="*/ 0 w 426"/>
              <a:gd name="T1" fmla="*/ 0 h 12"/>
              <a:gd name="T2" fmla="*/ 2147483647 w 426"/>
              <a:gd name="T3" fmla="*/ 2147483647 h 1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26" h="12">
                <a:moveTo>
                  <a:pt x="0" y="0"/>
                </a:moveTo>
                <a:lnTo>
                  <a:pt x="426" y="12"/>
                </a:lnTo>
              </a:path>
            </a:pathLst>
          </a:custGeom>
          <a:noFill/>
          <a:ln w="9525">
            <a:solidFill>
              <a:srgbClr val="CC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57" name="Freeform 41"/>
          <p:cNvSpPr>
            <a:spLocks/>
          </p:cNvSpPr>
          <p:nvPr/>
        </p:nvSpPr>
        <p:spPr bwMode="auto">
          <a:xfrm>
            <a:off x="1943100" y="3457575"/>
            <a:ext cx="619125" cy="228600"/>
          </a:xfrm>
          <a:custGeom>
            <a:avLst/>
            <a:gdLst>
              <a:gd name="T0" fmla="*/ 0 w 390"/>
              <a:gd name="T1" fmla="*/ 0 h 144"/>
              <a:gd name="T2" fmla="*/ 2147483647 w 390"/>
              <a:gd name="T3" fmla="*/ 2147483647 h 14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90" h="144">
                <a:moveTo>
                  <a:pt x="0" y="0"/>
                </a:moveTo>
                <a:lnTo>
                  <a:pt x="390" y="144"/>
                </a:lnTo>
              </a:path>
            </a:pathLst>
          </a:custGeom>
          <a:noFill/>
          <a:ln w="9525">
            <a:solidFill>
              <a:srgbClr val="CC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58" name="AutoShape 42"/>
          <p:cNvSpPr>
            <a:spLocks noChangeArrowheads="1"/>
          </p:cNvSpPr>
          <p:nvPr/>
        </p:nvSpPr>
        <p:spPr bwMode="auto">
          <a:xfrm>
            <a:off x="2593975" y="3228975"/>
            <a:ext cx="115888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6759" name="AutoShape 43"/>
          <p:cNvSpPr>
            <a:spLocks noChangeArrowheads="1"/>
          </p:cNvSpPr>
          <p:nvPr/>
        </p:nvSpPr>
        <p:spPr bwMode="auto">
          <a:xfrm>
            <a:off x="2482850" y="3640138"/>
            <a:ext cx="115888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3.5.2	Pinzuordnung mittels konzentrischer Kreise: Beispiel</a:t>
            </a:r>
          </a:p>
        </p:txBody>
      </p:sp>
      <p:sp>
        <p:nvSpPr>
          <p:cNvPr id="117763" name="Text Box 45"/>
          <p:cNvSpPr txBox="1">
            <a:spLocks noChangeArrowheads="1"/>
          </p:cNvSpPr>
          <p:nvPr/>
        </p:nvSpPr>
        <p:spPr bwMode="auto">
          <a:xfrm rot="-5400000">
            <a:off x="6915944" y="3718719"/>
            <a:ext cx="3597275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800">
                <a:solidFill>
                  <a:srgbClr val="B2B2B2"/>
                </a:solidFill>
              </a:rPr>
              <a:t>Nach Koren, N. L.: Pin Assignment in Automated Printed Circuit Boards</a:t>
            </a:r>
          </a:p>
        </p:txBody>
      </p:sp>
      <p:sp>
        <p:nvSpPr>
          <p:cNvPr id="117764" name="Rectangle 46"/>
          <p:cNvSpPr>
            <a:spLocks noChangeArrowheads="1"/>
          </p:cNvSpPr>
          <p:nvPr/>
        </p:nvSpPr>
        <p:spPr bwMode="auto">
          <a:xfrm>
            <a:off x="4991100" y="1493838"/>
            <a:ext cx="3325813" cy="3159125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  <a:extLst/>
        </p:spPr>
        <p:txBody>
          <a:bodyPr wrap="none" lIns="180500" tIns="42449" rIns="84899" bIns="64178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7765" name="Line 51"/>
          <p:cNvSpPr>
            <a:spLocks noChangeShapeType="1"/>
          </p:cNvSpPr>
          <p:nvPr/>
        </p:nvSpPr>
        <p:spPr bwMode="auto">
          <a:xfrm>
            <a:off x="7035800" y="3471863"/>
            <a:ext cx="1122363" cy="322262"/>
          </a:xfrm>
          <a:prstGeom prst="lin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7766" name="Line 52"/>
          <p:cNvSpPr>
            <a:spLocks noChangeShapeType="1"/>
          </p:cNvSpPr>
          <p:nvPr/>
        </p:nvSpPr>
        <p:spPr bwMode="auto">
          <a:xfrm>
            <a:off x="7035800" y="3209925"/>
            <a:ext cx="687388" cy="17463"/>
          </a:xfrm>
          <a:prstGeom prst="lin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7767" name="Line 53"/>
          <p:cNvSpPr>
            <a:spLocks noChangeShapeType="1"/>
          </p:cNvSpPr>
          <p:nvPr/>
        </p:nvSpPr>
        <p:spPr bwMode="auto">
          <a:xfrm flipV="1">
            <a:off x="7035800" y="2135188"/>
            <a:ext cx="22225" cy="822325"/>
          </a:xfrm>
          <a:prstGeom prst="lin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7768" name="Line 55"/>
          <p:cNvSpPr>
            <a:spLocks noChangeShapeType="1"/>
          </p:cNvSpPr>
          <p:nvPr/>
        </p:nvSpPr>
        <p:spPr bwMode="auto">
          <a:xfrm flipV="1">
            <a:off x="5964238" y="3479800"/>
            <a:ext cx="461962" cy="549275"/>
          </a:xfrm>
          <a:prstGeom prst="lin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7769" name="Line 56"/>
          <p:cNvSpPr>
            <a:spLocks noChangeShapeType="1"/>
          </p:cNvSpPr>
          <p:nvPr/>
        </p:nvSpPr>
        <p:spPr bwMode="auto">
          <a:xfrm flipV="1">
            <a:off x="5614988" y="3219450"/>
            <a:ext cx="811212" cy="635000"/>
          </a:xfrm>
          <a:prstGeom prst="lin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7770" name="Line 57"/>
          <p:cNvSpPr>
            <a:spLocks noChangeShapeType="1"/>
          </p:cNvSpPr>
          <p:nvPr/>
        </p:nvSpPr>
        <p:spPr bwMode="auto">
          <a:xfrm>
            <a:off x="5154613" y="2749550"/>
            <a:ext cx="1271587" cy="200025"/>
          </a:xfrm>
          <a:prstGeom prst="lin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7771" name="AutoShape 73"/>
          <p:cNvSpPr>
            <a:spLocks noChangeArrowheads="1"/>
          </p:cNvSpPr>
          <p:nvPr/>
        </p:nvSpPr>
        <p:spPr bwMode="auto">
          <a:xfrm>
            <a:off x="6980238" y="2905125"/>
            <a:ext cx="115887" cy="1143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7772" name="AutoShape 74"/>
          <p:cNvSpPr>
            <a:spLocks noChangeArrowheads="1"/>
          </p:cNvSpPr>
          <p:nvPr/>
        </p:nvSpPr>
        <p:spPr bwMode="auto">
          <a:xfrm>
            <a:off x="6980238" y="3163888"/>
            <a:ext cx="115887" cy="115887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7773" name="AutoShape 75"/>
          <p:cNvSpPr>
            <a:spLocks noChangeArrowheads="1"/>
          </p:cNvSpPr>
          <p:nvPr/>
        </p:nvSpPr>
        <p:spPr bwMode="auto">
          <a:xfrm>
            <a:off x="6980238" y="3422650"/>
            <a:ext cx="115887" cy="1143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7774" name="AutoShape 76"/>
          <p:cNvSpPr>
            <a:spLocks noChangeArrowheads="1"/>
          </p:cNvSpPr>
          <p:nvPr/>
        </p:nvSpPr>
        <p:spPr bwMode="auto">
          <a:xfrm>
            <a:off x="6369050" y="2905125"/>
            <a:ext cx="115888" cy="1143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7775" name="AutoShape 77"/>
          <p:cNvSpPr>
            <a:spLocks noChangeArrowheads="1"/>
          </p:cNvSpPr>
          <p:nvPr/>
        </p:nvSpPr>
        <p:spPr bwMode="auto">
          <a:xfrm>
            <a:off x="6369050" y="3163888"/>
            <a:ext cx="115888" cy="115887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7776" name="AutoShape 78"/>
          <p:cNvSpPr>
            <a:spLocks noChangeArrowheads="1"/>
          </p:cNvSpPr>
          <p:nvPr/>
        </p:nvSpPr>
        <p:spPr bwMode="auto">
          <a:xfrm>
            <a:off x="6369050" y="3422650"/>
            <a:ext cx="115888" cy="1143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7777" name="AutoShape 79"/>
          <p:cNvSpPr>
            <a:spLocks noChangeArrowheads="1"/>
          </p:cNvSpPr>
          <p:nvPr/>
        </p:nvSpPr>
        <p:spPr bwMode="auto">
          <a:xfrm>
            <a:off x="7664450" y="3163888"/>
            <a:ext cx="115888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7778" name="AutoShape 80"/>
          <p:cNvSpPr>
            <a:spLocks noChangeArrowheads="1"/>
          </p:cNvSpPr>
          <p:nvPr/>
        </p:nvSpPr>
        <p:spPr bwMode="auto">
          <a:xfrm>
            <a:off x="6992938" y="2128838"/>
            <a:ext cx="115887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7779" name="AutoShape 81"/>
          <p:cNvSpPr>
            <a:spLocks noChangeArrowheads="1"/>
          </p:cNvSpPr>
          <p:nvPr/>
        </p:nvSpPr>
        <p:spPr bwMode="auto">
          <a:xfrm>
            <a:off x="8093075" y="3733800"/>
            <a:ext cx="115888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7780" name="AutoShape 82"/>
          <p:cNvSpPr>
            <a:spLocks noChangeArrowheads="1"/>
          </p:cNvSpPr>
          <p:nvPr/>
        </p:nvSpPr>
        <p:spPr bwMode="auto">
          <a:xfrm>
            <a:off x="5924550" y="3978275"/>
            <a:ext cx="114300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7781" name="AutoShape 83"/>
          <p:cNvSpPr>
            <a:spLocks noChangeArrowheads="1"/>
          </p:cNvSpPr>
          <p:nvPr/>
        </p:nvSpPr>
        <p:spPr bwMode="auto">
          <a:xfrm>
            <a:off x="5564188" y="3798888"/>
            <a:ext cx="115887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7782" name="AutoShape 84"/>
          <p:cNvSpPr>
            <a:spLocks noChangeArrowheads="1"/>
          </p:cNvSpPr>
          <p:nvPr/>
        </p:nvSpPr>
        <p:spPr bwMode="auto">
          <a:xfrm>
            <a:off x="5108575" y="2689225"/>
            <a:ext cx="115888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7783" name="Rectangle 85"/>
          <p:cNvSpPr>
            <a:spLocks noChangeArrowheads="1"/>
          </p:cNvSpPr>
          <p:nvPr/>
        </p:nvSpPr>
        <p:spPr bwMode="auto">
          <a:xfrm>
            <a:off x="6496050" y="2874963"/>
            <a:ext cx="473075" cy="720725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7784" name="AutoShape 86"/>
          <p:cNvSpPr>
            <a:spLocks noChangeArrowheads="1"/>
          </p:cNvSpPr>
          <p:nvPr/>
        </p:nvSpPr>
        <p:spPr bwMode="auto">
          <a:xfrm>
            <a:off x="3406775" y="2870200"/>
            <a:ext cx="588963" cy="792163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7785" name="Text Box 87"/>
          <p:cNvSpPr txBox="1">
            <a:spLocks noChangeArrowheads="1"/>
          </p:cNvSpPr>
          <p:nvPr/>
        </p:nvSpPr>
        <p:spPr bwMode="auto">
          <a:xfrm>
            <a:off x="5062538" y="1557338"/>
            <a:ext cx="2997200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>
            <a:lvl1pPr defTabSz="849313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49313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225"/>
              </a:lnSpc>
            </a:pPr>
            <a:r>
              <a:rPr lang="de-DE" altLang="de-DE"/>
              <a:t>Resultierende Pinzuordnung</a:t>
            </a:r>
            <a:endParaRPr lang="en-US" altLang="de-DE"/>
          </a:p>
        </p:txBody>
      </p:sp>
      <p:sp>
        <p:nvSpPr>
          <p:cNvPr id="117786" name="Freeform 90"/>
          <p:cNvSpPr>
            <a:spLocks/>
          </p:cNvSpPr>
          <p:nvPr/>
        </p:nvSpPr>
        <p:spPr bwMode="auto">
          <a:xfrm>
            <a:off x="895350" y="2971800"/>
            <a:ext cx="657225" cy="114300"/>
          </a:xfrm>
          <a:custGeom>
            <a:avLst/>
            <a:gdLst>
              <a:gd name="T0" fmla="*/ 2147483647 w 414"/>
              <a:gd name="T1" fmla="*/ 2147483647 h 72"/>
              <a:gd name="T2" fmla="*/ 0 w 414"/>
              <a:gd name="T3" fmla="*/ 0 h 7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14" h="72">
                <a:moveTo>
                  <a:pt x="414" y="72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7787" name="Freeform 91"/>
          <p:cNvSpPr>
            <a:spLocks/>
          </p:cNvSpPr>
          <p:nvPr/>
        </p:nvSpPr>
        <p:spPr bwMode="auto">
          <a:xfrm>
            <a:off x="962025" y="3267075"/>
            <a:ext cx="514350" cy="447675"/>
          </a:xfrm>
          <a:custGeom>
            <a:avLst/>
            <a:gdLst>
              <a:gd name="T0" fmla="*/ 2147483647 w 324"/>
              <a:gd name="T1" fmla="*/ 0 h 282"/>
              <a:gd name="T2" fmla="*/ 0 w 324"/>
              <a:gd name="T3" fmla="*/ 2147483647 h 28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24" h="282">
                <a:moveTo>
                  <a:pt x="324" y="0"/>
                </a:moveTo>
                <a:lnTo>
                  <a:pt x="0" y="28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7788" name="Freeform 92"/>
          <p:cNvSpPr>
            <a:spLocks/>
          </p:cNvSpPr>
          <p:nvPr/>
        </p:nvSpPr>
        <p:spPr bwMode="auto">
          <a:xfrm>
            <a:off x="1152525" y="3457575"/>
            <a:ext cx="390525" cy="504825"/>
          </a:xfrm>
          <a:custGeom>
            <a:avLst/>
            <a:gdLst>
              <a:gd name="T0" fmla="*/ 2147483647 w 246"/>
              <a:gd name="T1" fmla="*/ 0 h 318"/>
              <a:gd name="T2" fmla="*/ 0 w 246"/>
              <a:gd name="T3" fmla="*/ 2147483647 h 31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46" h="318">
                <a:moveTo>
                  <a:pt x="246" y="0"/>
                </a:moveTo>
                <a:lnTo>
                  <a:pt x="0" y="3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7789" name="Line 93"/>
          <p:cNvSpPr>
            <a:spLocks noChangeShapeType="1"/>
          </p:cNvSpPr>
          <p:nvPr/>
        </p:nvSpPr>
        <p:spPr bwMode="auto">
          <a:xfrm flipH="1">
            <a:off x="1943100" y="2416175"/>
            <a:ext cx="26988" cy="669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7790" name="AutoShape 94"/>
          <p:cNvSpPr>
            <a:spLocks noChangeArrowheads="1"/>
          </p:cNvSpPr>
          <p:nvPr/>
        </p:nvSpPr>
        <p:spPr bwMode="auto">
          <a:xfrm>
            <a:off x="842963" y="2381250"/>
            <a:ext cx="1800225" cy="1800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549" y="10800"/>
                </a:moveTo>
                <a:cubicBezTo>
                  <a:pt x="7549" y="12595"/>
                  <a:pt x="9005" y="14051"/>
                  <a:pt x="10800" y="14051"/>
                </a:cubicBezTo>
                <a:cubicBezTo>
                  <a:pt x="12595" y="14051"/>
                  <a:pt x="14051" y="12595"/>
                  <a:pt x="14051" y="10800"/>
                </a:cubicBezTo>
                <a:cubicBezTo>
                  <a:pt x="14051" y="9005"/>
                  <a:pt x="12595" y="7549"/>
                  <a:pt x="10800" y="7549"/>
                </a:cubicBezTo>
                <a:cubicBezTo>
                  <a:pt x="9005" y="7549"/>
                  <a:pt x="7549" y="9005"/>
                  <a:pt x="7549" y="1080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7791" name="AutoShape 95"/>
          <p:cNvSpPr>
            <a:spLocks noChangeArrowheads="1"/>
          </p:cNvSpPr>
          <p:nvPr/>
        </p:nvSpPr>
        <p:spPr bwMode="auto">
          <a:xfrm>
            <a:off x="1885950" y="3028950"/>
            <a:ext cx="115888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7792" name="AutoShape 96"/>
          <p:cNvSpPr>
            <a:spLocks noChangeArrowheads="1"/>
          </p:cNvSpPr>
          <p:nvPr/>
        </p:nvSpPr>
        <p:spPr bwMode="auto">
          <a:xfrm>
            <a:off x="1957388" y="3216275"/>
            <a:ext cx="115887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7793" name="AutoShape 97"/>
          <p:cNvSpPr>
            <a:spLocks noChangeArrowheads="1"/>
          </p:cNvSpPr>
          <p:nvPr/>
        </p:nvSpPr>
        <p:spPr bwMode="auto">
          <a:xfrm>
            <a:off x="1885950" y="3403600"/>
            <a:ext cx="115888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7794" name="AutoShape 98"/>
          <p:cNvSpPr>
            <a:spLocks noChangeArrowheads="1"/>
          </p:cNvSpPr>
          <p:nvPr/>
        </p:nvSpPr>
        <p:spPr bwMode="auto">
          <a:xfrm>
            <a:off x="1490663" y="3028950"/>
            <a:ext cx="115887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7795" name="AutoShape 99"/>
          <p:cNvSpPr>
            <a:spLocks noChangeArrowheads="1"/>
          </p:cNvSpPr>
          <p:nvPr/>
        </p:nvSpPr>
        <p:spPr bwMode="auto">
          <a:xfrm>
            <a:off x="1417638" y="3216275"/>
            <a:ext cx="115887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7796" name="AutoShape 100"/>
          <p:cNvSpPr>
            <a:spLocks noChangeArrowheads="1"/>
          </p:cNvSpPr>
          <p:nvPr/>
        </p:nvSpPr>
        <p:spPr bwMode="auto">
          <a:xfrm>
            <a:off x="1490663" y="3403600"/>
            <a:ext cx="115887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7797" name="AutoShape 101"/>
          <p:cNvSpPr>
            <a:spLocks noChangeArrowheads="1"/>
          </p:cNvSpPr>
          <p:nvPr/>
        </p:nvSpPr>
        <p:spPr bwMode="auto">
          <a:xfrm>
            <a:off x="1924050" y="2363788"/>
            <a:ext cx="115888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7798" name="AutoShape 102"/>
          <p:cNvSpPr>
            <a:spLocks noChangeArrowheads="1"/>
          </p:cNvSpPr>
          <p:nvPr/>
        </p:nvSpPr>
        <p:spPr bwMode="auto">
          <a:xfrm>
            <a:off x="1093788" y="3903663"/>
            <a:ext cx="114300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7799" name="AutoShape 103"/>
          <p:cNvSpPr>
            <a:spLocks noChangeArrowheads="1"/>
          </p:cNvSpPr>
          <p:nvPr/>
        </p:nvSpPr>
        <p:spPr bwMode="auto">
          <a:xfrm>
            <a:off x="914400" y="3662363"/>
            <a:ext cx="115888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7800" name="AutoShape 104"/>
          <p:cNvSpPr>
            <a:spLocks noChangeArrowheads="1"/>
          </p:cNvSpPr>
          <p:nvPr/>
        </p:nvSpPr>
        <p:spPr bwMode="auto">
          <a:xfrm>
            <a:off x="842963" y="2921000"/>
            <a:ext cx="115887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7801" name="Freeform 105"/>
          <p:cNvSpPr>
            <a:spLocks/>
          </p:cNvSpPr>
          <p:nvPr/>
        </p:nvSpPr>
        <p:spPr bwMode="auto">
          <a:xfrm>
            <a:off x="2000250" y="3257550"/>
            <a:ext cx="676275" cy="19050"/>
          </a:xfrm>
          <a:custGeom>
            <a:avLst/>
            <a:gdLst>
              <a:gd name="T0" fmla="*/ 0 w 426"/>
              <a:gd name="T1" fmla="*/ 0 h 12"/>
              <a:gd name="T2" fmla="*/ 2147483647 w 426"/>
              <a:gd name="T3" fmla="*/ 2147483647 h 1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26" h="12">
                <a:moveTo>
                  <a:pt x="0" y="0"/>
                </a:moveTo>
                <a:lnTo>
                  <a:pt x="426" y="1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7802" name="Freeform 106"/>
          <p:cNvSpPr>
            <a:spLocks/>
          </p:cNvSpPr>
          <p:nvPr/>
        </p:nvSpPr>
        <p:spPr bwMode="auto">
          <a:xfrm>
            <a:off x="1943100" y="3457575"/>
            <a:ext cx="619125" cy="228600"/>
          </a:xfrm>
          <a:custGeom>
            <a:avLst/>
            <a:gdLst>
              <a:gd name="T0" fmla="*/ 0 w 390"/>
              <a:gd name="T1" fmla="*/ 0 h 144"/>
              <a:gd name="T2" fmla="*/ 2147483647 w 390"/>
              <a:gd name="T3" fmla="*/ 2147483647 h 14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90" h="144">
                <a:moveTo>
                  <a:pt x="0" y="0"/>
                </a:moveTo>
                <a:lnTo>
                  <a:pt x="390" y="14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7803" name="AutoShape 107"/>
          <p:cNvSpPr>
            <a:spLocks noChangeArrowheads="1"/>
          </p:cNvSpPr>
          <p:nvPr/>
        </p:nvSpPr>
        <p:spPr bwMode="auto">
          <a:xfrm>
            <a:off x="2593975" y="3228975"/>
            <a:ext cx="115888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7804" name="AutoShape 108"/>
          <p:cNvSpPr>
            <a:spLocks noChangeArrowheads="1"/>
          </p:cNvSpPr>
          <p:nvPr/>
        </p:nvSpPr>
        <p:spPr bwMode="auto">
          <a:xfrm>
            <a:off x="2482850" y="3640138"/>
            <a:ext cx="115888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7805" name="Text Box 109"/>
          <p:cNvSpPr txBox="1">
            <a:spLocks noChangeArrowheads="1"/>
          </p:cNvSpPr>
          <p:nvPr/>
        </p:nvSpPr>
        <p:spPr bwMode="auto">
          <a:xfrm>
            <a:off x="627063" y="1574800"/>
            <a:ext cx="4079875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4. Ergebnis der Zuordnungsoptimierung</a:t>
            </a:r>
            <a:endParaRPr lang="en-US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3.5.3	Topologische Pinzuordnung</a:t>
            </a:r>
          </a:p>
        </p:txBody>
      </p:sp>
      <p:sp>
        <p:nvSpPr>
          <p:cNvPr id="604216" name="Rectangle 56"/>
          <p:cNvSpPr>
            <a:spLocks noGrp="1" noChangeArrowheads="1"/>
          </p:cNvSpPr>
          <p:nvPr>
            <p:ph type="body" idx="1"/>
          </p:nvPr>
        </p:nvSpPr>
        <p:spPr>
          <a:xfrm>
            <a:off x="611188" y="1341438"/>
            <a:ext cx="7993062" cy="5256212"/>
          </a:xfrm>
          <a:noFill/>
        </p:spPr>
        <p:txBody>
          <a:bodyPr lIns="191095" tIns="44941" rIns="89883" bIns="44941"/>
          <a:lstStyle/>
          <a:p>
            <a:pPr defTabSz="762000">
              <a:buFont typeface="Symbol" pitchFamily="18" charset="2"/>
              <a:buNone/>
              <a:tabLst/>
            </a:pPr>
            <a:r>
              <a:rPr lang="de-DE" altLang="de-DE" dirty="0" err="1"/>
              <a:t>Pinzuordnung</a:t>
            </a:r>
            <a:r>
              <a:rPr lang="de-DE" altLang="de-DE" dirty="0"/>
              <a:t> in folgenden Fällen:</a:t>
            </a:r>
          </a:p>
          <a:p>
            <a:pPr defTabSz="762000">
              <a:tabLst/>
            </a:pPr>
            <a:r>
              <a:rPr lang="de-DE" altLang="de-DE" dirty="0"/>
              <a:t>anzuschließende Pins gehören zu einem Block und liegen so z.B. auf dessen abgewandter Seite oder </a:t>
            </a:r>
          </a:p>
          <a:p>
            <a:pPr defTabSz="762000">
              <a:tabLst/>
            </a:pPr>
            <a:r>
              <a:rPr lang="de-DE" altLang="de-DE" dirty="0"/>
              <a:t>Pins befinden sich hinter ebenfalls anzuschließenden Blöcken oder sonstigen Hindernissen</a:t>
            </a:r>
            <a:r>
              <a:rPr lang="en-US" altLang="de-DE" dirty="0"/>
              <a:t> </a:t>
            </a:r>
            <a:endParaRPr lang="de-DE" alt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4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4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6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3.5.3	Topologische Pinzuordnung</a:t>
            </a:r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3008313" y="2301875"/>
            <a:ext cx="762000" cy="763588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13" name="Line 5"/>
          <p:cNvSpPr>
            <a:spLocks noChangeShapeType="1"/>
          </p:cNvSpPr>
          <p:nvPr/>
        </p:nvSpPr>
        <p:spPr bwMode="auto">
          <a:xfrm>
            <a:off x="2552700" y="1844675"/>
            <a:ext cx="3430588" cy="3354388"/>
          </a:xfrm>
          <a:prstGeom prst="lin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9814" name="Oval 6"/>
          <p:cNvSpPr>
            <a:spLocks noChangeArrowheads="1"/>
          </p:cNvSpPr>
          <p:nvPr/>
        </p:nvSpPr>
        <p:spPr bwMode="auto">
          <a:xfrm>
            <a:off x="5410200" y="4667250"/>
            <a:ext cx="1066800" cy="10668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21" name="Oval 13"/>
          <p:cNvSpPr>
            <a:spLocks noChangeArrowheads="1"/>
          </p:cNvSpPr>
          <p:nvPr/>
        </p:nvSpPr>
        <p:spPr bwMode="auto">
          <a:xfrm>
            <a:off x="3730625" y="291147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27" name="Oval 19"/>
          <p:cNvSpPr>
            <a:spLocks noChangeArrowheads="1"/>
          </p:cNvSpPr>
          <p:nvPr/>
        </p:nvSpPr>
        <p:spPr bwMode="auto">
          <a:xfrm>
            <a:off x="3140075" y="2263775"/>
            <a:ext cx="74613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28" name="Oval 20"/>
          <p:cNvSpPr>
            <a:spLocks noChangeArrowheads="1"/>
          </p:cNvSpPr>
          <p:nvPr/>
        </p:nvSpPr>
        <p:spPr bwMode="auto">
          <a:xfrm>
            <a:off x="3560763" y="2263775"/>
            <a:ext cx="76200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29" name="Oval 21"/>
          <p:cNvSpPr>
            <a:spLocks noChangeArrowheads="1"/>
          </p:cNvSpPr>
          <p:nvPr/>
        </p:nvSpPr>
        <p:spPr bwMode="auto">
          <a:xfrm>
            <a:off x="3351213" y="2263775"/>
            <a:ext cx="76200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30" name="Oval 22"/>
          <p:cNvSpPr>
            <a:spLocks noChangeArrowheads="1"/>
          </p:cNvSpPr>
          <p:nvPr/>
        </p:nvSpPr>
        <p:spPr bwMode="auto">
          <a:xfrm>
            <a:off x="3730625" y="2379663"/>
            <a:ext cx="76200" cy="746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31" name="Oval 23"/>
          <p:cNvSpPr>
            <a:spLocks noChangeArrowheads="1"/>
          </p:cNvSpPr>
          <p:nvPr/>
        </p:nvSpPr>
        <p:spPr bwMode="auto">
          <a:xfrm>
            <a:off x="3730625" y="264477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32" name="Oval 24"/>
          <p:cNvSpPr>
            <a:spLocks noChangeArrowheads="1"/>
          </p:cNvSpPr>
          <p:nvPr/>
        </p:nvSpPr>
        <p:spPr bwMode="auto">
          <a:xfrm>
            <a:off x="2970213" y="2379663"/>
            <a:ext cx="74612" cy="746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33" name="Oval 25"/>
          <p:cNvSpPr>
            <a:spLocks noChangeArrowheads="1"/>
          </p:cNvSpPr>
          <p:nvPr/>
        </p:nvSpPr>
        <p:spPr bwMode="auto">
          <a:xfrm>
            <a:off x="2970213" y="2909888"/>
            <a:ext cx="74612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34" name="Oval 26"/>
          <p:cNvSpPr>
            <a:spLocks noChangeArrowheads="1"/>
          </p:cNvSpPr>
          <p:nvPr/>
        </p:nvSpPr>
        <p:spPr bwMode="auto">
          <a:xfrm>
            <a:off x="2970213" y="2644775"/>
            <a:ext cx="74612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35" name="Oval 27"/>
          <p:cNvSpPr>
            <a:spLocks noChangeArrowheads="1"/>
          </p:cNvSpPr>
          <p:nvPr/>
        </p:nvSpPr>
        <p:spPr bwMode="auto">
          <a:xfrm>
            <a:off x="3140075" y="3025775"/>
            <a:ext cx="74613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36" name="Oval 28"/>
          <p:cNvSpPr>
            <a:spLocks noChangeArrowheads="1"/>
          </p:cNvSpPr>
          <p:nvPr/>
        </p:nvSpPr>
        <p:spPr bwMode="auto">
          <a:xfrm>
            <a:off x="3351213" y="302577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37" name="Oval 29"/>
          <p:cNvSpPr>
            <a:spLocks noChangeArrowheads="1"/>
          </p:cNvSpPr>
          <p:nvPr/>
        </p:nvSpPr>
        <p:spPr bwMode="auto">
          <a:xfrm>
            <a:off x="3560763" y="302577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59" name="Text Box 51"/>
          <p:cNvSpPr txBox="1">
            <a:spLocks noChangeArrowheads="1"/>
          </p:cNvSpPr>
          <p:nvPr/>
        </p:nvSpPr>
        <p:spPr bwMode="auto">
          <a:xfrm>
            <a:off x="1476375" y="2032000"/>
            <a:ext cx="1076325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400" dirty="0">
                <a:solidFill>
                  <a:srgbClr val="CC0000"/>
                </a:solidFill>
              </a:rPr>
              <a:t>(1) </a:t>
            </a:r>
            <a:r>
              <a:rPr lang="de-DE" altLang="de-DE" sz="1400" dirty="0" err="1">
                <a:solidFill>
                  <a:srgbClr val="CC0000"/>
                </a:solidFill>
              </a:rPr>
              <a:t>Auftrenn</a:t>
            </a:r>
            <a:r>
              <a:rPr lang="de-DE" altLang="de-DE" sz="1400" dirty="0">
                <a:solidFill>
                  <a:srgbClr val="CC0000"/>
                </a:solidFill>
              </a:rPr>
              <a:t>-punkt</a:t>
            </a:r>
          </a:p>
        </p:txBody>
      </p:sp>
      <p:sp>
        <p:nvSpPr>
          <p:cNvPr id="119860" name="Line 52"/>
          <p:cNvSpPr>
            <a:spLocks noChangeShapeType="1"/>
          </p:cNvSpPr>
          <p:nvPr/>
        </p:nvSpPr>
        <p:spPr bwMode="auto">
          <a:xfrm>
            <a:off x="2457450" y="2263775"/>
            <a:ext cx="512763" cy="476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9861" name="Oval 53"/>
          <p:cNvSpPr>
            <a:spLocks noChangeArrowheads="1"/>
          </p:cNvSpPr>
          <p:nvPr/>
        </p:nvSpPr>
        <p:spPr bwMode="auto">
          <a:xfrm>
            <a:off x="5922963" y="5133975"/>
            <a:ext cx="136525" cy="14128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62" name="Text Box 54"/>
          <p:cNvSpPr txBox="1">
            <a:spLocks noChangeArrowheads="1"/>
          </p:cNvSpPr>
          <p:nvPr/>
        </p:nvSpPr>
        <p:spPr bwMode="auto">
          <a:xfrm rot="-5400000">
            <a:off x="7104857" y="3907631"/>
            <a:ext cx="321945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800">
                <a:solidFill>
                  <a:srgbClr val="B2B2B2"/>
                </a:solidFill>
              </a:rPr>
              <a:t>Nach Brady, H. N.: An Approach to Topological Pin Assignment</a:t>
            </a:r>
          </a:p>
        </p:txBody>
      </p:sp>
      <p:sp>
        <p:nvSpPr>
          <p:cNvPr id="119863" name="Text Box 55"/>
          <p:cNvSpPr txBox="1">
            <a:spLocks noChangeArrowheads="1"/>
          </p:cNvSpPr>
          <p:nvPr/>
        </p:nvSpPr>
        <p:spPr bwMode="auto">
          <a:xfrm rot="2661580">
            <a:off x="3746500" y="3646488"/>
            <a:ext cx="1473200" cy="212725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400" dirty="0" err="1">
                <a:solidFill>
                  <a:srgbClr val="CC0000"/>
                </a:solidFill>
              </a:rPr>
              <a:t>Mittelpunktslinie</a:t>
            </a:r>
            <a:endParaRPr lang="en-US" alt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9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9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3" grpId="0" animBg="1"/>
      <p:bldP spid="119859" grpId="0"/>
      <p:bldP spid="119860" grpId="0" animBg="1"/>
      <p:bldP spid="119863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3.5.3	Topologische Pinzuordnung</a:t>
            </a:r>
          </a:p>
        </p:txBody>
      </p:sp>
      <p:sp>
        <p:nvSpPr>
          <p:cNvPr id="119811" name="Freeform 3"/>
          <p:cNvSpPr>
            <a:spLocks/>
          </p:cNvSpPr>
          <p:nvPr/>
        </p:nvSpPr>
        <p:spPr bwMode="auto">
          <a:xfrm>
            <a:off x="1917700" y="1338263"/>
            <a:ext cx="3332163" cy="3616325"/>
          </a:xfrm>
          <a:custGeom>
            <a:avLst/>
            <a:gdLst>
              <a:gd name="T0" fmla="*/ 0 w 1983"/>
              <a:gd name="T1" fmla="*/ 2147483647 h 2151"/>
              <a:gd name="T2" fmla="*/ 2147483647 w 1983"/>
              <a:gd name="T3" fmla="*/ 0 h 215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83" h="2151">
                <a:moveTo>
                  <a:pt x="0" y="2151"/>
                </a:moveTo>
                <a:lnTo>
                  <a:pt x="198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3008313" y="2301875"/>
            <a:ext cx="762000" cy="763588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13" name="Line 5"/>
          <p:cNvSpPr>
            <a:spLocks noChangeShapeType="1"/>
          </p:cNvSpPr>
          <p:nvPr/>
        </p:nvSpPr>
        <p:spPr bwMode="auto">
          <a:xfrm>
            <a:off x="2552700" y="1844675"/>
            <a:ext cx="3430588" cy="3354388"/>
          </a:xfrm>
          <a:prstGeom prst="lin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9814" name="Oval 6"/>
          <p:cNvSpPr>
            <a:spLocks noChangeArrowheads="1"/>
          </p:cNvSpPr>
          <p:nvPr/>
        </p:nvSpPr>
        <p:spPr bwMode="auto">
          <a:xfrm>
            <a:off x="5410200" y="4667250"/>
            <a:ext cx="1066800" cy="10668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15" name="Oval 7"/>
          <p:cNvSpPr>
            <a:spLocks noChangeArrowheads="1"/>
          </p:cNvSpPr>
          <p:nvPr/>
        </p:nvSpPr>
        <p:spPr bwMode="auto">
          <a:xfrm>
            <a:off x="3486150" y="3179763"/>
            <a:ext cx="74613" cy="746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16" name="Oval 8"/>
          <p:cNvSpPr>
            <a:spLocks noChangeArrowheads="1"/>
          </p:cNvSpPr>
          <p:nvPr/>
        </p:nvSpPr>
        <p:spPr bwMode="auto">
          <a:xfrm>
            <a:off x="3238500" y="344487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17" name="Oval 9"/>
          <p:cNvSpPr>
            <a:spLocks noChangeArrowheads="1"/>
          </p:cNvSpPr>
          <p:nvPr/>
        </p:nvSpPr>
        <p:spPr bwMode="auto">
          <a:xfrm>
            <a:off x="2989263" y="370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18" name="Oval 10"/>
          <p:cNvSpPr>
            <a:spLocks noChangeArrowheads="1"/>
          </p:cNvSpPr>
          <p:nvPr/>
        </p:nvSpPr>
        <p:spPr bwMode="auto">
          <a:xfrm>
            <a:off x="2743200" y="3979863"/>
            <a:ext cx="74613" cy="746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19" name="Oval 11"/>
          <p:cNvSpPr>
            <a:spLocks noChangeArrowheads="1"/>
          </p:cNvSpPr>
          <p:nvPr/>
        </p:nvSpPr>
        <p:spPr bwMode="auto">
          <a:xfrm>
            <a:off x="2457450" y="4284663"/>
            <a:ext cx="74613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20" name="Oval 12"/>
          <p:cNvSpPr>
            <a:spLocks noChangeArrowheads="1"/>
          </p:cNvSpPr>
          <p:nvPr/>
        </p:nvSpPr>
        <p:spPr bwMode="auto">
          <a:xfrm>
            <a:off x="2181225" y="458946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21" name="Oval 13"/>
          <p:cNvSpPr>
            <a:spLocks noChangeArrowheads="1"/>
          </p:cNvSpPr>
          <p:nvPr/>
        </p:nvSpPr>
        <p:spPr bwMode="auto">
          <a:xfrm>
            <a:off x="3730625" y="291147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22" name="Oval 14"/>
          <p:cNvSpPr>
            <a:spLocks noChangeArrowheads="1"/>
          </p:cNvSpPr>
          <p:nvPr/>
        </p:nvSpPr>
        <p:spPr bwMode="auto">
          <a:xfrm>
            <a:off x="3973513" y="2644775"/>
            <a:ext cx="74612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23" name="Oval 15"/>
          <p:cNvSpPr>
            <a:spLocks noChangeArrowheads="1"/>
          </p:cNvSpPr>
          <p:nvPr/>
        </p:nvSpPr>
        <p:spPr bwMode="auto">
          <a:xfrm>
            <a:off x="4219575" y="2379663"/>
            <a:ext cx="76200" cy="746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24" name="Oval 16"/>
          <p:cNvSpPr>
            <a:spLocks noChangeArrowheads="1"/>
          </p:cNvSpPr>
          <p:nvPr/>
        </p:nvSpPr>
        <p:spPr bwMode="auto">
          <a:xfrm>
            <a:off x="4468813" y="2108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25" name="Oval 17"/>
          <p:cNvSpPr>
            <a:spLocks noChangeArrowheads="1"/>
          </p:cNvSpPr>
          <p:nvPr/>
        </p:nvSpPr>
        <p:spPr bwMode="auto">
          <a:xfrm>
            <a:off x="4711700" y="184467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26" name="Oval 18"/>
          <p:cNvSpPr>
            <a:spLocks noChangeArrowheads="1"/>
          </p:cNvSpPr>
          <p:nvPr/>
        </p:nvSpPr>
        <p:spPr bwMode="auto">
          <a:xfrm>
            <a:off x="4992688" y="154146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27" name="Oval 19"/>
          <p:cNvSpPr>
            <a:spLocks noChangeArrowheads="1"/>
          </p:cNvSpPr>
          <p:nvPr/>
        </p:nvSpPr>
        <p:spPr bwMode="auto">
          <a:xfrm>
            <a:off x="3140075" y="2263775"/>
            <a:ext cx="74613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28" name="Oval 20"/>
          <p:cNvSpPr>
            <a:spLocks noChangeArrowheads="1"/>
          </p:cNvSpPr>
          <p:nvPr/>
        </p:nvSpPr>
        <p:spPr bwMode="auto">
          <a:xfrm>
            <a:off x="3560763" y="2263775"/>
            <a:ext cx="76200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29" name="Oval 21"/>
          <p:cNvSpPr>
            <a:spLocks noChangeArrowheads="1"/>
          </p:cNvSpPr>
          <p:nvPr/>
        </p:nvSpPr>
        <p:spPr bwMode="auto">
          <a:xfrm>
            <a:off x="3351213" y="2263775"/>
            <a:ext cx="76200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30" name="Oval 22"/>
          <p:cNvSpPr>
            <a:spLocks noChangeArrowheads="1"/>
          </p:cNvSpPr>
          <p:nvPr/>
        </p:nvSpPr>
        <p:spPr bwMode="auto">
          <a:xfrm>
            <a:off x="3730625" y="2379663"/>
            <a:ext cx="76200" cy="746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31" name="Oval 23"/>
          <p:cNvSpPr>
            <a:spLocks noChangeArrowheads="1"/>
          </p:cNvSpPr>
          <p:nvPr/>
        </p:nvSpPr>
        <p:spPr bwMode="auto">
          <a:xfrm>
            <a:off x="3730625" y="264477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32" name="Oval 24"/>
          <p:cNvSpPr>
            <a:spLocks noChangeArrowheads="1"/>
          </p:cNvSpPr>
          <p:nvPr/>
        </p:nvSpPr>
        <p:spPr bwMode="auto">
          <a:xfrm>
            <a:off x="2970213" y="2379663"/>
            <a:ext cx="74612" cy="746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33" name="Oval 25"/>
          <p:cNvSpPr>
            <a:spLocks noChangeArrowheads="1"/>
          </p:cNvSpPr>
          <p:nvPr/>
        </p:nvSpPr>
        <p:spPr bwMode="auto">
          <a:xfrm>
            <a:off x="2970213" y="2909888"/>
            <a:ext cx="74612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34" name="Oval 26"/>
          <p:cNvSpPr>
            <a:spLocks noChangeArrowheads="1"/>
          </p:cNvSpPr>
          <p:nvPr/>
        </p:nvSpPr>
        <p:spPr bwMode="auto">
          <a:xfrm>
            <a:off x="2970213" y="2644775"/>
            <a:ext cx="74612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35" name="Oval 27"/>
          <p:cNvSpPr>
            <a:spLocks noChangeArrowheads="1"/>
          </p:cNvSpPr>
          <p:nvPr/>
        </p:nvSpPr>
        <p:spPr bwMode="auto">
          <a:xfrm>
            <a:off x="3140075" y="3025775"/>
            <a:ext cx="74613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36" name="Oval 28"/>
          <p:cNvSpPr>
            <a:spLocks noChangeArrowheads="1"/>
          </p:cNvSpPr>
          <p:nvPr/>
        </p:nvSpPr>
        <p:spPr bwMode="auto">
          <a:xfrm>
            <a:off x="3351213" y="302577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37" name="Oval 29"/>
          <p:cNvSpPr>
            <a:spLocks noChangeArrowheads="1"/>
          </p:cNvSpPr>
          <p:nvPr/>
        </p:nvSpPr>
        <p:spPr bwMode="auto">
          <a:xfrm>
            <a:off x="3560763" y="302577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38" name="Freeform 30"/>
          <p:cNvSpPr>
            <a:spLocks/>
          </p:cNvSpPr>
          <p:nvPr/>
        </p:nvSpPr>
        <p:spPr bwMode="auto">
          <a:xfrm>
            <a:off x="1828800" y="2379663"/>
            <a:ext cx="1104900" cy="2209800"/>
          </a:xfrm>
          <a:custGeom>
            <a:avLst/>
            <a:gdLst>
              <a:gd name="T0" fmla="*/ 2147483647 w 658"/>
              <a:gd name="T1" fmla="*/ 0 h 1315"/>
              <a:gd name="T2" fmla="*/ 2147483647 w 658"/>
              <a:gd name="T3" fmla="*/ 2147483647 h 1315"/>
              <a:gd name="T4" fmla="*/ 2147483647 w 658"/>
              <a:gd name="T5" fmla="*/ 2147483647 h 1315"/>
              <a:gd name="T6" fmla="*/ 2147483647 w 658"/>
              <a:gd name="T7" fmla="*/ 2147483647 h 1315"/>
              <a:gd name="T8" fmla="*/ 2147483647 w 658"/>
              <a:gd name="T9" fmla="*/ 2147483647 h 1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8" h="1315">
                <a:moveTo>
                  <a:pt x="658" y="0"/>
                </a:moveTo>
                <a:cubicBezTo>
                  <a:pt x="548" y="41"/>
                  <a:pt x="438" y="83"/>
                  <a:pt x="340" y="181"/>
                </a:cubicBezTo>
                <a:cubicBezTo>
                  <a:pt x="242" y="279"/>
                  <a:pt x="121" y="445"/>
                  <a:pt x="68" y="589"/>
                </a:cubicBezTo>
                <a:cubicBezTo>
                  <a:pt x="15" y="733"/>
                  <a:pt x="0" y="922"/>
                  <a:pt x="23" y="1043"/>
                </a:cubicBezTo>
                <a:cubicBezTo>
                  <a:pt x="46" y="1164"/>
                  <a:pt x="125" y="1239"/>
                  <a:pt x="204" y="1315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9839" name="Freeform 31"/>
          <p:cNvSpPr>
            <a:spLocks/>
          </p:cNvSpPr>
          <p:nvPr/>
        </p:nvSpPr>
        <p:spPr bwMode="auto">
          <a:xfrm>
            <a:off x="3162300" y="1285875"/>
            <a:ext cx="1830388" cy="939800"/>
          </a:xfrm>
          <a:custGeom>
            <a:avLst/>
            <a:gdLst>
              <a:gd name="T0" fmla="*/ 0 w 1089"/>
              <a:gd name="T1" fmla="*/ 2147483647 h 559"/>
              <a:gd name="T2" fmla="*/ 2147483647 w 1089"/>
              <a:gd name="T3" fmla="*/ 2147483647 h 559"/>
              <a:gd name="T4" fmla="*/ 2147483647 w 1089"/>
              <a:gd name="T5" fmla="*/ 2147483647 h 559"/>
              <a:gd name="T6" fmla="*/ 2147483647 w 1089"/>
              <a:gd name="T7" fmla="*/ 2147483647 h 559"/>
              <a:gd name="T8" fmla="*/ 2147483647 w 1089"/>
              <a:gd name="T9" fmla="*/ 2147483647 h 5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89" h="559">
                <a:moveTo>
                  <a:pt x="0" y="559"/>
                </a:moveTo>
                <a:cubicBezTo>
                  <a:pt x="52" y="442"/>
                  <a:pt x="105" y="325"/>
                  <a:pt x="181" y="242"/>
                </a:cubicBezTo>
                <a:cubicBezTo>
                  <a:pt x="257" y="159"/>
                  <a:pt x="348" y="98"/>
                  <a:pt x="454" y="60"/>
                </a:cubicBezTo>
                <a:cubicBezTo>
                  <a:pt x="560" y="22"/>
                  <a:pt x="710" y="0"/>
                  <a:pt x="816" y="15"/>
                </a:cubicBezTo>
                <a:cubicBezTo>
                  <a:pt x="922" y="30"/>
                  <a:pt x="1005" y="90"/>
                  <a:pt x="1089" y="151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9840" name="Freeform 32"/>
          <p:cNvSpPr>
            <a:spLocks/>
          </p:cNvSpPr>
          <p:nvPr/>
        </p:nvSpPr>
        <p:spPr bwMode="auto">
          <a:xfrm>
            <a:off x="2951163" y="3103563"/>
            <a:ext cx="206375" cy="604837"/>
          </a:xfrm>
          <a:custGeom>
            <a:avLst/>
            <a:gdLst>
              <a:gd name="T0" fmla="*/ 2147483647 w 123"/>
              <a:gd name="T1" fmla="*/ 0 h 360"/>
              <a:gd name="T2" fmla="*/ 2147483647 w 123"/>
              <a:gd name="T3" fmla="*/ 2147483647 h 360"/>
              <a:gd name="T4" fmla="*/ 0 w 123"/>
              <a:gd name="T5" fmla="*/ 2147483647 h 360"/>
              <a:gd name="T6" fmla="*/ 2147483647 w 123"/>
              <a:gd name="T7" fmla="*/ 2147483647 h 3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3" h="360">
                <a:moveTo>
                  <a:pt x="123" y="0"/>
                </a:moveTo>
                <a:cubicBezTo>
                  <a:pt x="106" y="18"/>
                  <a:pt x="44" y="57"/>
                  <a:pt x="24" y="105"/>
                </a:cubicBezTo>
                <a:cubicBezTo>
                  <a:pt x="4" y="153"/>
                  <a:pt x="0" y="246"/>
                  <a:pt x="0" y="288"/>
                </a:cubicBezTo>
                <a:cubicBezTo>
                  <a:pt x="0" y="330"/>
                  <a:pt x="17" y="345"/>
                  <a:pt x="21" y="360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9841" name="Freeform 33"/>
          <p:cNvSpPr>
            <a:spLocks/>
          </p:cNvSpPr>
          <p:nvPr/>
        </p:nvSpPr>
        <p:spPr bwMode="auto">
          <a:xfrm>
            <a:off x="3803650" y="2362200"/>
            <a:ext cx="392113" cy="65088"/>
          </a:xfrm>
          <a:custGeom>
            <a:avLst/>
            <a:gdLst>
              <a:gd name="T0" fmla="*/ 0 w 234"/>
              <a:gd name="T1" fmla="*/ 2147483647 h 39"/>
              <a:gd name="T2" fmla="*/ 2147483647 w 234"/>
              <a:gd name="T3" fmla="*/ 2147483647 h 39"/>
              <a:gd name="T4" fmla="*/ 2147483647 w 234"/>
              <a:gd name="T5" fmla="*/ 2147483647 h 3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4" h="39">
                <a:moveTo>
                  <a:pt x="0" y="39"/>
                </a:moveTo>
                <a:cubicBezTo>
                  <a:pt x="14" y="33"/>
                  <a:pt x="48" y="6"/>
                  <a:pt x="87" y="3"/>
                </a:cubicBezTo>
                <a:cubicBezTo>
                  <a:pt x="126" y="0"/>
                  <a:pt x="204" y="17"/>
                  <a:pt x="234" y="21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9842" name="Text Box 34"/>
          <p:cNvSpPr txBox="1">
            <a:spLocks noChangeArrowheads="1"/>
          </p:cNvSpPr>
          <p:nvPr/>
        </p:nvSpPr>
        <p:spPr bwMode="auto">
          <a:xfrm>
            <a:off x="4991100" y="1616075"/>
            <a:ext cx="2286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400"/>
              <a:t>12</a:t>
            </a:r>
          </a:p>
        </p:txBody>
      </p:sp>
      <p:sp>
        <p:nvSpPr>
          <p:cNvPr id="119843" name="Text Box 35"/>
          <p:cNvSpPr txBox="1">
            <a:spLocks noChangeArrowheads="1"/>
          </p:cNvSpPr>
          <p:nvPr/>
        </p:nvSpPr>
        <p:spPr bwMode="auto">
          <a:xfrm>
            <a:off x="4762500" y="1922463"/>
            <a:ext cx="2286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400"/>
              <a:t>11</a:t>
            </a:r>
          </a:p>
        </p:txBody>
      </p:sp>
      <p:sp>
        <p:nvSpPr>
          <p:cNvPr id="119844" name="Text Box 36"/>
          <p:cNvSpPr txBox="1">
            <a:spLocks noChangeArrowheads="1"/>
          </p:cNvSpPr>
          <p:nvPr/>
        </p:nvSpPr>
        <p:spPr bwMode="auto">
          <a:xfrm>
            <a:off x="4533900" y="2151063"/>
            <a:ext cx="2286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400"/>
              <a:t>10</a:t>
            </a:r>
          </a:p>
        </p:txBody>
      </p:sp>
      <p:sp>
        <p:nvSpPr>
          <p:cNvPr id="119845" name="Text Box 37"/>
          <p:cNvSpPr txBox="1">
            <a:spLocks noChangeArrowheads="1"/>
          </p:cNvSpPr>
          <p:nvPr/>
        </p:nvSpPr>
        <p:spPr bwMode="auto">
          <a:xfrm>
            <a:off x="4305300" y="2417763"/>
            <a:ext cx="2286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400"/>
              <a:t>9</a:t>
            </a:r>
          </a:p>
        </p:txBody>
      </p:sp>
      <p:sp>
        <p:nvSpPr>
          <p:cNvPr id="119846" name="Text Box 38"/>
          <p:cNvSpPr txBox="1">
            <a:spLocks noChangeArrowheads="1"/>
          </p:cNvSpPr>
          <p:nvPr/>
        </p:nvSpPr>
        <p:spPr bwMode="auto">
          <a:xfrm>
            <a:off x="4037013" y="2722563"/>
            <a:ext cx="2286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400"/>
              <a:t>8</a:t>
            </a:r>
          </a:p>
        </p:txBody>
      </p:sp>
      <p:sp>
        <p:nvSpPr>
          <p:cNvPr id="119847" name="Text Box 39"/>
          <p:cNvSpPr txBox="1">
            <a:spLocks noChangeArrowheads="1"/>
          </p:cNvSpPr>
          <p:nvPr/>
        </p:nvSpPr>
        <p:spPr bwMode="auto">
          <a:xfrm>
            <a:off x="3844925" y="2913063"/>
            <a:ext cx="22860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400"/>
              <a:t>7</a:t>
            </a:r>
          </a:p>
        </p:txBody>
      </p:sp>
      <p:sp>
        <p:nvSpPr>
          <p:cNvPr id="119848" name="Text Box 40"/>
          <p:cNvSpPr txBox="1">
            <a:spLocks noChangeArrowheads="1"/>
          </p:cNvSpPr>
          <p:nvPr/>
        </p:nvSpPr>
        <p:spPr bwMode="auto">
          <a:xfrm>
            <a:off x="3579813" y="3217863"/>
            <a:ext cx="2286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400"/>
              <a:t>6</a:t>
            </a:r>
          </a:p>
        </p:txBody>
      </p:sp>
      <p:sp>
        <p:nvSpPr>
          <p:cNvPr id="119849" name="Text Box 41"/>
          <p:cNvSpPr txBox="1">
            <a:spLocks noChangeArrowheads="1"/>
          </p:cNvSpPr>
          <p:nvPr/>
        </p:nvSpPr>
        <p:spPr bwMode="auto">
          <a:xfrm>
            <a:off x="3351213" y="3484563"/>
            <a:ext cx="22860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400"/>
              <a:t>5</a:t>
            </a:r>
          </a:p>
        </p:txBody>
      </p:sp>
      <p:sp>
        <p:nvSpPr>
          <p:cNvPr id="119850" name="Text Box 42"/>
          <p:cNvSpPr txBox="1">
            <a:spLocks noChangeArrowheads="1"/>
          </p:cNvSpPr>
          <p:nvPr/>
        </p:nvSpPr>
        <p:spPr bwMode="auto">
          <a:xfrm>
            <a:off x="3086100" y="3751263"/>
            <a:ext cx="2286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400"/>
              <a:t>4</a:t>
            </a:r>
          </a:p>
        </p:txBody>
      </p:sp>
      <p:sp>
        <p:nvSpPr>
          <p:cNvPr id="119851" name="Text Box 43"/>
          <p:cNvSpPr txBox="1">
            <a:spLocks noChangeArrowheads="1"/>
          </p:cNvSpPr>
          <p:nvPr/>
        </p:nvSpPr>
        <p:spPr bwMode="auto">
          <a:xfrm>
            <a:off x="2781300" y="4056063"/>
            <a:ext cx="22860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400"/>
              <a:t>3</a:t>
            </a:r>
          </a:p>
        </p:txBody>
      </p:sp>
      <p:sp>
        <p:nvSpPr>
          <p:cNvPr id="119852" name="Text Box 44"/>
          <p:cNvSpPr txBox="1">
            <a:spLocks noChangeArrowheads="1"/>
          </p:cNvSpPr>
          <p:nvPr/>
        </p:nvSpPr>
        <p:spPr bwMode="auto">
          <a:xfrm>
            <a:off x="2552700" y="4322763"/>
            <a:ext cx="2286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400"/>
              <a:t>2</a:t>
            </a:r>
          </a:p>
        </p:txBody>
      </p:sp>
      <p:sp>
        <p:nvSpPr>
          <p:cNvPr id="119853" name="Text Box 45"/>
          <p:cNvSpPr txBox="1">
            <a:spLocks noChangeArrowheads="1"/>
          </p:cNvSpPr>
          <p:nvPr/>
        </p:nvSpPr>
        <p:spPr bwMode="auto">
          <a:xfrm>
            <a:off x="2293938" y="4618038"/>
            <a:ext cx="2286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400"/>
              <a:t>1</a:t>
            </a:r>
          </a:p>
        </p:txBody>
      </p:sp>
      <p:sp>
        <p:nvSpPr>
          <p:cNvPr id="119859" name="Text Box 51"/>
          <p:cNvSpPr txBox="1">
            <a:spLocks noChangeArrowheads="1"/>
          </p:cNvSpPr>
          <p:nvPr/>
        </p:nvSpPr>
        <p:spPr bwMode="auto">
          <a:xfrm>
            <a:off x="1476375" y="2032000"/>
            <a:ext cx="1076325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CC0000"/>
                </a:solidFill>
              </a:rPr>
              <a:t>(1) Auftrenn-punkt</a:t>
            </a:r>
          </a:p>
        </p:txBody>
      </p:sp>
      <p:sp>
        <p:nvSpPr>
          <p:cNvPr id="119860" name="Line 52"/>
          <p:cNvSpPr>
            <a:spLocks noChangeShapeType="1"/>
          </p:cNvSpPr>
          <p:nvPr/>
        </p:nvSpPr>
        <p:spPr bwMode="auto">
          <a:xfrm>
            <a:off x="2457450" y="2263775"/>
            <a:ext cx="512763" cy="476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9861" name="Oval 53"/>
          <p:cNvSpPr>
            <a:spLocks noChangeArrowheads="1"/>
          </p:cNvSpPr>
          <p:nvPr/>
        </p:nvSpPr>
        <p:spPr bwMode="auto">
          <a:xfrm>
            <a:off x="5922963" y="5133975"/>
            <a:ext cx="136525" cy="14128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62" name="Text Box 54"/>
          <p:cNvSpPr txBox="1">
            <a:spLocks noChangeArrowheads="1"/>
          </p:cNvSpPr>
          <p:nvPr/>
        </p:nvSpPr>
        <p:spPr bwMode="auto">
          <a:xfrm rot="-5400000">
            <a:off x="7104857" y="3907631"/>
            <a:ext cx="321945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800">
                <a:solidFill>
                  <a:srgbClr val="B2B2B2"/>
                </a:solidFill>
              </a:rPr>
              <a:t>Nach Brady, H. N.: An Approach to Topological Pin Assignment</a:t>
            </a:r>
          </a:p>
        </p:txBody>
      </p:sp>
      <p:sp>
        <p:nvSpPr>
          <p:cNvPr id="119863" name="Text Box 55"/>
          <p:cNvSpPr txBox="1">
            <a:spLocks noChangeArrowheads="1"/>
          </p:cNvSpPr>
          <p:nvPr/>
        </p:nvSpPr>
        <p:spPr bwMode="auto">
          <a:xfrm rot="2661580">
            <a:off x="3746500" y="3646488"/>
            <a:ext cx="1473200" cy="212725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400">
                <a:solidFill>
                  <a:srgbClr val="CC0000"/>
                </a:solidFill>
              </a:rPr>
              <a:t>Mittelpunktslinie</a:t>
            </a:r>
            <a:endParaRPr lang="en-US" altLang="de-DE"/>
          </a:p>
        </p:txBody>
      </p:sp>
      <p:sp>
        <p:nvSpPr>
          <p:cNvPr id="119864" name="Text Box 56"/>
          <p:cNvSpPr txBox="1">
            <a:spLocks noChangeArrowheads="1"/>
          </p:cNvSpPr>
          <p:nvPr/>
        </p:nvSpPr>
        <p:spPr bwMode="auto">
          <a:xfrm>
            <a:off x="3140075" y="1231900"/>
            <a:ext cx="1404938" cy="212725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400">
                <a:solidFill>
                  <a:schemeClr val="accent2"/>
                </a:solidFill>
              </a:rPr>
              <a:t>(2) Auffächerung</a:t>
            </a:r>
            <a:endParaRPr lang="en-US" altLang="de-D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02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3.5.3	Topologische Pinzuordnung</a:t>
            </a:r>
          </a:p>
        </p:txBody>
      </p:sp>
      <p:sp>
        <p:nvSpPr>
          <p:cNvPr id="119811" name="Freeform 3"/>
          <p:cNvSpPr>
            <a:spLocks/>
          </p:cNvSpPr>
          <p:nvPr/>
        </p:nvSpPr>
        <p:spPr bwMode="auto">
          <a:xfrm>
            <a:off x="1917700" y="1338263"/>
            <a:ext cx="3332163" cy="3616325"/>
          </a:xfrm>
          <a:custGeom>
            <a:avLst/>
            <a:gdLst>
              <a:gd name="T0" fmla="*/ 0 w 1983"/>
              <a:gd name="T1" fmla="*/ 2147483647 h 2151"/>
              <a:gd name="T2" fmla="*/ 2147483647 w 1983"/>
              <a:gd name="T3" fmla="*/ 0 h 215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83" h="2151">
                <a:moveTo>
                  <a:pt x="0" y="2151"/>
                </a:moveTo>
                <a:lnTo>
                  <a:pt x="198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3008313" y="2301875"/>
            <a:ext cx="762000" cy="763588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13" name="Line 5"/>
          <p:cNvSpPr>
            <a:spLocks noChangeShapeType="1"/>
          </p:cNvSpPr>
          <p:nvPr/>
        </p:nvSpPr>
        <p:spPr bwMode="auto">
          <a:xfrm>
            <a:off x="2552700" y="1844675"/>
            <a:ext cx="3430588" cy="3354388"/>
          </a:xfrm>
          <a:prstGeom prst="lin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9814" name="Oval 6"/>
          <p:cNvSpPr>
            <a:spLocks noChangeArrowheads="1"/>
          </p:cNvSpPr>
          <p:nvPr/>
        </p:nvSpPr>
        <p:spPr bwMode="auto">
          <a:xfrm>
            <a:off x="5410200" y="4667250"/>
            <a:ext cx="1066800" cy="10668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15" name="Oval 7"/>
          <p:cNvSpPr>
            <a:spLocks noChangeArrowheads="1"/>
          </p:cNvSpPr>
          <p:nvPr/>
        </p:nvSpPr>
        <p:spPr bwMode="auto">
          <a:xfrm>
            <a:off x="3486150" y="3179763"/>
            <a:ext cx="74613" cy="746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16" name="Oval 8"/>
          <p:cNvSpPr>
            <a:spLocks noChangeArrowheads="1"/>
          </p:cNvSpPr>
          <p:nvPr/>
        </p:nvSpPr>
        <p:spPr bwMode="auto">
          <a:xfrm>
            <a:off x="3238500" y="344487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17" name="Oval 9"/>
          <p:cNvSpPr>
            <a:spLocks noChangeArrowheads="1"/>
          </p:cNvSpPr>
          <p:nvPr/>
        </p:nvSpPr>
        <p:spPr bwMode="auto">
          <a:xfrm>
            <a:off x="2989263" y="370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18" name="Oval 10"/>
          <p:cNvSpPr>
            <a:spLocks noChangeArrowheads="1"/>
          </p:cNvSpPr>
          <p:nvPr/>
        </p:nvSpPr>
        <p:spPr bwMode="auto">
          <a:xfrm>
            <a:off x="2743200" y="3979863"/>
            <a:ext cx="74613" cy="746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19" name="Oval 11"/>
          <p:cNvSpPr>
            <a:spLocks noChangeArrowheads="1"/>
          </p:cNvSpPr>
          <p:nvPr/>
        </p:nvSpPr>
        <p:spPr bwMode="auto">
          <a:xfrm>
            <a:off x="2457450" y="4284663"/>
            <a:ext cx="74613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20" name="Oval 12"/>
          <p:cNvSpPr>
            <a:spLocks noChangeArrowheads="1"/>
          </p:cNvSpPr>
          <p:nvPr/>
        </p:nvSpPr>
        <p:spPr bwMode="auto">
          <a:xfrm>
            <a:off x="2181225" y="458946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21" name="Oval 13"/>
          <p:cNvSpPr>
            <a:spLocks noChangeArrowheads="1"/>
          </p:cNvSpPr>
          <p:nvPr/>
        </p:nvSpPr>
        <p:spPr bwMode="auto">
          <a:xfrm>
            <a:off x="3730625" y="291147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22" name="Oval 14"/>
          <p:cNvSpPr>
            <a:spLocks noChangeArrowheads="1"/>
          </p:cNvSpPr>
          <p:nvPr/>
        </p:nvSpPr>
        <p:spPr bwMode="auto">
          <a:xfrm>
            <a:off x="3973513" y="2644775"/>
            <a:ext cx="74612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23" name="Oval 15"/>
          <p:cNvSpPr>
            <a:spLocks noChangeArrowheads="1"/>
          </p:cNvSpPr>
          <p:nvPr/>
        </p:nvSpPr>
        <p:spPr bwMode="auto">
          <a:xfrm>
            <a:off x="4219575" y="2379663"/>
            <a:ext cx="76200" cy="746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24" name="Oval 16"/>
          <p:cNvSpPr>
            <a:spLocks noChangeArrowheads="1"/>
          </p:cNvSpPr>
          <p:nvPr/>
        </p:nvSpPr>
        <p:spPr bwMode="auto">
          <a:xfrm>
            <a:off x="4468813" y="2108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25" name="Oval 17"/>
          <p:cNvSpPr>
            <a:spLocks noChangeArrowheads="1"/>
          </p:cNvSpPr>
          <p:nvPr/>
        </p:nvSpPr>
        <p:spPr bwMode="auto">
          <a:xfrm>
            <a:off x="4711700" y="184467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26" name="Oval 18"/>
          <p:cNvSpPr>
            <a:spLocks noChangeArrowheads="1"/>
          </p:cNvSpPr>
          <p:nvPr/>
        </p:nvSpPr>
        <p:spPr bwMode="auto">
          <a:xfrm>
            <a:off x="4992688" y="154146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27" name="Oval 19"/>
          <p:cNvSpPr>
            <a:spLocks noChangeArrowheads="1"/>
          </p:cNvSpPr>
          <p:nvPr/>
        </p:nvSpPr>
        <p:spPr bwMode="auto">
          <a:xfrm>
            <a:off x="3140075" y="2263775"/>
            <a:ext cx="74613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28" name="Oval 20"/>
          <p:cNvSpPr>
            <a:spLocks noChangeArrowheads="1"/>
          </p:cNvSpPr>
          <p:nvPr/>
        </p:nvSpPr>
        <p:spPr bwMode="auto">
          <a:xfrm>
            <a:off x="3560763" y="2263775"/>
            <a:ext cx="76200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29" name="Oval 21"/>
          <p:cNvSpPr>
            <a:spLocks noChangeArrowheads="1"/>
          </p:cNvSpPr>
          <p:nvPr/>
        </p:nvSpPr>
        <p:spPr bwMode="auto">
          <a:xfrm>
            <a:off x="3351213" y="2263775"/>
            <a:ext cx="76200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30" name="Oval 22"/>
          <p:cNvSpPr>
            <a:spLocks noChangeArrowheads="1"/>
          </p:cNvSpPr>
          <p:nvPr/>
        </p:nvSpPr>
        <p:spPr bwMode="auto">
          <a:xfrm>
            <a:off x="3730625" y="2379663"/>
            <a:ext cx="76200" cy="746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31" name="Oval 23"/>
          <p:cNvSpPr>
            <a:spLocks noChangeArrowheads="1"/>
          </p:cNvSpPr>
          <p:nvPr/>
        </p:nvSpPr>
        <p:spPr bwMode="auto">
          <a:xfrm>
            <a:off x="3730625" y="264477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32" name="Oval 24"/>
          <p:cNvSpPr>
            <a:spLocks noChangeArrowheads="1"/>
          </p:cNvSpPr>
          <p:nvPr/>
        </p:nvSpPr>
        <p:spPr bwMode="auto">
          <a:xfrm>
            <a:off x="2970213" y="2379663"/>
            <a:ext cx="74612" cy="746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33" name="Oval 25"/>
          <p:cNvSpPr>
            <a:spLocks noChangeArrowheads="1"/>
          </p:cNvSpPr>
          <p:nvPr/>
        </p:nvSpPr>
        <p:spPr bwMode="auto">
          <a:xfrm>
            <a:off x="2970213" y="2909888"/>
            <a:ext cx="74612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34" name="Oval 26"/>
          <p:cNvSpPr>
            <a:spLocks noChangeArrowheads="1"/>
          </p:cNvSpPr>
          <p:nvPr/>
        </p:nvSpPr>
        <p:spPr bwMode="auto">
          <a:xfrm>
            <a:off x="2970213" y="2644775"/>
            <a:ext cx="74612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35" name="Oval 27"/>
          <p:cNvSpPr>
            <a:spLocks noChangeArrowheads="1"/>
          </p:cNvSpPr>
          <p:nvPr/>
        </p:nvSpPr>
        <p:spPr bwMode="auto">
          <a:xfrm>
            <a:off x="3140075" y="3025775"/>
            <a:ext cx="74613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36" name="Oval 28"/>
          <p:cNvSpPr>
            <a:spLocks noChangeArrowheads="1"/>
          </p:cNvSpPr>
          <p:nvPr/>
        </p:nvSpPr>
        <p:spPr bwMode="auto">
          <a:xfrm>
            <a:off x="3351213" y="302577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37" name="Oval 29"/>
          <p:cNvSpPr>
            <a:spLocks noChangeArrowheads="1"/>
          </p:cNvSpPr>
          <p:nvPr/>
        </p:nvSpPr>
        <p:spPr bwMode="auto">
          <a:xfrm>
            <a:off x="3560763" y="302577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38" name="Freeform 30"/>
          <p:cNvSpPr>
            <a:spLocks/>
          </p:cNvSpPr>
          <p:nvPr/>
        </p:nvSpPr>
        <p:spPr bwMode="auto">
          <a:xfrm>
            <a:off x="1828800" y="2379663"/>
            <a:ext cx="1104900" cy="2209800"/>
          </a:xfrm>
          <a:custGeom>
            <a:avLst/>
            <a:gdLst>
              <a:gd name="T0" fmla="*/ 2147483647 w 658"/>
              <a:gd name="T1" fmla="*/ 0 h 1315"/>
              <a:gd name="T2" fmla="*/ 2147483647 w 658"/>
              <a:gd name="T3" fmla="*/ 2147483647 h 1315"/>
              <a:gd name="T4" fmla="*/ 2147483647 w 658"/>
              <a:gd name="T5" fmla="*/ 2147483647 h 1315"/>
              <a:gd name="T6" fmla="*/ 2147483647 w 658"/>
              <a:gd name="T7" fmla="*/ 2147483647 h 1315"/>
              <a:gd name="T8" fmla="*/ 2147483647 w 658"/>
              <a:gd name="T9" fmla="*/ 2147483647 h 1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8" h="1315">
                <a:moveTo>
                  <a:pt x="658" y="0"/>
                </a:moveTo>
                <a:cubicBezTo>
                  <a:pt x="548" y="41"/>
                  <a:pt x="438" y="83"/>
                  <a:pt x="340" y="181"/>
                </a:cubicBezTo>
                <a:cubicBezTo>
                  <a:pt x="242" y="279"/>
                  <a:pt x="121" y="445"/>
                  <a:pt x="68" y="589"/>
                </a:cubicBezTo>
                <a:cubicBezTo>
                  <a:pt x="15" y="733"/>
                  <a:pt x="0" y="922"/>
                  <a:pt x="23" y="1043"/>
                </a:cubicBezTo>
                <a:cubicBezTo>
                  <a:pt x="46" y="1164"/>
                  <a:pt x="125" y="1239"/>
                  <a:pt x="204" y="1315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9839" name="Freeform 31"/>
          <p:cNvSpPr>
            <a:spLocks/>
          </p:cNvSpPr>
          <p:nvPr/>
        </p:nvSpPr>
        <p:spPr bwMode="auto">
          <a:xfrm>
            <a:off x="3162300" y="1285875"/>
            <a:ext cx="1830388" cy="939800"/>
          </a:xfrm>
          <a:custGeom>
            <a:avLst/>
            <a:gdLst>
              <a:gd name="T0" fmla="*/ 0 w 1089"/>
              <a:gd name="T1" fmla="*/ 2147483647 h 559"/>
              <a:gd name="T2" fmla="*/ 2147483647 w 1089"/>
              <a:gd name="T3" fmla="*/ 2147483647 h 559"/>
              <a:gd name="T4" fmla="*/ 2147483647 w 1089"/>
              <a:gd name="T5" fmla="*/ 2147483647 h 559"/>
              <a:gd name="T6" fmla="*/ 2147483647 w 1089"/>
              <a:gd name="T7" fmla="*/ 2147483647 h 559"/>
              <a:gd name="T8" fmla="*/ 2147483647 w 1089"/>
              <a:gd name="T9" fmla="*/ 2147483647 h 5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89" h="559">
                <a:moveTo>
                  <a:pt x="0" y="559"/>
                </a:moveTo>
                <a:cubicBezTo>
                  <a:pt x="52" y="442"/>
                  <a:pt x="105" y="325"/>
                  <a:pt x="181" y="242"/>
                </a:cubicBezTo>
                <a:cubicBezTo>
                  <a:pt x="257" y="159"/>
                  <a:pt x="348" y="98"/>
                  <a:pt x="454" y="60"/>
                </a:cubicBezTo>
                <a:cubicBezTo>
                  <a:pt x="560" y="22"/>
                  <a:pt x="710" y="0"/>
                  <a:pt x="816" y="15"/>
                </a:cubicBezTo>
                <a:cubicBezTo>
                  <a:pt x="922" y="30"/>
                  <a:pt x="1005" y="90"/>
                  <a:pt x="1089" y="151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9840" name="Freeform 32"/>
          <p:cNvSpPr>
            <a:spLocks/>
          </p:cNvSpPr>
          <p:nvPr/>
        </p:nvSpPr>
        <p:spPr bwMode="auto">
          <a:xfrm>
            <a:off x="2951163" y="3103563"/>
            <a:ext cx="206375" cy="604837"/>
          </a:xfrm>
          <a:custGeom>
            <a:avLst/>
            <a:gdLst>
              <a:gd name="T0" fmla="*/ 2147483647 w 123"/>
              <a:gd name="T1" fmla="*/ 0 h 360"/>
              <a:gd name="T2" fmla="*/ 2147483647 w 123"/>
              <a:gd name="T3" fmla="*/ 2147483647 h 360"/>
              <a:gd name="T4" fmla="*/ 0 w 123"/>
              <a:gd name="T5" fmla="*/ 2147483647 h 360"/>
              <a:gd name="T6" fmla="*/ 2147483647 w 123"/>
              <a:gd name="T7" fmla="*/ 2147483647 h 3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3" h="360">
                <a:moveTo>
                  <a:pt x="123" y="0"/>
                </a:moveTo>
                <a:cubicBezTo>
                  <a:pt x="106" y="18"/>
                  <a:pt x="44" y="57"/>
                  <a:pt x="24" y="105"/>
                </a:cubicBezTo>
                <a:cubicBezTo>
                  <a:pt x="4" y="153"/>
                  <a:pt x="0" y="246"/>
                  <a:pt x="0" y="288"/>
                </a:cubicBezTo>
                <a:cubicBezTo>
                  <a:pt x="0" y="330"/>
                  <a:pt x="17" y="345"/>
                  <a:pt x="21" y="360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9841" name="Freeform 33"/>
          <p:cNvSpPr>
            <a:spLocks/>
          </p:cNvSpPr>
          <p:nvPr/>
        </p:nvSpPr>
        <p:spPr bwMode="auto">
          <a:xfrm>
            <a:off x="3803650" y="2362200"/>
            <a:ext cx="392113" cy="65088"/>
          </a:xfrm>
          <a:custGeom>
            <a:avLst/>
            <a:gdLst>
              <a:gd name="T0" fmla="*/ 0 w 234"/>
              <a:gd name="T1" fmla="*/ 2147483647 h 39"/>
              <a:gd name="T2" fmla="*/ 2147483647 w 234"/>
              <a:gd name="T3" fmla="*/ 2147483647 h 39"/>
              <a:gd name="T4" fmla="*/ 2147483647 w 234"/>
              <a:gd name="T5" fmla="*/ 2147483647 h 3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4" h="39">
                <a:moveTo>
                  <a:pt x="0" y="39"/>
                </a:moveTo>
                <a:cubicBezTo>
                  <a:pt x="14" y="33"/>
                  <a:pt x="48" y="6"/>
                  <a:pt x="87" y="3"/>
                </a:cubicBezTo>
                <a:cubicBezTo>
                  <a:pt x="126" y="0"/>
                  <a:pt x="204" y="17"/>
                  <a:pt x="234" y="21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9842" name="Text Box 34"/>
          <p:cNvSpPr txBox="1">
            <a:spLocks noChangeArrowheads="1"/>
          </p:cNvSpPr>
          <p:nvPr/>
        </p:nvSpPr>
        <p:spPr bwMode="auto">
          <a:xfrm>
            <a:off x="4991100" y="1616075"/>
            <a:ext cx="2286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400"/>
              <a:t>12</a:t>
            </a:r>
          </a:p>
        </p:txBody>
      </p:sp>
      <p:sp>
        <p:nvSpPr>
          <p:cNvPr id="119843" name="Text Box 35"/>
          <p:cNvSpPr txBox="1">
            <a:spLocks noChangeArrowheads="1"/>
          </p:cNvSpPr>
          <p:nvPr/>
        </p:nvSpPr>
        <p:spPr bwMode="auto">
          <a:xfrm>
            <a:off x="4762500" y="1922463"/>
            <a:ext cx="2286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400"/>
              <a:t>11</a:t>
            </a:r>
          </a:p>
        </p:txBody>
      </p:sp>
      <p:sp>
        <p:nvSpPr>
          <p:cNvPr id="119844" name="Text Box 36"/>
          <p:cNvSpPr txBox="1">
            <a:spLocks noChangeArrowheads="1"/>
          </p:cNvSpPr>
          <p:nvPr/>
        </p:nvSpPr>
        <p:spPr bwMode="auto">
          <a:xfrm>
            <a:off x="4533900" y="2151063"/>
            <a:ext cx="2286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400"/>
              <a:t>10</a:t>
            </a:r>
          </a:p>
        </p:txBody>
      </p:sp>
      <p:sp>
        <p:nvSpPr>
          <p:cNvPr id="119845" name="Text Box 37"/>
          <p:cNvSpPr txBox="1">
            <a:spLocks noChangeArrowheads="1"/>
          </p:cNvSpPr>
          <p:nvPr/>
        </p:nvSpPr>
        <p:spPr bwMode="auto">
          <a:xfrm>
            <a:off x="4305300" y="2417763"/>
            <a:ext cx="2286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400"/>
              <a:t>9</a:t>
            </a:r>
          </a:p>
        </p:txBody>
      </p:sp>
      <p:sp>
        <p:nvSpPr>
          <p:cNvPr id="119846" name="Text Box 38"/>
          <p:cNvSpPr txBox="1">
            <a:spLocks noChangeArrowheads="1"/>
          </p:cNvSpPr>
          <p:nvPr/>
        </p:nvSpPr>
        <p:spPr bwMode="auto">
          <a:xfrm>
            <a:off x="4037013" y="2722563"/>
            <a:ext cx="2286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400"/>
              <a:t>8</a:t>
            </a:r>
          </a:p>
        </p:txBody>
      </p:sp>
      <p:sp>
        <p:nvSpPr>
          <p:cNvPr id="119847" name="Text Box 39"/>
          <p:cNvSpPr txBox="1">
            <a:spLocks noChangeArrowheads="1"/>
          </p:cNvSpPr>
          <p:nvPr/>
        </p:nvSpPr>
        <p:spPr bwMode="auto">
          <a:xfrm>
            <a:off x="3844925" y="2913063"/>
            <a:ext cx="22860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400"/>
              <a:t>7</a:t>
            </a:r>
          </a:p>
        </p:txBody>
      </p:sp>
      <p:sp>
        <p:nvSpPr>
          <p:cNvPr id="119848" name="Text Box 40"/>
          <p:cNvSpPr txBox="1">
            <a:spLocks noChangeArrowheads="1"/>
          </p:cNvSpPr>
          <p:nvPr/>
        </p:nvSpPr>
        <p:spPr bwMode="auto">
          <a:xfrm>
            <a:off x="3579813" y="3217863"/>
            <a:ext cx="2286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400"/>
              <a:t>6</a:t>
            </a:r>
          </a:p>
        </p:txBody>
      </p:sp>
      <p:sp>
        <p:nvSpPr>
          <p:cNvPr id="119849" name="Text Box 41"/>
          <p:cNvSpPr txBox="1">
            <a:spLocks noChangeArrowheads="1"/>
          </p:cNvSpPr>
          <p:nvPr/>
        </p:nvSpPr>
        <p:spPr bwMode="auto">
          <a:xfrm>
            <a:off x="3351213" y="3484563"/>
            <a:ext cx="22860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400"/>
              <a:t>5</a:t>
            </a:r>
          </a:p>
        </p:txBody>
      </p:sp>
      <p:sp>
        <p:nvSpPr>
          <p:cNvPr id="119850" name="Text Box 42"/>
          <p:cNvSpPr txBox="1">
            <a:spLocks noChangeArrowheads="1"/>
          </p:cNvSpPr>
          <p:nvPr/>
        </p:nvSpPr>
        <p:spPr bwMode="auto">
          <a:xfrm>
            <a:off x="3086100" y="3751263"/>
            <a:ext cx="2286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400"/>
              <a:t>4</a:t>
            </a:r>
          </a:p>
        </p:txBody>
      </p:sp>
      <p:sp>
        <p:nvSpPr>
          <p:cNvPr id="119851" name="Text Box 43"/>
          <p:cNvSpPr txBox="1">
            <a:spLocks noChangeArrowheads="1"/>
          </p:cNvSpPr>
          <p:nvPr/>
        </p:nvSpPr>
        <p:spPr bwMode="auto">
          <a:xfrm>
            <a:off x="2781300" y="4056063"/>
            <a:ext cx="22860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400"/>
              <a:t>3</a:t>
            </a:r>
          </a:p>
        </p:txBody>
      </p:sp>
      <p:sp>
        <p:nvSpPr>
          <p:cNvPr id="119852" name="Text Box 44"/>
          <p:cNvSpPr txBox="1">
            <a:spLocks noChangeArrowheads="1"/>
          </p:cNvSpPr>
          <p:nvPr/>
        </p:nvSpPr>
        <p:spPr bwMode="auto">
          <a:xfrm>
            <a:off x="2552700" y="4322763"/>
            <a:ext cx="2286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400"/>
              <a:t>2</a:t>
            </a:r>
          </a:p>
        </p:txBody>
      </p:sp>
      <p:sp>
        <p:nvSpPr>
          <p:cNvPr id="119853" name="Text Box 45"/>
          <p:cNvSpPr txBox="1">
            <a:spLocks noChangeArrowheads="1"/>
          </p:cNvSpPr>
          <p:nvPr/>
        </p:nvSpPr>
        <p:spPr bwMode="auto">
          <a:xfrm>
            <a:off x="2293938" y="4618038"/>
            <a:ext cx="2286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400"/>
              <a:t>1</a:t>
            </a:r>
          </a:p>
        </p:txBody>
      </p:sp>
      <p:sp>
        <p:nvSpPr>
          <p:cNvPr id="119854" name="Line 46"/>
          <p:cNvSpPr>
            <a:spLocks noChangeShapeType="1"/>
          </p:cNvSpPr>
          <p:nvPr/>
        </p:nvSpPr>
        <p:spPr bwMode="auto">
          <a:xfrm>
            <a:off x="2457450" y="4827588"/>
            <a:ext cx="2952750" cy="600075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9855" name="Line 47"/>
          <p:cNvSpPr>
            <a:spLocks noChangeShapeType="1"/>
          </p:cNvSpPr>
          <p:nvPr/>
        </p:nvSpPr>
        <p:spPr bwMode="auto">
          <a:xfrm>
            <a:off x="5249863" y="1844675"/>
            <a:ext cx="733425" cy="2744788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9856" name="Line 48"/>
          <p:cNvSpPr>
            <a:spLocks noChangeShapeType="1"/>
          </p:cNvSpPr>
          <p:nvPr/>
        </p:nvSpPr>
        <p:spPr bwMode="auto">
          <a:xfrm>
            <a:off x="4073525" y="2882900"/>
            <a:ext cx="1527175" cy="1706563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9857" name="Line 49"/>
          <p:cNvSpPr>
            <a:spLocks noChangeShapeType="1"/>
          </p:cNvSpPr>
          <p:nvPr/>
        </p:nvSpPr>
        <p:spPr bwMode="auto">
          <a:xfrm flipV="1">
            <a:off x="3657600" y="3911600"/>
            <a:ext cx="954088" cy="11350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9858" name="Line 50"/>
          <p:cNvSpPr>
            <a:spLocks noChangeShapeType="1"/>
          </p:cNvSpPr>
          <p:nvPr/>
        </p:nvSpPr>
        <p:spPr bwMode="auto">
          <a:xfrm flipV="1">
            <a:off x="4840288" y="2987675"/>
            <a:ext cx="685800" cy="6588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9859" name="Text Box 51"/>
          <p:cNvSpPr txBox="1">
            <a:spLocks noChangeArrowheads="1"/>
          </p:cNvSpPr>
          <p:nvPr/>
        </p:nvSpPr>
        <p:spPr bwMode="auto">
          <a:xfrm>
            <a:off x="1476375" y="2032000"/>
            <a:ext cx="1076325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CC0000"/>
                </a:solidFill>
              </a:rPr>
              <a:t>(1) Auftrenn-punkt</a:t>
            </a:r>
          </a:p>
        </p:txBody>
      </p:sp>
      <p:sp>
        <p:nvSpPr>
          <p:cNvPr id="119860" name="Line 52"/>
          <p:cNvSpPr>
            <a:spLocks noChangeShapeType="1"/>
          </p:cNvSpPr>
          <p:nvPr/>
        </p:nvSpPr>
        <p:spPr bwMode="auto">
          <a:xfrm>
            <a:off x="2457450" y="2263775"/>
            <a:ext cx="512763" cy="476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9861" name="Oval 53"/>
          <p:cNvSpPr>
            <a:spLocks noChangeArrowheads="1"/>
          </p:cNvSpPr>
          <p:nvPr/>
        </p:nvSpPr>
        <p:spPr bwMode="auto">
          <a:xfrm>
            <a:off x="5922963" y="5133975"/>
            <a:ext cx="136525" cy="14128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9862" name="Text Box 54"/>
          <p:cNvSpPr txBox="1">
            <a:spLocks noChangeArrowheads="1"/>
          </p:cNvSpPr>
          <p:nvPr/>
        </p:nvSpPr>
        <p:spPr bwMode="auto">
          <a:xfrm rot="-5400000">
            <a:off x="7104857" y="3907631"/>
            <a:ext cx="321945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800">
                <a:solidFill>
                  <a:srgbClr val="B2B2B2"/>
                </a:solidFill>
              </a:rPr>
              <a:t>Nach Brady, H. N.: An Approach to Topological Pin Assignment</a:t>
            </a:r>
          </a:p>
        </p:txBody>
      </p:sp>
      <p:sp>
        <p:nvSpPr>
          <p:cNvPr id="119863" name="Text Box 55"/>
          <p:cNvSpPr txBox="1">
            <a:spLocks noChangeArrowheads="1"/>
          </p:cNvSpPr>
          <p:nvPr/>
        </p:nvSpPr>
        <p:spPr bwMode="auto">
          <a:xfrm rot="2661580">
            <a:off x="3746500" y="3646488"/>
            <a:ext cx="1473200" cy="212725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400">
                <a:solidFill>
                  <a:srgbClr val="CC0000"/>
                </a:solidFill>
              </a:rPr>
              <a:t>Mittelpunktslinie</a:t>
            </a:r>
            <a:endParaRPr lang="en-US" altLang="de-DE"/>
          </a:p>
        </p:txBody>
      </p:sp>
      <p:sp>
        <p:nvSpPr>
          <p:cNvPr id="119864" name="Text Box 56"/>
          <p:cNvSpPr txBox="1">
            <a:spLocks noChangeArrowheads="1"/>
          </p:cNvSpPr>
          <p:nvPr/>
        </p:nvSpPr>
        <p:spPr bwMode="auto">
          <a:xfrm>
            <a:off x="3140075" y="1231900"/>
            <a:ext cx="1404938" cy="212725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400">
                <a:solidFill>
                  <a:schemeClr val="accent2"/>
                </a:solidFill>
              </a:rPr>
              <a:t>(2) Auffächerung</a:t>
            </a:r>
            <a:endParaRPr lang="en-US" altLang="de-DE">
              <a:solidFill>
                <a:schemeClr val="accent2"/>
              </a:solidFill>
            </a:endParaRPr>
          </a:p>
        </p:txBody>
      </p:sp>
      <p:sp>
        <p:nvSpPr>
          <p:cNvPr id="119865" name="Text Box 57"/>
          <p:cNvSpPr txBox="1">
            <a:spLocks noChangeArrowheads="1"/>
          </p:cNvSpPr>
          <p:nvPr/>
        </p:nvSpPr>
        <p:spPr bwMode="auto">
          <a:xfrm>
            <a:off x="4787900" y="2432050"/>
            <a:ext cx="1844675" cy="42545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400">
                <a:solidFill>
                  <a:srgbClr val="339933"/>
                </a:solidFill>
              </a:rPr>
              <a:t>(3) Abbildung auf</a:t>
            </a:r>
            <a:br>
              <a:rPr lang="de-DE" altLang="de-DE" sz="1400">
                <a:solidFill>
                  <a:srgbClr val="339933"/>
                </a:solidFill>
              </a:rPr>
            </a:br>
            <a:r>
              <a:rPr lang="de-DE" altLang="de-DE" sz="1400">
                <a:solidFill>
                  <a:srgbClr val="339933"/>
                </a:solidFill>
              </a:rPr>
              <a:t>konzentrischem Kreis</a:t>
            </a:r>
            <a:endParaRPr lang="en-US" altLang="de-DE">
              <a:solidFill>
                <a:srgbClr val="33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6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3.5.3	Topologische Pinzuordnung</a:t>
            </a:r>
          </a:p>
        </p:txBody>
      </p:sp>
      <p:sp>
        <p:nvSpPr>
          <p:cNvPr id="120835" name="Rectangle 42"/>
          <p:cNvSpPr>
            <a:spLocks noChangeArrowheads="1"/>
          </p:cNvSpPr>
          <p:nvPr/>
        </p:nvSpPr>
        <p:spPr bwMode="auto">
          <a:xfrm>
            <a:off x="2414588" y="3883025"/>
            <a:ext cx="831850" cy="83185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20836" name="Oval 43"/>
          <p:cNvSpPr>
            <a:spLocks noChangeArrowheads="1"/>
          </p:cNvSpPr>
          <p:nvPr/>
        </p:nvSpPr>
        <p:spPr bwMode="auto">
          <a:xfrm>
            <a:off x="2541588" y="3789363"/>
            <a:ext cx="93662" cy="936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900"/>
          </a:p>
        </p:txBody>
      </p:sp>
      <p:sp>
        <p:nvSpPr>
          <p:cNvPr id="120837" name="Oval 44"/>
          <p:cNvSpPr>
            <a:spLocks noChangeArrowheads="1"/>
          </p:cNvSpPr>
          <p:nvPr/>
        </p:nvSpPr>
        <p:spPr bwMode="auto">
          <a:xfrm>
            <a:off x="2976563" y="3783013"/>
            <a:ext cx="93662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900"/>
          </a:p>
        </p:txBody>
      </p:sp>
      <p:sp>
        <p:nvSpPr>
          <p:cNvPr id="120838" name="Oval 45"/>
          <p:cNvSpPr>
            <a:spLocks noChangeArrowheads="1"/>
          </p:cNvSpPr>
          <p:nvPr/>
        </p:nvSpPr>
        <p:spPr bwMode="auto">
          <a:xfrm>
            <a:off x="3246438" y="4056063"/>
            <a:ext cx="95250" cy="936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900"/>
          </a:p>
        </p:txBody>
      </p:sp>
      <p:sp>
        <p:nvSpPr>
          <p:cNvPr id="120839" name="Oval 46"/>
          <p:cNvSpPr>
            <a:spLocks noChangeArrowheads="1"/>
          </p:cNvSpPr>
          <p:nvPr/>
        </p:nvSpPr>
        <p:spPr bwMode="auto">
          <a:xfrm>
            <a:off x="3246438" y="4468813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900"/>
          </a:p>
        </p:txBody>
      </p:sp>
      <p:sp>
        <p:nvSpPr>
          <p:cNvPr id="120840" name="Oval 47"/>
          <p:cNvSpPr>
            <a:spLocks noChangeArrowheads="1"/>
          </p:cNvSpPr>
          <p:nvPr/>
        </p:nvSpPr>
        <p:spPr bwMode="auto">
          <a:xfrm>
            <a:off x="2320925" y="4032250"/>
            <a:ext cx="93663" cy="936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900"/>
          </a:p>
        </p:txBody>
      </p:sp>
      <p:sp>
        <p:nvSpPr>
          <p:cNvPr id="120841" name="Oval 48"/>
          <p:cNvSpPr>
            <a:spLocks noChangeArrowheads="1"/>
          </p:cNvSpPr>
          <p:nvPr/>
        </p:nvSpPr>
        <p:spPr bwMode="auto">
          <a:xfrm>
            <a:off x="2320925" y="4459288"/>
            <a:ext cx="93663" cy="936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900"/>
          </a:p>
        </p:txBody>
      </p:sp>
      <p:sp>
        <p:nvSpPr>
          <p:cNvPr id="120842" name="Oval 49"/>
          <p:cNvSpPr>
            <a:spLocks noChangeArrowheads="1"/>
          </p:cNvSpPr>
          <p:nvPr/>
        </p:nvSpPr>
        <p:spPr bwMode="auto">
          <a:xfrm>
            <a:off x="2541588" y="4714875"/>
            <a:ext cx="93662" cy="936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900"/>
          </a:p>
        </p:txBody>
      </p:sp>
      <p:sp>
        <p:nvSpPr>
          <p:cNvPr id="120843" name="Oval 50"/>
          <p:cNvSpPr>
            <a:spLocks noChangeArrowheads="1"/>
          </p:cNvSpPr>
          <p:nvPr/>
        </p:nvSpPr>
        <p:spPr bwMode="auto">
          <a:xfrm>
            <a:off x="2976563" y="4714875"/>
            <a:ext cx="93662" cy="936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900"/>
          </a:p>
        </p:txBody>
      </p:sp>
      <p:sp>
        <p:nvSpPr>
          <p:cNvPr id="120844" name="Rectangle 51"/>
          <p:cNvSpPr>
            <a:spLocks noChangeArrowheads="1"/>
          </p:cNvSpPr>
          <p:nvPr/>
        </p:nvSpPr>
        <p:spPr bwMode="auto">
          <a:xfrm>
            <a:off x="898525" y="3263900"/>
            <a:ext cx="831850" cy="83185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20845" name="Oval 52"/>
          <p:cNvSpPr>
            <a:spLocks noChangeArrowheads="1"/>
          </p:cNvSpPr>
          <p:nvPr/>
        </p:nvSpPr>
        <p:spPr bwMode="auto">
          <a:xfrm>
            <a:off x="1025525" y="3170238"/>
            <a:ext cx="93663" cy="936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900"/>
          </a:p>
        </p:txBody>
      </p:sp>
      <p:sp>
        <p:nvSpPr>
          <p:cNvPr id="120846" name="Oval 53"/>
          <p:cNvSpPr>
            <a:spLocks noChangeArrowheads="1"/>
          </p:cNvSpPr>
          <p:nvPr/>
        </p:nvSpPr>
        <p:spPr bwMode="auto">
          <a:xfrm>
            <a:off x="1458913" y="3165475"/>
            <a:ext cx="93662" cy="936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900"/>
          </a:p>
        </p:txBody>
      </p:sp>
      <p:sp>
        <p:nvSpPr>
          <p:cNvPr id="120847" name="Oval 54"/>
          <p:cNvSpPr>
            <a:spLocks noChangeArrowheads="1"/>
          </p:cNvSpPr>
          <p:nvPr/>
        </p:nvSpPr>
        <p:spPr bwMode="auto">
          <a:xfrm>
            <a:off x="1730375" y="3435350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900"/>
          </a:p>
        </p:txBody>
      </p:sp>
      <p:sp>
        <p:nvSpPr>
          <p:cNvPr id="120848" name="Oval 55"/>
          <p:cNvSpPr>
            <a:spLocks noChangeArrowheads="1"/>
          </p:cNvSpPr>
          <p:nvPr/>
        </p:nvSpPr>
        <p:spPr bwMode="auto">
          <a:xfrm>
            <a:off x="1730375" y="3849688"/>
            <a:ext cx="95250" cy="936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900"/>
          </a:p>
        </p:txBody>
      </p:sp>
      <p:sp>
        <p:nvSpPr>
          <p:cNvPr id="120849" name="Oval 56"/>
          <p:cNvSpPr>
            <a:spLocks noChangeArrowheads="1"/>
          </p:cNvSpPr>
          <p:nvPr/>
        </p:nvSpPr>
        <p:spPr bwMode="auto">
          <a:xfrm>
            <a:off x="804863" y="3411538"/>
            <a:ext cx="93662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900"/>
          </a:p>
        </p:txBody>
      </p:sp>
      <p:sp>
        <p:nvSpPr>
          <p:cNvPr id="120850" name="Oval 57"/>
          <p:cNvSpPr>
            <a:spLocks noChangeArrowheads="1"/>
          </p:cNvSpPr>
          <p:nvPr/>
        </p:nvSpPr>
        <p:spPr bwMode="auto">
          <a:xfrm>
            <a:off x="804863" y="3840163"/>
            <a:ext cx="93662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900"/>
          </a:p>
        </p:txBody>
      </p:sp>
      <p:sp>
        <p:nvSpPr>
          <p:cNvPr id="120851" name="Oval 58"/>
          <p:cNvSpPr>
            <a:spLocks noChangeArrowheads="1"/>
          </p:cNvSpPr>
          <p:nvPr/>
        </p:nvSpPr>
        <p:spPr bwMode="auto">
          <a:xfrm>
            <a:off x="1025525" y="4095750"/>
            <a:ext cx="93663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900"/>
          </a:p>
        </p:txBody>
      </p:sp>
      <p:sp>
        <p:nvSpPr>
          <p:cNvPr id="120852" name="Oval 59"/>
          <p:cNvSpPr>
            <a:spLocks noChangeArrowheads="1"/>
          </p:cNvSpPr>
          <p:nvPr/>
        </p:nvSpPr>
        <p:spPr bwMode="auto">
          <a:xfrm>
            <a:off x="1458913" y="4095750"/>
            <a:ext cx="93662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900"/>
          </a:p>
        </p:txBody>
      </p:sp>
      <p:sp>
        <p:nvSpPr>
          <p:cNvPr id="120853" name="Oval 60"/>
          <p:cNvSpPr>
            <a:spLocks noChangeArrowheads="1"/>
          </p:cNvSpPr>
          <p:nvPr/>
        </p:nvSpPr>
        <p:spPr bwMode="auto">
          <a:xfrm>
            <a:off x="2832100" y="4298950"/>
            <a:ext cx="28575" cy="285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20854" name="Oval 61"/>
          <p:cNvSpPr>
            <a:spLocks noChangeArrowheads="1"/>
          </p:cNvSpPr>
          <p:nvPr/>
        </p:nvSpPr>
        <p:spPr bwMode="auto">
          <a:xfrm>
            <a:off x="1295400" y="3649663"/>
            <a:ext cx="28575" cy="285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20855" name="Line 62"/>
          <p:cNvSpPr>
            <a:spLocks noChangeShapeType="1"/>
          </p:cNvSpPr>
          <p:nvPr/>
        </p:nvSpPr>
        <p:spPr bwMode="auto">
          <a:xfrm flipH="1">
            <a:off x="150813" y="4714875"/>
            <a:ext cx="4562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0856" name="Line 63"/>
          <p:cNvSpPr>
            <a:spLocks noChangeShapeType="1"/>
          </p:cNvSpPr>
          <p:nvPr/>
        </p:nvSpPr>
        <p:spPr bwMode="auto">
          <a:xfrm flipH="1" flipV="1">
            <a:off x="585788" y="2376488"/>
            <a:ext cx="4127500" cy="2338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5248" name="Line 64"/>
          <p:cNvSpPr>
            <a:spLocks noChangeShapeType="1"/>
          </p:cNvSpPr>
          <p:nvPr/>
        </p:nvSpPr>
        <p:spPr bwMode="auto">
          <a:xfrm flipH="1" flipV="1">
            <a:off x="295275" y="3783013"/>
            <a:ext cx="4418013" cy="931862"/>
          </a:xfrm>
          <a:prstGeom prst="lin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5249" name="Line 65"/>
          <p:cNvSpPr>
            <a:spLocks noChangeShapeType="1"/>
          </p:cNvSpPr>
          <p:nvPr/>
        </p:nvSpPr>
        <p:spPr bwMode="auto">
          <a:xfrm flipH="1" flipV="1">
            <a:off x="441325" y="3411538"/>
            <a:ext cx="4271963" cy="1303337"/>
          </a:xfrm>
          <a:prstGeom prst="lin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0859" name="Text Box 66"/>
          <p:cNvSpPr txBox="1">
            <a:spLocks noChangeArrowheads="1"/>
          </p:cNvSpPr>
          <p:nvPr/>
        </p:nvSpPr>
        <p:spPr bwMode="auto">
          <a:xfrm>
            <a:off x="1025525" y="2949575"/>
            <a:ext cx="12541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7</a:t>
            </a:r>
          </a:p>
        </p:txBody>
      </p:sp>
      <p:sp>
        <p:nvSpPr>
          <p:cNvPr id="120860" name="Text Box 67"/>
          <p:cNvSpPr txBox="1">
            <a:spLocks noChangeArrowheads="1"/>
          </p:cNvSpPr>
          <p:nvPr/>
        </p:nvSpPr>
        <p:spPr bwMode="auto">
          <a:xfrm>
            <a:off x="1458913" y="2976563"/>
            <a:ext cx="125412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6</a:t>
            </a:r>
          </a:p>
        </p:txBody>
      </p:sp>
      <p:sp>
        <p:nvSpPr>
          <p:cNvPr id="120861" name="Text Box 68"/>
          <p:cNvSpPr txBox="1">
            <a:spLocks noChangeArrowheads="1"/>
          </p:cNvSpPr>
          <p:nvPr/>
        </p:nvSpPr>
        <p:spPr bwMode="auto">
          <a:xfrm>
            <a:off x="677863" y="3319463"/>
            <a:ext cx="12700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8</a:t>
            </a:r>
          </a:p>
        </p:txBody>
      </p:sp>
      <p:sp>
        <p:nvSpPr>
          <p:cNvPr id="120862" name="Text Box 69"/>
          <p:cNvSpPr txBox="1">
            <a:spLocks noChangeArrowheads="1"/>
          </p:cNvSpPr>
          <p:nvPr/>
        </p:nvSpPr>
        <p:spPr bwMode="auto">
          <a:xfrm>
            <a:off x="684213" y="3921125"/>
            <a:ext cx="125412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1</a:t>
            </a:r>
          </a:p>
        </p:txBody>
      </p:sp>
      <p:sp>
        <p:nvSpPr>
          <p:cNvPr id="120863" name="Text Box 70"/>
          <p:cNvSpPr txBox="1">
            <a:spLocks noChangeArrowheads="1"/>
          </p:cNvSpPr>
          <p:nvPr/>
        </p:nvSpPr>
        <p:spPr bwMode="auto">
          <a:xfrm>
            <a:off x="1025525" y="4213225"/>
            <a:ext cx="12541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2</a:t>
            </a:r>
          </a:p>
        </p:txBody>
      </p:sp>
      <p:sp>
        <p:nvSpPr>
          <p:cNvPr id="120864" name="Text Box 71"/>
          <p:cNvSpPr txBox="1">
            <a:spLocks noChangeArrowheads="1"/>
          </p:cNvSpPr>
          <p:nvPr/>
        </p:nvSpPr>
        <p:spPr bwMode="auto">
          <a:xfrm>
            <a:off x="1458913" y="4213225"/>
            <a:ext cx="125412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3</a:t>
            </a:r>
          </a:p>
        </p:txBody>
      </p:sp>
      <p:sp>
        <p:nvSpPr>
          <p:cNvPr id="120865" name="Text Box 72"/>
          <p:cNvSpPr txBox="1">
            <a:spLocks noChangeArrowheads="1"/>
          </p:cNvSpPr>
          <p:nvPr/>
        </p:nvSpPr>
        <p:spPr bwMode="auto">
          <a:xfrm>
            <a:off x="1847850" y="3389313"/>
            <a:ext cx="127000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5</a:t>
            </a:r>
          </a:p>
        </p:txBody>
      </p:sp>
      <p:sp>
        <p:nvSpPr>
          <p:cNvPr id="120866" name="Text Box 73"/>
          <p:cNvSpPr txBox="1">
            <a:spLocks noChangeArrowheads="1"/>
          </p:cNvSpPr>
          <p:nvPr/>
        </p:nvSpPr>
        <p:spPr bwMode="auto">
          <a:xfrm>
            <a:off x="1847850" y="3870325"/>
            <a:ext cx="12700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4</a:t>
            </a:r>
          </a:p>
        </p:txBody>
      </p:sp>
      <p:sp>
        <p:nvSpPr>
          <p:cNvPr id="120867" name="Text Box 78"/>
          <p:cNvSpPr txBox="1">
            <a:spLocks noChangeArrowheads="1"/>
          </p:cNvSpPr>
          <p:nvPr/>
        </p:nvSpPr>
        <p:spPr bwMode="auto">
          <a:xfrm>
            <a:off x="1492250" y="3346450"/>
            <a:ext cx="185738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X</a:t>
            </a:r>
          </a:p>
        </p:txBody>
      </p:sp>
      <p:sp>
        <p:nvSpPr>
          <p:cNvPr id="120868" name="Text Box 79"/>
          <p:cNvSpPr txBox="1">
            <a:spLocks noChangeArrowheads="1"/>
          </p:cNvSpPr>
          <p:nvPr/>
        </p:nvSpPr>
        <p:spPr bwMode="auto">
          <a:xfrm>
            <a:off x="3032125" y="3963988"/>
            <a:ext cx="184150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Y</a:t>
            </a:r>
          </a:p>
        </p:txBody>
      </p:sp>
      <p:sp>
        <p:nvSpPr>
          <p:cNvPr id="120869" name="Text Box 81"/>
          <p:cNvSpPr txBox="1">
            <a:spLocks noChangeArrowheads="1"/>
          </p:cNvSpPr>
          <p:nvPr/>
        </p:nvSpPr>
        <p:spPr bwMode="auto">
          <a:xfrm>
            <a:off x="2195513" y="4411663"/>
            <a:ext cx="125412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9</a:t>
            </a:r>
          </a:p>
        </p:txBody>
      </p:sp>
      <p:sp>
        <p:nvSpPr>
          <p:cNvPr id="120870" name="Text Box 82"/>
          <p:cNvSpPr txBox="1">
            <a:spLocks noChangeArrowheads="1"/>
          </p:cNvSpPr>
          <p:nvPr/>
        </p:nvSpPr>
        <p:spPr bwMode="auto">
          <a:xfrm>
            <a:off x="2105025" y="3967163"/>
            <a:ext cx="249238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16</a:t>
            </a:r>
          </a:p>
        </p:txBody>
      </p:sp>
      <p:sp>
        <p:nvSpPr>
          <p:cNvPr id="120871" name="Text Box 83"/>
          <p:cNvSpPr txBox="1">
            <a:spLocks noChangeArrowheads="1"/>
          </p:cNvSpPr>
          <p:nvPr/>
        </p:nvSpPr>
        <p:spPr bwMode="auto">
          <a:xfrm>
            <a:off x="2511425" y="3600450"/>
            <a:ext cx="24765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15</a:t>
            </a:r>
          </a:p>
        </p:txBody>
      </p:sp>
      <p:sp>
        <p:nvSpPr>
          <p:cNvPr id="120872" name="Text Box 84"/>
          <p:cNvSpPr txBox="1">
            <a:spLocks noChangeArrowheads="1"/>
          </p:cNvSpPr>
          <p:nvPr/>
        </p:nvSpPr>
        <p:spPr bwMode="auto">
          <a:xfrm>
            <a:off x="2944813" y="3571875"/>
            <a:ext cx="249237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14</a:t>
            </a:r>
          </a:p>
        </p:txBody>
      </p:sp>
      <p:sp>
        <p:nvSpPr>
          <p:cNvPr id="120873" name="Text Box 85"/>
          <p:cNvSpPr txBox="1">
            <a:spLocks noChangeArrowheads="1"/>
          </p:cNvSpPr>
          <p:nvPr/>
        </p:nvSpPr>
        <p:spPr bwMode="auto">
          <a:xfrm>
            <a:off x="3341688" y="4032250"/>
            <a:ext cx="24765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13</a:t>
            </a:r>
          </a:p>
        </p:txBody>
      </p:sp>
      <p:sp>
        <p:nvSpPr>
          <p:cNvPr id="120874" name="Text Box 86"/>
          <p:cNvSpPr txBox="1">
            <a:spLocks noChangeArrowheads="1"/>
          </p:cNvSpPr>
          <p:nvPr/>
        </p:nvSpPr>
        <p:spPr bwMode="auto">
          <a:xfrm>
            <a:off x="3341688" y="4424363"/>
            <a:ext cx="24765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12</a:t>
            </a:r>
          </a:p>
        </p:txBody>
      </p:sp>
      <p:sp>
        <p:nvSpPr>
          <p:cNvPr id="120875" name="Text Box 87"/>
          <p:cNvSpPr txBox="1">
            <a:spLocks noChangeArrowheads="1"/>
          </p:cNvSpPr>
          <p:nvPr/>
        </p:nvSpPr>
        <p:spPr bwMode="auto">
          <a:xfrm>
            <a:off x="2957513" y="4832350"/>
            <a:ext cx="249237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11</a:t>
            </a:r>
          </a:p>
        </p:txBody>
      </p:sp>
      <p:sp>
        <p:nvSpPr>
          <p:cNvPr id="120876" name="Text Box 88"/>
          <p:cNvSpPr txBox="1">
            <a:spLocks noChangeArrowheads="1"/>
          </p:cNvSpPr>
          <p:nvPr/>
        </p:nvSpPr>
        <p:spPr bwMode="auto">
          <a:xfrm>
            <a:off x="2511425" y="4837113"/>
            <a:ext cx="24765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10</a:t>
            </a:r>
          </a:p>
        </p:txBody>
      </p:sp>
      <p:sp>
        <p:nvSpPr>
          <p:cNvPr id="120877" name="Oval 102"/>
          <p:cNvSpPr>
            <a:spLocks noChangeArrowheads="1"/>
          </p:cNvSpPr>
          <p:nvPr/>
        </p:nvSpPr>
        <p:spPr bwMode="auto">
          <a:xfrm>
            <a:off x="4572000" y="4633913"/>
            <a:ext cx="131763" cy="1333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20878" name="Text Box 124"/>
          <p:cNvSpPr txBox="1">
            <a:spLocks noChangeArrowheads="1"/>
          </p:cNvSpPr>
          <p:nvPr/>
        </p:nvSpPr>
        <p:spPr bwMode="auto">
          <a:xfrm rot="-5400000">
            <a:off x="7104857" y="3907631"/>
            <a:ext cx="321945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800">
                <a:solidFill>
                  <a:srgbClr val="B2B2B2"/>
                </a:solidFill>
              </a:rPr>
              <a:t>Nach Brady, H. N.: An Approach to Topological Pin Assignment</a:t>
            </a:r>
          </a:p>
        </p:txBody>
      </p:sp>
      <p:sp>
        <p:nvSpPr>
          <p:cNvPr id="605309" name="Text Box 125"/>
          <p:cNvSpPr txBox="1">
            <a:spLocks noChangeArrowheads="1"/>
          </p:cNvSpPr>
          <p:nvPr/>
        </p:nvSpPr>
        <p:spPr bwMode="auto">
          <a:xfrm>
            <a:off x="2105025" y="5478463"/>
            <a:ext cx="2332038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400">
                <a:solidFill>
                  <a:srgbClr val="CC0000"/>
                </a:solidFill>
              </a:rPr>
              <a:t>Jeweilige Mittelpunktlinien</a:t>
            </a:r>
            <a:endParaRPr lang="en-US" altLang="de-DE" sz="1400">
              <a:solidFill>
                <a:srgbClr val="CC0000"/>
              </a:solidFill>
            </a:endParaRPr>
          </a:p>
        </p:txBody>
      </p:sp>
      <p:sp>
        <p:nvSpPr>
          <p:cNvPr id="605310" name="Line 126"/>
          <p:cNvSpPr>
            <a:spLocks noChangeShapeType="1"/>
          </p:cNvSpPr>
          <p:nvPr/>
        </p:nvSpPr>
        <p:spPr bwMode="auto">
          <a:xfrm flipV="1">
            <a:off x="3565525" y="4389438"/>
            <a:ext cx="0" cy="10509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endParaRPr lang="de-DE"/>
          </a:p>
        </p:txBody>
      </p:sp>
      <p:sp>
        <p:nvSpPr>
          <p:cNvPr id="605311" name="Line 127"/>
          <p:cNvSpPr>
            <a:spLocks noChangeShapeType="1"/>
          </p:cNvSpPr>
          <p:nvPr/>
        </p:nvSpPr>
        <p:spPr bwMode="auto">
          <a:xfrm flipH="1" flipV="1">
            <a:off x="2635250" y="4298950"/>
            <a:ext cx="309563" cy="114141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endParaRPr lang="de-DE"/>
          </a:p>
        </p:txBody>
      </p:sp>
      <p:sp>
        <p:nvSpPr>
          <p:cNvPr id="120882" name="Text Box 128"/>
          <p:cNvSpPr txBox="1">
            <a:spLocks noChangeArrowheads="1"/>
          </p:cNvSpPr>
          <p:nvPr/>
        </p:nvSpPr>
        <p:spPr bwMode="auto">
          <a:xfrm>
            <a:off x="862013" y="1692275"/>
            <a:ext cx="25527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Block </a:t>
            </a:r>
            <a:r>
              <a:rPr lang="de-DE" altLang="de-DE" i="1"/>
              <a:t>X</a:t>
            </a:r>
            <a:r>
              <a:rPr lang="de-DE" altLang="de-DE"/>
              <a:t> „hinter“ Block </a:t>
            </a:r>
            <a:r>
              <a:rPr lang="de-DE" altLang="de-DE" i="1"/>
              <a:t>Y</a:t>
            </a:r>
            <a:endParaRPr lang="en-US" altLang="de-DE" i="1"/>
          </a:p>
        </p:txBody>
      </p:sp>
      <p:sp>
        <p:nvSpPr>
          <p:cNvPr id="120883" name="Line 129"/>
          <p:cNvSpPr>
            <a:spLocks noChangeShapeType="1"/>
          </p:cNvSpPr>
          <p:nvPr/>
        </p:nvSpPr>
        <p:spPr bwMode="auto">
          <a:xfrm flipH="1">
            <a:off x="1677988" y="2063750"/>
            <a:ext cx="147637" cy="885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/>
          <a:p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5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0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0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0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0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248" grpId="0" animBg="1"/>
      <p:bldP spid="605249" grpId="0" animBg="1"/>
      <p:bldP spid="605309" grpId="0"/>
      <p:bldP spid="605310" grpId="0" animBg="1"/>
      <p:bldP spid="605311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Oval 2"/>
          <p:cNvSpPr>
            <a:spLocks noChangeArrowheads="1"/>
          </p:cNvSpPr>
          <p:nvPr/>
        </p:nvSpPr>
        <p:spPr bwMode="auto">
          <a:xfrm>
            <a:off x="1993900" y="4265613"/>
            <a:ext cx="206375" cy="211137"/>
          </a:xfrm>
          <a:prstGeom prst="ellipse">
            <a:avLst/>
          </a:prstGeom>
          <a:solidFill>
            <a:srgbClr val="A7CE7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900"/>
          </a:p>
        </p:txBody>
      </p:sp>
      <p:sp>
        <p:nvSpPr>
          <p:cNvPr id="121859" name="Oval 3"/>
          <p:cNvSpPr>
            <a:spLocks noChangeArrowheads="1"/>
          </p:cNvSpPr>
          <p:nvPr/>
        </p:nvSpPr>
        <p:spPr bwMode="auto">
          <a:xfrm>
            <a:off x="1689100" y="4338638"/>
            <a:ext cx="204788" cy="207962"/>
          </a:xfrm>
          <a:prstGeom prst="ellipse">
            <a:avLst/>
          </a:prstGeom>
          <a:solidFill>
            <a:srgbClr val="A7CE7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900"/>
          </a:p>
        </p:txBody>
      </p:sp>
      <p:sp>
        <p:nvSpPr>
          <p:cNvPr id="121860" name="Oval 4"/>
          <p:cNvSpPr>
            <a:spLocks noChangeArrowheads="1"/>
          </p:cNvSpPr>
          <p:nvPr/>
        </p:nvSpPr>
        <p:spPr bwMode="auto">
          <a:xfrm>
            <a:off x="457200" y="3592513"/>
            <a:ext cx="206375" cy="209550"/>
          </a:xfrm>
          <a:prstGeom prst="ellipse">
            <a:avLst/>
          </a:prstGeom>
          <a:solidFill>
            <a:srgbClr val="A7CE7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900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3.5.3	Topologische Pinzuordnung</a:t>
            </a:r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2414588" y="3883025"/>
            <a:ext cx="831850" cy="83185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21863" name="Oval 7"/>
          <p:cNvSpPr>
            <a:spLocks noChangeArrowheads="1"/>
          </p:cNvSpPr>
          <p:nvPr/>
        </p:nvSpPr>
        <p:spPr bwMode="auto">
          <a:xfrm>
            <a:off x="2541588" y="3789363"/>
            <a:ext cx="93662" cy="936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900"/>
          </a:p>
        </p:txBody>
      </p:sp>
      <p:sp>
        <p:nvSpPr>
          <p:cNvPr id="121864" name="Oval 8"/>
          <p:cNvSpPr>
            <a:spLocks noChangeArrowheads="1"/>
          </p:cNvSpPr>
          <p:nvPr/>
        </p:nvSpPr>
        <p:spPr bwMode="auto">
          <a:xfrm>
            <a:off x="2976563" y="3783013"/>
            <a:ext cx="93662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900"/>
          </a:p>
        </p:txBody>
      </p:sp>
      <p:sp>
        <p:nvSpPr>
          <p:cNvPr id="121865" name="Oval 9"/>
          <p:cNvSpPr>
            <a:spLocks noChangeArrowheads="1"/>
          </p:cNvSpPr>
          <p:nvPr/>
        </p:nvSpPr>
        <p:spPr bwMode="auto">
          <a:xfrm>
            <a:off x="3246438" y="4056063"/>
            <a:ext cx="95250" cy="936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900"/>
          </a:p>
        </p:txBody>
      </p:sp>
      <p:sp>
        <p:nvSpPr>
          <p:cNvPr id="121866" name="Oval 10"/>
          <p:cNvSpPr>
            <a:spLocks noChangeArrowheads="1"/>
          </p:cNvSpPr>
          <p:nvPr/>
        </p:nvSpPr>
        <p:spPr bwMode="auto">
          <a:xfrm>
            <a:off x="3246438" y="4468813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900"/>
          </a:p>
        </p:txBody>
      </p:sp>
      <p:sp>
        <p:nvSpPr>
          <p:cNvPr id="121867" name="Oval 11"/>
          <p:cNvSpPr>
            <a:spLocks noChangeArrowheads="1"/>
          </p:cNvSpPr>
          <p:nvPr/>
        </p:nvSpPr>
        <p:spPr bwMode="auto">
          <a:xfrm>
            <a:off x="2320925" y="4032250"/>
            <a:ext cx="93663" cy="936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900"/>
          </a:p>
        </p:txBody>
      </p:sp>
      <p:sp>
        <p:nvSpPr>
          <p:cNvPr id="121868" name="Oval 12"/>
          <p:cNvSpPr>
            <a:spLocks noChangeArrowheads="1"/>
          </p:cNvSpPr>
          <p:nvPr/>
        </p:nvSpPr>
        <p:spPr bwMode="auto">
          <a:xfrm>
            <a:off x="2320925" y="4459288"/>
            <a:ext cx="93663" cy="936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900"/>
          </a:p>
        </p:txBody>
      </p:sp>
      <p:sp>
        <p:nvSpPr>
          <p:cNvPr id="121869" name="Oval 13"/>
          <p:cNvSpPr>
            <a:spLocks noChangeArrowheads="1"/>
          </p:cNvSpPr>
          <p:nvPr/>
        </p:nvSpPr>
        <p:spPr bwMode="auto">
          <a:xfrm>
            <a:off x="2541588" y="4714875"/>
            <a:ext cx="93662" cy="936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900"/>
          </a:p>
        </p:txBody>
      </p:sp>
      <p:sp>
        <p:nvSpPr>
          <p:cNvPr id="121870" name="Oval 14"/>
          <p:cNvSpPr>
            <a:spLocks noChangeArrowheads="1"/>
          </p:cNvSpPr>
          <p:nvPr/>
        </p:nvSpPr>
        <p:spPr bwMode="auto">
          <a:xfrm>
            <a:off x="2976563" y="4714875"/>
            <a:ext cx="93662" cy="936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900"/>
          </a:p>
        </p:txBody>
      </p:sp>
      <p:sp>
        <p:nvSpPr>
          <p:cNvPr id="121871" name="Rectangle 15"/>
          <p:cNvSpPr>
            <a:spLocks noChangeArrowheads="1"/>
          </p:cNvSpPr>
          <p:nvPr/>
        </p:nvSpPr>
        <p:spPr bwMode="auto">
          <a:xfrm>
            <a:off x="898525" y="3263900"/>
            <a:ext cx="831850" cy="83185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21872" name="Oval 16"/>
          <p:cNvSpPr>
            <a:spLocks noChangeArrowheads="1"/>
          </p:cNvSpPr>
          <p:nvPr/>
        </p:nvSpPr>
        <p:spPr bwMode="auto">
          <a:xfrm>
            <a:off x="1025525" y="3170238"/>
            <a:ext cx="93663" cy="93662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900"/>
          </a:p>
        </p:txBody>
      </p:sp>
      <p:sp>
        <p:nvSpPr>
          <p:cNvPr id="121873" name="Oval 17"/>
          <p:cNvSpPr>
            <a:spLocks noChangeArrowheads="1"/>
          </p:cNvSpPr>
          <p:nvPr/>
        </p:nvSpPr>
        <p:spPr bwMode="auto">
          <a:xfrm>
            <a:off x="1458913" y="3165475"/>
            <a:ext cx="93662" cy="93663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900"/>
          </a:p>
        </p:txBody>
      </p:sp>
      <p:sp>
        <p:nvSpPr>
          <p:cNvPr id="121874" name="Oval 18"/>
          <p:cNvSpPr>
            <a:spLocks noChangeArrowheads="1"/>
          </p:cNvSpPr>
          <p:nvPr/>
        </p:nvSpPr>
        <p:spPr bwMode="auto">
          <a:xfrm>
            <a:off x="1730375" y="3435350"/>
            <a:ext cx="95250" cy="95250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900"/>
          </a:p>
        </p:txBody>
      </p:sp>
      <p:sp>
        <p:nvSpPr>
          <p:cNvPr id="121875" name="Oval 19"/>
          <p:cNvSpPr>
            <a:spLocks noChangeArrowheads="1"/>
          </p:cNvSpPr>
          <p:nvPr/>
        </p:nvSpPr>
        <p:spPr bwMode="auto">
          <a:xfrm>
            <a:off x="1730375" y="3849688"/>
            <a:ext cx="95250" cy="93662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900"/>
          </a:p>
        </p:txBody>
      </p:sp>
      <p:sp>
        <p:nvSpPr>
          <p:cNvPr id="121876" name="Oval 20"/>
          <p:cNvSpPr>
            <a:spLocks noChangeArrowheads="1"/>
          </p:cNvSpPr>
          <p:nvPr/>
        </p:nvSpPr>
        <p:spPr bwMode="auto">
          <a:xfrm>
            <a:off x="804863" y="3411538"/>
            <a:ext cx="93662" cy="95250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900"/>
          </a:p>
        </p:txBody>
      </p:sp>
      <p:sp>
        <p:nvSpPr>
          <p:cNvPr id="121877" name="Oval 21"/>
          <p:cNvSpPr>
            <a:spLocks noChangeArrowheads="1"/>
          </p:cNvSpPr>
          <p:nvPr/>
        </p:nvSpPr>
        <p:spPr bwMode="auto">
          <a:xfrm>
            <a:off x="804863" y="3840163"/>
            <a:ext cx="93662" cy="95250"/>
          </a:xfrm>
          <a:prstGeom prst="ellipse">
            <a:avLst/>
          </a:prstGeom>
          <a:solidFill>
            <a:srgbClr val="CC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900"/>
          </a:p>
        </p:txBody>
      </p:sp>
      <p:sp>
        <p:nvSpPr>
          <p:cNvPr id="121878" name="Oval 22"/>
          <p:cNvSpPr>
            <a:spLocks noChangeArrowheads="1"/>
          </p:cNvSpPr>
          <p:nvPr/>
        </p:nvSpPr>
        <p:spPr bwMode="auto">
          <a:xfrm>
            <a:off x="1025525" y="4095750"/>
            <a:ext cx="93663" cy="95250"/>
          </a:xfrm>
          <a:prstGeom prst="ellipse">
            <a:avLst/>
          </a:prstGeom>
          <a:solidFill>
            <a:srgbClr val="CC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900"/>
          </a:p>
        </p:txBody>
      </p:sp>
      <p:sp>
        <p:nvSpPr>
          <p:cNvPr id="121879" name="Oval 23"/>
          <p:cNvSpPr>
            <a:spLocks noChangeArrowheads="1"/>
          </p:cNvSpPr>
          <p:nvPr/>
        </p:nvSpPr>
        <p:spPr bwMode="auto">
          <a:xfrm>
            <a:off x="1458913" y="4095750"/>
            <a:ext cx="93662" cy="95250"/>
          </a:xfrm>
          <a:prstGeom prst="ellipse">
            <a:avLst/>
          </a:prstGeom>
          <a:solidFill>
            <a:srgbClr val="CC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900"/>
          </a:p>
        </p:txBody>
      </p:sp>
      <p:sp>
        <p:nvSpPr>
          <p:cNvPr id="121880" name="Oval 24"/>
          <p:cNvSpPr>
            <a:spLocks noChangeArrowheads="1"/>
          </p:cNvSpPr>
          <p:nvPr/>
        </p:nvSpPr>
        <p:spPr bwMode="auto">
          <a:xfrm>
            <a:off x="2832100" y="4298950"/>
            <a:ext cx="28575" cy="285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21881" name="Oval 25"/>
          <p:cNvSpPr>
            <a:spLocks noChangeArrowheads="1"/>
          </p:cNvSpPr>
          <p:nvPr/>
        </p:nvSpPr>
        <p:spPr bwMode="auto">
          <a:xfrm>
            <a:off x="1295400" y="3649663"/>
            <a:ext cx="28575" cy="285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21882" name="Line 26"/>
          <p:cNvSpPr>
            <a:spLocks noChangeShapeType="1"/>
          </p:cNvSpPr>
          <p:nvPr/>
        </p:nvSpPr>
        <p:spPr bwMode="auto">
          <a:xfrm flipH="1">
            <a:off x="150813" y="4714875"/>
            <a:ext cx="4562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1883" name="Line 27"/>
          <p:cNvSpPr>
            <a:spLocks noChangeShapeType="1"/>
          </p:cNvSpPr>
          <p:nvPr/>
        </p:nvSpPr>
        <p:spPr bwMode="auto">
          <a:xfrm flipH="1" flipV="1">
            <a:off x="585788" y="2376488"/>
            <a:ext cx="4127500" cy="2338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1884" name="Line 28"/>
          <p:cNvSpPr>
            <a:spLocks noChangeShapeType="1"/>
          </p:cNvSpPr>
          <p:nvPr/>
        </p:nvSpPr>
        <p:spPr bwMode="auto">
          <a:xfrm flipH="1" flipV="1">
            <a:off x="295275" y="3783013"/>
            <a:ext cx="4418013" cy="931862"/>
          </a:xfrm>
          <a:prstGeom prst="lin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1885" name="Line 29"/>
          <p:cNvSpPr>
            <a:spLocks noChangeShapeType="1"/>
          </p:cNvSpPr>
          <p:nvPr/>
        </p:nvSpPr>
        <p:spPr bwMode="auto">
          <a:xfrm flipH="1" flipV="1">
            <a:off x="441325" y="3411538"/>
            <a:ext cx="4271963" cy="1303337"/>
          </a:xfrm>
          <a:prstGeom prst="lin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1886" name="Text Box 30"/>
          <p:cNvSpPr txBox="1">
            <a:spLocks noChangeArrowheads="1"/>
          </p:cNvSpPr>
          <p:nvPr/>
        </p:nvSpPr>
        <p:spPr bwMode="auto">
          <a:xfrm>
            <a:off x="1025525" y="2949575"/>
            <a:ext cx="12541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7</a:t>
            </a:r>
          </a:p>
        </p:txBody>
      </p:sp>
      <p:sp>
        <p:nvSpPr>
          <p:cNvPr id="121887" name="Text Box 31"/>
          <p:cNvSpPr txBox="1">
            <a:spLocks noChangeArrowheads="1"/>
          </p:cNvSpPr>
          <p:nvPr/>
        </p:nvSpPr>
        <p:spPr bwMode="auto">
          <a:xfrm>
            <a:off x="1458913" y="2976563"/>
            <a:ext cx="125412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6</a:t>
            </a:r>
          </a:p>
        </p:txBody>
      </p:sp>
      <p:sp>
        <p:nvSpPr>
          <p:cNvPr id="121888" name="Text Box 32"/>
          <p:cNvSpPr txBox="1">
            <a:spLocks noChangeArrowheads="1"/>
          </p:cNvSpPr>
          <p:nvPr/>
        </p:nvSpPr>
        <p:spPr bwMode="auto">
          <a:xfrm>
            <a:off x="677863" y="3319463"/>
            <a:ext cx="12700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8</a:t>
            </a:r>
          </a:p>
        </p:txBody>
      </p:sp>
      <p:sp>
        <p:nvSpPr>
          <p:cNvPr id="121889" name="Text Box 33"/>
          <p:cNvSpPr txBox="1">
            <a:spLocks noChangeArrowheads="1"/>
          </p:cNvSpPr>
          <p:nvPr/>
        </p:nvSpPr>
        <p:spPr bwMode="auto">
          <a:xfrm>
            <a:off x="684213" y="3921125"/>
            <a:ext cx="125412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1</a:t>
            </a:r>
          </a:p>
        </p:txBody>
      </p:sp>
      <p:sp>
        <p:nvSpPr>
          <p:cNvPr id="121890" name="Text Box 34"/>
          <p:cNvSpPr txBox="1">
            <a:spLocks noChangeArrowheads="1"/>
          </p:cNvSpPr>
          <p:nvPr/>
        </p:nvSpPr>
        <p:spPr bwMode="auto">
          <a:xfrm>
            <a:off x="1025525" y="4213225"/>
            <a:ext cx="12541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2</a:t>
            </a:r>
          </a:p>
        </p:txBody>
      </p:sp>
      <p:sp>
        <p:nvSpPr>
          <p:cNvPr id="121891" name="Text Box 35"/>
          <p:cNvSpPr txBox="1">
            <a:spLocks noChangeArrowheads="1"/>
          </p:cNvSpPr>
          <p:nvPr/>
        </p:nvSpPr>
        <p:spPr bwMode="auto">
          <a:xfrm>
            <a:off x="1458913" y="4213225"/>
            <a:ext cx="125412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3</a:t>
            </a:r>
          </a:p>
        </p:txBody>
      </p:sp>
      <p:sp>
        <p:nvSpPr>
          <p:cNvPr id="121892" name="Text Box 36"/>
          <p:cNvSpPr txBox="1">
            <a:spLocks noChangeArrowheads="1"/>
          </p:cNvSpPr>
          <p:nvPr/>
        </p:nvSpPr>
        <p:spPr bwMode="auto">
          <a:xfrm>
            <a:off x="1847850" y="3389313"/>
            <a:ext cx="127000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5</a:t>
            </a:r>
          </a:p>
        </p:txBody>
      </p:sp>
      <p:sp>
        <p:nvSpPr>
          <p:cNvPr id="121893" name="Text Box 37"/>
          <p:cNvSpPr txBox="1">
            <a:spLocks noChangeArrowheads="1"/>
          </p:cNvSpPr>
          <p:nvPr/>
        </p:nvSpPr>
        <p:spPr bwMode="auto">
          <a:xfrm>
            <a:off x="1847850" y="3870325"/>
            <a:ext cx="12700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4</a:t>
            </a:r>
          </a:p>
        </p:txBody>
      </p:sp>
      <p:sp>
        <p:nvSpPr>
          <p:cNvPr id="121894" name="Text Box 38"/>
          <p:cNvSpPr txBox="1">
            <a:spLocks noChangeArrowheads="1"/>
          </p:cNvSpPr>
          <p:nvPr/>
        </p:nvSpPr>
        <p:spPr bwMode="auto">
          <a:xfrm>
            <a:off x="514350" y="3592513"/>
            <a:ext cx="125413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A</a:t>
            </a:r>
          </a:p>
        </p:txBody>
      </p:sp>
      <p:sp>
        <p:nvSpPr>
          <p:cNvPr id="121895" name="Freeform 39"/>
          <p:cNvSpPr>
            <a:spLocks/>
          </p:cNvSpPr>
          <p:nvPr/>
        </p:nvSpPr>
        <p:spPr bwMode="auto">
          <a:xfrm>
            <a:off x="1730375" y="4092575"/>
            <a:ext cx="85725" cy="257175"/>
          </a:xfrm>
          <a:custGeom>
            <a:avLst/>
            <a:gdLst>
              <a:gd name="T0" fmla="*/ 2147483647 w 115"/>
              <a:gd name="T1" fmla="*/ 2147483647 h 128"/>
              <a:gd name="T2" fmla="*/ 2147483647 w 115"/>
              <a:gd name="T3" fmla="*/ 2147483647 h 128"/>
              <a:gd name="T4" fmla="*/ 0 w 115"/>
              <a:gd name="T5" fmla="*/ 0 h 1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5" h="128">
                <a:moveTo>
                  <a:pt x="99" y="128"/>
                </a:moveTo>
                <a:cubicBezTo>
                  <a:pt x="106" y="117"/>
                  <a:pt x="115" y="104"/>
                  <a:pt x="99" y="83"/>
                </a:cubicBezTo>
                <a:cubicBezTo>
                  <a:pt x="83" y="62"/>
                  <a:pt x="21" y="17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1896" name="Line 40"/>
          <p:cNvSpPr>
            <a:spLocks noChangeShapeType="1"/>
          </p:cNvSpPr>
          <p:nvPr/>
        </p:nvSpPr>
        <p:spPr bwMode="auto">
          <a:xfrm flipV="1">
            <a:off x="677863" y="3571875"/>
            <a:ext cx="220662" cy="106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1897" name="Text Box 41"/>
          <p:cNvSpPr txBox="1">
            <a:spLocks noChangeArrowheads="1"/>
          </p:cNvSpPr>
          <p:nvPr/>
        </p:nvSpPr>
        <p:spPr bwMode="auto">
          <a:xfrm>
            <a:off x="1492250" y="3346450"/>
            <a:ext cx="185738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X</a:t>
            </a:r>
          </a:p>
        </p:txBody>
      </p:sp>
      <p:sp>
        <p:nvSpPr>
          <p:cNvPr id="121898" name="Text Box 42"/>
          <p:cNvSpPr txBox="1">
            <a:spLocks noChangeArrowheads="1"/>
          </p:cNvSpPr>
          <p:nvPr/>
        </p:nvSpPr>
        <p:spPr bwMode="auto">
          <a:xfrm>
            <a:off x="3032125" y="3963988"/>
            <a:ext cx="184150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Y</a:t>
            </a:r>
          </a:p>
        </p:txBody>
      </p:sp>
      <p:sp>
        <p:nvSpPr>
          <p:cNvPr id="121899" name="Text Box 43"/>
          <p:cNvSpPr txBox="1">
            <a:spLocks noChangeArrowheads="1"/>
          </p:cNvSpPr>
          <p:nvPr/>
        </p:nvSpPr>
        <p:spPr bwMode="auto">
          <a:xfrm>
            <a:off x="2033588" y="4278313"/>
            <a:ext cx="1254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C</a:t>
            </a:r>
          </a:p>
        </p:txBody>
      </p:sp>
      <p:sp>
        <p:nvSpPr>
          <p:cNvPr id="121900" name="Text Box 44"/>
          <p:cNvSpPr txBox="1">
            <a:spLocks noChangeArrowheads="1"/>
          </p:cNvSpPr>
          <p:nvPr/>
        </p:nvSpPr>
        <p:spPr bwMode="auto">
          <a:xfrm>
            <a:off x="2195513" y="4411663"/>
            <a:ext cx="125412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9</a:t>
            </a:r>
          </a:p>
        </p:txBody>
      </p:sp>
      <p:sp>
        <p:nvSpPr>
          <p:cNvPr id="121901" name="Text Box 45"/>
          <p:cNvSpPr txBox="1">
            <a:spLocks noChangeArrowheads="1"/>
          </p:cNvSpPr>
          <p:nvPr/>
        </p:nvSpPr>
        <p:spPr bwMode="auto">
          <a:xfrm>
            <a:off x="2105025" y="3967163"/>
            <a:ext cx="249238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16</a:t>
            </a:r>
          </a:p>
        </p:txBody>
      </p:sp>
      <p:sp>
        <p:nvSpPr>
          <p:cNvPr id="121902" name="Text Box 46"/>
          <p:cNvSpPr txBox="1">
            <a:spLocks noChangeArrowheads="1"/>
          </p:cNvSpPr>
          <p:nvPr/>
        </p:nvSpPr>
        <p:spPr bwMode="auto">
          <a:xfrm>
            <a:off x="2511425" y="3600450"/>
            <a:ext cx="24765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15</a:t>
            </a:r>
          </a:p>
        </p:txBody>
      </p:sp>
      <p:sp>
        <p:nvSpPr>
          <p:cNvPr id="121903" name="Text Box 47"/>
          <p:cNvSpPr txBox="1">
            <a:spLocks noChangeArrowheads="1"/>
          </p:cNvSpPr>
          <p:nvPr/>
        </p:nvSpPr>
        <p:spPr bwMode="auto">
          <a:xfrm>
            <a:off x="2944813" y="3571875"/>
            <a:ext cx="249237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14</a:t>
            </a:r>
          </a:p>
        </p:txBody>
      </p:sp>
      <p:sp>
        <p:nvSpPr>
          <p:cNvPr id="121904" name="Text Box 48"/>
          <p:cNvSpPr txBox="1">
            <a:spLocks noChangeArrowheads="1"/>
          </p:cNvSpPr>
          <p:nvPr/>
        </p:nvSpPr>
        <p:spPr bwMode="auto">
          <a:xfrm>
            <a:off x="3341688" y="4032250"/>
            <a:ext cx="24765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13</a:t>
            </a:r>
          </a:p>
        </p:txBody>
      </p:sp>
      <p:sp>
        <p:nvSpPr>
          <p:cNvPr id="121905" name="Text Box 49"/>
          <p:cNvSpPr txBox="1">
            <a:spLocks noChangeArrowheads="1"/>
          </p:cNvSpPr>
          <p:nvPr/>
        </p:nvSpPr>
        <p:spPr bwMode="auto">
          <a:xfrm>
            <a:off x="3341688" y="4424363"/>
            <a:ext cx="24765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12</a:t>
            </a:r>
          </a:p>
        </p:txBody>
      </p:sp>
      <p:sp>
        <p:nvSpPr>
          <p:cNvPr id="121906" name="Text Box 50"/>
          <p:cNvSpPr txBox="1">
            <a:spLocks noChangeArrowheads="1"/>
          </p:cNvSpPr>
          <p:nvPr/>
        </p:nvSpPr>
        <p:spPr bwMode="auto">
          <a:xfrm>
            <a:off x="2957513" y="4832350"/>
            <a:ext cx="249237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11</a:t>
            </a:r>
          </a:p>
        </p:txBody>
      </p:sp>
      <p:sp>
        <p:nvSpPr>
          <p:cNvPr id="121907" name="Text Box 51"/>
          <p:cNvSpPr txBox="1">
            <a:spLocks noChangeArrowheads="1"/>
          </p:cNvSpPr>
          <p:nvPr/>
        </p:nvSpPr>
        <p:spPr bwMode="auto">
          <a:xfrm>
            <a:off x="2511425" y="4837113"/>
            <a:ext cx="24765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10</a:t>
            </a:r>
          </a:p>
        </p:txBody>
      </p:sp>
      <p:sp>
        <p:nvSpPr>
          <p:cNvPr id="121908" name="Line 52"/>
          <p:cNvSpPr>
            <a:spLocks noChangeShapeType="1"/>
          </p:cNvSpPr>
          <p:nvPr/>
        </p:nvSpPr>
        <p:spPr bwMode="auto">
          <a:xfrm flipV="1">
            <a:off x="2195513" y="4227513"/>
            <a:ext cx="219075" cy="100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1909" name="Oval 53"/>
          <p:cNvSpPr>
            <a:spLocks noChangeArrowheads="1"/>
          </p:cNvSpPr>
          <p:nvPr/>
        </p:nvSpPr>
        <p:spPr bwMode="auto">
          <a:xfrm>
            <a:off x="4572000" y="4633913"/>
            <a:ext cx="131763" cy="1333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21910" name="Text Box 54"/>
          <p:cNvSpPr txBox="1">
            <a:spLocks noChangeArrowheads="1"/>
          </p:cNvSpPr>
          <p:nvPr/>
        </p:nvSpPr>
        <p:spPr bwMode="auto">
          <a:xfrm>
            <a:off x="1744663" y="4349750"/>
            <a:ext cx="125412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B</a:t>
            </a:r>
          </a:p>
        </p:txBody>
      </p:sp>
      <p:sp>
        <p:nvSpPr>
          <p:cNvPr id="121911" name="Text Box 55"/>
          <p:cNvSpPr txBox="1">
            <a:spLocks noChangeArrowheads="1"/>
          </p:cNvSpPr>
          <p:nvPr/>
        </p:nvSpPr>
        <p:spPr bwMode="auto">
          <a:xfrm rot="-5400000">
            <a:off x="7104857" y="3907631"/>
            <a:ext cx="321945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800">
                <a:solidFill>
                  <a:srgbClr val="B2B2B2"/>
                </a:solidFill>
              </a:rPr>
              <a:t>Nach Brady, H. N.: An Approach to Topological Pin Assignment</a:t>
            </a:r>
          </a:p>
        </p:txBody>
      </p:sp>
      <p:sp>
        <p:nvSpPr>
          <p:cNvPr id="121912" name="Text Box 56"/>
          <p:cNvSpPr txBox="1">
            <a:spLocks noChangeArrowheads="1"/>
          </p:cNvSpPr>
          <p:nvPr/>
        </p:nvSpPr>
        <p:spPr bwMode="auto">
          <a:xfrm>
            <a:off x="2105025" y="5478463"/>
            <a:ext cx="2332038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400">
                <a:solidFill>
                  <a:srgbClr val="CC0000"/>
                </a:solidFill>
              </a:rPr>
              <a:t>Jeweilige Mittelpunktlinien</a:t>
            </a:r>
            <a:endParaRPr lang="en-US" altLang="de-DE" sz="1400">
              <a:solidFill>
                <a:srgbClr val="CC0000"/>
              </a:solidFill>
            </a:endParaRPr>
          </a:p>
        </p:txBody>
      </p:sp>
      <p:sp>
        <p:nvSpPr>
          <p:cNvPr id="121913" name="Line 57"/>
          <p:cNvSpPr>
            <a:spLocks noChangeShapeType="1"/>
          </p:cNvSpPr>
          <p:nvPr/>
        </p:nvSpPr>
        <p:spPr bwMode="auto">
          <a:xfrm flipV="1">
            <a:off x="3565525" y="4389438"/>
            <a:ext cx="0" cy="10509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endParaRPr lang="de-DE"/>
          </a:p>
        </p:txBody>
      </p:sp>
      <p:sp>
        <p:nvSpPr>
          <p:cNvPr id="121914" name="Line 58"/>
          <p:cNvSpPr>
            <a:spLocks noChangeShapeType="1"/>
          </p:cNvSpPr>
          <p:nvPr/>
        </p:nvSpPr>
        <p:spPr bwMode="auto">
          <a:xfrm flipH="1" flipV="1">
            <a:off x="2635250" y="4298950"/>
            <a:ext cx="309563" cy="114141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endParaRPr lang="de-DE"/>
          </a:p>
        </p:txBody>
      </p:sp>
      <p:sp>
        <p:nvSpPr>
          <p:cNvPr id="121915" name="Text Box 59"/>
          <p:cNvSpPr txBox="1">
            <a:spLocks noChangeArrowheads="1"/>
          </p:cNvSpPr>
          <p:nvPr/>
        </p:nvSpPr>
        <p:spPr bwMode="auto">
          <a:xfrm>
            <a:off x="333375" y="5480050"/>
            <a:ext cx="1482725" cy="325438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  <a:extLst/>
        </p:spPr>
        <p:txBody>
          <a:bodyPr wrap="none" lIns="191084" tIns="44939" rIns="89877" bIns="67941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lnSpc>
                <a:spcPts val="2350"/>
              </a:lnSpc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400"/>
              <a:t>Auftrennpunkte</a:t>
            </a:r>
            <a:endParaRPr lang="en-US" altLang="de-DE"/>
          </a:p>
        </p:txBody>
      </p:sp>
      <p:sp>
        <p:nvSpPr>
          <p:cNvPr id="121916" name="Line 60"/>
          <p:cNvSpPr>
            <a:spLocks noChangeShapeType="1"/>
          </p:cNvSpPr>
          <p:nvPr/>
        </p:nvSpPr>
        <p:spPr bwMode="auto">
          <a:xfrm flipV="1">
            <a:off x="1584325" y="4543425"/>
            <a:ext cx="409575" cy="896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/>
          <a:p>
            <a:endParaRPr lang="de-DE"/>
          </a:p>
        </p:txBody>
      </p:sp>
      <p:sp>
        <p:nvSpPr>
          <p:cNvPr id="121917" name="Line 61"/>
          <p:cNvSpPr>
            <a:spLocks noChangeShapeType="1"/>
          </p:cNvSpPr>
          <p:nvPr/>
        </p:nvSpPr>
        <p:spPr bwMode="auto">
          <a:xfrm flipV="1">
            <a:off x="1458913" y="4605338"/>
            <a:ext cx="230187" cy="835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/>
          <a:p>
            <a:endParaRPr lang="de-DE"/>
          </a:p>
        </p:txBody>
      </p:sp>
      <p:sp>
        <p:nvSpPr>
          <p:cNvPr id="121918" name="Line 62"/>
          <p:cNvSpPr>
            <a:spLocks noChangeShapeType="1"/>
          </p:cNvSpPr>
          <p:nvPr/>
        </p:nvSpPr>
        <p:spPr bwMode="auto">
          <a:xfrm flipV="1">
            <a:off x="585788" y="3921125"/>
            <a:ext cx="0" cy="151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/>
          <a:p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Oval 2"/>
          <p:cNvSpPr>
            <a:spLocks noChangeArrowheads="1"/>
          </p:cNvSpPr>
          <p:nvPr/>
        </p:nvSpPr>
        <p:spPr bwMode="auto">
          <a:xfrm>
            <a:off x="7140575" y="1493838"/>
            <a:ext cx="206375" cy="209550"/>
          </a:xfrm>
          <a:prstGeom prst="ellipse">
            <a:avLst/>
          </a:prstGeom>
          <a:solidFill>
            <a:srgbClr val="A7CE7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900"/>
          </a:p>
        </p:txBody>
      </p:sp>
      <p:sp>
        <p:nvSpPr>
          <p:cNvPr id="122883" name="Oval 3"/>
          <p:cNvSpPr>
            <a:spLocks noChangeArrowheads="1"/>
          </p:cNvSpPr>
          <p:nvPr/>
        </p:nvSpPr>
        <p:spPr bwMode="auto">
          <a:xfrm>
            <a:off x="6851650" y="1782763"/>
            <a:ext cx="206375" cy="209550"/>
          </a:xfrm>
          <a:prstGeom prst="ellipse">
            <a:avLst/>
          </a:prstGeom>
          <a:solidFill>
            <a:srgbClr val="A7CE7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900"/>
          </a:p>
        </p:txBody>
      </p:sp>
      <p:sp>
        <p:nvSpPr>
          <p:cNvPr id="122884" name="Oval 4"/>
          <p:cNvSpPr>
            <a:spLocks noChangeArrowheads="1"/>
          </p:cNvSpPr>
          <p:nvPr/>
        </p:nvSpPr>
        <p:spPr bwMode="auto">
          <a:xfrm>
            <a:off x="6127750" y="2578100"/>
            <a:ext cx="204788" cy="211138"/>
          </a:xfrm>
          <a:prstGeom prst="ellipse">
            <a:avLst/>
          </a:prstGeom>
          <a:solidFill>
            <a:srgbClr val="A7CE7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900"/>
          </a:p>
        </p:txBody>
      </p:sp>
      <p:sp>
        <p:nvSpPr>
          <p:cNvPr id="122885" name="Oval 5"/>
          <p:cNvSpPr>
            <a:spLocks noChangeArrowheads="1"/>
          </p:cNvSpPr>
          <p:nvPr/>
        </p:nvSpPr>
        <p:spPr bwMode="auto">
          <a:xfrm>
            <a:off x="5837238" y="2868613"/>
            <a:ext cx="204787" cy="211137"/>
          </a:xfrm>
          <a:prstGeom prst="ellipse">
            <a:avLst/>
          </a:prstGeom>
          <a:solidFill>
            <a:srgbClr val="A7CE7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900"/>
          </a:p>
        </p:txBody>
      </p:sp>
      <p:sp>
        <p:nvSpPr>
          <p:cNvPr id="122886" name="Oval 6"/>
          <p:cNvSpPr>
            <a:spLocks noChangeArrowheads="1"/>
          </p:cNvSpPr>
          <p:nvPr/>
        </p:nvSpPr>
        <p:spPr bwMode="auto">
          <a:xfrm>
            <a:off x="5330825" y="3521075"/>
            <a:ext cx="204788" cy="209550"/>
          </a:xfrm>
          <a:prstGeom prst="ellipse">
            <a:avLst/>
          </a:prstGeom>
          <a:solidFill>
            <a:srgbClr val="A7CE7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900"/>
          </a:p>
        </p:txBody>
      </p:sp>
      <p:sp>
        <p:nvSpPr>
          <p:cNvPr id="122887" name="Oval 7"/>
          <p:cNvSpPr>
            <a:spLocks noChangeArrowheads="1"/>
          </p:cNvSpPr>
          <p:nvPr/>
        </p:nvSpPr>
        <p:spPr bwMode="auto">
          <a:xfrm>
            <a:off x="5040313" y="3811588"/>
            <a:ext cx="204787" cy="209550"/>
          </a:xfrm>
          <a:prstGeom prst="ellipse">
            <a:avLst/>
          </a:prstGeom>
          <a:solidFill>
            <a:srgbClr val="A7CE7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900"/>
          </a:p>
        </p:txBody>
      </p:sp>
      <p:sp>
        <p:nvSpPr>
          <p:cNvPr id="122888" name="Oval 8"/>
          <p:cNvSpPr>
            <a:spLocks noChangeArrowheads="1"/>
          </p:cNvSpPr>
          <p:nvPr/>
        </p:nvSpPr>
        <p:spPr bwMode="auto">
          <a:xfrm>
            <a:off x="1993900" y="4265613"/>
            <a:ext cx="206375" cy="211137"/>
          </a:xfrm>
          <a:prstGeom prst="ellipse">
            <a:avLst/>
          </a:prstGeom>
          <a:solidFill>
            <a:srgbClr val="A7CE7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900"/>
          </a:p>
        </p:txBody>
      </p:sp>
      <p:sp>
        <p:nvSpPr>
          <p:cNvPr id="122889" name="Oval 9"/>
          <p:cNvSpPr>
            <a:spLocks noChangeArrowheads="1"/>
          </p:cNvSpPr>
          <p:nvPr/>
        </p:nvSpPr>
        <p:spPr bwMode="auto">
          <a:xfrm>
            <a:off x="1689100" y="4338638"/>
            <a:ext cx="204788" cy="207962"/>
          </a:xfrm>
          <a:prstGeom prst="ellipse">
            <a:avLst/>
          </a:prstGeom>
          <a:solidFill>
            <a:srgbClr val="A7CE7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900"/>
          </a:p>
        </p:txBody>
      </p:sp>
      <p:sp>
        <p:nvSpPr>
          <p:cNvPr id="122890" name="Oval 10"/>
          <p:cNvSpPr>
            <a:spLocks noChangeArrowheads="1"/>
          </p:cNvSpPr>
          <p:nvPr/>
        </p:nvSpPr>
        <p:spPr bwMode="auto">
          <a:xfrm>
            <a:off x="457200" y="3592513"/>
            <a:ext cx="206375" cy="209550"/>
          </a:xfrm>
          <a:prstGeom prst="ellipse">
            <a:avLst/>
          </a:prstGeom>
          <a:solidFill>
            <a:srgbClr val="A7CE7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900"/>
          </a:p>
        </p:txBody>
      </p:sp>
      <p:sp>
        <p:nvSpPr>
          <p:cNvPr id="12289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3.5.3	Topologische Pinzuordnung</a:t>
            </a:r>
          </a:p>
        </p:txBody>
      </p:sp>
      <p:sp>
        <p:nvSpPr>
          <p:cNvPr id="122892" name="Freeform 12"/>
          <p:cNvSpPr>
            <a:spLocks/>
          </p:cNvSpPr>
          <p:nvPr/>
        </p:nvSpPr>
        <p:spPr bwMode="auto">
          <a:xfrm>
            <a:off x="5114925" y="1420813"/>
            <a:ext cx="2740025" cy="2987675"/>
          </a:xfrm>
          <a:custGeom>
            <a:avLst/>
            <a:gdLst>
              <a:gd name="T0" fmla="*/ 0 w 1983"/>
              <a:gd name="T1" fmla="*/ 2147483647 h 2151"/>
              <a:gd name="T2" fmla="*/ 2147483647 w 1983"/>
              <a:gd name="T3" fmla="*/ 0 h 215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83" h="2151">
                <a:moveTo>
                  <a:pt x="0" y="2151"/>
                </a:moveTo>
                <a:lnTo>
                  <a:pt x="198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1277" name="Freeform 13"/>
          <p:cNvSpPr>
            <a:spLocks/>
          </p:cNvSpPr>
          <p:nvPr/>
        </p:nvSpPr>
        <p:spPr bwMode="auto">
          <a:xfrm>
            <a:off x="6740525" y="3170238"/>
            <a:ext cx="1114425" cy="1104900"/>
          </a:xfrm>
          <a:custGeom>
            <a:avLst/>
            <a:gdLst>
              <a:gd name="T0" fmla="*/ 0 w 953"/>
              <a:gd name="T1" fmla="*/ 0 h 951"/>
              <a:gd name="T2" fmla="*/ 2147483647 w 953"/>
              <a:gd name="T3" fmla="*/ 2147483647 h 95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53" h="951">
                <a:moveTo>
                  <a:pt x="0" y="0"/>
                </a:moveTo>
                <a:lnTo>
                  <a:pt x="953" y="951"/>
                </a:lnTo>
              </a:path>
            </a:pathLst>
          </a:custGeom>
          <a:noFill/>
          <a:ln w="9525" cap="flat">
            <a:solidFill>
              <a:srgbClr val="339933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1278" name="Oval 14"/>
          <p:cNvSpPr>
            <a:spLocks noChangeArrowheads="1"/>
          </p:cNvSpPr>
          <p:nvPr/>
        </p:nvSpPr>
        <p:spPr bwMode="auto">
          <a:xfrm>
            <a:off x="7767638" y="4191000"/>
            <a:ext cx="811212" cy="809625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22895" name="Oval 15"/>
          <p:cNvSpPr>
            <a:spLocks noChangeArrowheads="1"/>
          </p:cNvSpPr>
          <p:nvPr/>
        </p:nvSpPr>
        <p:spPr bwMode="auto">
          <a:xfrm>
            <a:off x="6059488" y="3292475"/>
            <a:ext cx="79375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22896" name="Oval 16"/>
          <p:cNvSpPr>
            <a:spLocks noChangeArrowheads="1"/>
          </p:cNvSpPr>
          <p:nvPr/>
        </p:nvSpPr>
        <p:spPr bwMode="auto">
          <a:xfrm>
            <a:off x="5911850" y="3462338"/>
            <a:ext cx="79375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22897" name="Oval 17"/>
          <p:cNvSpPr>
            <a:spLocks noChangeArrowheads="1"/>
          </p:cNvSpPr>
          <p:nvPr/>
        </p:nvSpPr>
        <p:spPr bwMode="auto">
          <a:xfrm>
            <a:off x="5751513" y="3625850"/>
            <a:ext cx="77787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22898" name="Oval 18"/>
          <p:cNvSpPr>
            <a:spLocks noChangeArrowheads="1"/>
          </p:cNvSpPr>
          <p:nvPr/>
        </p:nvSpPr>
        <p:spPr bwMode="auto">
          <a:xfrm>
            <a:off x="5605463" y="3794125"/>
            <a:ext cx="79375" cy="84138"/>
          </a:xfrm>
          <a:prstGeom prst="ellipse">
            <a:avLst/>
          </a:prstGeom>
          <a:solidFill>
            <a:srgbClr val="CC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22899" name="Oval 19"/>
          <p:cNvSpPr>
            <a:spLocks noChangeArrowheads="1"/>
          </p:cNvSpPr>
          <p:nvPr/>
        </p:nvSpPr>
        <p:spPr bwMode="auto">
          <a:xfrm>
            <a:off x="5453063" y="3956050"/>
            <a:ext cx="79375" cy="84138"/>
          </a:xfrm>
          <a:prstGeom prst="ellipse">
            <a:avLst/>
          </a:prstGeom>
          <a:solidFill>
            <a:srgbClr val="CC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22900" name="Oval 20"/>
          <p:cNvSpPr>
            <a:spLocks noChangeArrowheads="1"/>
          </p:cNvSpPr>
          <p:nvPr/>
        </p:nvSpPr>
        <p:spPr bwMode="auto">
          <a:xfrm>
            <a:off x="5291138" y="4130675"/>
            <a:ext cx="80962" cy="88900"/>
          </a:xfrm>
          <a:prstGeom prst="ellipse">
            <a:avLst/>
          </a:prstGeom>
          <a:solidFill>
            <a:srgbClr val="CC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22901" name="Oval 21"/>
          <p:cNvSpPr>
            <a:spLocks noChangeArrowheads="1"/>
          </p:cNvSpPr>
          <p:nvPr/>
        </p:nvSpPr>
        <p:spPr bwMode="auto">
          <a:xfrm>
            <a:off x="6227763" y="3116263"/>
            <a:ext cx="79375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22902" name="Oval 22"/>
          <p:cNvSpPr>
            <a:spLocks noChangeArrowheads="1"/>
          </p:cNvSpPr>
          <p:nvPr/>
        </p:nvSpPr>
        <p:spPr bwMode="auto">
          <a:xfrm>
            <a:off x="6386513" y="2946400"/>
            <a:ext cx="79375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22903" name="Oval 23"/>
          <p:cNvSpPr>
            <a:spLocks noChangeArrowheads="1"/>
          </p:cNvSpPr>
          <p:nvPr/>
        </p:nvSpPr>
        <p:spPr bwMode="auto">
          <a:xfrm>
            <a:off x="6530975" y="2787650"/>
            <a:ext cx="80963" cy="825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22904" name="Oval 24"/>
          <p:cNvSpPr>
            <a:spLocks noChangeArrowheads="1"/>
          </p:cNvSpPr>
          <p:nvPr/>
        </p:nvSpPr>
        <p:spPr bwMode="auto">
          <a:xfrm>
            <a:off x="6673850" y="2635250"/>
            <a:ext cx="79375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22905" name="Oval 25"/>
          <p:cNvSpPr>
            <a:spLocks noChangeArrowheads="1"/>
          </p:cNvSpPr>
          <p:nvPr/>
        </p:nvSpPr>
        <p:spPr bwMode="auto">
          <a:xfrm>
            <a:off x="6834188" y="2452688"/>
            <a:ext cx="79375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22906" name="Oval 26"/>
          <p:cNvSpPr>
            <a:spLocks noChangeArrowheads="1"/>
          </p:cNvSpPr>
          <p:nvPr/>
        </p:nvSpPr>
        <p:spPr bwMode="auto">
          <a:xfrm>
            <a:off x="7000875" y="2278063"/>
            <a:ext cx="80963" cy="84137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22907" name="Text Box 27"/>
          <p:cNvSpPr txBox="1">
            <a:spLocks noChangeArrowheads="1"/>
          </p:cNvSpPr>
          <p:nvPr/>
        </p:nvSpPr>
        <p:spPr bwMode="auto">
          <a:xfrm>
            <a:off x="7059613" y="2298700"/>
            <a:ext cx="173037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4</a:t>
            </a:r>
          </a:p>
        </p:txBody>
      </p:sp>
      <p:sp>
        <p:nvSpPr>
          <p:cNvPr id="122908" name="Text Box 28"/>
          <p:cNvSpPr txBox="1">
            <a:spLocks noChangeArrowheads="1"/>
          </p:cNvSpPr>
          <p:nvPr/>
        </p:nvSpPr>
        <p:spPr bwMode="auto">
          <a:xfrm>
            <a:off x="6907213" y="2481263"/>
            <a:ext cx="360362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16</a:t>
            </a:r>
          </a:p>
        </p:txBody>
      </p:sp>
      <p:sp>
        <p:nvSpPr>
          <p:cNvPr id="122909" name="Text Box 29"/>
          <p:cNvSpPr txBox="1">
            <a:spLocks noChangeArrowheads="1"/>
          </p:cNvSpPr>
          <p:nvPr/>
        </p:nvSpPr>
        <p:spPr bwMode="auto">
          <a:xfrm>
            <a:off x="6740525" y="2655888"/>
            <a:ext cx="319088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15</a:t>
            </a:r>
          </a:p>
        </p:txBody>
      </p:sp>
      <p:sp>
        <p:nvSpPr>
          <p:cNvPr id="122910" name="Text Box 30"/>
          <p:cNvSpPr txBox="1">
            <a:spLocks noChangeArrowheads="1"/>
          </p:cNvSpPr>
          <p:nvPr/>
        </p:nvSpPr>
        <p:spPr bwMode="auto">
          <a:xfrm>
            <a:off x="6580188" y="2828925"/>
            <a:ext cx="32702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14</a:t>
            </a:r>
          </a:p>
        </p:txBody>
      </p:sp>
      <p:sp>
        <p:nvSpPr>
          <p:cNvPr id="122911" name="Text Box 31"/>
          <p:cNvSpPr txBox="1">
            <a:spLocks noChangeArrowheads="1"/>
          </p:cNvSpPr>
          <p:nvPr/>
        </p:nvSpPr>
        <p:spPr bwMode="auto">
          <a:xfrm>
            <a:off x="6437313" y="2987675"/>
            <a:ext cx="3968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13</a:t>
            </a:r>
          </a:p>
        </p:txBody>
      </p:sp>
      <p:sp>
        <p:nvSpPr>
          <p:cNvPr id="122912" name="Text Box 32"/>
          <p:cNvSpPr txBox="1">
            <a:spLocks noChangeArrowheads="1"/>
          </p:cNvSpPr>
          <p:nvPr/>
        </p:nvSpPr>
        <p:spPr bwMode="auto">
          <a:xfrm>
            <a:off x="6292850" y="3140075"/>
            <a:ext cx="319088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12</a:t>
            </a:r>
          </a:p>
        </p:txBody>
      </p:sp>
      <p:sp>
        <p:nvSpPr>
          <p:cNvPr id="122913" name="Text Box 33"/>
          <p:cNvSpPr txBox="1">
            <a:spLocks noChangeArrowheads="1"/>
          </p:cNvSpPr>
          <p:nvPr/>
        </p:nvSpPr>
        <p:spPr bwMode="auto">
          <a:xfrm>
            <a:off x="6134100" y="3317875"/>
            <a:ext cx="30321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11</a:t>
            </a:r>
          </a:p>
        </p:txBody>
      </p:sp>
      <p:sp>
        <p:nvSpPr>
          <p:cNvPr id="122914" name="Text Box 34"/>
          <p:cNvSpPr txBox="1">
            <a:spLocks noChangeArrowheads="1"/>
          </p:cNvSpPr>
          <p:nvPr/>
        </p:nvSpPr>
        <p:spPr bwMode="auto">
          <a:xfrm>
            <a:off x="5965825" y="3494088"/>
            <a:ext cx="420688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10</a:t>
            </a:r>
          </a:p>
        </p:txBody>
      </p:sp>
      <p:sp>
        <p:nvSpPr>
          <p:cNvPr id="122915" name="Text Box 35"/>
          <p:cNvSpPr txBox="1">
            <a:spLocks noChangeArrowheads="1"/>
          </p:cNvSpPr>
          <p:nvPr/>
        </p:nvSpPr>
        <p:spPr bwMode="auto">
          <a:xfrm>
            <a:off x="5818188" y="3654425"/>
            <a:ext cx="173037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9</a:t>
            </a:r>
          </a:p>
        </p:txBody>
      </p:sp>
      <p:sp>
        <p:nvSpPr>
          <p:cNvPr id="122916" name="Text Box 36"/>
          <p:cNvSpPr txBox="1">
            <a:spLocks noChangeArrowheads="1"/>
          </p:cNvSpPr>
          <p:nvPr/>
        </p:nvSpPr>
        <p:spPr bwMode="auto">
          <a:xfrm>
            <a:off x="5684838" y="3830638"/>
            <a:ext cx="173037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3</a:t>
            </a:r>
          </a:p>
        </p:txBody>
      </p:sp>
      <p:sp>
        <p:nvSpPr>
          <p:cNvPr id="122917" name="Text Box 37"/>
          <p:cNvSpPr txBox="1">
            <a:spLocks noChangeArrowheads="1"/>
          </p:cNvSpPr>
          <p:nvPr/>
        </p:nvSpPr>
        <p:spPr bwMode="auto">
          <a:xfrm>
            <a:off x="5526088" y="3976688"/>
            <a:ext cx="173037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2</a:t>
            </a:r>
          </a:p>
        </p:txBody>
      </p:sp>
      <p:sp>
        <p:nvSpPr>
          <p:cNvPr id="122918" name="Text Box 38"/>
          <p:cNvSpPr txBox="1">
            <a:spLocks noChangeArrowheads="1"/>
          </p:cNvSpPr>
          <p:nvPr/>
        </p:nvSpPr>
        <p:spPr bwMode="auto">
          <a:xfrm>
            <a:off x="5360988" y="4154488"/>
            <a:ext cx="17145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1</a:t>
            </a:r>
          </a:p>
        </p:txBody>
      </p:sp>
      <p:sp>
        <p:nvSpPr>
          <p:cNvPr id="651303" name="Line 39"/>
          <p:cNvSpPr>
            <a:spLocks noChangeShapeType="1"/>
          </p:cNvSpPr>
          <p:nvPr/>
        </p:nvSpPr>
        <p:spPr bwMode="auto">
          <a:xfrm>
            <a:off x="5526088" y="4313238"/>
            <a:ext cx="2241550" cy="454025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1304" name="Line 40"/>
          <p:cNvSpPr>
            <a:spLocks noChangeShapeType="1"/>
          </p:cNvSpPr>
          <p:nvPr/>
        </p:nvSpPr>
        <p:spPr bwMode="auto">
          <a:xfrm>
            <a:off x="7767638" y="1873250"/>
            <a:ext cx="436562" cy="2257425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1305" name="Oval 41"/>
          <p:cNvSpPr>
            <a:spLocks noChangeArrowheads="1"/>
          </p:cNvSpPr>
          <p:nvPr/>
        </p:nvSpPr>
        <p:spPr bwMode="auto">
          <a:xfrm>
            <a:off x="8159750" y="4587875"/>
            <a:ext cx="28575" cy="285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22922" name="AutoShape 42"/>
          <p:cNvSpPr>
            <a:spLocks/>
          </p:cNvSpPr>
          <p:nvPr/>
        </p:nvSpPr>
        <p:spPr bwMode="auto">
          <a:xfrm rot="2601141">
            <a:off x="6105525" y="2155825"/>
            <a:ext cx="215900" cy="1606550"/>
          </a:xfrm>
          <a:prstGeom prst="leftBrace">
            <a:avLst>
              <a:gd name="adj1" fmla="val 62010"/>
              <a:gd name="adj2" fmla="val 4989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22923" name="AutoShape 43"/>
          <p:cNvSpPr>
            <a:spLocks/>
          </p:cNvSpPr>
          <p:nvPr/>
        </p:nvSpPr>
        <p:spPr bwMode="auto">
          <a:xfrm rot="2506237">
            <a:off x="5319713" y="3663950"/>
            <a:ext cx="144462" cy="509588"/>
          </a:xfrm>
          <a:prstGeom prst="leftBrace">
            <a:avLst>
              <a:gd name="adj1" fmla="val 2939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22924" name="AutoShape 44"/>
          <p:cNvSpPr>
            <a:spLocks/>
          </p:cNvSpPr>
          <p:nvPr/>
        </p:nvSpPr>
        <p:spPr bwMode="auto">
          <a:xfrm rot="2506237">
            <a:off x="7116763" y="1460500"/>
            <a:ext cx="201612" cy="865188"/>
          </a:xfrm>
          <a:prstGeom prst="leftBrace">
            <a:avLst>
              <a:gd name="adj1" fmla="val 3576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22925" name="Rectangle 45"/>
          <p:cNvSpPr>
            <a:spLocks noChangeArrowheads="1"/>
          </p:cNvSpPr>
          <p:nvPr/>
        </p:nvSpPr>
        <p:spPr bwMode="auto">
          <a:xfrm>
            <a:off x="2414588" y="3883025"/>
            <a:ext cx="831850" cy="83185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22926" name="Oval 46"/>
          <p:cNvSpPr>
            <a:spLocks noChangeArrowheads="1"/>
          </p:cNvSpPr>
          <p:nvPr/>
        </p:nvSpPr>
        <p:spPr bwMode="auto">
          <a:xfrm>
            <a:off x="2541588" y="3789363"/>
            <a:ext cx="93662" cy="936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900"/>
          </a:p>
        </p:txBody>
      </p:sp>
      <p:sp>
        <p:nvSpPr>
          <p:cNvPr id="122927" name="Oval 47"/>
          <p:cNvSpPr>
            <a:spLocks noChangeArrowheads="1"/>
          </p:cNvSpPr>
          <p:nvPr/>
        </p:nvSpPr>
        <p:spPr bwMode="auto">
          <a:xfrm>
            <a:off x="2976563" y="3783013"/>
            <a:ext cx="93662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900"/>
          </a:p>
        </p:txBody>
      </p:sp>
      <p:sp>
        <p:nvSpPr>
          <p:cNvPr id="122928" name="Oval 48"/>
          <p:cNvSpPr>
            <a:spLocks noChangeArrowheads="1"/>
          </p:cNvSpPr>
          <p:nvPr/>
        </p:nvSpPr>
        <p:spPr bwMode="auto">
          <a:xfrm>
            <a:off x="3246438" y="4056063"/>
            <a:ext cx="95250" cy="936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900"/>
          </a:p>
        </p:txBody>
      </p:sp>
      <p:sp>
        <p:nvSpPr>
          <p:cNvPr id="122929" name="Oval 49"/>
          <p:cNvSpPr>
            <a:spLocks noChangeArrowheads="1"/>
          </p:cNvSpPr>
          <p:nvPr/>
        </p:nvSpPr>
        <p:spPr bwMode="auto">
          <a:xfrm>
            <a:off x="3246438" y="4468813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900"/>
          </a:p>
        </p:txBody>
      </p:sp>
      <p:sp>
        <p:nvSpPr>
          <p:cNvPr id="122930" name="Oval 50"/>
          <p:cNvSpPr>
            <a:spLocks noChangeArrowheads="1"/>
          </p:cNvSpPr>
          <p:nvPr/>
        </p:nvSpPr>
        <p:spPr bwMode="auto">
          <a:xfrm>
            <a:off x="2320925" y="4032250"/>
            <a:ext cx="93663" cy="936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900"/>
          </a:p>
        </p:txBody>
      </p:sp>
      <p:sp>
        <p:nvSpPr>
          <p:cNvPr id="122931" name="Oval 51"/>
          <p:cNvSpPr>
            <a:spLocks noChangeArrowheads="1"/>
          </p:cNvSpPr>
          <p:nvPr/>
        </p:nvSpPr>
        <p:spPr bwMode="auto">
          <a:xfrm>
            <a:off x="2320925" y="4459288"/>
            <a:ext cx="93663" cy="936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900"/>
          </a:p>
        </p:txBody>
      </p:sp>
      <p:sp>
        <p:nvSpPr>
          <p:cNvPr id="122932" name="Oval 52"/>
          <p:cNvSpPr>
            <a:spLocks noChangeArrowheads="1"/>
          </p:cNvSpPr>
          <p:nvPr/>
        </p:nvSpPr>
        <p:spPr bwMode="auto">
          <a:xfrm>
            <a:off x="2541588" y="4714875"/>
            <a:ext cx="93662" cy="936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900"/>
          </a:p>
        </p:txBody>
      </p:sp>
      <p:sp>
        <p:nvSpPr>
          <p:cNvPr id="122933" name="Oval 53"/>
          <p:cNvSpPr>
            <a:spLocks noChangeArrowheads="1"/>
          </p:cNvSpPr>
          <p:nvPr/>
        </p:nvSpPr>
        <p:spPr bwMode="auto">
          <a:xfrm>
            <a:off x="2976563" y="4714875"/>
            <a:ext cx="93662" cy="936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900"/>
          </a:p>
        </p:txBody>
      </p:sp>
      <p:sp>
        <p:nvSpPr>
          <p:cNvPr id="122934" name="Rectangle 54"/>
          <p:cNvSpPr>
            <a:spLocks noChangeArrowheads="1"/>
          </p:cNvSpPr>
          <p:nvPr/>
        </p:nvSpPr>
        <p:spPr bwMode="auto">
          <a:xfrm>
            <a:off x="898525" y="3263900"/>
            <a:ext cx="831850" cy="83185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22935" name="Oval 55"/>
          <p:cNvSpPr>
            <a:spLocks noChangeArrowheads="1"/>
          </p:cNvSpPr>
          <p:nvPr/>
        </p:nvSpPr>
        <p:spPr bwMode="auto">
          <a:xfrm>
            <a:off x="1025525" y="3170238"/>
            <a:ext cx="93663" cy="93662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900"/>
          </a:p>
        </p:txBody>
      </p:sp>
      <p:sp>
        <p:nvSpPr>
          <p:cNvPr id="122936" name="Oval 56"/>
          <p:cNvSpPr>
            <a:spLocks noChangeArrowheads="1"/>
          </p:cNvSpPr>
          <p:nvPr/>
        </p:nvSpPr>
        <p:spPr bwMode="auto">
          <a:xfrm>
            <a:off x="1458913" y="3165475"/>
            <a:ext cx="93662" cy="93663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900"/>
          </a:p>
        </p:txBody>
      </p:sp>
      <p:sp>
        <p:nvSpPr>
          <p:cNvPr id="122937" name="Oval 57"/>
          <p:cNvSpPr>
            <a:spLocks noChangeArrowheads="1"/>
          </p:cNvSpPr>
          <p:nvPr/>
        </p:nvSpPr>
        <p:spPr bwMode="auto">
          <a:xfrm>
            <a:off x="1730375" y="3435350"/>
            <a:ext cx="95250" cy="95250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900"/>
          </a:p>
        </p:txBody>
      </p:sp>
      <p:sp>
        <p:nvSpPr>
          <p:cNvPr id="122938" name="Oval 58"/>
          <p:cNvSpPr>
            <a:spLocks noChangeArrowheads="1"/>
          </p:cNvSpPr>
          <p:nvPr/>
        </p:nvSpPr>
        <p:spPr bwMode="auto">
          <a:xfrm>
            <a:off x="1730375" y="3849688"/>
            <a:ext cx="95250" cy="93662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900"/>
          </a:p>
        </p:txBody>
      </p:sp>
      <p:sp>
        <p:nvSpPr>
          <p:cNvPr id="122939" name="Oval 59"/>
          <p:cNvSpPr>
            <a:spLocks noChangeArrowheads="1"/>
          </p:cNvSpPr>
          <p:nvPr/>
        </p:nvSpPr>
        <p:spPr bwMode="auto">
          <a:xfrm>
            <a:off x="804863" y="3411538"/>
            <a:ext cx="93662" cy="95250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900"/>
          </a:p>
        </p:txBody>
      </p:sp>
      <p:sp>
        <p:nvSpPr>
          <p:cNvPr id="122940" name="Oval 60"/>
          <p:cNvSpPr>
            <a:spLocks noChangeArrowheads="1"/>
          </p:cNvSpPr>
          <p:nvPr/>
        </p:nvSpPr>
        <p:spPr bwMode="auto">
          <a:xfrm>
            <a:off x="804863" y="3840163"/>
            <a:ext cx="93662" cy="95250"/>
          </a:xfrm>
          <a:prstGeom prst="ellipse">
            <a:avLst/>
          </a:prstGeom>
          <a:solidFill>
            <a:srgbClr val="CC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900"/>
          </a:p>
        </p:txBody>
      </p:sp>
      <p:sp>
        <p:nvSpPr>
          <p:cNvPr id="122941" name="Oval 61"/>
          <p:cNvSpPr>
            <a:spLocks noChangeArrowheads="1"/>
          </p:cNvSpPr>
          <p:nvPr/>
        </p:nvSpPr>
        <p:spPr bwMode="auto">
          <a:xfrm>
            <a:off x="1025525" y="4095750"/>
            <a:ext cx="93663" cy="95250"/>
          </a:xfrm>
          <a:prstGeom prst="ellipse">
            <a:avLst/>
          </a:prstGeom>
          <a:solidFill>
            <a:srgbClr val="CC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900"/>
          </a:p>
        </p:txBody>
      </p:sp>
      <p:sp>
        <p:nvSpPr>
          <p:cNvPr id="122942" name="Oval 62"/>
          <p:cNvSpPr>
            <a:spLocks noChangeArrowheads="1"/>
          </p:cNvSpPr>
          <p:nvPr/>
        </p:nvSpPr>
        <p:spPr bwMode="auto">
          <a:xfrm>
            <a:off x="1458913" y="4095750"/>
            <a:ext cx="93662" cy="95250"/>
          </a:xfrm>
          <a:prstGeom prst="ellipse">
            <a:avLst/>
          </a:prstGeom>
          <a:solidFill>
            <a:srgbClr val="CC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900"/>
          </a:p>
        </p:txBody>
      </p:sp>
      <p:sp>
        <p:nvSpPr>
          <p:cNvPr id="122943" name="Oval 63"/>
          <p:cNvSpPr>
            <a:spLocks noChangeArrowheads="1"/>
          </p:cNvSpPr>
          <p:nvPr/>
        </p:nvSpPr>
        <p:spPr bwMode="auto">
          <a:xfrm>
            <a:off x="2832100" y="4298950"/>
            <a:ext cx="28575" cy="285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22944" name="Oval 64"/>
          <p:cNvSpPr>
            <a:spLocks noChangeArrowheads="1"/>
          </p:cNvSpPr>
          <p:nvPr/>
        </p:nvSpPr>
        <p:spPr bwMode="auto">
          <a:xfrm>
            <a:off x="1295400" y="3649663"/>
            <a:ext cx="28575" cy="285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22945" name="Line 65"/>
          <p:cNvSpPr>
            <a:spLocks noChangeShapeType="1"/>
          </p:cNvSpPr>
          <p:nvPr/>
        </p:nvSpPr>
        <p:spPr bwMode="auto">
          <a:xfrm flipH="1">
            <a:off x="150813" y="4714875"/>
            <a:ext cx="4562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2946" name="Line 66"/>
          <p:cNvSpPr>
            <a:spLocks noChangeShapeType="1"/>
          </p:cNvSpPr>
          <p:nvPr/>
        </p:nvSpPr>
        <p:spPr bwMode="auto">
          <a:xfrm flipH="1" flipV="1">
            <a:off x="585788" y="2376488"/>
            <a:ext cx="4127500" cy="2338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2947" name="Line 67"/>
          <p:cNvSpPr>
            <a:spLocks noChangeShapeType="1"/>
          </p:cNvSpPr>
          <p:nvPr/>
        </p:nvSpPr>
        <p:spPr bwMode="auto">
          <a:xfrm flipH="1" flipV="1">
            <a:off x="295275" y="3783013"/>
            <a:ext cx="4418013" cy="931862"/>
          </a:xfrm>
          <a:prstGeom prst="lin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2948" name="Line 68"/>
          <p:cNvSpPr>
            <a:spLocks noChangeShapeType="1"/>
          </p:cNvSpPr>
          <p:nvPr/>
        </p:nvSpPr>
        <p:spPr bwMode="auto">
          <a:xfrm flipH="1" flipV="1">
            <a:off x="441325" y="3411538"/>
            <a:ext cx="4271963" cy="1303337"/>
          </a:xfrm>
          <a:prstGeom prst="lin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2949" name="Text Box 69"/>
          <p:cNvSpPr txBox="1">
            <a:spLocks noChangeArrowheads="1"/>
          </p:cNvSpPr>
          <p:nvPr/>
        </p:nvSpPr>
        <p:spPr bwMode="auto">
          <a:xfrm>
            <a:off x="1025525" y="2949575"/>
            <a:ext cx="12541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7</a:t>
            </a:r>
          </a:p>
        </p:txBody>
      </p:sp>
      <p:sp>
        <p:nvSpPr>
          <p:cNvPr id="122950" name="Text Box 70"/>
          <p:cNvSpPr txBox="1">
            <a:spLocks noChangeArrowheads="1"/>
          </p:cNvSpPr>
          <p:nvPr/>
        </p:nvSpPr>
        <p:spPr bwMode="auto">
          <a:xfrm>
            <a:off x="1458913" y="2976563"/>
            <a:ext cx="125412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6</a:t>
            </a:r>
          </a:p>
        </p:txBody>
      </p:sp>
      <p:sp>
        <p:nvSpPr>
          <p:cNvPr id="122951" name="Text Box 71"/>
          <p:cNvSpPr txBox="1">
            <a:spLocks noChangeArrowheads="1"/>
          </p:cNvSpPr>
          <p:nvPr/>
        </p:nvSpPr>
        <p:spPr bwMode="auto">
          <a:xfrm>
            <a:off x="677863" y="3319463"/>
            <a:ext cx="12700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8</a:t>
            </a:r>
          </a:p>
        </p:txBody>
      </p:sp>
      <p:sp>
        <p:nvSpPr>
          <p:cNvPr id="122952" name="Text Box 72"/>
          <p:cNvSpPr txBox="1">
            <a:spLocks noChangeArrowheads="1"/>
          </p:cNvSpPr>
          <p:nvPr/>
        </p:nvSpPr>
        <p:spPr bwMode="auto">
          <a:xfrm>
            <a:off x="684213" y="3921125"/>
            <a:ext cx="125412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1</a:t>
            </a:r>
          </a:p>
        </p:txBody>
      </p:sp>
      <p:sp>
        <p:nvSpPr>
          <p:cNvPr id="122953" name="Text Box 73"/>
          <p:cNvSpPr txBox="1">
            <a:spLocks noChangeArrowheads="1"/>
          </p:cNvSpPr>
          <p:nvPr/>
        </p:nvSpPr>
        <p:spPr bwMode="auto">
          <a:xfrm>
            <a:off x="1025525" y="4213225"/>
            <a:ext cx="12541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2</a:t>
            </a:r>
          </a:p>
        </p:txBody>
      </p:sp>
      <p:sp>
        <p:nvSpPr>
          <p:cNvPr id="122954" name="Text Box 74"/>
          <p:cNvSpPr txBox="1">
            <a:spLocks noChangeArrowheads="1"/>
          </p:cNvSpPr>
          <p:nvPr/>
        </p:nvSpPr>
        <p:spPr bwMode="auto">
          <a:xfrm>
            <a:off x="1458913" y="4213225"/>
            <a:ext cx="125412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3</a:t>
            </a:r>
          </a:p>
        </p:txBody>
      </p:sp>
      <p:sp>
        <p:nvSpPr>
          <p:cNvPr id="122955" name="Text Box 75"/>
          <p:cNvSpPr txBox="1">
            <a:spLocks noChangeArrowheads="1"/>
          </p:cNvSpPr>
          <p:nvPr/>
        </p:nvSpPr>
        <p:spPr bwMode="auto">
          <a:xfrm>
            <a:off x="1847850" y="3389313"/>
            <a:ext cx="127000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5</a:t>
            </a:r>
          </a:p>
        </p:txBody>
      </p:sp>
      <p:sp>
        <p:nvSpPr>
          <p:cNvPr id="122956" name="Text Box 76"/>
          <p:cNvSpPr txBox="1">
            <a:spLocks noChangeArrowheads="1"/>
          </p:cNvSpPr>
          <p:nvPr/>
        </p:nvSpPr>
        <p:spPr bwMode="auto">
          <a:xfrm>
            <a:off x="1847850" y="3870325"/>
            <a:ext cx="12700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4</a:t>
            </a:r>
          </a:p>
        </p:txBody>
      </p:sp>
      <p:sp>
        <p:nvSpPr>
          <p:cNvPr id="122957" name="Text Box 77"/>
          <p:cNvSpPr txBox="1">
            <a:spLocks noChangeArrowheads="1"/>
          </p:cNvSpPr>
          <p:nvPr/>
        </p:nvSpPr>
        <p:spPr bwMode="auto">
          <a:xfrm>
            <a:off x="514350" y="3592513"/>
            <a:ext cx="125413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A</a:t>
            </a:r>
          </a:p>
        </p:txBody>
      </p:sp>
      <p:sp>
        <p:nvSpPr>
          <p:cNvPr id="122958" name="Freeform 78"/>
          <p:cNvSpPr>
            <a:spLocks/>
          </p:cNvSpPr>
          <p:nvPr/>
        </p:nvSpPr>
        <p:spPr bwMode="auto">
          <a:xfrm>
            <a:off x="1730375" y="4092575"/>
            <a:ext cx="85725" cy="257175"/>
          </a:xfrm>
          <a:custGeom>
            <a:avLst/>
            <a:gdLst>
              <a:gd name="T0" fmla="*/ 2147483647 w 115"/>
              <a:gd name="T1" fmla="*/ 2147483647 h 128"/>
              <a:gd name="T2" fmla="*/ 2147483647 w 115"/>
              <a:gd name="T3" fmla="*/ 2147483647 h 128"/>
              <a:gd name="T4" fmla="*/ 0 w 115"/>
              <a:gd name="T5" fmla="*/ 0 h 1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5" h="128">
                <a:moveTo>
                  <a:pt x="99" y="128"/>
                </a:moveTo>
                <a:cubicBezTo>
                  <a:pt x="106" y="117"/>
                  <a:pt x="115" y="104"/>
                  <a:pt x="99" y="83"/>
                </a:cubicBezTo>
                <a:cubicBezTo>
                  <a:pt x="83" y="62"/>
                  <a:pt x="21" y="17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2959" name="Line 79"/>
          <p:cNvSpPr>
            <a:spLocks noChangeShapeType="1"/>
          </p:cNvSpPr>
          <p:nvPr/>
        </p:nvSpPr>
        <p:spPr bwMode="auto">
          <a:xfrm flipV="1">
            <a:off x="677863" y="3571875"/>
            <a:ext cx="220662" cy="106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2960" name="Text Box 80"/>
          <p:cNvSpPr txBox="1">
            <a:spLocks noChangeArrowheads="1"/>
          </p:cNvSpPr>
          <p:nvPr/>
        </p:nvSpPr>
        <p:spPr bwMode="auto">
          <a:xfrm>
            <a:off x="1492250" y="3346450"/>
            <a:ext cx="185738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X</a:t>
            </a:r>
          </a:p>
        </p:txBody>
      </p:sp>
      <p:sp>
        <p:nvSpPr>
          <p:cNvPr id="122961" name="Text Box 81"/>
          <p:cNvSpPr txBox="1">
            <a:spLocks noChangeArrowheads="1"/>
          </p:cNvSpPr>
          <p:nvPr/>
        </p:nvSpPr>
        <p:spPr bwMode="auto">
          <a:xfrm>
            <a:off x="3032125" y="3963988"/>
            <a:ext cx="184150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Y</a:t>
            </a:r>
          </a:p>
        </p:txBody>
      </p:sp>
      <p:sp>
        <p:nvSpPr>
          <p:cNvPr id="122962" name="Text Box 82"/>
          <p:cNvSpPr txBox="1">
            <a:spLocks noChangeArrowheads="1"/>
          </p:cNvSpPr>
          <p:nvPr/>
        </p:nvSpPr>
        <p:spPr bwMode="auto">
          <a:xfrm>
            <a:off x="2033588" y="4278313"/>
            <a:ext cx="1254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C</a:t>
            </a:r>
          </a:p>
        </p:txBody>
      </p:sp>
      <p:sp>
        <p:nvSpPr>
          <p:cNvPr id="122963" name="Text Box 83"/>
          <p:cNvSpPr txBox="1">
            <a:spLocks noChangeArrowheads="1"/>
          </p:cNvSpPr>
          <p:nvPr/>
        </p:nvSpPr>
        <p:spPr bwMode="auto">
          <a:xfrm>
            <a:off x="2195513" y="4411663"/>
            <a:ext cx="125412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9</a:t>
            </a:r>
          </a:p>
        </p:txBody>
      </p:sp>
      <p:sp>
        <p:nvSpPr>
          <p:cNvPr id="122964" name="Text Box 84"/>
          <p:cNvSpPr txBox="1">
            <a:spLocks noChangeArrowheads="1"/>
          </p:cNvSpPr>
          <p:nvPr/>
        </p:nvSpPr>
        <p:spPr bwMode="auto">
          <a:xfrm>
            <a:off x="2105025" y="3967163"/>
            <a:ext cx="249238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16</a:t>
            </a:r>
          </a:p>
        </p:txBody>
      </p:sp>
      <p:sp>
        <p:nvSpPr>
          <p:cNvPr id="122965" name="Text Box 85"/>
          <p:cNvSpPr txBox="1">
            <a:spLocks noChangeArrowheads="1"/>
          </p:cNvSpPr>
          <p:nvPr/>
        </p:nvSpPr>
        <p:spPr bwMode="auto">
          <a:xfrm>
            <a:off x="2511425" y="3600450"/>
            <a:ext cx="24765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15</a:t>
            </a:r>
          </a:p>
        </p:txBody>
      </p:sp>
      <p:sp>
        <p:nvSpPr>
          <p:cNvPr id="122966" name="Text Box 86"/>
          <p:cNvSpPr txBox="1">
            <a:spLocks noChangeArrowheads="1"/>
          </p:cNvSpPr>
          <p:nvPr/>
        </p:nvSpPr>
        <p:spPr bwMode="auto">
          <a:xfrm>
            <a:off x="2944813" y="3571875"/>
            <a:ext cx="249237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14</a:t>
            </a:r>
          </a:p>
        </p:txBody>
      </p:sp>
      <p:sp>
        <p:nvSpPr>
          <p:cNvPr id="122967" name="Text Box 87"/>
          <p:cNvSpPr txBox="1">
            <a:spLocks noChangeArrowheads="1"/>
          </p:cNvSpPr>
          <p:nvPr/>
        </p:nvSpPr>
        <p:spPr bwMode="auto">
          <a:xfrm>
            <a:off x="3341688" y="4032250"/>
            <a:ext cx="24765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13</a:t>
            </a:r>
          </a:p>
        </p:txBody>
      </p:sp>
      <p:sp>
        <p:nvSpPr>
          <p:cNvPr id="122968" name="Text Box 88"/>
          <p:cNvSpPr txBox="1">
            <a:spLocks noChangeArrowheads="1"/>
          </p:cNvSpPr>
          <p:nvPr/>
        </p:nvSpPr>
        <p:spPr bwMode="auto">
          <a:xfrm>
            <a:off x="3341688" y="4424363"/>
            <a:ext cx="24765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12</a:t>
            </a:r>
          </a:p>
        </p:txBody>
      </p:sp>
      <p:sp>
        <p:nvSpPr>
          <p:cNvPr id="122969" name="Text Box 89"/>
          <p:cNvSpPr txBox="1">
            <a:spLocks noChangeArrowheads="1"/>
          </p:cNvSpPr>
          <p:nvPr/>
        </p:nvSpPr>
        <p:spPr bwMode="auto">
          <a:xfrm>
            <a:off x="2957513" y="4832350"/>
            <a:ext cx="249237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11</a:t>
            </a:r>
          </a:p>
        </p:txBody>
      </p:sp>
      <p:sp>
        <p:nvSpPr>
          <p:cNvPr id="122970" name="Text Box 90"/>
          <p:cNvSpPr txBox="1">
            <a:spLocks noChangeArrowheads="1"/>
          </p:cNvSpPr>
          <p:nvPr/>
        </p:nvSpPr>
        <p:spPr bwMode="auto">
          <a:xfrm>
            <a:off x="2511425" y="4837113"/>
            <a:ext cx="24765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10</a:t>
            </a:r>
          </a:p>
        </p:txBody>
      </p:sp>
      <p:sp>
        <p:nvSpPr>
          <p:cNvPr id="122971" name="Line 91"/>
          <p:cNvSpPr>
            <a:spLocks noChangeShapeType="1"/>
          </p:cNvSpPr>
          <p:nvPr/>
        </p:nvSpPr>
        <p:spPr bwMode="auto">
          <a:xfrm flipV="1">
            <a:off x="2195513" y="4227513"/>
            <a:ext cx="219075" cy="100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2972" name="Oval 92"/>
          <p:cNvSpPr>
            <a:spLocks noChangeArrowheads="1"/>
          </p:cNvSpPr>
          <p:nvPr/>
        </p:nvSpPr>
        <p:spPr bwMode="auto">
          <a:xfrm>
            <a:off x="7154863" y="2105025"/>
            <a:ext cx="77787" cy="8572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22973" name="Oval 93"/>
          <p:cNvSpPr>
            <a:spLocks noChangeArrowheads="1"/>
          </p:cNvSpPr>
          <p:nvPr/>
        </p:nvSpPr>
        <p:spPr bwMode="auto">
          <a:xfrm>
            <a:off x="7289800" y="1954213"/>
            <a:ext cx="80963" cy="84137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22974" name="Oval 94"/>
          <p:cNvSpPr>
            <a:spLocks noChangeArrowheads="1"/>
          </p:cNvSpPr>
          <p:nvPr/>
        </p:nvSpPr>
        <p:spPr bwMode="auto">
          <a:xfrm>
            <a:off x="7429500" y="1816100"/>
            <a:ext cx="80963" cy="82550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22975" name="Oval 95"/>
          <p:cNvSpPr>
            <a:spLocks noChangeArrowheads="1"/>
          </p:cNvSpPr>
          <p:nvPr/>
        </p:nvSpPr>
        <p:spPr bwMode="auto">
          <a:xfrm>
            <a:off x="7573963" y="1652588"/>
            <a:ext cx="79375" cy="84137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22976" name="Text Box 96"/>
          <p:cNvSpPr txBox="1">
            <a:spLocks noChangeArrowheads="1"/>
          </p:cNvSpPr>
          <p:nvPr/>
        </p:nvSpPr>
        <p:spPr bwMode="auto">
          <a:xfrm>
            <a:off x="7219950" y="2146300"/>
            <a:ext cx="173038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5</a:t>
            </a:r>
          </a:p>
        </p:txBody>
      </p:sp>
      <p:sp>
        <p:nvSpPr>
          <p:cNvPr id="122977" name="Text Box 97"/>
          <p:cNvSpPr txBox="1">
            <a:spLocks noChangeArrowheads="1"/>
          </p:cNvSpPr>
          <p:nvPr/>
        </p:nvSpPr>
        <p:spPr bwMode="auto">
          <a:xfrm>
            <a:off x="7370763" y="1970088"/>
            <a:ext cx="173037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6</a:t>
            </a:r>
          </a:p>
        </p:txBody>
      </p:sp>
      <p:sp>
        <p:nvSpPr>
          <p:cNvPr id="122978" name="Text Box 98"/>
          <p:cNvSpPr txBox="1">
            <a:spLocks noChangeArrowheads="1"/>
          </p:cNvSpPr>
          <p:nvPr/>
        </p:nvSpPr>
        <p:spPr bwMode="auto">
          <a:xfrm>
            <a:off x="7531100" y="1816100"/>
            <a:ext cx="1730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7</a:t>
            </a:r>
          </a:p>
        </p:txBody>
      </p:sp>
      <p:sp>
        <p:nvSpPr>
          <p:cNvPr id="122979" name="Text Box 99"/>
          <p:cNvSpPr txBox="1">
            <a:spLocks noChangeArrowheads="1"/>
          </p:cNvSpPr>
          <p:nvPr/>
        </p:nvSpPr>
        <p:spPr bwMode="auto">
          <a:xfrm>
            <a:off x="7666038" y="1652588"/>
            <a:ext cx="17462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8</a:t>
            </a:r>
          </a:p>
        </p:txBody>
      </p:sp>
      <p:sp>
        <p:nvSpPr>
          <p:cNvPr id="122980" name="Text Box 100"/>
          <p:cNvSpPr txBox="1">
            <a:spLocks noChangeArrowheads="1"/>
          </p:cNvSpPr>
          <p:nvPr/>
        </p:nvSpPr>
        <p:spPr bwMode="auto">
          <a:xfrm rot="-2752412">
            <a:off x="5138737" y="2252663"/>
            <a:ext cx="19589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Pins vom Block </a:t>
            </a:r>
            <a:r>
              <a:rPr lang="de-DE" altLang="de-DE" sz="1300" i="1"/>
              <a:t>Y</a:t>
            </a:r>
          </a:p>
        </p:txBody>
      </p:sp>
      <p:sp>
        <p:nvSpPr>
          <p:cNvPr id="122981" name="Freeform 101"/>
          <p:cNvSpPr>
            <a:spLocks/>
          </p:cNvSpPr>
          <p:nvPr/>
        </p:nvSpPr>
        <p:spPr bwMode="auto">
          <a:xfrm>
            <a:off x="6043613" y="1636713"/>
            <a:ext cx="942975" cy="363537"/>
          </a:xfrm>
          <a:custGeom>
            <a:avLst/>
            <a:gdLst>
              <a:gd name="T0" fmla="*/ 0 w 590"/>
              <a:gd name="T1" fmla="*/ 2147483647 h 227"/>
              <a:gd name="T2" fmla="*/ 2147483647 w 590"/>
              <a:gd name="T3" fmla="*/ 2147483647 h 227"/>
              <a:gd name="T4" fmla="*/ 2147483647 w 590"/>
              <a:gd name="T5" fmla="*/ 0 h 227"/>
              <a:gd name="T6" fmla="*/ 2147483647 w 590"/>
              <a:gd name="T7" fmla="*/ 2147483647 h 2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90" h="227">
                <a:moveTo>
                  <a:pt x="0" y="227"/>
                </a:moveTo>
                <a:cubicBezTo>
                  <a:pt x="79" y="155"/>
                  <a:pt x="159" y="84"/>
                  <a:pt x="227" y="46"/>
                </a:cubicBezTo>
                <a:cubicBezTo>
                  <a:pt x="295" y="8"/>
                  <a:pt x="348" y="0"/>
                  <a:pt x="408" y="0"/>
                </a:cubicBezTo>
                <a:cubicBezTo>
                  <a:pt x="468" y="0"/>
                  <a:pt x="529" y="23"/>
                  <a:pt x="590" y="4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2982" name="Freeform 102"/>
          <p:cNvSpPr>
            <a:spLocks/>
          </p:cNvSpPr>
          <p:nvPr/>
        </p:nvSpPr>
        <p:spPr bwMode="auto">
          <a:xfrm>
            <a:off x="1816100" y="2578100"/>
            <a:ext cx="3405188" cy="652463"/>
          </a:xfrm>
          <a:custGeom>
            <a:avLst/>
            <a:gdLst>
              <a:gd name="T0" fmla="*/ 0 w 2268"/>
              <a:gd name="T1" fmla="*/ 2147483647 h 317"/>
              <a:gd name="T2" fmla="*/ 2147483647 w 2268"/>
              <a:gd name="T3" fmla="*/ 2147483647 h 317"/>
              <a:gd name="T4" fmla="*/ 2147483647 w 2268"/>
              <a:gd name="T5" fmla="*/ 0 h 3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68" h="317">
                <a:moveTo>
                  <a:pt x="0" y="317"/>
                </a:moveTo>
                <a:cubicBezTo>
                  <a:pt x="38" y="275"/>
                  <a:pt x="76" y="234"/>
                  <a:pt x="454" y="181"/>
                </a:cubicBezTo>
                <a:cubicBezTo>
                  <a:pt x="832" y="128"/>
                  <a:pt x="1550" y="64"/>
                  <a:pt x="2268" y="0"/>
                </a:cubicBezTo>
              </a:path>
            </a:pathLst>
          </a:custGeom>
          <a:noFill/>
          <a:ln w="12700" cap="flat" cmpd="sng">
            <a:solidFill>
              <a:schemeClr val="accent2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2983" name="Freeform 103"/>
          <p:cNvSpPr>
            <a:spLocks/>
          </p:cNvSpPr>
          <p:nvPr/>
        </p:nvSpPr>
        <p:spPr bwMode="auto">
          <a:xfrm>
            <a:off x="3336925" y="3084513"/>
            <a:ext cx="2127250" cy="725487"/>
          </a:xfrm>
          <a:custGeom>
            <a:avLst/>
            <a:gdLst>
              <a:gd name="T0" fmla="*/ 0 w 1542"/>
              <a:gd name="T1" fmla="*/ 2147483647 h 408"/>
              <a:gd name="T2" fmla="*/ 2147483647 w 1542"/>
              <a:gd name="T3" fmla="*/ 2147483647 h 408"/>
              <a:gd name="T4" fmla="*/ 2147483647 w 1542"/>
              <a:gd name="T5" fmla="*/ 2147483647 h 408"/>
              <a:gd name="T6" fmla="*/ 2147483647 w 1542"/>
              <a:gd name="T7" fmla="*/ 0 h 4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42" h="408">
                <a:moveTo>
                  <a:pt x="0" y="408"/>
                </a:moveTo>
                <a:cubicBezTo>
                  <a:pt x="56" y="370"/>
                  <a:pt x="113" y="333"/>
                  <a:pt x="272" y="318"/>
                </a:cubicBezTo>
                <a:cubicBezTo>
                  <a:pt x="431" y="303"/>
                  <a:pt x="740" y="371"/>
                  <a:pt x="952" y="318"/>
                </a:cubicBezTo>
                <a:cubicBezTo>
                  <a:pt x="1164" y="265"/>
                  <a:pt x="1353" y="132"/>
                  <a:pt x="1542" y="0"/>
                </a:cubicBezTo>
              </a:path>
            </a:pathLst>
          </a:custGeom>
          <a:noFill/>
          <a:ln w="12700" cap="flat" cmpd="sng">
            <a:solidFill>
              <a:schemeClr val="accent2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1369" name="Oval 105"/>
          <p:cNvSpPr>
            <a:spLocks noChangeArrowheads="1"/>
          </p:cNvSpPr>
          <p:nvPr/>
        </p:nvSpPr>
        <p:spPr bwMode="auto">
          <a:xfrm>
            <a:off x="8121650" y="4541838"/>
            <a:ext cx="131763" cy="1333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22985" name="Text Box 106"/>
          <p:cNvSpPr txBox="1">
            <a:spLocks noChangeArrowheads="1"/>
          </p:cNvSpPr>
          <p:nvPr/>
        </p:nvSpPr>
        <p:spPr bwMode="auto">
          <a:xfrm rot="-2599900">
            <a:off x="4973638" y="2193925"/>
            <a:ext cx="1560512" cy="293688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/>
              <a:t> Pins vom Block X</a:t>
            </a:r>
            <a:endParaRPr lang="de-DE" altLang="de-DE" sz="1300" i="1"/>
          </a:p>
        </p:txBody>
      </p:sp>
      <p:sp>
        <p:nvSpPr>
          <p:cNvPr id="122986" name="Text Box 107"/>
          <p:cNvSpPr txBox="1">
            <a:spLocks noChangeArrowheads="1"/>
          </p:cNvSpPr>
          <p:nvPr/>
        </p:nvSpPr>
        <p:spPr bwMode="auto">
          <a:xfrm>
            <a:off x="1744663" y="4349750"/>
            <a:ext cx="125412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B</a:t>
            </a:r>
          </a:p>
        </p:txBody>
      </p:sp>
      <p:sp>
        <p:nvSpPr>
          <p:cNvPr id="122987" name="Text Box 108"/>
          <p:cNvSpPr txBox="1">
            <a:spLocks noChangeArrowheads="1"/>
          </p:cNvSpPr>
          <p:nvPr/>
        </p:nvSpPr>
        <p:spPr bwMode="auto">
          <a:xfrm>
            <a:off x="5095875" y="3810000"/>
            <a:ext cx="12541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 dirty="0"/>
              <a:t>A</a:t>
            </a:r>
          </a:p>
        </p:txBody>
      </p:sp>
      <p:sp>
        <p:nvSpPr>
          <p:cNvPr id="122988" name="Text Box 109"/>
          <p:cNvSpPr txBox="1">
            <a:spLocks noChangeArrowheads="1"/>
          </p:cNvSpPr>
          <p:nvPr/>
        </p:nvSpPr>
        <p:spPr bwMode="auto">
          <a:xfrm>
            <a:off x="7196138" y="1493838"/>
            <a:ext cx="125412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A</a:t>
            </a:r>
          </a:p>
        </p:txBody>
      </p:sp>
      <p:sp>
        <p:nvSpPr>
          <p:cNvPr id="122989" name="Text Box 110"/>
          <p:cNvSpPr txBox="1">
            <a:spLocks noChangeArrowheads="1"/>
          </p:cNvSpPr>
          <p:nvPr/>
        </p:nvSpPr>
        <p:spPr bwMode="auto">
          <a:xfrm>
            <a:off x="5386388" y="3533775"/>
            <a:ext cx="125412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B</a:t>
            </a:r>
          </a:p>
        </p:txBody>
      </p:sp>
      <p:sp>
        <p:nvSpPr>
          <p:cNvPr id="122990" name="Text Box 111"/>
          <p:cNvSpPr txBox="1">
            <a:spLocks noChangeArrowheads="1"/>
          </p:cNvSpPr>
          <p:nvPr/>
        </p:nvSpPr>
        <p:spPr bwMode="auto">
          <a:xfrm>
            <a:off x="6907213" y="1795463"/>
            <a:ext cx="125412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B</a:t>
            </a:r>
          </a:p>
        </p:txBody>
      </p:sp>
      <p:sp>
        <p:nvSpPr>
          <p:cNvPr id="122991" name="Text Box 112"/>
          <p:cNvSpPr txBox="1">
            <a:spLocks noChangeArrowheads="1"/>
          </p:cNvSpPr>
          <p:nvPr/>
        </p:nvSpPr>
        <p:spPr bwMode="auto">
          <a:xfrm>
            <a:off x="5876925" y="2881313"/>
            <a:ext cx="12541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C</a:t>
            </a:r>
          </a:p>
        </p:txBody>
      </p:sp>
      <p:sp>
        <p:nvSpPr>
          <p:cNvPr id="122992" name="Text Box 113"/>
          <p:cNvSpPr txBox="1">
            <a:spLocks noChangeArrowheads="1"/>
          </p:cNvSpPr>
          <p:nvPr/>
        </p:nvSpPr>
        <p:spPr bwMode="auto">
          <a:xfrm>
            <a:off x="6167438" y="2590800"/>
            <a:ext cx="1270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300" i="1"/>
              <a:t>C</a:t>
            </a:r>
          </a:p>
        </p:txBody>
      </p:sp>
      <p:sp>
        <p:nvSpPr>
          <p:cNvPr id="122993" name="Line 114"/>
          <p:cNvSpPr>
            <a:spLocks noChangeShapeType="1"/>
          </p:cNvSpPr>
          <p:nvPr/>
        </p:nvSpPr>
        <p:spPr bwMode="auto">
          <a:xfrm flipV="1">
            <a:off x="5256213" y="3738563"/>
            <a:ext cx="73025" cy="73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2994" name="Line 115"/>
          <p:cNvSpPr>
            <a:spLocks noChangeShapeType="1"/>
          </p:cNvSpPr>
          <p:nvPr/>
        </p:nvSpPr>
        <p:spPr bwMode="auto">
          <a:xfrm flipV="1">
            <a:off x="6053138" y="2797175"/>
            <a:ext cx="73025" cy="71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2995" name="Line 116"/>
          <p:cNvSpPr>
            <a:spLocks noChangeShapeType="1"/>
          </p:cNvSpPr>
          <p:nvPr/>
        </p:nvSpPr>
        <p:spPr bwMode="auto">
          <a:xfrm flipV="1">
            <a:off x="7058025" y="1711325"/>
            <a:ext cx="71438" cy="71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2996" name="Freeform 117"/>
          <p:cNvSpPr>
            <a:spLocks/>
          </p:cNvSpPr>
          <p:nvPr/>
        </p:nvSpPr>
        <p:spPr bwMode="auto">
          <a:xfrm>
            <a:off x="5029200" y="2941638"/>
            <a:ext cx="217488" cy="722312"/>
          </a:xfrm>
          <a:custGeom>
            <a:avLst/>
            <a:gdLst>
              <a:gd name="T0" fmla="*/ 2147483647 w 196"/>
              <a:gd name="T1" fmla="*/ 0 h 408"/>
              <a:gd name="T2" fmla="*/ 2147483647 w 196"/>
              <a:gd name="T3" fmla="*/ 2147483647 h 408"/>
              <a:gd name="T4" fmla="*/ 2147483647 w 196"/>
              <a:gd name="T5" fmla="*/ 2147483647 h 4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6" h="408">
                <a:moveTo>
                  <a:pt x="105" y="0"/>
                </a:moveTo>
                <a:cubicBezTo>
                  <a:pt x="52" y="56"/>
                  <a:pt x="0" y="113"/>
                  <a:pt x="15" y="181"/>
                </a:cubicBezTo>
                <a:cubicBezTo>
                  <a:pt x="30" y="249"/>
                  <a:pt x="166" y="370"/>
                  <a:pt x="196" y="40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2997" name="Text Box 118"/>
          <p:cNvSpPr txBox="1">
            <a:spLocks noChangeArrowheads="1"/>
          </p:cNvSpPr>
          <p:nvPr/>
        </p:nvSpPr>
        <p:spPr bwMode="auto">
          <a:xfrm rot="-5400000">
            <a:off x="7104857" y="3907631"/>
            <a:ext cx="321945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800">
                <a:solidFill>
                  <a:srgbClr val="B2B2B2"/>
                </a:solidFill>
              </a:rPr>
              <a:t>Nach Brady, H. N.: An Approach to Topological Pin Assignment</a:t>
            </a:r>
          </a:p>
        </p:txBody>
      </p:sp>
      <p:sp>
        <p:nvSpPr>
          <p:cNvPr id="122998" name="Oval 122"/>
          <p:cNvSpPr>
            <a:spLocks noChangeArrowheads="1"/>
          </p:cNvSpPr>
          <p:nvPr/>
        </p:nvSpPr>
        <p:spPr bwMode="auto">
          <a:xfrm>
            <a:off x="4572000" y="4633913"/>
            <a:ext cx="131763" cy="1333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5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5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5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5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5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1277" grpId="0" animBg="1"/>
      <p:bldP spid="651278" grpId="0" animBg="1"/>
      <p:bldP spid="651303" grpId="0" animBg="1"/>
      <p:bldP spid="651304" grpId="0" animBg="1"/>
      <p:bldP spid="651305" grpId="0" animBg="1"/>
      <p:bldP spid="651369" grpId="0" animBg="1"/>
    </p:bldLst>
  </p:timing>
</p:sld>
</file>

<file path=ppt/theme/theme1.xml><?xml version="1.0" encoding="utf-8"?>
<a:theme xmlns:a="http://schemas.openxmlformats.org/drawingml/2006/main" name="Präsentation Springer">
  <a:themeElements>
    <a:clrScheme name="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7D95CA"/>
      </a:accent1>
      <a:accent2>
        <a:srgbClr val="1860AB"/>
      </a:accent2>
      <a:accent3>
        <a:srgbClr val="FFFFFF"/>
      </a:accent3>
      <a:accent4>
        <a:srgbClr val="000000"/>
      </a:accent4>
      <a:accent5>
        <a:srgbClr val="BFC8E1"/>
      </a:accent5>
      <a:accent6>
        <a:srgbClr val="15569B"/>
      </a:accent6>
      <a:hlink>
        <a:srgbClr val="4E80BA"/>
      </a:hlink>
      <a:folHlink>
        <a:srgbClr val="7D95CA"/>
      </a:folHlink>
    </a:clrScheme>
    <a:fontScheme name="Präsentation Spring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91084" tIns="44939" rIns="89877" bIns="67941" numCol="1" anchor="ctr" anchorCtr="0" compatLnSpc="1">
        <a:prstTxWarp prst="textNoShape">
          <a:avLst/>
        </a:prstTxWarp>
        <a:spAutoFit/>
      </a:bodyPr>
      <a:lstStyle>
        <a:defPPr marL="0" marR="0" indent="0" algn="ctr" defTabSz="8985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91084" tIns="44939" rIns="89877" bIns="67941" numCol="1" anchor="ctr" anchorCtr="0" compatLnSpc="1">
        <a:prstTxWarp prst="textNoShape">
          <a:avLst/>
        </a:prstTxWarp>
        <a:spAutoFit/>
      </a:bodyPr>
      <a:lstStyle>
        <a:defPPr marL="0" marR="0" indent="0" algn="ctr" defTabSz="8985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äsentation Springer 1">
        <a:dk1>
          <a:srgbClr val="000000"/>
        </a:dk1>
        <a:lt1>
          <a:srgbClr val="FFFFFF"/>
        </a:lt1>
        <a:dk2>
          <a:srgbClr val="104781"/>
        </a:dk2>
        <a:lt2>
          <a:srgbClr val="073668"/>
        </a:lt2>
        <a:accent1>
          <a:srgbClr val="18589C"/>
        </a:accent1>
        <a:accent2>
          <a:srgbClr val="2269B5"/>
        </a:accent2>
        <a:accent3>
          <a:srgbClr val="FFFFFF"/>
        </a:accent3>
        <a:accent4>
          <a:srgbClr val="000000"/>
        </a:accent4>
        <a:accent5>
          <a:srgbClr val="ABB4CB"/>
        </a:accent5>
        <a:accent6>
          <a:srgbClr val="1E5EA4"/>
        </a:accent6>
        <a:hlink>
          <a:srgbClr val="7D95CA"/>
        </a:hlink>
        <a:folHlink>
          <a:srgbClr val="EF26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4245</Words>
  <Application>Microsoft Office PowerPoint</Application>
  <PresentationFormat>Bildschirmpräsentation (4:3)</PresentationFormat>
  <Paragraphs>1376</Paragraphs>
  <Slides>100</Slides>
  <Notes>0</Notes>
  <HiddenSlides>2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4</vt:i4>
      </vt:variant>
      <vt:variant>
        <vt:lpstr>Folientitel</vt:lpstr>
      </vt:variant>
      <vt:variant>
        <vt:i4>100</vt:i4>
      </vt:variant>
    </vt:vector>
  </HeadingPairs>
  <TitlesOfParts>
    <vt:vector size="109" baseType="lpstr">
      <vt:lpstr>Arial</vt:lpstr>
      <vt:lpstr>Segoe UI Symbol</vt:lpstr>
      <vt:lpstr>Symbol</vt:lpstr>
      <vt:lpstr>Times</vt:lpstr>
      <vt:lpstr>Präsentation Springer</vt:lpstr>
      <vt:lpstr>Formel</vt:lpstr>
      <vt:lpstr>Dokument</vt:lpstr>
      <vt:lpstr>Document</vt:lpstr>
      <vt:lpstr>Photo Editor-Foto</vt:lpstr>
      <vt:lpstr>Gliederung Kapitel 3 – Floorplanning</vt:lpstr>
      <vt:lpstr>3.1 Einführung</vt:lpstr>
      <vt:lpstr>3.1 Einführung</vt:lpstr>
      <vt:lpstr>3.2 Optimierungsziele</vt:lpstr>
      <vt:lpstr>3.2    Optimierungsziel: Fläche und Form des umschließenden Rechtecks</vt:lpstr>
      <vt:lpstr>3.2    Optimierungsziel: Gesamtverbindungslänge</vt:lpstr>
      <vt:lpstr>3.2    Optimierungsziel: Fläche und Gesamtverbindungslänge</vt:lpstr>
      <vt:lpstr>Kapitel 3 – Floorplanning</vt:lpstr>
      <vt:lpstr>3.3         Begriffe und Datenstrukturen</vt:lpstr>
      <vt:lpstr>3.3         Begriffe und Datenstrukturen</vt:lpstr>
      <vt:lpstr>3.3         Begriffe und Datenstrukturen</vt:lpstr>
      <vt:lpstr>3.3         Begriffe und Datenstrukturen: Geschnittener Floorplan</vt:lpstr>
      <vt:lpstr>3.3         Begriffe und Datenstrukturen: Geschnittener Floorplan</vt:lpstr>
      <vt:lpstr>3.3         Begriffe und Datenstrukturen: Geschnittener Floorplan</vt:lpstr>
      <vt:lpstr>3.3         Begriffe und Datenstrukturen: Geschnittener Floorplan</vt:lpstr>
      <vt:lpstr>3.3         Begriffe und Datenstrukturen: Geschnittener Floorplan</vt:lpstr>
      <vt:lpstr>3.3         Begriffe und Datenstrukturen</vt:lpstr>
      <vt:lpstr>3.3         Begriffe und Datenstrukturen: Allgemeiner Floorplan</vt:lpstr>
      <vt:lpstr>3.3         Begriffe und Datenstrukturen: Allgemeiner Floorplan</vt:lpstr>
      <vt:lpstr>3.3         Begriffe und Datenstrukturen: Allgemeiner Floorplan</vt:lpstr>
      <vt:lpstr>3.3 Begriffsbestimmungen</vt:lpstr>
      <vt:lpstr>3.3 Begriffsbestimmungen</vt:lpstr>
      <vt:lpstr>3.3 Begriffsbestimmungen</vt:lpstr>
      <vt:lpstr>3.3         Begriffe und Datenstrukturen: Allgemeiner Floorplan</vt:lpstr>
      <vt:lpstr>3.3         Begriffe und Datenstrukturen: Allgemeiner Floorplan</vt:lpstr>
      <vt:lpstr>3.3         Begriffe und Datenstrukturen</vt:lpstr>
      <vt:lpstr>Kapitel 3 – Floorplanning</vt:lpstr>
      <vt:lpstr>3.4 Algorithmen für das Floorplanning</vt:lpstr>
      <vt:lpstr>3.4.1  Floorplan-Sizing-Algorithmus</vt:lpstr>
      <vt:lpstr>3.4.1  Floorplan-Sizing-Algorithmus: Begriffe</vt:lpstr>
      <vt:lpstr>3.4.1  Floorplan-Sizing-Algorithmus: Begriffe</vt:lpstr>
      <vt:lpstr>3.4.1  Floorplan-Sizing-Algorithmus: Begriffe</vt:lpstr>
      <vt:lpstr>3.4.1 Floorplan-Sizing-Algorithmus: Begriffe</vt:lpstr>
      <vt:lpstr>3.4.1 Floorplan-Sizing-Algorithmus: Begriffe</vt:lpstr>
      <vt:lpstr>3.4.1 Floorplan-Sizing-Algorithmus</vt:lpstr>
      <vt:lpstr>3.4.1 Floorplan-Sizing-Algorithmus: Beispiel</vt:lpstr>
      <vt:lpstr>3.4.1 Floorplan-Sizing-Algorithmus: Beispiel</vt:lpstr>
      <vt:lpstr>3.4.1 Floorplan-Sizing-Algorithmus: Beispiel</vt:lpstr>
      <vt:lpstr>3.4.1 Floorplan-Sizing-Algorithmus: Beispiel</vt:lpstr>
      <vt:lpstr>3.4.1 Floorplan-Sizing-Algorithmus: Beispiel</vt:lpstr>
      <vt:lpstr>3.4.1 Floorplan-Sizing-Algorithmus: Beispiel</vt:lpstr>
      <vt:lpstr>3.4.1 Floorplan-Sizing-Algorithmus: Beispiel</vt:lpstr>
      <vt:lpstr>3.4.1 Floorplan-Sizing-Algorithmus: Beispiel</vt:lpstr>
      <vt:lpstr>3.4.1 Floorplan-Sizing-Algorithmus: Beispiel</vt:lpstr>
      <vt:lpstr>3.4.1 Floorplan-Sizing-Algorithmus: Beispiel</vt:lpstr>
      <vt:lpstr>3.4.1 Floorplan-Sizing-Algorithmus: Beispiel</vt:lpstr>
      <vt:lpstr>3.4.1 Floorplan-Sizing-Algorithmus: Beispiel</vt:lpstr>
      <vt:lpstr>3.4.1 Floorplan-Sizing-Algorithmus: Beispiel</vt:lpstr>
      <vt:lpstr>3.4.1 Floorplan-Sizing-Algorithmus: Beispiel</vt:lpstr>
      <vt:lpstr>3.4.1 Floorplan-Sizing-Algorithmus: Beispiel</vt:lpstr>
      <vt:lpstr>3.4.1 Floorplan-Sizing-Algorithmus: Beispiel</vt:lpstr>
      <vt:lpstr>3.4.1 Floorplan-Sizing-Algorithmus: Beispiel</vt:lpstr>
      <vt:lpstr>3.4.1 Floorplan-Sizing-Algorithmus: Beispiel</vt:lpstr>
      <vt:lpstr>3.4.1 Floorplan-Sizing-Algorithmus: Beispiel</vt:lpstr>
      <vt:lpstr>3.4.1 Floorplan-Sizing-Algorithmus: Beispiel</vt:lpstr>
      <vt:lpstr>3.4.1 Floorplan-Sizing-Algorithmus: Beispiel</vt:lpstr>
      <vt:lpstr>3.4.1 Floorplan-Sizing-Algorithmus: Beispiel</vt:lpstr>
      <vt:lpstr>3.4.1 Floorplan-Sizing-Algorithmus</vt:lpstr>
      <vt:lpstr>3.4.2 Cluster-Wachstum (Cluster Growth)</vt:lpstr>
      <vt:lpstr>3.4.2 Cluster-Wachstum (Cluster Growth)</vt:lpstr>
      <vt:lpstr>3.4.2 Cluster-Wachstum: Lineare Anordnung</vt:lpstr>
      <vt:lpstr>3.4.2 Cluster-Wachstum: Lineare Anordnung</vt:lpstr>
      <vt:lpstr>3.4.2 Cluster-Wachstum: Lineare Anordnung</vt:lpstr>
      <vt:lpstr>3.4.2 Cluster-Wachstum: Lineare Anordnung</vt:lpstr>
      <vt:lpstr>3.4.2 Cluster-Wachstum: Lineare Anordnung – Beispiel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3.4.2 Cluster-Wachstum: Lineare Anordnung – Beispiel </vt:lpstr>
      <vt:lpstr>3.4.2 Cluster-Wachstum</vt:lpstr>
      <vt:lpstr>3.4.2 Cluster-Wachstum: Beispiel</vt:lpstr>
      <vt:lpstr>3.4.2 Cluster-Wachstum: Beispiel</vt:lpstr>
      <vt:lpstr>3.4.3 Weitere Algorithmen für das Floorplanning</vt:lpstr>
      <vt:lpstr>Kapitel 3 – Floorplanning</vt:lpstr>
      <vt:lpstr>3.5 Pinzuordnung</vt:lpstr>
      <vt:lpstr>3.5 Pinzuordnung</vt:lpstr>
      <vt:lpstr>3.5 Pinzuordnung</vt:lpstr>
      <vt:lpstr>3.5.2 Pinzuordnung mittels konzentrischer Kreise</vt:lpstr>
      <vt:lpstr>3.5.2 Pinzuordnung mittels konzentrischer Kreise: Beispiel</vt:lpstr>
      <vt:lpstr>3.5.2 Pinzuordnung mittels konzentrischer Kreise: Beispiel</vt:lpstr>
      <vt:lpstr>3.5.2 Pinzuordnung mittels konzentrischer Kreise: Beispiel</vt:lpstr>
      <vt:lpstr>3.5.2 Pinzuordnung mittels konzentrischer Kreise: Beispiel</vt:lpstr>
      <vt:lpstr>3.5.2 Pinzuordnung mittels konzentrischer Kreise: Beispiel</vt:lpstr>
      <vt:lpstr>3.5.2 Pinzuordnung mittels konzentrischer Kreise: Beispiel</vt:lpstr>
      <vt:lpstr>3.5.2 Pinzuordnung mittels konzentrischer Kreise: Beispiel</vt:lpstr>
      <vt:lpstr>3.5.2 Pinzuordnung mittels konzentrischer Kreise: Beispiel</vt:lpstr>
      <vt:lpstr>3.5.2 Pinzuordnung mittels konzentrischer Kreise: Beispiel</vt:lpstr>
      <vt:lpstr>3.5.3 Topologische Pinzuordnung</vt:lpstr>
      <vt:lpstr>3.5.3 Topologische Pinzuordnung</vt:lpstr>
      <vt:lpstr>3.5.3 Topologische Pinzuordnung</vt:lpstr>
      <vt:lpstr>3.5.3 Topologische Pinzuordnung</vt:lpstr>
      <vt:lpstr>3.5.3 Topologische Pinzuordnung</vt:lpstr>
      <vt:lpstr>3.5.3 Topologische Pinzuordnung</vt:lpstr>
      <vt:lpstr>3.5.3 Topologische Pinzuordnung</vt:lpstr>
      <vt:lpstr>Zusammenfassung Kapitel 3 – Floorplanning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Layoutsynthese elektronischer Schaltungen, Springer Verlag</dc:title>
  <dc:subject>Kap. 3 -- Floorplanning</dc:subject>
  <dc:creator>Jens Lienig</dc:creator>
  <cp:lastModifiedBy>Jens Lienig</cp:lastModifiedBy>
  <cp:revision>96</cp:revision>
  <dcterms:created xsi:type="dcterms:W3CDTF">2006-01-19T09:34:56Z</dcterms:created>
  <dcterms:modified xsi:type="dcterms:W3CDTF">2022-11-11T15:28:53Z</dcterms:modified>
</cp:coreProperties>
</file>