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9"/>
  </p:notesMasterIdLst>
  <p:sldIdLst>
    <p:sldId id="270" r:id="rId2"/>
    <p:sldId id="271" r:id="rId3"/>
    <p:sldId id="330" r:id="rId4"/>
    <p:sldId id="407" r:id="rId5"/>
    <p:sldId id="334" r:id="rId6"/>
    <p:sldId id="335" r:id="rId7"/>
    <p:sldId id="273" r:id="rId8"/>
    <p:sldId id="337" r:id="rId9"/>
    <p:sldId id="338" r:id="rId10"/>
    <p:sldId id="339" r:id="rId11"/>
    <p:sldId id="401" r:id="rId12"/>
    <p:sldId id="340" r:id="rId13"/>
    <p:sldId id="341" r:id="rId14"/>
    <p:sldId id="342" r:id="rId15"/>
    <p:sldId id="344" r:id="rId16"/>
    <p:sldId id="403" r:id="rId17"/>
    <p:sldId id="346" r:id="rId18"/>
    <p:sldId id="347" r:id="rId19"/>
    <p:sldId id="348" r:id="rId20"/>
    <p:sldId id="350" r:id="rId21"/>
    <p:sldId id="318" r:id="rId22"/>
    <p:sldId id="389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0" r:id="rId32"/>
    <p:sldId id="405" r:id="rId33"/>
    <p:sldId id="396" r:id="rId34"/>
    <p:sldId id="406" r:id="rId35"/>
    <p:sldId id="367" r:id="rId36"/>
    <p:sldId id="400" r:id="rId37"/>
    <p:sldId id="368" r:id="rId38"/>
    <p:sldId id="387" r:id="rId39"/>
    <p:sldId id="321" r:id="rId40"/>
    <p:sldId id="388" r:id="rId41"/>
    <p:sldId id="322" r:id="rId42"/>
    <p:sldId id="296" r:id="rId43"/>
    <p:sldId id="323" r:id="rId44"/>
    <p:sldId id="297" r:id="rId45"/>
    <p:sldId id="298" r:id="rId46"/>
    <p:sldId id="299" r:id="rId47"/>
    <p:sldId id="324" r:id="rId48"/>
    <p:sldId id="325" r:id="rId49"/>
    <p:sldId id="300" r:id="rId50"/>
    <p:sldId id="301" r:id="rId51"/>
    <p:sldId id="302" r:id="rId52"/>
    <p:sldId id="393" r:id="rId53"/>
    <p:sldId id="386" r:id="rId54"/>
    <p:sldId id="371" r:id="rId55"/>
    <p:sldId id="372" r:id="rId56"/>
    <p:sldId id="329" r:id="rId57"/>
    <p:sldId id="39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E7C"/>
    <a:srgbClr val="EAEAEA"/>
    <a:srgbClr val="FAC094"/>
    <a:srgbClr val="669900"/>
    <a:srgbClr val="969696"/>
    <a:srgbClr val="0000CC"/>
    <a:srgbClr val="FFCC99"/>
    <a:srgbClr val="C0C0C0"/>
    <a:srgbClr val="CC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86410" autoAdjust="0"/>
  </p:normalViewPr>
  <p:slideViewPr>
    <p:cSldViewPr snapToObjects="1" showGuides="1">
      <p:cViewPr varScale="1">
        <p:scale>
          <a:sx n="68" d="100"/>
          <a:sy n="68" d="100"/>
        </p:scale>
        <p:origin x="77" y="298"/>
      </p:cViewPr>
      <p:guideLst>
        <p:guide orient="horz" pos="2115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3D64653F-ABD6-4B6F-8544-DF686BAD78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12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4653F-ABD6-4B6F-8544-DF686BAD78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7CE862-BE2F-45C0-BDAC-F1C5F68BAD71}" type="slidenum">
              <a:rPr lang="en-US" altLang="de-DE" sz="1200" smtClean="0"/>
              <a:pPr/>
              <a:t>4</a:t>
            </a:fld>
            <a:endParaRPr lang="en-US" altLang="de-DE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753018-E859-4193-BB03-63B8480749C4}" type="slidenum">
              <a:rPr lang="en-US" altLang="de-DE" sz="1200" smtClean="0"/>
              <a:pPr/>
              <a:t>6</a:t>
            </a:fld>
            <a:endParaRPr lang="en-US" altLang="de-DE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6575"/>
            <a:ext cx="5086350" cy="4129088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D1630E-02F5-45A1-98FE-E9541C6DE1C4}" type="slidenum">
              <a:rPr lang="en-US" altLang="de-DE" sz="1200" smtClean="0"/>
              <a:pPr/>
              <a:t>14</a:t>
            </a:fld>
            <a:endParaRPr lang="en-US" altLang="de-DE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sym typeface="Symbol" pitchFamily="18" charset="2"/>
              </a:rPr>
              <a:t> = </a:t>
            </a:r>
            <a:r>
              <a:rPr lang="de-DE" altLang="de-DE"/>
              <a:t>Psi</a:t>
            </a:r>
            <a:endParaRPr lang="en-US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DB2BB3-0E19-47B2-BA4B-2C87CA9ABF0B}" type="slidenum">
              <a:rPr lang="en-US" altLang="de-DE" sz="1200" smtClean="0"/>
              <a:pPr/>
              <a:t>17</a:t>
            </a:fld>
            <a:endParaRPr lang="en-US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781FBE-6AD2-4E01-8CB3-FD6DD28F7BCF}" type="slidenum">
              <a:rPr lang="en-US" altLang="de-DE" sz="1200" smtClean="0"/>
              <a:pPr/>
              <a:t>18</a:t>
            </a:fld>
            <a:endParaRPr lang="en-US" alt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>
                <a:sym typeface="Symbol" pitchFamily="18" charset="2"/>
              </a:rPr>
              <a:t> = Eta,  = Phi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80162-ACEF-4768-B7BD-4D95BEB772F8}" type="slidenum">
              <a:rPr lang="en-US" altLang="de-DE" sz="1200" smtClean="0"/>
              <a:pPr/>
              <a:t>20</a:t>
            </a:fld>
            <a:endParaRPr lang="en-US" altLang="de-DE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>
                <a:sym typeface="Symbol" pitchFamily="18" charset="2"/>
              </a:rPr>
              <a:t> = Eta</a:t>
            </a:r>
            <a:endParaRPr lang="de-DE" altLang="de-DE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A63532-B243-477D-ADD2-54058B00BD83}" type="slidenum">
              <a:rPr lang="en-US" altLang="de-DE" sz="1200" smtClean="0"/>
              <a:pPr/>
              <a:t>46</a:t>
            </a:fld>
            <a:endParaRPr lang="en-US" alt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8AFEC7-E820-4319-A8EC-7A3E9366B75F}" type="slidenum">
              <a:rPr lang="en-US" altLang="de-DE" sz="1200" smtClean="0"/>
              <a:pPr/>
              <a:t>53</a:t>
            </a:fld>
            <a:endParaRPr lang="en-US" alt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1"/>
            <a:ext cx="8316416" cy="7647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74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1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3295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00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175" y="0"/>
            <a:ext cx="9140825" cy="6858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de-DE" altLang="de-DE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381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de-DE" altLang="de-DE">
              <a:latin typeface="Times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Symbol" pitchFamily="18" charset="2"/>
              </a:rPr>
              <a:t>	Mastertextformat bearbeiten</a:t>
            </a:r>
          </a:p>
          <a:p>
            <a:pPr lvl="1"/>
            <a:r>
              <a:rPr lang="en-US" altLang="de-DE">
                <a:sym typeface="Symbol" pitchFamily="18" charset="2"/>
              </a:rPr>
              <a:t>	Zweite Ebene</a:t>
            </a:r>
          </a:p>
          <a:p>
            <a:pPr lvl="2"/>
            <a:r>
              <a:rPr lang="en-US" altLang="de-DE">
                <a:sym typeface="Symbol" pitchFamily="18" charset="2"/>
              </a:rPr>
              <a:t>	Dritte Ebene</a:t>
            </a:r>
          </a:p>
          <a:p>
            <a:pPr lvl="3"/>
            <a:r>
              <a:rPr lang="en-US" altLang="de-DE">
                <a:sym typeface="Symbol" pitchFamily="18" charset="2"/>
              </a:rPr>
              <a:t>Vierte Ebene</a:t>
            </a:r>
          </a:p>
          <a:p>
            <a:pPr lvl="4"/>
            <a:r>
              <a:rPr lang="en-US" altLang="de-DE">
                <a:sym typeface="Symbol" pitchFamily="18" charset="2"/>
              </a:rPr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47638" y="6478588"/>
            <a:ext cx="86534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altLang="de-DE" sz="1000">
                <a:solidFill>
                  <a:srgbClr val="C0C0C0"/>
                </a:solidFill>
              </a:rPr>
              <a:t>Layoutsynthese elektronischer Schaltungen – Grundlegende Algorithmen für die Entwurfsautomatisierung         Kapitel 4: Platzierung</a:t>
            </a:r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494713" y="6478588"/>
            <a:ext cx="5413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FB2AF82E-030B-490C-A5E4-C8E7D81B4974}" type="slidenum">
              <a:rPr lang="en-US" altLang="de-DE" sz="1000" smtClean="0">
                <a:solidFill>
                  <a:srgbClr val="C0C0C0"/>
                </a:solidFill>
              </a:rPr>
              <a:pPr>
                <a:lnSpc>
                  <a:spcPct val="100000"/>
                </a:lnSpc>
                <a:defRPr/>
              </a:pPr>
              <a:t>‹Nr.›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81EDAD-E0B1-45E3-85D6-393AF4DD2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4974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pic>
        <p:nvPicPr>
          <p:cNvPr id="9" name="Grafik 8" descr="C:\Daten\OneDrive\PAPER\BOOK_EDA_2016\web\Cover_EDA.jpg">
            <a:extLst>
              <a:ext uri="{FF2B5EF4-FFF2-40B4-BE49-F238E27FC236}">
                <a16:creationId xmlns:a16="http://schemas.microsoft.com/office/drawing/2014/main" id="{D211F723-2B08-4669-A162-5BEB8DB7AC03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b="68767"/>
          <a:stretch/>
        </p:blipFill>
        <p:spPr bwMode="auto">
          <a:xfrm>
            <a:off x="2798" y="4"/>
            <a:ext cx="877843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Gliederung Kapitel 4 – Platzierung</a:t>
            </a:r>
            <a:endParaRPr lang="en-US" altLang="de-DE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9288" y="1339850"/>
            <a:ext cx="7739062" cy="5041900"/>
          </a:xfrm>
          <a:noFill/>
        </p:spPr>
        <p:txBody>
          <a:bodyPr lIns="180500" tIns="42449" rIns="84899" bIns="42449"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4.1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4.2	Optimierungsziele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700" dirty="0"/>
              <a:t>    </a:t>
            </a:r>
            <a:r>
              <a:rPr lang="de-DE" altLang="de-DE" dirty="0"/>
              <a:t>4.2.1  Gewichtete Gesamtverbindungslänge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4.2.2  Maximale Schnittanzahl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4.2.3  Lokale Verdrahtungsdichte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4.2.4  Signalverzögerungen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4.3	Platzierungsalgorithmen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		</a:t>
            </a:r>
            <a:r>
              <a:rPr lang="de-DE" altLang="de-DE" sz="1600" dirty="0"/>
              <a:t>4.3.1  Min-Cut-Platzierung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 dirty="0"/>
              <a:t>		4.3.2  Min-Cut-Platzierung mit Anschlussfestlegung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 dirty="0"/>
              <a:t>		4.3.3  Quadratische 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 dirty="0"/>
              <a:t>		4.3.4  Kräfteplatzierung mittels ZFT-Position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 dirty="0"/>
              <a:t>		4.3.5  </a:t>
            </a:r>
            <a:r>
              <a:rPr lang="de-DE" altLang="de-DE" sz="1600" dirty="0" err="1"/>
              <a:t>Simulated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Annealing</a:t>
            </a:r>
            <a:endParaRPr lang="de-DE" altLang="de-DE" sz="1600" dirty="0"/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 dirty="0"/>
              <a:t>		4.3.6  Weitere Platzierungsalgorithmen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4.4	Aktuelle Platzierungswerkzeuge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 dirty="0"/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8013" y="1989138"/>
            <a:ext cx="178435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Quelle-Senken-</a:t>
            </a:r>
            <a:br>
              <a:rPr lang="de-DE" altLang="de-DE"/>
            </a:br>
            <a:r>
              <a:rPr lang="de-DE" altLang="de-DE"/>
              <a:t>Verbindung </a:t>
            </a:r>
            <a:br>
              <a:rPr lang="de-DE" altLang="de-DE"/>
            </a:br>
            <a:r>
              <a:rPr lang="de-DE" altLang="de-DE"/>
              <a:t>(Source to sink </a:t>
            </a:r>
            <a:br>
              <a:rPr lang="de-DE" altLang="de-DE"/>
            </a:br>
            <a:r>
              <a:rPr lang="de-DE" altLang="de-DE"/>
              <a:t>connection)</a:t>
            </a:r>
            <a:r>
              <a:rPr lang="en-US" altLang="de-DE"/>
              <a:t> </a:t>
            </a: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3656013" y="1989138"/>
            <a:ext cx="246538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Minimaler rektilinearer </a:t>
            </a:r>
            <a:br>
              <a:rPr lang="de-DE" altLang="de-DE"/>
            </a:br>
            <a:r>
              <a:rPr lang="de-DE" altLang="de-DE"/>
              <a:t>Spannbaum </a:t>
            </a:r>
            <a:br>
              <a:rPr lang="de-DE" altLang="de-DE"/>
            </a:br>
            <a:r>
              <a:rPr lang="de-DE" altLang="de-DE"/>
              <a:t>(Minimum rectilinear </a:t>
            </a:r>
            <a:br>
              <a:rPr lang="de-DE" altLang="de-DE"/>
            </a:br>
            <a:r>
              <a:rPr lang="de-DE" altLang="de-DE"/>
              <a:t>spanning tree)</a:t>
            </a:r>
            <a:r>
              <a:rPr lang="en-US" altLang="de-DE"/>
              <a:t> </a:t>
            </a:r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6707188" y="1989138"/>
            <a:ext cx="177165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Steinerbaum-</a:t>
            </a:r>
            <a:br>
              <a:rPr lang="de-DE" altLang="de-DE"/>
            </a:br>
            <a:r>
              <a:rPr lang="de-DE" altLang="de-DE"/>
              <a:t>Abschätzung </a:t>
            </a:r>
            <a:br>
              <a:rPr lang="de-DE" altLang="de-DE"/>
            </a:br>
            <a:r>
              <a:rPr lang="de-DE" altLang="de-DE"/>
              <a:t>(Steiner tree </a:t>
            </a:r>
            <a:br>
              <a:rPr lang="de-DE" altLang="de-DE"/>
            </a:br>
            <a:r>
              <a:rPr lang="de-DE" altLang="de-DE"/>
              <a:t>approximation)</a:t>
            </a:r>
            <a:r>
              <a:rPr lang="en-US" altLang="de-DE"/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5457825"/>
            <a:ext cx="1343025" cy="4921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Quelle-Senken-</a:t>
            </a:r>
            <a:br>
              <a:rPr lang="de-DE" altLang="de-DE" sz="1300"/>
            </a:br>
            <a:r>
              <a:rPr lang="de-DE" altLang="de-DE" sz="1300"/>
              <a:t>Länge= 15</a:t>
            </a:r>
            <a:endParaRPr lang="en-US" altLang="de-DE" sz="13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42963" y="3779838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42963" y="3779838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842963" y="40084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42963" y="42370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42963" y="44656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42963" y="46942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42963" y="49228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842963" y="51514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071563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300163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528763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757363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1985963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87413" y="4735513"/>
            <a:ext cx="147637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1030288" y="4876800"/>
            <a:ext cx="77787" cy="777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024063" y="3819525"/>
            <a:ext cx="147637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1339850" y="4273550"/>
            <a:ext cx="379413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 rot="-5400000">
            <a:off x="1684337" y="5076826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1755775" y="40084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755775" y="4008438"/>
            <a:ext cx="0" cy="91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1069975" y="49244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069975" y="4694238"/>
            <a:ext cx="0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069975" y="469423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1069975" y="51530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484313" y="4648200"/>
            <a:ext cx="762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1716088" y="5116513"/>
            <a:ext cx="77787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1946275" y="3973513"/>
            <a:ext cx="77788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714500" y="4203700"/>
            <a:ext cx="285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8</a:t>
            </a:r>
            <a:endParaRPr lang="en-US" altLang="de-DE" sz="1300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041400" y="4432300"/>
            <a:ext cx="285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281113" y="5121275"/>
            <a:ext cx="285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4</a:t>
            </a:r>
            <a:endParaRPr lang="en-US" altLang="de-DE" sz="1300"/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3733800" y="5457825"/>
            <a:ext cx="1141413" cy="4921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Spannbaum-</a:t>
            </a:r>
            <a:br>
              <a:rPr lang="de-DE" altLang="de-DE" sz="1300"/>
            </a:br>
            <a:r>
              <a:rPr lang="de-DE" altLang="de-DE" sz="1300"/>
              <a:t>Länge = 11</a:t>
            </a:r>
            <a:endParaRPr lang="en-US" altLang="de-DE" sz="1300"/>
          </a:p>
        </p:txBody>
      </p:sp>
      <p:sp>
        <p:nvSpPr>
          <p:cNvPr id="680997" name="Rectangle 37"/>
          <p:cNvSpPr>
            <a:spLocks noChangeArrowheads="1"/>
          </p:cNvSpPr>
          <p:nvPr/>
        </p:nvSpPr>
        <p:spPr bwMode="auto">
          <a:xfrm>
            <a:off x="3811588" y="3779838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998" name="Rectangle 38"/>
          <p:cNvSpPr>
            <a:spLocks noChangeArrowheads="1"/>
          </p:cNvSpPr>
          <p:nvPr/>
        </p:nvSpPr>
        <p:spPr bwMode="auto">
          <a:xfrm>
            <a:off x="3811588" y="3779838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999" name="Line 39"/>
          <p:cNvSpPr>
            <a:spLocks noChangeShapeType="1"/>
          </p:cNvSpPr>
          <p:nvPr/>
        </p:nvSpPr>
        <p:spPr bwMode="auto">
          <a:xfrm>
            <a:off x="3811588" y="40084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0" name="Line 40"/>
          <p:cNvSpPr>
            <a:spLocks noChangeShapeType="1"/>
          </p:cNvSpPr>
          <p:nvPr/>
        </p:nvSpPr>
        <p:spPr bwMode="auto">
          <a:xfrm>
            <a:off x="3811588" y="42370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1" name="Line 41"/>
          <p:cNvSpPr>
            <a:spLocks noChangeShapeType="1"/>
          </p:cNvSpPr>
          <p:nvPr/>
        </p:nvSpPr>
        <p:spPr bwMode="auto">
          <a:xfrm>
            <a:off x="3811588" y="44656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2" name="Line 42"/>
          <p:cNvSpPr>
            <a:spLocks noChangeShapeType="1"/>
          </p:cNvSpPr>
          <p:nvPr/>
        </p:nvSpPr>
        <p:spPr bwMode="auto">
          <a:xfrm>
            <a:off x="3811588" y="46942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3" name="Line 43"/>
          <p:cNvSpPr>
            <a:spLocks noChangeShapeType="1"/>
          </p:cNvSpPr>
          <p:nvPr/>
        </p:nvSpPr>
        <p:spPr bwMode="auto">
          <a:xfrm>
            <a:off x="3811588" y="49228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4" name="Line 44"/>
          <p:cNvSpPr>
            <a:spLocks noChangeShapeType="1"/>
          </p:cNvSpPr>
          <p:nvPr/>
        </p:nvSpPr>
        <p:spPr bwMode="auto">
          <a:xfrm>
            <a:off x="3811588" y="51514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5" name="Line 45"/>
          <p:cNvSpPr>
            <a:spLocks noChangeShapeType="1"/>
          </p:cNvSpPr>
          <p:nvPr/>
        </p:nvSpPr>
        <p:spPr bwMode="auto">
          <a:xfrm>
            <a:off x="40401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6" name="Line 46"/>
          <p:cNvSpPr>
            <a:spLocks noChangeShapeType="1"/>
          </p:cNvSpPr>
          <p:nvPr/>
        </p:nvSpPr>
        <p:spPr bwMode="auto">
          <a:xfrm>
            <a:off x="42687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7" name="Line 47"/>
          <p:cNvSpPr>
            <a:spLocks noChangeShapeType="1"/>
          </p:cNvSpPr>
          <p:nvPr/>
        </p:nvSpPr>
        <p:spPr bwMode="auto">
          <a:xfrm>
            <a:off x="44973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8" name="Line 48"/>
          <p:cNvSpPr>
            <a:spLocks noChangeShapeType="1"/>
          </p:cNvSpPr>
          <p:nvPr/>
        </p:nvSpPr>
        <p:spPr bwMode="auto">
          <a:xfrm>
            <a:off x="47259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09" name="Line 49"/>
          <p:cNvSpPr>
            <a:spLocks noChangeShapeType="1"/>
          </p:cNvSpPr>
          <p:nvPr/>
        </p:nvSpPr>
        <p:spPr bwMode="auto">
          <a:xfrm>
            <a:off x="49545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10" name="Rectangle 50"/>
          <p:cNvSpPr>
            <a:spLocks noChangeArrowheads="1"/>
          </p:cNvSpPr>
          <p:nvPr/>
        </p:nvSpPr>
        <p:spPr bwMode="auto">
          <a:xfrm>
            <a:off x="3854450" y="4735513"/>
            <a:ext cx="149225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1" name="Oval 51"/>
          <p:cNvSpPr>
            <a:spLocks noChangeArrowheads="1"/>
          </p:cNvSpPr>
          <p:nvPr/>
        </p:nvSpPr>
        <p:spPr bwMode="auto">
          <a:xfrm>
            <a:off x="3997325" y="4876800"/>
            <a:ext cx="77788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2" name="Rectangle 52"/>
          <p:cNvSpPr>
            <a:spLocks noChangeArrowheads="1"/>
          </p:cNvSpPr>
          <p:nvPr/>
        </p:nvSpPr>
        <p:spPr bwMode="auto">
          <a:xfrm>
            <a:off x="4991100" y="3819525"/>
            <a:ext cx="147638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3" name="Rectangle 53"/>
          <p:cNvSpPr>
            <a:spLocks noChangeArrowheads="1"/>
          </p:cNvSpPr>
          <p:nvPr/>
        </p:nvSpPr>
        <p:spPr bwMode="auto">
          <a:xfrm>
            <a:off x="4306888" y="4273550"/>
            <a:ext cx="381000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4" name="Oval 54"/>
          <p:cNvSpPr>
            <a:spLocks noChangeArrowheads="1"/>
          </p:cNvSpPr>
          <p:nvPr/>
        </p:nvSpPr>
        <p:spPr bwMode="auto">
          <a:xfrm>
            <a:off x="4451350" y="4648200"/>
            <a:ext cx="77788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5" name="Rectangle 55"/>
          <p:cNvSpPr>
            <a:spLocks noChangeArrowheads="1"/>
          </p:cNvSpPr>
          <p:nvPr/>
        </p:nvSpPr>
        <p:spPr bwMode="auto">
          <a:xfrm rot="-5400000">
            <a:off x="4652169" y="5076032"/>
            <a:ext cx="149225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6" name="Oval 56"/>
          <p:cNvSpPr>
            <a:spLocks noChangeArrowheads="1"/>
          </p:cNvSpPr>
          <p:nvPr/>
        </p:nvSpPr>
        <p:spPr bwMode="auto">
          <a:xfrm>
            <a:off x="4683125" y="5116513"/>
            <a:ext cx="77788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7" name="Oval 57"/>
          <p:cNvSpPr>
            <a:spLocks noChangeArrowheads="1"/>
          </p:cNvSpPr>
          <p:nvPr/>
        </p:nvSpPr>
        <p:spPr bwMode="auto">
          <a:xfrm>
            <a:off x="4913313" y="3973513"/>
            <a:ext cx="77787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18" name="Line 58"/>
          <p:cNvSpPr>
            <a:spLocks noChangeShapeType="1"/>
          </p:cNvSpPr>
          <p:nvPr/>
        </p:nvSpPr>
        <p:spPr bwMode="auto">
          <a:xfrm>
            <a:off x="4724400" y="4008438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19" name="Line 59"/>
          <p:cNvSpPr>
            <a:spLocks noChangeShapeType="1"/>
          </p:cNvSpPr>
          <p:nvPr/>
        </p:nvSpPr>
        <p:spPr bwMode="auto">
          <a:xfrm>
            <a:off x="4724400" y="40084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20" name="Line 60"/>
          <p:cNvSpPr>
            <a:spLocks noChangeShapeType="1"/>
          </p:cNvSpPr>
          <p:nvPr/>
        </p:nvSpPr>
        <p:spPr bwMode="auto">
          <a:xfrm flipH="1">
            <a:off x="4038600" y="469423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21" name="Line 61"/>
          <p:cNvSpPr>
            <a:spLocks noChangeShapeType="1"/>
          </p:cNvSpPr>
          <p:nvPr/>
        </p:nvSpPr>
        <p:spPr bwMode="auto">
          <a:xfrm>
            <a:off x="4038600" y="4694238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22" name="Text Box 62"/>
          <p:cNvSpPr txBox="1">
            <a:spLocks noChangeArrowheads="1"/>
          </p:cNvSpPr>
          <p:nvPr/>
        </p:nvSpPr>
        <p:spPr bwMode="auto">
          <a:xfrm>
            <a:off x="3997325" y="443706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81023" name="Text Box 63"/>
          <p:cNvSpPr txBox="1">
            <a:spLocks noChangeArrowheads="1"/>
          </p:cNvSpPr>
          <p:nvPr/>
        </p:nvSpPr>
        <p:spPr bwMode="auto">
          <a:xfrm>
            <a:off x="4260850" y="489426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81024" name="Text Box 64"/>
          <p:cNvSpPr txBox="1">
            <a:spLocks noChangeArrowheads="1"/>
          </p:cNvSpPr>
          <p:nvPr/>
        </p:nvSpPr>
        <p:spPr bwMode="auto">
          <a:xfrm>
            <a:off x="4692650" y="420846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5</a:t>
            </a:r>
            <a:endParaRPr lang="en-US" altLang="de-DE" sz="1300"/>
          </a:p>
        </p:txBody>
      </p:sp>
      <p:sp>
        <p:nvSpPr>
          <p:cNvPr id="681025" name="Line 65"/>
          <p:cNvSpPr>
            <a:spLocks noChangeShapeType="1"/>
          </p:cNvSpPr>
          <p:nvPr/>
        </p:nvSpPr>
        <p:spPr bwMode="auto">
          <a:xfrm>
            <a:off x="4495800" y="4694238"/>
            <a:ext cx="0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81026" name="Line 66"/>
          <p:cNvSpPr>
            <a:spLocks noChangeShapeType="1"/>
          </p:cNvSpPr>
          <p:nvPr/>
        </p:nvSpPr>
        <p:spPr bwMode="auto">
          <a:xfrm>
            <a:off x="4495800" y="51530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81027" name="Text Box 67"/>
          <p:cNvSpPr txBox="1">
            <a:spLocks noChangeArrowheads="1"/>
          </p:cNvSpPr>
          <p:nvPr/>
        </p:nvSpPr>
        <p:spPr bwMode="auto">
          <a:xfrm>
            <a:off x="6767513" y="5457825"/>
            <a:ext cx="1187450" cy="4921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Steinerbaum-</a:t>
            </a:r>
            <a:br>
              <a:rPr lang="de-DE" altLang="de-DE" sz="1300"/>
            </a:br>
            <a:r>
              <a:rPr lang="de-DE" altLang="de-DE" sz="1300"/>
              <a:t>Länge = 10</a:t>
            </a:r>
            <a:endParaRPr lang="en-US" altLang="de-DE" sz="1300"/>
          </a:p>
        </p:txBody>
      </p:sp>
      <p:sp>
        <p:nvSpPr>
          <p:cNvPr id="681028" name="Rectangle 68"/>
          <p:cNvSpPr>
            <a:spLocks noChangeArrowheads="1"/>
          </p:cNvSpPr>
          <p:nvPr/>
        </p:nvSpPr>
        <p:spPr bwMode="auto">
          <a:xfrm>
            <a:off x="6859588" y="3779838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29" name="Rectangle 69"/>
          <p:cNvSpPr>
            <a:spLocks noChangeArrowheads="1"/>
          </p:cNvSpPr>
          <p:nvPr/>
        </p:nvSpPr>
        <p:spPr bwMode="auto">
          <a:xfrm>
            <a:off x="6859588" y="3779838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30" name="Line 70"/>
          <p:cNvSpPr>
            <a:spLocks noChangeShapeType="1"/>
          </p:cNvSpPr>
          <p:nvPr/>
        </p:nvSpPr>
        <p:spPr bwMode="auto">
          <a:xfrm>
            <a:off x="6859588" y="40084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1" name="Line 71"/>
          <p:cNvSpPr>
            <a:spLocks noChangeShapeType="1"/>
          </p:cNvSpPr>
          <p:nvPr/>
        </p:nvSpPr>
        <p:spPr bwMode="auto">
          <a:xfrm>
            <a:off x="6859588" y="42370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2" name="Line 72"/>
          <p:cNvSpPr>
            <a:spLocks noChangeShapeType="1"/>
          </p:cNvSpPr>
          <p:nvPr/>
        </p:nvSpPr>
        <p:spPr bwMode="auto">
          <a:xfrm>
            <a:off x="6859588" y="44656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3" name="Line 73"/>
          <p:cNvSpPr>
            <a:spLocks noChangeShapeType="1"/>
          </p:cNvSpPr>
          <p:nvPr/>
        </p:nvSpPr>
        <p:spPr bwMode="auto">
          <a:xfrm>
            <a:off x="6859588" y="46942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4" name="Line 74"/>
          <p:cNvSpPr>
            <a:spLocks noChangeShapeType="1"/>
          </p:cNvSpPr>
          <p:nvPr/>
        </p:nvSpPr>
        <p:spPr bwMode="auto">
          <a:xfrm>
            <a:off x="6859588" y="49228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5" name="Line 75"/>
          <p:cNvSpPr>
            <a:spLocks noChangeShapeType="1"/>
          </p:cNvSpPr>
          <p:nvPr/>
        </p:nvSpPr>
        <p:spPr bwMode="auto">
          <a:xfrm>
            <a:off x="6859588" y="5151438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6" name="Line 76"/>
          <p:cNvSpPr>
            <a:spLocks noChangeShapeType="1"/>
          </p:cNvSpPr>
          <p:nvPr/>
        </p:nvSpPr>
        <p:spPr bwMode="auto">
          <a:xfrm>
            <a:off x="70881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7" name="Line 77"/>
          <p:cNvSpPr>
            <a:spLocks noChangeShapeType="1"/>
          </p:cNvSpPr>
          <p:nvPr/>
        </p:nvSpPr>
        <p:spPr bwMode="auto">
          <a:xfrm>
            <a:off x="73167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8" name="Line 78"/>
          <p:cNvSpPr>
            <a:spLocks noChangeShapeType="1"/>
          </p:cNvSpPr>
          <p:nvPr/>
        </p:nvSpPr>
        <p:spPr bwMode="auto">
          <a:xfrm>
            <a:off x="75453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39" name="Line 79"/>
          <p:cNvSpPr>
            <a:spLocks noChangeShapeType="1"/>
          </p:cNvSpPr>
          <p:nvPr/>
        </p:nvSpPr>
        <p:spPr bwMode="auto">
          <a:xfrm>
            <a:off x="77739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0" name="Line 80"/>
          <p:cNvSpPr>
            <a:spLocks noChangeShapeType="1"/>
          </p:cNvSpPr>
          <p:nvPr/>
        </p:nvSpPr>
        <p:spPr bwMode="auto">
          <a:xfrm>
            <a:off x="8002588" y="37798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1" name="Rectangle 81"/>
          <p:cNvSpPr>
            <a:spLocks noChangeArrowheads="1"/>
          </p:cNvSpPr>
          <p:nvPr/>
        </p:nvSpPr>
        <p:spPr bwMode="auto">
          <a:xfrm>
            <a:off x="6904038" y="4735513"/>
            <a:ext cx="147637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42" name="Rectangle 82"/>
          <p:cNvSpPr>
            <a:spLocks noChangeArrowheads="1"/>
          </p:cNvSpPr>
          <p:nvPr/>
        </p:nvSpPr>
        <p:spPr bwMode="auto">
          <a:xfrm>
            <a:off x="8039100" y="3819525"/>
            <a:ext cx="149225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43" name="Rectangle 83"/>
          <p:cNvSpPr>
            <a:spLocks noChangeArrowheads="1"/>
          </p:cNvSpPr>
          <p:nvPr/>
        </p:nvSpPr>
        <p:spPr bwMode="auto">
          <a:xfrm>
            <a:off x="7356475" y="4273550"/>
            <a:ext cx="379413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44" name="Rectangle 84"/>
          <p:cNvSpPr>
            <a:spLocks noChangeArrowheads="1"/>
          </p:cNvSpPr>
          <p:nvPr/>
        </p:nvSpPr>
        <p:spPr bwMode="auto">
          <a:xfrm rot="-5400000">
            <a:off x="7700962" y="5076826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45" name="Line 85"/>
          <p:cNvSpPr>
            <a:spLocks noChangeShapeType="1"/>
          </p:cNvSpPr>
          <p:nvPr/>
        </p:nvSpPr>
        <p:spPr bwMode="auto">
          <a:xfrm>
            <a:off x="7773988" y="4008438"/>
            <a:ext cx="0" cy="1144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6" name="Line 86"/>
          <p:cNvSpPr>
            <a:spLocks noChangeShapeType="1"/>
          </p:cNvSpPr>
          <p:nvPr/>
        </p:nvSpPr>
        <p:spPr bwMode="auto">
          <a:xfrm>
            <a:off x="7773988" y="40084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7" name="Line 87"/>
          <p:cNvSpPr>
            <a:spLocks noChangeShapeType="1"/>
          </p:cNvSpPr>
          <p:nvPr/>
        </p:nvSpPr>
        <p:spPr bwMode="auto">
          <a:xfrm>
            <a:off x="7545388" y="46958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8" name="Line 88"/>
          <p:cNvSpPr>
            <a:spLocks noChangeShapeType="1"/>
          </p:cNvSpPr>
          <p:nvPr/>
        </p:nvSpPr>
        <p:spPr bwMode="auto">
          <a:xfrm>
            <a:off x="7088188" y="49244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49" name="Line 89"/>
          <p:cNvSpPr>
            <a:spLocks noChangeShapeType="1"/>
          </p:cNvSpPr>
          <p:nvPr/>
        </p:nvSpPr>
        <p:spPr bwMode="auto">
          <a:xfrm>
            <a:off x="7545388" y="46958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1050" name="Oval 90"/>
          <p:cNvSpPr>
            <a:spLocks noChangeArrowheads="1"/>
          </p:cNvSpPr>
          <p:nvPr/>
        </p:nvSpPr>
        <p:spPr bwMode="auto">
          <a:xfrm>
            <a:off x="7046913" y="4876800"/>
            <a:ext cx="77787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51" name="Oval 91"/>
          <p:cNvSpPr>
            <a:spLocks noChangeArrowheads="1"/>
          </p:cNvSpPr>
          <p:nvPr/>
        </p:nvSpPr>
        <p:spPr bwMode="auto">
          <a:xfrm>
            <a:off x="7500938" y="4648200"/>
            <a:ext cx="762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52" name="Oval 92"/>
          <p:cNvSpPr>
            <a:spLocks noChangeArrowheads="1"/>
          </p:cNvSpPr>
          <p:nvPr/>
        </p:nvSpPr>
        <p:spPr bwMode="auto">
          <a:xfrm>
            <a:off x="7732713" y="5116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53" name="Oval 93"/>
          <p:cNvSpPr>
            <a:spLocks noChangeArrowheads="1"/>
          </p:cNvSpPr>
          <p:nvPr/>
        </p:nvSpPr>
        <p:spPr bwMode="auto">
          <a:xfrm>
            <a:off x="7962900" y="39735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1054" name="Text Box 94"/>
          <p:cNvSpPr txBox="1">
            <a:spLocks noChangeArrowheads="1"/>
          </p:cNvSpPr>
          <p:nvPr/>
        </p:nvSpPr>
        <p:spPr bwMode="auto">
          <a:xfrm>
            <a:off x="7299325" y="465931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81055" name="Text Box 95"/>
          <p:cNvSpPr txBox="1">
            <a:spLocks noChangeArrowheads="1"/>
          </p:cNvSpPr>
          <p:nvPr/>
        </p:nvSpPr>
        <p:spPr bwMode="auto">
          <a:xfrm>
            <a:off x="7510463" y="465931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1</a:t>
            </a:r>
            <a:endParaRPr lang="en-US" altLang="de-DE" sz="1300"/>
          </a:p>
        </p:txBody>
      </p:sp>
      <p:sp>
        <p:nvSpPr>
          <p:cNvPr id="681056" name="Text Box 96"/>
          <p:cNvSpPr txBox="1">
            <a:spLocks noChangeArrowheads="1"/>
          </p:cNvSpPr>
          <p:nvPr/>
        </p:nvSpPr>
        <p:spPr bwMode="auto">
          <a:xfrm>
            <a:off x="7732713" y="443071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6</a:t>
            </a:r>
            <a:endParaRPr lang="en-US" altLang="de-DE" sz="1300"/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 rot="-5400000">
            <a:off x="7183438" y="4510088"/>
            <a:ext cx="3078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800">
                <a:solidFill>
                  <a:srgbClr val="B2B2B2"/>
                </a:solidFill>
              </a:rPr>
              <a:t>Nach Sait, S. M., Youssef, H.: VLSI Physical Design Automation</a:t>
            </a:r>
          </a:p>
        </p:txBody>
      </p:sp>
      <p:sp>
        <p:nvSpPr>
          <p:cNvPr id="17506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	Optimierungsziel: Gesamtverbindungslänge</a:t>
            </a: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611188" y="1362075"/>
            <a:ext cx="67405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b="1"/>
              <a:t>Abschätzung der Verdrahtungslängen bei Mehrpunktnetzen 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8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8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8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8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8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8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8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8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8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8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8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8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8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8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8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8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8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8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8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8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8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8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8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8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8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8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8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8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/>
      <p:bldP spid="680964" grpId="0"/>
      <p:bldP spid="680996" grpId="0" animBg="1"/>
      <p:bldP spid="680997" grpId="0" animBg="1"/>
      <p:bldP spid="680998" grpId="0" animBg="1"/>
      <p:bldP spid="680999" grpId="0" animBg="1"/>
      <p:bldP spid="681000" grpId="0" animBg="1"/>
      <p:bldP spid="681001" grpId="0" animBg="1"/>
      <p:bldP spid="681002" grpId="0" animBg="1"/>
      <p:bldP spid="681003" grpId="0" animBg="1"/>
      <p:bldP spid="681004" grpId="0" animBg="1"/>
      <p:bldP spid="681005" grpId="0" animBg="1"/>
      <p:bldP spid="681006" grpId="0" animBg="1"/>
      <p:bldP spid="681007" grpId="0" animBg="1"/>
      <p:bldP spid="681008" grpId="0" animBg="1"/>
      <p:bldP spid="681009" grpId="0" animBg="1"/>
      <p:bldP spid="681010" grpId="0" animBg="1"/>
      <p:bldP spid="681011" grpId="0" animBg="1"/>
      <p:bldP spid="681012" grpId="0" animBg="1"/>
      <p:bldP spid="681013" grpId="0" animBg="1"/>
      <p:bldP spid="681014" grpId="0" animBg="1"/>
      <p:bldP spid="681015" grpId="0" animBg="1"/>
      <p:bldP spid="681016" grpId="0" animBg="1"/>
      <p:bldP spid="681017" grpId="0" animBg="1"/>
      <p:bldP spid="681018" grpId="0" animBg="1"/>
      <p:bldP spid="681019" grpId="0" animBg="1"/>
      <p:bldP spid="681020" grpId="0" animBg="1"/>
      <p:bldP spid="681021" grpId="0" animBg="1"/>
      <p:bldP spid="681022" grpId="0"/>
      <p:bldP spid="681023" grpId="0"/>
      <p:bldP spid="681024" grpId="0"/>
      <p:bldP spid="681025" grpId="0" animBg="1"/>
      <p:bldP spid="681026" grpId="0" animBg="1"/>
      <p:bldP spid="681027" grpId="0" animBg="1"/>
      <p:bldP spid="681028" grpId="0" animBg="1"/>
      <p:bldP spid="681029" grpId="0" animBg="1"/>
      <p:bldP spid="681030" grpId="0" animBg="1"/>
      <p:bldP spid="681031" grpId="0" animBg="1"/>
      <p:bldP spid="681032" grpId="0" animBg="1"/>
      <p:bldP spid="681033" grpId="0" animBg="1"/>
      <p:bldP spid="681034" grpId="0" animBg="1"/>
      <p:bldP spid="681035" grpId="0" animBg="1"/>
      <p:bldP spid="681036" grpId="0" animBg="1"/>
      <p:bldP spid="681037" grpId="0" animBg="1"/>
      <p:bldP spid="681038" grpId="0" animBg="1"/>
      <p:bldP spid="681039" grpId="0" animBg="1"/>
      <p:bldP spid="681040" grpId="0" animBg="1"/>
      <p:bldP spid="681041" grpId="0" animBg="1"/>
      <p:bldP spid="681042" grpId="0" animBg="1"/>
      <p:bldP spid="681043" grpId="0" animBg="1"/>
      <p:bldP spid="681044" grpId="0" animBg="1"/>
      <p:bldP spid="681045" grpId="0" animBg="1"/>
      <p:bldP spid="681046" grpId="0" animBg="1"/>
      <p:bldP spid="681047" grpId="0" animBg="1"/>
      <p:bldP spid="681048" grpId="0" animBg="1"/>
      <p:bldP spid="681049" grpId="0" animBg="1"/>
      <p:bldP spid="681050" grpId="0" animBg="1"/>
      <p:bldP spid="681051" grpId="0" animBg="1"/>
      <p:bldP spid="681052" grpId="0" animBg="1"/>
      <p:bldP spid="681053" grpId="0" animBg="1"/>
      <p:bldP spid="681054" grpId="0"/>
      <p:bldP spid="681055" grpId="0"/>
      <p:bldP spid="6810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43" name="Text Box 27"/>
          <p:cNvSpPr txBox="1">
            <a:spLocks noChangeArrowheads="1"/>
          </p:cNvSpPr>
          <p:nvPr/>
        </p:nvSpPr>
        <p:spPr bwMode="auto">
          <a:xfrm>
            <a:off x="608013" y="1795463"/>
            <a:ext cx="8356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Bevorzugte Methode: Halber Umfang des minimal umschließenden Rechtecks (</a:t>
            </a:r>
            <a:r>
              <a:rPr lang="en-US" altLang="de-DE"/>
              <a:t>Semi-perimeter method</a:t>
            </a:r>
            <a:r>
              <a:rPr lang="de-DE" altLang="de-DE"/>
              <a:t>)</a:t>
            </a:r>
          </a:p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Char char="•"/>
            </a:pPr>
            <a:r>
              <a:rPr lang="de-DE" altLang="de-DE"/>
              <a:t>  schnell berechenbar (10 x schneller als Steinerbaum)</a:t>
            </a:r>
          </a:p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Char char="•"/>
            </a:pPr>
            <a:r>
              <a:rPr lang="de-DE" altLang="de-DE"/>
              <a:t>  entspricht der Länge des Steinerbaums bei Zwei- und Dreipunkt-Netzen</a:t>
            </a:r>
          </a:p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Char char="•"/>
            </a:pPr>
            <a:r>
              <a:rPr lang="de-DE" altLang="de-DE"/>
              <a:t>  für eine komplette Schaltung: Fehler zum Steinerbaum etwa 8%   </a:t>
            </a:r>
            <a:r>
              <a:rPr lang="de-DE" altLang="de-DE" sz="1400">
                <a:solidFill>
                  <a:srgbClr val="969696"/>
                </a:solidFill>
              </a:rPr>
              <a:t>[Chu, ICCAD 04]</a:t>
            </a:r>
            <a:endParaRPr lang="en-US" altLang="de-DE" sz="1400">
              <a:solidFill>
                <a:srgbClr val="969696"/>
              </a:solidFill>
            </a:endParaRPr>
          </a:p>
        </p:txBody>
      </p:sp>
      <p:sp>
        <p:nvSpPr>
          <p:cNvPr id="18435" name="Rectangle 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	Optimierungsziel: Gesamtverbindungslänge</a:t>
            </a:r>
          </a:p>
        </p:txBody>
      </p:sp>
      <p:sp>
        <p:nvSpPr>
          <p:cNvPr id="18436" name="Text Box 97"/>
          <p:cNvSpPr txBox="1">
            <a:spLocks noChangeArrowheads="1"/>
          </p:cNvSpPr>
          <p:nvPr/>
        </p:nvSpPr>
        <p:spPr bwMode="auto">
          <a:xfrm>
            <a:off x="611188" y="1362075"/>
            <a:ext cx="6794270" cy="3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Abschätzung der Verdrahtungslängen bei Mehrpunktnetzen (3)</a:t>
            </a:r>
          </a:p>
        </p:txBody>
      </p:sp>
      <p:grpSp>
        <p:nvGrpSpPr>
          <p:cNvPr id="751749" name="Group 133"/>
          <p:cNvGrpSpPr>
            <a:grpSpLocks/>
          </p:cNvGrpSpPr>
          <p:nvPr/>
        </p:nvGrpSpPr>
        <p:grpSpPr bwMode="auto">
          <a:xfrm>
            <a:off x="947738" y="3805238"/>
            <a:ext cx="7486650" cy="2179637"/>
            <a:chOff x="597" y="2397"/>
            <a:chExt cx="4716" cy="1373"/>
          </a:xfrm>
        </p:grpSpPr>
        <p:sp>
          <p:nvSpPr>
            <p:cNvPr id="18438" name="Text Box 2"/>
            <p:cNvSpPr txBox="1">
              <a:spLocks noChangeArrowheads="1"/>
            </p:cNvSpPr>
            <p:nvPr/>
          </p:nvSpPr>
          <p:spPr bwMode="auto">
            <a:xfrm>
              <a:off x="2914" y="3460"/>
              <a:ext cx="1916" cy="31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/>
                <a:t>Halber Umfang des </a:t>
              </a:r>
              <a:br>
                <a:rPr lang="de-DE" altLang="de-DE" sz="1300"/>
              </a:br>
              <a:r>
                <a:rPr lang="de-DE" altLang="de-DE" sz="1300"/>
                <a:t>umschließenden Rechtecks</a:t>
              </a:r>
              <a:endParaRPr lang="en-US" altLang="de-DE" sz="1300"/>
            </a:p>
          </p:txBody>
        </p:sp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2961" y="2419"/>
              <a:ext cx="864" cy="100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2961" y="2419"/>
              <a:ext cx="864" cy="100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41" name="Line 5"/>
            <p:cNvSpPr>
              <a:spLocks noChangeShapeType="1"/>
            </p:cNvSpPr>
            <p:nvPr/>
          </p:nvSpPr>
          <p:spPr bwMode="auto">
            <a:xfrm>
              <a:off x="2961" y="2563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2" name="Line 6"/>
            <p:cNvSpPr>
              <a:spLocks noChangeShapeType="1"/>
            </p:cNvSpPr>
            <p:nvPr/>
          </p:nvSpPr>
          <p:spPr bwMode="auto">
            <a:xfrm>
              <a:off x="2961" y="2707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3" name="Line 7"/>
            <p:cNvSpPr>
              <a:spLocks noChangeShapeType="1"/>
            </p:cNvSpPr>
            <p:nvPr/>
          </p:nvSpPr>
          <p:spPr bwMode="auto">
            <a:xfrm>
              <a:off x="2961" y="2851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Line 8"/>
            <p:cNvSpPr>
              <a:spLocks noChangeShapeType="1"/>
            </p:cNvSpPr>
            <p:nvPr/>
          </p:nvSpPr>
          <p:spPr bwMode="auto">
            <a:xfrm>
              <a:off x="2961" y="2995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5" name="Line 9"/>
            <p:cNvSpPr>
              <a:spLocks noChangeShapeType="1"/>
            </p:cNvSpPr>
            <p:nvPr/>
          </p:nvSpPr>
          <p:spPr bwMode="auto">
            <a:xfrm>
              <a:off x="2961" y="3139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>
              <a:off x="2961" y="3283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7" name="Line 11"/>
            <p:cNvSpPr>
              <a:spLocks noChangeShapeType="1"/>
            </p:cNvSpPr>
            <p:nvPr/>
          </p:nvSpPr>
          <p:spPr bwMode="auto">
            <a:xfrm>
              <a:off x="3105" y="2419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Line 12"/>
            <p:cNvSpPr>
              <a:spLocks noChangeShapeType="1"/>
            </p:cNvSpPr>
            <p:nvPr/>
          </p:nvSpPr>
          <p:spPr bwMode="auto">
            <a:xfrm>
              <a:off x="3249" y="2419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3393" y="2419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3537" y="2419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3681" y="2419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Rectangle 16"/>
            <p:cNvSpPr>
              <a:spLocks noChangeArrowheads="1"/>
            </p:cNvSpPr>
            <p:nvPr/>
          </p:nvSpPr>
          <p:spPr bwMode="auto">
            <a:xfrm>
              <a:off x="2989" y="3022"/>
              <a:ext cx="93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3" name="Rectangle 17"/>
            <p:cNvSpPr>
              <a:spLocks noChangeArrowheads="1"/>
            </p:cNvSpPr>
            <p:nvPr/>
          </p:nvSpPr>
          <p:spPr bwMode="auto">
            <a:xfrm>
              <a:off x="3704" y="2445"/>
              <a:ext cx="94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4" n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cx="24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5" name="Oval 19"/>
            <p:cNvSpPr>
              <a:spLocks noChangeArrowheads="1"/>
            </p:cNvSpPr>
            <p:nvPr/>
          </p:nvSpPr>
          <p:spPr bwMode="auto">
            <a:xfrm>
              <a:off x="3365" y="2967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6" name="Rectangle 20"/>
            <p:cNvSpPr>
              <a:spLocks noChangeArrowheads="1"/>
            </p:cNvSpPr>
            <p:nvPr/>
          </p:nvSpPr>
          <p:spPr bwMode="auto">
            <a:xfrm rot="-5400000">
              <a:off x="3491" y="3236"/>
              <a:ext cx="93" cy="2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7" name="Rectangle 21"/>
            <p:cNvSpPr>
              <a:spLocks noChangeArrowheads="1"/>
            </p:cNvSpPr>
            <p:nvPr/>
          </p:nvSpPr>
          <p:spPr bwMode="auto">
            <a:xfrm>
              <a:off x="3106" y="2563"/>
              <a:ext cx="576" cy="721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8" name="Oval 22"/>
            <p:cNvSpPr>
              <a:spLocks noChangeArrowheads="1"/>
            </p:cNvSpPr>
            <p:nvPr/>
          </p:nvSpPr>
          <p:spPr bwMode="auto">
            <a:xfrm>
              <a:off x="3079" y="311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59" name="Oval 23"/>
            <p:cNvSpPr>
              <a:spLocks noChangeArrowheads="1"/>
            </p:cNvSpPr>
            <p:nvPr/>
          </p:nvSpPr>
          <p:spPr bwMode="auto">
            <a:xfrm>
              <a:off x="3511" y="3261"/>
              <a:ext cx="48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0" name="Oval 24"/>
            <p:cNvSpPr>
              <a:spLocks noChangeArrowheads="1"/>
            </p:cNvSpPr>
            <p:nvPr/>
          </p:nvSpPr>
          <p:spPr bwMode="auto">
            <a:xfrm>
              <a:off x="3656" y="2541"/>
              <a:ext cx="48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1" name="Text Box 25"/>
            <p:cNvSpPr txBox="1">
              <a:spLocks noChangeArrowheads="1"/>
            </p:cNvSpPr>
            <p:nvPr/>
          </p:nvSpPr>
          <p:spPr bwMode="auto">
            <a:xfrm>
              <a:off x="3244" y="2397"/>
              <a:ext cx="18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>
                  <a:solidFill>
                    <a:srgbClr val="969696"/>
                  </a:solidFill>
                </a:rPr>
                <a:t>4</a:t>
              </a:r>
              <a:endParaRPr lang="en-US" altLang="de-DE" sz="1300">
                <a:solidFill>
                  <a:srgbClr val="969696"/>
                </a:solidFill>
              </a:endParaRPr>
            </a:p>
          </p:txBody>
        </p:sp>
        <p:sp>
          <p:nvSpPr>
            <p:cNvPr id="18462" name="Text Box 26"/>
            <p:cNvSpPr txBox="1">
              <a:spLocks noChangeArrowheads="1"/>
            </p:cNvSpPr>
            <p:nvPr/>
          </p:nvSpPr>
          <p:spPr bwMode="auto">
            <a:xfrm>
              <a:off x="3658" y="2828"/>
              <a:ext cx="18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>
                  <a:solidFill>
                    <a:srgbClr val="969696"/>
                  </a:solidFill>
                </a:rPr>
                <a:t>5</a:t>
              </a:r>
              <a:endParaRPr lang="en-US" altLang="de-DE" sz="1300">
                <a:solidFill>
                  <a:srgbClr val="969696"/>
                </a:solidFill>
              </a:endParaRPr>
            </a:p>
          </p:txBody>
        </p:sp>
        <p:sp>
          <p:nvSpPr>
            <p:cNvPr id="18463" name="Text Box 99"/>
            <p:cNvSpPr txBox="1">
              <a:spLocks noChangeArrowheads="1"/>
            </p:cNvSpPr>
            <p:nvPr/>
          </p:nvSpPr>
          <p:spPr bwMode="auto">
            <a:xfrm>
              <a:off x="597" y="3483"/>
              <a:ext cx="1194" cy="18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/>
                <a:t>Steinerbaum-Länge</a:t>
              </a:r>
              <a:endParaRPr lang="en-US" altLang="de-DE" sz="1300"/>
            </a:p>
          </p:txBody>
        </p:sp>
        <p:sp>
          <p:nvSpPr>
            <p:cNvPr id="18464" name="Rectangle 100"/>
            <p:cNvSpPr>
              <a:spLocks noChangeArrowheads="1"/>
            </p:cNvSpPr>
            <p:nvPr/>
          </p:nvSpPr>
          <p:spPr bwMode="auto">
            <a:xfrm>
              <a:off x="655" y="2426"/>
              <a:ext cx="864" cy="100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5" name="Rectangle 101"/>
            <p:cNvSpPr>
              <a:spLocks noChangeArrowheads="1"/>
            </p:cNvSpPr>
            <p:nvPr/>
          </p:nvSpPr>
          <p:spPr bwMode="auto">
            <a:xfrm>
              <a:off x="655" y="2426"/>
              <a:ext cx="864" cy="100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66" name="Line 102"/>
            <p:cNvSpPr>
              <a:spLocks noChangeShapeType="1"/>
            </p:cNvSpPr>
            <p:nvPr/>
          </p:nvSpPr>
          <p:spPr bwMode="auto">
            <a:xfrm>
              <a:off x="655" y="2570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7" name="Line 103"/>
            <p:cNvSpPr>
              <a:spLocks noChangeShapeType="1"/>
            </p:cNvSpPr>
            <p:nvPr/>
          </p:nvSpPr>
          <p:spPr bwMode="auto">
            <a:xfrm>
              <a:off x="655" y="2714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8" name="Line 104"/>
            <p:cNvSpPr>
              <a:spLocks noChangeShapeType="1"/>
            </p:cNvSpPr>
            <p:nvPr/>
          </p:nvSpPr>
          <p:spPr bwMode="auto">
            <a:xfrm>
              <a:off x="655" y="2858"/>
              <a:ext cx="86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Line 105"/>
            <p:cNvSpPr>
              <a:spLocks noChangeShapeType="1"/>
            </p:cNvSpPr>
            <p:nvPr/>
          </p:nvSpPr>
          <p:spPr bwMode="auto">
            <a:xfrm>
              <a:off x="655" y="3002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0" name="Line 106"/>
            <p:cNvSpPr>
              <a:spLocks noChangeShapeType="1"/>
            </p:cNvSpPr>
            <p:nvPr/>
          </p:nvSpPr>
          <p:spPr bwMode="auto">
            <a:xfrm>
              <a:off x="655" y="3146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1" name="Line 107"/>
            <p:cNvSpPr>
              <a:spLocks noChangeShapeType="1"/>
            </p:cNvSpPr>
            <p:nvPr/>
          </p:nvSpPr>
          <p:spPr bwMode="auto">
            <a:xfrm>
              <a:off x="655" y="3290"/>
              <a:ext cx="864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2" name="Line 108"/>
            <p:cNvSpPr>
              <a:spLocks noChangeShapeType="1"/>
            </p:cNvSpPr>
            <p:nvPr/>
          </p:nvSpPr>
          <p:spPr bwMode="auto">
            <a:xfrm>
              <a:off x="799" y="2426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3" name="Line 109"/>
            <p:cNvSpPr>
              <a:spLocks noChangeShapeType="1"/>
            </p:cNvSpPr>
            <p:nvPr/>
          </p:nvSpPr>
          <p:spPr bwMode="auto">
            <a:xfrm>
              <a:off x="943" y="2426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4" name="Line 110"/>
            <p:cNvSpPr>
              <a:spLocks noChangeShapeType="1"/>
            </p:cNvSpPr>
            <p:nvPr/>
          </p:nvSpPr>
          <p:spPr bwMode="auto">
            <a:xfrm>
              <a:off x="1087" y="2426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5" name="Line 111"/>
            <p:cNvSpPr>
              <a:spLocks noChangeShapeType="1"/>
            </p:cNvSpPr>
            <p:nvPr/>
          </p:nvSpPr>
          <p:spPr bwMode="auto">
            <a:xfrm>
              <a:off x="1231" y="2426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6" name="Line 112"/>
            <p:cNvSpPr>
              <a:spLocks noChangeShapeType="1"/>
            </p:cNvSpPr>
            <p:nvPr/>
          </p:nvSpPr>
          <p:spPr bwMode="auto">
            <a:xfrm>
              <a:off x="1375" y="2426"/>
              <a:ext cx="0" cy="100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7" name="Rectangle 113"/>
            <p:cNvSpPr>
              <a:spLocks noChangeArrowheads="1"/>
            </p:cNvSpPr>
            <p:nvPr/>
          </p:nvSpPr>
          <p:spPr bwMode="auto">
            <a:xfrm>
              <a:off x="683" y="3028"/>
              <a:ext cx="93" cy="2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8" name="Rectangle 114"/>
            <p:cNvSpPr>
              <a:spLocks noChangeArrowheads="1"/>
            </p:cNvSpPr>
            <p:nvPr/>
          </p:nvSpPr>
          <p:spPr bwMode="auto">
            <a:xfrm>
              <a:off x="1398" y="2451"/>
              <a:ext cx="94" cy="2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79" name="Rectangle 115"/>
            <p:cNvSpPr>
              <a:spLocks noChangeArrowheads="1"/>
            </p:cNvSpPr>
            <p:nvPr/>
          </p:nvSpPr>
          <p:spPr bwMode="auto">
            <a:xfrm>
              <a:off x="968" y="2737"/>
              <a:ext cx="239" cy="2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0" name="Rectangle 116"/>
            <p:cNvSpPr>
              <a:spLocks noChangeArrowheads="1"/>
            </p:cNvSpPr>
            <p:nvPr/>
          </p:nvSpPr>
          <p:spPr bwMode="auto">
            <a:xfrm rot="-5400000">
              <a:off x="1185" y="3243"/>
              <a:ext cx="94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1" name="Line 117"/>
            <p:cNvSpPr>
              <a:spLocks noChangeShapeType="1"/>
            </p:cNvSpPr>
            <p:nvPr/>
          </p:nvSpPr>
          <p:spPr bwMode="auto">
            <a:xfrm>
              <a:off x="1231" y="2570"/>
              <a:ext cx="0" cy="72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2" name="Line 118"/>
            <p:cNvSpPr>
              <a:spLocks noChangeShapeType="1"/>
            </p:cNvSpPr>
            <p:nvPr/>
          </p:nvSpPr>
          <p:spPr bwMode="auto">
            <a:xfrm>
              <a:off x="1231" y="2570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3" name="Line 119"/>
            <p:cNvSpPr>
              <a:spLocks noChangeShapeType="1"/>
            </p:cNvSpPr>
            <p:nvPr/>
          </p:nvSpPr>
          <p:spPr bwMode="auto">
            <a:xfrm>
              <a:off x="1087" y="3003"/>
              <a:ext cx="0" cy="1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4" name="Line 120"/>
            <p:cNvSpPr>
              <a:spLocks noChangeShapeType="1"/>
            </p:cNvSpPr>
            <p:nvPr/>
          </p:nvSpPr>
          <p:spPr bwMode="auto">
            <a:xfrm>
              <a:off x="799" y="314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5" name="Line 121"/>
            <p:cNvSpPr>
              <a:spLocks noChangeShapeType="1"/>
            </p:cNvSpPr>
            <p:nvPr/>
          </p:nvSpPr>
          <p:spPr bwMode="auto">
            <a:xfrm>
              <a:off x="1087" y="3003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86" name="Oval 122"/>
            <p:cNvSpPr>
              <a:spLocks noChangeArrowheads="1"/>
            </p:cNvSpPr>
            <p:nvPr/>
          </p:nvSpPr>
          <p:spPr bwMode="auto">
            <a:xfrm>
              <a:off x="773" y="3117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7" name="Oval 123"/>
            <p:cNvSpPr>
              <a:spLocks noChangeArrowheads="1"/>
            </p:cNvSpPr>
            <p:nvPr/>
          </p:nvSpPr>
          <p:spPr bwMode="auto">
            <a:xfrm>
              <a:off x="1059" y="2973"/>
              <a:ext cx="48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8" name="Oval 124"/>
            <p:cNvSpPr>
              <a:spLocks noChangeArrowheads="1"/>
            </p:cNvSpPr>
            <p:nvPr/>
          </p:nvSpPr>
          <p:spPr bwMode="auto">
            <a:xfrm>
              <a:off x="1205" y="3268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89" name="Oval 125"/>
            <p:cNvSpPr>
              <a:spLocks noChangeArrowheads="1"/>
            </p:cNvSpPr>
            <p:nvPr/>
          </p:nvSpPr>
          <p:spPr bwMode="auto">
            <a:xfrm>
              <a:off x="1350" y="2548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90" name="Text Box 126"/>
            <p:cNvSpPr txBox="1">
              <a:spLocks noChangeArrowheads="1"/>
            </p:cNvSpPr>
            <p:nvPr/>
          </p:nvSpPr>
          <p:spPr bwMode="auto">
            <a:xfrm>
              <a:off x="932" y="2980"/>
              <a:ext cx="18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de-DE" altLang="de-DE" sz="1300">
                  <a:solidFill>
                    <a:srgbClr val="969696"/>
                  </a:solidFill>
                </a:rPr>
                <a:t>3</a:t>
              </a:r>
              <a:endParaRPr lang="en-US" altLang="de-DE" sz="1300">
                <a:solidFill>
                  <a:srgbClr val="969696"/>
                </a:solidFill>
              </a:endParaRPr>
            </a:p>
          </p:txBody>
        </p:sp>
        <p:sp>
          <p:nvSpPr>
            <p:cNvPr id="18491" name="Text Box 127"/>
            <p:cNvSpPr txBox="1">
              <a:spLocks noChangeArrowheads="1"/>
            </p:cNvSpPr>
            <p:nvPr/>
          </p:nvSpPr>
          <p:spPr bwMode="auto">
            <a:xfrm>
              <a:off x="1065" y="2980"/>
              <a:ext cx="18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de-DE" altLang="de-DE" sz="1300">
                  <a:solidFill>
                    <a:srgbClr val="969696"/>
                  </a:solidFill>
                </a:rPr>
                <a:t>1</a:t>
              </a:r>
              <a:endParaRPr lang="en-US" altLang="de-DE" sz="1300">
                <a:solidFill>
                  <a:srgbClr val="969696"/>
                </a:solidFill>
              </a:endParaRPr>
            </a:p>
          </p:txBody>
        </p:sp>
        <p:sp>
          <p:nvSpPr>
            <p:cNvPr id="18492" name="Text Box 128"/>
            <p:cNvSpPr txBox="1">
              <a:spLocks noChangeArrowheads="1"/>
            </p:cNvSpPr>
            <p:nvPr/>
          </p:nvSpPr>
          <p:spPr bwMode="auto">
            <a:xfrm>
              <a:off x="1205" y="2836"/>
              <a:ext cx="18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de-DE" altLang="de-DE" sz="1300">
                  <a:solidFill>
                    <a:srgbClr val="969696"/>
                  </a:solidFill>
                </a:rPr>
                <a:t>6</a:t>
              </a:r>
              <a:endParaRPr lang="en-US" altLang="de-DE" sz="1300">
                <a:solidFill>
                  <a:srgbClr val="969696"/>
                </a:solidFill>
              </a:endParaRPr>
            </a:p>
          </p:txBody>
        </p:sp>
        <p:sp>
          <p:nvSpPr>
            <p:cNvPr id="18493" name="AutoShape 129"/>
            <p:cNvSpPr>
              <a:spLocks noChangeArrowheads="1"/>
            </p:cNvSpPr>
            <p:nvPr/>
          </p:nvSpPr>
          <p:spPr bwMode="auto">
            <a:xfrm>
              <a:off x="2109" y="2737"/>
              <a:ext cx="241" cy="43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18494" name="Object 130"/>
            <p:cNvGraphicFramePr>
              <a:graphicFrameLocks noChangeAspect="1"/>
            </p:cNvGraphicFramePr>
            <p:nvPr/>
          </p:nvGraphicFramePr>
          <p:xfrm>
            <a:off x="4346" y="3117"/>
            <a:ext cx="967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Formel" r:id="rId3" imgW="876300" imgH="228600" progId="Equation.3">
                    <p:embed/>
                  </p:oleObj>
                </mc:Choice>
                <mc:Fallback>
                  <p:oleObj name="Formel" r:id="rId3" imgW="876300" imgH="228600" progId="Equation.3">
                    <p:embed/>
                    <p:pic>
                      <p:nvPicPr>
                        <p:cNvPr id="0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3117"/>
                          <a:ext cx="967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5" name="Text Box 131"/>
            <p:cNvSpPr txBox="1">
              <a:spLocks noChangeArrowheads="1"/>
            </p:cNvSpPr>
            <p:nvPr/>
          </p:nvSpPr>
          <p:spPr bwMode="auto">
            <a:xfrm>
              <a:off x="3288" y="3125"/>
              <a:ext cx="2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 i="1">
                  <a:solidFill>
                    <a:srgbClr val="CC0000"/>
                  </a:solidFill>
                </a:rPr>
                <a:t>w</a:t>
              </a:r>
              <a:endParaRPr lang="en-US" altLang="de-DE" sz="1300" i="1">
                <a:solidFill>
                  <a:srgbClr val="CC0000"/>
                </a:solidFill>
              </a:endParaRPr>
            </a:p>
          </p:txBody>
        </p:sp>
        <p:sp>
          <p:nvSpPr>
            <p:cNvPr id="18496" name="Text Box 132"/>
            <p:cNvSpPr txBox="1">
              <a:spLocks noChangeArrowheads="1"/>
            </p:cNvSpPr>
            <p:nvPr/>
          </p:nvSpPr>
          <p:spPr bwMode="auto">
            <a:xfrm>
              <a:off x="3519" y="2830"/>
              <a:ext cx="2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300" i="1">
                  <a:solidFill>
                    <a:srgbClr val="CC0000"/>
                  </a:solidFill>
                </a:rPr>
                <a:t>h</a:t>
              </a:r>
              <a:endParaRPr lang="en-US" altLang="de-DE" sz="1300" i="1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Zur Einbeziehung von Netzeigenschaften (z.B. kritische Netze) werden </a:t>
            </a:r>
            <a:r>
              <a:rPr lang="de-DE" altLang="de-DE" dirty="0">
                <a:solidFill>
                  <a:srgbClr val="CC0000"/>
                </a:solidFill>
              </a:rPr>
              <a:t>Netzgewichte</a:t>
            </a:r>
            <a:r>
              <a:rPr lang="de-DE" altLang="de-DE" dirty="0"/>
              <a:t> eingeführt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Netzgewicht: numerischer Faktor, der „Wichtigkeit“ eines Netzes ausdrückt</a:t>
            </a:r>
            <a:br>
              <a:rPr lang="de-DE" altLang="de-DE" dirty="0"/>
            </a:br>
            <a:r>
              <a:rPr lang="de-DE" altLang="de-DE" dirty="0"/>
              <a:t>Beispiel: 1 = Normalnetz, 2 = Netz mit doppelt-wichtiger Bedeutung usw.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Kostenfunktion: Minimierung der gewichteten Gesamtverbindungslänge </a:t>
            </a:r>
            <a:r>
              <a:rPr lang="de-DE" altLang="de-DE" i="1" dirty="0"/>
              <a:t>L</a:t>
            </a:r>
            <a:r>
              <a:rPr lang="de-DE" altLang="de-DE" dirty="0"/>
              <a:t>(</a:t>
            </a:r>
            <a:r>
              <a:rPr lang="de-DE" altLang="de-DE" i="1" dirty="0"/>
              <a:t>P</a:t>
            </a:r>
            <a:r>
              <a:rPr lang="de-DE" altLang="de-DE" dirty="0"/>
              <a:t>) aller Signalnetze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  <a:p>
            <a:pPr marL="323850" indent="-323850" defTabSz="849313"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 wobei </a:t>
            </a:r>
            <a:r>
              <a:rPr lang="de-DE" altLang="de-DE" i="1" dirty="0" err="1"/>
              <a:t>L</a:t>
            </a:r>
            <a:r>
              <a:rPr lang="de-DE" altLang="de-DE" i="1" baseline="-25000" dirty="0" err="1"/>
              <a:t>n</a:t>
            </a:r>
            <a:r>
              <a:rPr lang="de-DE" altLang="de-DE" dirty="0"/>
              <a:t> die geschätzte Länge des Netzes </a:t>
            </a:r>
            <a:r>
              <a:rPr lang="de-DE" altLang="de-DE" i="1" dirty="0"/>
              <a:t>n</a:t>
            </a:r>
            <a:r>
              <a:rPr lang="de-DE" altLang="de-DE" dirty="0"/>
              <a:t>,  </a:t>
            </a:r>
            <a:r>
              <a:rPr lang="de-DE" altLang="de-DE" i="1" dirty="0" err="1"/>
              <a:t>w</a:t>
            </a:r>
            <a:r>
              <a:rPr lang="de-DE" altLang="de-DE" i="1" baseline="-25000" dirty="0" err="1"/>
              <a:t>n</a:t>
            </a:r>
            <a:r>
              <a:rPr lang="de-DE" altLang="de-DE" dirty="0"/>
              <a:t> das Gewicht (</a:t>
            </a:r>
            <a:r>
              <a:rPr lang="de-DE" altLang="de-DE" dirty="0" err="1"/>
              <a:t>Weight</a:t>
            </a:r>
            <a:r>
              <a:rPr lang="de-DE" altLang="de-DE" dirty="0"/>
              <a:t>) </a:t>
            </a:r>
            <a:br>
              <a:rPr lang="de-DE" altLang="de-DE" dirty="0"/>
            </a:br>
            <a:r>
              <a:rPr lang="de-DE" altLang="de-DE" dirty="0"/>
              <a:t>des Netzes </a:t>
            </a:r>
            <a:r>
              <a:rPr lang="de-DE" altLang="de-DE" i="1" dirty="0"/>
              <a:t>n</a:t>
            </a:r>
            <a:r>
              <a:rPr lang="de-DE" altLang="de-DE" dirty="0"/>
              <a:t> und </a:t>
            </a:r>
            <a:r>
              <a:rPr lang="de-DE" altLang="de-DE" i="1" dirty="0"/>
              <a:t>N</a:t>
            </a:r>
            <a:r>
              <a:rPr lang="de-DE" altLang="de-DE" dirty="0"/>
              <a:t> die Menge aller Netze sind.</a:t>
            </a:r>
            <a:endParaRPr lang="en-US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1987" name="Object 3"/>
              <p:cNvSpPr txBox="1"/>
              <p:nvPr/>
            </p:nvSpPr>
            <p:spPr bwMode="auto">
              <a:xfrm>
                <a:off x="1043608" y="3501008"/>
                <a:ext cx="3126680" cy="644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de-D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68198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501008"/>
                <a:ext cx="3126680" cy="644525"/>
              </a:xfrm>
              <a:prstGeom prst="rect">
                <a:avLst/>
              </a:prstGeom>
              <a:blipFill>
                <a:blip r:embed="rId2"/>
                <a:stretch>
                  <a:fillRect l="-195" t="-171698" b="-20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	Optimierungsziel: Gewichtete Gesamtverbindungslänge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 uiExpand="1" build="p"/>
      <p:bldP spid="6819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8013" y="1433513"/>
            <a:ext cx="285908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Netze		Gewicht</a:t>
            </a:r>
            <a:endParaRPr lang="de-DE" altLang="de-DE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(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	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2</a:t>
            </a:r>
            <a:endParaRPr lang="de-DE" altLang="de-DE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(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	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4</a:t>
            </a:r>
            <a:endParaRPr lang="de-DE" altLang="de-DE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(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	</a:t>
            </a:r>
            <a:r>
              <a:rPr lang="de-DE" altLang="de-DE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</a:t>
            </a:r>
            <a:r>
              <a:rPr lang="de-DE" altLang="de-DE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de-DE" altLang="de-DE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</a:t>
            </a:r>
            <a:endParaRPr lang="en-US" altLang="de-DE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41875" y="1549400"/>
            <a:ext cx="1371600" cy="16017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41875" y="1549400"/>
            <a:ext cx="1371600" cy="16017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841875" y="177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841875" y="200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841875" y="223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841875" y="246380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841875" y="269240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841875" y="292100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070475" y="1549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299075" y="1549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527675" y="1549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756275" y="1549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984875" y="1549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884738" y="2506663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-5400000">
            <a:off x="5462588" y="1482725"/>
            <a:ext cx="147638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337175" y="2284413"/>
            <a:ext cx="379413" cy="1412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 rot="-5400000">
            <a:off x="5682456" y="2847182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527675" y="177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5527675" y="2235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5527675" y="246538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070475" y="26939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5756275" y="246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5027613" y="2647950"/>
            <a:ext cx="77787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5481638" y="2419350"/>
            <a:ext cx="77787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5713413" y="2886075"/>
            <a:ext cx="77787" cy="777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5951538" y="219233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4881563" y="1592263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24563" y="2052638"/>
            <a:ext cx="147637" cy="60483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5486400" y="1727200"/>
            <a:ext cx="77788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V="1">
            <a:off x="5756275" y="2463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5484813" y="2193925"/>
            <a:ext cx="77787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5035550" y="1733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070475" y="1778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5951538" y="2427288"/>
            <a:ext cx="76200" cy="777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4813300" y="1635125"/>
            <a:ext cx="3016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A</a:t>
            </a:r>
            <a:endParaRPr lang="en-US" altLang="de-DE" sz="1300" i="1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4802188" y="2541588"/>
            <a:ext cx="301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B</a:t>
            </a:r>
            <a:endParaRPr lang="en-US" altLang="de-DE" sz="1300" i="1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5292725" y="1522413"/>
            <a:ext cx="3095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C</a:t>
            </a:r>
            <a:endParaRPr lang="en-US" altLang="de-DE" sz="1300" i="1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5299075" y="2200275"/>
            <a:ext cx="3111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D</a:t>
            </a:r>
            <a:endParaRPr lang="en-US" altLang="de-DE" sz="1300" i="1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5527675" y="2887663"/>
            <a:ext cx="301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E</a:t>
            </a:r>
            <a:endParaRPr lang="en-US" altLang="de-DE" sz="1300" i="1"/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5957888" y="2181225"/>
            <a:ext cx="293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F</a:t>
            </a:r>
            <a:endParaRPr lang="en-US" altLang="de-DE" sz="1300" i="1"/>
          </a:p>
        </p:txBody>
      </p:sp>
      <p:sp>
        <p:nvSpPr>
          <p:cNvPr id="20524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    Optimierungsziel: Gewichtete Gesamtverbindungslänge – Beispiel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49017DC-B701-4EEC-8A94-4553058CB6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6613" y="3962400"/>
            <a:ext cx="4257675" cy="693738"/>
            <a:chOff x="527" y="2496"/>
            <a:chExt cx="2682" cy="43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3B41A1C-E4FC-4AE7-BBFD-A1DA215C13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" y="2526"/>
              <a:ext cx="264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271B5A9-1548-4F33-9353-9B01C25E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572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6F593E8-70F1-4514-9ACA-4E4D6978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47BDDA1-0647-48D8-AD33-E83EFE48B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48008BFF-4BC5-4FA2-8189-D5923B0A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8AAB5EA0-2C2C-44C2-9665-66320BE53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709A1E83-3EAA-4C51-893C-2222AB986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1CC6C54-AEF2-4850-964D-6CBD32F3A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572"/>
              <a:ext cx="1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E0F55988-7A0A-4FBC-937E-DD6585771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" y="2572"/>
              <a:ext cx="1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A8F2C483-2608-467B-BB99-19959DE83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" y="2572"/>
              <a:ext cx="1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51DAF083-47D4-43BB-9EB1-9E5A2398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2554"/>
              <a:ext cx="1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EE5CA05-74B0-4655-8AE4-28FA42FF2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2554"/>
              <a:ext cx="13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×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E4919927-8EC2-4620-AA66-90EF529D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554"/>
              <a:ext cx="1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+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FE1532BC-0020-4B19-BAA5-AED39485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2554"/>
              <a:ext cx="13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×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D31B3424-3885-4545-A5AB-DC7EE74B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554"/>
              <a:ext cx="1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+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418A830B-FCFC-48B8-9F01-9DCFC6FA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2554"/>
              <a:ext cx="13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×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B1DC6DDE-6CB3-423D-8744-B99DD3F4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2554"/>
              <a:ext cx="1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999C8F15-793C-42BA-B2DE-C186E889B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554"/>
              <a:ext cx="13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×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9EB17067-FCEB-4953-8F8A-BE65461C8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554"/>
              <a:ext cx="1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=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88BC327-917E-4F96-A523-FA224B2D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2496"/>
              <a:ext cx="35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3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å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F6FE6C88-6FD1-4FA5-B252-5119B4D1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782"/>
              <a:ext cx="13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Î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67D5C1FC-CB93-4CB1-9739-E32D91268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793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C034F4C5-E5A9-40A1-83D0-7C4C7E2AC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2793"/>
              <a:ext cx="9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61C247BD-DF63-44A1-878E-4B2339D6A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663"/>
              <a:ext cx="9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810CCF6E-D777-480F-A464-C6D1D0CED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663"/>
              <a:ext cx="9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8E0FFB42-8169-409A-BCE1-5441184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572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F8E80021-F067-4458-83EF-C6A850621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72"/>
              <a:ext cx="1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3EF42AA2-27A9-447A-9A8D-6AF0F0370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572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2EEECBD7-A85A-4BDF-87E1-3E1FD3A3C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572"/>
              <a:ext cx="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8013" y="1411288"/>
            <a:ext cx="8099425" cy="4381500"/>
          </a:xfrm>
          <a:noFill/>
        </p:spPr>
        <p:txBody>
          <a:bodyPr lIns="191095" tIns="44941" rIns="89883" bIns="44941"/>
          <a:lstStyle/>
          <a:p>
            <a:pPr marL="304800" indent="-304800" defTabSz="849313">
              <a:lnSpc>
                <a:spcPct val="95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Die Anzahl der Netze, welche bei einer bestimmten Platzierung </a:t>
            </a:r>
            <a:r>
              <a:rPr lang="de-DE" altLang="de-DE" i="1"/>
              <a:t>P</a:t>
            </a:r>
            <a:r>
              <a:rPr lang="de-DE" altLang="de-DE"/>
              <a:t> von der vertikalen Schnittlinie </a:t>
            </a:r>
            <a:r>
              <a:rPr lang="de-DE" altLang="de-DE" i="1"/>
              <a:t>x</a:t>
            </a:r>
            <a:r>
              <a:rPr lang="de-DE" altLang="de-DE" i="1" baseline="-25000"/>
              <a:t>i</a:t>
            </a:r>
            <a:r>
              <a:rPr lang="de-DE" altLang="de-DE"/>
              <a:t> geschnitten werden, sei mit </a:t>
            </a:r>
            <a:r>
              <a:rPr lang="de-DE" altLang="de-DE" i="1"/>
              <a:t></a:t>
            </a:r>
            <a:r>
              <a:rPr lang="de-DE" altLang="de-DE" i="1" baseline="-25000"/>
              <a:t>P</a:t>
            </a:r>
            <a:r>
              <a:rPr lang="de-DE" altLang="de-DE"/>
              <a:t>(</a:t>
            </a:r>
            <a:r>
              <a:rPr lang="de-DE" altLang="de-DE" i="1"/>
              <a:t>x</a:t>
            </a:r>
            <a:r>
              <a:rPr lang="de-DE" altLang="de-DE" i="1" baseline="-25000"/>
              <a:t>i</a:t>
            </a:r>
            <a:r>
              <a:rPr lang="de-DE" altLang="de-DE"/>
              <a:t>) gekennzeichnet.</a:t>
            </a:r>
            <a:br>
              <a:rPr lang="de-DE" altLang="de-DE"/>
            </a:br>
            <a:endParaRPr lang="de-DE" altLang="de-DE"/>
          </a:p>
          <a:p>
            <a:pPr marL="304800" indent="-304800" defTabSz="849313">
              <a:lnSpc>
                <a:spcPct val="95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Analog ist </a:t>
            </a:r>
            <a:r>
              <a:rPr lang="de-DE" altLang="de-DE" i="1"/>
              <a:t></a:t>
            </a:r>
            <a:r>
              <a:rPr lang="de-DE" altLang="de-DE" i="1" baseline="-25000"/>
              <a:t>P</a:t>
            </a:r>
            <a:r>
              <a:rPr lang="de-DE" altLang="de-DE"/>
              <a:t>(</a:t>
            </a:r>
            <a:r>
              <a:rPr lang="de-DE" altLang="de-DE" i="1"/>
              <a:t>y</a:t>
            </a:r>
            <a:r>
              <a:rPr lang="de-DE" altLang="de-DE" i="1" baseline="-25000"/>
              <a:t>j</a:t>
            </a:r>
            <a:r>
              <a:rPr lang="de-DE" altLang="de-DE"/>
              <a:t>) die Menge von Netzen, die eine horizontale Schnittlinie </a:t>
            </a:r>
            <a:r>
              <a:rPr lang="de-DE" altLang="de-DE" i="1"/>
              <a:t>y</a:t>
            </a:r>
            <a:r>
              <a:rPr lang="de-DE" altLang="de-DE" i="1" baseline="-25000"/>
              <a:t>i</a:t>
            </a:r>
            <a:r>
              <a:rPr lang="de-DE" altLang="de-DE"/>
              <a:t> schneiden. </a:t>
            </a:r>
            <a:br>
              <a:rPr lang="de-DE" altLang="de-DE"/>
            </a:br>
            <a:endParaRPr lang="de-DE" altLang="de-DE"/>
          </a:p>
          <a:p>
            <a:pPr marL="304800" indent="-304800" defTabSz="849313">
              <a:lnSpc>
                <a:spcPct val="95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Kostenfunktion: Minimierung von</a:t>
            </a:r>
          </a:p>
        </p:txBody>
      </p:sp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4418013" y="3068638"/>
          <a:ext cx="33940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rmel" r:id="rId4" imgW="1727200" imgH="368300" progId="Equation.3">
                  <p:embed/>
                </p:oleObj>
              </mc:Choice>
              <mc:Fallback>
                <p:oleObj name="Formel" r:id="rId4" imgW="17272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068638"/>
                        <a:ext cx="33940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4211638" y="3860800"/>
            <a:ext cx="4178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rgbClr val="808080"/>
                </a:solidFill>
              </a:rPr>
              <a:t>Annahme: Gittereinheit = 1 Längeneinheit</a:t>
            </a:r>
            <a:endParaRPr lang="en-US" altLang="de-DE">
              <a:solidFill>
                <a:srgbClr val="80808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4.2.2	Optimierungsziel: Anzahl der geschnittenen Netze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4" grpId="0" build="p"/>
      <p:bldP spid="684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608013" y="1370013"/>
            <a:ext cx="7773987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04800" indent="-3048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endParaRPr lang="de-DE" altLang="de-DE">
              <a:sym typeface="Symbol" pitchFamily="18" charset="2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38200" y="1173163"/>
          <a:ext cx="8156575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okument" r:id="rId3" imgW="5070771" imgH="8190865" progId="Word.Document.8">
                  <p:embed/>
                </p:oleObj>
              </mc:Choice>
              <mc:Fallback>
                <p:oleObj name="Dokument" r:id="rId3" imgW="5070771" imgH="8190865" progId="Word.Document.8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69978"/>
                      <a:stretch>
                        <a:fillRect/>
                      </a:stretch>
                    </p:blipFill>
                    <p:spPr bwMode="auto">
                      <a:xfrm>
                        <a:off x="838200" y="1173163"/>
                        <a:ext cx="8156575" cy="362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81400" y="1639888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81400" y="1639888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24263" y="2597150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 rot="-5400000">
            <a:off x="4202906" y="1574007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076700" y="2374900"/>
            <a:ext cx="379413" cy="141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 rot="-5400000">
            <a:off x="4422775" y="2936875"/>
            <a:ext cx="147638" cy="3825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267200" y="186848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267200" y="23256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267200" y="25558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810000" y="27844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4495800" y="255428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4452938" y="2976563"/>
            <a:ext cx="77787" cy="777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691063" y="2282825"/>
            <a:ext cx="76200" cy="76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3621088" y="1682750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764088" y="2143125"/>
            <a:ext cx="147637" cy="60483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4225925" y="1819275"/>
            <a:ext cx="77788" cy="76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4495800" y="25542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4224338" y="2284413"/>
            <a:ext cx="77787" cy="77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810000" y="1868488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691063" y="2517775"/>
            <a:ext cx="76200" cy="777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552825" y="1725613"/>
            <a:ext cx="3032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A</a:t>
            </a:r>
            <a:endParaRPr lang="en-US" altLang="de-DE" sz="1300" i="1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541713" y="2632075"/>
            <a:ext cx="3032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B</a:t>
            </a:r>
            <a:endParaRPr lang="en-US" altLang="de-DE" sz="1300" i="1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032250" y="1612900"/>
            <a:ext cx="3095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C</a:t>
            </a:r>
            <a:endParaRPr lang="en-US" altLang="de-DE" sz="1300" i="1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038600" y="2290763"/>
            <a:ext cx="31273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D</a:t>
            </a:r>
            <a:endParaRPr lang="en-US" altLang="de-DE" sz="1300" i="1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267200" y="2978150"/>
            <a:ext cx="3032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E</a:t>
            </a:r>
            <a:endParaRPr lang="en-US" altLang="de-DE" sz="1300" i="1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697413" y="2271713"/>
            <a:ext cx="293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F</a:t>
            </a:r>
            <a:endParaRPr lang="en-US" altLang="de-DE" sz="1300" i="1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038600" y="1487488"/>
            <a:ext cx="0" cy="1906587"/>
          </a:xfrm>
          <a:prstGeom prst="line">
            <a:avLst/>
          </a:prstGeom>
          <a:noFill/>
          <a:ln w="19050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4557713" y="1492250"/>
            <a:ext cx="0" cy="1906588"/>
          </a:xfrm>
          <a:prstGeom prst="line">
            <a:avLst/>
          </a:prstGeom>
          <a:noFill/>
          <a:ln w="19050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3429000" y="2173288"/>
            <a:ext cx="167640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3429000" y="2708275"/>
            <a:ext cx="167640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5089525" y="2554288"/>
            <a:ext cx="3397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>
                <a:solidFill>
                  <a:srgbClr val="B2B2B2"/>
                </a:solidFill>
              </a:rPr>
              <a:t>y</a:t>
            </a:r>
            <a:r>
              <a:rPr lang="de-DE" altLang="de-DE" sz="1300" baseline="-25000">
                <a:solidFill>
                  <a:srgbClr val="B2B2B2"/>
                </a:solidFill>
              </a:rPr>
              <a:t>1</a:t>
            </a:r>
            <a:endParaRPr lang="en-US" altLang="de-DE" sz="1300">
              <a:solidFill>
                <a:srgbClr val="B2B2B2"/>
              </a:solidFill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075238" y="2020888"/>
            <a:ext cx="4111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>
                <a:solidFill>
                  <a:srgbClr val="B2B2B2"/>
                </a:solidFill>
              </a:rPr>
              <a:t>y</a:t>
            </a:r>
            <a:r>
              <a:rPr lang="de-DE" altLang="de-DE" sz="1300" baseline="-25000">
                <a:solidFill>
                  <a:srgbClr val="B2B2B2"/>
                </a:solidFill>
              </a:rPr>
              <a:t>2</a:t>
            </a:r>
            <a:endParaRPr lang="en-US" altLang="de-DE" sz="1300">
              <a:solidFill>
                <a:srgbClr val="B2B2B2"/>
              </a:solidFill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852863" y="1181100"/>
            <a:ext cx="3397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>
                <a:solidFill>
                  <a:srgbClr val="B2B2B2"/>
                </a:solidFill>
              </a:rPr>
              <a:t>x</a:t>
            </a:r>
            <a:r>
              <a:rPr lang="de-DE" altLang="de-DE" sz="1300" baseline="-25000">
                <a:solidFill>
                  <a:srgbClr val="B2B2B2"/>
                </a:solidFill>
              </a:rPr>
              <a:t>1</a:t>
            </a:r>
            <a:endParaRPr lang="en-US" altLang="de-DE" sz="1300">
              <a:solidFill>
                <a:srgbClr val="B2B2B2"/>
              </a:solidFill>
            </a:endParaRPr>
          </a:p>
        </p:txBody>
      </p:sp>
      <p:sp>
        <p:nvSpPr>
          <p:cNvPr id="23589" name="Rectangle 40"/>
          <p:cNvSpPr>
            <a:spLocks noChangeArrowheads="1"/>
          </p:cNvSpPr>
          <p:nvPr/>
        </p:nvSpPr>
        <p:spPr bwMode="auto">
          <a:xfrm>
            <a:off x="6461125" y="1639888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90" name="Rectangle 41"/>
          <p:cNvSpPr>
            <a:spLocks noChangeArrowheads="1"/>
          </p:cNvSpPr>
          <p:nvPr/>
        </p:nvSpPr>
        <p:spPr bwMode="auto">
          <a:xfrm>
            <a:off x="6461125" y="1639888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91" name="Line 42"/>
          <p:cNvSpPr>
            <a:spLocks noChangeShapeType="1"/>
          </p:cNvSpPr>
          <p:nvPr/>
        </p:nvSpPr>
        <p:spPr bwMode="auto">
          <a:xfrm>
            <a:off x="7146925" y="186848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92" name="Line 43"/>
          <p:cNvSpPr>
            <a:spLocks noChangeShapeType="1"/>
          </p:cNvSpPr>
          <p:nvPr/>
        </p:nvSpPr>
        <p:spPr bwMode="auto">
          <a:xfrm>
            <a:off x="7146925" y="23256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93" name="Line 44"/>
          <p:cNvSpPr>
            <a:spLocks noChangeShapeType="1"/>
          </p:cNvSpPr>
          <p:nvPr/>
        </p:nvSpPr>
        <p:spPr bwMode="auto">
          <a:xfrm>
            <a:off x="7146925" y="25558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94" name="Line 45"/>
          <p:cNvSpPr>
            <a:spLocks noChangeShapeType="1"/>
          </p:cNvSpPr>
          <p:nvPr/>
        </p:nvSpPr>
        <p:spPr bwMode="auto">
          <a:xfrm>
            <a:off x="6689725" y="27844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95" name="Line 46"/>
          <p:cNvSpPr>
            <a:spLocks noChangeShapeType="1"/>
          </p:cNvSpPr>
          <p:nvPr/>
        </p:nvSpPr>
        <p:spPr bwMode="auto">
          <a:xfrm flipH="1" flipV="1">
            <a:off x="7372350" y="2551113"/>
            <a:ext cx="3175" cy="460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96" name="Oval 47"/>
          <p:cNvSpPr>
            <a:spLocks noChangeArrowheads="1"/>
          </p:cNvSpPr>
          <p:nvPr/>
        </p:nvSpPr>
        <p:spPr bwMode="auto">
          <a:xfrm>
            <a:off x="7334250" y="2976563"/>
            <a:ext cx="77788" cy="777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97" name="Oval 48"/>
          <p:cNvSpPr>
            <a:spLocks noChangeArrowheads="1"/>
          </p:cNvSpPr>
          <p:nvPr/>
        </p:nvSpPr>
        <p:spPr bwMode="auto">
          <a:xfrm>
            <a:off x="7570788" y="2282825"/>
            <a:ext cx="77787" cy="76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98" name="Oval 49"/>
          <p:cNvSpPr>
            <a:spLocks noChangeArrowheads="1"/>
          </p:cNvSpPr>
          <p:nvPr/>
        </p:nvSpPr>
        <p:spPr bwMode="auto">
          <a:xfrm>
            <a:off x="7107238" y="1819275"/>
            <a:ext cx="77787" cy="76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99" name="Line 50"/>
          <p:cNvSpPr>
            <a:spLocks noChangeShapeType="1"/>
          </p:cNvSpPr>
          <p:nvPr/>
        </p:nvSpPr>
        <p:spPr bwMode="auto">
          <a:xfrm>
            <a:off x="7367588" y="2551113"/>
            <a:ext cx="2365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00" name="Oval 51"/>
          <p:cNvSpPr>
            <a:spLocks noChangeArrowheads="1"/>
          </p:cNvSpPr>
          <p:nvPr/>
        </p:nvSpPr>
        <p:spPr bwMode="auto">
          <a:xfrm>
            <a:off x="7105650" y="2284413"/>
            <a:ext cx="77788" cy="77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01" name="Line 52"/>
          <p:cNvSpPr>
            <a:spLocks noChangeShapeType="1"/>
          </p:cNvSpPr>
          <p:nvPr/>
        </p:nvSpPr>
        <p:spPr bwMode="auto">
          <a:xfrm>
            <a:off x="6689725" y="1868488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02" name="Oval 53"/>
          <p:cNvSpPr>
            <a:spLocks noChangeArrowheads="1"/>
          </p:cNvSpPr>
          <p:nvPr/>
        </p:nvSpPr>
        <p:spPr bwMode="auto">
          <a:xfrm>
            <a:off x="7570788" y="2517775"/>
            <a:ext cx="77787" cy="777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03" name="Text Box 54"/>
          <p:cNvSpPr txBox="1">
            <a:spLocks noChangeArrowheads="1"/>
          </p:cNvSpPr>
          <p:nvPr/>
        </p:nvSpPr>
        <p:spPr bwMode="auto">
          <a:xfrm>
            <a:off x="6432550" y="1725613"/>
            <a:ext cx="3032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A</a:t>
            </a:r>
            <a:endParaRPr lang="en-US" altLang="de-DE" sz="1300" i="1"/>
          </a:p>
        </p:txBody>
      </p:sp>
      <p:sp>
        <p:nvSpPr>
          <p:cNvPr id="23604" name="Text Box 55"/>
          <p:cNvSpPr txBox="1">
            <a:spLocks noChangeArrowheads="1"/>
          </p:cNvSpPr>
          <p:nvPr/>
        </p:nvSpPr>
        <p:spPr bwMode="auto">
          <a:xfrm>
            <a:off x="6556375" y="2797175"/>
            <a:ext cx="3032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B</a:t>
            </a:r>
            <a:endParaRPr lang="en-US" altLang="de-DE" sz="1300" i="1"/>
          </a:p>
        </p:txBody>
      </p:sp>
      <p:sp>
        <p:nvSpPr>
          <p:cNvPr id="23605" name="Text Box 56"/>
          <p:cNvSpPr txBox="1">
            <a:spLocks noChangeArrowheads="1"/>
          </p:cNvSpPr>
          <p:nvPr/>
        </p:nvSpPr>
        <p:spPr bwMode="auto">
          <a:xfrm>
            <a:off x="6911975" y="1612900"/>
            <a:ext cx="311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C</a:t>
            </a:r>
            <a:endParaRPr lang="en-US" altLang="de-DE" sz="1300" i="1"/>
          </a:p>
        </p:txBody>
      </p:sp>
      <p:sp>
        <p:nvSpPr>
          <p:cNvPr id="23606" name="Text Box 57"/>
          <p:cNvSpPr txBox="1">
            <a:spLocks noChangeArrowheads="1"/>
          </p:cNvSpPr>
          <p:nvPr/>
        </p:nvSpPr>
        <p:spPr bwMode="auto">
          <a:xfrm>
            <a:off x="6918325" y="2290763"/>
            <a:ext cx="31273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D</a:t>
            </a:r>
            <a:endParaRPr lang="en-US" altLang="de-DE" sz="1300" i="1"/>
          </a:p>
        </p:txBody>
      </p:sp>
      <p:sp>
        <p:nvSpPr>
          <p:cNvPr id="23607" name="Text Box 58"/>
          <p:cNvSpPr txBox="1">
            <a:spLocks noChangeArrowheads="1"/>
          </p:cNvSpPr>
          <p:nvPr/>
        </p:nvSpPr>
        <p:spPr bwMode="auto">
          <a:xfrm>
            <a:off x="7089775" y="2873375"/>
            <a:ext cx="30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E</a:t>
            </a:r>
            <a:endParaRPr lang="en-US" altLang="de-DE" sz="1300" i="1"/>
          </a:p>
        </p:txBody>
      </p:sp>
      <p:sp>
        <p:nvSpPr>
          <p:cNvPr id="23608" name="Text Box 59"/>
          <p:cNvSpPr txBox="1">
            <a:spLocks noChangeArrowheads="1"/>
          </p:cNvSpPr>
          <p:nvPr/>
        </p:nvSpPr>
        <p:spPr bwMode="auto">
          <a:xfrm>
            <a:off x="7577138" y="2271713"/>
            <a:ext cx="295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F</a:t>
            </a:r>
            <a:endParaRPr lang="en-US" altLang="de-DE" sz="1300" i="1"/>
          </a:p>
        </p:txBody>
      </p:sp>
      <p:sp>
        <p:nvSpPr>
          <p:cNvPr id="23609" name="Line 60"/>
          <p:cNvSpPr>
            <a:spLocks noChangeShapeType="1"/>
          </p:cNvSpPr>
          <p:nvPr/>
        </p:nvSpPr>
        <p:spPr bwMode="auto">
          <a:xfrm>
            <a:off x="6915150" y="1487488"/>
            <a:ext cx="0" cy="1906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10" name="Line 61"/>
          <p:cNvSpPr>
            <a:spLocks noChangeShapeType="1"/>
          </p:cNvSpPr>
          <p:nvPr/>
        </p:nvSpPr>
        <p:spPr bwMode="auto">
          <a:xfrm>
            <a:off x="7443788" y="1487488"/>
            <a:ext cx="0" cy="1906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11" name="Line 62"/>
          <p:cNvSpPr>
            <a:spLocks noChangeShapeType="1"/>
          </p:cNvSpPr>
          <p:nvPr/>
        </p:nvSpPr>
        <p:spPr bwMode="auto">
          <a:xfrm>
            <a:off x="6308725" y="2173288"/>
            <a:ext cx="1677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12" name="Line 63"/>
          <p:cNvSpPr>
            <a:spLocks noChangeShapeType="1"/>
          </p:cNvSpPr>
          <p:nvPr/>
        </p:nvSpPr>
        <p:spPr bwMode="auto">
          <a:xfrm>
            <a:off x="6308725" y="2708275"/>
            <a:ext cx="1677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13" name="Text Box 64"/>
          <p:cNvSpPr txBox="1">
            <a:spLocks noChangeArrowheads="1"/>
          </p:cNvSpPr>
          <p:nvPr/>
        </p:nvSpPr>
        <p:spPr bwMode="auto">
          <a:xfrm>
            <a:off x="7969250" y="2554288"/>
            <a:ext cx="3397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y</a:t>
            </a:r>
            <a:r>
              <a:rPr lang="de-DE" altLang="de-DE" sz="1300" baseline="-25000"/>
              <a:t>1</a:t>
            </a:r>
            <a:endParaRPr lang="en-US" altLang="de-DE" sz="1300"/>
          </a:p>
        </p:txBody>
      </p:sp>
      <p:sp>
        <p:nvSpPr>
          <p:cNvPr id="23614" name="Text Box 65"/>
          <p:cNvSpPr txBox="1">
            <a:spLocks noChangeArrowheads="1"/>
          </p:cNvSpPr>
          <p:nvPr/>
        </p:nvSpPr>
        <p:spPr bwMode="auto">
          <a:xfrm>
            <a:off x="7956550" y="2020888"/>
            <a:ext cx="4254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y</a:t>
            </a:r>
            <a:r>
              <a:rPr lang="de-DE" altLang="de-DE" sz="1300" baseline="-25000"/>
              <a:t>2</a:t>
            </a:r>
            <a:endParaRPr lang="en-US" altLang="de-DE" sz="1300"/>
          </a:p>
        </p:txBody>
      </p:sp>
      <p:sp>
        <p:nvSpPr>
          <p:cNvPr id="23615" name="Text Box 66"/>
          <p:cNvSpPr txBox="1">
            <a:spLocks noChangeArrowheads="1"/>
          </p:cNvSpPr>
          <p:nvPr/>
        </p:nvSpPr>
        <p:spPr bwMode="auto">
          <a:xfrm>
            <a:off x="6734175" y="1181100"/>
            <a:ext cx="3397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x</a:t>
            </a:r>
            <a:r>
              <a:rPr lang="de-DE" altLang="de-DE" sz="1300" baseline="-25000"/>
              <a:t>1</a:t>
            </a:r>
            <a:endParaRPr lang="en-US" altLang="de-DE" sz="1300"/>
          </a:p>
        </p:txBody>
      </p:sp>
      <p:sp>
        <p:nvSpPr>
          <p:cNvPr id="23616" name="AutoShape 68"/>
          <p:cNvSpPr>
            <a:spLocks noChangeArrowheads="1"/>
          </p:cNvSpPr>
          <p:nvPr/>
        </p:nvSpPr>
        <p:spPr bwMode="auto">
          <a:xfrm>
            <a:off x="5486400" y="2173288"/>
            <a:ext cx="382588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17" name="Text Box 69"/>
          <p:cNvSpPr txBox="1">
            <a:spLocks noChangeArrowheads="1"/>
          </p:cNvSpPr>
          <p:nvPr/>
        </p:nvSpPr>
        <p:spPr bwMode="auto">
          <a:xfrm>
            <a:off x="6084888" y="3157538"/>
            <a:ext cx="4238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0;0</a:t>
            </a:r>
            <a:endParaRPr lang="en-US" altLang="de-DE" sz="1300"/>
          </a:p>
        </p:txBody>
      </p:sp>
      <p:sp>
        <p:nvSpPr>
          <p:cNvPr id="23618" name="Text Box 70"/>
          <p:cNvSpPr txBox="1">
            <a:spLocks noChangeArrowheads="1"/>
          </p:cNvSpPr>
          <p:nvPr/>
        </p:nvSpPr>
        <p:spPr bwMode="auto">
          <a:xfrm>
            <a:off x="6088063" y="255428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1</a:t>
            </a:r>
            <a:endParaRPr lang="en-US" altLang="de-DE" sz="1300"/>
          </a:p>
        </p:txBody>
      </p:sp>
      <p:sp>
        <p:nvSpPr>
          <p:cNvPr id="23619" name="Text Box 71"/>
          <p:cNvSpPr txBox="1">
            <a:spLocks noChangeArrowheads="1"/>
          </p:cNvSpPr>
          <p:nvPr/>
        </p:nvSpPr>
        <p:spPr bwMode="auto">
          <a:xfrm>
            <a:off x="6088063" y="202088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2</a:t>
            </a:r>
            <a:endParaRPr lang="en-US" altLang="de-DE" sz="1300"/>
          </a:p>
        </p:txBody>
      </p:sp>
      <p:sp>
        <p:nvSpPr>
          <p:cNvPr id="23620" name="Text Box 72"/>
          <p:cNvSpPr txBox="1">
            <a:spLocks noChangeArrowheads="1"/>
          </p:cNvSpPr>
          <p:nvPr/>
        </p:nvSpPr>
        <p:spPr bwMode="auto">
          <a:xfrm>
            <a:off x="6773863" y="334168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1</a:t>
            </a:r>
            <a:endParaRPr lang="en-US" altLang="de-DE" sz="1300"/>
          </a:p>
        </p:txBody>
      </p:sp>
      <p:sp>
        <p:nvSpPr>
          <p:cNvPr id="23621" name="Text Box 73"/>
          <p:cNvSpPr txBox="1">
            <a:spLocks noChangeArrowheads="1"/>
          </p:cNvSpPr>
          <p:nvPr/>
        </p:nvSpPr>
        <p:spPr bwMode="auto">
          <a:xfrm>
            <a:off x="7308850" y="335121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2</a:t>
            </a:r>
            <a:endParaRPr lang="en-US" altLang="de-DE" sz="1300"/>
          </a:p>
        </p:txBody>
      </p:sp>
      <p:sp>
        <p:nvSpPr>
          <p:cNvPr id="23622" name="Oval 74"/>
          <p:cNvSpPr>
            <a:spLocks noChangeArrowheads="1"/>
          </p:cNvSpPr>
          <p:nvPr/>
        </p:nvSpPr>
        <p:spPr bwMode="auto">
          <a:xfrm>
            <a:off x="3775075" y="1824038"/>
            <a:ext cx="76200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3" name="Oval 75"/>
          <p:cNvSpPr>
            <a:spLocks noChangeArrowheads="1"/>
          </p:cNvSpPr>
          <p:nvPr/>
        </p:nvSpPr>
        <p:spPr bwMode="auto">
          <a:xfrm>
            <a:off x="3767138" y="2738438"/>
            <a:ext cx="77787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4" name="Oval 76"/>
          <p:cNvSpPr>
            <a:spLocks noChangeArrowheads="1"/>
          </p:cNvSpPr>
          <p:nvPr/>
        </p:nvSpPr>
        <p:spPr bwMode="auto">
          <a:xfrm>
            <a:off x="4221163" y="2509838"/>
            <a:ext cx="77787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5" name="Oval 77"/>
          <p:cNvSpPr>
            <a:spLocks noChangeArrowheads="1"/>
          </p:cNvSpPr>
          <p:nvPr/>
        </p:nvSpPr>
        <p:spPr bwMode="auto">
          <a:xfrm>
            <a:off x="6654800" y="1824038"/>
            <a:ext cx="77788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6" name="Oval 78"/>
          <p:cNvSpPr>
            <a:spLocks noChangeArrowheads="1"/>
          </p:cNvSpPr>
          <p:nvPr/>
        </p:nvSpPr>
        <p:spPr bwMode="auto">
          <a:xfrm>
            <a:off x="6648450" y="2738438"/>
            <a:ext cx="77788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7" name="Oval 79"/>
          <p:cNvSpPr>
            <a:spLocks noChangeArrowheads="1"/>
          </p:cNvSpPr>
          <p:nvPr/>
        </p:nvSpPr>
        <p:spPr bwMode="auto">
          <a:xfrm>
            <a:off x="7102475" y="2509838"/>
            <a:ext cx="76200" cy="762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62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4.2.2	Optimierungsziel: Anzahl der geschnittenen Netze – Beispiel </a:t>
            </a:r>
          </a:p>
        </p:txBody>
      </p:sp>
      <p:sp>
        <p:nvSpPr>
          <p:cNvPr id="23629" name="Text Box 81"/>
          <p:cNvSpPr txBox="1">
            <a:spLocks noChangeArrowheads="1"/>
          </p:cNvSpPr>
          <p:nvPr/>
        </p:nvSpPr>
        <p:spPr bwMode="auto">
          <a:xfrm>
            <a:off x="4419600" y="1181100"/>
            <a:ext cx="492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>
                <a:solidFill>
                  <a:srgbClr val="B2B2B2"/>
                </a:solidFill>
              </a:rPr>
              <a:t>x</a:t>
            </a:r>
            <a:r>
              <a:rPr lang="de-DE" altLang="de-DE" sz="1300" baseline="-25000">
                <a:solidFill>
                  <a:srgbClr val="B2B2B2"/>
                </a:solidFill>
              </a:rPr>
              <a:t>2</a:t>
            </a:r>
            <a:endParaRPr lang="en-US" altLang="de-DE" sz="1300">
              <a:solidFill>
                <a:srgbClr val="B2B2B2"/>
              </a:solidFill>
            </a:endParaRPr>
          </a:p>
        </p:txBody>
      </p:sp>
      <p:sp>
        <p:nvSpPr>
          <p:cNvPr id="23630" name="Text Box 82"/>
          <p:cNvSpPr txBox="1">
            <a:spLocks noChangeArrowheads="1"/>
          </p:cNvSpPr>
          <p:nvPr/>
        </p:nvSpPr>
        <p:spPr bwMode="auto">
          <a:xfrm>
            <a:off x="7277100" y="1181100"/>
            <a:ext cx="3714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x</a:t>
            </a:r>
            <a:r>
              <a:rPr lang="de-DE" altLang="de-DE" sz="1300" baseline="-25000"/>
              <a:t>2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91" name="Text Box 27"/>
          <p:cNvSpPr txBox="1">
            <a:spLocks noChangeArrowheads="1"/>
          </p:cNvSpPr>
          <p:nvPr/>
        </p:nvSpPr>
        <p:spPr bwMode="auto">
          <a:xfrm>
            <a:off x="4572000" y="1052513"/>
            <a:ext cx="25923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 b="1"/>
              <a:t>2. Verdrahtung</a:t>
            </a:r>
          </a:p>
        </p:txBody>
      </p:sp>
      <p:grpSp>
        <p:nvGrpSpPr>
          <p:cNvPr id="753700" name="Group 36"/>
          <p:cNvGrpSpPr>
            <a:grpSpLocks/>
          </p:cNvGrpSpPr>
          <p:nvPr/>
        </p:nvGrpSpPr>
        <p:grpSpPr bwMode="auto">
          <a:xfrm>
            <a:off x="4210050" y="1473200"/>
            <a:ext cx="3025775" cy="2530475"/>
            <a:chOff x="2652" y="928"/>
            <a:chExt cx="1906" cy="1594"/>
          </a:xfrm>
        </p:grpSpPr>
        <p:pic>
          <p:nvPicPr>
            <p:cNvPr id="24604" name="Picture 16" descr="routed03_net_wire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162"/>
              <a:ext cx="158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5" name="Rectangle 28"/>
            <p:cNvSpPr>
              <a:spLocks noChangeArrowheads="1"/>
            </p:cNvSpPr>
            <p:nvPr/>
          </p:nvSpPr>
          <p:spPr bwMode="auto">
            <a:xfrm>
              <a:off x="2971" y="928"/>
              <a:ext cx="158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00050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000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de-DE" altLang="de-DE"/>
                <a:t>(Verbindungen)</a:t>
              </a:r>
            </a:p>
          </p:txBody>
        </p:sp>
        <p:sp>
          <p:nvSpPr>
            <p:cNvPr id="24606" name="AutoShape 32"/>
            <p:cNvSpPr>
              <a:spLocks noChangeArrowheads="1"/>
            </p:cNvSpPr>
            <p:nvPr/>
          </p:nvSpPr>
          <p:spPr bwMode="auto">
            <a:xfrm>
              <a:off x="2652" y="1636"/>
              <a:ext cx="241" cy="43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4.2.3	Optimierungsziel: Lokale Verdrahtungsdichte</a:t>
            </a:r>
          </a:p>
        </p:txBody>
      </p:sp>
      <p:pic>
        <p:nvPicPr>
          <p:cNvPr id="753673" name="Picture 9" descr="routed03_mod_ov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46263"/>
            <a:ext cx="25193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3676" name="Text Box 12"/>
          <p:cNvSpPr txBox="1">
            <a:spLocks noChangeArrowheads="1"/>
          </p:cNvSpPr>
          <p:nvPr/>
        </p:nvSpPr>
        <p:spPr bwMode="auto">
          <a:xfrm>
            <a:off x="217488" y="2060575"/>
            <a:ext cx="1546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/>
              <a:t>Vernach-lässigung der Verdraht-barkeit</a:t>
            </a:r>
          </a:p>
        </p:txBody>
      </p:sp>
      <p:grpSp>
        <p:nvGrpSpPr>
          <p:cNvPr id="753702" name="Group 38"/>
          <p:cNvGrpSpPr>
            <a:grpSpLocks/>
          </p:cNvGrpSpPr>
          <p:nvPr/>
        </p:nvGrpSpPr>
        <p:grpSpPr bwMode="auto">
          <a:xfrm>
            <a:off x="217488" y="4222750"/>
            <a:ext cx="3992562" cy="2159000"/>
            <a:chOff x="137" y="2660"/>
            <a:chExt cx="2515" cy="1360"/>
          </a:xfrm>
        </p:grpSpPr>
        <p:pic>
          <p:nvPicPr>
            <p:cNvPr id="24602" name="Picture 11" descr="routed04_mod_ov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2660"/>
              <a:ext cx="158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3" name="Text Box 13"/>
            <p:cNvSpPr txBox="1">
              <a:spLocks noChangeArrowheads="1"/>
            </p:cNvSpPr>
            <p:nvPr/>
          </p:nvSpPr>
          <p:spPr bwMode="auto">
            <a:xfrm>
              <a:off x="137" y="2704"/>
              <a:ext cx="929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00050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000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2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de-DE" altLang="de-DE"/>
                <a:t>Berück-sichtigung der Verdraht-barkeit</a:t>
              </a:r>
            </a:p>
          </p:txBody>
        </p:sp>
      </p:grpSp>
      <p:grpSp>
        <p:nvGrpSpPr>
          <p:cNvPr id="753701" name="Group 37"/>
          <p:cNvGrpSpPr>
            <a:grpSpLocks/>
          </p:cNvGrpSpPr>
          <p:nvPr/>
        </p:nvGrpSpPr>
        <p:grpSpPr bwMode="auto">
          <a:xfrm>
            <a:off x="5148263" y="1995488"/>
            <a:ext cx="3995737" cy="1863725"/>
            <a:chOff x="3243" y="1257"/>
            <a:chExt cx="2517" cy="1174"/>
          </a:xfrm>
        </p:grpSpPr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49" y="1257"/>
              <a:ext cx="1111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00050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000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0005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0005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102000"/>
                </a:lnSpc>
                <a:spcBef>
                  <a:spcPct val="5000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de-DE" altLang="de-DE"/>
                <a:t>Congestions</a:t>
              </a:r>
              <a:br>
                <a:rPr lang="de-DE" altLang="de-DE"/>
              </a:br>
              <a:r>
                <a:rPr lang="de-DE" altLang="de-DE">
                  <a:sym typeface="Wingdings" pitchFamily="2" charset="2"/>
                </a:rPr>
                <a:t> nicht verdrahtbar</a:t>
              </a:r>
              <a:endParaRPr lang="de-DE" altLang="de-DE"/>
            </a:p>
          </p:txBody>
        </p:sp>
        <p:grpSp>
          <p:nvGrpSpPr>
            <p:cNvPr id="24595" name="Group 35"/>
            <p:cNvGrpSpPr>
              <a:grpSpLocks/>
            </p:cNvGrpSpPr>
            <p:nvPr/>
          </p:nvGrpSpPr>
          <p:grpSpPr bwMode="auto">
            <a:xfrm>
              <a:off x="3243" y="1525"/>
              <a:ext cx="1406" cy="906"/>
              <a:chOff x="3243" y="1525"/>
              <a:chExt cx="1406" cy="906"/>
            </a:xfrm>
          </p:grpSpPr>
          <p:sp>
            <p:nvSpPr>
              <p:cNvPr id="24596" name="Oval 17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408" cy="40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597" name="Oval 19"/>
              <p:cNvSpPr>
                <a:spLocks noChangeArrowheads="1"/>
              </p:cNvSpPr>
              <p:nvPr/>
            </p:nvSpPr>
            <p:spPr bwMode="auto">
              <a:xfrm>
                <a:off x="3243" y="2023"/>
                <a:ext cx="408" cy="40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598" name="Oval 20"/>
              <p:cNvSpPr>
                <a:spLocks noChangeArrowheads="1"/>
              </p:cNvSpPr>
              <p:nvPr/>
            </p:nvSpPr>
            <p:spPr bwMode="auto">
              <a:xfrm>
                <a:off x="3651" y="2069"/>
                <a:ext cx="589" cy="31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599" name="Line 18"/>
              <p:cNvSpPr>
                <a:spLocks noChangeShapeType="1"/>
              </p:cNvSpPr>
              <p:nvPr/>
            </p:nvSpPr>
            <p:spPr bwMode="auto">
              <a:xfrm flipH="1">
                <a:off x="3923" y="1570"/>
                <a:ext cx="72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0" name="Line 21"/>
              <p:cNvSpPr>
                <a:spLocks noChangeShapeType="1"/>
              </p:cNvSpPr>
              <p:nvPr/>
            </p:nvSpPr>
            <p:spPr bwMode="auto">
              <a:xfrm flipH="1">
                <a:off x="3605" y="1570"/>
                <a:ext cx="1044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1" name="Line 22"/>
              <p:cNvSpPr>
                <a:spLocks noChangeShapeType="1"/>
              </p:cNvSpPr>
              <p:nvPr/>
            </p:nvSpPr>
            <p:spPr bwMode="auto">
              <a:xfrm flipH="1">
                <a:off x="4195" y="1570"/>
                <a:ext cx="454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75368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311" r="52940" b="8974"/>
          <a:stretch>
            <a:fillRect/>
          </a:stretch>
        </p:blipFill>
        <p:spPr bwMode="auto">
          <a:xfrm>
            <a:off x="7632700" y="3489325"/>
            <a:ext cx="31908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2" t="6311" r="52940" b="89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88" name="Text Box 24"/>
          <p:cNvSpPr txBox="1">
            <a:spLocks noChangeArrowheads="1"/>
          </p:cNvSpPr>
          <p:nvPr/>
        </p:nvSpPr>
        <p:spPr bwMode="auto">
          <a:xfrm>
            <a:off x="7956550" y="4797425"/>
            <a:ext cx="100806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 sz="1600"/>
              <a:t>Niedrige Dichte</a:t>
            </a:r>
          </a:p>
        </p:txBody>
      </p:sp>
      <p:sp>
        <p:nvSpPr>
          <p:cNvPr id="753689" name="Text Box 25"/>
          <p:cNvSpPr txBox="1">
            <a:spLocks noChangeArrowheads="1"/>
          </p:cNvSpPr>
          <p:nvPr/>
        </p:nvSpPr>
        <p:spPr bwMode="auto">
          <a:xfrm>
            <a:off x="7956550" y="3357563"/>
            <a:ext cx="86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 sz="1600"/>
              <a:t>Hohe Dichte</a:t>
            </a:r>
          </a:p>
        </p:txBody>
      </p:sp>
      <p:sp>
        <p:nvSpPr>
          <p:cNvPr id="753690" name="Text Box 26"/>
          <p:cNvSpPr txBox="1">
            <a:spLocks noChangeArrowheads="1"/>
          </p:cNvSpPr>
          <p:nvPr/>
        </p:nvSpPr>
        <p:spPr bwMode="auto">
          <a:xfrm>
            <a:off x="1476375" y="1052513"/>
            <a:ext cx="25193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02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 b="1"/>
              <a:t>1. Platzierung</a:t>
            </a:r>
          </a:p>
        </p:txBody>
      </p:sp>
      <p:sp>
        <p:nvSpPr>
          <p:cNvPr id="753693" name="Rectangle 29"/>
          <p:cNvSpPr>
            <a:spLocks noChangeArrowheads="1"/>
          </p:cNvSpPr>
          <p:nvPr/>
        </p:nvSpPr>
        <p:spPr bwMode="auto">
          <a:xfrm>
            <a:off x="1476375" y="1473200"/>
            <a:ext cx="25193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005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00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005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005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altLang="de-DE"/>
              <a:t>(Zellen)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 rot="-5400000">
            <a:off x="7579518" y="4771232"/>
            <a:ext cx="30146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800">
                <a:solidFill>
                  <a:srgbClr val="B2B2B2"/>
                </a:solidFill>
              </a:rPr>
              <a:t>Nach: P. Spindler, Quadratische Platzierung mit Zusatzkräften </a:t>
            </a:r>
          </a:p>
          <a:p>
            <a:pPr eaLnBrk="1" hangingPunct="1">
              <a:lnSpc>
                <a:spcPct val="100000"/>
              </a:lnSpc>
            </a:pPr>
            <a:endParaRPr lang="de-DE" altLang="de-DE" sz="800">
              <a:solidFill>
                <a:srgbClr val="B2B2B2"/>
              </a:solidFill>
            </a:endParaRPr>
          </a:p>
        </p:txBody>
      </p:sp>
      <p:grpSp>
        <p:nvGrpSpPr>
          <p:cNvPr id="753703" name="Group 39"/>
          <p:cNvGrpSpPr>
            <a:grpSpLocks/>
          </p:cNvGrpSpPr>
          <p:nvPr/>
        </p:nvGrpSpPr>
        <p:grpSpPr bwMode="auto">
          <a:xfrm>
            <a:off x="4233863" y="4222750"/>
            <a:ext cx="3001962" cy="2159000"/>
            <a:chOff x="2667" y="2660"/>
            <a:chExt cx="1891" cy="1360"/>
          </a:xfrm>
        </p:grpSpPr>
        <p:pic>
          <p:nvPicPr>
            <p:cNvPr id="24592" name="Picture 10" descr="routed04_net_wire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660"/>
              <a:ext cx="158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AutoShape 33"/>
            <p:cNvSpPr>
              <a:spLocks noChangeArrowheads="1"/>
            </p:cNvSpPr>
            <p:nvPr/>
          </p:nvSpPr>
          <p:spPr bwMode="auto">
            <a:xfrm>
              <a:off x="2667" y="3113"/>
              <a:ext cx="241" cy="43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5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1" grpId="0"/>
      <p:bldP spid="753676" grpId="0"/>
      <p:bldP spid="753688" grpId="0"/>
      <p:bldP spid="753689" grpId="0"/>
      <p:bldP spid="753690" grpId="0"/>
      <p:bldP spid="7536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4.2.3	Optimierungsziel: Lokale Verdrahtungsdichte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800225"/>
            <a:ext cx="1601788" cy="25161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5143500" y="1800225"/>
            <a:ext cx="1601788" cy="25161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95600" y="3652838"/>
            <a:ext cx="346075" cy="403225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28975" y="2065338"/>
            <a:ext cx="387350" cy="388937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501900" y="2065338"/>
            <a:ext cx="390525" cy="388937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32150" y="2865438"/>
            <a:ext cx="387350" cy="388937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05075" y="2865438"/>
            <a:ext cx="390525" cy="388937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232150" y="3656013"/>
            <a:ext cx="387350" cy="390525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05075" y="3656013"/>
            <a:ext cx="390525" cy="390525"/>
          </a:xfrm>
          <a:prstGeom prst="rect">
            <a:avLst/>
          </a:prstGeom>
          <a:solidFill>
            <a:srgbClr val="B2B2B2"/>
          </a:solidFill>
          <a:ln w="0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5835650" y="2397125"/>
            <a:ext cx="1588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1" name="Line 13"/>
          <p:cNvSpPr>
            <a:spLocks noChangeShapeType="1"/>
          </p:cNvSpPr>
          <p:nvPr/>
        </p:nvSpPr>
        <p:spPr bwMode="auto">
          <a:xfrm>
            <a:off x="5970588" y="2397125"/>
            <a:ext cx="1587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2" name="Line 14"/>
          <p:cNvSpPr>
            <a:spLocks noChangeShapeType="1"/>
          </p:cNvSpPr>
          <p:nvPr/>
        </p:nvSpPr>
        <p:spPr bwMode="auto">
          <a:xfrm>
            <a:off x="5905500" y="2397125"/>
            <a:ext cx="1588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5845175" y="2816225"/>
            <a:ext cx="1588" cy="93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4" name="Line 16"/>
          <p:cNvSpPr>
            <a:spLocks noChangeShapeType="1"/>
          </p:cNvSpPr>
          <p:nvPr/>
        </p:nvSpPr>
        <p:spPr bwMode="auto">
          <a:xfrm>
            <a:off x="5981700" y="2811463"/>
            <a:ext cx="1588" cy="95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5" name="Line 17"/>
          <p:cNvSpPr>
            <a:spLocks noChangeShapeType="1"/>
          </p:cNvSpPr>
          <p:nvPr/>
        </p:nvSpPr>
        <p:spPr bwMode="auto">
          <a:xfrm>
            <a:off x="5915025" y="2811463"/>
            <a:ext cx="1588" cy="95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6" name="Line 18"/>
          <p:cNvSpPr>
            <a:spLocks noChangeShapeType="1"/>
          </p:cNvSpPr>
          <p:nvPr/>
        </p:nvSpPr>
        <p:spPr bwMode="auto">
          <a:xfrm>
            <a:off x="6016625" y="2532063"/>
            <a:ext cx="1158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7" name="Line 19"/>
          <p:cNvSpPr>
            <a:spLocks noChangeShapeType="1"/>
          </p:cNvSpPr>
          <p:nvPr/>
        </p:nvSpPr>
        <p:spPr bwMode="auto">
          <a:xfrm>
            <a:off x="6016625" y="2770188"/>
            <a:ext cx="1158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8" name="Line 20"/>
          <p:cNvSpPr>
            <a:spLocks noChangeShapeType="1"/>
          </p:cNvSpPr>
          <p:nvPr/>
        </p:nvSpPr>
        <p:spPr bwMode="auto">
          <a:xfrm>
            <a:off x="6019800" y="2695575"/>
            <a:ext cx="1158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49" name="Line 21"/>
          <p:cNvSpPr>
            <a:spLocks noChangeShapeType="1"/>
          </p:cNvSpPr>
          <p:nvPr/>
        </p:nvSpPr>
        <p:spPr bwMode="auto">
          <a:xfrm>
            <a:off x="6016625" y="2617788"/>
            <a:ext cx="1158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50" name="Line 22"/>
          <p:cNvSpPr>
            <a:spLocks noChangeShapeType="1"/>
          </p:cNvSpPr>
          <p:nvPr/>
        </p:nvSpPr>
        <p:spPr bwMode="auto">
          <a:xfrm>
            <a:off x="5673725" y="2525713"/>
            <a:ext cx="1158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5673725" y="2765425"/>
            <a:ext cx="1158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52" name="Line 24"/>
          <p:cNvSpPr>
            <a:spLocks noChangeShapeType="1"/>
          </p:cNvSpPr>
          <p:nvPr/>
        </p:nvSpPr>
        <p:spPr bwMode="auto">
          <a:xfrm>
            <a:off x="5670550" y="2689225"/>
            <a:ext cx="1158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53" name="Line 25"/>
          <p:cNvSpPr>
            <a:spLocks noChangeShapeType="1"/>
          </p:cNvSpPr>
          <p:nvPr/>
        </p:nvSpPr>
        <p:spPr bwMode="auto">
          <a:xfrm>
            <a:off x="5670550" y="2611438"/>
            <a:ext cx="1158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3227388" y="2743200"/>
            <a:ext cx="158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V="1">
            <a:off x="3227388" y="2665413"/>
            <a:ext cx="158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3227388" y="2587625"/>
            <a:ext cx="158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3227388" y="2509838"/>
            <a:ext cx="158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201988" y="2457450"/>
            <a:ext cx="25400" cy="12700"/>
          </a:xfrm>
          <a:custGeom>
            <a:avLst/>
            <a:gdLst>
              <a:gd name="T0" fmla="*/ 2147483647 w 15"/>
              <a:gd name="T1" fmla="*/ 2147483647 h 8"/>
              <a:gd name="T2" fmla="*/ 2147483647 w 15"/>
              <a:gd name="T3" fmla="*/ 0 h 8"/>
              <a:gd name="T4" fmla="*/ 0 w 15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" h="8">
                <a:moveTo>
                  <a:pt x="15" y="8"/>
                </a:move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H="1">
            <a:off x="3154363" y="2457450"/>
            <a:ext cx="39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3076575" y="2457450"/>
            <a:ext cx="39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3000375" y="2457450"/>
            <a:ext cx="38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2922588" y="2457450"/>
            <a:ext cx="38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2908300" y="2484438"/>
            <a:ext cx="317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2908300" y="2562225"/>
            <a:ext cx="317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2908300" y="2638425"/>
            <a:ext cx="317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908300" y="27162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2908300" y="2795588"/>
            <a:ext cx="317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2922588" y="2859088"/>
            <a:ext cx="38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3000375" y="2859088"/>
            <a:ext cx="38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3076575" y="2859088"/>
            <a:ext cx="39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3154363" y="2859088"/>
            <a:ext cx="39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3201988" y="2820988"/>
            <a:ext cx="25400" cy="38100"/>
          </a:xfrm>
          <a:custGeom>
            <a:avLst/>
            <a:gdLst>
              <a:gd name="T0" fmla="*/ 0 w 15"/>
              <a:gd name="T1" fmla="*/ 2147483647 h 23"/>
              <a:gd name="T2" fmla="*/ 2147483647 w 15"/>
              <a:gd name="T3" fmla="*/ 2147483647 h 23"/>
              <a:gd name="T4" fmla="*/ 2147483647 w 15"/>
              <a:gd name="T5" fmla="*/ 0 h 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" h="23">
                <a:moveTo>
                  <a:pt x="0" y="23"/>
                </a:moveTo>
                <a:lnTo>
                  <a:pt x="15" y="23"/>
                </a:lnTo>
                <a:lnTo>
                  <a:pt x="15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2878138" y="2487613"/>
            <a:ext cx="3984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b="1" i="1"/>
              <a:t>A</a:t>
            </a:r>
            <a:r>
              <a:rPr lang="de-DE" altLang="de-DE" sz="1500" b="1" baseline="-25000"/>
              <a:t>1</a:t>
            </a:r>
            <a:endParaRPr lang="en-US" altLang="de-DE" sz="1500" b="1"/>
          </a:p>
        </p:txBody>
      </p:sp>
      <p:sp>
        <p:nvSpPr>
          <p:cNvPr id="688174" name="Text Box 46"/>
          <p:cNvSpPr txBox="1">
            <a:spLocks noChangeArrowheads="1"/>
          </p:cNvSpPr>
          <p:nvPr/>
        </p:nvSpPr>
        <p:spPr bwMode="auto">
          <a:xfrm>
            <a:off x="5710238" y="2454275"/>
            <a:ext cx="3984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b="1" i="1"/>
              <a:t>A</a:t>
            </a:r>
            <a:r>
              <a:rPr lang="de-DE" altLang="de-DE" sz="1500" b="1" baseline="-25000"/>
              <a:t>1</a:t>
            </a:r>
            <a:endParaRPr lang="en-US" altLang="de-DE" sz="1500" b="1"/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2878138" y="3689350"/>
            <a:ext cx="3984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b="1" i="1"/>
              <a:t>A</a:t>
            </a:r>
            <a:r>
              <a:rPr lang="de-DE" altLang="de-DE" sz="1500" b="1" baseline="-25000"/>
              <a:t>2</a:t>
            </a:r>
            <a:endParaRPr lang="en-US" altLang="de-DE" sz="1500" b="1"/>
          </a:p>
        </p:txBody>
      </p:sp>
      <p:sp>
        <p:nvSpPr>
          <p:cNvPr id="688176" name="Line 48"/>
          <p:cNvSpPr>
            <a:spLocks noChangeShapeType="1"/>
          </p:cNvSpPr>
          <p:nvPr/>
        </p:nvSpPr>
        <p:spPr bwMode="auto">
          <a:xfrm>
            <a:off x="5827713" y="3598863"/>
            <a:ext cx="1587" cy="87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77" name="Line 49"/>
          <p:cNvSpPr>
            <a:spLocks noChangeShapeType="1"/>
          </p:cNvSpPr>
          <p:nvPr/>
        </p:nvSpPr>
        <p:spPr bwMode="auto">
          <a:xfrm>
            <a:off x="5964238" y="3598863"/>
            <a:ext cx="1587" cy="87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78" name="Line 50"/>
          <p:cNvSpPr>
            <a:spLocks noChangeShapeType="1"/>
          </p:cNvSpPr>
          <p:nvPr/>
        </p:nvSpPr>
        <p:spPr bwMode="auto">
          <a:xfrm>
            <a:off x="5899150" y="3598863"/>
            <a:ext cx="1588" cy="87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79" name="Line 51"/>
          <p:cNvSpPr>
            <a:spLocks noChangeShapeType="1"/>
          </p:cNvSpPr>
          <p:nvPr/>
        </p:nvSpPr>
        <p:spPr bwMode="auto">
          <a:xfrm>
            <a:off x="5822950" y="3994150"/>
            <a:ext cx="1588" cy="93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0" name="Line 52"/>
          <p:cNvSpPr>
            <a:spLocks noChangeShapeType="1"/>
          </p:cNvSpPr>
          <p:nvPr/>
        </p:nvSpPr>
        <p:spPr bwMode="auto">
          <a:xfrm>
            <a:off x="5959475" y="3990975"/>
            <a:ext cx="1588" cy="93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1" name="Line 53"/>
          <p:cNvSpPr>
            <a:spLocks noChangeShapeType="1"/>
          </p:cNvSpPr>
          <p:nvPr/>
        </p:nvSpPr>
        <p:spPr bwMode="auto">
          <a:xfrm>
            <a:off x="5894388" y="3990975"/>
            <a:ext cx="1587" cy="93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2" name="Text Box 54"/>
          <p:cNvSpPr txBox="1">
            <a:spLocks noChangeArrowheads="1"/>
          </p:cNvSpPr>
          <p:nvPr/>
        </p:nvSpPr>
        <p:spPr bwMode="auto">
          <a:xfrm>
            <a:off x="5688013" y="3668713"/>
            <a:ext cx="3984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b="1" i="1"/>
              <a:t>A</a:t>
            </a:r>
            <a:r>
              <a:rPr lang="de-DE" altLang="de-DE" sz="1500" b="1" baseline="-25000"/>
              <a:t>2</a:t>
            </a:r>
            <a:endParaRPr lang="en-US" altLang="de-DE" sz="1500" b="1"/>
          </a:p>
        </p:txBody>
      </p:sp>
      <p:sp>
        <p:nvSpPr>
          <p:cNvPr id="688183" name="Line 55"/>
          <p:cNvSpPr>
            <a:spLocks noChangeShapeType="1"/>
          </p:cNvSpPr>
          <p:nvPr/>
        </p:nvSpPr>
        <p:spPr bwMode="auto">
          <a:xfrm>
            <a:off x="5143500" y="3630613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4" name="Line 56"/>
          <p:cNvSpPr>
            <a:spLocks noChangeShapeType="1"/>
          </p:cNvSpPr>
          <p:nvPr/>
        </p:nvSpPr>
        <p:spPr bwMode="auto">
          <a:xfrm>
            <a:off x="5130800" y="4038600"/>
            <a:ext cx="16049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5" name="Line 57"/>
          <p:cNvSpPr>
            <a:spLocks noChangeShapeType="1"/>
          </p:cNvSpPr>
          <p:nvPr/>
        </p:nvSpPr>
        <p:spPr bwMode="auto">
          <a:xfrm>
            <a:off x="5143500" y="3249613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6" name="Line 58"/>
          <p:cNvSpPr>
            <a:spLocks noChangeShapeType="1"/>
          </p:cNvSpPr>
          <p:nvPr/>
        </p:nvSpPr>
        <p:spPr bwMode="auto">
          <a:xfrm>
            <a:off x="5143500" y="2867025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7" name="Line 59"/>
          <p:cNvSpPr>
            <a:spLocks noChangeShapeType="1"/>
          </p:cNvSpPr>
          <p:nvPr/>
        </p:nvSpPr>
        <p:spPr bwMode="auto">
          <a:xfrm>
            <a:off x="5143500" y="2435225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8" name="Line 60"/>
          <p:cNvSpPr>
            <a:spLocks noChangeShapeType="1"/>
          </p:cNvSpPr>
          <p:nvPr/>
        </p:nvSpPr>
        <p:spPr bwMode="auto">
          <a:xfrm>
            <a:off x="5143500" y="2106613"/>
            <a:ext cx="1601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89" name="Line 61"/>
          <p:cNvSpPr>
            <a:spLocks noChangeShapeType="1"/>
          </p:cNvSpPr>
          <p:nvPr/>
        </p:nvSpPr>
        <p:spPr bwMode="auto">
          <a:xfrm>
            <a:off x="5372100" y="1800225"/>
            <a:ext cx="0" cy="2516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90" name="Line 62"/>
          <p:cNvSpPr>
            <a:spLocks noChangeShapeType="1"/>
          </p:cNvSpPr>
          <p:nvPr/>
        </p:nvSpPr>
        <p:spPr bwMode="auto">
          <a:xfrm>
            <a:off x="5734050" y="1800225"/>
            <a:ext cx="0" cy="2516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91" name="Line 63"/>
          <p:cNvSpPr>
            <a:spLocks noChangeShapeType="1"/>
          </p:cNvSpPr>
          <p:nvPr/>
        </p:nvSpPr>
        <p:spPr bwMode="auto">
          <a:xfrm>
            <a:off x="6078538" y="1790700"/>
            <a:ext cx="0" cy="2516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8192" name="Line 64"/>
          <p:cNvSpPr>
            <a:spLocks noChangeShapeType="1"/>
          </p:cNvSpPr>
          <p:nvPr/>
        </p:nvSpPr>
        <p:spPr bwMode="auto">
          <a:xfrm>
            <a:off x="6516688" y="1800225"/>
            <a:ext cx="0" cy="2516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2509838" y="2062163"/>
            <a:ext cx="381000" cy="4111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8194" name="AutoShape 66"/>
          <p:cNvSpPr>
            <a:spLocks noChangeArrowheads="1"/>
          </p:cNvSpPr>
          <p:nvPr/>
        </p:nvSpPr>
        <p:spPr bwMode="auto">
          <a:xfrm rot="10800000" flipH="1">
            <a:off x="4191000" y="2894013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8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8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8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8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8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8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8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2" grpId="0" animBg="1"/>
      <p:bldP spid="688140" grpId="0" animBg="1"/>
      <p:bldP spid="688141" grpId="0" animBg="1"/>
      <p:bldP spid="688142" grpId="0" animBg="1"/>
      <p:bldP spid="688143" grpId="0" animBg="1"/>
      <p:bldP spid="688144" grpId="0" animBg="1"/>
      <p:bldP spid="688145" grpId="0" animBg="1"/>
      <p:bldP spid="688146" grpId="0" animBg="1"/>
      <p:bldP spid="688147" grpId="0" animBg="1"/>
      <p:bldP spid="688148" grpId="0" animBg="1"/>
      <p:bldP spid="688149" grpId="0" animBg="1"/>
      <p:bldP spid="688150" grpId="0" animBg="1"/>
      <p:bldP spid="688151" grpId="0" animBg="1"/>
      <p:bldP spid="688152" grpId="0" animBg="1"/>
      <p:bldP spid="688153" grpId="0" animBg="1"/>
      <p:bldP spid="688174" grpId="0"/>
      <p:bldP spid="688176" grpId="0" animBg="1"/>
      <p:bldP spid="688177" grpId="0" animBg="1"/>
      <p:bldP spid="688178" grpId="0" animBg="1"/>
      <p:bldP spid="688179" grpId="0" animBg="1"/>
      <p:bldP spid="688180" grpId="0" animBg="1"/>
      <p:bldP spid="688181" grpId="0" animBg="1"/>
      <p:bldP spid="688182" grpId="0"/>
      <p:bldP spid="688183" grpId="0" animBg="1"/>
      <p:bldP spid="688184" grpId="0" animBg="1"/>
      <p:bldP spid="688185" grpId="0" animBg="1"/>
      <p:bldP spid="688186" grpId="0" animBg="1"/>
      <p:bldP spid="688187" grpId="0" animBg="1"/>
      <p:bldP spid="688188" grpId="0" animBg="1"/>
      <p:bldP spid="688189" grpId="0" animBg="1"/>
      <p:bldP spid="688190" grpId="0" animBg="1"/>
      <p:bldP spid="688191" grpId="0" animBg="1"/>
      <p:bldP spid="688192" grpId="0" animBg="1"/>
      <p:bldP spid="6881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20813"/>
            <a:ext cx="8308975" cy="5133975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Für jede Platzierung </a:t>
            </a:r>
            <a:r>
              <a:rPr lang="de-DE" altLang="de-DE" i="1"/>
              <a:t>P</a:t>
            </a:r>
            <a:r>
              <a:rPr lang="de-DE" altLang="de-DE"/>
              <a:t> lässt sich die Netzanzahl, die eine bestimmte Kante durchqueren, abschätzen. Dabei repräsentieren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i="1"/>
              <a:t>e</a:t>
            </a:r>
            <a:r>
              <a:rPr lang="de-DE" altLang="de-DE" i="1" baseline="-25000"/>
              <a:t>i</a:t>
            </a:r>
            <a:r>
              <a:rPr lang="de-DE" altLang="de-DE" baseline="-25000"/>
              <a:t>  </a:t>
            </a:r>
            <a:r>
              <a:rPr lang="de-DE" altLang="de-DE"/>
              <a:t>die Kante des jeweiligen Verdrahtungsbereiches,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i="1"/>
              <a:t></a:t>
            </a:r>
            <a:r>
              <a:rPr lang="de-DE" altLang="de-DE" baseline="-25000"/>
              <a:t>P</a:t>
            </a:r>
            <a:r>
              <a:rPr lang="de-DE" altLang="de-DE"/>
              <a:t>(</a:t>
            </a:r>
            <a:r>
              <a:rPr lang="de-DE" altLang="de-DE" i="1"/>
              <a:t>e</a:t>
            </a:r>
            <a:r>
              <a:rPr lang="de-DE" altLang="de-DE" i="1" baseline="-25000"/>
              <a:t>i</a:t>
            </a:r>
            <a:r>
              <a:rPr lang="de-DE" altLang="de-DE"/>
              <a:t>) die geschätzte, sie durchquerende Netzanzahl, und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i="1"/>
              <a:t></a:t>
            </a:r>
            <a:r>
              <a:rPr lang="de-DE" altLang="de-DE" baseline="-25000"/>
              <a:t>P</a:t>
            </a:r>
            <a:r>
              <a:rPr lang="de-DE" altLang="de-DE"/>
              <a:t>(</a:t>
            </a:r>
            <a:r>
              <a:rPr lang="de-DE" altLang="de-DE" i="1"/>
              <a:t>e</a:t>
            </a:r>
            <a:r>
              <a:rPr lang="de-DE" altLang="de-DE" i="1" baseline="-25000"/>
              <a:t>i</a:t>
            </a:r>
            <a:r>
              <a:rPr lang="de-DE" altLang="de-DE"/>
              <a:t>) die Verdrahtungskapazität der Kante </a:t>
            </a:r>
            <a:r>
              <a:rPr lang="de-DE" altLang="de-DE" i="1"/>
              <a:t>e</a:t>
            </a:r>
            <a:r>
              <a:rPr lang="de-DE" altLang="de-DE" i="1" baseline="-25000"/>
              <a:t>i</a:t>
            </a:r>
            <a:r>
              <a:rPr lang="de-DE" altLang="de-DE"/>
              <a:t>. 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de-DE" altLang="de-DE" sz="900"/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Damit lässt sich die </a:t>
            </a:r>
            <a:r>
              <a:rPr lang="de-DE" altLang="de-DE">
                <a:solidFill>
                  <a:srgbClr val="CC0000"/>
                </a:solidFill>
              </a:rPr>
              <a:t>lokale Verdrahtungsdichte</a:t>
            </a:r>
            <a:r>
              <a:rPr lang="de-DE" altLang="de-DE"/>
              <a:t> der Kante </a:t>
            </a:r>
            <a:r>
              <a:rPr lang="de-DE" altLang="de-DE" i="1"/>
              <a:t>e</a:t>
            </a:r>
            <a:r>
              <a:rPr lang="de-DE" altLang="de-DE" i="1" baseline="-25000"/>
              <a:t>i  </a:t>
            </a:r>
            <a:r>
              <a:rPr lang="de-DE" altLang="de-DE"/>
              <a:t>definieren als </a:t>
            </a:r>
            <a:r>
              <a:rPr lang="en-US" altLang="de-DE"/>
              <a:t> 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de-DE" altLang="de-DE" sz="2400"/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de-DE" altLang="de-DE"/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/>
              <a:t>Die Verdrahtbarkeit </a:t>
            </a:r>
            <a:r>
              <a:rPr lang="de-DE" altLang="de-DE" u="sng"/>
              <a:t>über die Kante </a:t>
            </a:r>
            <a:r>
              <a:rPr lang="de-DE" altLang="de-DE" i="1" u="sng"/>
              <a:t>e</a:t>
            </a:r>
            <a:r>
              <a:rPr lang="de-DE" altLang="de-DE" i="1" baseline="-25000"/>
              <a:t>i  </a:t>
            </a:r>
            <a:r>
              <a:rPr lang="de-DE" altLang="de-DE"/>
              <a:t>ist nur gegeben, wenn </a:t>
            </a:r>
            <a:r>
              <a:rPr lang="de-DE" altLang="de-DE" i="1"/>
              <a:t>d</a:t>
            </a:r>
            <a:r>
              <a:rPr lang="de-DE" altLang="de-DE" baseline="-25000"/>
              <a:t>P</a:t>
            </a:r>
            <a:r>
              <a:rPr lang="de-DE" altLang="de-DE" i="1"/>
              <a:t> </a:t>
            </a:r>
            <a:r>
              <a:rPr lang="de-DE" altLang="de-DE"/>
              <a:t> 1</a:t>
            </a:r>
            <a:r>
              <a:rPr lang="en-US" altLang="de-DE"/>
              <a:t> </a:t>
            </a:r>
          </a:p>
        </p:txBody>
      </p:sp>
      <p:graphicFrame>
        <p:nvGraphicFramePr>
          <p:cNvPr id="689155" name="Object 3"/>
          <p:cNvGraphicFramePr>
            <a:graphicFrameLocks noChangeAspect="1"/>
          </p:cNvGraphicFramePr>
          <p:nvPr/>
        </p:nvGraphicFramePr>
        <p:xfrm>
          <a:off x="1250950" y="3775075"/>
          <a:ext cx="1152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ormel" r:id="rId4" imgW="698197" imgH="406224" progId="Equation.3">
                  <p:embed/>
                </p:oleObj>
              </mc:Choice>
              <mc:Fallback>
                <p:oleObj name="Formel" r:id="rId4" imgW="698197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775075"/>
                        <a:ext cx="1152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4.2.3	Optimierungsziel: Lokale Verdrahtungsdichte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8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Durch Betrachtung der maximalen lokalen Verdrahtungsdichte über alle Kanten lässt sicht die Verdrahtbarkeit einer Platzierung </a:t>
            </a:r>
            <a:r>
              <a:rPr lang="de-DE" altLang="de-DE" i="1"/>
              <a:t>P</a:t>
            </a:r>
            <a:r>
              <a:rPr lang="de-DE" altLang="de-DE"/>
              <a:t>  mittels der </a:t>
            </a:r>
            <a:r>
              <a:rPr lang="de-DE" altLang="de-DE">
                <a:solidFill>
                  <a:srgbClr val="CC0000"/>
                </a:solidFill>
              </a:rPr>
              <a:t>Dichtefunktion </a:t>
            </a:r>
            <a:r>
              <a:rPr lang="de-DE" altLang="de-DE" i="1">
                <a:solidFill>
                  <a:srgbClr val="CC0000"/>
                </a:solidFill>
              </a:rPr>
              <a:t>D</a:t>
            </a:r>
            <a:r>
              <a:rPr lang="de-DE" altLang="de-DE">
                <a:solidFill>
                  <a:srgbClr val="CC0000"/>
                </a:solidFill>
              </a:rPr>
              <a:t>(</a:t>
            </a:r>
            <a:r>
              <a:rPr lang="de-DE" altLang="de-DE" i="1">
                <a:solidFill>
                  <a:srgbClr val="CC0000"/>
                </a:solidFill>
              </a:rPr>
              <a:t>P</a:t>
            </a:r>
            <a:r>
              <a:rPr lang="de-DE" altLang="de-DE">
                <a:solidFill>
                  <a:srgbClr val="CC0000"/>
                </a:solidFill>
              </a:rPr>
              <a:t>)</a:t>
            </a:r>
            <a:r>
              <a:rPr lang="de-DE" altLang="de-DE"/>
              <a:t> definieren als</a:t>
            </a:r>
          </a:p>
          <a:p>
            <a:pPr defTabSz="762000">
              <a:lnSpc>
                <a:spcPct val="100000"/>
              </a:lnSpc>
              <a:buFont typeface="Symbol" pitchFamily="18" charset="2"/>
              <a:buNone/>
              <a:tabLst/>
            </a:pPr>
            <a:endParaRPr lang="de-DE" altLang="de-DE"/>
          </a:p>
          <a:p>
            <a:pPr defTabSz="762000">
              <a:lnSpc>
                <a:spcPct val="100000"/>
              </a:lnSpc>
              <a:tabLst/>
            </a:pPr>
            <a:endParaRPr lang="de-DE" altLang="de-DE"/>
          </a:p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Damit ist </a:t>
            </a:r>
            <a:r>
              <a:rPr lang="de-DE" altLang="de-DE" i="1"/>
              <a:t>D</a:t>
            </a:r>
            <a:r>
              <a:rPr lang="de-DE" altLang="de-DE"/>
              <a:t>(</a:t>
            </a:r>
            <a:r>
              <a:rPr lang="de-DE" altLang="de-DE" i="1"/>
              <a:t>P</a:t>
            </a:r>
            <a:r>
              <a:rPr lang="de-DE" altLang="de-DE"/>
              <a:t>) während der Platzierung zu minimieren.</a:t>
            </a:r>
          </a:p>
        </p:txBody>
      </p:sp>
      <p:graphicFrame>
        <p:nvGraphicFramePr>
          <p:cNvPr id="690179" name="Object 3"/>
          <p:cNvGraphicFramePr>
            <a:graphicFrameLocks noChangeAspect="1"/>
          </p:cNvGraphicFramePr>
          <p:nvPr/>
        </p:nvGraphicFramePr>
        <p:xfrm>
          <a:off x="1158875" y="2349500"/>
          <a:ext cx="21161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ormel" r:id="rId3" imgW="1206500" imgH="292100" progId="Equation.3">
                  <p:embed/>
                </p:oleObj>
              </mc:Choice>
              <mc:Fallback>
                <p:oleObj name="Formel" r:id="rId3" imgW="12065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2349500"/>
                        <a:ext cx="21161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4.2.3	Optimierungsziel: Lokale Verdrahtungsdichte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4.1	Einführung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566988" y="2225675"/>
            <a:ext cx="1300162" cy="41275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759075" y="230187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Verhaltensentwurf</a:t>
            </a:r>
            <a:br>
              <a:rPr lang="en-US" altLang="de-DE" sz="1000">
                <a:solidFill>
                  <a:srgbClr val="000000"/>
                </a:solidFill>
              </a:rPr>
            </a:br>
            <a:r>
              <a:rPr lang="en-US" altLang="de-DE" sz="1000">
                <a:solidFill>
                  <a:srgbClr val="000000"/>
                </a:solidFill>
              </a:rPr>
              <a:t>Logischer 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Layoutsynthese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2566988" y="4316413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733675" y="4371975"/>
            <a:ext cx="9413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Layoutverifikation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3867150" y="3968750"/>
            <a:ext cx="6350" cy="9525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3009900" y="5926138"/>
            <a:ext cx="2492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Chip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4733925" y="2951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5046663" y="3006725"/>
            <a:ext cx="733425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Floorplanning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4733925" y="3713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5108575" y="3768725"/>
            <a:ext cx="604838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Platzierung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4733925" y="4473575"/>
            <a:ext cx="1301750" cy="252413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2" name="Rectangle 19"/>
          <p:cNvSpPr>
            <a:spLocks noChangeArrowheads="1"/>
          </p:cNvSpPr>
          <p:nvPr/>
        </p:nvSpPr>
        <p:spPr bwMode="auto">
          <a:xfrm>
            <a:off x="5080000" y="4530725"/>
            <a:ext cx="665163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Verdrahtung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3" name="Rectangle 20"/>
          <p:cNvSpPr>
            <a:spLocks noChangeArrowheads="1"/>
          </p:cNvSpPr>
          <p:nvPr/>
        </p:nvSpPr>
        <p:spPr bwMode="auto">
          <a:xfrm>
            <a:off x="4733925" y="5233988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4" name="Rectangle 21"/>
          <p:cNvSpPr>
            <a:spLocks noChangeArrowheads="1"/>
          </p:cNvSpPr>
          <p:nvPr/>
        </p:nvSpPr>
        <p:spPr bwMode="auto">
          <a:xfrm>
            <a:off x="5005388" y="5289550"/>
            <a:ext cx="812800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Kompaktierung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>
            <a:off x="5384800" y="3205163"/>
            <a:ext cx="1588" cy="439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6" name="Freeform 23"/>
          <p:cNvSpPr>
            <a:spLocks/>
          </p:cNvSpPr>
          <p:nvPr/>
        </p:nvSpPr>
        <p:spPr bwMode="auto">
          <a:xfrm>
            <a:off x="5345113" y="3633788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5384800" y="3967163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8" name="Freeform 25"/>
          <p:cNvSpPr>
            <a:spLocks/>
          </p:cNvSpPr>
          <p:nvPr/>
        </p:nvSpPr>
        <p:spPr bwMode="auto">
          <a:xfrm>
            <a:off x="5345113" y="4395788"/>
            <a:ext cx="79375" cy="77787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>
            <a:off x="5384800" y="4725988"/>
            <a:ext cx="1588" cy="441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5345113" y="5156200"/>
            <a:ext cx="79375" cy="77788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21" name="Rectangle 28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2" name="Rectangle 29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3" name="Rectangle 30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4" name="Rectangle 31"/>
          <p:cNvSpPr>
            <a:spLocks noChangeArrowheads="1"/>
          </p:cNvSpPr>
          <p:nvPr/>
        </p:nvSpPr>
        <p:spPr bwMode="auto">
          <a:xfrm>
            <a:off x="6686550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5" name="Rectangle 32"/>
          <p:cNvSpPr>
            <a:spLocks noChangeArrowheads="1"/>
          </p:cNvSpPr>
          <p:nvPr/>
        </p:nvSpPr>
        <p:spPr bwMode="auto">
          <a:xfrm>
            <a:off x="7391400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6" name="Rectangle 33"/>
          <p:cNvSpPr>
            <a:spLocks noChangeArrowheads="1"/>
          </p:cNvSpPr>
          <p:nvPr/>
        </p:nvSpPr>
        <p:spPr bwMode="auto">
          <a:xfrm>
            <a:off x="7038975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7" name="Rectangle 34"/>
          <p:cNvSpPr>
            <a:spLocks noChangeArrowheads="1"/>
          </p:cNvSpPr>
          <p:nvPr/>
        </p:nvSpPr>
        <p:spPr bwMode="auto">
          <a:xfrm>
            <a:off x="7215188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8" name="Rectangle 35"/>
          <p:cNvSpPr>
            <a:spLocks noChangeArrowheads="1"/>
          </p:cNvSpPr>
          <p:nvPr/>
        </p:nvSpPr>
        <p:spPr bwMode="auto">
          <a:xfrm>
            <a:off x="6862763" y="42926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9" name="Rectangle 36"/>
          <p:cNvSpPr>
            <a:spLocks noChangeArrowheads="1"/>
          </p:cNvSpPr>
          <p:nvPr/>
        </p:nvSpPr>
        <p:spPr bwMode="auto">
          <a:xfrm>
            <a:off x="6686550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0" name="Rectangle 37"/>
          <p:cNvSpPr>
            <a:spLocks noChangeArrowheads="1"/>
          </p:cNvSpPr>
          <p:nvPr/>
        </p:nvSpPr>
        <p:spPr bwMode="auto">
          <a:xfrm>
            <a:off x="7391400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1" name="Rectangle 38"/>
          <p:cNvSpPr>
            <a:spLocks noChangeArrowheads="1"/>
          </p:cNvSpPr>
          <p:nvPr/>
        </p:nvSpPr>
        <p:spPr bwMode="auto">
          <a:xfrm>
            <a:off x="7038975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2" name="Rectangle 39"/>
          <p:cNvSpPr>
            <a:spLocks noChangeArrowheads="1"/>
          </p:cNvSpPr>
          <p:nvPr/>
        </p:nvSpPr>
        <p:spPr bwMode="auto">
          <a:xfrm>
            <a:off x="7215188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3" name="Rectangle 40"/>
          <p:cNvSpPr>
            <a:spLocks noChangeArrowheads="1"/>
          </p:cNvSpPr>
          <p:nvPr/>
        </p:nvSpPr>
        <p:spPr bwMode="auto">
          <a:xfrm>
            <a:off x="6862763" y="47799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4" name="Rectangle 41"/>
          <p:cNvSpPr>
            <a:spLocks noChangeArrowheads="1"/>
          </p:cNvSpPr>
          <p:nvPr/>
        </p:nvSpPr>
        <p:spPr bwMode="auto">
          <a:xfrm>
            <a:off x="7391400" y="45354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5" name="Rectangle 42"/>
          <p:cNvSpPr>
            <a:spLocks noChangeArrowheads="1"/>
          </p:cNvSpPr>
          <p:nvPr/>
        </p:nvSpPr>
        <p:spPr bwMode="auto">
          <a:xfrm>
            <a:off x="6686550" y="45354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6" name="Rectangle 43"/>
          <p:cNvSpPr>
            <a:spLocks noChangeArrowheads="1"/>
          </p:cNvSpPr>
          <p:nvPr/>
        </p:nvSpPr>
        <p:spPr bwMode="auto">
          <a:xfrm>
            <a:off x="6834188" y="4427538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7" name="Rectangle 44"/>
          <p:cNvSpPr>
            <a:spLocks noChangeArrowheads="1"/>
          </p:cNvSpPr>
          <p:nvPr/>
        </p:nvSpPr>
        <p:spPr bwMode="auto">
          <a:xfrm>
            <a:off x="7091363" y="4387850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8" name="Rectangle 45"/>
          <p:cNvSpPr>
            <a:spLocks noChangeArrowheads="1"/>
          </p:cNvSpPr>
          <p:nvPr/>
        </p:nvSpPr>
        <p:spPr bwMode="auto">
          <a:xfrm>
            <a:off x="7091363" y="4630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9" name="Line 46"/>
          <p:cNvSpPr>
            <a:spLocks noChangeShapeType="1"/>
          </p:cNvSpPr>
          <p:nvPr/>
        </p:nvSpPr>
        <p:spPr bwMode="auto">
          <a:xfrm>
            <a:off x="7161213" y="4591050"/>
            <a:ext cx="1587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0" name="Line 47"/>
          <p:cNvSpPr>
            <a:spLocks noChangeShapeType="1"/>
          </p:cNvSpPr>
          <p:nvPr/>
        </p:nvSpPr>
        <p:spPr bwMode="auto">
          <a:xfrm flipH="1">
            <a:off x="7064375" y="46847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1" name="Line 48"/>
          <p:cNvSpPr>
            <a:spLocks noChangeShapeType="1"/>
          </p:cNvSpPr>
          <p:nvPr/>
        </p:nvSpPr>
        <p:spPr bwMode="auto">
          <a:xfrm flipV="1">
            <a:off x="7064375" y="4684713"/>
            <a:ext cx="3175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2" name="Line 49"/>
          <p:cNvSpPr>
            <a:spLocks noChangeShapeType="1"/>
          </p:cNvSpPr>
          <p:nvPr/>
        </p:nvSpPr>
        <p:spPr bwMode="auto">
          <a:xfrm>
            <a:off x="6738938" y="45640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3" name="Freeform 50"/>
          <p:cNvSpPr>
            <a:spLocks/>
          </p:cNvSpPr>
          <p:nvPr/>
        </p:nvSpPr>
        <p:spPr bwMode="auto">
          <a:xfrm>
            <a:off x="7011988" y="4522788"/>
            <a:ext cx="149225" cy="68262"/>
          </a:xfrm>
          <a:custGeom>
            <a:avLst/>
            <a:gdLst>
              <a:gd name="T0" fmla="*/ 0 w 89"/>
              <a:gd name="T1" fmla="*/ 0 h 40"/>
              <a:gd name="T2" fmla="*/ 0 w 89"/>
              <a:gd name="T3" fmla="*/ 2147483647 h 40"/>
              <a:gd name="T4" fmla="*/ 2147483647 w 89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" h="40">
                <a:moveTo>
                  <a:pt x="0" y="0"/>
                </a:moveTo>
                <a:lnTo>
                  <a:pt x="0" y="40"/>
                </a:lnTo>
                <a:lnTo>
                  <a:pt x="89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4" name="Freeform 51"/>
          <p:cNvSpPr>
            <a:spLocks/>
          </p:cNvSpPr>
          <p:nvPr/>
        </p:nvSpPr>
        <p:spPr bwMode="auto">
          <a:xfrm>
            <a:off x="6943725" y="4483100"/>
            <a:ext cx="68263" cy="52388"/>
          </a:xfrm>
          <a:custGeom>
            <a:avLst/>
            <a:gdLst>
              <a:gd name="T0" fmla="*/ 0 w 40"/>
              <a:gd name="T1" fmla="*/ 0 h 31"/>
              <a:gd name="T2" fmla="*/ 2147483647 w 40"/>
              <a:gd name="T3" fmla="*/ 0 h 31"/>
              <a:gd name="T4" fmla="*/ 2147483647 w 40"/>
              <a:gd name="T5" fmla="*/ 2147483647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1">
                <a:moveTo>
                  <a:pt x="0" y="0"/>
                </a:moveTo>
                <a:lnTo>
                  <a:pt x="40" y="0"/>
                </a:lnTo>
                <a:lnTo>
                  <a:pt x="4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5" name="Line 52"/>
          <p:cNvSpPr>
            <a:spLocks noChangeShapeType="1"/>
          </p:cNvSpPr>
          <p:nvPr/>
        </p:nvSpPr>
        <p:spPr bwMode="auto">
          <a:xfrm>
            <a:off x="7242175" y="4346575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6" name="Freeform 53"/>
          <p:cNvSpPr>
            <a:spLocks/>
          </p:cNvSpPr>
          <p:nvPr/>
        </p:nvSpPr>
        <p:spPr bwMode="auto">
          <a:xfrm>
            <a:off x="7227888" y="4549775"/>
            <a:ext cx="26987" cy="134938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7" name="Freeform 54"/>
          <p:cNvSpPr>
            <a:spLocks/>
          </p:cNvSpPr>
          <p:nvPr/>
        </p:nvSpPr>
        <p:spPr bwMode="auto">
          <a:xfrm>
            <a:off x="7308850" y="4467225"/>
            <a:ext cx="109538" cy="312738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8" name="Rectangle 55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49" name="Rectangle 56"/>
          <p:cNvSpPr>
            <a:spLocks noChangeArrowheads="1"/>
          </p:cNvSpPr>
          <p:nvPr/>
        </p:nvSpPr>
        <p:spPr bwMode="auto">
          <a:xfrm>
            <a:off x="6686550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0" name="Rectangle 57"/>
          <p:cNvSpPr>
            <a:spLocks noChangeArrowheads="1"/>
          </p:cNvSpPr>
          <p:nvPr/>
        </p:nvSpPr>
        <p:spPr bwMode="auto">
          <a:xfrm>
            <a:off x="7391400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1" name="Rectangle 58"/>
          <p:cNvSpPr>
            <a:spLocks noChangeArrowheads="1"/>
          </p:cNvSpPr>
          <p:nvPr/>
        </p:nvSpPr>
        <p:spPr bwMode="auto">
          <a:xfrm>
            <a:off x="7038975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2" name="Rectangle 59"/>
          <p:cNvSpPr>
            <a:spLocks noChangeArrowheads="1"/>
          </p:cNvSpPr>
          <p:nvPr/>
        </p:nvSpPr>
        <p:spPr bwMode="auto">
          <a:xfrm>
            <a:off x="7215188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3" name="Rectangle 60"/>
          <p:cNvSpPr>
            <a:spLocks noChangeArrowheads="1"/>
          </p:cNvSpPr>
          <p:nvPr/>
        </p:nvSpPr>
        <p:spPr bwMode="auto">
          <a:xfrm>
            <a:off x="6862763" y="35353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4" name="Rectangle 61"/>
          <p:cNvSpPr>
            <a:spLocks noChangeArrowheads="1"/>
          </p:cNvSpPr>
          <p:nvPr/>
        </p:nvSpPr>
        <p:spPr bwMode="auto">
          <a:xfrm>
            <a:off x="6686550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5" name="Rectangle 62"/>
          <p:cNvSpPr>
            <a:spLocks noChangeArrowheads="1"/>
          </p:cNvSpPr>
          <p:nvPr/>
        </p:nvSpPr>
        <p:spPr bwMode="auto">
          <a:xfrm>
            <a:off x="7391400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6" name="Rectangle 63"/>
          <p:cNvSpPr>
            <a:spLocks noChangeArrowheads="1"/>
          </p:cNvSpPr>
          <p:nvPr/>
        </p:nvSpPr>
        <p:spPr bwMode="auto">
          <a:xfrm>
            <a:off x="7038975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7" name="Rectangle 64"/>
          <p:cNvSpPr>
            <a:spLocks noChangeArrowheads="1"/>
          </p:cNvSpPr>
          <p:nvPr/>
        </p:nvSpPr>
        <p:spPr bwMode="auto">
          <a:xfrm>
            <a:off x="7215188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8" name="Rectangle 65"/>
          <p:cNvSpPr>
            <a:spLocks noChangeArrowheads="1"/>
          </p:cNvSpPr>
          <p:nvPr/>
        </p:nvSpPr>
        <p:spPr bwMode="auto">
          <a:xfrm>
            <a:off x="6862763" y="402272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9" name="Rectangle 66"/>
          <p:cNvSpPr>
            <a:spLocks noChangeArrowheads="1"/>
          </p:cNvSpPr>
          <p:nvPr/>
        </p:nvSpPr>
        <p:spPr bwMode="auto">
          <a:xfrm>
            <a:off x="7391400" y="3776663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0" name="Rectangle 67"/>
          <p:cNvSpPr>
            <a:spLocks noChangeArrowheads="1"/>
          </p:cNvSpPr>
          <p:nvPr/>
        </p:nvSpPr>
        <p:spPr bwMode="auto">
          <a:xfrm>
            <a:off x="6686550" y="3776663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1" name="Rectangle 68"/>
          <p:cNvSpPr>
            <a:spLocks noChangeArrowheads="1"/>
          </p:cNvSpPr>
          <p:nvPr/>
        </p:nvSpPr>
        <p:spPr bwMode="auto">
          <a:xfrm>
            <a:off x="6834188" y="3668713"/>
            <a:ext cx="109537" cy="300037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2" name="Rectangle 69"/>
          <p:cNvSpPr>
            <a:spLocks noChangeArrowheads="1"/>
          </p:cNvSpPr>
          <p:nvPr/>
        </p:nvSpPr>
        <p:spPr bwMode="auto">
          <a:xfrm>
            <a:off x="7091363" y="3629025"/>
            <a:ext cx="217487" cy="16351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3" name="Rectangle 70"/>
          <p:cNvSpPr>
            <a:spLocks noChangeArrowheads="1"/>
          </p:cNvSpPr>
          <p:nvPr/>
        </p:nvSpPr>
        <p:spPr bwMode="auto">
          <a:xfrm>
            <a:off x="7091363" y="3873500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4" name="Rectangle 71"/>
          <p:cNvSpPr>
            <a:spLocks noChangeArrowheads="1"/>
          </p:cNvSpPr>
          <p:nvPr/>
        </p:nvSpPr>
        <p:spPr bwMode="auto">
          <a:xfrm>
            <a:off x="6642100" y="4999038"/>
            <a:ext cx="852488" cy="649287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5" name="Rectangle 72"/>
          <p:cNvSpPr>
            <a:spLocks noChangeArrowheads="1"/>
          </p:cNvSpPr>
          <p:nvPr/>
        </p:nvSpPr>
        <p:spPr bwMode="auto">
          <a:xfrm>
            <a:off x="6732588" y="505301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6" name="Rectangle 73"/>
          <p:cNvSpPr>
            <a:spLocks noChangeArrowheads="1"/>
          </p:cNvSpPr>
          <p:nvPr/>
        </p:nvSpPr>
        <p:spPr bwMode="auto">
          <a:xfrm>
            <a:off x="7332663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7" name="Rectangle 74"/>
          <p:cNvSpPr>
            <a:spLocks noChangeArrowheads="1"/>
          </p:cNvSpPr>
          <p:nvPr/>
        </p:nvSpPr>
        <p:spPr bwMode="auto">
          <a:xfrm>
            <a:off x="7029450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8" name="Rectangle 75"/>
          <p:cNvSpPr>
            <a:spLocks noChangeArrowheads="1"/>
          </p:cNvSpPr>
          <p:nvPr/>
        </p:nvSpPr>
        <p:spPr bwMode="auto">
          <a:xfrm>
            <a:off x="7181850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9" name="Rectangle 76"/>
          <p:cNvSpPr>
            <a:spLocks noChangeArrowheads="1"/>
          </p:cNvSpPr>
          <p:nvPr/>
        </p:nvSpPr>
        <p:spPr bwMode="auto">
          <a:xfrm>
            <a:off x="6880225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0" name="Rectangle 77"/>
          <p:cNvSpPr>
            <a:spLocks noChangeArrowheads="1"/>
          </p:cNvSpPr>
          <p:nvPr/>
        </p:nvSpPr>
        <p:spPr bwMode="auto">
          <a:xfrm>
            <a:off x="6732588" y="554037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1" name="Rectangle 78"/>
          <p:cNvSpPr>
            <a:spLocks noChangeArrowheads="1"/>
          </p:cNvSpPr>
          <p:nvPr/>
        </p:nvSpPr>
        <p:spPr bwMode="auto">
          <a:xfrm>
            <a:off x="7332663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2" name="Rectangle 79"/>
          <p:cNvSpPr>
            <a:spLocks noChangeArrowheads="1"/>
          </p:cNvSpPr>
          <p:nvPr/>
        </p:nvSpPr>
        <p:spPr bwMode="auto">
          <a:xfrm>
            <a:off x="7029450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3" name="Rectangle 80"/>
          <p:cNvSpPr>
            <a:spLocks noChangeArrowheads="1"/>
          </p:cNvSpPr>
          <p:nvPr/>
        </p:nvSpPr>
        <p:spPr bwMode="auto">
          <a:xfrm>
            <a:off x="7181850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4" name="Rectangle 81"/>
          <p:cNvSpPr>
            <a:spLocks noChangeArrowheads="1"/>
          </p:cNvSpPr>
          <p:nvPr/>
        </p:nvSpPr>
        <p:spPr bwMode="auto">
          <a:xfrm>
            <a:off x="6880225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5" name="Rectangle 82"/>
          <p:cNvSpPr>
            <a:spLocks noChangeArrowheads="1"/>
          </p:cNvSpPr>
          <p:nvPr/>
        </p:nvSpPr>
        <p:spPr bwMode="auto">
          <a:xfrm>
            <a:off x="7332663" y="52959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6" name="Rectangle 83"/>
          <p:cNvSpPr>
            <a:spLocks noChangeArrowheads="1"/>
          </p:cNvSpPr>
          <p:nvPr/>
        </p:nvSpPr>
        <p:spPr bwMode="auto">
          <a:xfrm>
            <a:off x="6732588" y="52959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7" name="Line 84"/>
          <p:cNvSpPr>
            <a:spLocks noChangeShapeType="1"/>
          </p:cNvSpPr>
          <p:nvPr/>
        </p:nvSpPr>
        <p:spPr bwMode="auto">
          <a:xfrm>
            <a:off x="7210425" y="510698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" name="Freeform 85"/>
          <p:cNvSpPr>
            <a:spLocks/>
          </p:cNvSpPr>
          <p:nvPr/>
        </p:nvSpPr>
        <p:spPr bwMode="auto">
          <a:xfrm>
            <a:off x="7269163" y="5227638"/>
            <a:ext cx="87312" cy="312737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9" name="Rectangle 86"/>
          <p:cNvSpPr>
            <a:spLocks noChangeArrowheads="1"/>
          </p:cNvSpPr>
          <p:nvPr/>
        </p:nvSpPr>
        <p:spPr bwMode="auto">
          <a:xfrm>
            <a:off x="7053263" y="5148263"/>
            <a:ext cx="217487" cy="16351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80" name="Line 87"/>
          <p:cNvSpPr>
            <a:spLocks noChangeShapeType="1"/>
          </p:cNvSpPr>
          <p:nvPr/>
        </p:nvSpPr>
        <p:spPr bwMode="auto">
          <a:xfrm>
            <a:off x="7121525" y="5351463"/>
            <a:ext cx="317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1" name="Line 88"/>
          <p:cNvSpPr>
            <a:spLocks noChangeShapeType="1"/>
          </p:cNvSpPr>
          <p:nvPr/>
        </p:nvSpPr>
        <p:spPr bwMode="auto">
          <a:xfrm flipH="1" flipV="1">
            <a:off x="7031038" y="54387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2" name="Freeform 89"/>
          <p:cNvSpPr>
            <a:spLocks/>
          </p:cNvSpPr>
          <p:nvPr/>
        </p:nvSpPr>
        <p:spPr bwMode="auto">
          <a:xfrm>
            <a:off x="7010400" y="5284788"/>
            <a:ext cx="111125" cy="66675"/>
          </a:xfrm>
          <a:custGeom>
            <a:avLst/>
            <a:gdLst>
              <a:gd name="T0" fmla="*/ 0 w 67"/>
              <a:gd name="T1" fmla="*/ 0 h 40"/>
              <a:gd name="T2" fmla="*/ 0 w 67"/>
              <a:gd name="T3" fmla="*/ 2147483647 h 40"/>
              <a:gd name="T4" fmla="*/ 2147483647 w 67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" h="40">
                <a:moveTo>
                  <a:pt x="0" y="0"/>
                </a:moveTo>
                <a:lnTo>
                  <a:pt x="0" y="40"/>
                </a:lnTo>
                <a:lnTo>
                  <a:pt x="6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3" name="Freeform 90"/>
          <p:cNvSpPr>
            <a:spLocks/>
          </p:cNvSpPr>
          <p:nvPr/>
        </p:nvSpPr>
        <p:spPr bwMode="auto">
          <a:xfrm>
            <a:off x="7189788" y="5311775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4" name="Line 91"/>
          <p:cNvSpPr>
            <a:spLocks noChangeShapeType="1"/>
          </p:cNvSpPr>
          <p:nvPr/>
        </p:nvSpPr>
        <p:spPr bwMode="auto">
          <a:xfrm>
            <a:off x="6977063" y="5235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5" name="Line 92"/>
          <p:cNvSpPr>
            <a:spLocks noChangeShapeType="1"/>
          </p:cNvSpPr>
          <p:nvPr/>
        </p:nvSpPr>
        <p:spPr bwMode="auto">
          <a:xfrm flipV="1">
            <a:off x="7010400" y="5240338"/>
            <a:ext cx="1588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6" name="Line 93"/>
          <p:cNvSpPr>
            <a:spLocks noChangeShapeType="1"/>
          </p:cNvSpPr>
          <p:nvPr/>
        </p:nvSpPr>
        <p:spPr bwMode="auto">
          <a:xfrm>
            <a:off x="6792913" y="5324475"/>
            <a:ext cx="92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7" name="Line 94"/>
          <p:cNvSpPr>
            <a:spLocks noChangeShapeType="1"/>
          </p:cNvSpPr>
          <p:nvPr/>
        </p:nvSpPr>
        <p:spPr bwMode="auto">
          <a:xfrm flipV="1">
            <a:off x="7031038" y="54419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" name="Line 95"/>
          <p:cNvSpPr>
            <a:spLocks noChangeShapeType="1"/>
          </p:cNvSpPr>
          <p:nvPr/>
        </p:nvSpPr>
        <p:spPr bwMode="auto">
          <a:xfrm>
            <a:off x="1477963" y="1770063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89" name="Line 96"/>
          <p:cNvSpPr>
            <a:spLocks noChangeShapeType="1"/>
          </p:cNvSpPr>
          <p:nvPr/>
        </p:nvSpPr>
        <p:spPr bwMode="auto">
          <a:xfrm>
            <a:off x="1477963" y="25939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0" name="Line 97"/>
          <p:cNvSpPr>
            <a:spLocks noChangeShapeType="1"/>
          </p:cNvSpPr>
          <p:nvPr/>
        </p:nvSpPr>
        <p:spPr bwMode="auto">
          <a:xfrm>
            <a:off x="1477963" y="3446463"/>
            <a:ext cx="0" cy="160337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1" name="Line 98"/>
          <p:cNvSpPr>
            <a:spLocks noChangeShapeType="1"/>
          </p:cNvSpPr>
          <p:nvPr/>
        </p:nvSpPr>
        <p:spPr bwMode="auto">
          <a:xfrm>
            <a:off x="1477963" y="43338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2" name="Line 99"/>
          <p:cNvSpPr>
            <a:spLocks noChangeShapeType="1"/>
          </p:cNvSpPr>
          <p:nvPr/>
        </p:nvSpPr>
        <p:spPr bwMode="auto">
          <a:xfrm>
            <a:off x="1477963" y="5197475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3" name="Rectangle 100"/>
          <p:cNvSpPr>
            <a:spLocks noChangeArrowheads="1"/>
          </p:cNvSpPr>
          <p:nvPr/>
        </p:nvSpPr>
        <p:spPr bwMode="auto">
          <a:xfrm>
            <a:off x="1057275" y="5411788"/>
            <a:ext cx="974725" cy="649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4" name="Rectangle 101"/>
          <p:cNvSpPr>
            <a:spLocks noChangeArrowheads="1"/>
          </p:cNvSpPr>
          <p:nvPr/>
        </p:nvSpPr>
        <p:spPr bwMode="auto">
          <a:xfrm>
            <a:off x="1057275" y="5832475"/>
            <a:ext cx="455613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5" name="Rectangle 102"/>
          <p:cNvSpPr>
            <a:spLocks noChangeArrowheads="1"/>
          </p:cNvSpPr>
          <p:nvPr/>
        </p:nvSpPr>
        <p:spPr bwMode="auto">
          <a:xfrm>
            <a:off x="1057275" y="5776913"/>
            <a:ext cx="455613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6" name="Rectangle 103"/>
          <p:cNvSpPr>
            <a:spLocks noChangeArrowheads="1"/>
          </p:cNvSpPr>
          <p:nvPr/>
        </p:nvSpPr>
        <p:spPr bwMode="auto">
          <a:xfrm>
            <a:off x="1057275" y="5732463"/>
            <a:ext cx="455613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7" name="Rectangle 104"/>
          <p:cNvSpPr>
            <a:spLocks noChangeArrowheads="1"/>
          </p:cNvSpPr>
          <p:nvPr/>
        </p:nvSpPr>
        <p:spPr bwMode="auto">
          <a:xfrm>
            <a:off x="1060450" y="5686425"/>
            <a:ext cx="454025" cy="26988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8" name="Rectangle 105"/>
          <p:cNvSpPr>
            <a:spLocks noChangeArrowheads="1"/>
          </p:cNvSpPr>
          <p:nvPr/>
        </p:nvSpPr>
        <p:spPr bwMode="auto">
          <a:xfrm>
            <a:off x="1058863" y="5640388"/>
            <a:ext cx="454025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" name="Rectangle 106"/>
          <p:cNvSpPr>
            <a:spLocks noChangeArrowheads="1"/>
          </p:cNvSpPr>
          <p:nvPr/>
        </p:nvSpPr>
        <p:spPr bwMode="auto">
          <a:xfrm>
            <a:off x="1884363" y="5776913"/>
            <a:ext cx="14763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" name="Rectangle 107"/>
          <p:cNvSpPr>
            <a:spLocks noChangeArrowheads="1"/>
          </p:cNvSpPr>
          <p:nvPr/>
        </p:nvSpPr>
        <p:spPr bwMode="auto">
          <a:xfrm>
            <a:off x="1801813" y="5818188"/>
            <a:ext cx="23018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" name="Rectangle 108"/>
          <p:cNvSpPr>
            <a:spLocks noChangeArrowheads="1"/>
          </p:cNvSpPr>
          <p:nvPr/>
        </p:nvSpPr>
        <p:spPr bwMode="auto">
          <a:xfrm>
            <a:off x="1730375" y="5856288"/>
            <a:ext cx="307975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" name="Rectangle 109"/>
          <p:cNvSpPr>
            <a:spLocks noChangeArrowheads="1"/>
          </p:cNvSpPr>
          <p:nvPr/>
        </p:nvSpPr>
        <p:spPr bwMode="auto">
          <a:xfrm>
            <a:off x="1652588" y="5888038"/>
            <a:ext cx="38258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" name="Rectangle 110"/>
          <p:cNvSpPr>
            <a:spLocks noChangeArrowheads="1"/>
          </p:cNvSpPr>
          <p:nvPr/>
        </p:nvSpPr>
        <p:spPr bwMode="auto">
          <a:xfrm>
            <a:off x="1577975" y="5926138"/>
            <a:ext cx="454025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" name="Rectangle 111"/>
          <p:cNvSpPr>
            <a:spLocks noChangeArrowheads="1"/>
          </p:cNvSpPr>
          <p:nvPr/>
        </p:nvSpPr>
        <p:spPr bwMode="auto">
          <a:xfrm>
            <a:off x="1503363" y="5967413"/>
            <a:ext cx="52863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" name="Rectangle 112"/>
          <p:cNvSpPr>
            <a:spLocks noChangeArrowheads="1"/>
          </p:cNvSpPr>
          <p:nvPr/>
        </p:nvSpPr>
        <p:spPr bwMode="auto">
          <a:xfrm>
            <a:off x="1047750" y="5880100"/>
            <a:ext cx="209550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6" name="Rectangle 113"/>
          <p:cNvSpPr>
            <a:spLocks noChangeArrowheads="1"/>
          </p:cNvSpPr>
          <p:nvPr/>
        </p:nvSpPr>
        <p:spPr bwMode="auto">
          <a:xfrm>
            <a:off x="1057275" y="4537075"/>
            <a:ext cx="974725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207" name="Group 114"/>
          <p:cNvGrpSpPr>
            <a:grpSpLocks/>
          </p:cNvGrpSpPr>
          <p:nvPr/>
        </p:nvGrpSpPr>
        <p:grpSpPr bwMode="auto">
          <a:xfrm>
            <a:off x="1038225" y="1946275"/>
            <a:ext cx="981075" cy="649288"/>
            <a:chOff x="634" y="1158"/>
            <a:chExt cx="584" cy="386"/>
          </a:xfrm>
        </p:grpSpPr>
        <p:sp>
          <p:nvSpPr>
            <p:cNvPr id="4415" name="Rectangle 115"/>
            <p:cNvSpPr>
              <a:spLocks noChangeArrowheads="1"/>
            </p:cNvSpPr>
            <p:nvPr/>
          </p:nvSpPr>
          <p:spPr bwMode="auto">
            <a:xfrm>
              <a:off x="634" y="1158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6" name="Rectangle 116"/>
            <p:cNvSpPr>
              <a:spLocks noChangeArrowheads="1"/>
            </p:cNvSpPr>
            <p:nvPr/>
          </p:nvSpPr>
          <p:spPr bwMode="auto">
            <a:xfrm>
              <a:off x="710" y="1223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ENTITY test is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7" name="Rectangle 117"/>
            <p:cNvSpPr>
              <a:spLocks noChangeArrowheads="1"/>
            </p:cNvSpPr>
            <p:nvPr/>
          </p:nvSpPr>
          <p:spPr bwMode="auto">
            <a:xfrm>
              <a:off x="744" y="1309"/>
              <a:ext cx="3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port a: in bit;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8" name="Rectangle 118"/>
            <p:cNvSpPr>
              <a:spLocks noChangeArrowheads="1"/>
            </p:cNvSpPr>
            <p:nvPr/>
          </p:nvSpPr>
          <p:spPr bwMode="auto">
            <a:xfrm>
              <a:off x="666" y="1394"/>
              <a:ext cx="5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end ENTITY test;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208" name="Freeform 119"/>
          <p:cNvSpPr>
            <a:spLocks/>
          </p:cNvSpPr>
          <p:nvPr/>
        </p:nvSpPr>
        <p:spPr bwMode="auto">
          <a:xfrm>
            <a:off x="1192213" y="4576763"/>
            <a:ext cx="622300" cy="590550"/>
          </a:xfrm>
          <a:custGeom>
            <a:avLst/>
            <a:gdLst>
              <a:gd name="T0" fmla="*/ 0 w 371"/>
              <a:gd name="T1" fmla="*/ 2147483647 h 351"/>
              <a:gd name="T2" fmla="*/ 0 w 371"/>
              <a:gd name="T3" fmla="*/ 2147483647 h 351"/>
              <a:gd name="T4" fmla="*/ 2147483647 w 371"/>
              <a:gd name="T5" fmla="*/ 2147483647 h 351"/>
              <a:gd name="T6" fmla="*/ 2147483647 w 371"/>
              <a:gd name="T7" fmla="*/ 2147483647 h 351"/>
              <a:gd name="T8" fmla="*/ 2147483647 w 371"/>
              <a:gd name="T9" fmla="*/ 2147483647 h 351"/>
              <a:gd name="T10" fmla="*/ 2147483647 w 371"/>
              <a:gd name="T11" fmla="*/ 2147483647 h 351"/>
              <a:gd name="T12" fmla="*/ 2147483647 w 371"/>
              <a:gd name="T13" fmla="*/ 2147483647 h 351"/>
              <a:gd name="T14" fmla="*/ 2147483647 w 371"/>
              <a:gd name="T15" fmla="*/ 2147483647 h 351"/>
              <a:gd name="T16" fmla="*/ 2147483647 w 371"/>
              <a:gd name="T17" fmla="*/ 2147483647 h 351"/>
              <a:gd name="T18" fmla="*/ 2147483647 w 371"/>
              <a:gd name="T19" fmla="*/ 2147483647 h 351"/>
              <a:gd name="T20" fmla="*/ 2147483647 w 371"/>
              <a:gd name="T21" fmla="*/ 2147483647 h 351"/>
              <a:gd name="T22" fmla="*/ 2147483647 w 371"/>
              <a:gd name="T23" fmla="*/ 2147483647 h 351"/>
              <a:gd name="T24" fmla="*/ 2147483647 w 371"/>
              <a:gd name="T25" fmla="*/ 0 h 351"/>
              <a:gd name="T26" fmla="*/ 2147483647 w 371"/>
              <a:gd name="T27" fmla="*/ 2147483647 h 351"/>
              <a:gd name="T28" fmla="*/ 2147483647 w 371"/>
              <a:gd name="T29" fmla="*/ 2147483647 h 351"/>
              <a:gd name="T30" fmla="*/ 2147483647 w 371"/>
              <a:gd name="T31" fmla="*/ 2147483647 h 351"/>
              <a:gd name="T32" fmla="*/ 2147483647 w 371"/>
              <a:gd name="T33" fmla="*/ 2147483647 h 351"/>
              <a:gd name="T34" fmla="*/ 2147483647 w 371"/>
              <a:gd name="T35" fmla="*/ 2147483647 h 351"/>
              <a:gd name="T36" fmla="*/ 2147483647 w 371"/>
              <a:gd name="T37" fmla="*/ 2147483647 h 351"/>
              <a:gd name="T38" fmla="*/ 2147483647 w 371"/>
              <a:gd name="T39" fmla="*/ 2147483647 h 351"/>
              <a:gd name="T40" fmla="*/ 2147483647 w 371"/>
              <a:gd name="T41" fmla="*/ 2147483647 h 351"/>
              <a:gd name="T42" fmla="*/ 2147483647 w 371"/>
              <a:gd name="T43" fmla="*/ 2147483647 h 351"/>
              <a:gd name="T44" fmla="*/ 2147483647 w 371"/>
              <a:gd name="T45" fmla="*/ 2147483647 h 351"/>
              <a:gd name="T46" fmla="*/ 2147483647 w 371"/>
              <a:gd name="T47" fmla="*/ 2147483647 h 351"/>
              <a:gd name="T48" fmla="*/ 2147483647 w 371"/>
              <a:gd name="T49" fmla="*/ 2147483647 h 351"/>
              <a:gd name="T50" fmla="*/ 2147483647 w 371"/>
              <a:gd name="T51" fmla="*/ 2147483647 h 351"/>
              <a:gd name="T52" fmla="*/ 2147483647 w 371"/>
              <a:gd name="T53" fmla="*/ 2147483647 h 351"/>
              <a:gd name="T54" fmla="*/ 2147483647 w 371"/>
              <a:gd name="T55" fmla="*/ 2147483647 h 351"/>
              <a:gd name="T56" fmla="*/ 2147483647 w 371"/>
              <a:gd name="T57" fmla="*/ 2147483647 h 351"/>
              <a:gd name="T58" fmla="*/ 2147483647 w 371"/>
              <a:gd name="T59" fmla="*/ 2147483647 h 351"/>
              <a:gd name="T60" fmla="*/ 2147483647 w 371"/>
              <a:gd name="T61" fmla="*/ 2147483647 h 351"/>
              <a:gd name="T62" fmla="*/ 2147483647 w 371"/>
              <a:gd name="T63" fmla="*/ 2147483647 h 351"/>
              <a:gd name="T64" fmla="*/ 2147483647 w 371"/>
              <a:gd name="T65" fmla="*/ 2147483647 h 351"/>
              <a:gd name="T66" fmla="*/ 2147483647 w 371"/>
              <a:gd name="T67" fmla="*/ 2147483647 h 351"/>
              <a:gd name="T68" fmla="*/ 2147483647 w 371"/>
              <a:gd name="T69" fmla="*/ 2147483647 h 351"/>
              <a:gd name="T70" fmla="*/ 2147483647 w 371"/>
              <a:gd name="T71" fmla="*/ 2147483647 h 351"/>
              <a:gd name="T72" fmla="*/ 2147483647 w 371"/>
              <a:gd name="T73" fmla="*/ 2147483647 h 351"/>
              <a:gd name="T74" fmla="*/ 2147483647 w 371"/>
              <a:gd name="T75" fmla="*/ 2147483647 h 351"/>
              <a:gd name="T76" fmla="*/ 2147483647 w 371"/>
              <a:gd name="T77" fmla="*/ 2147483647 h 351"/>
              <a:gd name="T78" fmla="*/ 2147483647 w 371"/>
              <a:gd name="T79" fmla="*/ 2147483647 h 351"/>
              <a:gd name="T80" fmla="*/ 2147483647 w 371"/>
              <a:gd name="T81" fmla="*/ 2147483647 h 351"/>
              <a:gd name="T82" fmla="*/ 2147483647 w 371"/>
              <a:gd name="T83" fmla="*/ 2147483647 h 351"/>
              <a:gd name="T84" fmla="*/ 2147483647 w 371"/>
              <a:gd name="T85" fmla="*/ 2147483647 h 351"/>
              <a:gd name="T86" fmla="*/ 2147483647 w 371"/>
              <a:gd name="T87" fmla="*/ 2147483647 h 351"/>
              <a:gd name="T88" fmla="*/ 2147483647 w 371"/>
              <a:gd name="T89" fmla="*/ 2147483647 h 351"/>
              <a:gd name="T90" fmla="*/ 2147483647 w 371"/>
              <a:gd name="T91" fmla="*/ 2147483647 h 351"/>
              <a:gd name="T92" fmla="*/ 2147483647 w 371"/>
              <a:gd name="T93" fmla="*/ 2147483647 h 351"/>
              <a:gd name="T94" fmla="*/ 0 w 371"/>
              <a:gd name="T95" fmla="*/ 2147483647 h 351"/>
              <a:gd name="T96" fmla="*/ 0 w 371"/>
              <a:gd name="T97" fmla="*/ 2147483647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1" h="351">
                <a:moveTo>
                  <a:pt x="0" y="176"/>
                </a:moveTo>
                <a:lnTo>
                  <a:pt x="0" y="152"/>
                </a:lnTo>
                <a:lnTo>
                  <a:pt x="6" y="130"/>
                </a:lnTo>
                <a:lnTo>
                  <a:pt x="13" y="108"/>
                </a:lnTo>
                <a:lnTo>
                  <a:pt x="24" y="88"/>
                </a:lnTo>
                <a:lnTo>
                  <a:pt x="37" y="69"/>
                </a:lnTo>
                <a:lnTo>
                  <a:pt x="54" y="52"/>
                </a:lnTo>
                <a:lnTo>
                  <a:pt x="72" y="36"/>
                </a:lnTo>
                <a:lnTo>
                  <a:pt x="92" y="23"/>
                </a:lnTo>
                <a:lnTo>
                  <a:pt x="114" y="13"/>
                </a:lnTo>
                <a:lnTo>
                  <a:pt x="137" y="6"/>
                </a:lnTo>
                <a:lnTo>
                  <a:pt x="161" y="2"/>
                </a:lnTo>
                <a:lnTo>
                  <a:pt x="185" y="0"/>
                </a:lnTo>
                <a:lnTo>
                  <a:pt x="209" y="2"/>
                </a:lnTo>
                <a:lnTo>
                  <a:pt x="234" y="6"/>
                </a:lnTo>
                <a:lnTo>
                  <a:pt x="257" y="13"/>
                </a:lnTo>
                <a:lnTo>
                  <a:pt x="278" y="23"/>
                </a:lnTo>
                <a:lnTo>
                  <a:pt x="298" y="36"/>
                </a:lnTo>
                <a:lnTo>
                  <a:pt x="317" y="52"/>
                </a:lnTo>
                <a:lnTo>
                  <a:pt x="332" y="69"/>
                </a:lnTo>
                <a:lnTo>
                  <a:pt x="346" y="88"/>
                </a:lnTo>
                <a:lnTo>
                  <a:pt x="357" y="108"/>
                </a:lnTo>
                <a:lnTo>
                  <a:pt x="365" y="130"/>
                </a:lnTo>
                <a:lnTo>
                  <a:pt x="369" y="152"/>
                </a:lnTo>
                <a:lnTo>
                  <a:pt x="371" y="176"/>
                </a:lnTo>
                <a:lnTo>
                  <a:pt x="369" y="198"/>
                </a:lnTo>
                <a:lnTo>
                  <a:pt x="365" y="221"/>
                </a:lnTo>
                <a:lnTo>
                  <a:pt x="357" y="243"/>
                </a:lnTo>
                <a:lnTo>
                  <a:pt x="346" y="263"/>
                </a:lnTo>
                <a:lnTo>
                  <a:pt x="332" y="282"/>
                </a:lnTo>
                <a:lnTo>
                  <a:pt x="317" y="299"/>
                </a:lnTo>
                <a:lnTo>
                  <a:pt x="298" y="315"/>
                </a:lnTo>
                <a:lnTo>
                  <a:pt x="278" y="327"/>
                </a:lnTo>
                <a:lnTo>
                  <a:pt x="257" y="337"/>
                </a:lnTo>
                <a:lnTo>
                  <a:pt x="234" y="345"/>
                </a:lnTo>
                <a:lnTo>
                  <a:pt x="209" y="349"/>
                </a:lnTo>
                <a:lnTo>
                  <a:pt x="185" y="351"/>
                </a:lnTo>
                <a:lnTo>
                  <a:pt x="161" y="349"/>
                </a:lnTo>
                <a:lnTo>
                  <a:pt x="137" y="345"/>
                </a:lnTo>
                <a:lnTo>
                  <a:pt x="114" y="337"/>
                </a:lnTo>
                <a:lnTo>
                  <a:pt x="92" y="327"/>
                </a:lnTo>
                <a:lnTo>
                  <a:pt x="72" y="315"/>
                </a:lnTo>
                <a:lnTo>
                  <a:pt x="54" y="299"/>
                </a:lnTo>
                <a:lnTo>
                  <a:pt x="37" y="282"/>
                </a:lnTo>
                <a:lnTo>
                  <a:pt x="24" y="263"/>
                </a:lnTo>
                <a:lnTo>
                  <a:pt x="13" y="243"/>
                </a:lnTo>
                <a:lnTo>
                  <a:pt x="6" y="221"/>
                </a:lnTo>
                <a:lnTo>
                  <a:pt x="0" y="19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" name="Rectangle 120"/>
          <p:cNvSpPr>
            <a:spLocks noChangeArrowheads="1"/>
          </p:cNvSpPr>
          <p:nvPr/>
        </p:nvSpPr>
        <p:spPr bwMode="auto">
          <a:xfrm>
            <a:off x="1244600" y="5118100"/>
            <a:ext cx="557213" cy="5397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" name="Line 121"/>
          <p:cNvSpPr>
            <a:spLocks noChangeShapeType="1"/>
          </p:cNvSpPr>
          <p:nvPr/>
        </p:nvSpPr>
        <p:spPr bwMode="auto">
          <a:xfrm>
            <a:off x="1327150" y="5118100"/>
            <a:ext cx="352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1" name="Line 122"/>
          <p:cNvSpPr>
            <a:spLocks noChangeShapeType="1"/>
          </p:cNvSpPr>
          <p:nvPr/>
        </p:nvSpPr>
        <p:spPr bwMode="auto">
          <a:xfrm>
            <a:off x="1300163" y="46466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2" name="Line 123"/>
          <p:cNvSpPr>
            <a:spLocks noChangeShapeType="1"/>
          </p:cNvSpPr>
          <p:nvPr/>
        </p:nvSpPr>
        <p:spPr bwMode="auto">
          <a:xfrm>
            <a:off x="1220788" y="4752975"/>
            <a:ext cx="566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3" name="Line 124"/>
          <p:cNvSpPr>
            <a:spLocks noChangeShapeType="1"/>
          </p:cNvSpPr>
          <p:nvPr/>
        </p:nvSpPr>
        <p:spPr bwMode="auto">
          <a:xfrm>
            <a:off x="1192213" y="486092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4" name="Line 125"/>
          <p:cNvSpPr>
            <a:spLocks noChangeShapeType="1"/>
          </p:cNvSpPr>
          <p:nvPr/>
        </p:nvSpPr>
        <p:spPr bwMode="auto">
          <a:xfrm>
            <a:off x="1204913" y="49704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5" name="Line 126"/>
          <p:cNvSpPr>
            <a:spLocks noChangeShapeType="1"/>
          </p:cNvSpPr>
          <p:nvPr/>
        </p:nvSpPr>
        <p:spPr bwMode="auto">
          <a:xfrm>
            <a:off x="1273175" y="5078413"/>
            <a:ext cx="461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6" name="Line 127"/>
          <p:cNvSpPr>
            <a:spLocks noChangeShapeType="1"/>
          </p:cNvSpPr>
          <p:nvPr/>
        </p:nvSpPr>
        <p:spPr bwMode="auto">
          <a:xfrm>
            <a:off x="143668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7" name="Line 128"/>
          <p:cNvSpPr>
            <a:spLocks noChangeShapeType="1"/>
          </p:cNvSpPr>
          <p:nvPr/>
        </p:nvSpPr>
        <p:spPr bwMode="auto">
          <a:xfrm>
            <a:off x="154463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" name="Line 129"/>
          <p:cNvSpPr>
            <a:spLocks noChangeShapeType="1"/>
          </p:cNvSpPr>
          <p:nvPr/>
        </p:nvSpPr>
        <p:spPr bwMode="auto">
          <a:xfrm>
            <a:off x="1327150" y="4630738"/>
            <a:ext cx="1588" cy="487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" name="Line 130"/>
          <p:cNvSpPr>
            <a:spLocks noChangeShapeType="1"/>
          </p:cNvSpPr>
          <p:nvPr/>
        </p:nvSpPr>
        <p:spPr bwMode="auto">
          <a:xfrm>
            <a:off x="1654175" y="4618038"/>
            <a:ext cx="1588" cy="500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0" name="Line 131"/>
          <p:cNvSpPr>
            <a:spLocks noChangeShapeType="1"/>
          </p:cNvSpPr>
          <p:nvPr/>
        </p:nvSpPr>
        <p:spPr bwMode="auto">
          <a:xfrm>
            <a:off x="1220788" y="4752975"/>
            <a:ext cx="1587" cy="217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1" name="Line 132"/>
          <p:cNvSpPr>
            <a:spLocks noChangeShapeType="1"/>
          </p:cNvSpPr>
          <p:nvPr/>
        </p:nvSpPr>
        <p:spPr bwMode="auto">
          <a:xfrm>
            <a:off x="1760538" y="4713288"/>
            <a:ext cx="3175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2" name="Rectangle 133"/>
          <p:cNvSpPr>
            <a:spLocks noChangeArrowheads="1"/>
          </p:cNvSpPr>
          <p:nvPr/>
        </p:nvSpPr>
        <p:spPr bwMode="auto">
          <a:xfrm>
            <a:off x="1327150" y="4646613"/>
            <a:ext cx="109538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3" name="Rectangle 134"/>
          <p:cNvSpPr>
            <a:spLocks noChangeArrowheads="1"/>
          </p:cNvSpPr>
          <p:nvPr/>
        </p:nvSpPr>
        <p:spPr bwMode="auto">
          <a:xfrm>
            <a:off x="1327150" y="4752975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4" name="Rectangle 135"/>
          <p:cNvSpPr>
            <a:spLocks noChangeArrowheads="1"/>
          </p:cNvSpPr>
          <p:nvPr/>
        </p:nvSpPr>
        <p:spPr bwMode="auto">
          <a:xfrm>
            <a:off x="1327150" y="4860925"/>
            <a:ext cx="109538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5" name="Rectangle 136"/>
          <p:cNvSpPr>
            <a:spLocks noChangeArrowheads="1"/>
          </p:cNvSpPr>
          <p:nvPr/>
        </p:nvSpPr>
        <p:spPr bwMode="auto">
          <a:xfrm>
            <a:off x="1327150" y="4970463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6" name="Rectangle 137"/>
          <p:cNvSpPr>
            <a:spLocks noChangeArrowheads="1"/>
          </p:cNvSpPr>
          <p:nvPr/>
        </p:nvSpPr>
        <p:spPr bwMode="auto">
          <a:xfrm>
            <a:off x="1436688" y="4646613"/>
            <a:ext cx="107950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7" name="Rectangle 138"/>
          <p:cNvSpPr>
            <a:spLocks noChangeArrowheads="1"/>
          </p:cNvSpPr>
          <p:nvPr/>
        </p:nvSpPr>
        <p:spPr bwMode="auto">
          <a:xfrm>
            <a:off x="1436688" y="4752975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8" name="Rectangle 139"/>
          <p:cNvSpPr>
            <a:spLocks noChangeArrowheads="1"/>
          </p:cNvSpPr>
          <p:nvPr/>
        </p:nvSpPr>
        <p:spPr bwMode="auto">
          <a:xfrm>
            <a:off x="1436688" y="4860925"/>
            <a:ext cx="107950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9" name="Rectangle 140"/>
          <p:cNvSpPr>
            <a:spLocks noChangeArrowheads="1"/>
          </p:cNvSpPr>
          <p:nvPr/>
        </p:nvSpPr>
        <p:spPr bwMode="auto">
          <a:xfrm>
            <a:off x="1436688" y="4970463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0" name="Rectangle 141"/>
          <p:cNvSpPr>
            <a:spLocks noChangeArrowheads="1"/>
          </p:cNvSpPr>
          <p:nvPr/>
        </p:nvSpPr>
        <p:spPr bwMode="auto">
          <a:xfrm>
            <a:off x="1544638" y="4970463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1" name="Rectangle 142"/>
          <p:cNvSpPr>
            <a:spLocks noChangeArrowheads="1"/>
          </p:cNvSpPr>
          <p:nvPr/>
        </p:nvSpPr>
        <p:spPr bwMode="auto">
          <a:xfrm>
            <a:off x="1544638" y="4860925"/>
            <a:ext cx="109537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2" name="Rectangle 143"/>
          <p:cNvSpPr>
            <a:spLocks noChangeArrowheads="1"/>
          </p:cNvSpPr>
          <p:nvPr/>
        </p:nvSpPr>
        <p:spPr bwMode="auto">
          <a:xfrm>
            <a:off x="1544638" y="4752975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3" name="Rectangle 144"/>
          <p:cNvSpPr>
            <a:spLocks noChangeArrowheads="1"/>
          </p:cNvSpPr>
          <p:nvPr/>
        </p:nvSpPr>
        <p:spPr bwMode="auto">
          <a:xfrm>
            <a:off x="1544638" y="4646613"/>
            <a:ext cx="109537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4" name="Rectangle 145"/>
          <p:cNvSpPr>
            <a:spLocks noChangeArrowheads="1"/>
          </p:cNvSpPr>
          <p:nvPr/>
        </p:nvSpPr>
        <p:spPr bwMode="auto">
          <a:xfrm>
            <a:off x="1220788" y="4752975"/>
            <a:ext cx="106362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5" name="Rectangle 146"/>
          <p:cNvSpPr>
            <a:spLocks noChangeArrowheads="1"/>
          </p:cNvSpPr>
          <p:nvPr/>
        </p:nvSpPr>
        <p:spPr bwMode="auto">
          <a:xfrm>
            <a:off x="1220788" y="4860925"/>
            <a:ext cx="106362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6" name="Rectangle 147"/>
          <p:cNvSpPr>
            <a:spLocks noChangeArrowheads="1"/>
          </p:cNvSpPr>
          <p:nvPr/>
        </p:nvSpPr>
        <p:spPr bwMode="auto">
          <a:xfrm>
            <a:off x="1654175" y="4752975"/>
            <a:ext cx="106363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7" name="Rectangle 148"/>
          <p:cNvSpPr>
            <a:spLocks noChangeArrowheads="1"/>
          </p:cNvSpPr>
          <p:nvPr/>
        </p:nvSpPr>
        <p:spPr bwMode="auto">
          <a:xfrm>
            <a:off x="1654175" y="4860925"/>
            <a:ext cx="106363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8" name="Line 149"/>
          <p:cNvSpPr>
            <a:spLocks noChangeShapeType="1"/>
          </p:cNvSpPr>
          <p:nvPr/>
        </p:nvSpPr>
        <p:spPr bwMode="auto">
          <a:xfrm flipV="1">
            <a:off x="1165225" y="5580063"/>
            <a:ext cx="4746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" name="Line 150"/>
          <p:cNvSpPr>
            <a:spLocks noChangeShapeType="1"/>
          </p:cNvSpPr>
          <p:nvPr/>
        </p:nvSpPr>
        <p:spPr bwMode="auto">
          <a:xfrm flipV="1">
            <a:off x="1450975" y="5649913"/>
            <a:ext cx="473075" cy="242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0" name="Line 151"/>
          <p:cNvSpPr>
            <a:spLocks noChangeShapeType="1"/>
          </p:cNvSpPr>
          <p:nvPr/>
        </p:nvSpPr>
        <p:spPr bwMode="auto">
          <a:xfrm>
            <a:off x="1639888" y="5580063"/>
            <a:ext cx="284162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1" name="Line 152"/>
          <p:cNvSpPr>
            <a:spLocks noChangeShapeType="1"/>
          </p:cNvSpPr>
          <p:nvPr/>
        </p:nvSpPr>
        <p:spPr bwMode="auto">
          <a:xfrm>
            <a:off x="1165225" y="5826125"/>
            <a:ext cx="28575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2" name="Line 153"/>
          <p:cNvSpPr>
            <a:spLocks noChangeShapeType="1"/>
          </p:cNvSpPr>
          <p:nvPr/>
        </p:nvSpPr>
        <p:spPr bwMode="auto">
          <a:xfrm flipV="1">
            <a:off x="1165225" y="5492750"/>
            <a:ext cx="474663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3" name="Line 154"/>
          <p:cNvSpPr>
            <a:spLocks noChangeShapeType="1"/>
          </p:cNvSpPr>
          <p:nvPr/>
        </p:nvSpPr>
        <p:spPr bwMode="auto">
          <a:xfrm flipV="1">
            <a:off x="1450975" y="5561013"/>
            <a:ext cx="473075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4" name="Line 155"/>
          <p:cNvSpPr>
            <a:spLocks noChangeShapeType="1"/>
          </p:cNvSpPr>
          <p:nvPr/>
        </p:nvSpPr>
        <p:spPr bwMode="auto">
          <a:xfrm>
            <a:off x="1639888" y="5492750"/>
            <a:ext cx="284162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5" name="Line 156"/>
          <p:cNvSpPr>
            <a:spLocks noChangeShapeType="1"/>
          </p:cNvSpPr>
          <p:nvPr/>
        </p:nvSpPr>
        <p:spPr bwMode="auto">
          <a:xfrm>
            <a:off x="1165225" y="5737225"/>
            <a:ext cx="285750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6" name="Freeform 157"/>
          <p:cNvSpPr>
            <a:spLocks/>
          </p:cNvSpPr>
          <p:nvPr/>
        </p:nvSpPr>
        <p:spPr bwMode="auto">
          <a:xfrm>
            <a:off x="1165225" y="5492750"/>
            <a:ext cx="758825" cy="312738"/>
          </a:xfrm>
          <a:custGeom>
            <a:avLst/>
            <a:gdLst>
              <a:gd name="T0" fmla="*/ 0 w 452"/>
              <a:gd name="T1" fmla="*/ 2147483647 h 186"/>
              <a:gd name="T2" fmla="*/ 2147483647 w 452"/>
              <a:gd name="T3" fmla="*/ 0 h 186"/>
              <a:gd name="T4" fmla="*/ 2147483647 w 452"/>
              <a:gd name="T5" fmla="*/ 2147483647 h 186"/>
              <a:gd name="T6" fmla="*/ 2147483647 w 452"/>
              <a:gd name="T7" fmla="*/ 2147483647 h 186"/>
              <a:gd name="T8" fmla="*/ 0 w 452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186">
                <a:moveTo>
                  <a:pt x="0" y="145"/>
                </a:moveTo>
                <a:lnTo>
                  <a:pt x="283" y="0"/>
                </a:lnTo>
                <a:lnTo>
                  <a:pt x="452" y="40"/>
                </a:lnTo>
                <a:lnTo>
                  <a:pt x="170" y="186"/>
                </a:lnTo>
                <a:lnTo>
                  <a:pt x="0" y="145"/>
                </a:lnTo>
                <a:close/>
              </a:path>
            </a:pathLst>
          </a:custGeom>
          <a:solidFill>
            <a:srgbClr val="E6E6E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7" name="Freeform 158"/>
          <p:cNvSpPr>
            <a:spLocks/>
          </p:cNvSpPr>
          <p:nvPr/>
        </p:nvSpPr>
        <p:spPr bwMode="auto">
          <a:xfrm>
            <a:off x="1165225" y="5561013"/>
            <a:ext cx="758825" cy="338137"/>
          </a:xfrm>
          <a:custGeom>
            <a:avLst/>
            <a:gdLst>
              <a:gd name="T0" fmla="*/ 0 w 452"/>
              <a:gd name="T1" fmla="*/ 2147483647 h 202"/>
              <a:gd name="T2" fmla="*/ 0 w 452"/>
              <a:gd name="T3" fmla="*/ 2147483647 h 202"/>
              <a:gd name="T4" fmla="*/ 2147483647 w 452"/>
              <a:gd name="T5" fmla="*/ 2147483647 h 202"/>
              <a:gd name="T6" fmla="*/ 2147483647 w 452"/>
              <a:gd name="T7" fmla="*/ 2147483647 h 202"/>
              <a:gd name="T8" fmla="*/ 2147483647 w 452"/>
              <a:gd name="T9" fmla="*/ 0 h 202"/>
              <a:gd name="T10" fmla="*/ 2147483647 w 452"/>
              <a:gd name="T11" fmla="*/ 2147483647 h 202"/>
              <a:gd name="T12" fmla="*/ 0 w 452"/>
              <a:gd name="T13" fmla="*/ 2147483647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202">
                <a:moveTo>
                  <a:pt x="0" y="105"/>
                </a:moveTo>
                <a:lnTo>
                  <a:pt x="0" y="162"/>
                </a:lnTo>
                <a:lnTo>
                  <a:pt x="170" y="202"/>
                </a:lnTo>
                <a:lnTo>
                  <a:pt x="452" y="57"/>
                </a:lnTo>
                <a:lnTo>
                  <a:pt x="452" y="0"/>
                </a:lnTo>
                <a:lnTo>
                  <a:pt x="170" y="146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8" name="Freeform 159"/>
          <p:cNvSpPr>
            <a:spLocks/>
          </p:cNvSpPr>
          <p:nvPr/>
        </p:nvSpPr>
        <p:spPr bwMode="auto">
          <a:xfrm>
            <a:off x="1231900" y="577691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4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8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9" name="Freeform 160"/>
          <p:cNvSpPr>
            <a:spLocks/>
          </p:cNvSpPr>
          <p:nvPr/>
        </p:nvSpPr>
        <p:spPr bwMode="auto">
          <a:xfrm>
            <a:off x="1870075" y="5668963"/>
            <a:ext cx="41275" cy="123825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0" name="Freeform 161"/>
          <p:cNvSpPr>
            <a:spLocks/>
          </p:cNvSpPr>
          <p:nvPr/>
        </p:nvSpPr>
        <p:spPr bwMode="auto">
          <a:xfrm>
            <a:off x="1793875" y="570706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6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1" name="Freeform 162"/>
          <p:cNvSpPr>
            <a:spLocks/>
          </p:cNvSpPr>
          <p:nvPr/>
        </p:nvSpPr>
        <p:spPr bwMode="auto">
          <a:xfrm>
            <a:off x="1719263" y="5745163"/>
            <a:ext cx="39687" cy="120650"/>
          </a:xfrm>
          <a:custGeom>
            <a:avLst/>
            <a:gdLst>
              <a:gd name="T0" fmla="*/ 0 w 24"/>
              <a:gd name="T1" fmla="*/ 2147483647 h 72"/>
              <a:gd name="T2" fmla="*/ 2147483647 w 24"/>
              <a:gd name="T3" fmla="*/ 0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0 w 24"/>
              <a:gd name="T15" fmla="*/ 2147483647 h 72"/>
              <a:gd name="T16" fmla="*/ 0 w 24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2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5"/>
                </a:lnTo>
                <a:lnTo>
                  <a:pt x="12" y="72"/>
                </a:lnTo>
                <a:lnTo>
                  <a:pt x="12" y="41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2" name="Freeform 163"/>
          <p:cNvSpPr>
            <a:spLocks/>
          </p:cNvSpPr>
          <p:nvPr/>
        </p:nvSpPr>
        <p:spPr bwMode="auto">
          <a:xfrm>
            <a:off x="1641475" y="5783263"/>
            <a:ext cx="42863" cy="122237"/>
          </a:xfrm>
          <a:custGeom>
            <a:avLst/>
            <a:gdLst>
              <a:gd name="T0" fmla="*/ 0 w 25"/>
              <a:gd name="T1" fmla="*/ 2147483647 h 72"/>
              <a:gd name="T2" fmla="*/ 2147483647 w 25"/>
              <a:gd name="T3" fmla="*/ 0 h 72"/>
              <a:gd name="T4" fmla="*/ 2147483647 w 25"/>
              <a:gd name="T5" fmla="*/ 2147483647 h 72"/>
              <a:gd name="T6" fmla="*/ 2147483647 w 25"/>
              <a:gd name="T7" fmla="*/ 2147483647 h 72"/>
              <a:gd name="T8" fmla="*/ 2147483647 w 25"/>
              <a:gd name="T9" fmla="*/ 2147483647 h 72"/>
              <a:gd name="T10" fmla="*/ 2147483647 w 25"/>
              <a:gd name="T11" fmla="*/ 2147483647 h 72"/>
              <a:gd name="T12" fmla="*/ 2147483647 w 25"/>
              <a:gd name="T13" fmla="*/ 2147483647 h 72"/>
              <a:gd name="T14" fmla="*/ 0 w 25"/>
              <a:gd name="T15" fmla="*/ 2147483647 h 72"/>
              <a:gd name="T16" fmla="*/ 0 w 25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2">
                <a:moveTo>
                  <a:pt x="0" y="16"/>
                </a:moveTo>
                <a:lnTo>
                  <a:pt x="25" y="0"/>
                </a:lnTo>
                <a:lnTo>
                  <a:pt x="25" y="24"/>
                </a:lnTo>
                <a:lnTo>
                  <a:pt x="19" y="31"/>
                </a:lnTo>
                <a:lnTo>
                  <a:pt x="19" y="64"/>
                </a:lnTo>
                <a:lnTo>
                  <a:pt x="13" y="72"/>
                </a:lnTo>
                <a:lnTo>
                  <a:pt x="13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3" name="Freeform 164"/>
          <p:cNvSpPr>
            <a:spLocks/>
          </p:cNvSpPr>
          <p:nvPr/>
        </p:nvSpPr>
        <p:spPr bwMode="auto">
          <a:xfrm>
            <a:off x="1490663" y="5857875"/>
            <a:ext cx="41275" cy="122238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4" name="Freeform 165"/>
          <p:cNvSpPr>
            <a:spLocks/>
          </p:cNvSpPr>
          <p:nvPr/>
        </p:nvSpPr>
        <p:spPr bwMode="auto">
          <a:xfrm>
            <a:off x="1566863" y="5821363"/>
            <a:ext cx="39687" cy="122237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3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5" name="Rectangle 166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6" name="Rectangle 167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7" name="Rectangle 168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8" name="Rectangle 169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9" name="Rectangle 170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0" name="Rectangle 171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1" name="Rectangle 172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2" name="Rectangle 173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3" name="Rectangle 174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4" name="Rectangle 175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5" name="Rectangle 176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6" name="Rectangle 177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7" name="Rectangle 178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8" name="Rectangle 179"/>
          <p:cNvSpPr>
            <a:spLocks noChangeArrowheads="1"/>
          </p:cNvSpPr>
          <p:nvPr/>
        </p:nvSpPr>
        <p:spPr bwMode="auto">
          <a:xfrm>
            <a:off x="1322388" y="3859213"/>
            <a:ext cx="107950" cy="2968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9" name="Rectangle 180"/>
          <p:cNvSpPr>
            <a:spLocks noChangeArrowheads="1"/>
          </p:cNvSpPr>
          <p:nvPr/>
        </p:nvSpPr>
        <p:spPr bwMode="auto">
          <a:xfrm>
            <a:off x="1581150" y="3819525"/>
            <a:ext cx="217488" cy="1603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0" name="Rectangle 181"/>
          <p:cNvSpPr>
            <a:spLocks noChangeArrowheads="1"/>
          </p:cNvSpPr>
          <p:nvPr/>
        </p:nvSpPr>
        <p:spPr bwMode="auto">
          <a:xfrm>
            <a:off x="1581150" y="4062413"/>
            <a:ext cx="134938" cy="936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1" name="Line 182"/>
          <p:cNvSpPr>
            <a:spLocks noChangeShapeType="1"/>
          </p:cNvSpPr>
          <p:nvPr/>
        </p:nvSpPr>
        <p:spPr bwMode="auto">
          <a:xfrm>
            <a:off x="1646238" y="4022725"/>
            <a:ext cx="3175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2" name="Line 183"/>
          <p:cNvSpPr>
            <a:spLocks noChangeShapeType="1"/>
          </p:cNvSpPr>
          <p:nvPr/>
        </p:nvSpPr>
        <p:spPr bwMode="auto">
          <a:xfrm flipH="1">
            <a:off x="1552575" y="411638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3" name="Line 184"/>
          <p:cNvSpPr>
            <a:spLocks noChangeShapeType="1"/>
          </p:cNvSpPr>
          <p:nvPr/>
        </p:nvSpPr>
        <p:spPr bwMode="auto">
          <a:xfrm flipV="1">
            <a:off x="1552575" y="4116388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4" name="Line 185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5" name="Freeform 186"/>
          <p:cNvSpPr>
            <a:spLocks/>
          </p:cNvSpPr>
          <p:nvPr/>
        </p:nvSpPr>
        <p:spPr bwMode="auto">
          <a:xfrm>
            <a:off x="1498600" y="3954463"/>
            <a:ext cx="147638" cy="68262"/>
          </a:xfrm>
          <a:custGeom>
            <a:avLst/>
            <a:gdLst>
              <a:gd name="T0" fmla="*/ 0 w 88"/>
              <a:gd name="T1" fmla="*/ 0 h 40"/>
              <a:gd name="T2" fmla="*/ 0 w 88"/>
              <a:gd name="T3" fmla="*/ 2147483647 h 40"/>
              <a:gd name="T4" fmla="*/ 2147483647 w 88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40">
                <a:moveTo>
                  <a:pt x="0" y="0"/>
                </a:moveTo>
                <a:lnTo>
                  <a:pt x="0" y="40"/>
                </a:lnTo>
                <a:lnTo>
                  <a:pt x="88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6" name="Freeform 187"/>
          <p:cNvSpPr>
            <a:spLocks/>
          </p:cNvSpPr>
          <p:nvPr/>
        </p:nvSpPr>
        <p:spPr bwMode="auto">
          <a:xfrm>
            <a:off x="1430338" y="3914775"/>
            <a:ext cx="68262" cy="53975"/>
          </a:xfrm>
          <a:custGeom>
            <a:avLst/>
            <a:gdLst>
              <a:gd name="T0" fmla="*/ 0 w 41"/>
              <a:gd name="T1" fmla="*/ 0 h 32"/>
              <a:gd name="T2" fmla="*/ 2147483647 w 41"/>
              <a:gd name="T3" fmla="*/ 0 h 32"/>
              <a:gd name="T4" fmla="*/ 2147483647 w 41"/>
              <a:gd name="T5" fmla="*/ 2147483647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32">
                <a:moveTo>
                  <a:pt x="0" y="0"/>
                </a:moveTo>
                <a:lnTo>
                  <a:pt x="41" y="0"/>
                </a:lnTo>
                <a:lnTo>
                  <a:pt x="41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7" name="Line 188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8" name="Freeform 189"/>
          <p:cNvSpPr>
            <a:spLocks/>
          </p:cNvSpPr>
          <p:nvPr/>
        </p:nvSpPr>
        <p:spPr bwMode="auto">
          <a:xfrm>
            <a:off x="1716088" y="3979863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9" name="Freeform 190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" name="Rectangle 191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1" name="Rectangle 192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2" name="Rectangle 193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3" name="Rectangle 194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4" name="Rectangle 195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5" name="Rectangle 196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6" name="Rectangle 197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7" name="Rectangle 198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8" name="Rectangle 199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9" name="Rectangle 200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0" name="Rectangle 201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1" name="Rectangle 202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2" name="Rectangle 203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3" name="Line 204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4" name="Line 205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5" name="Freeform 206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6" name="Rectangle 207"/>
          <p:cNvSpPr>
            <a:spLocks noChangeArrowheads="1"/>
          </p:cNvSpPr>
          <p:nvPr/>
        </p:nvSpPr>
        <p:spPr bwMode="auto">
          <a:xfrm>
            <a:off x="1393825" y="3848100"/>
            <a:ext cx="106363" cy="29686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7" name="Rectangle 208"/>
          <p:cNvSpPr>
            <a:spLocks noChangeArrowheads="1"/>
          </p:cNvSpPr>
          <p:nvPr/>
        </p:nvSpPr>
        <p:spPr bwMode="auto">
          <a:xfrm>
            <a:off x="1582738" y="3821113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8" name="Rectangle 209"/>
          <p:cNvSpPr>
            <a:spLocks noChangeArrowheads="1"/>
          </p:cNvSpPr>
          <p:nvPr/>
        </p:nvSpPr>
        <p:spPr bwMode="auto">
          <a:xfrm>
            <a:off x="1582738" y="4064000"/>
            <a:ext cx="136525" cy="968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9" name="Line 210"/>
          <p:cNvSpPr>
            <a:spLocks noChangeShapeType="1"/>
          </p:cNvSpPr>
          <p:nvPr/>
        </p:nvSpPr>
        <p:spPr bwMode="auto">
          <a:xfrm>
            <a:off x="1651000" y="402431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" name="Line 211"/>
          <p:cNvSpPr>
            <a:spLocks noChangeShapeType="1"/>
          </p:cNvSpPr>
          <p:nvPr/>
        </p:nvSpPr>
        <p:spPr bwMode="auto">
          <a:xfrm flipH="1">
            <a:off x="1554163" y="41179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" name="Freeform 212"/>
          <p:cNvSpPr>
            <a:spLocks/>
          </p:cNvSpPr>
          <p:nvPr/>
        </p:nvSpPr>
        <p:spPr bwMode="auto">
          <a:xfrm>
            <a:off x="1539875" y="3956050"/>
            <a:ext cx="111125" cy="68263"/>
          </a:xfrm>
          <a:custGeom>
            <a:avLst/>
            <a:gdLst>
              <a:gd name="T0" fmla="*/ 0 w 66"/>
              <a:gd name="T1" fmla="*/ 0 h 40"/>
              <a:gd name="T2" fmla="*/ 0 w 66"/>
              <a:gd name="T3" fmla="*/ 2147483647 h 40"/>
              <a:gd name="T4" fmla="*/ 2147483647 w 66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40">
                <a:moveTo>
                  <a:pt x="0" y="0"/>
                </a:moveTo>
                <a:lnTo>
                  <a:pt x="0" y="40"/>
                </a:lnTo>
                <a:lnTo>
                  <a:pt x="66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2" name="Freeform 213"/>
          <p:cNvSpPr>
            <a:spLocks/>
          </p:cNvSpPr>
          <p:nvPr/>
        </p:nvSpPr>
        <p:spPr bwMode="auto">
          <a:xfrm>
            <a:off x="1719263" y="3983038"/>
            <a:ext cx="26987" cy="134937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" name="Line 214"/>
          <p:cNvSpPr>
            <a:spLocks noChangeShapeType="1"/>
          </p:cNvSpPr>
          <p:nvPr/>
        </p:nvSpPr>
        <p:spPr bwMode="auto">
          <a:xfrm>
            <a:off x="1503363" y="390842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" name="Line 215"/>
          <p:cNvSpPr>
            <a:spLocks noChangeShapeType="1"/>
          </p:cNvSpPr>
          <p:nvPr/>
        </p:nvSpPr>
        <p:spPr bwMode="auto">
          <a:xfrm flipV="1">
            <a:off x="1539875" y="3911600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" name="Line 216"/>
          <p:cNvSpPr>
            <a:spLocks noChangeShapeType="1"/>
          </p:cNvSpPr>
          <p:nvPr/>
        </p:nvSpPr>
        <p:spPr bwMode="auto">
          <a:xfrm>
            <a:off x="1322388" y="39957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" name="Line 217"/>
          <p:cNvSpPr>
            <a:spLocks noChangeShapeType="1"/>
          </p:cNvSpPr>
          <p:nvPr/>
        </p:nvSpPr>
        <p:spPr bwMode="auto">
          <a:xfrm flipV="1">
            <a:off x="1552575" y="4119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" name="Rectangle 218"/>
          <p:cNvSpPr>
            <a:spLocks noChangeArrowheads="1"/>
          </p:cNvSpPr>
          <p:nvPr/>
        </p:nvSpPr>
        <p:spPr bwMode="auto">
          <a:xfrm>
            <a:off x="1055688" y="5402263"/>
            <a:ext cx="974725" cy="649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8" name="Rectangle 219"/>
          <p:cNvSpPr>
            <a:spLocks noChangeArrowheads="1"/>
          </p:cNvSpPr>
          <p:nvPr/>
        </p:nvSpPr>
        <p:spPr bwMode="auto">
          <a:xfrm>
            <a:off x="4745038" y="2189163"/>
            <a:ext cx="1300162" cy="252412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9" name="Rectangle 220"/>
          <p:cNvSpPr>
            <a:spLocks noChangeArrowheads="1"/>
          </p:cNvSpPr>
          <p:nvPr/>
        </p:nvSpPr>
        <p:spPr bwMode="auto">
          <a:xfrm>
            <a:off x="5033963" y="2244725"/>
            <a:ext cx="779462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Partitionierung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10" name="Line 221"/>
          <p:cNvSpPr>
            <a:spLocks noChangeShapeType="1"/>
          </p:cNvSpPr>
          <p:nvPr/>
        </p:nvSpPr>
        <p:spPr bwMode="auto">
          <a:xfrm>
            <a:off x="5394325" y="2441575"/>
            <a:ext cx="1588" cy="439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" name="Freeform 222"/>
          <p:cNvSpPr>
            <a:spLocks/>
          </p:cNvSpPr>
          <p:nvPr/>
        </p:nvSpPr>
        <p:spPr bwMode="auto">
          <a:xfrm>
            <a:off x="5356225" y="2870200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12" name="Line 223"/>
          <p:cNvSpPr>
            <a:spLocks noChangeShapeType="1"/>
          </p:cNvSpPr>
          <p:nvPr/>
        </p:nvSpPr>
        <p:spPr bwMode="auto">
          <a:xfrm flipV="1">
            <a:off x="3867150" y="2259013"/>
            <a:ext cx="820738" cy="1455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3" name="Line 224"/>
          <p:cNvSpPr>
            <a:spLocks noChangeShapeType="1"/>
          </p:cNvSpPr>
          <p:nvPr/>
        </p:nvSpPr>
        <p:spPr bwMode="auto">
          <a:xfrm>
            <a:off x="3873500" y="3968750"/>
            <a:ext cx="814388" cy="1414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4" name="Rectangle 225"/>
          <p:cNvSpPr>
            <a:spLocks noChangeArrowheads="1"/>
          </p:cNvSpPr>
          <p:nvPr/>
        </p:nvSpPr>
        <p:spPr bwMode="auto">
          <a:xfrm>
            <a:off x="6675438" y="3089275"/>
            <a:ext cx="506412" cy="277813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5" name="Rectangle 226" descr="Diagonal weit nach unten"/>
          <p:cNvSpPr>
            <a:spLocks noChangeArrowheads="1"/>
          </p:cNvSpPr>
          <p:nvPr/>
        </p:nvSpPr>
        <p:spPr bwMode="auto">
          <a:xfrm>
            <a:off x="7186613" y="3092450"/>
            <a:ext cx="504825" cy="27781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6" name="Rectangle 227"/>
          <p:cNvSpPr>
            <a:spLocks noChangeArrowheads="1"/>
          </p:cNvSpPr>
          <p:nvPr/>
        </p:nvSpPr>
        <p:spPr bwMode="auto">
          <a:xfrm>
            <a:off x="6772275" y="284638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7" name="Rectangle 228"/>
          <p:cNvSpPr>
            <a:spLocks noChangeArrowheads="1"/>
          </p:cNvSpPr>
          <p:nvPr/>
        </p:nvSpPr>
        <p:spPr bwMode="auto">
          <a:xfrm>
            <a:off x="6913563" y="2844800"/>
            <a:ext cx="128587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8" name="Rectangle 229"/>
          <p:cNvSpPr>
            <a:spLocks noChangeArrowheads="1"/>
          </p:cNvSpPr>
          <p:nvPr/>
        </p:nvSpPr>
        <p:spPr bwMode="auto">
          <a:xfrm>
            <a:off x="6769100" y="296703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9" name="Rectangle 230"/>
          <p:cNvSpPr>
            <a:spLocks noChangeArrowheads="1"/>
          </p:cNvSpPr>
          <p:nvPr/>
        </p:nvSpPr>
        <p:spPr bwMode="auto">
          <a:xfrm>
            <a:off x="6908800" y="2967038"/>
            <a:ext cx="127000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0" name="Rectangle 231"/>
          <p:cNvSpPr>
            <a:spLocks noChangeArrowheads="1"/>
          </p:cNvSpPr>
          <p:nvPr/>
        </p:nvSpPr>
        <p:spPr bwMode="auto">
          <a:xfrm>
            <a:off x="6507163" y="2897188"/>
            <a:ext cx="68262" cy="1349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1" name="Rectangle 232"/>
          <p:cNvSpPr>
            <a:spLocks noChangeArrowheads="1"/>
          </p:cNvSpPr>
          <p:nvPr/>
        </p:nvSpPr>
        <p:spPr bwMode="auto">
          <a:xfrm>
            <a:off x="6507163" y="3076575"/>
            <a:ext cx="68262" cy="1333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2" name="Rectangle 233"/>
          <p:cNvSpPr>
            <a:spLocks noChangeArrowheads="1"/>
          </p:cNvSpPr>
          <p:nvPr/>
        </p:nvSpPr>
        <p:spPr bwMode="auto">
          <a:xfrm>
            <a:off x="6397625" y="2016125"/>
            <a:ext cx="1296988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3" name="Line 234"/>
          <p:cNvSpPr>
            <a:spLocks noChangeShapeType="1"/>
          </p:cNvSpPr>
          <p:nvPr/>
        </p:nvSpPr>
        <p:spPr bwMode="auto">
          <a:xfrm>
            <a:off x="6583363" y="2173288"/>
            <a:ext cx="1587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4" name="Freeform 235"/>
          <p:cNvSpPr>
            <a:spLocks/>
          </p:cNvSpPr>
          <p:nvPr/>
        </p:nvSpPr>
        <p:spPr bwMode="auto">
          <a:xfrm>
            <a:off x="6542088" y="2127250"/>
            <a:ext cx="544512" cy="95250"/>
          </a:xfrm>
          <a:custGeom>
            <a:avLst/>
            <a:gdLst>
              <a:gd name="T0" fmla="*/ 0 w 348"/>
              <a:gd name="T1" fmla="*/ 0 h 56"/>
              <a:gd name="T2" fmla="*/ 2147483647 w 348"/>
              <a:gd name="T3" fmla="*/ 0 h 56"/>
              <a:gd name="T4" fmla="*/ 2147483647 w 348"/>
              <a:gd name="T5" fmla="*/ 0 h 56"/>
              <a:gd name="T6" fmla="*/ 2147483647 w 348"/>
              <a:gd name="T7" fmla="*/ 2147483647 h 56"/>
              <a:gd name="T8" fmla="*/ 2147483647 w 348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56">
                <a:moveTo>
                  <a:pt x="0" y="0"/>
                </a:moveTo>
                <a:lnTo>
                  <a:pt x="17" y="0"/>
                </a:lnTo>
                <a:lnTo>
                  <a:pt x="301" y="0"/>
                </a:lnTo>
                <a:lnTo>
                  <a:pt x="301" y="56"/>
                </a:lnTo>
                <a:lnTo>
                  <a:pt x="348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5" name="Line 236"/>
          <p:cNvSpPr>
            <a:spLocks noChangeShapeType="1"/>
          </p:cNvSpPr>
          <p:nvPr/>
        </p:nvSpPr>
        <p:spPr bwMode="auto">
          <a:xfrm>
            <a:off x="6931025" y="2289175"/>
            <a:ext cx="155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6" name="Freeform 237"/>
          <p:cNvSpPr>
            <a:spLocks/>
          </p:cNvSpPr>
          <p:nvPr/>
        </p:nvSpPr>
        <p:spPr bwMode="auto">
          <a:xfrm>
            <a:off x="7073900" y="2195513"/>
            <a:ext cx="25400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7" name="Freeform 238"/>
          <p:cNvSpPr>
            <a:spLocks/>
          </p:cNvSpPr>
          <p:nvPr/>
        </p:nvSpPr>
        <p:spPr bwMode="auto">
          <a:xfrm>
            <a:off x="7073900" y="2195513"/>
            <a:ext cx="138113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8" name="Line 239"/>
          <p:cNvSpPr>
            <a:spLocks noChangeShapeType="1"/>
          </p:cNvSpPr>
          <p:nvPr/>
        </p:nvSpPr>
        <p:spPr bwMode="auto">
          <a:xfrm>
            <a:off x="7212013" y="2262188"/>
            <a:ext cx="1476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9" name="Freeform 240"/>
          <p:cNvSpPr>
            <a:spLocks/>
          </p:cNvSpPr>
          <p:nvPr/>
        </p:nvSpPr>
        <p:spPr bwMode="auto">
          <a:xfrm>
            <a:off x="6583363" y="2173288"/>
            <a:ext cx="100012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0" name="Line 241"/>
          <p:cNvSpPr>
            <a:spLocks noChangeShapeType="1"/>
          </p:cNvSpPr>
          <p:nvPr/>
        </p:nvSpPr>
        <p:spPr bwMode="auto">
          <a:xfrm>
            <a:off x="6542088" y="22399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" name="Freeform 242"/>
          <p:cNvSpPr>
            <a:spLocks/>
          </p:cNvSpPr>
          <p:nvPr/>
        </p:nvSpPr>
        <p:spPr bwMode="auto">
          <a:xfrm>
            <a:off x="6683375" y="2216150"/>
            <a:ext cx="50800" cy="50800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32" name="Freeform 243"/>
          <p:cNvSpPr>
            <a:spLocks/>
          </p:cNvSpPr>
          <p:nvPr/>
        </p:nvSpPr>
        <p:spPr bwMode="auto">
          <a:xfrm>
            <a:off x="6808788" y="2212975"/>
            <a:ext cx="76200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3" name="Freeform 244"/>
          <p:cNvSpPr>
            <a:spLocks/>
          </p:cNvSpPr>
          <p:nvPr/>
        </p:nvSpPr>
        <p:spPr bwMode="auto">
          <a:xfrm>
            <a:off x="6884988" y="2212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4" name="Line 245"/>
          <p:cNvSpPr>
            <a:spLocks noChangeShapeType="1"/>
          </p:cNvSpPr>
          <p:nvPr/>
        </p:nvSpPr>
        <p:spPr bwMode="auto">
          <a:xfrm>
            <a:off x="6734175" y="2239963"/>
            <a:ext cx="746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5" name="Freeform 246"/>
          <p:cNvSpPr>
            <a:spLocks/>
          </p:cNvSpPr>
          <p:nvPr/>
        </p:nvSpPr>
        <p:spPr bwMode="auto">
          <a:xfrm>
            <a:off x="6542088" y="2308225"/>
            <a:ext cx="266700" cy="201613"/>
          </a:xfrm>
          <a:custGeom>
            <a:avLst/>
            <a:gdLst>
              <a:gd name="T0" fmla="*/ 2147483647 w 170"/>
              <a:gd name="T1" fmla="*/ 0 h 73"/>
              <a:gd name="T2" fmla="*/ 2147483647 w 170"/>
              <a:gd name="T3" fmla="*/ 0 h 73"/>
              <a:gd name="T4" fmla="*/ 2147483647 w 170"/>
              <a:gd name="T5" fmla="*/ 2147483647 h 73"/>
              <a:gd name="T6" fmla="*/ 0 w 170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73">
                <a:moveTo>
                  <a:pt x="170" y="0"/>
                </a:moveTo>
                <a:lnTo>
                  <a:pt x="122" y="0"/>
                </a:lnTo>
                <a:lnTo>
                  <a:pt x="122" y="73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6" name="Rectangle 247" descr="Konturierte Raute"/>
          <p:cNvSpPr>
            <a:spLocks noChangeArrowheads="1"/>
          </p:cNvSpPr>
          <p:nvPr/>
        </p:nvSpPr>
        <p:spPr bwMode="auto">
          <a:xfrm>
            <a:off x="6659563" y="2727325"/>
            <a:ext cx="1031875" cy="349250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7" name="Rectangle 248" descr="Gepunktetes Gitternetz"/>
          <p:cNvSpPr>
            <a:spLocks noChangeArrowheads="1"/>
          </p:cNvSpPr>
          <p:nvPr/>
        </p:nvSpPr>
        <p:spPr bwMode="auto">
          <a:xfrm>
            <a:off x="6410325" y="2727325"/>
            <a:ext cx="249238" cy="642938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8" name="Line 249"/>
          <p:cNvSpPr>
            <a:spLocks noChangeShapeType="1"/>
          </p:cNvSpPr>
          <p:nvPr/>
        </p:nvSpPr>
        <p:spPr bwMode="auto">
          <a:xfrm>
            <a:off x="6931025" y="2427288"/>
            <a:ext cx="1588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9" name="Line 250"/>
          <p:cNvSpPr>
            <a:spLocks noChangeShapeType="1"/>
          </p:cNvSpPr>
          <p:nvPr/>
        </p:nvSpPr>
        <p:spPr bwMode="auto">
          <a:xfrm>
            <a:off x="7359650" y="2508250"/>
            <a:ext cx="7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0" name="Freeform 251"/>
          <p:cNvSpPr>
            <a:spLocks/>
          </p:cNvSpPr>
          <p:nvPr/>
        </p:nvSpPr>
        <p:spPr bwMode="auto">
          <a:xfrm>
            <a:off x="7421563" y="2413000"/>
            <a:ext cx="26987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" name="Freeform 252"/>
          <p:cNvSpPr>
            <a:spLocks/>
          </p:cNvSpPr>
          <p:nvPr/>
        </p:nvSpPr>
        <p:spPr bwMode="auto">
          <a:xfrm>
            <a:off x="7421563" y="2413000"/>
            <a:ext cx="138112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" name="Line 253"/>
          <p:cNvSpPr>
            <a:spLocks noChangeShapeType="1"/>
          </p:cNvSpPr>
          <p:nvPr/>
        </p:nvSpPr>
        <p:spPr bwMode="auto">
          <a:xfrm>
            <a:off x="7559675" y="2476500"/>
            <a:ext cx="52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3" name="Freeform 254"/>
          <p:cNvSpPr>
            <a:spLocks/>
          </p:cNvSpPr>
          <p:nvPr/>
        </p:nvSpPr>
        <p:spPr bwMode="auto">
          <a:xfrm>
            <a:off x="6931025" y="2427288"/>
            <a:ext cx="100013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4" name="Line 255"/>
          <p:cNvSpPr>
            <a:spLocks noChangeShapeType="1"/>
          </p:cNvSpPr>
          <p:nvPr/>
        </p:nvSpPr>
        <p:spPr bwMode="auto">
          <a:xfrm flipV="1">
            <a:off x="6745288" y="2509838"/>
            <a:ext cx="185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5" name="Freeform 256"/>
          <p:cNvSpPr>
            <a:spLocks/>
          </p:cNvSpPr>
          <p:nvPr/>
        </p:nvSpPr>
        <p:spPr bwMode="auto">
          <a:xfrm>
            <a:off x="7031038" y="2468563"/>
            <a:ext cx="50800" cy="52387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46" name="Freeform 257"/>
          <p:cNvSpPr>
            <a:spLocks/>
          </p:cNvSpPr>
          <p:nvPr/>
        </p:nvSpPr>
        <p:spPr bwMode="auto">
          <a:xfrm>
            <a:off x="7158038" y="2466975"/>
            <a:ext cx="74612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7" name="Freeform 258"/>
          <p:cNvSpPr>
            <a:spLocks/>
          </p:cNvSpPr>
          <p:nvPr/>
        </p:nvSpPr>
        <p:spPr bwMode="auto">
          <a:xfrm>
            <a:off x="7232650" y="2466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8" name="Line 259"/>
          <p:cNvSpPr>
            <a:spLocks noChangeShapeType="1"/>
          </p:cNvSpPr>
          <p:nvPr/>
        </p:nvSpPr>
        <p:spPr bwMode="auto">
          <a:xfrm>
            <a:off x="7081838" y="2493963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9" name="Freeform 260"/>
          <p:cNvSpPr>
            <a:spLocks/>
          </p:cNvSpPr>
          <p:nvPr/>
        </p:nvSpPr>
        <p:spPr bwMode="auto">
          <a:xfrm>
            <a:off x="7283450" y="2508250"/>
            <a:ext cx="76200" cy="26988"/>
          </a:xfrm>
          <a:custGeom>
            <a:avLst/>
            <a:gdLst>
              <a:gd name="T0" fmla="*/ 2147483647 w 48"/>
              <a:gd name="T1" fmla="*/ 0 h 16"/>
              <a:gd name="T2" fmla="*/ 2147483647 w 48"/>
              <a:gd name="T3" fmla="*/ 2147483647 h 16"/>
              <a:gd name="T4" fmla="*/ 0 w 48"/>
              <a:gd name="T5" fmla="*/ 2147483647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0" name="Line 261"/>
          <p:cNvSpPr>
            <a:spLocks noChangeShapeType="1"/>
          </p:cNvSpPr>
          <p:nvPr/>
        </p:nvSpPr>
        <p:spPr bwMode="auto">
          <a:xfrm>
            <a:off x="7359650" y="2466975"/>
            <a:ext cx="904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1" name="Line 262"/>
          <p:cNvSpPr>
            <a:spLocks noChangeShapeType="1"/>
          </p:cNvSpPr>
          <p:nvPr/>
        </p:nvSpPr>
        <p:spPr bwMode="auto">
          <a:xfrm>
            <a:off x="6542088" y="2573338"/>
            <a:ext cx="606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" name="Line 263"/>
          <p:cNvSpPr>
            <a:spLocks noChangeShapeType="1"/>
          </p:cNvSpPr>
          <p:nvPr/>
        </p:nvSpPr>
        <p:spPr bwMode="auto">
          <a:xfrm flipH="1">
            <a:off x="7359650" y="2263775"/>
            <a:ext cx="1588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3" name="Line 264"/>
          <p:cNvSpPr>
            <a:spLocks noChangeShapeType="1"/>
          </p:cNvSpPr>
          <p:nvPr/>
        </p:nvSpPr>
        <p:spPr bwMode="auto">
          <a:xfrm flipV="1">
            <a:off x="6405563" y="2384425"/>
            <a:ext cx="1285875" cy="47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4" name="Line 265"/>
          <p:cNvSpPr>
            <a:spLocks noChangeShapeType="1"/>
          </p:cNvSpPr>
          <p:nvPr/>
        </p:nvSpPr>
        <p:spPr bwMode="auto">
          <a:xfrm>
            <a:off x="7108825" y="2389188"/>
            <a:ext cx="0" cy="2762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5" name="Line 266"/>
          <p:cNvSpPr>
            <a:spLocks noChangeShapeType="1"/>
          </p:cNvSpPr>
          <p:nvPr/>
        </p:nvSpPr>
        <p:spPr bwMode="auto">
          <a:xfrm>
            <a:off x="6985000" y="2016125"/>
            <a:ext cx="0" cy="3683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56" name="Group 267"/>
          <p:cNvGrpSpPr>
            <a:grpSpLocks/>
          </p:cNvGrpSpPr>
          <p:nvPr/>
        </p:nvGrpSpPr>
        <p:grpSpPr bwMode="auto">
          <a:xfrm>
            <a:off x="1049338" y="2778125"/>
            <a:ext cx="982662" cy="650875"/>
            <a:chOff x="-272" y="1672"/>
            <a:chExt cx="831" cy="387"/>
          </a:xfrm>
        </p:grpSpPr>
        <p:sp>
          <p:nvSpPr>
            <p:cNvPr id="4386" name="Rectangle 268"/>
            <p:cNvSpPr>
              <a:spLocks noChangeArrowheads="1"/>
            </p:cNvSpPr>
            <p:nvPr/>
          </p:nvSpPr>
          <p:spPr bwMode="auto">
            <a:xfrm>
              <a:off x="-272" y="1672"/>
              <a:ext cx="83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7" name="Line 269"/>
            <p:cNvSpPr>
              <a:spLocks noChangeShapeType="1"/>
            </p:cNvSpPr>
            <p:nvPr/>
          </p:nvSpPr>
          <p:spPr bwMode="auto">
            <a:xfrm>
              <a:off x="-154" y="176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8" name="Freeform 270"/>
            <p:cNvSpPr>
              <a:spLocks/>
            </p:cNvSpPr>
            <p:nvPr/>
          </p:nvSpPr>
          <p:spPr bwMode="auto">
            <a:xfrm>
              <a:off x="-179" y="1739"/>
              <a:ext cx="348" cy="56"/>
            </a:xfrm>
            <a:custGeom>
              <a:avLst/>
              <a:gdLst>
                <a:gd name="T0" fmla="*/ 0 w 348"/>
                <a:gd name="T1" fmla="*/ 0 h 56"/>
                <a:gd name="T2" fmla="*/ 17 w 348"/>
                <a:gd name="T3" fmla="*/ 0 h 56"/>
                <a:gd name="T4" fmla="*/ 301 w 348"/>
                <a:gd name="T5" fmla="*/ 0 h 56"/>
                <a:gd name="T6" fmla="*/ 301 w 348"/>
                <a:gd name="T7" fmla="*/ 56 h 56"/>
                <a:gd name="T8" fmla="*/ 348 w 3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56">
                  <a:moveTo>
                    <a:pt x="0" y="0"/>
                  </a:moveTo>
                  <a:lnTo>
                    <a:pt x="17" y="0"/>
                  </a:lnTo>
                  <a:lnTo>
                    <a:pt x="301" y="0"/>
                  </a:lnTo>
                  <a:lnTo>
                    <a:pt x="301" y="56"/>
                  </a:lnTo>
                  <a:lnTo>
                    <a:pt x="34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9" name="Line 271"/>
            <p:cNvSpPr>
              <a:spLocks noChangeShapeType="1"/>
            </p:cNvSpPr>
            <p:nvPr/>
          </p:nvSpPr>
          <p:spPr bwMode="auto">
            <a:xfrm>
              <a:off x="69" y="1835"/>
              <a:ext cx="1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0" name="Freeform 272"/>
            <p:cNvSpPr>
              <a:spLocks/>
            </p:cNvSpPr>
            <p:nvPr/>
          </p:nvSpPr>
          <p:spPr bwMode="auto">
            <a:xfrm>
              <a:off x="160" y="177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1" name="Freeform 273"/>
            <p:cNvSpPr>
              <a:spLocks/>
            </p:cNvSpPr>
            <p:nvPr/>
          </p:nvSpPr>
          <p:spPr bwMode="auto">
            <a:xfrm>
              <a:off x="160" y="177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2" name="Line 274"/>
            <p:cNvSpPr>
              <a:spLocks noChangeShapeType="1"/>
            </p:cNvSpPr>
            <p:nvPr/>
          </p:nvSpPr>
          <p:spPr bwMode="auto">
            <a:xfrm>
              <a:off x="249" y="1819"/>
              <a:ext cx="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3" name="Freeform 275"/>
            <p:cNvSpPr>
              <a:spLocks/>
            </p:cNvSpPr>
            <p:nvPr/>
          </p:nvSpPr>
          <p:spPr bwMode="auto">
            <a:xfrm>
              <a:off x="-154" y="1766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4" name="Line 276"/>
            <p:cNvSpPr>
              <a:spLocks noChangeShapeType="1"/>
            </p:cNvSpPr>
            <p:nvPr/>
          </p:nvSpPr>
          <p:spPr bwMode="auto">
            <a:xfrm>
              <a:off x="-179" y="1806"/>
              <a:ext cx="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5" name="Freeform 277"/>
            <p:cNvSpPr>
              <a:spLocks/>
            </p:cNvSpPr>
            <p:nvPr/>
          </p:nvSpPr>
          <p:spPr bwMode="auto">
            <a:xfrm>
              <a:off x="-89" y="1791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6" name="Freeform 278"/>
            <p:cNvSpPr>
              <a:spLocks/>
            </p:cNvSpPr>
            <p:nvPr/>
          </p:nvSpPr>
          <p:spPr bwMode="auto">
            <a:xfrm>
              <a:off x="-9" y="1790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7" name="Freeform 279"/>
            <p:cNvSpPr>
              <a:spLocks/>
            </p:cNvSpPr>
            <p:nvPr/>
          </p:nvSpPr>
          <p:spPr bwMode="auto">
            <a:xfrm>
              <a:off x="40" y="1790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8" name="Line 280"/>
            <p:cNvSpPr>
              <a:spLocks noChangeShapeType="1"/>
            </p:cNvSpPr>
            <p:nvPr/>
          </p:nvSpPr>
          <p:spPr bwMode="auto">
            <a:xfrm>
              <a:off x="-57" y="1806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9" name="Freeform 281"/>
            <p:cNvSpPr>
              <a:spLocks/>
            </p:cNvSpPr>
            <p:nvPr/>
          </p:nvSpPr>
          <p:spPr bwMode="auto">
            <a:xfrm>
              <a:off x="-179" y="1846"/>
              <a:ext cx="170" cy="120"/>
            </a:xfrm>
            <a:custGeom>
              <a:avLst/>
              <a:gdLst>
                <a:gd name="T0" fmla="*/ 170 w 170"/>
                <a:gd name="T1" fmla="*/ 0 h 73"/>
                <a:gd name="T2" fmla="*/ 122 w 170"/>
                <a:gd name="T3" fmla="*/ 0 h 73"/>
                <a:gd name="T4" fmla="*/ 122 w 170"/>
                <a:gd name="T5" fmla="*/ 533 h 73"/>
                <a:gd name="T6" fmla="*/ 0 w 170"/>
                <a:gd name="T7" fmla="*/ 533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73">
                  <a:moveTo>
                    <a:pt x="170" y="0"/>
                  </a:moveTo>
                  <a:lnTo>
                    <a:pt x="122" y="0"/>
                  </a:lnTo>
                  <a:lnTo>
                    <a:pt x="122" y="73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0" name="Line 282"/>
            <p:cNvSpPr>
              <a:spLocks noChangeShapeType="1"/>
            </p:cNvSpPr>
            <p:nvPr/>
          </p:nvSpPr>
          <p:spPr bwMode="auto">
            <a:xfrm>
              <a:off x="69" y="1917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1" name="Line 283"/>
            <p:cNvSpPr>
              <a:spLocks noChangeShapeType="1"/>
            </p:cNvSpPr>
            <p:nvPr/>
          </p:nvSpPr>
          <p:spPr bwMode="auto">
            <a:xfrm>
              <a:off x="343" y="1965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2" name="Freeform 284"/>
            <p:cNvSpPr>
              <a:spLocks/>
            </p:cNvSpPr>
            <p:nvPr/>
          </p:nvSpPr>
          <p:spPr bwMode="auto">
            <a:xfrm>
              <a:off x="383" y="190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3" name="Freeform 285"/>
            <p:cNvSpPr>
              <a:spLocks/>
            </p:cNvSpPr>
            <p:nvPr/>
          </p:nvSpPr>
          <p:spPr bwMode="auto">
            <a:xfrm>
              <a:off x="383" y="190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4" name="Line 286"/>
            <p:cNvSpPr>
              <a:spLocks noChangeShapeType="1"/>
            </p:cNvSpPr>
            <p:nvPr/>
          </p:nvSpPr>
          <p:spPr bwMode="auto">
            <a:xfrm>
              <a:off x="472" y="1946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" name="Freeform 287"/>
            <p:cNvSpPr>
              <a:spLocks/>
            </p:cNvSpPr>
            <p:nvPr/>
          </p:nvSpPr>
          <p:spPr bwMode="auto">
            <a:xfrm>
              <a:off x="69" y="1917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" name="Line 288"/>
            <p:cNvSpPr>
              <a:spLocks noChangeShapeType="1"/>
            </p:cNvSpPr>
            <p:nvPr/>
          </p:nvSpPr>
          <p:spPr bwMode="auto">
            <a:xfrm flipV="1">
              <a:off x="-49" y="1966"/>
              <a:ext cx="1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" name="Freeform 289"/>
            <p:cNvSpPr>
              <a:spLocks/>
            </p:cNvSpPr>
            <p:nvPr/>
          </p:nvSpPr>
          <p:spPr bwMode="auto">
            <a:xfrm>
              <a:off x="134" y="1942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" name="Freeform 290"/>
            <p:cNvSpPr>
              <a:spLocks/>
            </p:cNvSpPr>
            <p:nvPr/>
          </p:nvSpPr>
          <p:spPr bwMode="auto">
            <a:xfrm>
              <a:off x="214" y="1941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" name="Freeform 291"/>
            <p:cNvSpPr>
              <a:spLocks/>
            </p:cNvSpPr>
            <p:nvPr/>
          </p:nvSpPr>
          <p:spPr bwMode="auto">
            <a:xfrm>
              <a:off x="263" y="1941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" name="Line 292"/>
            <p:cNvSpPr>
              <a:spLocks noChangeShapeType="1"/>
            </p:cNvSpPr>
            <p:nvPr/>
          </p:nvSpPr>
          <p:spPr bwMode="auto">
            <a:xfrm>
              <a:off x="166" y="1957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" name="Freeform 293"/>
            <p:cNvSpPr>
              <a:spLocks/>
            </p:cNvSpPr>
            <p:nvPr/>
          </p:nvSpPr>
          <p:spPr bwMode="auto">
            <a:xfrm>
              <a:off x="295" y="1965"/>
              <a:ext cx="48" cy="16"/>
            </a:xfrm>
            <a:custGeom>
              <a:avLst/>
              <a:gdLst>
                <a:gd name="T0" fmla="*/ 48 w 48"/>
                <a:gd name="T1" fmla="*/ 0 h 16"/>
                <a:gd name="T2" fmla="*/ 48 w 48"/>
                <a:gd name="T3" fmla="*/ 16 h 16"/>
                <a:gd name="T4" fmla="*/ 0 w 48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">
                  <a:moveTo>
                    <a:pt x="48" y="0"/>
                  </a:move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" name="Line 294"/>
            <p:cNvSpPr>
              <a:spLocks noChangeShapeType="1"/>
            </p:cNvSpPr>
            <p:nvPr/>
          </p:nvSpPr>
          <p:spPr bwMode="auto">
            <a:xfrm>
              <a:off x="343" y="1941"/>
              <a:ext cx="5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" name="Line 295"/>
            <p:cNvSpPr>
              <a:spLocks noChangeShapeType="1"/>
            </p:cNvSpPr>
            <p:nvPr/>
          </p:nvSpPr>
          <p:spPr bwMode="auto">
            <a:xfrm>
              <a:off x="-179" y="2004"/>
              <a:ext cx="3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4" name="Line 296"/>
            <p:cNvSpPr>
              <a:spLocks noChangeShapeType="1"/>
            </p:cNvSpPr>
            <p:nvPr/>
          </p:nvSpPr>
          <p:spPr bwMode="auto">
            <a:xfrm flipH="1">
              <a:off x="343" y="1820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57" name="Rectangle 297"/>
          <p:cNvSpPr>
            <a:spLocks noChangeArrowheads="1"/>
          </p:cNvSpPr>
          <p:nvPr/>
        </p:nvSpPr>
        <p:spPr bwMode="auto">
          <a:xfrm>
            <a:off x="1028700" y="1114425"/>
            <a:ext cx="99060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8" name="Rectangle 298"/>
          <p:cNvSpPr>
            <a:spLocks noChangeArrowheads="1"/>
          </p:cNvSpPr>
          <p:nvPr/>
        </p:nvSpPr>
        <p:spPr bwMode="auto">
          <a:xfrm>
            <a:off x="2552700" y="4926013"/>
            <a:ext cx="1300163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9" name="Rectangle 299"/>
          <p:cNvSpPr>
            <a:spLocks noChangeArrowheads="1"/>
          </p:cNvSpPr>
          <p:nvPr/>
        </p:nvSpPr>
        <p:spPr bwMode="auto">
          <a:xfrm>
            <a:off x="2886075" y="4981575"/>
            <a:ext cx="6111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Herstellung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0" name="Line 300"/>
          <p:cNvSpPr>
            <a:spLocks noChangeShapeType="1"/>
          </p:cNvSpPr>
          <p:nvPr/>
        </p:nvSpPr>
        <p:spPr bwMode="auto">
          <a:xfrm>
            <a:off x="3162300" y="1317625"/>
            <a:ext cx="0" cy="2841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61" name="Group 301"/>
          <p:cNvGrpSpPr>
            <a:grpSpLocks/>
          </p:cNvGrpSpPr>
          <p:nvPr/>
        </p:nvGrpSpPr>
        <p:grpSpPr bwMode="auto">
          <a:xfrm>
            <a:off x="2574925" y="1114425"/>
            <a:ext cx="1300163" cy="252413"/>
            <a:chOff x="3097" y="3222"/>
            <a:chExt cx="774" cy="150"/>
          </a:xfrm>
        </p:grpSpPr>
        <p:sp>
          <p:nvSpPr>
            <p:cNvPr id="4384" name="Rectangle 302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5" name="Rectangle 303"/>
            <p:cNvSpPr>
              <a:spLocks noChangeArrowheads="1"/>
            </p:cNvSpPr>
            <p:nvPr/>
          </p:nvSpPr>
          <p:spPr bwMode="auto">
            <a:xfrm>
              <a:off x="3153" y="3259"/>
              <a:ext cx="63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Systemspezifikation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4362" name="Group 304"/>
          <p:cNvGrpSpPr>
            <a:grpSpLocks/>
          </p:cNvGrpSpPr>
          <p:nvPr/>
        </p:nvGrpSpPr>
        <p:grpSpPr bwMode="auto">
          <a:xfrm>
            <a:off x="2578100" y="1625600"/>
            <a:ext cx="1300163" cy="252413"/>
            <a:chOff x="3097" y="3222"/>
            <a:chExt cx="774" cy="150"/>
          </a:xfrm>
        </p:grpSpPr>
        <p:sp>
          <p:nvSpPr>
            <p:cNvPr id="4382" name="Rectangle 305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3" name="Rectangle 306"/>
            <p:cNvSpPr>
              <a:spLocks noChangeArrowheads="1"/>
            </p:cNvSpPr>
            <p:nvPr/>
          </p:nvSpPr>
          <p:spPr bwMode="auto">
            <a:xfrm>
              <a:off x="3181" y="3259"/>
              <a:ext cx="580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Architekturentwurf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363" name="Line 307"/>
          <p:cNvSpPr>
            <a:spLocks noChangeShapeType="1"/>
          </p:cNvSpPr>
          <p:nvPr/>
        </p:nvSpPr>
        <p:spPr bwMode="auto">
          <a:xfrm>
            <a:off x="3162300" y="2633663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4" name="Rectangle 308"/>
          <p:cNvSpPr>
            <a:spLocks noChangeArrowheads="1"/>
          </p:cNvSpPr>
          <p:nvPr/>
        </p:nvSpPr>
        <p:spPr bwMode="auto">
          <a:xfrm>
            <a:off x="2566988" y="3024188"/>
            <a:ext cx="1300162" cy="301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65" name="Rectangle 309"/>
          <p:cNvSpPr>
            <a:spLocks noChangeArrowheads="1"/>
          </p:cNvSpPr>
          <p:nvPr/>
        </p:nvSpPr>
        <p:spPr bwMode="auto">
          <a:xfrm>
            <a:off x="2749550" y="3113088"/>
            <a:ext cx="995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Schaltungsentwurf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6" name="Line 310"/>
          <p:cNvSpPr>
            <a:spLocks noChangeShapeType="1"/>
          </p:cNvSpPr>
          <p:nvPr/>
        </p:nvSpPr>
        <p:spPr bwMode="auto">
          <a:xfrm>
            <a:off x="3162300" y="39560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7" name="Line 311"/>
          <p:cNvSpPr>
            <a:spLocks noChangeShapeType="1"/>
          </p:cNvSpPr>
          <p:nvPr/>
        </p:nvSpPr>
        <p:spPr bwMode="auto">
          <a:xfrm>
            <a:off x="3162300" y="45672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8" name="Line 312"/>
          <p:cNvSpPr>
            <a:spLocks noChangeShapeType="1"/>
          </p:cNvSpPr>
          <p:nvPr/>
        </p:nvSpPr>
        <p:spPr bwMode="auto">
          <a:xfrm>
            <a:off x="3162300" y="5176838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9" name="Line 313"/>
          <p:cNvSpPr>
            <a:spLocks noChangeShapeType="1"/>
          </p:cNvSpPr>
          <p:nvPr/>
        </p:nvSpPr>
        <p:spPr bwMode="auto">
          <a:xfrm>
            <a:off x="3162300" y="5765800"/>
            <a:ext cx="0" cy="1524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0" name="Rectangle 314"/>
          <p:cNvSpPr>
            <a:spLocks noChangeArrowheads="1"/>
          </p:cNvSpPr>
          <p:nvPr/>
        </p:nvSpPr>
        <p:spPr bwMode="auto">
          <a:xfrm>
            <a:off x="2566988" y="5537200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1" name="Line 315"/>
          <p:cNvSpPr>
            <a:spLocks noChangeShapeType="1"/>
          </p:cNvSpPr>
          <p:nvPr/>
        </p:nvSpPr>
        <p:spPr bwMode="auto">
          <a:xfrm>
            <a:off x="3162300" y="33464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2" name="Line 316"/>
          <p:cNvSpPr>
            <a:spLocks noChangeShapeType="1"/>
          </p:cNvSpPr>
          <p:nvPr/>
        </p:nvSpPr>
        <p:spPr bwMode="auto">
          <a:xfrm>
            <a:off x="3162300" y="1878013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3" name="Rectangle 317"/>
          <p:cNvSpPr>
            <a:spLocks noChangeArrowheads="1"/>
          </p:cNvSpPr>
          <p:nvPr/>
        </p:nvSpPr>
        <p:spPr bwMode="auto">
          <a:xfrm>
            <a:off x="1373188" y="1206500"/>
            <a:ext cx="3063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4" name="Line 318"/>
          <p:cNvSpPr>
            <a:spLocks noChangeShapeType="1"/>
          </p:cNvSpPr>
          <p:nvPr/>
        </p:nvSpPr>
        <p:spPr bwMode="auto">
          <a:xfrm>
            <a:off x="1222375" y="12827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5" name="Line 319"/>
          <p:cNvSpPr>
            <a:spLocks noChangeShapeType="1"/>
          </p:cNvSpPr>
          <p:nvPr/>
        </p:nvSpPr>
        <p:spPr bwMode="auto">
          <a:xfrm>
            <a:off x="1222375" y="14351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6" name="Line 320"/>
          <p:cNvSpPr>
            <a:spLocks noChangeShapeType="1"/>
          </p:cNvSpPr>
          <p:nvPr/>
        </p:nvSpPr>
        <p:spPr bwMode="auto">
          <a:xfrm>
            <a:off x="1222375" y="15875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7" name="Line 321"/>
          <p:cNvSpPr>
            <a:spLocks noChangeShapeType="1"/>
          </p:cNvSpPr>
          <p:nvPr/>
        </p:nvSpPr>
        <p:spPr bwMode="auto">
          <a:xfrm>
            <a:off x="1679575" y="14351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8" name="Rectangle 322"/>
          <p:cNvSpPr>
            <a:spLocks noChangeArrowheads="1"/>
          </p:cNvSpPr>
          <p:nvPr/>
        </p:nvSpPr>
        <p:spPr bwMode="auto">
          <a:xfrm>
            <a:off x="7053263" y="5392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9" name="Rectangle 323"/>
          <p:cNvSpPr>
            <a:spLocks noChangeArrowheads="1"/>
          </p:cNvSpPr>
          <p:nvPr/>
        </p:nvSpPr>
        <p:spPr bwMode="auto">
          <a:xfrm>
            <a:off x="6862763" y="5175250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80" name="Rectangle 324"/>
          <p:cNvSpPr>
            <a:spLocks noChangeArrowheads="1"/>
          </p:cNvSpPr>
          <p:nvPr/>
        </p:nvSpPr>
        <p:spPr bwMode="auto">
          <a:xfrm>
            <a:off x="2686050" y="5592763"/>
            <a:ext cx="10937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Verpackung/Test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81" name="Oval 325"/>
          <p:cNvSpPr>
            <a:spLocks noChangeArrowheads="1"/>
          </p:cNvSpPr>
          <p:nvPr/>
        </p:nvSpPr>
        <p:spPr bwMode="auto">
          <a:xfrm>
            <a:off x="4500563" y="3500438"/>
            <a:ext cx="1800225" cy="671512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835025" y="1298575"/>
          <a:ext cx="8921750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4" imgW="5079492" imgH="8193024" progId="Word.Document.8">
                  <p:embed/>
                </p:oleObj>
              </mc:Choice>
              <mc:Fallback>
                <p:oleObj name="Document" r:id="rId4" imgW="5079492" imgH="8193024" progId="Word.Document.8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65181"/>
                      <a:stretch>
                        <a:fillRect/>
                      </a:stretch>
                    </p:blipFill>
                    <p:spPr bwMode="auto">
                      <a:xfrm>
                        <a:off x="835025" y="1298575"/>
                        <a:ext cx="8921750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611813" y="2098675"/>
            <a:ext cx="1371600" cy="16033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11813" y="2098675"/>
            <a:ext cx="1371600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297613" y="23272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6297613" y="27844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6297613" y="30162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840413" y="32448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 flipV="1">
            <a:off x="6523038" y="3009900"/>
            <a:ext cx="3175" cy="460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6251575" y="2968625"/>
            <a:ext cx="77788" cy="77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6483350" y="3435350"/>
            <a:ext cx="77788" cy="777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719888" y="2741613"/>
            <a:ext cx="77787" cy="77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6256338" y="2278063"/>
            <a:ext cx="77787" cy="76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6516688" y="3009900"/>
            <a:ext cx="2381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254750" y="2743200"/>
            <a:ext cx="77788" cy="777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840413" y="232727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6719888" y="2976563"/>
            <a:ext cx="77787" cy="777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583238" y="2184400"/>
            <a:ext cx="301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A</a:t>
            </a:r>
            <a:endParaRPr lang="en-US" altLang="de-DE" sz="1300" i="1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705475" y="3255963"/>
            <a:ext cx="3032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B</a:t>
            </a:r>
            <a:endParaRPr lang="en-US" altLang="de-DE" sz="1300" i="1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061075" y="2073275"/>
            <a:ext cx="3111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C</a:t>
            </a:r>
            <a:endParaRPr lang="en-US" altLang="de-DE" sz="1300" i="1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069013" y="2749550"/>
            <a:ext cx="3111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D</a:t>
            </a:r>
            <a:endParaRPr lang="en-US" altLang="de-DE" sz="1300" i="1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240463" y="3317875"/>
            <a:ext cx="3016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E</a:t>
            </a:r>
            <a:endParaRPr lang="en-US" altLang="de-DE" sz="1300" i="1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6084888" y="2098675"/>
            <a:ext cx="0" cy="1600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618288" y="2098675"/>
            <a:ext cx="4762" cy="5334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627688" y="2632075"/>
            <a:ext cx="441325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5611813" y="3155950"/>
            <a:ext cx="473075" cy="0"/>
          </a:xfrm>
          <a:prstGeom prst="line">
            <a:avLst/>
          </a:prstGeom>
          <a:noFill/>
          <a:ln w="19050">
            <a:solidFill>
              <a:srgbClr val="33CC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7075488" y="2733675"/>
            <a:ext cx="10556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9</a:t>
            </a:r>
            <a:r>
              <a:rPr lang="de-DE" altLang="de-DE" sz="150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) = 2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7075488" y="3190875"/>
            <a:ext cx="11223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12</a:t>
            </a:r>
            <a:r>
              <a:rPr lang="de-DE" altLang="de-DE" sz="15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) = 0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7075488" y="2200275"/>
            <a:ext cx="10556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</a:t>
            </a:r>
            <a:r>
              <a:rPr lang="de-DE" altLang="de-DE" sz="15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 = 0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6618288" y="2403475"/>
            <a:ext cx="5349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6623050" y="2890838"/>
            <a:ext cx="534988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6618288" y="3395663"/>
            <a:ext cx="5349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6740525" y="2876550"/>
            <a:ext cx="2936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 i="1"/>
              <a:t>F</a:t>
            </a:r>
            <a:endParaRPr lang="en-US" altLang="de-DE" sz="1300" i="1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6172200" y="1673225"/>
            <a:ext cx="10556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de-DE" altLang="de-DE" sz="1500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) = 1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257800" y="1673225"/>
            <a:ext cx="10556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de-DE" altLang="de-DE" sz="150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) = 1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5257800" y="3724275"/>
            <a:ext cx="10556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33CCCC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33CCCC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33CCCC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33CCCC"/>
                </a:solidFill>
                <a:cs typeface="Times New Roman" pitchFamily="18" charset="0"/>
                <a:sym typeface="Symbol" pitchFamily="18" charset="2"/>
              </a:rPr>
              <a:t>6</a:t>
            </a:r>
            <a:r>
              <a:rPr lang="de-DE" altLang="de-DE" sz="1500">
                <a:solidFill>
                  <a:srgbClr val="33CCCC"/>
                </a:solidFill>
                <a:cs typeface="Times New Roman" pitchFamily="18" charset="0"/>
                <a:sym typeface="Symbol" pitchFamily="18" charset="2"/>
              </a:rPr>
              <a:t>) = 1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6172200" y="3724275"/>
            <a:ext cx="10556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de-DE" altLang="de-DE" sz="1500" baseline="-30000">
                <a:solidFill>
                  <a:srgbClr val="666633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de-DE" altLang="de-DE" sz="1500">
                <a:solidFill>
                  <a:srgbClr val="666633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de-DE" altLang="de-DE" sz="1500" i="1">
                <a:solidFill>
                  <a:srgbClr val="666633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de-DE" altLang="de-DE" sz="1500" baseline="-30000">
                <a:solidFill>
                  <a:srgbClr val="666633"/>
                </a:solidFill>
                <a:cs typeface="Times New Roman" pitchFamily="18" charset="0"/>
                <a:sym typeface="Symbol" pitchFamily="18" charset="2"/>
              </a:rPr>
              <a:t>8</a:t>
            </a:r>
            <a:r>
              <a:rPr lang="de-DE" altLang="de-DE" sz="1500">
                <a:solidFill>
                  <a:srgbClr val="666633"/>
                </a:solidFill>
                <a:cs typeface="Times New Roman" pitchFamily="18" charset="0"/>
                <a:sym typeface="Symbol" pitchFamily="18" charset="2"/>
              </a:rPr>
              <a:t>) = 2</a:t>
            </a:r>
            <a:r>
              <a:rPr lang="en-US" altLang="de-DE" sz="1500">
                <a:sym typeface="Symbol" pitchFamily="18" charset="2"/>
              </a:rPr>
              <a:t> </a:t>
            </a:r>
            <a:endParaRPr lang="de-DE" altLang="de-DE" sz="1500">
              <a:sym typeface="Symbol" pitchFamily="18" charset="2"/>
            </a:endParaRP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5932488" y="2022475"/>
            <a:ext cx="0" cy="533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6389688" y="2022475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5703888" y="3241675"/>
            <a:ext cx="0" cy="534988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H="1">
            <a:off x="6313488" y="3241675"/>
            <a:ext cx="0" cy="534988"/>
          </a:xfrm>
          <a:prstGeom prst="line">
            <a:avLst/>
          </a:prstGeom>
          <a:noFill/>
          <a:ln w="19050">
            <a:solidFill>
              <a:srgbClr val="6666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6618288" y="2624138"/>
            <a:ext cx="4762" cy="531812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6623050" y="3167063"/>
            <a:ext cx="4763" cy="531812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6589713" y="2625725"/>
            <a:ext cx="385762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6135688" y="2628900"/>
            <a:ext cx="439737" cy="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V="1">
            <a:off x="6121400" y="3149600"/>
            <a:ext cx="473075" cy="0"/>
          </a:xfrm>
          <a:prstGeom prst="line">
            <a:avLst/>
          </a:prstGeom>
          <a:noFill/>
          <a:ln w="19050">
            <a:solidFill>
              <a:srgbClr val="6666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6594475" y="3149600"/>
            <a:ext cx="4095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5797550" y="3197225"/>
            <a:ext cx="77788" cy="77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>
            <a:off x="5805488" y="2282825"/>
            <a:ext cx="76200" cy="77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4.2.3	Optimierungsziel: Lokale Verdrahtungsdichte – Beispiel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4.2.4	Optimierungsziel: Signalverzögerungen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3000"/>
              </a:lnSpc>
              <a:tabLst/>
            </a:pPr>
            <a:r>
              <a:rPr lang="de-DE" altLang="de-DE"/>
              <a:t>Oft Berücksichtigung von maximal möglichen Signalverzögerungen während Layouterzeugung notwendig</a:t>
            </a:r>
          </a:p>
          <a:p>
            <a:pPr defTabSz="914400">
              <a:lnSpc>
                <a:spcPct val="103000"/>
              </a:lnSpc>
              <a:tabLst/>
            </a:pPr>
            <a:r>
              <a:rPr lang="de-DE" altLang="de-DE"/>
              <a:t>Netze werden vor der Layouterzeugung mit maximaler Verzögerungszeit gekennzeichnet, diese Werte werden während Platzierung (und Verdrahtung) mittels Wichtungsfaktoren in der Zielfunktion berücksichtigt </a:t>
            </a:r>
          </a:p>
          <a:p>
            <a:pPr defTabSz="914400">
              <a:lnSpc>
                <a:spcPct val="103000"/>
              </a:lnSpc>
              <a:tabLst/>
            </a:pPr>
            <a:r>
              <a:rPr lang="de-DE" altLang="de-DE"/>
              <a:t>Nach erfolgter Platzierung ermittelt man entweder unter Nutzung eines Timing-Analysis-Tools oder durch Anwendung einfacher Berechnungsmethoden, wie z.B. dem Elmore-Delay, die Signalverzögerungen der Netze, um sie mit den maximal erlaubten zu vergleichen. 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228600" y="347821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88" y="1339850"/>
            <a:ext cx="7739062" cy="5041900"/>
          </a:xfrm>
          <a:noFill/>
        </p:spPr>
        <p:txBody>
          <a:bodyPr lIns="180500" tIns="42449" rIns="84899" bIns="42449"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4.2	Optimierungsziele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700">
                <a:solidFill>
                  <a:srgbClr val="C0C0C0"/>
                </a:solidFill>
              </a:rPr>
              <a:t>    </a:t>
            </a:r>
            <a:r>
              <a:rPr lang="de-DE" altLang="de-DE">
                <a:solidFill>
                  <a:srgbClr val="C0C0C0"/>
                </a:solidFill>
              </a:rPr>
              <a:t>4.2.1  Gewichtete Gesamtverbindungslänge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4.2.2  Maximale Schnittanzahl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4.2.3  Lokale Verdrahtungsdichte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4.2.4  Signalverzögerungen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4.3	Platzierungsalgorithmen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		</a:t>
            </a:r>
            <a:r>
              <a:rPr lang="de-DE" altLang="de-DE" sz="1600"/>
              <a:t>4.3.1  Min-Cut-Platzierung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4.3.2  Min-Cut-Platzierung mit Anschlussfestlegung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4.3.3  Quadratische 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4.3.4  Kräfteplatzierung mittels ZFT-Position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4.3.5  Simulated Annealing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4.3.6  Weitere Platzierungsalgorithmen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4.4	Aktuelle Platzierungswerkzeuge</a:t>
            </a:r>
            <a:endParaRPr lang="de-DE" altLang="de-DE" sz="1600">
              <a:solidFill>
                <a:srgbClr val="C0C0C0"/>
              </a:solidFill>
            </a:endParaRP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>
              <a:solidFill>
                <a:srgbClr val="C0C0C0"/>
              </a:solidFill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Kapitel 4 – Platzierung 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740275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>
                <a:solidFill>
                  <a:srgbClr val="CC0000"/>
                </a:solidFill>
              </a:rPr>
              <a:t>Partitionierende Algorithmen (rekursive Algorithmen):</a:t>
            </a:r>
            <a:r>
              <a:rPr lang="de-DE" altLang="de-DE"/>
              <a:t>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Optimierung der Platzierungsanordnung mittels rekursiver und dabei immer feinerer Partitionierung der Netzliste und des Platziergebiets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Nutzung von Graphenpartitionierern (KL, FM)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Beispiel: Min-Cut-Platzierung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endParaRPr lang="de-DE" altLang="de-DE"/>
          </a:p>
          <a:p>
            <a:pPr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>
                <a:solidFill>
                  <a:srgbClr val="CC0000"/>
                </a:solidFill>
              </a:rPr>
              <a:t>Analytische Vorgehensweisen:</a:t>
            </a:r>
            <a:r>
              <a:rPr lang="de-DE" altLang="de-DE"/>
              <a:t>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Nutzung von mathematischen Methoden (z.B. lineare Gleichungssysteme) zur Abbildung und Optimierung des Platzierungsproblems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Beispiel: Quadratische Platzierung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endParaRPr lang="en-US" altLang="de-DE"/>
          </a:p>
          <a:p>
            <a:pPr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>
                <a:solidFill>
                  <a:srgbClr val="CC0000"/>
                </a:solidFill>
              </a:rPr>
              <a:t>Stochastische Algorithmen: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Mit Hilfe von stochastischen Methoden wird das Minimum einer beliebigen Kostenfunktion gesucht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Einbeziehung von Zufallsentscheidungen, womit bei gleicher Aufgabenstellung unterschiedliche Lösungen erzeugt werden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de-DE" altLang="de-DE"/>
              <a:t>Beispiel: Simulated Annealing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endParaRPr lang="de-DE" altLang="de-DE" b="1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 	Platzierungsalgorithmen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111875" y="1341438"/>
            <a:ext cx="15081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Stochastisch</a:t>
            </a:r>
            <a:endParaRPr lang="en-US" altLang="de-DE">
              <a:solidFill>
                <a:srgbClr val="CC0000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80975" y="1341438"/>
            <a:ext cx="1676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Partitionierend</a:t>
            </a:r>
            <a:endParaRPr lang="en-US" altLang="de-DE">
              <a:solidFill>
                <a:srgbClr val="CC0000"/>
              </a:solidFill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089275" y="1341438"/>
            <a:ext cx="12668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Analytisch</a:t>
            </a:r>
            <a:endParaRPr lang="en-US" altLang="de-DE">
              <a:solidFill>
                <a:srgbClr val="CC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916238" y="2730500"/>
            <a:ext cx="2786062" cy="41116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Quadratische Platzierung</a:t>
            </a:r>
            <a:endParaRPr lang="en-US" altLang="de-DE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93688" y="2730500"/>
            <a:ext cx="2190750" cy="41116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Min-Cut-Platzierung</a:t>
            </a:r>
            <a:endParaRPr lang="en-US" altLang="de-DE"/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183313" y="2730500"/>
            <a:ext cx="2060575" cy="41116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Platzierung mit SA</a:t>
            </a:r>
            <a:endParaRPr lang="en-US" altLang="de-DE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H="1">
            <a:off x="2124075" y="762000"/>
            <a:ext cx="977900" cy="43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H="1">
            <a:off x="3635375" y="760413"/>
            <a:ext cx="0" cy="436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3995738" y="762000"/>
            <a:ext cx="1758950" cy="43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34827" name="AutoShape 12"/>
          <p:cNvSpPr>
            <a:spLocks noChangeArrowheads="1"/>
          </p:cNvSpPr>
          <p:nvPr/>
        </p:nvSpPr>
        <p:spPr bwMode="auto">
          <a:xfrm rot="5400000">
            <a:off x="654050" y="19288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8" name="AutoShape 13"/>
          <p:cNvSpPr>
            <a:spLocks noChangeArrowheads="1"/>
          </p:cNvSpPr>
          <p:nvPr/>
        </p:nvSpPr>
        <p:spPr bwMode="auto">
          <a:xfrm rot="5400000">
            <a:off x="6767513" y="1928813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9" name="AutoShape 14"/>
          <p:cNvSpPr>
            <a:spLocks noChangeArrowheads="1"/>
          </p:cNvSpPr>
          <p:nvPr/>
        </p:nvSpPr>
        <p:spPr bwMode="auto">
          <a:xfrm rot="5400000">
            <a:off x="3500438" y="1885950"/>
            <a:ext cx="382588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0" name="Line 15"/>
          <p:cNvSpPr>
            <a:spLocks noChangeAspect="1" noChangeShapeType="1"/>
          </p:cNvSpPr>
          <p:nvPr/>
        </p:nvSpPr>
        <p:spPr bwMode="auto">
          <a:xfrm>
            <a:off x="6165850" y="4230688"/>
            <a:ext cx="0" cy="149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Line 16"/>
          <p:cNvSpPr>
            <a:spLocks noChangeAspect="1" noChangeShapeType="1"/>
          </p:cNvSpPr>
          <p:nvPr/>
        </p:nvSpPr>
        <p:spPr bwMode="auto">
          <a:xfrm>
            <a:off x="6165850" y="5721350"/>
            <a:ext cx="1862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Freeform 17"/>
          <p:cNvSpPr>
            <a:spLocks noChangeAspect="1"/>
          </p:cNvSpPr>
          <p:nvPr/>
        </p:nvSpPr>
        <p:spPr bwMode="auto">
          <a:xfrm>
            <a:off x="7015163" y="5387975"/>
            <a:ext cx="830262" cy="168275"/>
          </a:xfrm>
          <a:custGeom>
            <a:avLst/>
            <a:gdLst>
              <a:gd name="T0" fmla="*/ 0 w 708"/>
              <a:gd name="T1" fmla="*/ 0 h 144"/>
              <a:gd name="T2" fmla="*/ 2147483647 w 708"/>
              <a:gd name="T3" fmla="*/ 2147483647 h 144"/>
              <a:gd name="T4" fmla="*/ 2147483647 w 708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8" h="144">
                <a:moveTo>
                  <a:pt x="0" y="0"/>
                </a:moveTo>
                <a:cubicBezTo>
                  <a:pt x="30" y="17"/>
                  <a:pt x="60" y="78"/>
                  <a:pt x="178" y="102"/>
                </a:cubicBezTo>
                <a:cubicBezTo>
                  <a:pt x="296" y="126"/>
                  <a:pt x="598" y="135"/>
                  <a:pt x="70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3" name="Freeform 18"/>
          <p:cNvSpPr>
            <a:spLocks noChangeAspect="1"/>
          </p:cNvSpPr>
          <p:nvPr/>
        </p:nvSpPr>
        <p:spPr bwMode="auto">
          <a:xfrm>
            <a:off x="6165850" y="4491038"/>
            <a:ext cx="849313" cy="893762"/>
          </a:xfrm>
          <a:custGeom>
            <a:avLst/>
            <a:gdLst>
              <a:gd name="T0" fmla="*/ 0 w 726"/>
              <a:gd name="T1" fmla="*/ 2147483647 h 764"/>
              <a:gd name="T2" fmla="*/ 2147483647 w 726"/>
              <a:gd name="T3" fmla="*/ 2147483647 h 764"/>
              <a:gd name="T4" fmla="*/ 2147483647 w 726"/>
              <a:gd name="T5" fmla="*/ 2147483647 h 764"/>
              <a:gd name="T6" fmla="*/ 2147483647 w 726"/>
              <a:gd name="T7" fmla="*/ 2147483647 h 764"/>
              <a:gd name="T8" fmla="*/ 2147483647 w 726"/>
              <a:gd name="T9" fmla="*/ 2147483647 h 764"/>
              <a:gd name="T10" fmla="*/ 2147483647 w 726"/>
              <a:gd name="T11" fmla="*/ 2147483647 h 764"/>
              <a:gd name="T12" fmla="*/ 2147483647 w 726"/>
              <a:gd name="T13" fmla="*/ 2147483647 h 764"/>
              <a:gd name="T14" fmla="*/ 2147483647 w 726"/>
              <a:gd name="T15" fmla="*/ 2147483647 h 764"/>
              <a:gd name="T16" fmla="*/ 2147483647 w 726"/>
              <a:gd name="T17" fmla="*/ 2147483647 h 764"/>
              <a:gd name="T18" fmla="*/ 2147483647 w 726"/>
              <a:gd name="T19" fmla="*/ 2147483647 h 764"/>
              <a:gd name="T20" fmla="*/ 2147483647 w 726"/>
              <a:gd name="T21" fmla="*/ 2147483647 h 764"/>
              <a:gd name="T22" fmla="*/ 2147483647 w 726"/>
              <a:gd name="T23" fmla="*/ 2147483647 h 764"/>
              <a:gd name="T24" fmla="*/ 2147483647 w 726"/>
              <a:gd name="T25" fmla="*/ 2147483647 h 764"/>
              <a:gd name="T26" fmla="*/ 2147483647 w 726"/>
              <a:gd name="T27" fmla="*/ 2147483647 h 764"/>
              <a:gd name="T28" fmla="*/ 2147483647 w 726"/>
              <a:gd name="T29" fmla="*/ 2147483647 h 764"/>
              <a:gd name="T30" fmla="*/ 2147483647 w 726"/>
              <a:gd name="T31" fmla="*/ 2147483647 h 7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764">
                <a:moveTo>
                  <a:pt x="0" y="129"/>
                </a:moveTo>
                <a:cubicBezTo>
                  <a:pt x="15" y="64"/>
                  <a:pt x="30" y="0"/>
                  <a:pt x="45" y="38"/>
                </a:cubicBezTo>
                <a:cubicBezTo>
                  <a:pt x="60" y="76"/>
                  <a:pt x="76" y="326"/>
                  <a:pt x="91" y="356"/>
                </a:cubicBezTo>
                <a:cubicBezTo>
                  <a:pt x="106" y="386"/>
                  <a:pt x="121" y="220"/>
                  <a:pt x="136" y="220"/>
                </a:cubicBezTo>
                <a:cubicBezTo>
                  <a:pt x="151" y="220"/>
                  <a:pt x="158" y="341"/>
                  <a:pt x="181" y="356"/>
                </a:cubicBezTo>
                <a:cubicBezTo>
                  <a:pt x="204" y="371"/>
                  <a:pt x="249" y="288"/>
                  <a:pt x="272" y="311"/>
                </a:cubicBezTo>
                <a:cubicBezTo>
                  <a:pt x="295" y="334"/>
                  <a:pt x="295" y="477"/>
                  <a:pt x="318" y="492"/>
                </a:cubicBezTo>
                <a:cubicBezTo>
                  <a:pt x="341" y="507"/>
                  <a:pt x="385" y="371"/>
                  <a:pt x="408" y="401"/>
                </a:cubicBezTo>
                <a:cubicBezTo>
                  <a:pt x="431" y="431"/>
                  <a:pt x="439" y="658"/>
                  <a:pt x="454" y="673"/>
                </a:cubicBezTo>
                <a:cubicBezTo>
                  <a:pt x="469" y="688"/>
                  <a:pt x="484" y="492"/>
                  <a:pt x="499" y="492"/>
                </a:cubicBezTo>
                <a:cubicBezTo>
                  <a:pt x="514" y="492"/>
                  <a:pt x="529" y="650"/>
                  <a:pt x="544" y="673"/>
                </a:cubicBezTo>
                <a:cubicBezTo>
                  <a:pt x="559" y="696"/>
                  <a:pt x="575" y="620"/>
                  <a:pt x="590" y="628"/>
                </a:cubicBezTo>
                <a:cubicBezTo>
                  <a:pt x="605" y="636"/>
                  <a:pt x="620" y="712"/>
                  <a:pt x="635" y="719"/>
                </a:cubicBezTo>
                <a:cubicBezTo>
                  <a:pt x="650" y="726"/>
                  <a:pt x="673" y="673"/>
                  <a:pt x="680" y="673"/>
                </a:cubicBezTo>
                <a:cubicBezTo>
                  <a:pt x="687" y="673"/>
                  <a:pt x="672" y="704"/>
                  <a:pt x="680" y="719"/>
                </a:cubicBezTo>
                <a:cubicBezTo>
                  <a:pt x="688" y="734"/>
                  <a:pt x="718" y="757"/>
                  <a:pt x="726" y="7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4" name="Rectangle 19"/>
          <p:cNvSpPr>
            <a:spLocks noChangeAspect="1" noChangeArrowheads="1"/>
          </p:cNvSpPr>
          <p:nvPr/>
        </p:nvSpPr>
        <p:spPr bwMode="auto">
          <a:xfrm>
            <a:off x="325438" y="3943350"/>
            <a:ext cx="2071687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5" name="Line 20"/>
          <p:cNvSpPr>
            <a:spLocks noChangeAspect="1" noChangeShapeType="1"/>
          </p:cNvSpPr>
          <p:nvPr/>
        </p:nvSpPr>
        <p:spPr bwMode="auto">
          <a:xfrm>
            <a:off x="857250" y="3943350"/>
            <a:ext cx="1588" cy="931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6" name="Line 21"/>
          <p:cNvSpPr>
            <a:spLocks noChangeAspect="1" noChangeShapeType="1"/>
          </p:cNvSpPr>
          <p:nvPr/>
        </p:nvSpPr>
        <p:spPr bwMode="auto">
          <a:xfrm>
            <a:off x="1390650" y="3943350"/>
            <a:ext cx="0" cy="1787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7" name="Line 22"/>
          <p:cNvSpPr>
            <a:spLocks noChangeAspect="1" noChangeShapeType="1"/>
          </p:cNvSpPr>
          <p:nvPr/>
        </p:nvSpPr>
        <p:spPr bwMode="auto">
          <a:xfrm>
            <a:off x="1863725" y="3943350"/>
            <a:ext cx="0" cy="855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8" name="Line 23"/>
          <p:cNvSpPr>
            <a:spLocks noChangeAspect="1" noChangeShapeType="1"/>
          </p:cNvSpPr>
          <p:nvPr/>
        </p:nvSpPr>
        <p:spPr bwMode="auto">
          <a:xfrm>
            <a:off x="325438" y="4875213"/>
            <a:ext cx="10652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9" name="Line 24"/>
          <p:cNvSpPr>
            <a:spLocks noChangeAspect="1" noChangeShapeType="1"/>
          </p:cNvSpPr>
          <p:nvPr/>
        </p:nvSpPr>
        <p:spPr bwMode="auto">
          <a:xfrm>
            <a:off x="325438" y="4432300"/>
            <a:ext cx="1065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0" name="Line 25"/>
          <p:cNvSpPr>
            <a:spLocks noChangeAspect="1" noChangeShapeType="1"/>
          </p:cNvSpPr>
          <p:nvPr/>
        </p:nvSpPr>
        <p:spPr bwMode="auto">
          <a:xfrm>
            <a:off x="1863725" y="4432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1" name="Line 26"/>
          <p:cNvSpPr>
            <a:spLocks noChangeAspect="1" noChangeShapeType="1"/>
          </p:cNvSpPr>
          <p:nvPr/>
        </p:nvSpPr>
        <p:spPr bwMode="auto">
          <a:xfrm>
            <a:off x="1390650" y="4268788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2" name="Line 27"/>
          <p:cNvSpPr>
            <a:spLocks noChangeAspect="1" noChangeShapeType="1"/>
          </p:cNvSpPr>
          <p:nvPr/>
        </p:nvSpPr>
        <p:spPr bwMode="auto">
          <a:xfrm>
            <a:off x="1390650" y="4799013"/>
            <a:ext cx="10064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3" name="Line 28"/>
          <p:cNvSpPr>
            <a:spLocks noChangeAspect="1" noChangeShapeType="1"/>
          </p:cNvSpPr>
          <p:nvPr/>
        </p:nvSpPr>
        <p:spPr bwMode="auto">
          <a:xfrm>
            <a:off x="325438" y="5160963"/>
            <a:ext cx="592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4" name="Line 29"/>
          <p:cNvSpPr>
            <a:spLocks noChangeAspect="1" noChangeShapeType="1"/>
          </p:cNvSpPr>
          <p:nvPr/>
        </p:nvSpPr>
        <p:spPr bwMode="auto">
          <a:xfrm>
            <a:off x="917575" y="53244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5" name="Line 30"/>
          <p:cNvSpPr>
            <a:spLocks noChangeAspect="1" noChangeShapeType="1"/>
          </p:cNvSpPr>
          <p:nvPr/>
        </p:nvSpPr>
        <p:spPr bwMode="auto">
          <a:xfrm>
            <a:off x="1925638" y="5165725"/>
            <a:ext cx="471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6" name="Line 31"/>
          <p:cNvSpPr>
            <a:spLocks noChangeAspect="1" noChangeShapeType="1"/>
          </p:cNvSpPr>
          <p:nvPr/>
        </p:nvSpPr>
        <p:spPr bwMode="auto">
          <a:xfrm>
            <a:off x="917575" y="4875213"/>
            <a:ext cx="0" cy="855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7" name="Line 32"/>
          <p:cNvSpPr>
            <a:spLocks noChangeAspect="1" noChangeShapeType="1"/>
          </p:cNvSpPr>
          <p:nvPr/>
        </p:nvSpPr>
        <p:spPr bwMode="auto">
          <a:xfrm>
            <a:off x="1925638" y="4799013"/>
            <a:ext cx="0" cy="931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Rectangle 33"/>
          <p:cNvSpPr>
            <a:spLocks noChangeAspect="1" noChangeArrowheads="1"/>
          </p:cNvSpPr>
          <p:nvPr/>
        </p:nvSpPr>
        <p:spPr bwMode="auto">
          <a:xfrm>
            <a:off x="3203575" y="3933825"/>
            <a:ext cx="2179638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9" name="Rectangle 34"/>
          <p:cNvSpPr>
            <a:spLocks noChangeAspect="1" noChangeArrowheads="1"/>
          </p:cNvSpPr>
          <p:nvPr/>
        </p:nvSpPr>
        <p:spPr bwMode="auto">
          <a:xfrm>
            <a:off x="3429000" y="4465638"/>
            <a:ext cx="160338" cy="161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0" name="Rectangle 35"/>
          <p:cNvSpPr>
            <a:spLocks noChangeAspect="1" noChangeArrowheads="1"/>
          </p:cNvSpPr>
          <p:nvPr/>
        </p:nvSpPr>
        <p:spPr bwMode="auto">
          <a:xfrm>
            <a:off x="3614738" y="4968875"/>
            <a:ext cx="160337" cy="161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1" name="Rectangle 36"/>
          <p:cNvSpPr>
            <a:spLocks noChangeAspect="1" noChangeArrowheads="1"/>
          </p:cNvSpPr>
          <p:nvPr/>
        </p:nvSpPr>
        <p:spPr bwMode="auto">
          <a:xfrm>
            <a:off x="4586288" y="4387850"/>
            <a:ext cx="158750" cy="157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2" name="Rectangle 37"/>
          <p:cNvSpPr>
            <a:spLocks noChangeAspect="1" noChangeArrowheads="1"/>
          </p:cNvSpPr>
          <p:nvPr/>
        </p:nvSpPr>
        <p:spPr bwMode="auto">
          <a:xfrm>
            <a:off x="4108450" y="4706938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3" name="Rectangle 38"/>
          <p:cNvSpPr>
            <a:spLocks noChangeAspect="1" noChangeArrowheads="1"/>
          </p:cNvSpPr>
          <p:nvPr/>
        </p:nvSpPr>
        <p:spPr bwMode="auto">
          <a:xfrm>
            <a:off x="4665663" y="4889500"/>
            <a:ext cx="161925" cy="161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4" name="Rectangle 39"/>
          <p:cNvSpPr>
            <a:spLocks noChangeAspect="1" noChangeArrowheads="1"/>
          </p:cNvSpPr>
          <p:nvPr/>
        </p:nvSpPr>
        <p:spPr bwMode="auto">
          <a:xfrm>
            <a:off x="4187825" y="5226050"/>
            <a:ext cx="160338" cy="157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5" name="Rectangle 40"/>
          <p:cNvSpPr>
            <a:spLocks noChangeAspect="1" noChangeArrowheads="1"/>
          </p:cNvSpPr>
          <p:nvPr/>
        </p:nvSpPr>
        <p:spPr bwMode="auto">
          <a:xfrm>
            <a:off x="4586288" y="5391150"/>
            <a:ext cx="158750" cy="160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56" name="Line 41"/>
          <p:cNvSpPr>
            <a:spLocks noChangeAspect="1" noChangeShapeType="1"/>
          </p:cNvSpPr>
          <p:nvPr/>
        </p:nvSpPr>
        <p:spPr bwMode="auto">
          <a:xfrm>
            <a:off x="3524250" y="4545013"/>
            <a:ext cx="15875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7" name="Line 42"/>
          <p:cNvSpPr>
            <a:spLocks noChangeAspect="1" noChangeShapeType="1"/>
          </p:cNvSpPr>
          <p:nvPr/>
        </p:nvSpPr>
        <p:spPr bwMode="auto">
          <a:xfrm flipV="1">
            <a:off x="4187825" y="4465638"/>
            <a:ext cx="477838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8" name="Line 43"/>
          <p:cNvSpPr>
            <a:spLocks noChangeAspect="1" noChangeShapeType="1"/>
          </p:cNvSpPr>
          <p:nvPr/>
        </p:nvSpPr>
        <p:spPr bwMode="auto">
          <a:xfrm flipH="1">
            <a:off x="4586288" y="4968875"/>
            <a:ext cx="15875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9" name="Line 44"/>
          <p:cNvSpPr>
            <a:spLocks noChangeAspect="1" noChangeShapeType="1"/>
          </p:cNvSpPr>
          <p:nvPr/>
        </p:nvSpPr>
        <p:spPr bwMode="auto">
          <a:xfrm flipV="1">
            <a:off x="4267200" y="5226050"/>
            <a:ext cx="265113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0" name="Line 45"/>
          <p:cNvSpPr>
            <a:spLocks noChangeAspect="1" noChangeShapeType="1"/>
          </p:cNvSpPr>
          <p:nvPr/>
        </p:nvSpPr>
        <p:spPr bwMode="auto">
          <a:xfrm flipH="1" flipV="1">
            <a:off x="4586288" y="5226050"/>
            <a:ext cx="7937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 	Platzierungsalgorithmen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4.3.1	Min-Cut-Platzierung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0000"/>
              </a:lnSpc>
              <a:tabLst/>
            </a:pPr>
            <a:r>
              <a:rPr lang="de-DE" altLang="de-DE"/>
              <a:t>Platzierungsfläche sequentiell mit Schnittlinien durchzogen, bis die Schnittflächen so klein sind, dass sie nur noch wenige/eine Zelle(n) einschließen</a:t>
            </a:r>
          </a:p>
          <a:p>
            <a:pPr defTabSz="914400">
              <a:lnSpc>
                <a:spcPct val="100000"/>
              </a:lnSpc>
              <a:tabLst/>
            </a:pPr>
            <a:r>
              <a:rPr lang="de-DE" altLang="de-DE"/>
              <a:t>Bei jedem Schnitt werden die Zellen z.B. so auf die beiden entstehenden Teilflächen aufgeteilt, dass am Ende die Anzahl der die Schnittlinien </a:t>
            </a:r>
            <a:r>
              <a:rPr lang="de-DE" altLang="de-DE" i="1"/>
              <a:t>c</a:t>
            </a:r>
            <a:r>
              <a:rPr lang="de-DE" altLang="de-DE" baseline="-25000"/>
              <a:t>r</a:t>
            </a:r>
            <a:r>
              <a:rPr lang="de-DE" altLang="de-DE"/>
              <a:t> kreuzenden Netze </a:t>
            </a:r>
            <a:r>
              <a:rPr lang="de-DE" altLang="de-DE" i="1"/>
              <a:t></a:t>
            </a:r>
            <a:r>
              <a:rPr lang="de-DE" altLang="de-DE" baseline="-25000"/>
              <a:t>P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 baseline="-25000"/>
              <a:t>r</a:t>
            </a:r>
            <a:r>
              <a:rPr lang="de-DE" altLang="de-DE" sz="800" baseline="-25000"/>
              <a:t> </a:t>
            </a:r>
            <a:r>
              <a:rPr lang="de-DE" altLang="de-DE"/>
              <a:t>) minimiert ist</a:t>
            </a:r>
            <a:r>
              <a:rPr lang="en-US" altLang="de-DE"/>
              <a:t> </a:t>
            </a:r>
          </a:p>
          <a:p>
            <a:pPr defTabSz="914400">
              <a:lnSpc>
                <a:spcPct val="100000"/>
              </a:lnSpc>
              <a:tabLst/>
            </a:pPr>
            <a:r>
              <a:rPr lang="de-DE" altLang="de-DE"/>
              <a:t>Algorithmen zur Minimierung von </a:t>
            </a:r>
            <a:r>
              <a:rPr lang="de-DE" altLang="de-DE" i="1"/>
              <a:t></a:t>
            </a:r>
            <a:r>
              <a:rPr lang="de-DE" altLang="de-DE" baseline="-25000"/>
              <a:t>P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 baseline="-25000"/>
              <a:t>r</a:t>
            </a:r>
            <a:r>
              <a:rPr lang="de-DE" altLang="de-DE" sz="800" baseline="-25000"/>
              <a:t> </a:t>
            </a:r>
            <a:r>
              <a:rPr lang="de-DE" altLang="de-DE"/>
              <a:t>)  sind oft der Kernighan-Lin-Algorithmus (KL-Algorithmus) sowie der Fiduccia-Mattheyses-Algorithmus (FM-Algorithmus)</a:t>
            </a:r>
            <a:r>
              <a:rPr lang="en-US" altLang="de-DE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4.3.1	Min-Cut-Platzierung</a:t>
            </a:r>
          </a:p>
        </p:txBody>
      </p:sp>
      <p:sp>
        <p:nvSpPr>
          <p:cNvPr id="36867" name="Text Box 78"/>
          <p:cNvSpPr txBox="1">
            <a:spLocks noChangeArrowheads="1"/>
          </p:cNvSpPr>
          <p:nvPr/>
        </p:nvSpPr>
        <p:spPr bwMode="auto">
          <a:xfrm>
            <a:off x="674688" y="1412875"/>
            <a:ext cx="265906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b="1"/>
              <a:t>Bisection-Platzierung</a:t>
            </a:r>
          </a:p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(jeweils zwei Partitionen)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36868" name="Text Box 80"/>
          <p:cNvSpPr txBox="1">
            <a:spLocks noChangeAspect="1" noChangeArrowheads="1"/>
          </p:cNvSpPr>
          <p:nvPr/>
        </p:nvSpPr>
        <p:spPr bwMode="auto">
          <a:xfrm>
            <a:off x="2636838" y="41148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36869" name="Text Box 81"/>
          <p:cNvSpPr txBox="1">
            <a:spLocks noChangeAspect="1" noChangeArrowheads="1"/>
          </p:cNvSpPr>
          <p:nvPr/>
        </p:nvSpPr>
        <p:spPr bwMode="auto">
          <a:xfrm>
            <a:off x="1622425" y="5291138"/>
            <a:ext cx="406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2b</a:t>
            </a:r>
            <a:endParaRPr lang="en-US" altLang="de-DE" sz="1500"/>
          </a:p>
        </p:txBody>
      </p:sp>
      <p:sp>
        <p:nvSpPr>
          <p:cNvPr id="36870" name="Text Box 82"/>
          <p:cNvSpPr txBox="1">
            <a:spLocks noChangeAspect="1" noChangeArrowheads="1"/>
          </p:cNvSpPr>
          <p:nvPr/>
        </p:nvSpPr>
        <p:spPr bwMode="auto">
          <a:xfrm>
            <a:off x="2636838" y="3684588"/>
            <a:ext cx="406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3a</a:t>
            </a:r>
            <a:endParaRPr lang="en-US" altLang="de-DE" sz="1500"/>
          </a:p>
        </p:txBody>
      </p:sp>
      <p:sp>
        <p:nvSpPr>
          <p:cNvPr id="36871" name="Text Box 83"/>
          <p:cNvSpPr txBox="1">
            <a:spLocks noChangeAspect="1" noChangeArrowheads="1"/>
          </p:cNvSpPr>
          <p:nvPr/>
        </p:nvSpPr>
        <p:spPr bwMode="auto">
          <a:xfrm>
            <a:off x="2636838" y="4554538"/>
            <a:ext cx="395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3c</a:t>
            </a:r>
            <a:endParaRPr lang="en-US" altLang="de-DE" sz="1500"/>
          </a:p>
        </p:txBody>
      </p:sp>
      <p:sp>
        <p:nvSpPr>
          <p:cNvPr id="36872" name="Rectangle 84"/>
          <p:cNvSpPr>
            <a:spLocks noChangeAspect="1" noChangeArrowheads="1"/>
          </p:cNvSpPr>
          <p:nvPr/>
        </p:nvSpPr>
        <p:spPr bwMode="auto">
          <a:xfrm>
            <a:off x="898525" y="3429000"/>
            <a:ext cx="1738313" cy="17399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405" name="Line 85"/>
          <p:cNvSpPr>
            <a:spLocks noChangeAspect="1" noChangeShapeType="1"/>
          </p:cNvSpPr>
          <p:nvPr/>
        </p:nvSpPr>
        <p:spPr bwMode="auto">
          <a:xfrm>
            <a:off x="1766888" y="4298950"/>
            <a:ext cx="0" cy="869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4" name="Line 86"/>
          <p:cNvSpPr>
            <a:spLocks noChangeAspect="1" noChangeShapeType="1"/>
          </p:cNvSpPr>
          <p:nvPr/>
        </p:nvSpPr>
        <p:spPr bwMode="auto">
          <a:xfrm>
            <a:off x="898525" y="4298950"/>
            <a:ext cx="173831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07" name="Line 87"/>
          <p:cNvSpPr>
            <a:spLocks noChangeAspect="1" noChangeShapeType="1"/>
          </p:cNvSpPr>
          <p:nvPr/>
        </p:nvSpPr>
        <p:spPr bwMode="auto">
          <a:xfrm>
            <a:off x="1622425" y="3863975"/>
            <a:ext cx="1014413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08" name="Line 88"/>
          <p:cNvSpPr>
            <a:spLocks noChangeAspect="1" noChangeShapeType="1"/>
          </p:cNvSpPr>
          <p:nvPr/>
        </p:nvSpPr>
        <p:spPr bwMode="auto">
          <a:xfrm>
            <a:off x="898525" y="4733925"/>
            <a:ext cx="1738313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19" name="Line 99"/>
          <p:cNvSpPr>
            <a:spLocks noChangeAspect="1" noChangeShapeType="1"/>
          </p:cNvSpPr>
          <p:nvPr/>
        </p:nvSpPr>
        <p:spPr bwMode="auto">
          <a:xfrm>
            <a:off x="1617663" y="3429000"/>
            <a:ext cx="0" cy="869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8" name="Text Box 100"/>
          <p:cNvSpPr txBox="1">
            <a:spLocks noChangeAspect="1" noChangeArrowheads="1"/>
          </p:cNvSpPr>
          <p:nvPr/>
        </p:nvSpPr>
        <p:spPr bwMode="auto">
          <a:xfrm>
            <a:off x="1414463" y="2997200"/>
            <a:ext cx="406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2a</a:t>
            </a:r>
            <a:endParaRPr lang="en-US" altLang="de-DE" sz="1500"/>
          </a:p>
        </p:txBody>
      </p:sp>
      <p:sp>
        <p:nvSpPr>
          <p:cNvPr id="696421" name="Line 101"/>
          <p:cNvSpPr>
            <a:spLocks noChangeAspect="1" noChangeShapeType="1"/>
          </p:cNvSpPr>
          <p:nvPr/>
        </p:nvSpPr>
        <p:spPr bwMode="auto">
          <a:xfrm>
            <a:off x="895350" y="3798888"/>
            <a:ext cx="727075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0" name="Text Box 102"/>
          <p:cNvSpPr txBox="1">
            <a:spLocks noChangeAspect="1" noChangeArrowheads="1"/>
          </p:cNvSpPr>
          <p:nvPr/>
        </p:nvSpPr>
        <p:spPr bwMode="auto">
          <a:xfrm>
            <a:off x="473075" y="3636963"/>
            <a:ext cx="406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3b</a:t>
            </a:r>
            <a:endParaRPr lang="en-US" altLang="de-DE" sz="1500"/>
          </a:p>
        </p:txBody>
      </p:sp>
      <p:sp>
        <p:nvSpPr>
          <p:cNvPr id="36881" name="Text Box 103"/>
          <p:cNvSpPr txBox="1">
            <a:spLocks noChangeAspect="1" noChangeArrowheads="1"/>
          </p:cNvSpPr>
          <p:nvPr/>
        </p:nvSpPr>
        <p:spPr bwMode="auto">
          <a:xfrm>
            <a:off x="473075" y="4554538"/>
            <a:ext cx="406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3d</a:t>
            </a:r>
            <a:endParaRPr lang="en-US" altLang="de-DE" sz="1500"/>
          </a:p>
        </p:txBody>
      </p:sp>
      <p:grpSp>
        <p:nvGrpSpPr>
          <p:cNvPr id="696435" name="Group 115"/>
          <p:cNvGrpSpPr>
            <a:grpSpLocks/>
          </p:cNvGrpSpPr>
          <p:nvPr/>
        </p:nvGrpSpPr>
        <p:grpSpPr bwMode="auto">
          <a:xfrm>
            <a:off x="4716463" y="1416050"/>
            <a:ext cx="3455987" cy="4208463"/>
            <a:chOff x="2971" y="892"/>
            <a:chExt cx="2177" cy="2651"/>
          </a:xfrm>
        </p:grpSpPr>
        <p:sp>
          <p:nvSpPr>
            <p:cNvPr id="36883" name="Text Box 79"/>
            <p:cNvSpPr txBox="1">
              <a:spLocks noChangeArrowheads="1"/>
            </p:cNvSpPr>
            <p:nvPr/>
          </p:nvSpPr>
          <p:spPr bwMode="auto">
            <a:xfrm>
              <a:off x="3110" y="892"/>
              <a:ext cx="2038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ts val="22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b="1"/>
                <a:t>Quadrisection-Platzierung</a:t>
              </a:r>
              <a:br>
                <a:rPr lang="de-DE" altLang="de-DE" b="1"/>
              </a:br>
              <a:r>
                <a:rPr lang="de-DE" altLang="de-DE"/>
                <a:t>(simultane horizontale und vertikale Schnitte, d.h.</a:t>
              </a:r>
            </a:p>
            <a:p>
              <a:pPr>
                <a:lnSpc>
                  <a:spcPts val="22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jeweils vier Partitionen)</a:t>
              </a:r>
            </a:p>
          </p:txBody>
        </p:sp>
        <p:sp>
          <p:nvSpPr>
            <p:cNvPr id="36884" name="Text Box 89"/>
            <p:cNvSpPr txBox="1">
              <a:spLocks noChangeAspect="1" noChangeArrowheads="1"/>
            </p:cNvSpPr>
            <p:nvPr/>
          </p:nvSpPr>
          <p:spPr bwMode="auto">
            <a:xfrm>
              <a:off x="4348" y="2592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1</a:t>
              </a:r>
              <a:endParaRPr lang="en-US" altLang="de-DE" sz="1500"/>
            </a:p>
          </p:txBody>
        </p:sp>
        <p:sp>
          <p:nvSpPr>
            <p:cNvPr id="36885" name="Text Box 90"/>
            <p:cNvSpPr txBox="1">
              <a:spLocks noChangeAspect="1" noChangeArrowheads="1"/>
            </p:cNvSpPr>
            <p:nvPr/>
          </p:nvSpPr>
          <p:spPr bwMode="auto">
            <a:xfrm>
              <a:off x="3709" y="3333"/>
              <a:ext cx="1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1</a:t>
              </a:r>
              <a:endParaRPr lang="en-US" altLang="de-DE" sz="1500"/>
            </a:p>
          </p:txBody>
        </p:sp>
        <p:sp>
          <p:nvSpPr>
            <p:cNvPr id="36886" name="Text Box 91"/>
            <p:cNvSpPr txBox="1">
              <a:spLocks noChangeAspect="1" noChangeArrowheads="1"/>
            </p:cNvSpPr>
            <p:nvPr/>
          </p:nvSpPr>
          <p:spPr bwMode="auto">
            <a:xfrm>
              <a:off x="4348" y="2321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2a</a:t>
              </a:r>
              <a:endParaRPr lang="en-US" altLang="de-DE" sz="1500"/>
            </a:p>
          </p:txBody>
        </p:sp>
        <p:sp>
          <p:nvSpPr>
            <p:cNvPr id="36887" name="Text Box 92"/>
            <p:cNvSpPr txBox="1">
              <a:spLocks noChangeAspect="1" noChangeArrowheads="1"/>
            </p:cNvSpPr>
            <p:nvPr/>
          </p:nvSpPr>
          <p:spPr bwMode="auto">
            <a:xfrm>
              <a:off x="4348" y="2869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2b</a:t>
              </a:r>
              <a:endParaRPr lang="en-US" altLang="de-DE" sz="1500"/>
            </a:p>
          </p:txBody>
        </p:sp>
        <p:sp>
          <p:nvSpPr>
            <p:cNvPr id="36888" name="Text Box 93"/>
            <p:cNvSpPr txBox="1">
              <a:spLocks noChangeAspect="1" noChangeArrowheads="1"/>
            </p:cNvSpPr>
            <p:nvPr/>
          </p:nvSpPr>
          <p:spPr bwMode="auto">
            <a:xfrm>
              <a:off x="3950" y="3333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2b</a:t>
              </a:r>
              <a:endParaRPr lang="en-US" altLang="de-DE" sz="1500"/>
            </a:p>
          </p:txBody>
        </p:sp>
        <p:sp>
          <p:nvSpPr>
            <p:cNvPr id="36889" name="Rectangle 94"/>
            <p:cNvSpPr>
              <a:spLocks noChangeAspect="1" noChangeArrowheads="1"/>
            </p:cNvSpPr>
            <p:nvPr/>
          </p:nvSpPr>
          <p:spPr bwMode="auto">
            <a:xfrm>
              <a:off x="3253" y="2160"/>
              <a:ext cx="1095" cy="109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90" name="Line 95"/>
            <p:cNvSpPr>
              <a:spLocks noChangeAspect="1" noChangeShapeType="1"/>
            </p:cNvSpPr>
            <p:nvPr/>
          </p:nvSpPr>
          <p:spPr bwMode="auto">
            <a:xfrm>
              <a:off x="3800" y="2160"/>
              <a:ext cx="0" cy="109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1" name="Line 96"/>
            <p:cNvSpPr>
              <a:spLocks noChangeAspect="1" noChangeShapeType="1"/>
            </p:cNvSpPr>
            <p:nvPr/>
          </p:nvSpPr>
          <p:spPr bwMode="auto">
            <a:xfrm>
              <a:off x="4075" y="2160"/>
              <a:ext cx="0" cy="5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2" name="Line 97"/>
            <p:cNvSpPr>
              <a:spLocks noChangeAspect="1" noChangeShapeType="1"/>
            </p:cNvSpPr>
            <p:nvPr/>
          </p:nvSpPr>
          <p:spPr bwMode="auto">
            <a:xfrm>
              <a:off x="3253" y="2708"/>
              <a:ext cx="1095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3" name="Line 98"/>
            <p:cNvSpPr>
              <a:spLocks noChangeAspect="1" noChangeShapeType="1"/>
            </p:cNvSpPr>
            <p:nvPr/>
          </p:nvSpPr>
          <p:spPr bwMode="auto">
            <a:xfrm>
              <a:off x="3800" y="2434"/>
              <a:ext cx="5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4" name="Text Box 104"/>
            <p:cNvSpPr txBox="1">
              <a:spLocks noChangeAspect="1" noChangeArrowheads="1"/>
            </p:cNvSpPr>
            <p:nvPr/>
          </p:nvSpPr>
          <p:spPr bwMode="auto">
            <a:xfrm>
              <a:off x="3950" y="1956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2a</a:t>
              </a:r>
              <a:endParaRPr lang="en-US" altLang="de-DE" sz="1500"/>
            </a:p>
          </p:txBody>
        </p:sp>
        <p:sp>
          <p:nvSpPr>
            <p:cNvPr id="36895" name="Line 105"/>
            <p:cNvSpPr>
              <a:spLocks noChangeAspect="1" noChangeShapeType="1"/>
            </p:cNvSpPr>
            <p:nvPr/>
          </p:nvSpPr>
          <p:spPr bwMode="auto">
            <a:xfrm>
              <a:off x="4150" y="2701"/>
              <a:ext cx="0" cy="5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6" name="Line 106"/>
            <p:cNvSpPr>
              <a:spLocks noChangeAspect="1" noChangeShapeType="1"/>
            </p:cNvSpPr>
            <p:nvPr/>
          </p:nvSpPr>
          <p:spPr bwMode="auto">
            <a:xfrm>
              <a:off x="3800" y="2975"/>
              <a:ext cx="5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7" name="Text Box 107"/>
            <p:cNvSpPr txBox="1">
              <a:spLocks noChangeAspect="1" noChangeArrowheads="1"/>
            </p:cNvSpPr>
            <p:nvPr/>
          </p:nvSpPr>
          <p:spPr bwMode="auto">
            <a:xfrm>
              <a:off x="2971" y="2317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2d</a:t>
              </a:r>
              <a:endParaRPr lang="en-US" altLang="de-DE" sz="1500"/>
            </a:p>
          </p:txBody>
        </p:sp>
        <p:sp>
          <p:nvSpPr>
            <p:cNvPr id="36898" name="Line 108"/>
            <p:cNvSpPr>
              <a:spLocks noChangeAspect="1" noChangeShapeType="1"/>
            </p:cNvSpPr>
            <p:nvPr/>
          </p:nvSpPr>
          <p:spPr bwMode="auto">
            <a:xfrm>
              <a:off x="3518" y="2156"/>
              <a:ext cx="0" cy="5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9" name="Line 109"/>
            <p:cNvSpPr>
              <a:spLocks noChangeAspect="1" noChangeShapeType="1"/>
            </p:cNvSpPr>
            <p:nvPr/>
          </p:nvSpPr>
          <p:spPr bwMode="auto">
            <a:xfrm>
              <a:off x="3243" y="2387"/>
              <a:ext cx="5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0" name="Text Box 110"/>
            <p:cNvSpPr txBox="1">
              <a:spLocks noChangeAspect="1" noChangeArrowheads="1"/>
            </p:cNvSpPr>
            <p:nvPr/>
          </p:nvSpPr>
          <p:spPr bwMode="auto">
            <a:xfrm>
              <a:off x="3393" y="1952"/>
              <a:ext cx="2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2d</a:t>
              </a:r>
              <a:endParaRPr lang="en-US" altLang="de-DE" sz="1500"/>
            </a:p>
          </p:txBody>
        </p:sp>
        <p:sp>
          <p:nvSpPr>
            <p:cNvPr id="36901" name="Text Box 111"/>
            <p:cNvSpPr txBox="1">
              <a:spLocks noChangeAspect="1" noChangeArrowheads="1"/>
            </p:cNvSpPr>
            <p:nvPr/>
          </p:nvSpPr>
          <p:spPr bwMode="auto">
            <a:xfrm>
              <a:off x="2987" y="2862"/>
              <a:ext cx="2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2c</a:t>
              </a:r>
              <a:endParaRPr lang="en-US" altLang="de-DE" sz="1500"/>
            </a:p>
          </p:txBody>
        </p:sp>
        <p:sp>
          <p:nvSpPr>
            <p:cNvPr id="36902" name="Line 112"/>
            <p:cNvSpPr>
              <a:spLocks noChangeAspect="1" noChangeShapeType="1"/>
            </p:cNvSpPr>
            <p:nvPr/>
          </p:nvSpPr>
          <p:spPr bwMode="auto">
            <a:xfrm>
              <a:off x="3560" y="2701"/>
              <a:ext cx="0" cy="5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3" name="Line 113"/>
            <p:cNvSpPr>
              <a:spLocks noChangeAspect="1" noChangeShapeType="1"/>
            </p:cNvSpPr>
            <p:nvPr/>
          </p:nvSpPr>
          <p:spPr bwMode="auto">
            <a:xfrm>
              <a:off x="3243" y="3022"/>
              <a:ext cx="5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4" name="Text Box 114"/>
            <p:cNvSpPr txBox="1">
              <a:spLocks noChangeAspect="1" noChangeArrowheads="1"/>
            </p:cNvSpPr>
            <p:nvPr/>
          </p:nvSpPr>
          <p:spPr bwMode="auto">
            <a:xfrm>
              <a:off x="3393" y="3339"/>
              <a:ext cx="24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sz="1500"/>
                <a:t>2c</a:t>
              </a:r>
              <a:endParaRPr lang="en-US" altLang="de-DE" sz="15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5" grpId="0" animBg="1"/>
      <p:bldP spid="696407" grpId="0" animBg="1"/>
      <p:bldP spid="696408" grpId="0" animBg="1"/>
      <p:bldP spid="696419" grpId="0" animBg="1"/>
      <p:bldP spid="6964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</p:spPr>
        <p:txBody>
          <a:bodyPr lIns="191095" tIns="44941" rIns="89883" bIns="44941"/>
          <a:lstStyle/>
          <a:p>
            <a:pPr defTabSz="914400">
              <a:buFont typeface="Symbol" pitchFamily="18" charset="2"/>
              <a:buNone/>
              <a:tabLst/>
            </a:pPr>
            <a:r>
              <a:rPr lang="de-DE" altLang="de-DE" b="1"/>
              <a:t>Min-Cut-Algorithmus</a:t>
            </a:r>
            <a:endParaRPr lang="de-DE" altLang="de-DE"/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Aufteilung der Layoutfläche in zwei Teilflächen mit senkrechter oder horizontaler Schnittrichtung.</a:t>
            </a:r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Anwendung eines geeigneten Algorithmus, z.B. des KL- oder FM-Algorithmus, zur optimierten Verteilung der Zellen auf die beiden Teilflächen.</a:t>
            </a:r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Aufteilung in neue Teilflächen und jeweils Initialzuordnung der Zellen auf diese. Alternierender Wechsel zwischen senkrechter und horizontaler Schnittrichtung.</a:t>
            </a:r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ENDE, falls jede Teilfläche genau eine Zelle enthält, sonst weiter mit Schritt 2.</a:t>
            </a:r>
            <a:r>
              <a:rPr lang="en-US" altLang="de-DE"/>
              <a:t> </a:t>
            </a:r>
            <a:r>
              <a:rPr lang="de-DE" altLang="de-DE"/>
              <a:t> </a:t>
            </a:r>
            <a:endParaRPr lang="en-US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4.3.1	Min-Cut-Platzierung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 rot="5400000">
            <a:off x="4043362" y="4878388"/>
            <a:ext cx="404813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1" name="Rectangle 3"/>
          <p:cNvSpPr>
            <a:spLocks noChangeArrowheads="1"/>
          </p:cNvSpPr>
          <p:nvPr/>
        </p:nvSpPr>
        <p:spPr bwMode="auto">
          <a:xfrm rot="5400000">
            <a:off x="3468687" y="4870451"/>
            <a:ext cx="404813" cy="417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 rot="5400000">
            <a:off x="2831306" y="4868069"/>
            <a:ext cx="404813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 rot="5400000">
            <a:off x="2259012" y="4868863"/>
            <a:ext cx="404813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 rot="5400000">
            <a:off x="4044950" y="5456238"/>
            <a:ext cx="401637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 rot="5400000">
            <a:off x="3451226" y="5454650"/>
            <a:ext cx="404812" cy="420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 rot="5400000">
            <a:off x="2271713" y="5456237"/>
            <a:ext cx="400050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 rot="5400000">
            <a:off x="2832894" y="5455444"/>
            <a:ext cx="401637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378" name="Freeform 10"/>
          <p:cNvSpPr>
            <a:spLocks/>
          </p:cNvSpPr>
          <p:nvPr/>
        </p:nvSpPr>
        <p:spPr bwMode="auto">
          <a:xfrm>
            <a:off x="2540000" y="1824038"/>
            <a:ext cx="252413" cy="406400"/>
          </a:xfrm>
          <a:custGeom>
            <a:avLst/>
            <a:gdLst>
              <a:gd name="T0" fmla="*/ 0 w 113"/>
              <a:gd name="T1" fmla="*/ 2147483647 h 164"/>
              <a:gd name="T2" fmla="*/ 2147483647 w 113"/>
              <a:gd name="T3" fmla="*/ 2147483647 h 164"/>
              <a:gd name="T4" fmla="*/ 2147483647 w 113"/>
              <a:gd name="T5" fmla="*/ 2147483647 h 164"/>
              <a:gd name="T6" fmla="*/ 2147483647 w 113"/>
              <a:gd name="T7" fmla="*/ 2147483647 h 164"/>
              <a:gd name="T8" fmla="*/ 2147483647 w 113"/>
              <a:gd name="T9" fmla="*/ 2147483647 h 164"/>
              <a:gd name="T10" fmla="*/ 2147483647 w 113"/>
              <a:gd name="T11" fmla="*/ 2147483647 h 164"/>
              <a:gd name="T12" fmla="*/ 2147483647 w 113"/>
              <a:gd name="T13" fmla="*/ 2147483647 h 164"/>
              <a:gd name="T14" fmla="*/ 2147483647 w 113"/>
              <a:gd name="T15" fmla="*/ 2147483647 h 164"/>
              <a:gd name="T16" fmla="*/ 2147483647 w 113"/>
              <a:gd name="T17" fmla="*/ 2147483647 h 164"/>
              <a:gd name="T18" fmla="*/ 2147483647 w 113"/>
              <a:gd name="T19" fmla="*/ 2147483647 h 164"/>
              <a:gd name="T20" fmla="*/ 0 w 113"/>
              <a:gd name="T21" fmla="*/ 0 h 164"/>
              <a:gd name="T22" fmla="*/ 0 w 113"/>
              <a:gd name="T23" fmla="*/ 2147483647 h 1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" h="164">
                <a:moveTo>
                  <a:pt x="0" y="164"/>
                </a:moveTo>
                <a:lnTo>
                  <a:pt x="35" y="158"/>
                </a:lnTo>
                <a:lnTo>
                  <a:pt x="68" y="146"/>
                </a:lnTo>
                <a:lnTo>
                  <a:pt x="93" y="127"/>
                </a:lnTo>
                <a:lnTo>
                  <a:pt x="107" y="107"/>
                </a:lnTo>
                <a:lnTo>
                  <a:pt x="113" y="82"/>
                </a:lnTo>
                <a:lnTo>
                  <a:pt x="107" y="57"/>
                </a:lnTo>
                <a:lnTo>
                  <a:pt x="93" y="37"/>
                </a:lnTo>
                <a:lnTo>
                  <a:pt x="68" y="20"/>
                </a:lnTo>
                <a:lnTo>
                  <a:pt x="35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79" name="Freeform 11"/>
          <p:cNvSpPr>
            <a:spLocks/>
          </p:cNvSpPr>
          <p:nvPr/>
        </p:nvSpPr>
        <p:spPr bwMode="auto">
          <a:xfrm>
            <a:off x="2792413" y="1989138"/>
            <a:ext cx="55562" cy="79375"/>
          </a:xfrm>
          <a:custGeom>
            <a:avLst/>
            <a:gdLst>
              <a:gd name="T0" fmla="*/ 2147483647 w 25"/>
              <a:gd name="T1" fmla="*/ 2147483647 h 33"/>
              <a:gd name="T2" fmla="*/ 2147483647 w 25"/>
              <a:gd name="T3" fmla="*/ 2147483647 h 33"/>
              <a:gd name="T4" fmla="*/ 2147483647 w 25"/>
              <a:gd name="T5" fmla="*/ 2147483647 h 33"/>
              <a:gd name="T6" fmla="*/ 2147483647 w 25"/>
              <a:gd name="T7" fmla="*/ 2147483647 h 33"/>
              <a:gd name="T8" fmla="*/ 2147483647 w 25"/>
              <a:gd name="T9" fmla="*/ 2147483647 h 33"/>
              <a:gd name="T10" fmla="*/ 2147483647 w 25"/>
              <a:gd name="T11" fmla="*/ 2147483647 h 33"/>
              <a:gd name="T12" fmla="*/ 2147483647 w 25"/>
              <a:gd name="T13" fmla="*/ 2147483647 h 33"/>
              <a:gd name="T14" fmla="*/ 2147483647 w 25"/>
              <a:gd name="T15" fmla="*/ 2147483647 h 33"/>
              <a:gd name="T16" fmla="*/ 2147483647 w 25"/>
              <a:gd name="T17" fmla="*/ 0 h 33"/>
              <a:gd name="T18" fmla="*/ 2147483647 w 25"/>
              <a:gd name="T19" fmla="*/ 2147483647 h 33"/>
              <a:gd name="T20" fmla="*/ 2147483647 w 25"/>
              <a:gd name="T21" fmla="*/ 2147483647 h 33"/>
              <a:gd name="T22" fmla="*/ 0 w 25"/>
              <a:gd name="T23" fmla="*/ 2147483647 h 33"/>
              <a:gd name="T24" fmla="*/ 0 w 25"/>
              <a:gd name="T25" fmla="*/ 2147483647 h 33"/>
              <a:gd name="T26" fmla="*/ 0 w 25"/>
              <a:gd name="T27" fmla="*/ 2147483647 h 33"/>
              <a:gd name="T28" fmla="*/ 2147483647 w 25"/>
              <a:gd name="T29" fmla="*/ 2147483647 h 33"/>
              <a:gd name="T30" fmla="*/ 2147483647 w 25"/>
              <a:gd name="T31" fmla="*/ 2147483647 h 33"/>
              <a:gd name="T32" fmla="*/ 2147483647 w 25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33">
                <a:moveTo>
                  <a:pt x="13" y="33"/>
                </a:moveTo>
                <a:lnTo>
                  <a:pt x="17" y="30"/>
                </a:lnTo>
                <a:lnTo>
                  <a:pt x="21" y="28"/>
                </a:lnTo>
                <a:lnTo>
                  <a:pt x="25" y="22"/>
                </a:lnTo>
                <a:lnTo>
                  <a:pt x="25" y="16"/>
                </a:lnTo>
                <a:lnTo>
                  <a:pt x="25" y="10"/>
                </a:lnTo>
                <a:lnTo>
                  <a:pt x="21" y="6"/>
                </a:lnTo>
                <a:lnTo>
                  <a:pt x="17" y="2"/>
                </a:lnTo>
                <a:lnTo>
                  <a:pt x="13" y="0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2" y="28"/>
                </a:lnTo>
                <a:lnTo>
                  <a:pt x="6" y="30"/>
                </a:lnTo>
                <a:lnTo>
                  <a:pt x="13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0" name="Freeform 12"/>
          <p:cNvSpPr>
            <a:spLocks/>
          </p:cNvSpPr>
          <p:nvPr/>
        </p:nvSpPr>
        <p:spPr bwMode="auto">
          <a:xfrm>
            <a:off x="2406650" y="3108325"/>
            <a:ext cx="111125" cy="473075"/>
          </a:xfrm>
          <a:custGeom>
            <a:avLst/>
            <a:gdLst>
              <a:gd name="T0" fmla="*/ 0 w 49"/>
              <a:gd name="T1" fmla="*/ 2147483647 h 191"/>
              <a:gd name="T2" fmla="*/ 2147483647 w 49"/>
              <a:gd name="T3" fmla="*/ 2147483647 h 191"/>
              <a:gd name="T4" fmla="*/ 2147483647 w 49"/>
              <a:gd name="T5" fmla="*/ 2147483647 h 191"/>
              <a:gd name="T6" fmla="*/ 2147483647 w 49"/>
              <a:gd name="T7" fmla="*/ 2147483647 h 191"/>
              <a:gd name="T8" fmla="*/ 2147483647 w 49"/>
              <a:gd name="T9" fmla="*/ 2147483647 h 191"/>
              <a:gd name="T10" fmla="*/ 2147483647 w 49"/>
              <a:gd name="T11" fmla="*/ 2147483647 h 191"/>
              <a:gd name="T12" fmla="*/ 2147483647 w 49"/>
              <a:gd name="T13" fmla="*/ 2147483647 h 191"/>
              <a:gd name="T14" fmla="*/ 2147483647 w 49"/>
              <a:gd name="T15" fmla="*/ 2147483647 h 191"/>
              <a:gd name="T16" fmla="*/ 2147483647 w 49"/>
              <a:gd name="T17" fmla="*/ 2147483647 h 191"/>
              <a:gd name="T18" fmla="*/ 2147483647 w 49"/>
              <a:gd name="T19" fmla="*/ 2147483647 h 191"/>
              <a:gd name="T20" fmla="*/ 0 w 49"/>
              <a:gd name="T21" fmla="*/ 0 h 1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4" y="185"/>
                </a:lnTo>
                <a:lnTo>
                  <a:pt x="28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6"/>
                </a:lnTo>
                <a:lnTo>
                  <a:pt x="47" y="65"/>
                </a:lnTo>
                <a:lnTo>
                  <a:pt x="39" y="39"/>
                </a:lnTo>
                <a:lnTo>
                  <a:pt x="28" y="18"/>
                </a:lnTo>
                <a:lnTo>
                  <a:pt x="14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1" name="Freeform 13"/>
          <p:cNvSpPr>
            <a:spLocks/>
          </p:cNvSpPr>
          <p:nvPr/>
        </p:nvSpPr>
        <p:spPr bwMode="auto">
          <a:xfrm>
            <a:off x="2406650" y="3108325"/>
            <a:ext cx="349250" cy="473075"/>
          </a:xfrm>
          <a:custGeom>
            <a:avLst/>
            <a:gdLst>
              <a:gd name="T0" fmla="*/ 0 w 156"/>
              <a:gd name="T1" fmla="*/ 2147483647 h 191"/>
              <a:gd name="T2" fmla="*/ 2147483647 w 156"/>
              <a:gd name="T3" fmla="*/ 2147483647 h 191"/>
              <a:gd name="T4" fmla="*/ 2147483647 w 156"/>
              <a:gd name="T5" fmla="*/ 2147483647 h 191"/>
              <a:gd name="T6" fmla="*/ 2147483647 w 156"/>
              <a:gd name="T7" fmla="*/ 2147483647 h 191"/>
              <a:gd name="T8" fmla="*/ 2147483647 w 156"/>
              <a:gd name="T9" fmla="*/ 2147483647 h 191"/>
              <a:gd name="T10" fmla="*/ 2147483647 w 156"/>
              <a:gd name="T11" fmla="*/ 2147483647 h 191"/>
              <a:gd name="T12" fmla="*/ 2147483647 w 156"/>
              <a:gd name="T13" fmla="*/ 2147483647 h 191"/>
              <a:gd name="T14" fmla="*/ 2147483647 w 156"/>
              <a:gd name="T15" fmla="*/ 2147483647 h 191"/>
              <a:gd name="T16" fmla="*/ 2147483647 w 156"/>
              <a:gd name="T17" fmla="*/ 2147483647 h 191"/>
              <a:gd name="T18" fmla="*/ 2147483647 w 156"/>
              <a:gd name="T19" fmla="*/ 2147483647 h 191"/>
              <a:gd name="T20" fmla="*/ 2147483647 w 156"/>
              <a:gd name="T21" fmla="*/ 2147483647 h 191"/>
              <a:gd name="T22" fmla="*/ 2147483647 w 156"/>
              <a:gd name="T23" fmla="*/ 2147483647 h 191"/>
              <a:gd name="T24" fmla="*/ 0 w 156"/>
              <a:gd name="T25" fmla="*/ 0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60"/>
                </a:lnTo>
                <a:lnTo>
                  <a:pt x="135" y="139"/>
                </a:lnTo>
                <a:lnTo>
                  <a:pt x="152" y="119"/>
                </a:lnTo>
                <a:lnTo>
                  <a:pt x="156" y="96"/>
                </a:lnTo>
                <a:lnTo>
                  <a:pt x="152" y="72"/>
                </a:lnTo>
                <a:lnTo>
                  <a:pt x="135" y="51"/>
                </a:lnTo>
                <a:lnTo>
                  <a:pt x="111" y="33"/>
                </a:lnTo>
                <a:lnTo>
                  <a:pt x="80" y="16"/>
                </a:lnTo>
                <a:lnTo>
                  <a:pt x="43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2" name="Freeform 14"/>
          <p:cNvSpPr>
            <a:spLocks/>
          </p:cNvSpPr>
          <p:nvPr/>
        </p:nvSpPr>
        <p:spPr bwMode="auto">
          <a:xfrm>
            <a:off x="2755900" y="3306763"/>
            <a:ext cx="57150" cy="82550"/>
          </a:xfrm>
          <a:custGeom>
            <a:avLst/>
            <a:gdLst>
              <a:gd name="T0" fmla="*/ 2147483647 w 25"/>
              <a:gd name="T1" fmla="*/ 2147483647 h 33"/>
              <a:gd name="T2" fmla="*/ 2147483647 w 25"/>
              <a:gd name="T3" fmla="*/ 2147483647 h 33"/>
              <a:gd name="T4" fmla="*/ 2147483647 w 25"/>
              <a:gd name="T5" fmla="*/ 2147483647 h 33"/>
              <a:gd name="T6" fmla="*/ 2147483647 w 25"/>
              <a:gd name="T7" fmla="*/ 2147483647 h 33"/>
              <a:gd name="T8" fmla="*/ 2147483647 w 25"/>
              <a:gd name="T9" fmla="*/ 2147483647 h 33"/>
              <a:gd name="T10" fmla="*/ 2147483647 w 25"/>
              <a:gd name="T11" fmla="*/ 2147483647 h 33"/>
              <a:gd name="T12" fmla="*/ 2147483647 w 25"/>
              <a:gd name="T13" fmla="*/ 2147483647 h 33"/>
              <a:gd name="T14" fmla="*/ 2147483647 w 25"/>
              <a:gd name="T15" fmla="*/ 0 h 33"/>
              <a:gd name="T16" fmla="*/ 2147483647 w 25"/>
              <a:gd name="T17" fmla="*/ 0 h 33"/>
              <a:gd name="T18" fmla="*/ 2147483647 w 25"/>
              <a:gd name="T19" fmla="*/ 0 h 33"/>
              <a:gd name="T20" fmla="*/ 2147483647 w 25"/>
              <a:gd name="T21" fmla="*/ 2147483647 h 33"/>
              <a:gd name="T22" fmla="*/ 2147483647 w 25"/>
              <a:gd name="T23" fmla="*/ 2147483647 h 33"/>
              <a:gd name="T24" fmla="*/ 0 w 25"/>
              <a:gd name="T25" fmla="*/ 2147483647 h 33"/>
              <a:gd name="T26" fmla="*/ 2147483647 w 25"/>
              <a:gd name="T27" fmla="*/ 2147483647 h 33"/>
              <a:gd name="T28" fmla="*/ 2147483647 w 25"/>
              <a:gd name="T29" fmla="*/ 2147483647 h 33"/>
              <a:gd name="T30" fmla="*/ 2147483647 w 25"/>
              <a:gd name="T31" fmla="*/ 2147483647 h 33"/>
              <a:gd name="T32" fmla="*/ 2147483647 w 25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33">
                <a:moveTo>
                  <a:pt x="12" y="33"/>
                </a:moveTo>
                <a:lnTo>
                  <a:pt x="16" y="31"/>
                </a:lnTo>
                <a:lnTo>
                  <a:pt x="20" y="26"/>
                </a:lnTo>
                <a:lnTo>
                  <a:pt x="22" y="22"/>
                </a:lnTo>
                <a:lnTo>
                  <a:pt x="25" y="16"/>
                </a:lnTo>
                <a:lnTo>
                  <a:pt x="22" y="10"/>
                </a:lnTo>
                <a:lnTo>
                  <a:pt x="20" y="4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>
            <a:off x="2293938" y="1916113"/>
            <a:ext cx="2460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>
            <a:off x="2293938" y="2124075"/>
            <a:ext cx="246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>
            <a:off x="2286000" y="3221038"/>
            <a:ext cx="220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>
            <a:off x="2286000" y="3433763"/>
            <a:ext cx="220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7" name="Freeform 19"/>
          <p:cNvSpPr>
            <a:spLocks/>
          </p:cNvSpPr>
          <p:nvPr/>
        </p:nvSpPr>
        <p:spPr bwMode="auto">
          <a:xfrm>
            <a:off x="2533650" y="2384425"/>
            <a:ext cx="258763" cy="407988"/>
          </a:xfrm>
          <a:custGeom>
            <a:avLst/>
            <a:gdLst>
              <a:gd name="T0" fmla="*/ 0 w 115"/>
              <a:gd name="T1" fmla="*/ 2147483647 h 164"/>
              <a:gd name="T2" fmla="*/ 2147483647 w 115"/>
              <a:gd name="T3" fmla="*/ 2147483647 h 164"/>
              <a:gd name="T4" fmla="*/ 2147483647 w 115"/>
              <a:gd name="T5" fmla="*/ 2147483647 h 164"/>
              <a:gd name="T6" fmla="*/ 2147483647 w 115"/>
              <a:gd name="T7" fmla="*/ 2147483647 h 164"/>
              <a:gd name="T8" fmla="*/ 2147483647 w 115"/>
              <a:gd name="T9" fmla="*/ 2147483647 h 164"/>
              <a:gd name="T10" fmla="*/ 2147483647 w 115"/>
              <a:gd name="T11" fmla="*/ 2147483647 h 164"/>
              <a:gd name="T12" fmla="*/ 2147483647 w 115"/>
              <a:gd name="T13" fmla="*/ 2147483647 h 164"/>
              <a:gd name="T14" fmla="*/ 2147483647 w 115"/>
              <a:gd name="T15" fmla="*/ 2147483647 h 164"/>
              <a:gd name="T16" fmla="*/ 2147483647 w 115"/>
              <a:gd name="T17" fmla="*/ 2147483647 h 164"/>
              <a:gd name="T18" fmla="*/ 2147483647 w 115"/>
              <a:gd name="T19" fmla="*/ 2147483647 h 164"/>
              <a:gd name="T20" fmla="*/ 0 w 115"/>
              <a:gd name="T21" fmla="*/ 0 h 164"/>
              <a:gd name="T22" fmla="*/ 0 w 115"/>
              <a:gd name="T23" fmla="*/ 2147483647 h 1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4">
                <a:moveTo>
                  <a:pt x="0" y="164"/>
                </a:moveTo>
                <a:lnTo>
                  <a:pt x="37" y="158"/>
                </a:lnTo>
                <a:lnTo>
                  <a:pt x="68" y="146"/>
                </a:lnTo>
                <a:lnTo>
                  <a:pt x="93" y="127"/>
                </a:lnTo>
                <a:lnTo>
                  <a:pt x="109" y="107"/>
                </a:lnTo>
                <a:lnTo>
                  <a:pt x="115" y="82"/>
                </a:lnTo>
                <a:lnTo>
                  <a:pt x="109" y="57"/>
                </a:lnTo>
                <a:lnTo>
                  <a:pt x="93" y="37"/>
                </a:lnTo>
                <a:lnTo>
                  <a:pt x="68" y="20"/>
                </a:lnTo>
                <a:lnTo>
                  <a:pt x="37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8" name="Freeform 20"/>
          <p:cNvSpPr>
            <a:spLocks/>
          </p:cNvSpPr>
          <p:nvPr/>
        </p:nvSpPr>
        <p:spPr bwMode="auto">
          <a:xfrm>
            <a:off x="2787650" y="2547938"/>
            <a:ext cx="60325" cy="825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0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2147483647 w 27"/>
              <a:gd name="T23" fmla="*/ 2147483647 h 33"/>
              <a:gd name="T24" fmla="*/ 0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2147483647 w 27"/>
              <a:gd name="T31" fmla="*/ 2147483647 h 33"/>
              <a:gd name="T32" fmla="*/ 2147483647 w 27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33">
                <a:moveTo>
                  <a:pt x="15" y="33"/>
                </a:moveTo>
                <a:lnTo>
                  <a:pt x="19" y="30"/>
                </a:lnTo>
                <a:lnTo>
                  <a:pt x="23" y="28"/>
                </a:lnTo>
                <a:lnTo>
                  <a:pt x="25" y="22"/>
                </a:lnTo>
                <a:lnTo>
                  <a:pt x="27" y="16"/>
                </a:lnTo>
                <a:lnTo>
                  <a:pt x="25" y="10"/>
                </a:lnTo>
                <a:lnTo>
                  <a:pt x="23" y="6"/>
                </a:lnTo>
                <a:lnTo>
                  <a:pt x="19" y="2"/>
                </a:lnTo>
                <a:lnTo>
                  <a:pt x="15" y="0"/>
                </a:lnTo>
                <a:lnTo>
                  <a:pt x="8" y="2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8"/>
                </a:lnTo>
                <a:lnTo>
                  <a:pt x="8" y="30"/>
                </a:lnTo>
                <a:lnTo>
                  <a:pt x="15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89" name="Line 21"/>
          <p:cNvSpPr>
            <a:spLocks noChangeShapeType="1"/>
          </p:cNvSpPr>
          <p:nvPr/>
        </p:nvSpPr>
        <p:spPr bwMode="auto">
          <a:xfrm>
            <a:off x="2290763" y="2476500"/>
            <a:ext cx="2428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0" name="Line 22"/>
          <p:cNvSpPr>
            <a:spLocks noChangeShapeType="1"/>
          </p:cNvSpPr>
          <p:nvPr/>
        </p:nvSpPr>
        <p:spPr bwMode="auto">
          <a:xfrm>
            <a:off x="2290763" y="2684463"/>
            <a:ext cx="2428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1" name="Freeform 23"/>
          <p:cNvSpPr>
            <a:spLocks/>
          </p:cNvSpPr>
          <p:nvPr/>
        </p:nvSpPr>
        <p:spPr bwMode="auto">
          <a:xfrm>
            <a:off x="3471863" y="2144713"/>
            <a:ext cx="258762" cy="403225"/>
          </a:xfrm>
          <a:custGeom>
            <a:avLst/>
            <a:gdLst>
              <a:gd name="T0" fmla="*/ 0 w 115"/>
              <a:gd name="T1" fmla="*/ 2147483647 h 163"/>
              <a:gd name="T2" fmla="*/ 2147483647 w 115"/>
              <a:gd name="T3" fmla="*/ 2147483647 h 163"/>
              <a:gd name="T4" fmla="*/ 2147483647 w 115"/>
              <a:gd name="T5" fmla="*/ 2147483647 h 163"/>
              <a:gd name="T6" fmla="*/ 2147483647 w 115"/>
              <a:gd name="T7" fmla="*/ 2147483647 h 163"/>
              <a:gd name="T8" fmla="*/ 2147483647 w 115"/>
              <a:gd name="T9" fmla="*/ 2147483647 h 163"/>
              <a:gd name="T10" fmla="*/ 2147483647 w 115"/>
              <a:gd name="T11" fmla="*/ 2147483647 h 163"/>
              <a:gd name="T12" fmla="*/ 2147483647 w 115"/>
              <a:gd name="T13" fmla="*/ 2147483647 h 163"/>
              <a:gd name="T14" fmla="*/ 2147483647 w 115"/>
              <a:gd name="T15" fmla="*/ 2147483647 h 163"/>
              <a:gd name="T16" fmla="*/ 2147483647 w 115"/>
              <a:gd name="T17" fmla="*/ 2147483647 h 163"/>
              <a:gd name="T18" fmla="*/ 2147483647 w 115"/>
              <a:gd name="T19" fmla="*/ 2147483647 h 163"/>
              <a:gd name="T20" fmla="*/ 0 w 115"/>
              <a:gd name="T21" fmla="*/ 0 h 163"/>
              <a:gd name="T22" fmla="*/ 0 w 115"/>
              <a:gd name="T23" fmla="*/ 2147483647 h 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3">
                <a:moveTo>
                  <a:pt x="0" y="163"/>
                </a:moveTo>
                <a:lnTo>
                  <a:pt x="37" y="156"/>
                </a:lnTo>
                <a:lnTo>
                  <a:pt x="70" y="144"/>
                </a:lnTo>
                <a:lnTo>
                  <a:pt x="92" y="128"/>
                </a:lnTo>
                <a:lnTo>
                  <a:pt x="109" y="105"/>
                </a:lnTo>
                <a:lnTo>
                  <a:pt x="115" y="83"/>
                </a:lnTo>
                <a:lnTo>
                  <a:pt x="109" y="58"/>
                </a:lnTo>
                <a:lnTo>
                  <a:pt x="92" y="37"/>
                </a:lnTo>
                <a:lnTo>
                  <a:pt x="70" y="19"/>
                </a:lnTo>
                <a:lnTo>
                  <a:pt x="37" y="7"/>
                </a:lnTo>
                <a:lnTo>
                  <a:pt x="0" y="0"/>
                </a:lnTo>
                <a:lnTo>
                  <a:pt x="0" y="16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2" name="Freeform 24"/>
          <p:cNvSpPr>
            <a:spLocks/>
          </p:cNvSpPr>
          <p:nvPr/>
        </p:nvSpPr>
        <p:spPr bwMode="auto">
          <a:xfrm>
            <a:off x="3725863" y="2308225"/>
            <a:ext cx="58737" cy="76200"/>
          </a:xfrm>
          <a:custGeom>
            <a:avLst/>
            <a:gdLst>
              <a:gd name="T0" fmla="*/ 2147483647 w 26"/>
              <a:gd name="T1" fmla="*/ 2147483647 h 31"/>
              <a:gd name="T2" fmla="*/ 2147483647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2147483647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0 h 31"/>
              <a:gd name="T16" fmla="*/ 2147483647 w 26"/>
              <a:gd name="T17" fmla="*/ 0 h 31"/>
              <a:gd name="T18" fmla="*/ 2147483647 w 26"/>
              <a:gd name="T19" fmla="*/ 0 h 31"/>
              <a:gd name="T20" fmla="*/ 2147483647 w 26"/>
              <a:gd name="T21" fmla="*/ 2147483647 h 31"/>
              <a:gd name="T22" fmla="*/ 2147483647 w 26"/>
              <a:gd name="T23" fmla="*/ 2147483647 h 31"/>
              <a:gd name="T24" fmla="*/ 0 w 26"/>
              <a:gd name="T25" fmla="*/ 2147483647 h 31"/>
              <a:gd name="T26" fmla="*/ 2147483647 w 26"/>
              <a:gd name="T27" fmla="*/ 2147483647 h 31"/>
              <a:gd name="T28" fmla="*/ 2147483647 w 26"/>
              <a:gd name="T29" fmla="*/ 2147483647 h 31"/>
              <a:gd name="T30" fmla="*/ 2147483647 w 26"/>
              <a:gd name="T31" fmla="*/ 2147483647 h 31"/>
              <a:gd name="T32" fmla="*/ 2147483647 w 26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31">
                <a:moveTo>
                  <a:pt x="14" y="31"/>
                </a:moveTo>
                <a:lnTo>
                  <a:pt x="18" y="31"/>
                </a:lnTo>
                <a:lnTo>
                  <a:pt x="22" y="27"/>
                </a:lnTo>
                <a:lnTo>
                  <a:pt x="26" y="23"/>
                </a:lnTo>
                <a:lnTo>
                  <a:pt x="26" y="17"/>
                </a:lnTo>
                <a:lnTo>
                  <a:pt x="26" y="8"/>
                </a:lnTo>
                <a:lnTo>
                  <a:pt x="22" y="4"/>
                </a:lnTo>
                <a:lnTo>
                  <a:pt x="18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7"/>
                </a:lnTo>
                <a:lnTo>
                  <a:pt x="2" y="23"/>
                </a:lnTo>
                <a:lnTo>
                  <a:pt x="4" y="27"/>
                </a:lnTo>
                <a:lnTo>
                  <a:pt x="8" y="31"/>
                </a:lnTo>
                <a:lnTo>
                  <a:pt x="14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3" name="Freeform 25"/>
          <p:cNvSpPr>
            <a:spLocks/>
          </p:cNvSpPr>
          <p:nvPr/>
        </p:nvSpPr>
        <p:spPr bwMode="auto">
          <a:xfrm>
            <a:off x="2847975" y="2027238"/>
            <a:ext cx="628650" cy="203200"/>
          </a:xfrm>
          <a:custGeom>
            <a:avLst/>
            <a:gdLst>
              <a:gd name="T0" fmla="*/ 0 w 280"/>
              <a:gd name="T1" fmla="*/ 0 h 82"/>
              <a:gd name="T2" fmla="*/ 2147483647 w 280"/>
              <a:gd name="T3" fmla="*/ 0 h 82"/>
              <a:gd name="T4" fmla="*/ 2147483647 w 280"/>
              <a:gd name="T5" fmla="*/ 2147483647 h 82"/>
              <a:gd name="T6" fmla="*/ 2147483647 w 280"/>
              <a:gd name="T7" fmla="*/ 2147483647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82">
                <a:moveTo>
                  <a:pt x="0" y="0"/>
                </a:moveTo>
                <a:lnTo>
                  <a:pt x="171" y="0"/>
                </a:lnTo>
                <a:lnTo>
                  <a:pt x="171" y="82"/>
                </a:lnTo>
                <a:lnTo>
                  <a:pt x="280" y="8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4" name="Freeform 26"/>
          <p:cNvSpPr>
            <a:spLocks/>
          </p:cNvSpPr>
          <p:nvPr/>
        </p:nvSpPr>
        <p:spPr bwMode="auto">
          <a:xfrm>
            <a:off x="2847975" y="2447925"/>
            <a:ext cx="620713" cy="141288"/>
          </a:xfrm>
          <a:custGeom>
            <a:avLst/>
            <a:gdLst>
              <a:gd name="T0" fmla="*/ 0 w 276"/>
              <a:gd name="T1" fmla="*/ 2147483647 h 57"/>
              <a:gd name="T2" fmla="*/ 2147483647 w 276"/>
              <a:gd name="T3" fmla="*/ 2147483647 h 57"/>
              <a:gd name="T4" fmla="*/ 2147483647 w 276"/>
              <a:gd name="T5" fmla="*/ 0 h 57"/>
              <a:gd name="T6" fmla="*/ 2147483647 w 276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57">
                <a:moveTo>
                  <a:pt x="0" y="57"/>
                </a:moveTo>
                <a:lnTo>
                  <a:pt x="177" y="57"/>
                </a:lnTo>
                <a:lnTo>
                  <a:pt x="177" y="0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5" name="Freeform 27"/>
          <p:cNvSpPr>
            <a:spLocks/>
          </p:cNvSpPr>
          <p:nvPr/>
        </p:nvSpPr>
        <p:spPr bwMode="auto">
          <a:xfrm>
            <a:off x="2782888" y="3032125"/>
            <a:ext cx="1866900" cy="336550"/>
          </a:xfrm>
          <a:custGeom>
            <a:avLst/>
            <a:gdLst>
              <a:gd name="T0" fmla="*/ 0 w 378"/>
              <a:gd name="T1" fmla="*/ 2147483647 h 220"/>
              <a:gd name="T2" fmla="*/ 2147483647 w 378"/>
              <a:gd name="T3" fmla="*/ 2147483647 h 220"/>
              <a:gd name="T4" fmla="*/ 2147483647 w 378"/>
              <a:gd name="T5" fmla="*/ 0 h 220"/>
              <a:gd name="T6" fmla="*/ 2147483647 w 378"/>
              <a:gd name="T7" fmla="*/ 0 h 2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8" h="220">
                <a:moveTo>
                  <a:pt x="0" y="220"/>
                </a:moveTo>
                <a:lnTo>
                  <a:pt x="246" y="220"/>
                </a:lnTo>
                <a:lnTo>
                  <a:pt x="246" y="0"/>
                </a:ln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6" name="Freeform 28"/>
          <p:cNvSpPr>
            <a:spLocks/>
          </p:cNvSpPr>
          <p:nvPr/>
        </p:nvSpPr>
        <p:spPr bwMode="auto">
          <a:xfrm>
            <a:off x="3784600" y="2349500"/>
            <a:ext cx="863600" cy="488950"/>
          </a:xfrm>
          <a:custGeom>
            <a:avLst/>
            <a:gdLst>
              <a:gd name="T0" fmla="*/ 2147483647 w 385"/>
              <a:gd name="T1" fmla="*/ 2147483647 h 197"/>
              <a:gd name="T2" fmla="*/ 2147483647 w 385"/>
              <a:gd name="T3" fmla="*/ 2147483647 h 197"/>
              <a:gd name="T4" fmla="*/ 2147483647 w 385"/>
              <a:gd name="T5" fmla="*/ 2147483647 h 197"/>
              <a:gd name="T6" fmla="*/ 0 w 385"/>
              <a:gd name="T7" fmla="*/ 0 h 1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" h="197">
                <a:moveTo>
                  <a:pt x="385" y="197"/>
                </a:moveTo>
                <a:lnTo>
                  <a:pt x="260" y="197"/>
                </a:lnTo>
                <a:lnTo>
                  <a:pt x="260" y="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7" name="Freeform 29"/>
          <p:cNvSpPr>
            <a:spLocks/>
          </p:cNvSpPr>
          <p:nvPr/>
        </p:nvSpPr>
        <p:spPr bwMode="auto">
          <a:xfrm>
            <a:off x="4648200" y="2767013"/>
            <a:ext cx="258763" cy="401637"/>
          </a:xfrm>
          <a:custGeom>
            <a:avLst/>
            <a:gdLst>
              <a:gd name="T0" fmla="*/ 0 w 115"/>
              <a:gd name="T1" fmla="*/ 2147483647 h 162"/>
              <a:gd name="T2" fmla="*/ 2147483647 w 115"/>
              <a:gd name="T3" fmla="*/ 2147483647 h 162"/>
              <a:gd name="T4" fmla="*/ 2147483647 w 115"/>
              <a:gd name="T5" fmla="*/ 2147483647 h 162"/>
              <a:gd name="T6" fmla="*/ 2147483647 w 115"/>
              <a:gd name="T7" fmla="*/ 2147483647 h 162"/>
              <a:gd name="T8" fmla="*/ 2147483647 w 115"/>
              <a:gd name="T9" fmla="*/ 2147483647 h 162"/>
              <a:gd name="T10" fmla="*/ 2147483647 w 115"/>
              <a:gd name="T11" fmla="*/ 2147483647 h 162"/>
              <a:gd name="T12" fmla="*/ 2147483647 w 115"/>
              <a:gd name="T13" fmla="*/ 2147483647 h 162"/>
              <a:gd name="T14" fmla="*/ 2147483647 w 115"/>
              <a:gd name="T15" fmla="*/ 2147483647 h 162"/>
              <a:gd name="T16" fmla="*/ 2147483647 w 115"/>
              <a:gd name="T17" fmla="*/ 2147483647 h 162"/>
              <a:gd name="T18" fmla="*/ 2147483647 w 115"/>
              <a:gd name="T19" fmla="*/ 2147483647 h 162"/>
              <a:gd name="T20" fmla="*/ 0 w 115"/>
              <a:gd name="T21" fmla="*/ 0 h 162"/>
              <a:gd name="T22" fmla="*/ 0 w 115"/>
              <a:gd name="T23" fmla="*/ 2147483647 h 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2">
                <a:moveTo>
                  <a:pt x="0" y="162"/>
                </a:moveTo>
                <a:lnTo>
                  <a:pt x="37" y="156"/>
                </a:lnTo>
                <a:lnTo>
                  <a:pt x="68" y="144"/>
                </a:lnTo>
                <a:lnTo>
                  <a:pt x="93" y="125"/>
                </a:lnTo>
                <a:lnTo>
                  <a:pt x="109" y="105"/>
                </a:lnTo>
                <a:lnTo>
                  <a:pt x="115" y="80"/>
                </a:lnTo>
                <a:lnTo>
                  <a:pt x="109" y="58"/>
                </a:lnTo>
                <a:lnTo>
                  <a:pt x="93" y="37"/>
                </a:lnTo>
                <a:lnTo>
                  <a:pt x="68" y="18"/>
                </a:lnTo>
                <a:lnTo>
                  <a:pt x="37" y="6"/>
                </a:lnTo>
                <a:lnTo>
                  <a:pt x="0" y="0"/>
                </a:lnTo>
                <a:lnTo>
                  <a:pt x="0" y="16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8" name="Freeform 30"/>
          <p:cNvSpPr>
            <a:spLocks/>
          </p:cNvSpPr>
          <p:nvPr/>
        </p:nvSpPr>
        <p:spPr bwMode="auto">
          <a:xfrm>
            <a:off x="4902200" y="2930525"/>
            <a:ext cx="60325" cy="76200"/>
          </a:xfrm>
          <a:custGeom>
            <a:avLst/>
            <a:gdLst>
              <a:gd name="T0" fmla="*/ 2147483647 w 27"/>
              <a:gd name="T1" fmla="*/ 2147483647 h 31"/>
              <a:gd name="T2" fmla="*/ 2147483647 w 27"/>
              <a:gd name="T3" fmla="*/ 2147483647 h 31"/>
              <a:gd name="T4" fmla="*/ 2147483647 w 27"/>
              <a:gd name="T5" fmla="*/ 2147483647 h 31"/>
              <a:gd name="T6" fmla="*/ 2147483647 w 27"/>
              <a:gd name="T7" fmla="*/ 2147483647 h 31"/>
              <a:gd name="T8" fmla="*/ 2147483647 w 27"/>
              <a:gd name="T9" fmla="*/ 2147483647 h 31"/>
              <a:gd name="T10" fmla="*/ 2147483647 w 27"/>
              <a:gd name="T11" fmla="*/ 2147483647 h 31"/>
              <a:gd name="T12" fmla="*/ 2147483647 w 27"/>
              <a:gd name="T13" fmla="*/ 2147483647 h 31"/>
              <a:gd name="T14" fmla="*/ 2147483647 w 27"/>
              <a:gd name="T15" fmla="*/ 0 h 31"/>
              <a:gd name="T16" fmla="*/ 2147483647 w 27"/>
              <a:gd name="T17" fmla="*/ 0 h 31"/>
              <a:gd name="T18" fmla="*/ 2147483647 w 27"/>
              <a:gd name="T19" fmla="*/ 0 h 31"/>
              <a:gd name="T20" fmla="*/ 2147483647 w 27"/>
              <a:gd name="T21" fmla="*/ 2147483647 h 31"/>
              <a:gd name="T22" fmla="*/ 2147483647 w 27"/>
              <a:gd name="T23" fmla="*/ 2147483647 h 31"/>
              <a:gd name="T24" fmla="*/ 0 w 27"/>
              <a:gd name="T25" fmla="*/ 2147483647 h 31"/>
              <a:gd name="T26" fmla="*/ 2147483647 w 27"/>
              <a:gd name="T27" fmla="*/ 2147483647 h 31"/>
              <a:gd name="T28" fmla="*/ 2147483647 w 27"/>
              <a:gd name="T29" fmla="*/ 2147483647 h 31"/>
              <a:gd name="T30" fmla="*/ 2147483647 w 27"/>
              <a:gd name="T31" fmla="*/ 2147483647 h 31"/>
              <a:gd name="T32" fmla="*/ 2147483647 w 27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31">
                <a:moveTo>
                  <a:pt x="12" y="31"/>
                </a:moveTo>
                <a:lnTo>
                  <a:pt x="19" y="31"/>
                </a:lnTo>
                <a:lnTo>
                  <a:pt x="23" y="26"/>
                </a:lnTo>
                <a:lnTo>
                  <a:pt x="25" y="22"/>
                </a:lnTo>
                <a:lnTo>
                  <a:pt x="27" y="14"/>
                </a:lnTo>
                <a:lnTo>
                  <a:pt x="25" y="8"/>
                </a:lnTo>
                <a:lnTo>
                  <a:pt x="23" y="4"/>
                </a:lnTo>
                <a:lnTo>
                  <a:pt x="19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399" name="Line 31"/>
          <p:cNvSpPr>
            <a:spLocks noChangeShapeType="1"/>
          </p:cNvSpPr>
          <p:nvPr/>
        </p:nvSpPr>
        <p:spPr bwMode="auto">
          <a:xfrm>
            <a:off x="4962525" y="2979738"/>
            <a:ext cx="188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0" name="Freeform 32"/>
          <p:cNvSpPr>
            <a:spLocks/>
          </p:cNvSpPr>
          <p:nvPr/>
        </p:nvSpPr>
        <p:spPr bwMode="auto">
          <a:xfrm>
            <a:off x="5308600" y="2732088"/>
            <a:ext cx="109538" cy="473075"/>
          </a:xfrm>
          <a:custGeom>
            <a:avLst/>
            <a:gdLst>
              <a:gd name="T0" fmla="*/ 0 w 49"/>
              <a:gd name="T1" fmla="*/ 2147483647 h 191"/>
              <a:gd name="T2" fmla="*/ 2147483647 w 49"/>
              <a:gd name="T3" fmla="*/ 2147483647 h 191"/>
              <a:gd name="T4" fmla="*/ 2147483647 w 49"/>
              <a:gd name="T5" fmla="*/ 2147483647 h 191"/>
              <a:gd name="T6" fmla="*/ 2147483647 w 49"/>
              <a:gd name="T7" fmla="*/ 2147483647 h 191"/>
              <a:gd name="T8" fmla="*/ 2147483647 w 49"/>
              <a:gd name="T9" fmla="*/ 2147483647 h 191"/>
              <a:gd name="T10" fmla="*/ 2147483647 w 49"/>
              <a:gd name="T11" fmla="*/ 2147483647 h 191"/>
              <a:gd name="T12" fmla="*/ 2147483647 w 49"/>
              <a:gd name="T13" fmla="*/ 2147483647 h 191"/>
              <a:gd name="T14" fmla="*/ 2147483647 w 49"/>
              <a:gd name="T15" fmla="*/ 2147483647 h 191"/>
              <a:gd name="T16" fmla="*/ 2147483647 w 49"/>
              <a:gd name="T17" fmla="*/ 2147483647 h 191"/>
              <a:gd name="T18" fmla="*/ 2147483647 w 49"/>
              <a:gd name="T19" fmla="*/ 2147483647 h 191"/>
              <a:gd name="T20" fmla="*/ 0 w 49"/>
              <a:gd name="T21" fmla="*/ 0 h 1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5" y="185"/>
                </a:lnTo>
                <a:lnTo>
                  <a:pt x="29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4"/>
                </a:lnTo>
                <a:lnTo>
                  <a:pt x="47" y="65"/>
                </a:lnTo>
                <a:lnTo>
                  <a:pt x="39" y="39"/>
                </a:lnTo>
                <a:lnTo>
                  <a:pt x="29" y="18"/>
                </a:lnTo>
                <a:lnTo>
                  <a:pt x="15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1" name="Freeform 33"/>
          <p:cNvSpPr>
            <a:spLocks/>
          </p:cNvSpPr>
          <p:nvPr/>
        </p:nvSpPr>
        <p:spPr bwMode="auto">
          <a:xfrm>
            <a:off x="5308600" y="2732088"/>
            <a:ext cx="349250" cy="473075"/>
          </a:xfrm>
          <a:custGeom>
            <a:avLst/>
            <a:gdLst>
              <a:gd name="T0" fmla="*/ 0 w 156"/>
              <a:gd name="T1" fmla="*/ 2147483647 h 191"/>
              <a:gd name="T2" fmla="*/ 2147483647 w 156"/>
              <a:gd name="T3" fmla="*/ 2147483647 h 191"/>
              <a:gd name="T4" fmla="*/ 2147483647 w 156"/>
              <a:gd name="T5" fmla="*/ 2147483647 h 191"/>
              <a:gd name="T6" fmla="*/ 2147483647 w 156"/>
              <a:gd name="T7" fmla="*/ 2147483647 h 191"/>
              <a:gd name="T8" fmla="*/ 2147483647 w 156"/>
              <a:gd name="T9" fmla="*/ 2147483647 h 191"/>
              <a:gd name="T10" fmla="*/ 2147483647 w 156"/>
              <a:gd name="T11" fmla="*/ 2147483647 h 191"/>
              <a:gd name="T12" fmla="*/ 2147483647 w 156"/>
              <a:gd name="T13" fmla="*/ 2147483647 h 191"/>
              <a:gd name="T14" fmla="*/ 2147483647 w 156"/>
              <a:gd name="T15" fmla="*/ 2147483647 h 191"/>
              <a:gd name="T16" fmla="*/ 2147483647 w 156"/>
              <a:gd name="T17" fmla="*/ 2147483647 h 191"/>
              <a:gd name="T18" fmla="*/ 2147483647 w 156"/>
              <a:gd name="T19" fmla="*/ 2147483647 h 191"/>
              <a:gd name="T20" fmla="*/ 2147483647 w 156"/>
              <a:gd name="T21" fmla="*/ 2147483647 h 191"/>
              <a:gd name="T22" fmla="*/ 2147483647 w 156"/>
              <a:gd name="T23" fmla="*/ 2147483647 h 191"/>
              <a:gd name="T24" fmla="*/ 0 w 156"/>
              <a:gd name="T25" fmla="*/ 0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58"/>
                </a:lnTo>
                <a:lnTo>
                  <a:pt x="136" y="139"/>
                </a:lnTo>
                <a:lnTo>
                  <a:pt x="152" y="119"/>
                </a:lnTo>
                <a:lnTo>
                  <a:pt x="156" y="94"/>
                </a:lnTo>
                <a:lnTo>
                  <a:pt x="152" y="72"/>
                </a:lnTo>
                <a:lnTo>
                  <a:pt x="136" y="51"/>
                </a:lnTo>
                <a:lnTo>
                  <a:pt x="111" y="30"/>
                </a:lnTo>
                <a:lnTo>
                  <a:pt x="80" y="16"/>
                </a:lnTo>
                <a:lnTo>
                  <a:pt x="41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2" name="Freeform 34"/>
          <p:cNvSpPr>
            <a:spLocks/>
          </p:cNvSpPr>
          <p:nvPr/>
        </p:nvSpPr>
        <p:spPr bwMode="auto">
          <a:xfrm>
            <a:off x="5657850" y="2930525"/>
            <a:ext cx="52388" cy="76200"/>
          </a:xfrm>
          <a:custGeom>
            <a:avLst/>
            <a:gdLst>
              <a:gd name="T0" fmla="*/ 2147483647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2147483647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2147483647 w 23"/>
              <a:gd name="T11" fmla="*/ 2147483647 h 31"/>
              <a:gd name="T12" fmla="*/ 2147483647 w 23"/>
              <a:gd name="T13" fmla="*/ 2147483647 h 31"/>
              <a:gd name="T14" fmla="*/ 2147483647 w 23"/>
              <a:gd name="T15" fmla="*/ 0 h 31"/>
              <a:gd name="T16" fmla="*/ 2147483647 w 23"/>
              <a:gd name="T17" fmla="*/ 0 h 31"/>
              <a:gd name="T18" fmla="*/ 2147483647 w 23"/>
              <a:gd name="T19" fmla="*/ 0 h 31"/>
              <a:gd name="T20" fmla="*/ 2147483647 w 23"/>
              <a:gd name="T21" fmla="*/ 2147483647 h 31"/>
              <a:gd name="T22" fmla="*/ 2147483647 w 23"/>
              <a:gd name="T23" fmla="*/ 2147483647 h 31"/>
              <a:gd name="T24" fmla="*/ 0 w 23"/>
              <a:gd name="T25" fmla="*/ 2147483647 h 31"/>
              <a:gd name="T26" fmla="*/ 2147483647 w 23"/>
              <a:gd name="T27" fmla="*/ 2147483647 h 31"/>
              <a:gd name="T28" fmla="*/ 2147483647 w 23"/>
              <a:gd name="T29" fmla="*/ 2147483647 h 31"/>
              <a:gd name="T30" fmla="*/ 2147483647 w 23"/>
              <a:gd name="T31" fmla="*/ 2147483647 h 31"/>
              <a:gd name="T32" fmla="*/ 2147483647 w 2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" h="31">
                <a:moveTo>
                  <a:pt x="13" y="31"/>
                </a:moveTo>
                <a:lnTo>
                  <a:pt x="17" y="31"/>
                </a:lnTo>
                <a:lnTo>
                  <a:pt x="21" y="26"/>
                </a:lnTo>
                <a:lnTo>
                  <a:pt x="23" y="22"/>
                </a:lnTo>
                <a:lnTo>
                  <a:pt x="23" y="16"/>
                </a:lnTo>
                <a:lnTo>
                  <a:pt x="23" y="10"/>
                </a:lnTo>
                <a:lnTo>
                  <a:pt x="21" y="4"/>
                </a:lnTo>
                <a:lnTo>
                  <a:pt x="17" y="0"/>
                </a:lnTo>
                <a:lnTo>
                  <a:pt x="13" y="0"/>
                </a:lnTo>
                <a:lnTo>
                  <a:pt x="9" y="0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5" y="26"/>
                </a:lnTo>
                <a:lnTo>
                  <a:pt x="9" y="31"/>
                </a:lnTo>
                <a:lnTo>
                  <a:pt x="13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3" name="Line 35"/>
          <p:cNvSpPr>
            <a:spLocks noChangeShapeType="1"/>
          </p:cNvSpPr>
          <p:nvPr/>
        </p:nvSpPr>
        <p:spPr bwMode="auto">
          <a:xfrm flipH="1">
            <a:off x="5705475" y="2970213"/>
            <a:ext cx="314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4" name="Freeform 36"/>
          <p:cNvSpPr>
            <a:spLocks/>
          </p:cNvSpPr>
          <p:nvPr/>
        </p:nvSpPr>
        <p:spPr bwMode="auto">
          <a:xfrm>
            <a:off x="5164138" y="2867025"/>
            <a:ext cx="231775" cy="230188"/>
          </a:xfrm>
          <a:custGeom>
            <a:avLst/>
            <a:gdLst>
              <a:gd name="T0" fmla="*/ 2147483647 w 103"/>
              <a:gd name="T1" fmla="*/ 0 h 93"/>
              <a:gd name="T2" fmla="*/ 0 w 103"/>
              <a:gd name="T3" fmla="*/ 0 h 93"/>
              <a:gd name="T4" fmla="*/ 0 w 103"/>
              <a:gd name="T5" fmla="*/ 2147483647 h 93"/>
              <a:gd name="T6" fmla="*/ 2147483647 w 103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93">
                <a:moveTo>
                  <a:pt x="103" y="0"/>
                </a:moveTo>
                <a:lnTo>
                  <a:pt x="0" y="0"/>
                </a:lnTo>
                <a:lnTo>
                  <a:pt x="0" y="93"/>
                </a:lnTo>
                <a:lnTo>
                  <a:pt x="103" y="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8405" name="Text Box 37"/>
          <p:cNvSpPr txBox="1">
            <a:spLocks noChangeArrowheads="1"/>
          </p:cNvSpPr>
          <p:nvPr/>
        </p:nvSpPr>
        <p:spPr bwMode="auto">
          <a:xfrm>
            <a:off x="762000" y="1419225"/>
            <a:ext cx="1138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Gegeben:</a:t>
            </a:r>
          </a:p>
        </p:txBody>
      </p:sp>
      <p:sp>
        <p:nvSpPr>
          <p:cNvPr id="698406" name="Text Box 38"/>
          <p:cNvSpPr txBox="1">
            <a:spLocks noChangeArrowheads="1"/>
          </p:cNvSpPr>
          <p:nvPr/>
        </p:nvSpPr>
        <p:spPr bwMode="auto">
          <a:xfrm>
            <a:off x="760413" y="4059238"/>
            <a:ext cx="66325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Gesucht: 4 x 2 Platzierung mit minimaler Netzlänge </a:t>
            </a:r>
          </a:p>
        </p:txBody>
      </p:sp>
      <p:sp>
        <p:nvSpPr>
          <p:cNvPr id="698407" name="Oval 39"/>
          <p:cNvSpPr>
            <a:spLocks noChangeArrowheads="1"/>
          </p:cNvSpPr>
          <p:nvPr/>
        </p:nvSpPr>
        <p:spPr bwMode="auto">
          <a:xfrm>
            <a:off x="5114925" y="2951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8408" name="Text Box 40"/>
          <p:cNvSpPr txBox="1">
            <a:spLocks noChangeArrowheads="1"/>
          </p:cNvSpPr>
          <p:nvPr/>
        </p:nvSpPr>
        <p:spPr bwMode="auto">
          <a:xfrm>
            <a:off x="2641600" y="154781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1</a:t>
            </a:r>
            <a:endParaRPr lang="en-US" altLang="de-DE"/>
          </a:p>
        </p:txBody>
      </p:sp>
      <p:sp>
        <p:nvSpPr>
          <p:cNvPr id="698409" name="Text Box 41"/>
          <p:cNvSpPr txBox="1">
            <a:spLocks noChangeArrowheads="1"/>
          </p:cNvSpPr>
          <p:nvPr/>
        </p:nvSpPr>
        <p:spPr bwMode="auto">
          <a:xfrm>
            <a:off x="2641600" y="2159000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2</a:t>
            </a:r>
            <a:endParaRPr lang="en-US" altLang="de-DE"/>
          </a:p>
        </p:txBody>
      </p:sp>
      <p:sp>
        <p:nvSpPr>
          <p:cNvPr id="698410" name="Text Box 42"/>
          <p:cNvSpPr txBox="1">
            <a:spLocks noChangeArrowheads="1"/>
          </p:cNvSpPr>
          <p:nvPr/>
        </p:nvSpPr>
        <p:spPr bwMode="auto">
          <a:xfrm>
            <a:off x="2589213" y="291941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3</a:t>
            </a:r>
            <a:endParaRPr lang="en-US" altLang="de-DE"/>
          </a:p>
        </p:txBody>
      </p:sp>
      <p:sp>
        <p:nvSpPr>
          <p:cNvPr id="698411" name="Text Box 43"/>
          <p:cNvSpPr txBox="1">
            <a:spLocks noChangeArrowheads="1"/>
          </p:cNvSpPr>
          <p:nvPr/>
        </p:nvSpPr>
        <p:spPr bwMode="auto">
          <a:xfrm>
            <a:off x="3556000" y="192246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4</a:t>
            </a:r>
            <a:endParaRPr lang="en-US" altLang="de-DE"/>
          </a:p>
        </p:txBody>
      </p:sp>
      <p:sp>
        <p:nvSpPr>
          <p:cNvPr id="698412" name="Text Box 44"/>
          <p:cNvSpPr txBox="1">
            <a:spLocks noChangeArrowheads="1"/>
          </p:cNvSpPr>
          <p:nvPr/>
        </p:nvSpPr>
        <p:spPr bwMode="auto">
          <a:xfrm>
            <a:off x="4570413" y="2455863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5</a:t>
            </a:r>
            <a:endParaRPr lang="en-US" altLang="de-DE"/>
          </a:p>
        </p:txBody>
      </p:sp>
      <p:sp>
        <p:nvSpPr>
          <p:cNvPr id="698413" name="Text Box 45"/>
          <p:cNvSpPr txBox="1">
            <a:spLocks noChangeArrowheads="1"/>
          </p:cNvSpPr>
          <p:nvPr/>
        </p:nvSpPr>
        <p:spPr bwMode="auto">
          <a:xfrm>
            <a:off x="5386388" y="2455863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6</a:t>
            </a:r>
            <a:endParaRPr lang="en-US" altLang="de-DE"/>
          </a:p>
        </p:txBody>
      </p:sp>
      <p:sp>
        <p:nvSpPr>
          <p:cNvPr id="3998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4.3.1	Min-Cut-Platzierung: Beispiel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0" grpId="0" animBg="1"/>
      <p:bldP spid="698371" grpId="0" animBg="1"/>
      <p:bldP spid="698372" grpId="0" animBg="1"/>
      <p:bldP spid="698373" grpId="0" animBg="1"/>
      <p:bldP spid="698374" grpId="0" animBg="1"/>
      <p:bldP spid="698375" grpId="0" animBg="1"/>
      <p:bldP spid="698376" grpId="0" animBg="1"/>
      <p:bldP spid="698377" grpId="0" animBg="1"/>
      <p:bldP spid="698378" grpId="0" animBg="1"/>
      <p:bldP spid="698379" grpId="0" animBg="1"/>
      <p:bldP spid="698380" grpId="0" animBg="1"/>
      <p:bldP spid="698381" grpId="0" animBg="1"/>
      <p:bldP spid="698382" grpId="0" animBg="1"/>
      <p:bldP spid="698383" grpId="0" animBg="1"/>
      <p:bldP spid="698384" grpId="0" animBg="1"/>
      <p:bldP spid="698385" grpId="0" animBg="1"/>
      <p:bldP spid="698386" grpId="0" animBg="1"/>
      <p:bldP spid="698387" grpId="0" animBg="1"/>
      <p:bldP spid="698388" grpId="0" animBg="1"/>
      <p:bldP spid="698389" grpId="0" animBg="1"/>
      <p:bldP spid="698390" grpId="0" animBg="1"/>
      <p:bldP spid="698391" grpId="0" animBg="1"/>
      <p:bldP spid="698392" grpId="0" animBg="1"/>
      <p:bldP spid="698393" grpId="0" animBg="1"/>
      <p:bldP spid="698394" grpId="0" animBg="1"/>
      <p:bldP spid="698395" grpId="0" animBg="1"/>
      <p:bldP spid="698396" grpId="0" animBg="1"/>
      <p:bldP spid="698397" grpId="0" animBg="1"/>
      <p:bldP spid="698398" grpId="0" animBg="1"/>
      <p:bldP spid="698399" grpId="0" animBg="1"/>
      <p:bldP spid="698400" grpId="0" animBg="1"/>
      <p:bldP spid="698401" grpId="0" animBg="1"/>
      <p:bldP spid="698402" grpId="0" animBg="1"/>
      <p:bldP spid="698403" grpId="0" animBg="1"/>
      <p:bldP spid="698404" grpId="0" animBg="1"/>
      <p:bldP spid="698405" grpId="0"/>
      <p:bldP spid="698406" grpId="0"/>
      <p:bldP spid="698407" grpId="0" animBg="1"/>
      <p:bldP spid="698408" grpId="0"/>
      <p:bldP spid="698409" grpId="0"/>
      <p:bldP spid="698410" grpId="0"/>
      <p:bldP spid="698411" grpId="0"/>
      <p:bldP spid="698412" grpId="0"/>
      <p:bldP spid="6984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/>
          <a:lstStyle/>
          <a:p>
            <a:r>
              <a:rPr lang="de-DE" altLang="de-DE"/>
              <a:t>4.3.1	Min-Cut-Platzierung: Beispiel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22313" y="2665413"/>
            <a:ext cx="46116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Vertikaler Initialschnitt </a:t>
            </a:r>
            <a:r>
              <a:rPr lang="de-DE" altLang="de-DE" i="1"/>
              <a:t>c</a:t>
            </a:r>
            <a:r>
              <a:rPr lang="de-DE" altLang="de-DE" baseline="-25000"/>
              <a:t>1</a:t>
            </a:r>
            <a:r>
              <a:rPr lang="de-DE" altLang="de-DE"/>
              <a:t>:  </a:t>
            </a:r>
            <a:r>
              <a:rPr lang="de-DE" altLang="de-DE" i="1"/>
              <a:t>L</a:t>
            </a:r>
            <a:r>
              <a:rPr lang="de-DE" altLang="de-DE"/>
              <a:t>={1,2,3}, </a:t>
            </a:r>
            <a:r>
              <a:rPr lang="de-DE" altLang="de-DE" i="1"/>
              <a:t>R</a:t>
            </a:r>
            <a:r>
              <a:rPr lang="de-DE" altLang="de-DE"/>
              <a:t>={4,5,6}</a:t>
            </a:r>
          </a:p>
        </p:txBody>
      </p:sp>
      <p:sp>
        <p:nvSpPr>
          <p:cNvPr id="699396" name="Oval 4"/>
          <p:cNvSpPr>
            <a:spLocks noChangeArrowheads="1"/>
          </p:cNvSpPr>
          <p:nvPr/>
        </p:nvSpPr>
        <p:spPr bwMode="auto">
          <a:xfrm>
            <a:off x="836613" y="3333750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1</a:t>
            </a:r>
          </a:p>
        </p:txBody>
      </p:sp>
      <p:sp>
        <p:nvSpPr>
          <p:cNvPr id="699397" name="Oval 5"/>
          <p:cNvSpPr>
            <a:spLocks noChangeArrowheads="1"/>
          </p:cNvSpPr>
          <p:nvPr/>
        </p:nvSpPr>
        <p:spPr bwMode="auto">
          <a:xfrm>
            <a:off x="836613" y="3833813"/>
            <a:ext cx="382587" cy="3825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2</a:t>
            </a:r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836613" y="4335463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3</a:t>
            </a:r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836613" y="4835525"/>
            <a:ext cx="382587" cy="38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0</a:t>
            </a:r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1751013" y="333375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1751013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9402" name="Oval 10"/>
          <p:cNvSpPr>
            <a:spLocks noChangeArrowheads="1"/>
          </p:cNvSpPr>
          <p:nvPr/>
        </p:nvSpPr>
        <p:spPr bwMode="auto">
          <a:xfrm>
            <a:off x="1751013" y="43354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1751013" y="483552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99404" name="Line 12"/>
          <p:cNvSpPr>
            <a:spLocks noChangeShapeType="1"/>
          </p:cNvSpPr>
          <p:nvPr/>
        </p:nvSpPr>
        <p:spPr bwMode="auto">
          <a:xfrm>
            <a:off x="1219200" y="3486150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05" name="Line 13"/>
          <p:cNvSpPr>
            <a:spLocks noChangeShapeType="1"/>
          </p:cNvSpPr>
          <p:nvPr/>
        </p:nvSpPr>
        <p:spPr bwMode="auto">
          <a:xfrm flipV="1">
            <a:off x="1219200" y="35623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1936750" y="3711575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07" name="Line 15"/>
          <p:cNvSpPr>
            <a:spLocks noChangeShapeType="1"/>
          </p:cNvSpPr>
          <p:nvPr/>
        </p:nvSpPr>
        <p:spPr bwMode="auto">
          <a:xfrm>
            <a:off x="1946275" y="4235450"/>
            <a:ext cx="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08" name="Line 16"/>
          <p:cNvSpPr>
            <a:spLocks noChangeShapeType="1"/>
          </p:cNvSpPr>
          <p:nvPr/>
        </p:nvSpPr>
        <p:spPr bwMode="auto">
          <a:xfrm flipV="1">
            <a:off x="1219200" y="40195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1446213" y="333375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10" name="Oval 18"/>
          <p:cNvSpPr>
            <a:spLocks noChangeArrowheads="1"/>
          </p:cNvSpPr>
          <p:nvPr/>
        </p:nvSpPr>
        <p:spPr bwMode="auto">
          <a:xfrm>
            <a:off x="4932363" y="3333750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1</a:t>
            </a:r>
          </a:p>
        </p:txBody>
      </p:sp>
      <p:sp>
        <p:nvSpPr>
          <p:cNvPr id="699411" name="Oval 19"/>
          <p:cNvSpPr>
            <a:spLocks noChangeArrowheads="1"/>
          </p:cNvSpPr>
          <p:nvPr/>
        </p:nvSpPr>
        <p:spPr bwMode="auto">
          <a:xfrm>
            <a:off x="4932363" y="3833813"/>
            <a:ext cx="382587" cy="3825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2</a:t>
            </a:r>
          </a:p>
        </p:txBody>
      </p:sp>
      <p:sp>
        <p:nvSpPr>
          <p:cNvPr id="699412" name="Oval 20"/>
          <p:cNvSpPr>
            <a:spLocks noChangeArrowheads="1"/>
          </p:cNvSpPr>
          <p:nvPr/>
        </p:nvSpPr>
        <p:spPr bwMode="auto">
          <a:xfrm>
            <a:off x="6608763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99413" name="Oval 21"/>
          <p:cNvSpPr>
            <a:spLocks noChangeArrowheads="1"/>
          </p:cNvSpPr>
          <p:nvPr/>
        </p:nvSpPr>
        <p:spPr bwMode="auto">
          <a:xfrm>
            <a:off x="4932363" y="4324350"/>
            <a:ext cx="382587" cy="38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0</a:t>
            </a:r>
          </a:p>
        </p:txBody>
      </p:sp>
      <p:sp>
        <p:nvSpPr>
          <p:cNvPr id="699414" name="Oval 22"/>
          <p:cNvSpPr>
            <a:spLocks noChangeArrowheads="1"/>
          </p:cNvSpPr>
          <p:nvPr/>
        </p:nvSpPr>
        <p:spPr bwMode="auto">
          <a:xfrm>
            <a:off x="5846763" y="3333750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4</a:t>
            </a:r>
          </a:p>
        </p:txBody>
      </p:sp>
      <p:sp>
        <p:nvSpPr>
          <p:cNvPr id="699415" name="Oval 23"/>
          <p:cNvSpPr>
            <a:spLocks noChangeArrowheads="1"/>
          </p:cNvSpPr>
          <p:nvPr/>
        </p:nvSpPr>
        <p:spPr bwMode="auto">
          <a:xfrm>
            <a:off x="7143750" y="333375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9416" name="Oval 24"/>
          <p:cNvSpPr>
            <a:spLocks noChangeArrowheads="1"/>
          </p:cNvSpPr>
          <p:nvPr/>
        </p:nvSpPr>
        <p:spPr bwMode="auto">
          <a:xfrm>
            <a:off x="7143750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99417" name="Oval 25"/>
          <p:cNvSpPr>
            <a:spLocks noChangeArrowheads="1"/>
          </p:cNvSpPr>
          <p:nvPr/>
        </p:nvSpPr>
        <p:spPr bwMode="auto">
          <a:xfrm>
            <a:off x="7143750" y="43354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5314950" y="3486150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19" name="Line 27"/>
          <p:cNvSpPr>
            <a:spLocks noChangeShapeType="1"/>
          </p:cNvSpPr>
          <p:nvPr/>
        </p:nvSpPr>
        <p:spPr bwMode="auto">
          <a:xfrm flipV="1">
            <a:off x="5314950" y="35623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6229350" y="34861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21" name="Line 29"/>
          <p:cNvSpPr>
            <a:spLocks noChangeShapeType="1"/>
          </p:cNvSpPr>
          <p:nvPr/>
        </p:nvSpPr>
        <p:spPr bwMode="auto">
          <a:xfrm>
            <a:off x="7337425" y="3735388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22" name="Line 30"/>
          <p:cNvSpPr>
            <a:spLocks noChangeShapeType="1"/>
          </p:cNvSpPr>
          <p:nvPr/>
        </p:nvSpPr>
        <p:spPr bwMode="auto">
          <a:xfrm flipV="1">
            <a:off x="6915150" y="3517900"/>
            <a:ext cx="2286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6457950" y="3257550"/>
            <a:ext cx="0" cy="1906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9424" name="AutoShape 32"/>
          <p:cNvSpPr>
            <a:spLocks noChangeArrowheads="1"/>
          </p:cNvSpPr>
          <p:nvPr/>
        </p:nvSpPr>
        <p:spPr bwMode="auto">
          <a:xfrm>
            <a:off x="3619500" y="3943350"/>
            <a:ext cx="304800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1273175" y="5211763"/>
            <a:ext cx="3857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1</a:t>
            </a:r>
            <a:endParaRPr lang="en-US" altLang="de-DE"/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6284913" y="5211763"/>
            <a:ext cx="3794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1</a:t>
            </a:r>
            <a:endParaRPr lang="en-US" altLang="de-DE"/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0" y="0"/>
            <a:ext cx="9145588" cy="8048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0996" name="Group 36"/>
          <p:cNvGrpSpPr>
            <a:grpSpLocks noChangeAspect="1"/>
          </p:cNvGrpSpPr>
          <p:nvPr/>
        </p:nvGrpSpPr>
        <p:grpSpPr bwMode="auto">
          <a:xfrm>
            <a:off x="838200" y="150813"/>
            <a:ext cx="3173413" cy="2170112"/>
            <a:chOff x="499" y="565"/>
            <a:chExt cx="2222" cy="1520"/>
          </a:xfrm>
        </p:grpSpPr>
        <p:sp>
          <p:nvSpPr>
            <p:cNvPr id="40998" name="Freeform 37"/>
            <p:cNvSpPr>
              <a:spLocks noChangeAspect="1"/>
            </p:cNvSpPr>
            <p:nvPr/>
          </p:nvSpPr>
          <p:spPr bwMode="auto">
            <a:xfrm>
              <a:off x="650" y="880"/>
              <a:ext cx="151" cy="242"/>
            </a:xfrm>
            <a:custGeom>
              <a:avLst/>
              <a:gdLst>
                <a:gd name="T0" fmla="*/ 0 w 113"/>
                <a:gd name="T1" fmla="*/ 778 h 164"/>
                <a:gd name="T2" fmla="*/ 112 w 113"/>
                <a:gd name="T3" fmla="*/ 750 h 164"/>
                <a:gd name="T4" fmla="*/ 218 w 113"/>
                <a:gd name="T5" fmla="*/ 691 h 164"/>
                <a:gd name="T6" fmla="*/ 297 w 113"/>
                <a:gd name="T7" fmla="*/ 601 h 164"/>
                <a:gd name="T8" fmla="*/ 341 w 113"/>
                <a:gd name="T9" fmla="*/ 508 h 164"/>
                <a:gd name="T10" fmla="*/ 361 w 113"/>
                <a:gd name="T11" fmla="*/ 390 h 164"/>
                <a:gd name="T12" fmla="*/ 341 w 113"/>
                <a:gd name="T13" fmla="*/ 270 h 164"/>
                <a:gd name="T14" fmla="*/ 297 w 113"/>
                <a:gd name="T15" fmla="*/ 177 h 164"/>
                <a:gd name="T16" fmla="*/ 218 w 113"/>
                <a:gd name="T17" fmla="*/ 96 h 164"/>
                <a:gd name="T18" fmla="*/ 112 w 113"/>
                <a:gd name="T19" fmla="*/ 40 h 164"/>
                <a:gd name="T20" fmla="*/ 0 w 113"/>
                <a:gd name="T21" fmla="*/ 0 h 164"/>
                <a:gd name="T22" fmla="*/ 0 w 113"/>
                <a:gd name="T23" fmla="*/ 778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3" h="164">
                  <a:moveTo>
                    <a:pt x="0" y="164"/>
                  </a:moveTo>
                  <a:lnTo>
                    <a:pt x="35" y="158"/>
                  </a:lnTo>
                  <a:lnTo>
                    <a:pt x="68" y="146"/>
                  </a:lnTo>
                  <a:lnTo>
                    <a:pt x="93" y="127"/>
                  </a:lnTo>
                  <a:lnTo>
                    <a:pt x="107" y="107"/>
                  </a:lnTo>
                  <a:lnTo>
                    <a:pt x="113" y="82"/>
                  </a:lnTo>
                  <a:lnTo>
                    <a:pt x="107" y="57"/>
                  </a:lnTo>
                  <a:lnTo>
                    <a:pt x="93" y="37"/>
                  </a:lnTo>
                  <a:lnTo>
                    <a:pt x="68" y="20"/>
                  </a:lnTo>
                  <a:lnTo>
                    <a:pt x="35" y="8"/>
                  </a:ln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99" name="Freeform 38"/>
            <p:cNvSpPr>
              <a:spLocks noChangeAspect="1"/>
            </p:cNvSpPr>
            <p:nvPr/>
          </p:nvSpPr>
          <p:spPr bwMode="auto">
            <a:xfrm>
              <a:off x="801" y="978"/>
              <a:ext cx="33" cy="48"/>
            </a:xfrm>
            <a:custGeom>
              <a:avLst/>
              <a:gdLst>
                <a:gd name="T0" fmla="*/ 38 w 25"/>
                <a:gd name="T1" fmla="*/ 148 h 33"/>
                <a:gd name="T2" fmla="*/ 50 w 25"/>
                <a:gd name="T3" fmla="*/ 135 h 33"/>
                <a:gd name="T4" fmla="*/ 65 w 25"/>
                <a:gd name="T5" fmla="*/ 127 h 33"/>
                <a:gd name="T6" fmla="*/ 77 w 25"/>
                <a:gd name="T7" fmla="*/ 99 h 33"/>
                <a:gd name="T8" fmla="*/ 77 w 25"/>
                <a:gd name="T9" fmla="*/ 70 h 33"/>
                <a:gd name="T10" fmla="*/ 77 w 25"/>
                <a:gd name="T11" fmla="*/ 47 h 33"/>
                <a:gd name="T12" fmla="*/ 65 w 25"/>
                <a:gd name="T13" fmla="*/ 28 h 33"/>
                <a:gd name="T14" fmla="*/ 50 w 25"/>
                <a:gd name="T15" fmla="*/ 9 h 33"/>
                <a:gd name="T16" fmla="*/ 38 w 25"/>
                <a:gd name="T17" fmla="*/ 0 h 33"/>
                <a:gd name="T18" fmla="*/ 20 w 25"/>
                <a:gd name="T19" fmla="*/ 9 h 33"/>
                <a:gd name="T20" fmla="*/ 7 w 25"/>
                <a:gd name="T21" fmla="*/ 28 h 33"/>
                <a:gd name="T22" fmla="*/ 0 w 25"/>
                <a:gd name="T23" fmla="*/ 47 h 33"/>
                <a:gd name="T24" fmla="*/ 0 w 25"/>
                <a:gd name="T25" fmla="*/ 70 h 33"/>
                <a:gd name="T26" fmla="*/ 0 w 25"/>
                <a:gd name="T27" fmla="*/ 99 h 33"/>
                <a:gd name="T28" fmla="*/ 7 w 25"/>
                <a:gd name="T29" fmla="*/ 127 h 33"/>
                <a:gd name="T30" fmla="*/ 20 w 25"/>
                <a:gd name="T31" fmla="*/ 135 h 33"/>
                <a:gd name="T32" fmla="*/ 38 w 25"/>
                <a:gd name="T33" fmla="*/ 14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lnTo>
                    <a:pt x="17" y="30"/>
                  </a:lnTo>
                  <a:lnTo>
                    <a:pt x="21" y="28"/>
                  </a:lnTo>
                  <a:lnTo>
                    <a:pt x="25" y="22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21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13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0" name="Freeform 39"/>
            <p:cNvSpPr>
              <a:spLocks noChangeAspect="1"/>
            </p:cNvSpPr>
            <p:nvPr/>
          </p:nvSpPr>
          <p:spPr bwMode="auto">
            <a:xfrm>
              <a:off x="571" y="1644"/>
              <a:ext cx="66" cy="282"/>
            </a:xfrm>
            <a:custGeom>
              <a:avLst/>
              <a:gdLst>
                <a:gd name="T0" fmla="*/ 0 w 49"/>
                <a:gd name="T1" fmla="*/ 907 h 191"/>
                <a:gd name="T2" fmla="*/ 47 w 49"/>
                <a:gd name="T3" fmla="*/ 878 h 191"/>
                <a:gd name="T4" fmla="*/ 93 w 49"/>
                <a:gd name="T5" fmla="*/ 818 h 191"/>
                <a:gd name="T6" fmla="*/ 129 w 49"/>
                <a:gd name="T7" fmla="*/ 722 h 191"/>
                <a:gd name="T8" fmla="*/ 154 w 49"/>
                <a:gd name="T9" fmla="*/ 595 h 191"/>
                <a:gd name="T10" fmla="*/ 162 w 49"/>
                <a:gd name="T11" fmla="*/ 458 h 191"/>
                <a:gd name="T12" fmla="*/ 154 w 49"/>
                <a:gd name="T13" fmla="*/ 310 h 191"/>
                <a:gd name="T14" fmla="*/ 129 w 49"/>
                <a:gd name="T15" fmla="*/ 188 h 191"/>
                <a:gd name="T16" fmla="*/ 93 w 49"/>
                <a:gd name="T17" fmla="*/ 87 h 191"/>
                <a:gd name="T18" fmla="*/ 47 w 49"/>
                <a:gd name="T19" fmla="*/ 28 h 191"/>
                <a:gd name="T20" fmla="*/ 0 w 49"/>
                <a:gd name="T21" fmla="*/ 0 h 1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191">
                  <a:moveTo>
                    <a:pt x="0" y="191"/>
                  </a:moveTo>
                  <a:lnTo>
                    <a:pt x="14" y="185"/>
                  </a:lnTo>
                  <a:lnTo>
                    <a:pt x="28" y="172"/>
                  </a:lnTo>
                  <a:lnTo>
                    <a:pt x="39" y="152"/>
                  </a:lnTo>
                  <a:lnTo>
                    <a:pt x="47" y="125"/>
                  </a:lnTo>
                  <a:lnTo>
                    <a:pt x="49" y="96"/>
                  </a:lnTo>
                  <a:lnTo>
                    <a:pt x="47" y="65"/>
                  </a:lnTo>
                  <a:lnTo>
                    <a:pt x="39" y="39"/>
                  </a:lnTo>
                  <a:lnTo>
                    <a:pt x="28" y="18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1" name="Freeform 40"/>
            <p:cNvSpPr>
              <a:spLocks noChangeAspect="1"/>
            </p:cNvSpPr>
            <p:nvPr/>
          </p:nvSpPr>
          <p:spPr bwMode="auto">
            <a:xfrm>
              <a:off x="571" y="1644"/>
              <a:ext cx="208" cy="282"/>
            </a:xfrm>
            <a:custGeom>
              <a:avLst/>
              <a:gdLst>
                <a:gd name="T0" fmla="*/ 0 w 156"/>
                <a:gd name="T1" fmla="*/ 907 h 191"/>
                <a:gd name="T2" fmla="*/ 135 w 156"/>
                <a:gd name="T3" fmla="*/ 878 h 191"/>
                <a:gd name="T4" fmla="*/ 255 w 156"/>
                <a:gd name="T5" fmla="*/ 827 h 191"/>
                <a:gd name="T6" fmla="*/ 351 w 156"/>
                <a:gd name="T7" fmla="*/ 759 h 191"/>
                <a:gd name="T8" fmla="*/ 427 w 156"/>
                <a:gd name="T9" fmla="*/ 660 h 191"/>
                <a:gd name="T10" fmla="*/ 481 w 156"/>
                <a:gd name="T11" fmla="*/ 567 h 191"/>
                <a:gd name="T12" fmla="*/ 492 w 156"/>
                <a:gd name="T13" fmla="*/ 458 h 191"/>
                <a:gd name="T14" fmla="*/ 481 w 156"/>
                <a:gd name="T15" fmla="*/ 343 h 191"/>
                <a:gd name="T16" fmla="*/ 427 w 156"/>
                <a:gd name="T17" fmla="*/ 242 h 191"/>
                <a:gd name="T18" fmla="*/ 351 w 156"/>
                <a:gd name="T19" fmla="*/ 157 h 191"/>
                <a:gd name="T20" fmla="*/ 255 w 156"/>
                <a:gd name="T21" fmla="*/ 77 h 191"/>
                <a:gd name="T22" fmla="*/ 135 w 156"/>
                <a:gd name="T23" fmla="*/ 28 h 191"/>
                <a:gd name="T24" fmla="*/ 0 w 156"/>
                <a:gd name="T25" fmla="*/ 0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91">
                  <a:moveTo>
                    <a:pt x="0" y="191"/>
                  </a:moveTo>
                  <a:lnTo>
                    <a:pt x="43" y="185"/>
                  </a:lnTo>
                  <a:lnTo>
                    <a:pt x="80" y="174"/>
                  </a:lnTo>
                  <a:lnTo>
                    <a:pt x="111" y="160"/>
                  </a:lnTo>
                  <a:lnTo>
                    <a:pt x="135" y="139"/>
                  </a:lnTo>
                  <a:lnTo>
                    <a:pt x="152" y="119"/>
                  </a:lnTo>
                  <a:lnTo>
                    <a:pt x="156" y="96"/>
                  </a:lnTo>
                  <a:lnTo>
                    <a:pt x="152" y="72"/>
                  </a:lnTo>
                  <a:lnTo>
                    <a:pt x="135" y="51"/>
                  </a:lnTo>
                  <a:lnTo>
                    <a:pt x="111" y="33"/>
                  </a:lnTo>
                  <a:lnTo>
                    <a:pt x="80" y="16"/>
                  </a:lnTo>
                  <a:lnTo>
                    <a:pt x="43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2" name="Freeform 41"/>
            <p:cNvSpPr>
              <a:spLocks noChangeAspect="1"/>
            </p:cNvSpPr>
            <p:nvPr/>
          </p:nvSpPr>
          <p:spPr bwMode="auto">
            <a:xfrm>
              <a:off x="779" y="1762"/>
              <a:ext cx="34" cy="49"/>
            </a:xfrm>
            <a:custGeom>
              <a:avLst/>
              <a:gdLst>
                <a:gd name="T0" fmla="*/ 41 w 25"/>
                <a:gd name="T1" fmla="*/ 160 h 33"/>
                <a:gd name="T2" fmla="*/ 56 w 25"/>
                <a:gd name="T3" fmla="*/ 150 h 33"/>
                <a:gd name="T4" fmla="*/ 68 w 25"/>
                <a:gd name="T5" fmla="*/ 128 h 33"/>
                <a:gd name="T6" fmla="*/ 76 w 25"/>
                <a:gd name="T7" fmla="*/ 108 h 33"/>
                <a:gd name="T8" fmla="*/ 86 w 25"/>
                <a:gd name="T9" fmla="*/ 79 h 33"/>
                <a:gd name="T10" fmla="*/ 76 w 25"/>
                <a:gd name="T11" fmla="*/ 49 h 33"/>
                <a:gd name="T12" fmla="*/ 68 w 25"/>
                <a:gd name="T13" fmla="*/ 19 h 33"/>
                <a:gd name="T14" fmla="*/ 56 w 25"/>
                <a:gd name="T15" fmla="*/ 0 h 33"/>
                <a:gd name="T16" fmla="*/ 41 w 25"/>
                <a:gd name="T17" fmla="*/ 0 h 33"/>
                <a:gd name="T18" fmla="*/ 27 w 25"/>
                <a:gd name="T19" fmla="*/ 0 h 33"/>
                <a:gd name="T20" fmla="*/ 14 w 25"/>
                <a:gd name="T21" fmla="*/ 19 h 33"/>
                <a:gd name="T22" fmla="*/ 7 w 25"/>
                <a:gd name="T23" fmla="*/ 49 h 33"/>
                <a:gd name="T24" fmla="*/ 0 w 25"/>
                <a:gd name="T25" fmla="*/ 79 h 33"/>
                <a:gd name="T26" fmla="*/ 7 w 25"/>
                <a:gd name="T27" fmla="*/ 108 h 33"/>
                <a:gd name="T28" fmla="*/ 14 w 25"/>
                <a:gd name="T29" fmla="*/ 128 h 33"/>
                <a:gd name="T30" fmla="*/ 27 w 25"/>
                <a:gd name="T31" fmla="*/ 150 h 33"/>
                <a:gd name="T32" fmla="*/ 41 w 25"/>
                <a:gd name="T33" fmla="*/ 1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3">
                  <a:moveTo>
                    <a:pt x="12" y="33"/>
                  </a:moveTo>
                  <a:lnTo>
                    <a:pt x="16" y="31"/>
                  </a:lnTo>
                  <a:lnTo>
                    <a:pt x="20" y="26"/>
                  </a:lnTo>
                  <a:lnTo>
                    <a:pt x="22" y="22"/>
                  </a:lnTo>
                  <a:lnTo>
                    <a:pt x="25" y="16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2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3" name="Line 42"/>
            <p:cNvSpPr>
              <a:spLocks noChangeAspect="1" noChangeShapeType="1"/>
            </p:cNvSpPr>
            <p:nvPr/>
          </p:nvSpPr>
          <p:spPr bwMode="auto">
            <a:xfrm>
              <a:off x="504" y="935"/>
              <a:ext cx="14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4" name="Line 43"/>
            <p:cNvSpPr>
              <a:spLocks noChangeAspect="1" noChangeShapeType="1"/>
            </p:cNvSpPr>
            <p:nvPr/>
          </p:nvSpPr>
          <p:spPr bwMode="auto">
            <a:xfrm>
              <a:off x="504" y="1059"/>
              <a:ext cx="1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5" name="Line 44"/>
            <p:cNvSpPr>
              <a:spLocks noChangeAspect="1" noChangeShapeType="1"/>
            </p:cNvSpPr>
            <p:nvPr/>
          </p:nvSpPr>
          <p:spPr bwMode="auto">
            <a:xfrm>
              <a:off x="499" y="1711"/>
              <a:ext cx="1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6" name="Line 45"/>
            <p:cNvSpPr>
              <a:spLocks noChangeAspect="1" noChangeShapeType="1"/>
            </p:cNvSpPr>
            <p:nvPr/>
          </p:nvSpPr>
          <p:spPr bwMode="auto">
            <a:xfrm>
              <a:off x="499" y="1838"/>
              <a:ext cx="1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7" name="Freeform 46"/>
            <p:cNvSpPr>
              <a:spLocks noChangeAspect="1"/>
            </p:cNvSpPr>
            <p:nvPr/>
          </p:nvSpPr>
          <p:spPr bwMode="auto">
            <a:xfrm>
              <a:off x="647" y="1214"/>
              <a:ext cx="154" cy="242"/>
            </a:xfrm>
            <a:custGeom>
              <a:avLst/>
              <a:gdLst>
                <a:gd name="T0" fmla="*/ 0 w 115"/>
                <a:gd name="T1" fmla="*/ 778 h 164"/>
                <a:gd name="T2" fmla="*/ 121 w 115"/>
                <a:gd name="T3" fmla="*/ 750 h 164"/>
                <a:gd name="T4" fmla="*/ 218 w 115"/>
                <a:gd name="T5" fmla="*/ 691 h 164"/>
                <a:gd name="T6" fmla="*/ 300 w 115"/>
                <a:gd name="T7" fmla="*/ 601 h 164"/>
                <a:gd name="T8" fmla="*/ 351 w 115"/>
                <a:gd name="T9" fmla="*/ 508 h 164"/>
                <a:gd name="T10" fmla="*/ 370 w 115"/>
                <a:gd name="T11" fmla="*/ 390 h 164"/>
                <a:gd name="T12" fmla="*/ 351 w 115"/>
                <a:gd name="T13" fmla="*/ 270 h 164"/>
                <a:gd name="T14" fmla="*/ 300 w 115"/>
                <a:gd name="T15" fmla="*/ 177 h 164"/>
                <a:gd name="T16" fmla="*/ 218 w 115"/>
                <a:gd name="T17" fmla="*/ 96 h 164"/>
                <a:gd name="T18" fmla="*/ 121 w 115"/>
                <a:gd name="T19" fmla="*/ 40 h 164"/>
                <a:gd name="T20" fmla="*/ 0 w 115"/>
                <a:gd name="T21" fmla="*/ 0 h 164"/>
                <a:gd name="T22" fmla="*/ 0 w 115"/>
                <a:gd name="T23" fmla="*/ 778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64">
                  <a:moveTo>
                    <a:pt x="0" y="164"/>
                  </a:moveTo>
                  <a:lnTo>
                    <a:pt x="37" y="158"/>
                  </a:lnTo>
                  <a:lnTo>
                    <a:pt x="68" y="146"/>
                  </a:lnTo>
                  <a:lnTo>
                    <a:pt x="93" y="127"/>
                  </a:lnTo>
                  <a:lnTo>
                    <a:pt x="109" y="107"/>
                  </a:lnTo>
                  <a:lnTo>
                    <a:pt x="115" y="82"/>
                  </a:lnTo>
                  <a:lnTo>
                    <a:pt x="109" y="57"/>
                  </a:lnTo>
                  <a:lnTo>
                    <a:pt x="93" y="37"/>
                  </a:lnTo>
                  <a:lnTo>
                    <a:pt x="68" y="20"/>
                  </a:lnTo>
                  <a:lnTo>
                    <a:pt x="37" y="8"/>
                  </a:ln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8" name="Freeform 47"/>
            <p:cNvSpPr>
              <a:spLocks noChangeAspect="1"/>
            </p:cNvSpPr>
            <p:nvPr/>
          </p:nvSpPr>
          <p:spPr bwMode="auto">
            <a:xfrm>
              <a:off x="798" y="1311"/>
              <a:ext cx="36" cy="49"/>
            </a:xfrm>
            <a:custGeom>
              <a:avLst/>
              <a:gdLst>
                <a:gd name="T0" fmla="*/ 48 w 27"/>
                <a:gd name="T1" fmla="*/ 160 h 33"/>
                <a:gd name="T2" fmla="*/ 59 w 27"/>
                <a:gd name="T3" fmla="*/ 147 h 33"/>
                <a:gd name="T4" fmla="*/ 73 w 27"/>
                <a:gd name="T5" fmla="*/ 137 h 33"/>
                <a:gd name="T6" fmla="*/ 79 w 27"/>
                <a:gd name="T7" fmla="*/ 108 h 33"/>
                <a:gd name="T8" fmla="*/ 85 w 27"/>
                <a:gd name="T9" fmla="*/ 79 h 33"/>
                <a:gd name="T10" fmla="*/ 79 w 27"/>
                <a:gd name="T11" fmla="*/ 49 h 33"/>
                <a:gd name="T12" fmla="*/ 73 w 27"/>
                <a:gd name="T13" fmla="*/ 28 h 33"/>
                <a:gd name="T14" fmla="*/ 59 w 27"/>
                <a:gd name="T15" fmla="*/ 9 h 33"/>
                <a:gd name="T16" fmla="*/ 48 w 27"/>
                <a:gd name="T17" fmla="*/ 0 h 33"/>
                <a:gd name="T18" fmla="*/ 27 w 27"/>
                <a:gd name="T19" fmla="*/ 9 h 33"/>
                <a:gd name="T20" fmla="*/ 12 w 27"/>
                <a:gd name="T21" fmla="*/ 28 h 33"/>
                <a:gd name="T22" fmla="*/ 7 w 27"/>
                <a:gd name="T23" fmla="*/ 49 h 33"/>
                <a:gd name="T24" fmla="*/ 0 w 27"/>
                <a:gd name="T25" fmla="*/ 79 h 33"/>
                <a:gd name="T26" fmla="*/ 7 w 27"/>
                <a:gd name="T27" fmla="*/ 108 h 33"/>
                <a:gd name="T28" fmla="*/ 12 w 27"/>
                <a:gd name="T29" fmla="*/ 137 h 33"/>
                <a:gd name="T30" fmla="*/ 27 w 27"/>
                <a:gd name="T31" fmla="*/ 147 h 33"/>
                <a:gd name="T32" fmla="*/ 48 w 27"/>
                <a:gd name="T33" fmla="*/ 1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9" y="30"/>
                  </a:lnTo>
                  <a:lnTo>
                    <a:pt x="23" y="28"/>
                  </a:lnTo>
                  <a:lnTo>
                    <a:pt x="25" y="22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5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09" name="Line 48"/>
            <p:cNvSpPr>
              <a:spLocks noChangeAspect="1" noChangeShapeType="1"/>
            </p:cNvSpPr>
            <p:nvPr/>
          </p:nvSpPr>
          <p:spPr bwMode="auto">
            <a:xfrm>
              <a:off x="502" y="1268"/>
              <a:ext cx="14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0" name="Line 49"/>
            <p:cNvSpPr>
              <a:spLocks noChangeAspect="1" noChangeShapeType="1"/>
            </p:cNvSpPr>
            <p:nvPr/>
          </p:nvSpPr>
          <p:spPr bwMode="auto">
            <a:xfrm>
              <a:off x="502" y="1392"/>
              <a:ext cx="14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1" name="Freeform 50"/>
            <p:cNvSpPr>
              <a:spLocks noChangeAspect="1"/>
            </p:cNvSpPr>
            <p:nvPr/>
          </p:nvSpPr>
          <p:spPr bwMode="auto">
            <a:xfrm>
              <a:off x="1205" y="1071"/>
              <a:ext cx="154" cy="240"/>
            </a:xfrm>
            <a:custGeom>
              <a:avLst/>
              <a:gdLst>
                <a:gd name="T0" fmla="*/ 0 w 115"/>
                <a:gd name="T1" fmla="*/ 766 h 163"/>
                <a:gd name="T2" fmla="*/ 121 w 115"/>
                <a:gd name="T3" fmla="*/ 735 h 163"/>
                <a:gd name="T4" fmla="*/ 226 w 115"/>
                <a:gd name="T5" fmla="*/ 676 h 163"/>
                <a:gd name="T6" fmla="*/ 296 w 115"/>
                <a:gd name="T7" fmla="*/ 601 h 163"/>
                <a:gd name="T8" fmla="*/ 351 w 115"/>
                <a:gd name="T9" fmla="*/ 495 h 163"/>
                <a:gd name="T10" fmla="*/ 370 w 115"/>
                <a:gd name="T11" fmla="*/ 390 h 163"/>
                <a:gd name="T12" fmla="*/ 351 w 115"/>
                <a:gd name="T13" fmla="*/ 271 h 163"/>
                <a:gd name="T14" fmla="*/ 296 w 115"/>
                <a:gd name="T15" fmla="*/ 174 h 163"/>
                <a:gd name="T16" fmla="*/ 226 w 115"/>
                <a:gd name="T17" fmla="*/ 88 h 163"/>
                <a:gd name="T18" fmla="*/ 121 w 115"/>
                <a:gd name="T19" fmla="*/ 32 h 163"/>
                <a:gd name="T20" fmla="*/ 0 w 115"/>
                <a:gd name="T21" fmla="*/ 0 h 163"/>
                <a:gd name="T22" fmla="*/ 0 w 115"/>
                <a:gd name="T23" fmla="*/ 766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63">
                  <a:moveTo>
                    <a:pt x="0" y="163"/>
                  </a:moveTo>
                  <a:lnTo>
                    <a:pt x="37" y="156"/>
                  </a:lnTo>
                  <a:lnTo>
                    <a:pt x="70" y="144"/>
                  </a:lnTo>
                  <a:lnTo>
                    <a:pt x="92" y="128"/>
                  </a:lnTo>
                  <a:lnTo>
                    <a:pt x="109" y="105"/>
                  </a:lnTo>
                  <a:lnTo>
                    <a:pt x="115" y="83"/>
                  </a:lnTo>
                  <a:lnTo>
                    <a:pt x="109" y="58"/>
                  </a:lnTo>
                  <a:lnTo>
                    <a:pt x="92" y="37"/>
                  </a:lnTo>
                  <a:lnTo>
                    <a:pt x="70" y="19"/>
                  </a:lnTo>
                  <a:lnTo>
                    <a:pt x="37" y="7"/>
                  </a:lnTo>
                  <a:lnTo>
                    <a:pt x="0" y="0"/>
                  </a:lnTo>
                  <a:lnTo>
                    <a:pt x="0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2" name="Freeform 51"/>
            <p:cNvSpPr>
              <a:spLocks noChangeAspect="1"/>
            </p:cNvSpPr>
            <p:nvPr/>
          </p:nvSpPr>
          <p:spPr bwMode="auto">
            <a:xfrm>
              <a:off x="1356" y="1168"/>
              <a:ext cx="35" cy="46"/>
            </a:xfrm>
            <a:custGeom>
              <a:avLst/>
              <a:gdLst>
                <a:gd name="T0" fmla="*/ 47 w 26"/>
                <a:gd name="T1" fmla="*/ 150 h 31"/>
                <a:gd name="T2" fmla="*/ 58 w 26"/>
                <a:gd name="T3" fmla="*/ 150 h 31"/>
                <a:gd name="T4" fmla="*/ 73 w 26"/>
                <a:gd name="T5" fmla="*/ 131 h 31"/>
                <a:gd name="T6" fmla="*/ 85 w 26"/>
                <a:gd name="T7" fmla="*/ 110 h 31"/>
                <a:gd name="T8" fmla="*/ 85 w 26"/>
                <a:gd name="T9" fmla="*/ 82 h 31"/>
                <a:gd name="T10" fmla="*/ 85 w 26"/>
                <a:gd name="T11" fmla="*/ 40 h 31"/>
                <a:gd name="T12" fmla="*/ 73 w 26"/>
                <a:gd name="T13" fmla="*/ 19 h 31"/>
                <a:gd name="T14" fmla="*/ 58 w 26"/>
                <a:gd name="T15" fmla="*/ 0 h 31"/>
                <a:gd name="T16" fmla="*/ 47 w 26"/>
                <a:gd name="T17" fmla="*/ 0 h 31"/>
                <a:gd name="T18" fmla="*/ 27 w 26"/>
                <a:gd name="T19" fmla="*/ 0 h 31"/>
                <a:gd name="T20" fmla="*/ 12 w 26"/>
                <a:gd name="T21" fmla="*/ 19 h 31"/>
                <a:gd name="T22" fmla="*/ 7 w 26"/>
                <a:gd name="T23" fmla="*/ 40 h 31"/>
                <a:gd name="T24" fmla="*/ 0 w 26"/>
                <a:gd name="T25" fmla="*/ 82 h 31"/>
                <a:gd name="T26" fmla="*/ 7 w 26"/>
                <a:gd name="T27" fmla="*/ 110 h 31"/>
                <a:gd name="T28" fmla="*/ 12 w 26"/>
                <a:gd name="T29" fmla="*/ 131 h 31"/>
                <a:gd name="T30" fmla="*/ 27 w 26"/>
                <a:gd name="T31" fmla="*/ 150 h 31"/>
                <a:gd name="T32" fmla="*/ 47 w 26"/>
                <a:gd name="T33" fmla="*/ 15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1">
                  <a:moveTo>
                    <a:pt x="14" y="31"/>
                  </a:moveTo>
                  <a:lnTo>
                    <a:pt x="18" y="31"/>
                  </a:lnTo>
                  <a:lnTo>
                    <a:pt x="22" y="27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4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3" name="Freeform 52"/>
            <p:cNvSpPr>
              <a:spLocks noChangeAspect="1"/>
            </p:cNvSpPr>
            <p:nvPr/>
          </p:nvSpPr>
          <p:spPr bwMode="auto">
            <a:xfrm>
              <a:off x="834" y="1001"/>
              <a:ext cx="374" cy="121"/>
            </a:xfrm>
            <a:custGeom>
              <a:avLst/>
              <a:gdLst>
                <a:gd name="T0" fmla="*/ 0 w 280"/>
                <a:gd name="T1" fmla="*/ 0 h 82"/>
                <a:gd name="T2" fmla="*/ 544 w 280"/>
                <a:gd name="T3" fmla="*/ 0 h 82"/>
                <a:gd name="T4" fmla="*/ 544 w 280"/>
                <a:gd name="T5" fmla="*/ 390 h 82"/>
                <a:gd name="T6" fmla="*/ 892 w 280"/>
                <a:gd name="T7" fmla="*/ 39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82">
                  <a:moveTo>
                    <a:pt x="0" y="0"/>
                  </a:moveTo>
                  <a:lnTo>
                    <a:pt x="171" y="0"/>
                  </a:lnTo>
                  <a:lnTo>
                    <a:pt x="171" y="82"/>
                  </a:lnTo>
                  <a:lnTo>
                    <a:pt x="280" y="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4" name="Freeform 53"/>
            <p:cNvSpPr>
              <a:spLocks noChangeAspect="1"/>
            </p:cNvSpPr>
            <p:nvPr/>
          </p:nvSpPr>
          <p:spPr bwMode="auto">
            <a:xfrm>
              <a:off x="834" y="1251"/>
              <a:ext cx="369" cy="84"/>
            </a:xfrm>
            <a:custGeom>
              <a:avLst/>
              <a:gdLst>
                <a:gd name="T0" fmla="*/ 0 w 276"/>
                <a:gd name="T1" fmla="*/ 270 h 57"/>
                <a:gd name="T2" fmla="*/ 567 w 276"/>
                <a:gd name="T3" fmla="*/ 270 h 57"/>
                <a:gd name="T4" fmla="*/ 567 w 276"/>
                <a:gd name="T5" fmla="*/ 0 h 57"/>
                <a:gd name="T6" fmla="*/ 881 w 276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" h="57">
                  <a:moveTo>
                    <a:pt x="0" y="57"/>
                  </a:moveTo>
                  <a:lnTo>
                    <a:pt x="177" y="57"/>
                  </a:lnTo>
                  <a:lnTo>
                    <a:pt x="177" y="0"/>
                  </a:lnTo>
                  <a:lnTo>
                    <a:pt x="27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5" name="Freeform 54"/>
            <p:cNvSpPr>
              <a:spLocks noChangeAspect="1"/>
            </p:cNvSpPr>
            <p:nvPr/>
          </p:nvSpPr>
          <p:spPr bwMode="auto">
            <a:xfrm>
              <a:off x="795" y="1599"/>
              <a:ext cx="1111" cy="200"/>
            </a:xfrm>
            <a:custGeom>
              <a:avLst/>
              <a:gdLst>
                <a:gd name="T0" fmla="*/ 0 w 378"/>
                <a:gd name="T1" fmla="*/ 150 h 220"/>
                <a:gd name="T2" fmla="*/ 18358 w 378"/>
                <a:gd name="T3" fmla="*/ 150 h 220"/>
                <a:gd name="T4" fmla="*/ 18358 w 378"/>
                <a:gd name="T5" fmla="*/ 0 h 220"/>
                <a:gd name="T6" fmla="*/ 28204 w 378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220">
                  <a:moveTo>
                    <a:pt x="0" y="220"/>
                  </a:moveTo>
                  <a:lnTo>
                    <a:pt x="246" y="220"/>
                  </a:lnTo>
                  <a:lnTo>
                    <a:pt x="246" y="0"/>
                  </a:ln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6" name="Freeform 55"/>
            <p:cNvSpPr>
              <a:spLocks noChangeAspect="1"/>
            </p:cNvSpPr>
            <p:nvPr/>
          </p:nvSpPr>
          <p:spPr bwMode="auto">
            <a:xfrm>
              <a:off x="1391" y="1193"/>
              <a:ext cx="514" cy="291"/>
            </a:xfrm>
            <a:custGeom>
              <a:avLst/>
              <a:gdLst>
                <a:gd name="T0" fmla="*/ 1223 w 385"/>
                <a:gd name="T1" fmla="*/ 938 h 197"/>
                <a:gd name="T2" fmla="*/ 825 w 385"/>
                <a:gd name="T3" fmla="*/ 938 h 197"/>
                <a:gd name="T4" fmla="*/ 825 w 385"/>
                <a:gd name="T5" fmla="*/ 9 h 197"/>
                <a:gd name="T6" fmla="*/ 0 w 385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" h="197">
                  <a:moveTo>
                    <a:pt x="385" y="197"/>
                  </a:moveTo>
                  <a:lnTo>
                    <a:pt x="260" y="197"/>
                  </a:lnTo>
                  <a:lnTo>
                    <a:pt x="26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7" name="Freeform 56"/>
            <p:cNvSpPr>
              <a:spLocks noChangeAspect="1"/>
            </p:cNvSpPr>
            <p:nvPr/>
          </p:nvSpPr>
          <p:spPr bwMode="auto">
            <a:xfrm>
              <a:off x="1905" y="1441"/>
              <a:ext cx="154" cy="239"/>
            </a:xfrm>
            <a:custGeom>
              <a:avLst/>
              <a:gdLst>
                <a:gd name="T0" fmla="*/ 0 w 115"/>
                <a:gd name="T1" fmla="*/ 769 h 162"/>
                <a:gd name="T2" fmla="*/ 121 w 115"/>
                <a:gd name="T3" fmla="*/ 738 h 162"/>
                <a:gd name="T4" fmla="*/ 218 w 115"/>
                <a:gd name="T5" fmla="*/ 682 h 162"/>
                <a:gd name="T6" fmla="*/ 300 w 115"/>
                <a:gd name="T7" fmla="*/ 590 h 162"/>
                <a:gd name="T8" fmla="*/ 351 w 115"/>
                <a:gd name="T9" fmla="*/ 499 h 162"/>
                <a:gd name="T10" fmla="*/ 370 w 115"/>
                <a:gd name="T11" fmla="*/ 379 h 162"/>
                <a:gd name="T12" fmla="*/ 351 w 115"/>
                <a:gd name="T13" fmla="*/ 276 h 162"/>
                <a:gd name="T14" fmla="*/ 300 w 115"/>
                <a:gd name="T15" fmla="*/ 176 h 162"/>
                <a:gd name="T16" fmla="*/ 218 w 115"/>
                <a:gd name="T17" fmla="*/ 87 h 162"/>
                <a:gd name="T18" fmla="*/ 121 w 115"/>
                <a:gd name="T19" fmla="*/ 28 h 162"/>
                <a:gd name="T20" fmla="*/ 0 w 115"/>
                <a:gd name="T21" fmla="*/ 0 h 162"/>
                <a:gd name="T22" fmla="*/ 0 w 115"/>
                <a:gd name="T23" fmla="*/ 769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62">
                  <a:moveTo>
                    <a:pt x="0" y="162"/>
                  </a:moveTo>
                  <a:lnTo>
                    <a:pt x="37" y="156"/>
                  </a:lnTo>
                  <a:lnTo>
                    <a:pt x="68" y="144"/>
                  </a:lnTo>
                  <a:lnTo>
                    <a:pt x="93" y="125"/>
                  </a:lnTo>
                  <a:lnTo>
                    <a:pt x="109" y="105"/>
                  </a:lnTo>
                  <a:lnTo>
                    <a:pt x="115" y="80"/>
                  </a:lnTo>
                  <a:lnTo>
                    <a:pt x="109" y="58"/>
                  </a:lnTo>
                  <a:lnTo>
                    <a:pt x="93" y="37"/>
                  </a:lnTo>
                  <a:lnTo>
                    <a:pt x="68" y="18"/>
                  </a:lnTo>
                  <a:lnTo>
                    <a:pt x="37" y="6"/>
                  </a:lnTo>
                  <a:lnTo>
                    <a:pt x="0" y="0"/>
                  </a:lnTo>
                  <a:lnTo>
                    <a:pt x="0" y="16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8" name="Freeform 57"/>
            <p:cNvSpPr>
              <a:spLocks noChangeAspect="1"/>
            </p:cNvSpPr>
            <p:nvPr/>
          </p:nvSpPr>
          <p:spPr bwMode="auto">
            <a:xfrm>
              <a:off x="2056" y="1538"/>
              <a:ext cx="36" cy="46"/>
            </a:xfrm>
            <a:custGeom>
              <a:avLst/>
              <a:gdLst>
                <a:gd name="T0" fmla="*/ 37 w 27"/>
                <a:gd name="T1" fmla="*/ 150 h 31"/>
                <a:gd name="T2" fmla="*/ 59 w 27"/>
                <a:gd name="T3" fmla="*/ 150 h 31"/>
                <a:gd name="T4" fmla="*/ 73 w 27"/>
                <a:gd name="T5" fmla="*/ 128 h 31"/>
                <a:gd name="T6" fmla="*/ 79 w 27"/>
                <a:gd name="T7" fmla="*/ 108 h 31"/>
                <a:gd name="T8" fmla="*/ 85 w 27"/>
                <a:gd name="T9" fmla="*/ 68 h 31"/>
                <a:gd name="T10" fmla="*/ 79 w 27"/>
                <a:gd name="T11" fmla="*/ 40 h 31"/>
                <a:gd name="T12" fmla="*/ 73 w 27"/>
                <a:gd name="T13" fmla="*/ 19 h 31"/>
                <a:gd name="T14" fmla="*/ 59 w 27"/>
                <a:gd name="T15" fmla="*/ 0 h 31"/>
                <a:gd name="T16" fmla="*/ 37 w 27"/>
                <a:gd name="T17" fmla="*/ 0 h 31"/>
                <a:gd name="T18" fmla="*/ 27 w 27"/>
                <a:gd name="T19" fmla="*/ 0 h 31"/>
                <a:gd name="T20" fmla="*/ 12 w 27"/>
                <a:gd name="T21" fmla="*/ 19 h 31"/>
                <a:gd name="T22" fmla="*/ 7 w 27"/>
                <a:gd name="T23" fmla="*/ 40 h 31"/>
                <a:gd name="T24" fmla="*/ 0 w 27"/>
                <a:gd name="T25" fmla="*/ 68 h 31"/>
                <a:gd name="T26" fmla="*/ 7 w 27"/>
                <a:gd name="T27" fmla="*/ 108 h 31"/>
                <a:gd name="T28" fmla="*/ 12 w 27"/>
                <a:gd name="T29" fmla="*/ 128 h 31"/>
                <a:gd name="T30" fmla="*/ 27 w 27"/>
                <a:gd name="T31" fmla="*/ 150 h 31"/>
                <a:gd name="T32" fmla="*/ 37 w 27"/>
                <a:gd name="T33" fmla="*/ 15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31">
                  <a:moveTo>
                    <a:pt x="12" y="31"/>
                  </a:moveTo>
                  <a:lnTo>
                    <a:pt x="19" y="31"/>
                  </a:lnTo>
                  <a:lnTo>
                    <a:pt x="23" y="26"/>
                  </a:lnTo>
                  <a:lnTo>
                    <a:pt x="25" y="22"/>
                  </a:lnTo>
                  <a:lnTo>
                    <a:pt x="27" y="14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2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19" name="Line 58"/>
            <p:cNvSpPr>
              <a:spLocks noChangeAspect="1" noChangeShapeType="1"/>
            </p:cNvSpPr>
            <p:nvPr/>
          </p:nvSpPr>
          <p:spPr bwMode="auto">
            <a:xfrm>
              <a:off x="2092" y="1568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0" name="Freeform 59"/>
            <p:cNvSpPr>
              <a:spLocks noChangeAspect="1"/>
            </p:cNvSpPr>
            <p:nvPr/>
          </p:nvSpPr>
          <p:spPr bwMode="auto">
            <a:xfrm>
              <a:off x="2298" y="1420"/>
              <a:ext cx="65" cy="282"/>
            </a:xfrm>
            <a:custGeom>
              <a:avLst/>
              <a:gdLst>
                <a:gd name="T0" fmla="*/ 0 w 49"/>
                <a:gd name="T1" fmla="*/ 907 h 191"/>
                <a:gd name="T2" fmla="*/ 48 w 49"/>
                <a:gd name="T3" fmla="*/ 878 h 191"/>
                <a:gd name="T4" fmla="*/ 88 w 49"/>
                <a:gd name="T5" fmla="*/ 818 h 191"/>
                <a:gd name="T6" fmla="*/ 122 w 49"/>
                <a:gd name="T7" fmla="*/ 722 h 191"/>
                <a:gd name="T8" fmla="*/ 145 w 49"/>
                <a:gd name="T9" fmla="*/ 595 h 191"/>
                <a:gd name="T10" fmla="*/ 151 w 49"/>
                <a:gd name="T11" fmla="*/ 447 h 191"/>
                <a:gd name="T12" fmla="*/ 145 w 49"/>
                <a:gd name="T13" fmla="*/ 310 h 191"/>
                <a:gd name="T14" fmla="*/ 122 w 49"/>
                <a:gd name="T15" fmla="*/ 188 h 191"/>
                <a:gd name="T16" fmla="*/ 88 w 49"/>
                <a:gd name="T17" fmla="*/ 87 h 191"/>
                <a:gd name="T18" fmla="*/ 48 w 49"/>
                <a:gd name="T19" fmla="*/ 28 h 191"/>
                <a:gd name="T20" fmla="*/ 0 w 49"/>
                <a:gd name="T21" fmla="*/ 0 h 1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191">
                  <a:moveTo>
                    <a:pt x="0" y="191"/>
                  </a:moveTo>
                  <a:lnTo>
                    <a:pt x="15" y="185"/>
                  </a:lnTo>
                  <a:lnTo>
                    <a:pt x="29" y="172"/>
                  </a:lnTo>
                  <a:lnTo>
                    <a:pt x="39" y="152"/>
                  </a:lnTo>
                  <a:lnTo>
                    <a:pt x="47" y="125"/>
                  </a:lnTo>
                  <a:lnTo>
                    <a:pt x="49" y="94"/>
                  </a:lnTo>
                  <a:lnTo>
                    <a:pt x="47" y="65"/>
                  </a:lnTo>
                  <a:lnTo>
                    <a:pt x="39" y="39"/>
                  </a:lnTo>
                  <a:lnTo>
                    <a:pt x="29" y="18"/>
                  </a:lnTo>
                  <a:lnTo>
                    <a:pt x="15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1" name="Freeform 60"/>
            <p:cNvSpPr>
              <a:spLocks noChangeAspect="1"/>
            </p:cNvSpPr>
            <p:nvPr/>
          </p:nvSpPr>
          <p:spPr bwMode="auto">
            <a:xfrm>
              <a:off x="2298" y="1420"/>
              <a:ext cx="208" cy="282"/>
            </a:xfrm>
            <a:custGeom>
              <a:avLst/>
              <a:gdLst>
                <a:gd name="T0" fmla="*/ 0 w 156"/>
                <a:gd name="T1" fmla="*/ 907 h 191"/>
                <a:gd name="T2" fmla="*/ 135 w 156"/>
                <a:gd name="T3" fmla="*/ 878 h 191"/>
                <a:gd name="T4" fmla="*/ 255 w 156"/>
                <a:gd name="T5" fmla="*/ 827 h 191"/>
                <a:gd name="T6" fmla="*/ 351 w 156"/>
                <a:gd name="T7" fmla="*/ 750 h 191"/>
                <a:gd name="T8" fmla="*/ 428 w 156"/>
                <a:gd name="T9" fmla="*/ 660 h 191"/>
                <a:gd name="T10" fmla="*/ 481 w 156"/>
                <a:gd name="T11" fmla="*/ 567 h 191"/>
                <a:gd name="T12" fmla="*/ 492 w 156"/>
                <a:gd name="T13" fmla="*/ 447 h 191"/>
                <a:gd name="T14" fmla="*/ 481 w 156"/>
                <a:gd name="T15" fmla="*/ 343 h 191"/>
                <a:gd name="T16" fmla="*/ 428 w 156"/>
                <a:gd name="T17" fmla="*/ 242 h 191"/>
                <a:gd name="T18" fmla="*/ 351 w 156"/>
                <a:gd name="T19" fmla="*/ 142 h 191"/>
                <a:gd name="T20" fmla="*/ 255 w 156"/>
                <a:gd name="T21" fmla="*/ 77 h 191"/>
                <a:gd name="T22" fmla="*/ 129 w 156"/>
                <a:gd name="T23" fmla="*/ 28 h 191"/>
                <a:gd name="T24" fmla="*/ 0 w 156"/>
                <a:gd name="T25" fmla="*/ 0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91">
                  <a:moveTo>
                    <a:pt x="0" y="191"/>
                  </a:moveTo>
                  <a:lnTo>
                    <a:pt x="43" y="185"/>
                  </a:lnTo>
                  <a:lnTo>
                    <a:pt x="80" y="174"/>
                  </a:lnTo>
                  <a:lnTo>
                    <a:pt x="111" y="158"/>
                  </a:lnTo>
                  <a:lnTo>
                    <a:pt x="136" y="139"/>
                  </a:lnTo>
                  <a:lnTo>
                    <a:pt x="152" y="119"/>
                  </a:lnTo>
                  <a:lnTo>
                    <a:pt x="156" y="94"/>
                  </a:lnTo>
                  <a:lnTo>
                    <a:pt x="152" y="72"/>
                  </a:lnTo>
                  <a:lnTo>
                    <a:pt x="136" y="51"/>
                  </a:lnTo>
                  <a:lnTo>
                    <a:pt x="111" y="30"/>
                  </a:lnTo>
                  <a:lnTo>
                    <a:pt x="80" y="16"/>
                  </a:lnTo>
                  <a:lnTo>
                    <a:pt x="41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2" name="Freeform 61"/>
            <p:cNvSpPr>
              <a:spLocks noChangeAspect="1"/>
            </p:cNvSpPr>
            <p:nvPr/>
          </p:nvSpPr>
          <p:spPr bwMode="auto">
            <a:xfrm>
              <a:off x="2506" y="1538"/>
              <a:ext cx="31" cy="46"/>
            </a:xfrm>
            <a:custGeom>
              <a:avLst/>
              <a:gdLst>
                <a:gd name="T0" fmla="*/ 43 w 23"/>
                <a:gd name="T1" fmla="*/ 150 h 31"/>
                <a:gd name="T2" fmla="*/ 57 w 23"/>
                <a:gd name="T3" fmla="*/ 150 h 31"/>
                <a:gd name="T4" fmla="*/ 69 w 23"/>
                <a:gd name="T5" fmla="*/ 128 h 31"/>
                <a:gd name="T6" fmla="*/ 77 w 23"/>
                <a:gd name="T7" fmla="*/ 108 h 31"/>
                <a:gd name="T8" fmla="*/ 77 w 23"/>
                <a:gd name="T9" fmla="*/ 79 h 31"/>
                <a:gd name="T10" fmla="*/ 77 w 23"/>
                <a:gd name="T11" fmla="*/ 49 h 31"/>
                <a:gd name="T12" fmla="*/ 69 w 23"/>
                <a:gd name="T13" fmla="*/ 19 h 31"/>
                <a:gd name="T14" fmla="*/ 57 w 23"/>
                <a:gd name="T15" fmla="*/ 0 h 31"/>
                <a:gd name="T16" fmla="*/ 43 w 23"/>
                <a:gd name="T17" fmla="*/ 0 h 31"/>
                <a:gd name="T18" fmla="*/ 30 w 23"/>
                <a:gd name="T19" fmla="*/ 0 h 31"/>
                <a:gd name="T20" fmla="*/ 16 w 23"/>
                <a:gd name="T21" fmla="*/ 19 h 31"/>
                <a:gd name="T22" fmla="*/ 7 w 23"/>
                <a:gd name="T23" fmla="*/ 49 h 31"/>
                <a:gd name="T24" fmla="*/ 0 w 23"/>
                <a:gd name="T25" fmla="*/ 79 h 31"/>
                <a:gd name="T26" fmla="*/ 7 w 23"/>
                <a:gd name="T27" fmla="*/ 108 h 31"/>
                <a:gd name="T28" fmla="*/ 16 w 23"/>
                <a:gd name="T29" fmla="*/ 128 h 31"/>
                <a:gd name="T30" fmla="*/ 30 w 23"/>
                <a:gd name="T31" fmla="*/ 150 h 31"/>
                <a:gd name="T32" fmla="*/ 43 w 23"/>
                <a:gd name="T33" fmla="*/ 15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31">
                  <a:moveTo>
                    <a:pt x="13" y="31"/>
                  </a:moveTo>
                  <a:lnTo>
                    <a:pt x="17" y="31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9" y="31"/>
                  </a:lnTo>
                  <a:lnTo>
                    <a:pt x="13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3" name="Line 62"/>
            <p:cNvSpPr>
              <a:spLocks noChangeAspect="1" noChangeShapeType="1"/>
            </p:cNvSpPr>
            <p:nvPr/>
          </p:nvSpPr>
          <p:spPr bwMode="auto">
            <a:xfrm flipH="1">
              <a:off x="2534" y="1562"/>
              <a:ext cx="1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4" name="Freeform 63"/>
            <p:cNvSpPr>
              <a:spLocks noChangeAspect="1"/>
            </p:cNvSpPr>
            <p:nvPr/>
          </p:nvSpPr>
          <p:spPr bwMode="auto">
            <a:xfrm>
              <a:off x="2212" y="1501"/>
              <a:ext cx="138" cy="137"/>
            </a:xfrm>
            <a:custGeom>
              <a:avLst/>
              <a:gdLst>
                <a:gd name="T0" fmla="*/ 332 w 103"/>
                <a:gd name="T1" fmla="*/ 0 h 93"/>
                <a:gd name="T2" fmla="*/ 0 w 103"/>
                <a:gd name="T3" fmla="*/ 0 h 93"/>
                <a:gd name="T4" fmla="*/ 0 w 103"/>
                <a:gd name="T5" fmla="*/ 439 h 93"/>
                <a:gd name="T6" fmla="*/ 332 w 103"/>
                <a:gd name="T7" fmla="*/ 439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93">
                  <a:moveTo>
                    <a:pt x="103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103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5" name="Oval 64"/>
            <p:cNvSpPr>
              <a:spLocks noChangeAspect="1" noChangeArrowheads="1"/>
            </p:cNvSpPr>
            <p:nvPr/>
          </p:nvSpPr>
          <p:spPr bwMode="auto">
            <a:xfrm>
              <a:off x="2183" y="155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26" name="Text Box 65"/>
            <p:cNvSpPr txBox="1">
              <a:spLocks noChangeAspect="1" noChangeArrowheads="1"/>
            </p:cNvSpPr>
            <p:nvPr/>
          </p:nvSpPr>
          <p:spPr bwMode="auto">
            <a:xfrm>
              <a:off x="711" y="719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1</a:t>
              </a:r>
              <a:endParaRPr lang="en-US" altLang="de-DE"/>
            </a:p>
          </p:txBody>
        </p:sp>
        <p:sp>
          <p:nvSpPr>
            <p:cNvPr id="41027" name="Text Box 66"/>
            <p:cNvSpPr txBox="1">
              <a:spLocks noChangeAspect="1" noChangeArrowheads="1"/>
            </p:cNvSpPr>
            <p:nvPr/>
          </p:nvSpPr>
          <p:spPr bwMode="auto">
            <a:xfrm>
              <a:off x="711" y="1082"/>
              <a:ext cx="22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2</a:t>
              </a:r>
              <a:endParaRPr lang="en-US" altLang="de-DE"/>
            </a:p>
          </p:txBody>
        </p:sp>
        <p:sp>
          <p:nvSpPr>
            <p:cNvPr id="41028" name="Text Box 67"/>
            <p:cNvSpPr txBox="1">
              <a:spLocks noChangeAspect="1" noChangeArrowheads="1"/>
            </p:cNvSpPr>
            <p:nvPr/>
          </p:nvSpPr>
          <p:spPr bwMode="auto">
            <a:xfrm>
              <a:off x="680" y="1535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3</a:t>
              </a:r>
              <a:endParaRPr lang="en-US" altLang="de-DE"/>
            </a:p>
          </p:txBody>
        </p:sp>
        <p:sp>
          <p:nvSpPr>
            <p:cNvPr id="41029" name="Text Box 68"/>
            <p:cNvSpPr txBox="1">
              <a:spLocks noChangeAspect="1" noChangeArrowheads="1"/>
            </p:cNvSpPr>
            <p:nvPr/>
          </p:nvSpPr>
          <p:spPr bwMode="auto">
            <a:xfrm>
              <a:off x="1255" y="942"/>
              <a:ext cx="22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4</a:t>
              </a:r>
              <a:endParaRPr lang="en-US" altLang="de-DE"/>
            </a:p>
          </p:txBody>
        </p:sp>
        <p:sp>
          <p:nvSpPr>
            <p:cNvPr id="41030" name="Text Box 69"/>
            <p:cNvSpPr txBox="1">
              <a:spLocks noChangeAspect="1" noChangeArrowheads="1"/>
            </p:cNvSpPr>
            <p:nvPr/>
          </p:nvSpPr>
          <p:spPr bwMode="auto">
            <a:xfrm>
              <a:off x="1860" y="1258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5</a:t>
              </a:r>
              <a:endParaRPr lang="en-US" altLang="de-DE"/>
            </a:p>
          </p:txBody>
        </p:sp>
        <p:sp>
          <p:nvSpPr>
            <p:cNvPr id="41031" name="Text Box 70"/>
            <p:cNvSpPr txBox="1">
              <a:spLocks noChangeAspect="1" noChangeArrowheads="1"/>
            </p:cNvSpPr>
            <p:nvPr/>
          </p:nvSpPr>
          <p:spPr bwMode="auto">
            <a:xfrm>
              <a:off x="2344" y="1258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/>
                <a:t>6</a:t>
              </a:r>
              <a:endParaRPr lang="en-US" altLang="de-DE"/>
            </a:p>
          </p:txBody>
        </p:sp>
        <p:sp>
          <p:nvSpPr>
            <p:cNvPr id="41032" name="Line 71"/>
            <p:cNvSpPr>
              <a:spLocks noChangeAspect="1" noChangeShapeType="1"/>
            </p:cNvSpPr>
            <p:nvPr/>
          </p:nvSpPr>
          <p:spPr bwMode="auto">
            <a:xfrm>
              <a:off x="1009" y="854"/>
              <a:ext cx="0" cy="123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3" name="Text Box 72"/>
            <p:cNvSpPr txBox="1">
              <a:spLocks noChangeAspect="1" noChangeArrowheads="1"/>
            </p:cNvSpPr>
            <p:nvPr/>
          </p:nvSpPr>
          <p:spPr bwMode="auto">
            <a:xfrm>
              <a:off x="907" y="565"/>
              <a:ext cx="30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89" tIns="30495" rIns="60989" bIns="30495"/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DE" altLang="de-DE" i="1">
                  <a:solidFill>
                    <a:srgbClr val="000000"/>
                  </a:solidFill>
                </a:rPr>
                <a:t>c</a:t>
              </a:r>
              <a:r>
                <a:rPr lang="de-DE" altLang="de-DE" baseline="-25000">
                  <a:solidFill>
                    <a:srgbClr val="000000"/>
                  </a:solidFill>
                </a:rPr>
                <a:t>1</a:t>
              </a:r>
              <a:endParaRPr lang="en-US" altLang="de-DE"/>
            </a:p>
          </p:txBody>
        </p:sp>
      </p:grpSp>
      <p:sp>
        <p:nvSpPr>
          <p:cNvPr id="699465" name="Text Box 73"/>
          <p:cNvSpPr txBox="1">
            <a:spLocks noChangeArrowheads="1"/>
          </p:cNvSpPr>
          <p:nvPr/>
        </p:nvSpPr>
        <p:spPr bwMode="auto">
          <a:xfrm>
            <a:off x="2597150" y="4797425"/>
            <a:ext cx="21923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z.B. KL-Algorithmus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9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9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9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9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9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9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9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9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9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9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 animBg="1"/>
      <p:bldP spid="699397" grpId="0" animBg="1"/>
      <p:bldP spid="699398" grpId="0" animBg="1"/>
      <p:bldP spid="699399" grpId="0" animBg="1"/>
      <p:bldP spid="699400" grpId="0" animBg="1"/>
      <p:bldP spid="699401" grpId="0" animBg="1"/>
      <p:bldP spid="699402" grpId="0" animBg="1"/>
      <p:bldP spid="699403" grpId="0" animBg="1"/>
      <p:bldP spid="699404" grpId="0" animBg="1"/>
      <p:bldP spid="699405" grpId="0" animBg="1"/>
      <p:bldP spid="699406" grpId="0" animBg="1"/>
      <p:bldP spid="699407" grpId="0" animBg="1"/>
      <p:bldP spid="699408" grpId="0" animBg="1"/>
      <p:bldP spid="699409" grpId="0" animBg="1"/>
      <p:bldP spid="699410" grpId="0" animBg="1"/>
      <p:bldP spid="699411" grpId="0" animBg="1"/>
      <p:bldP spid="699412" grpId="0" animBg="1"/>
      <p:bldP spid="699413" grpId="0" animBg="1"/>
      <p:bldP spid="699414" grpId="0" animBg="1"/>
      <p:bldP spid="699415" grpId="0" animBg="1"/>
      <p:bldP spid="699416" grpId="0" animBg="1"/>
      <p:bldP spid="699417" grpId="0" animBg="1"/>
      <p:bldP spid="699418" grpId="0" animBg="1"/>
      <p:bldP spid="699419" grpId="0" animBg="1"/>
      <p:bldP spid="699420" grpId="0" animBg="1"/>
      <p:bldP spid="699421" grpId="0" animBg="1"/>
      <p:bldP spid="699422" grpId="0" animBg="1"/>
      <p:bldP spid="699423" grpId="0" animBg="1"/>
      <p:bldP spid="699424" grpId="0" animBg="1"/>
      <p:bldP spid="699425" grpId="0"/>
      <p:bldP spid="699426" grpId="0"/>
      <p:bldP spid="6994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50188" y="6478588"/>
            <a:ext cx="1144587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83C7B4-70D0-4E54-B5D3-A0712860F5FE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5123" name="Picture 5" descr="floorplanning01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8" t="8971" r="8739" b="9237"/>
          <a:stretch/>
        </p:blipFill>
        <p:spPr bwMode="auto">
          <a:xfrm>
            <a:off x="179512" y="836712"/>
            <a:ext cx="8856984" cy="59387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4.1	Einführung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608013" y="1308100"/>
            <a:ext cx="7623175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Die Aufgabe der Platzierung ist die Anordnung der einzelnen Schaltungselemente (z.B. Zellen und Bauelemente) auf der zur Verfügung stehenden Layoutfläche unter Berücksichtigung von</a:t>
            </a:r>
            <a:r>
              <a:rPr lang="de-DE" altLang="de-DE" b="1"/>
              <a:t> 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2133600"/>
            <a:ext cx="7623175" cy="774700"/>
          </a:xfrm>
          <a:solidFill>
            <a:schemeClr val="bg1"/>
          </a:solidFill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Randbedingungen (u.a. Überlappungsfreiheit) und </a:t>
            </a:r>
          </a:p>
          <a:p>
            <a:pPr marL="323850" indent="-323850" defTabSz="849313">
              <a:lnSpc>
                <a:spcPct val="100000"/>
              </a:lnSpc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Optimierungszielen (z.B. minimale Verbindungslänge).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97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animBg="1"/>
      <p:bldP spid="669700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-1588" y="0"/>
            <a:ext cx="9145588" cy="8048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61913" y="2759075"/>
            <a:ext cx="49545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Horizontaler Schnitt </a:t>
            </a:r>
            <a:r>
              <a:rPr lang="de-DE" altLang="de-DE" i="1"/>
              <a:t>c</a:t>
            </a:r>
            <a:r>
              <a:rPr lang="de-DE" altLang="de-DE" baseline="-25000"/>
              <a:t>2L</a:t>
            </a:r>
            <a:r>
              <a:rPr lang="de-DE" altLang="de-DE"/>
              <a:t>: </a:t>
            </a:r>
            <a:r>
              <a:rPr lang="de-DE" altLang="de-DE" i="1"/>
              <a:t>T</a:t>
            </a:r>
            <a:r>
              <a:rPr lang="de-DE" altLang="de-DE"/>
              <a:t>={1,4}, </a:t>
            </a:r>
            <a:r>
              <a:rPr lang="de-DE" altLang="de-DE" i="1"/>
              <a:t>B</a:t>
            </a:r>
            <a:r>
              <a:rPr lang="de-DE" altLang="de-DE"/>
              <a:t>={2,0}</a:t>
            </a:r>
          </a:p>
        </p:txBody>
      </p:sp>
      <p:sp>
        <p:nvSpPr>
          <p:cNvPr id="700420" name="Oval 4"/>
          <p:cNvSpPr>
            <a:spLocks noChangeArrowheads="1"/>
          </p:cNvSpPr>
          <p:nvPr/>
        </p:nvSpPr>
        <p:spPr bwMode="auto">
          <a:xfrm>
            <a:off x="1165225" y="3368675"/>
            <a:ext cx="382588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1</a:t>
            </a:r>
          </a:p>
        </p:txBody>
      </p:sp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1165225" y="3903663"/>
            <a:ext cx="382588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0422" name="Oval 6"/>
          <p:cNvSpPr>
            <a:spLocks noChangeArrowheads="1"/>
          </p:cNvSpPr>
          <p:nvPr/>
        </p:nvSpPr>
        <p:spPr bwMode="auto">
          <a:xfrm>
            <a:off x="2079625" y="3903663"/>
            <a:ext cx="382588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00423" name="Oval 7"/>
          <p:cNvSpPr>
            <a:spLocks noChangeArrowheads="1"/>
          </p:cNvSpPr>
          <p:nvPr/>
        </p:nvSpPr>
        <p:spPr bwMode="auto">
          <a:xfrm>
            <a:off x="2079625" y="3368675"/>
            <a:ext cx="382588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4</a:t>
            </a:r>
          </a:p>
        </p:txBody>
      </p:sp>
      <p:sp>
        <p:nvSpPr>
          <p:cNvPr id="700424" name="Line 8"/>
          <p:cNvSpPr>
            <a:spLocks noChangeShapeType="1"/>
          </p:cNvSpPr>
          <p:nvPr/>
        </p:nvSpPr>
        <p:spPr bwMode="auto">
          <a:xfrm>
            <a:off x="1547813" y="3521075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25" name="Line 9"/>
          <p:cNvSpPr>
            <a:spLocks noChangeShapeType="1"/>
          </p:cNvSpPr>
          <p:nvPr/>
        </p:nvSpPr>
        <p:spPr bwMode="auto">
          <a:xfrm flipV="1">
            <a:off x="1547813" y="3597275"/>
            <a:ext cx="5318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26" name="Line 10"/>
          <p:cNvSpPr>
            <a:spLocks noChangeShapeType="1"/>
          </p:cNvSpPr>
          <p:nvPr/>
        </p:nvSpPr>
        <p:spPr bwMode="auto">
          <a:xfrm>
            <a:off x="1090613" y="3825875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4768850" y="2759075"/>
            <a:ext cx="51847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Horizontaler Schnitt </a:t>
            </a:r>
            <a:r>
              <a:rPr lang="de-DE" altLang="de-DE" i="1"/>
              <a:t>c</a:t>
            </a:r>
            <a:r>
              <a:rPr lang="de-DE" altLang="de-DE" baseline="-25000"/>
              <a:t>2R</a:t>
            </a:r>
            <a:r>
              <a:rPr lang="de-DE" altLang="de-DE"/>
              <a:t>: </a:t>
            </a:r>
            <a:r>
              <a:rPr lang="de-DE" altLang="de-DE" i="1"/>
              <a:t>T</a:t>
            </a:r>
            <a:r>
              <a:rPr lang="de-DE" altLang="de-DE"/>
              <a:t>={3,5}, </a:t>
            </a:r>
            <a:r>
              <a:rPr lang="de-DE" altLang="de-DE" i="1"/>
              <a:t>B</a:t>
            </a:r>
            <a:r>
              <a:rPr lang="de-DE" altLang="de-DE"/>
              <a:t>={6,0}</a:t>
            </a:r>
          </a:p>
        </p:txBody>
      </p:sp>
      <p:sp>
        <p:nvSpPr>
          <p:cNvPr id="700428" name="Oval 12"/>
          <p:cNvSpPr>
            <a:spLocks noChangeArrowheads="1"/>
          </p:cNvSpPr>
          <p:nvPr/>
        </p:nvSpPr>
        <p:spPr bwMode="auto">
          <a:xfrm>
            <a:off x="5773738" y="3378200"/>
            <a:ext cx="381000" cy="38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3</a:t>
            </a:r>
          </a:p>
        </p:txBody>
      </p:sp>
      <p:sp>
        <p:nvSpPr>
          <p:cNvPr id="700429" name="Oval 13"/>
          <p:cNvSpPr>
            <a:spLocks noChangeArrowheads="1"/>
          </p:cNvSpPr>
          <p:nvPr/>
        </p:nvSpPr>
        <p:spPr bwMode="auto">
          <a:xfrm>
            <a:off x="6537325" y="3368675"/>
            <a:ext cx="381000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5</a:t>
            </a:r>
          </a:p>
        </p:txBody>
      </p:sp>
      <p:sp>
        <p:nvSpPr>
          <p:cNvPr id="700430" name="Oval 14"/>
          <p:cNvSpPr>
            <a:spLocks noChangeArrowheads="1"/>
          </p:cNvSpPr>
          <p:nvPr/>
        </p:nvSpPr>
        <p:spPr bwMode="auto">
          <a:xfrm>
            <a:off x="6537325" y="391160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00431" name="Oval 15"/>
          <p:cNvSpPr>
            <a:spLocks noChangeArrowheads="1"/>
          </p:cNvSpPr>
          <p:nvPr/>
        </p:nvSpPr>
        <p:spPr bwMode="auto">
          <a:xfrm>
            <a:off x="5773738" y="391160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00432" name="Line 16"/>
          <p:cNvSpPr>
            <a:spLocks noChangeShapeType="1"/>
          </p:cNvSpPr>
          <p:nvPr/>
        </p:nvSpPr>
        <p:spPr bwMode="auto">
          <a:xfrm flipH="1">
            <a:off x="6721475" y="3756025"/>
            <a:ext cx="47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33" name="Line 17"/>
          <p:cNvSpPr>
            <a:spLocks noChangeShapeType="1"/>
          </p:cNvSpPr>
          <p:nvPr/>
        </p:nvSpPr>
        <p:spPr bwMode="auto">
          <a:xfrm flipV="1">
            <a:off x="6167438" y="3552825"/>
            <a:ext cx="3698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34" name="Line 18"/>
          <p:cNvSpPr>
            <a:spLocks noChangeShapeType="1"/>
          </p:cNvSpPr>
          <p:nvPr/>
        </p:nvSpPr>
        <p:spPr bwMode="auto">
          <a:xfrm>
            <a:off x="5622925" y="3835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00435" name="Group 19"/>
          <p:cNvGrpSpPr>
            <a:grpSpLocks/>
          </p:cNvGrpSpPr>
          <p:nvPr/>
        </p:nvGrpSpPr>
        <p:grpSpPr bwMode="auto">
          <a:xfrm>
            <a:off x="5830888" y="5167313"/>
            <a:ext cx="2206625" cy="990600"/>
            <a:chOff x="4062" y="164"/>
            <a:chExt cx="1313" cy="590"/>
          </a:xfrm>
        </p:grpSpPr>
        <p:sp>
          <p:nvSpPr>
            <p:cNvPr id="42095" name="Rectangle 20"/>
            <p:cNvSpPr>
              <a:spLocks noChangeArrowheads="1"/>
            </p:cNvSpPr>
            <p:nvPr/>
          </p:nvSpPr>
          <p:spPr bwMode="auto">
            <a:xfrm rot="5400000">
              <a:off x="5129" y="165"/>
              <a:ext cx="241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96" name="Rectangle 21"/>
            <p:cNvSpPr>
              <a:spLocks noChangeArrowheads="1"/>
            </p:cNvSpPr>
            <p:nvPr/>
          </p:nvSpPr>
          <p:spPr bwMode="auto">
            <a:xfrm rot="5400000">
              <a:off x="4787" y="160"/>
              <a:ext cx="241" cy="2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97" name="Rectangle 22"/>
            <p:cNvSpPr>
              <a:spLocks noChangeArrowheads="1"/>
            </p:cNvSpPr>
            <p:nvPr/>
          </p:nvSpPr>
          <p:spPr bwMode="auto">
            <a:xfrm rot="5400000">
              <a:off x="4408" y="159"/>
              <a:ext cx="241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98" name="Rectangle 23"/>
            <p:cNvSpPr>
              <a:spLocks noChangeArrowheads="1"/>
            </p:cNvSpPr>
            <p:nvPr/>
          </p:nvSpPr>
          <p:spPr bwMode="auto">
            <a:xfrm rot="5400000">
              <a:off x="4067" y="159"/>
              <a:ext cx="241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99" name="Rectangle 24"/>
            <p:cNvSpPr>
              <a:spLocks noChangeArrowheads="1"/>
            </p:cNvSpPr>
            <p:nvPr/>
          </p:nvSpPr>
          <p:spPr bwMode="auto">
            <a:xfrm rot="5400000">
              <a:off x="5130" y="509"/>
              <a:ext cx="239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100" name="Rectangle 25"/>
            <p:cNvSpPr>
              <a:spLocks noChangeArrowheads="1"/>
            </p:cNvSpPr>
            <p:nvPr/>
          </p:nvSpPr>
          <p:spPr bwMode="auto">
            <a:xfrm rot="5400000">
              <a:off x="4776" y="509"/>
              <a:ext cx="241" cy="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101" name="Rectangle 26"/>
            <p:cNvSpPr>
              <a:spLocks noChangeArrowheads="1"/>
            </p:cNvSpPr>
            <p:nvPr/>
          </p:nvSpPr>
          <p:spPr bwMode="auto">
            <a:xfrm rot="5400000">
              <a:off x="4075" y="509"/>
              <a:ext cx="238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102" name="Rectangle 27"/>
            <p:cNvSpPr>
              <a:spLocks noChangeArrowheads="1"/>
            </p:cNvSpPr>
            <p:nvPr/>
          </p:nvSpPr>
          <p:spPr bwMode="auto">
            <a:xfrm rot="5400000">
              <a:off x="4409" y="509"/>
              <a:ext cx="239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00444" name="Oval 28"/>
          <p:cNvSpPr>
            <a:spLocks noChangeArrowheads="1"/>
          </p:cNvSpPr>
          <p:nvPr/>
        </p:nvSpPr>
        <p:spPr bwMode="auto">
          <a:xfrm>
            <a:off x="1547813" y="5162550"/>
            <a:ext cx="382587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1</a:t>
            </a:r>
          </a:p>
        </p:txBody>
      </p:sp>
      <p:sp>
        <p:nvSpPr>
          <p:cNvPr id="700445" name="Oval 29"/>
          <p:cNvSpPr>
            <a:spLocks noChangeArrowheads="1"/>
          </p:cNvSpPr>
          <p:nvPr/>
        </p:nvSpPr>
        <p:spPr bwMode="auto">
          <a:xfrm>
            <a:off x="2159000" y="5664200"/>
            <a:ext cx="381000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2</a:t>
            </a:r>
          </a:p>
        </p:txBody>
      </p:sp>
      <p:sp>
        <p:nvSpPr>
          <p:cNvPr id="700446" name="Oval 30"/>
          <p:cNvSpPr>
            <a:spLocks noChangeArrowheads="1"/>
          </p:cNvSpPr>
          <p:nvPr/>
        </p:nvSpPr>
        <p:spPr bwMode="auto">
          <a:xfrm>
            <a:off x="1547813" y="5664200"/>
            <a:ext cx="382587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0</a:t>
            </a:r>
          </a:p>
        </p:txBody>
      </p:sp>
      <p:sp>
        <p:nvSpPr>
          <p:cNvPr id="700447" name="Oval 31"/>
          <p:cNvSpPr>
            <a:spLocks noChangeArrowheads="1"/>
          </p:cNvSpPr>
          <p:nvPr/>
        </p:nvSpPr>
        <p:spPr bwMode="auto">
          <a:xfrm>
            <a:off x="2159000" y="5162550"/>
            <a:ext cx="381000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4</a:t>
            </a:r>
          </a:p>
        </p:txBody>
      </p:sp>
      <p:sp>
        <p:nvSpPr>
          <p:cNvPr id="700448" name="Line 32"/>
          <p:cNvSpPr>
            <a:spLocks noChangeShapeType="1"/>
          </p:cNvSpPr>
          <p:nvPr/>
        </p:nvSpPr>
        <p:spPr bwMode="auto">
          <a:xfrm>
            <a:off x="1930400" y="53149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49" name="Line 33"/>
          <p:cNvSpPr>
            <a:spLocks noChangeShapeType="1"/>
          </p:cNvSpPr>
          <p:nvPr/>
        </p:nvSpPr>
        <p:spPr bwMode="auto">
          <a:xfrm>
            <a:off x="2540000" y="5314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0" name="Line 34"/>
          <p:cNvSpPr>
            <a:spLocks noChangeShapeType="1"/>
          </p:cNvSpPr>
          <p:nvPr/>
        </p:nvSpPr>
        <p:spPr bwMode="auto">
          <a:xfrm>
            <a:off x="2768600" y="5086350"/>
            <a:ext cx="0" cy="992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1" name="Line 35"/>
          <p:cNvSpPr>
            <a:spLocks noChangeShapeType="1"/>
          </p:cNvSpPr>
          <p:nvPr/>
        </p:nvSpPr>
        <p:spPr bwMode="auto">
          <a:xfrm>
            <a:off x="1624013" y="5619750"/>
            <a:ext cx="2287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2" name="Oval 36"/>
          <p:cNvSpPr>
            <a:spLocks noChangeArrowheads="1"/>
          </p:cNvSpPr>
          <p:nvPr/>
        </p:nvSpPr>
        <p:spPr bwMode="auto">
          <a:xfrm>
            <a:off x="2919413" y="5164138"/>
            <a:ext cx="381000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5</a:t>
            </a:r>
          </a:p>
        </p:txBody>
      </p:sp>
      <p:sp>
        <p:nvSpPr>
          <p:cNvPr id="700453" name="Oval 37"/>
          <p:cNvSpPr>
            <a:spLocks noChangeArrowheads="1"/>
          </p:cNvSpPr>
          <p:nvPr/>
        </p:nvSpPr>
        <p:spPr bwMode="auto">
          <a:xfrm>
            <a:off x="3530600" y="5162550"/>
            <a:ext cx="382588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3</a:t>
            </a:r>
          </a:p>
        </p:txBody>
      </p:sp>
      <p:sp>
        <p:nvSpPr>
          <p:cNvPr id="700454" name="Oval 38"/>
          <p:cNvSpPr>
            <a:spLocks noChangeArrowheads="1"/>
          </p:cNvSpPr>
          <p:nvPr/>
        </p:nvSpPr>
        <p:spPr bwMode="auto">
          <a:xfrm>
            <a:off x="3530600" y="5672138"/>
            <a:ext cx="382588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0</a:t>
            </a:r>
          </a:p>
        </p:txBody>
      </p:sp>
      <p:sp>
        <p:nvSpPr>
          <p:cNvPr id="700455" name="Oval 39"/>
          <p:cNvSpPr>
            <a:spLocks noChangeArrowheads="1"/>
          </p:cNvSpPr>
          <p:nvPr/>
        </p:nvSpPr>
        <p:spPr bwMode="auto">
          <a:xfrm>
            <a:off x="2919413" y="5664200"/>
            <a:ext cx="381000" cy="38100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6</a:t>
            </a:r>
          </a:p>
        </p:txBody>
      </p:sp>
      <p:sp>
        <p:nvSpPr>
          <p:cNvPr id="700456" name="Line 40"/>
          <p:cNvSpPr>
            <a:spLocks noChangeShapeType="1"/>
          </p:cNvSpPr>
          <p:nvPr/>
        </p:nvSpPr>
        <p:spPr bwMode="auto">
          <a:xfrm>
            <a:off x="3105150" y="5564188"/>
            <a:ext cx="0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7" name="Line 41"/>
          <p:cNvSpPr>
            <a:spLocks noChangeShapeType="1"/>
          </p:cNvSpPr>
          <p:nvPr/>
        </p:nvSpPr>
        <p:spPr bwMode="auto">
          <a:xfrm flipV="1">
            <a:off x="3300413" y="53149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8" name="Line 42"/>
          <p:cNvSpPr>
            <a:spLocks noChangeShapeType="1"/>
          </p:cNvSpPr>
          <p:nvPr/>
        </p:nvSpPr>
        <p:spPr bwMode="auto">
          <a:xfrm>
            <a:off x="2344738" y="5561013"/>
            <a:ext cx="0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59" name="Line 43"/>
          <p:cNvSpPr>
            <a:spLocks noChangeShapeType="1"/>
          </p:cNvSpPr>
          <p:nvPr/>
        </p:nvSpPr>
        <p:spPr bwMode="auto">
          <a:xfrm>
            <a:off x="3454400" y="5086350"/>
            <a:ext cx="0" cy="992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0" name="Line 44"/>
          <p:cNvSpPr>
            <a:spLocks noChangeShapeType="1"/>
          </p:cNvSpPr>
          <p:nvPr/>
        </p:nvSpPr>
        <p:spPr bwMode="auto">
          <a:xfrm>
            <a:off x="2082800" y="5086350"/>
            <a:ext cx="0" cy="9921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1" name="Freeform 45"/>
          <p:cNvSpPr>
            <a:spLocks/>
          </p:cNvSpPr>
          <p:nvPr/>
        </p:nvSpPr>
        <p:spPr bwMode="auto">
          <a:xfrm>
            <a:off x="5908675" y="5241925"/>
            <a:ext cx="188913" cy="276225"/>
          </a:xfrm>
          <a:custGeom>
            <a:avLst/>
            <a:gdLst>
              <a:gd name="T0" fmla="*/ 0 w 113"/>
              <a:gd name="T1" fmla="*/ 2147483647 h 164"/>
              <a:gd name="T2" fmla="*/ 2147483647 w 113"/>
              <a:gd name="T3" fmla="*/ 2147483647 h 164"/>
              <a:gd name="T4" fmla="*/ 2147483647 w 113"/>
              <a:gd name="T5" fmla="*/ 2147483647 h 164"/>
              <a:gd name="T6" fmla="*/ 2147483647 w 113"/>
              <a:gd name="T7" fmla="*/ 2147483647 h 164"/>
              <a:gd name="T8" fmla="*/ 2147483647 w 113"/>
              <a:gd name="T9" fmla="*/ 2147483647 h 164"/>
              <a:gd name="T10" fmla="*/ 2147483647 w 113"/>
              <a:gd name="T11" fmla="*/ 2147483647 h 164"/>
              <a:gd name="T12" fmla="*/ 2147483647 w 113"/>
              <a:gd name="T13" fmla="*/ 2147483647 h 164"/>
              <a:gd name="T14" fmla="*/ 2147483647 w 113"/>
              <a:gd name="T15" fmla="*/ 2147483647 h 164"/>
              <a:gd name="T16" fmla="*/ 2147483647 w 113"/>
              <a:gd name="T17" fmla="*/ 2147483647 h 164"/>
              <a:gd name="T18" fmla="*/ 2147483647 w 113"/>
              <a:gd name="T19" fmla="*/ 2147483647 h 164"/>
              <a:gd name="T20" fmla="*/ 0 w 113"/>
              <a:gd name="T21" fmla="*/ 0 h 164"/>
              <a:gd name="T22" fmla="*/ 0 w 113"/>
              <a:gd name="T23" fmla="*/ 2147483647 h 1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" h="164">
                <a:moveTo>
                  <a:pt x="0" y="164"/>
                </a:moveTo>
                <a:lnTo>
                  <a:pt x="35" y="158"/>
                </a:lnTo>
                <a:lnTo>
                  <a:pt x="68" y="146"/>
                </a:lnTo>
                <a:lnTo>
                  <a:pt x="93" y="127"/>
                </a:lnTo>
                <a:lnTo>
                  <a:pt x="107" y="107"/>
                </a:lnTo>
                <a:lnTo>
                  <a:pt x="113" y="82"/>
                </a:lnTo>
                <a:lnTo>
                  <a:pt x="107" y="57"/>
                </a:lnTo>
                <a:lnTo>
                  <a:pt x="93" y="37"/>
                </a:lnTo>
                <a:lnTo>
                  <a:pt x="68" y="20"/>
                </a:lnTo>
                <a:lnTo>
                  <a:pt x="35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2" name="Freeform 46"/>
          <p:cNvSpPr>
            <a:spLocks/>
          </p:cNvSpPr>
          <p:nvPr/>
        </p:nvSpPr>
        <p:spPr bwMode="auto">
          <a:xfrm>
            <a:off x="6097588" y="5353050"/>
            <a:ext cx="42862" cy="55563"/>
          </a:xfrm>
          <a:custGeom>
            <a:avLst/>
            <a:gdLst>
              <a:gd name="T0" fmla="*/ 2147483647 w 25"/>
              <a:gd name="T1" fmla="*/ 2147483647 h 33"/>
              <a:gd name="T2" fmla="*/ 2147483647 w 25"/>
              <a:gd name="T3" fmla="*/ 2147483647 h 33"/>
              <a:gd name="T4" fmla="*/ 2147483647 w 25"/>
              <a:gd name="T5" fmla="*/ 2147483647 h 33"/>
              <a:gd name="T6" fmla="*/ 2147483647 w 25"/>
              <a:gd name="T7" fmla="*/ 2147483647 h 33"/>
              <a:gd name="T8" fmla="*/ 2147483647 w 25"/>
              <a:gd name="T9" fmla="*/ 2147483647 h 33"/>
              <a:gd name="T10" fmla="*/ 2147483647 w 25"/>
              <a:gd name="T11" fmla="*/ 2147483647 h 33"/>
              <a:gd name="T12" fmla="*/ 2147483647 w 25"/>
              <a:gd name="T13" fmla="*/ 2147483647 h 33"/>
              <a:gd name="T14" fmla="*/ 2147483647 w 25"/>
              <a:gd name="T15" fmla="*/ 2147483647 h 33"/>
              <a:gd name="T16" fmla="*/ 2147483647 w 25"/>
              <a:gd name="T17" fmla="*/ 0 h 33"/>
              <a:gd name="T18" fmla="*/ 2147483647 w 25"/>
              <a:gd name="T19" fmla="*/ 2147483647 h 33"/>
              <a:gd name="T20" fmla="*/ 2147483647 w 25"/>
              <a:gd name="T21" fmla="*/ 2147483647 h 33"/>
              <a:gd name="T22" fmla="*/ 0 w 25"/>
              <a:gd name="T23" fmla="*/ 2147483647 h 33"/>
              <a:gd name="T24" fmla="*/ 0 w 25"/>
              <a:gd name="T25" fmla="*/ 2147483647 h 33"/>
              <a:gd name="T26" fmla="*/ 0 w 25"/>
              <a:gd name="T27" fmla="*/ 2147483647 h 33"/>
              <a:gd name="T28" fmla="*/ 2147483647 w 25"/>
              <a:gd name="T29" fmla="*/ 2147483647 h 33"/>
              <a:gd name="T30" fmla="*/ 2147483647 w 25"/>
              <a:gd name="T31" fmla="*/ 2147483647 h 33"/>
              <a:gd name="T32" fmla="*/ 2147483647 w 25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33">
                <a:moveTo>
                  <a:pt x="13" y="33"/>
                </a:moveTo>
                <a:lnTo>
                  <a:pt x="17" y="30"/>
                </a:lnTo>
                <a:lnTo>
                  <a:pt x="21" y="28"/>
                </a:lnTo>
                <a:lnTo>
                  <a:pt x="25" y="22"/>
                </a:lnTo>
                <a:lnTo>
                  <a:pt x="25" y="16"/>
                </a:lnTo>
                <a:lnTo>
                  <a:pt x="25" y="10"/>
                </a:lnTo>
                <a:lnTo>
                  <a:pt x="21" y="6"/>
                </a:lnTo>
                <a:lnTo>
                  <a:pt x="17" y="2"/>
                </a:lnTo>
                <a:lnTo>
                  <a:pt x="13" y="0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2" y="28"/>
                </a:lnTo>
                <a:lnTo>
                  <a:pt x="6" y="30"/>
                </a:lnTo>
                <a:lnTo>
                  <a:pt x="13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3" name="Freeform 47"/>
          <p:cNvSpPr>
            <a:spLocks/>
          </p:cNvSpPr>
          <p:nvPr/>
        </p:nvSpPr>
        <p:spPr bwMode="auto">
          <a:xfrm>
            <a:off x="7661275" y="5241925"/>
            <a:ext cx="82550" cy="322263"/>
          </a:xfrm>
          <a:custGeom>
            <a:avLst/>
            <a:gdLst>
              <a:gd name="T0" fmla="*/ 0 w 49"/>
              <a:gd name="T1" fmla="*/ 2147483647 h 191"/>
              <a:gd name="T2" fmla="*/ 2147483647 w 49"/>
              <a:gd name="T3" fmla="*/ 2147483647 h 191"/>
              <a:gd name="T4" fmla="*/ 2147483647 w 49"/>
              <a:gd name="T5" fmla="*/ 2147483647 h 191"/>
              <a:gd name="T6" fmla="*/ 2147483647 w 49"/>
              <a:gd name="T7" fmla="*/ 2147483647 h 191"/>
              <a:gd name="T8" fmla="*/ 2147483647 w 49"/>
              <a:gd name="T9" fmla="*/ 2147483647 h 191"/>
              <a:gd name="T10" fmla="*/ 2147483647 w 49"/>
              <a:gd name="T11" fmla="*/ 2147483647 h 191"/>
              <a:gd name="T12" fmla="*/ 2147483647 w 49"/>
              <a:gd name="T13" fmla="*/ 2147483647 h 191"/>
              <a:gd name="T14" fmla="*/ 2147483647 w 49"/>
              <a:gd name="T15" fmla="*/ 2147483647 h 191"/>
              <a:gd name="T16" fmla="*/ 2147483647 w 49"/>
              <a:gd name="T17" fmla="*/ 2147483647 h 191"/>
              <a:gd name="T18" fmla="*/ 2147483647 w 49"/>
              <a:gd name="T19" fmla="*/ 2147483647 h 191"/>
              <a:gd name="T20" fmla="*/ 0 w 49"/>
              <a:gd name="T21" fmla="*/ 0 h 1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4" y="185"/>
                </a:lnTo>
                <a:lnTo>
                  <a:pt x="28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6"/>
                </a:lnTo>
                <a:lnTo>
                  <a:pt x="47" y="65"/>
                </a:lnTo>
                <a:lnTo>
                  <a:pt x="39" y="39"/>
                </a:lnTo>
                <a:lnTo>
                  <a:pt x="28" y="18"/>
                </a:lnTo>
                <a:lnTo>
                  <a:pt x="14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4" name="Freeform 48"/>
          <p:cNvSpPr>
            <a:spLocks/>
          </p:cNvSpPr>
          <p:nvPr/>
        </p:nvSpPr>
        <p:spPr bwMode="auto">
          <a:xfrm>
            <a:off x="7661275" y="5241925"/>
            <a:ext cx="261938" cy="322263"/>
          </a:xfrm>
          <a:custGeom>
            <a:avLst/>
            <a:gdLst>
              <a:gd name="T0" fmla="*/ 0 w 156"/>
              <a:gd name="T1" fmla="*/ 2147483647 h 191"/>
              <a:gd name="T2" fmla="*/ 2147483647 w 156"/>
              <a:gd name="T3" fmla="*/ 2147483647 h 191"/>
              <a:gd name="T4" fmla="*/ 2147483647 w 156"/>
              <a:gd name="T5" fmla="*/ 2147483647 h 191"/>
              <a:gd name="T6" fmla="*/ 2147483647 w 156"/>
              <a:gd name="T7" fmla="*/ 2147483647 h 191"/>
              <a:gd name="T8" fmla="*/ 2147483647 w 156"/>
              <a:gd name="T9" fmla="*/ 2147483647 h 191"/>
              <a:gd name="T10" fmla="*/ 2147483647 w 156"/>
              <a:gd name="T11" fmla="*/ 2147483647 h 191"/>
              <a:gd name="T12" fmla="*/ 2147483647 w 156"/>
              <a:gd name="T13" fmla="*/ 2147483647 h 191"/>
              <a:gd name="T14" fmla="*/ 2147483647 w 156"/>
              <a:gd name="T15" fmla="*/ 2147483647 h 191"/>
              <a:gd name="T16" fmla="*/ 2147483647 w 156"/>
              <a:gd name="T17" fmla="*/ 2147483647 h 191"/>
              <a:gd name="T18" fmla="*/ 2147483647 w 156"/>
              <a:gd name="T19" fmla="*/ 2147483647 h 191"/>
              <a:gd name="T20" fmla="*/ 2147483647 w 156"/>
              <a:gd name="T21" fmla="*/ 2147483647 h 191"/>
              <a:gd name="T22" fmla="*/ 2147483647 w 156"/>
              <a:gd name="T23" fmla="*/ 2147483647 h 191"/>
              <a:gd name="T24" fmla="*/ 0 w 156"/>
              <a:gd name="T25" fmla="*/ 0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60"/>
                </a:lnTo>
                <a:lnTo>
                  <a:pt x="135" y="139"/>
                </a:lnTo>
                <a:lnTo>
                  <a:pt x="152" y="119"/>
                </a:lnTo>
                <a:lnTo>
                  <a:pt x="156" y="96"/>
                </a:lnTo>
                <a:lnTo>
                  <a:pt x="152" y="72"/>
                </a:lnTo>
                <a:lnTo>
                  <a:pt x="135" y="51"/>
                </a:lnTo>
                <a:lnTo>
                  <a:pt x="111" y="33"/>
                </a:lnTo>
                <a:lnTo>
                  <a:pt x="80" y="16"/>
                </a:lnTo>
                <a:lnTo>
                  <a:pt x="43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5" name="Freeform 49"/>
          <p:cNvSpPr>
            <a:spLocks/>
          </p:cNvSpPr>
          <p:nvPr/>
        </p:nvSpPr>
        <p:spPr bwMode="auto">
          <a:xfrm>
            <a:off x="7923213" y="5376863"/>
            <a:ext cx="41275" cy="55562"/>
          </a:xfrm>
          <a:custGeom>
            <a:avLst/>
            <a:gdLst>
              <a:gd name="T0" fmla="*/ 2147483647 w 25"/>
              <a:gd name="T1" fmla="*/ 2147483647 h 33"/>
              <a:gd name="T2" fmla="*/ 2147483647 w 25"/>
              <a:gd name="T3" fmla="*/ 2147483647 h 33"/>
              <a:gd name="T4" fmla="*/ 2147483647 w 25"/>
              <a:gd name="T5" fmla="*/ 2147483647 h 33"/>
              <a:gd name="T6" fmla="*/ 2147483647 w 25"/>
              <a:gd name="T7" fmla="*/ 2147483647 h 33"/>
              <a:gd name="T8" fmla="*/ 2147483647 w 25"/>
              <a:gd name="T9" fmla="*/ 2147483647 h 33"/>
              <a:gd name="T10" fmla="*/ 2147483647 w 25"/>
              <a:gd name="T11" fmla="*/ 2147483647 h 33"/>
              <a:gd name="T12" fmla="*/ 2147483647 w 25"/>
              <a:gd name="T13" fmla="*/ 2147483647 h 33"/>
              <a:gd name="T14" fmla="*/ 2147483647 w 25"/>
              <a:gd name="T15" fmla="*/ 0 h 33"/>
              <a:gd name="T16" fmla="*/ 2147483647 w 25"/>
              <a:gd name="T17" fmla="*/ 0 h 33"/>
              <a:gd name="T18" fmla="*/ 2147483647 w 25"/>
              <a:gd name="T19" fmla="*/ 0 h 33"/>
              <a:gd name="T20" fmla="*/ 2147483647 w 25"/>
              <a:gd name="T21" fmla="*/ 2147483647 h 33"/>
              <a:gd name="T22" fmla="*/ 2147483647 w 25"/>
              <a:gd name="T23" fmla="*/ 2147483647 h 33"/>
              <a:gd name="T24" fmla="*/ 0 w 25"/>
              <a:gd name="T25" fmla="*/ 2147483647 h 33"/>
              <a:gd name="T26" fmla="*/ 2147483647 w 25"/>
              <a:gd name="T27" fmla="*/ 2147483647 h 33"/>
              <a:gd name="T28" fmla="*/ 2147483647 w 25"/>
              <a:gd name="T29" fmla="*/ 2147483647 h 33"/>
              <a:gd name="T30" fmla="*/ 2147483647 w 25"/>
              <a:gd name="T31" fmla="*/ 2147483647 h 33"/>
              <a:gd name="T32" fmla="*/ 2147483647 w 25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33">
                <a:moveTo>
                  <a:pt x="12" y="33"/>
                </a:moveTo>
                <a:lnTo>
                  <a:pt x="16" y="31"/>
                </a:lnTo>
                <a:lnTo>
                  <a:pt x="20" y="26"/>
                </a:lnTo>
                <a:lnTo>
                  <a:pt x="22" y="22"/>
                </a:lnTo>
                <a:lnTo>
                  <a:pt x="25" y="16"/>
                </a:lnTo>
                <a:lnTo>
                  <a:pt x="22" y="10"/>
                </a:lnTo>
                <a:lnTo>
                  <a:pt x="20" y="4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6" name="Line 50"/>
          <p:cNvSpPr>
            <a:spLocks noChangeShapeType="1"/>
          </p:cNvSpPr>
          <p:nvPr/>
        </p:nvSpPr>
        <p:spPr bwMode="auto">
          <a:xfrm>
            <a:off x="5724525" y="5305425"/>
            <a:ext cx="184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7" name="Line 51"/>
          <p:cNvSpPr>
            <a:spLocks noChangeShapeType="1"/>
          </p:cNvSpPr>
          <p:nvPr/>
        </p:nvSpPr>
        <p:spPr bwMode="auto">
          <a:xfrm>
            <a:off x="5724525" y="5445125"/>
            <a:ext cx="1841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8" name="Line 52"/>
          <p:cNvSpPr>
            <a:spLocks noChangeShapeType="1"/>
          </p:cNvSpPr>
          <p:nvPr/>
        </p:nvSpPr>
        <p:spPr bwMode="auto">
          <a:xfrm>
            <a:off x="7570788" y="5318125"/>
            <a:ext cx="165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69" name="Line 53"/>
          <p:cNvSpPr>
            <a:spLocks noChangeShapeType="1"/>
          </p:cNvSpPr>
          <p:nvPr/>
        </p:nvSpPr>
        <p:spPr bwMode="auto">
          <a:xfrm>
            <a:off x="7570788" y="5462588"/>
            <a:ext cx="165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0" name="Freeform 54"/>
          <p:cNvSpPr>
            <a:spLocks/>
          </p:cNvSpPr>
          <p:nvPr/>
        </p:nvSpPr>
        <p:spPr bwMode="auto">
          <a:xfrm>
            <a:off x="6511925" y="5802313"/>
            <a:ext cx="192088" cy="276225"/>
          </a:xfrm>
          <a:custGeom>
            <a:avLst/>
            <a:gdLst>
              <a:gd name="T0" fmla="*/ 0 w 115"/>
              <a:gd name="T1" fmla="*/ 2147483647 h 164"/>
              <a:gd name="T2" fmla="*/ 2147483647 w 115"/>
              <a:gd name="T3" fmla="*/ 2147483647 h 164"/>
              <a:gd name="T4" fmla="*/ 2147483647 w 115"/>
              <a:gd name="T5" fmla="*/ 2147483647 h 164"/>
              <a:gd name="T6" fmla="*/ 2147483647 w 115"/>
              <a:gd name="T7" fmla="*/ 2147483647 h 164"/>
              <a:gd name="T8" fmla="*/ 2147483647 w 115"/>
              <a:gd name="T9" fmla="*/ 2147483647 h 164"/>
              <a:gd name="T10" fmla="*/ 2147483647 w 115"/>
              <a:gd name="T11" fmla="*/ 2147483647 h 164"/>
              <a:gd name="T12" fmla="*/ 2147483647 w 115"/>
              <a:gd name="T13" fmla="*/ 2147483647 h 164"/>
              <a:gd name="T14" fmla="*/ 2147483647 w 115"/>
              <a:gd name="T15" fmla="*/ 2147483647 h 164"/>
              <a:gd name="T16" fmla="*/ 2147483647 w 115"/>
              <a:gd name="T17" fmla="*/ 2147483647 h 164"/>
              <a:gd name="T18" fmla="*/ 2147483647 w 115"/>
              <a:gd name="T19" fmla="*/ 2147483647 h 164"/>
              <a:gd name="T20" fmla="*/ 0 w 115"/>
              <a:gd name="T21" fmla="*/ 0 h 164"/>
              <a:gd name="T22" fmla="*/ 0 w 115"/>
              <a:gd name="T23" fmla="*/ 2147483647 h 1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4">
                <a:moveTo>
                  <a:pt x="0" y="164"/>
                </a:moveTo>
                <a:lnTo>
                  <a:pt x="37" y="158"/>
                </a:lnTo>
                <a:lnTo>
                  <a:pt x="68" y="146"/>
                </a:lnTo>
                <a:lnTo>
                  <a:pt x="93" y="127"/>
                </a:lnTo>
                <a:lnTo>
                  <a:pt x="109" y="107"/>
                </a:lnTo>
                <a:lnTo>
                  <a:pt x="115" y="82"/>
                </a:lnTo>
                <a:lnTo>
                  <a:pt x="109" y="57"/>
                </a:lnTo>
                <a:lnTo>
                  <a:pt x="93" y="37"/>
                </a:lnTo>
                <a:lnTo>
                  <a:pt x="68" y="20"/>
                </a:lnTo>
                <a:lnTo>
                  <a:pt x="37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1" name="Freeform 55"/>
          <p:cNvSpPr>
            <a:spLocks/>
          </p:cNvSpPr>
          <p:nvPr/>
        </p:nvSpPr>
        <p:spPr bwMode="auto">
          <a:xfrm>
            <a:off x="6700838" y="5913438"/>
            <a:ext cx="46037" cy="555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0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2147483647 w 27"/>
              <a:gd name="T23" fmla="*/ 2147483647 h 33"/>
              <a:gd name="T24" fmla="*/ 0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2147483647 w 27"/>
              <a:gd name="T31" fmla="*/ 2147483647 h 33"/>
              <a:gd name="T32" fmla="*/ 2147483647 w 27"/>
              <a:gd name="T33" fmla="*/ 2147483647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33">
                <a:moveTo>
                  <a:pt x="15" y="33"/>
                </a:moveTo>
                <a:lnTo>
                  <a:pt x="19" y="30"/>
                </a:lnTo>
                <a:lnTo>
                  <a:pt x="23" y="28"/>
                </a:lnTo>
                <a:lnTo>
                  <a:pt x="25" y="22"/>
                </a:lnTo>
                <a:lnTo>
                  <a:pt x="27" y="16"/>
                </a:lnTo>
                <a:lnTo>
                  <a:pt x="25" y="10"/>
                </a:lnTo>
                <a:lnTo>
                  <a:pt x="23" y="6"/>
                </a:lnTo>
                <a:lnTo>
                  <a:pt x="19" y="2"/>
                </a:lnTo>
                <a:lnTo>
                  <a:pt x="15" y="0"/>
                </a:lnTo>
                <a:lnTo>
                  <a:pt x="8" y="2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8"/>
                </a:lnTo>
                <a:lnTo>
                  <a:pt x="8" y="30"/>
                </a:lnTo>
                <a:lnTo>
                  <a:pt x="15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2" name="Line 56"/>
          <p:cNvSpPr>
            <a:spLocks noChangeShapeType="1"/>
          </p:cNvSpPr>
          <p:nvPr/>
        </p:nvSpPr>
        <p:spPr bwMode="auto">
          <a:xfrm>
            <a:off x="6327775" y="5864225"/>
            <a:ext cx="184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3" name="Line 57"/>
          <p:cNvSpPr>
            <a:spLocks noChangeShapeType="1"/>
          </p:cNvSpPr>
          <p:nvPr/>
        </p:nvSpPr>
        <p:spPr bwMode="auto">
          <a:xfrm>
            <a:off x="6327775" y="6005513"/>
            <a:ext cx="179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4" name="Freeform 58"/>
          <p:cNvSpPr>
            <a:spLocks/>
          </p:cNvSpPr>
          <p:nvPr/>
        </p:nvSpPr>
        <p:spPr bwMode="auto">
          <a:xfrm>
            <a:off x="6518275" y="5241925"/>
            <a:ext cx="193675" cy="274638"/>
          </a:xfrm>
          <a:custGeom>
            <a:avLst/>
            <a:gdLst>
              <a:gd name="T0" fmla="*/ 0 w 115"/>
              <a:gd name="T1" fmla="*/ 2147483647 h 163"/>
              <a:gd name="T2" fmla="*/ 2147483647 w 115"/>
              <a:gd name="T3" fmla="*/ 2147483647 h 163"/>
              <a:gd name="T4" fmla="*/ 2147483647 w 115"/>
              <a:gd name="T5" fmla="*/ 2147483647 h 163"/>
              <a:gd name="T6" fmla="*/ 2147483647 w 115"/>
              <a:gd name="T7" fmla="*/ 2147483647 h 163"/>
              <a:gd name="T8" fmla="*/ 2147483647 w 115"/>
              <a:gd name="T9" fmla="*/ 2147483647 h 163"/>
              <a:gd name="T10" fmla="*/ 2147483647 w 115"/>
              <a:gd name="T11" fmla="*/ 2147483647 h 163"/>
              <a:gd name="T12" fmla="*/ 2147483647 w 115"/>
              <a:gd name="T13" fmla="*/ 2147483647 h 163"/>
              <a:gd name="T14" fmla="*/ 2147483647 w 115"/>
              <a:gd name="T15" fmla="*/ 2147483647 h 163"/>
              <a:gd name="T16" fmla="*/ 2147483647 w 115"/>
              <a:gd name="T17" fmla="*/ 2147483647 h 163"/>
              <a:gd name="T18" fmla="*/ 2147483647 w 115"/>
              <a:gd name="T19" fmla="*/ 2147483647 h 163"/>
              <a:gd name="T20" fmla="*/ 0 w 115"/>
              <a:gd name="T21" fmla="*/ 0 h 163"/>
              <a:gd name="T22" fmla="*/ 0 w 115"/>
              <a:gd name="T23" fmla="*/ 2147483647 h 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3">
                <a:moveTo>
                  <a:pt x="0" y="163"/>
                </a:moveTo>
                <a:lnTo>
                  <a:pt x="37" y="156"/>
                </a:lnTo>
                <a:lnTo>
                  <a:pt x="70" y="144"/>
                </a:lnTo>
                <a:lnTo>
                  <a:pt x="92" y="128"/>
                </a:lnTo>
                <a:lnTo>
                  <a:pt x="109" y="105"/>
                </a:lnTo>
                <a:lnTo>
                  <a:pt x="115" y="83"/>
                </a:lnTo>
                <a:lnTo>
                  <a:pt x="109" y="58"/>
                </a:lnTo>
                <a:lnTo>
                  <a:pt x="92" y="37"/>
                </a:lnTo>
                <a:lnTo>
                  <a:pt x="70" y="19"/>
                </a:lnTo>
                <a:lnTo>
                  <a:pt x="37" y="7"/>
                </a:lnTo>
                <a:lnTo>
                  <a:pt x="0" y="0"/>
                </a:lnTo>
                <a:lnTo>
                  <a:pt x="0" y="16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5" name="Freeform 59"/>
          <p:cNvSpPr>
            <a:spLocks/>
          </p:cNvSpPr>
          <p:nvPr/>
        </p:nvSpPr>
        <p:spPr bwMode="auto">
          <a:xfrm>
            <a:off x="6708775" y="5353050"/>
            <a:ext cx="42863" cy="52388"/>
          </a:xfrm>
          <a:custGeom>
            <a:avLst/>
            <a:gdLst>
              <a:gd name="T0" fmla="*/ 2147483647 w 26"/>
              <a:gd name="T1" fmla="*/ 2147483647 h 31"/>
              <a:gd name="T2" fmla="*/ 2147483647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2147483647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0 h 31"/>
              <a:gd name="T16" fmla="*/ 2147483647 w 26"/>
              <a:gd name="T17" fmla="*/ 0 h 31"/>
              <a:gd name="T18" fmla="*/ 2147483647 w 26"/>
              <a:gd name="T19" fmla="*/ 0 h 31"/>
              <a:gd name="T20" fmla="*/ 2147483647 w 26"/>
              <a:gd name="T21" fmla="*/ 2147483647 h 31"/>
              <a:gd name="T22" fmla="*/ 2147483647 w 26"/>
              <a:gd name="T23" fmla="*/ 2147483647 h 31"/>
              <a:gd name="T24" fmla="*/ 0 w 26"/>
              <a:gd name="T25" fmla="*/ 2147483647 h 31"/>
              <a:gd name="T26" fmla="*/ 2147483647 w 26"/>
              <a:gd name="T27" fmla="*/ 2147483647 h 31"/>
              <a:gd name="T28" fmla="*/ 2147483647 w 26"/>
              <a:gd name="T29" fmla="*/ 2147483647 h 31"/>
              <a:gd name="T30" fmla="*/ 2147483647 w 26"/>
              <a:gd name="T31" fmla="*/ 2147483647 h 31"/>
              <a:gd name="T32" fmla="*/ 2147483647 w 26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31">
                <a:moveTo>
                  <a:pt x="14" y="31"/>
                </a:moveTo>
                <a:lnTo>
                  <a:pt x="18" y="31"/>
                </a:lnTo>
                <a:lnTo>
                  <a:pt x="22" y="27"/>
                </a:lnTo>
                <a:lnTo>
                  <a:pt x="26" y="23"/>
                </a:lnTo>
                <a:lnTo>
                  <a:pt x="26" y="17"/>
                </a:lnTo>
                <a:lnTo>
                  <a:pt x="26" y="8"/>
                </a:lnTo>
                <a:lnTo>
                  <a:pt x="22" y="4"/>
                </a:lnTo>
                <a:lnTo>
                  <a:pt x="18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7"/>
                </a:lnTo>
                <a:lnTo>
                  <a:pt x="2" y="23"/>
                </a:lnTo>
                <a:lnTo>
                  <a:pt x="4" y="27"/>
                </a:lnTo>
                <a:lnTo>
                  <a:pt x="8" y="31"/>
                </a:lnTo>
                <a:lnTo>
                  <a:pt x="14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6" name="Freeform 60"/>
          <p:cNvSpPr>
            <a:spLocks/>
          </p:cNvSpPr>
          <p:nvPr/>
        </p:nvSpPr>
        <p:spPr bwMode="auto">
          <a:xfrm>
            <a:off x="7126288" y="5241925"/>
            <a:ext cx="193675" cy="273050"/>
          </a:xfrm>
          <a:custGeom>
            <a:avLst/>
            <a:gdLst>
              <a:gd name="T0" fmla="*/ 0 w 115"/>
              <a:gd name="T1" fmla="*/ 2147483647 h 162"/>
              <a:gd name="T2" fmla="*/ 2147483647 w 115"/>
              <a:gd name="T3" fmla="*/ 2147483647 h 162"/>
              <a:gd name="T4" fmla="*/ 2147483647 w 115"/>
              <a:gd name="T5" fmla="*/ 2147483647 h 162"/>
              <a:gd name="T6" fmla="*/ 2147483647 w 115"/>
              <a:gd name="T7" fmla="*/ 2147483647 h 162"/>
              <a:gd name="T8" fmla="*/ 2147483647 w 115"/>
              <a:gd name="T9" fmla="*/ 2147483647 h 162"/>
              <a:gd name="T10" fmla="*/ 2147483647 w 115"/>
              <a:gd name="T11" fmla="*/ 2147483647 h 162"/>
              <a:gd name="T12" fmla="*/ 2147483647 w 115"/>
              <a:gd name="T13" fmla="*/ 2147483647 h 162"/>
              <a:gd name="T14" fmla="*/ 2147483647 w 115"/>
              <a:gd name="T15" fmla="*/ 2147483647 h 162"/>
              <a:gd name="T16" fmla="*/ 2147483647 w 115"/>
              <a:gd name="T17" fmla="*/ 2147483647 h 162"/>
              <a:gd name="T18" fmla="*/ 2147483647 w 115"/>
              <a:gd name="T19" fmla="*/ 2147483647 h 162"/>
              <a:gd name="T20" fmla="*/ 0 w 115"/>
              <a:gd name="T21" fmla="*/ 0 h 162"/>
              <a:gd name="T22" fmla="*/ 0 w 115"/>
              <a:gd name="T23" fmla="*/ 2147483647 h 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162">
                <a:moveTo>
                  <a:pt x="0" y="162"/>
                </a:moveTo>
                <a:lnTo>
                  <a:pt x="37" y="156"/>
                </a:lnTo>
                <a:lnTo>
                  <a:pt x="68" y="144"/>
                </a:lnTo>
                <a:lnTo>
                  <a:pt x="93" y="125"/>
                </a:lnTo>
                <a:lnTo>
                  <a:pt x="109" y="105"/>
                </a:lnTo>
                <a:lnTo>
                  <a:pt x="115" y="80"/>
                </a:lnTo>
                <a:lnTo>
                  <a:pt x="109" y="58"/>
                </a:lnTo>
                <a:lnTo>
                  <a:pt x="93" y="37"/>
                </a:lnTo>
                <a:lnTo>
                  <a:pt x="68" y="18"/>
                </a:lnTo>
                <a:lnTo>
                  <a:pt x="37" y="6"/>
                </a:lnTo>
                <a:lnTo>
                  <a:pt x="0" y="0"/>
                </a:lnTo>
                <a:lnTo>
                  <a:pt x="0" y="16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7" name="Freeform 61"/>
          <p:cNvSpPr>
            <a:spLocks/>
          </p:cNvSpPr>
          <p:nvPr/>
        </p:nvSpPr>
        <p:spPr bwMode="auto">
          <a:xfrm>
            <a:off x="7316788" y="5353050"/>
            <a:ext cx="44450" cy="52388"/>
          </a:xfrm>
          <a:custGeom>
            <a:avLst/>
            <a:gdLst>
              <a:gd name="T0" fmla="*/ 2147483647 w 27"/>
              <a:gd name="T1" fmla="*/ 2147483647 h 31"/>
              <a:gd name="T2" fmla="*/ 2147483647 w 27"/>
              <a:gd name="T3" fmla="*/ 2147483647 h 31"/>
              <a:gd name="T4" fmla="*/ 2147483647 w 27"/>
              <a:gd name="T5" fmla="*/ 2147483647 h 31"/>
              <a:gd name="T6" fmla="*/ 2147483647 w 27"/>
              <a:gd name="T7" fmla="*/ 2147483647 h 31"/>
              <a:gd name="T8" fmla="*/ 2147483647 w 27"/>
              <a:gd name="T9" fmla="*/ 2147483647 h 31"/>
              <a:gd name="T10" fmla="*/ 2147483647 w 27"/>
              <a:gd name="T11" fmla="*/ 2147483647 h 31"/>
              <a:gd name="T12" fmla="*/ 2147483647 w 27"/>
              <a:gd name="T13" fmla="*/ 2147483647 h 31"/>
              <a:gd name="T14" fmla="*/ 2147483647 w 27"/>
              <a:gd name="T15" fmla="*/ 0 h 31"/>
              <a:gd name="T16" fmla="*/ 2147483647 w 27"/>
              <a:gd name="T17" fmla="*/ 0 h 31"/>
              <a:gd name="T18" fmla="*/ 2147483647 w 27"/>
              <a:gd name="T19" fmla="*/ 0 h 31"/>
              <a:gd name="T20" fmla="*/ 2147483647 w 27"/>
              <a:gd name="T21" fmla="*/ 2147483647 h 31"/>
              <a:gd name="T22" fmla="*/ 2147483647 w 27"/>
              <a:gd name="T23" fmla="*/ 2147483647 h 31"/>
              <a:gd name="T24" fmla="*/ 0 w 27"/>
              <a:gd name="T25" fmla="*/ 2147483647 h 31"/>
              <a:gd name="T26" fmla="*/ 2147483647 w 27"/>
              <a:gd name="T27" fmla="*/ 2147483647 h 31"/>
              <a:gd name="T28" fmla="*/ 2147483647 w 27"/>
              <a:gd name="T29" fmla="*/ 2147483647 h 31"/>
              <a:gd name="T30" fmla="*/ 2147483647 w 27"/>
              <a:gd name="T31" fmla="*/ 2147483647 h 31"/>
              <a:gd name="T32" fmla="*/ 2147483647 w 27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31">
                <a:moveTo>
                  <a:pt x="12" y="31"/>
                </a:moveTo>
                <a:lnTo>
                  <a:pt x="19" y="31"/>
                </a:lnTo>
                <a:lnTo>
                  <a:pt x="23" y="26"/>
                </a:lnTo>
                <a:lnTo>
                  <a:pt x="25" y="22"/>
                </a:lnTo>
                <a:lnTo>
                  <a:pt x="27" y="14"/>
                </a:lnTo>
                <a:lnTo>
                  <a:pt x="25" y="8"/>
                </a:lnTo>
                <a:lnTo>
                  <a:pt x="23" y="4"/>
                </a:lnTo>
                <a:lnTo>
                  <a:pt x="19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8" name="Line 62"/>
          <p:cNvSpPr>
            <a:spLocks noChangeShapeType="1"/>
          </p:cNvSpPr>
          <p:nvPr/>
        </p:nvSpPr>
        <p:spPr bwMode="auto">
          <a:xfrm>
            <a:off x="6899275" y="5927725"/>
            <a:ext cx="1412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79" name="Freeform 63"/>
          <p:cNvSpPr>
            <a:spLocks/>
          </p:cNvSpPr>
          <p:nvPr/>
        </p:nvSpPr>
        <p:spPr bwMode="auto">
          <a:xfrm>
            <a:off x="7158038" y="5759450"/>
            <a:ext cx="82550" cy="322263"/>
          </a:xfrm>
          <a:custGeom>
            <a:avLst/>
            <a:gdLst>
              <a:gd name="T0" fmla="*/ 0 w 49"/>
              <a:gd name="T1" fmla="*/ 2147483647 h 191"/>
              <a:gd name="T2" fmla="*/ 2147483647 w 49"/>
              <a:gd name="T3" fmla="*/ 2147483647 h 191"/>
              <a:gd name="T4" fmla="*/ 2147483647 w 49"/>
              <a:gd name="T5" fmla="*/ 2147483647 h 191"/>
              <a:gd name="T6" fmla="*/ 2147483647 w 49"/>
              <a:gd name="T7" fmla="*/ 2147483647 h 191"/>
              <a:gd name="T8" fmla="*/ 2147483647 w 49"/>
              <a:gd name="T9" fmla="*/ 2147483647 h 191"/>
              <a:gd name="T10" fmla="*/ 2147483647 w 49"/>
              <a:gd name="T11" fmla="*/ 2147483647 h 191"/>
              <a:gd name="T12" fmla="*/ 2147483647 w 49"/>
              <a:gd name="T13" fmla="*/ 2147483647 h 191"/>
              <a:gd name="T14" fmla="*/ 2147483647 w 49"/>
              <a:gd name="T15" fmla="*/ 2147483647 h 191"/>
              <a:gd name="T16" fmla="*/ 2147483647 w 49"/>
              <a:gd name="T17" fmla="*/ 2147483647 h 191"/>
              <a:gd name="T18" fmla="*/ 2147483647 w 49"/>
              <a:gd name="T19" fmla="*/ 2147483647 h 191"/>
              <a:gd name="T20" fmla="*/ 0 w 49"/>
              <a:gd name="T21" fmla="*/ 0 h 1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5" y="185"/>
                </a:lnTo>
                <a:lnTo>
                  <a:pt x="29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4"/>
                </a:lnTo>
                <a:lnTo>
                  <a:pt x="47" y="65"/>
                </a:lnTo>
                <a:lnTo>
                  <a:pt x="39" y="39"/>
                </a:lnTo>
                <a:lnTo>
                  <a:pt x="29" y="18"/>
                </a:lnTo>
                <a:lnTo>
                  <a:pt x="15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0" name="Freeform 64"/>
          <p:cNvSpPr>
            <a:spLocks/>
          </p:cNvSpPr>
          <p:nvPr/>
        </p:nvSpPr>
        <p:spPr bwMode="auto">
          <a:xfrm>
            <a:off x="7158038" y="5759450"/>
            <a:ext cx="261937" cy="322263"/>
          </a:xfrm>
          <a:custGeom>
            <a:avLst/>
            <a:gdLst>
              <a:gd name="T0" fmla="*/ 0 w 156"/>
              <a:gd name="T1" fmla="*/ 2147483647 h 191"/>
              <a:gd name="T2" fmla="*/ 2147483647 w 156"/>
              <a:gd name="T3" fmla="*/ 2147483647 h 191"/>
              <a:gd name="T4" fmla="*/ 2147483647 w 156"/>
              <a:gd name="T5" fmla="*/ 2147483647 h 191"/>
              <a:gd name="T6" fmla="*/ 2147483647 w 156"/>
              <a:gd name="T7" fmla="*/ 2147483647 h 191"/>
              <a:gd name="T8" fmla="*/ 2147483647 w 156"/>
              <a:gd name="T9" fmla="*/ 2147483647 h 191"/>
              <a:gd name="T10" fmla="*/ 2147483647 w 156"/>
              <a:gd name="T11" fmla="*/ 2147483647 h 191"/>
              <a:gd name="T12" fmla="*/ 2147483647 w 156"/>
              <a:gd name="T13" fmla="*/ 2147483647 h 191"/>
              <a:gd name="T14" fmla="*/ 2147483647 w 156"/>
              <a:gd name="T15" fmla="*/ 2147483647 h 191"/>
              <a:gd name="T16" fmla="*/ 2147483647 w 156"/>
              <a:gd name="T17" fmla="*/ 2147483647 h 191"/>
              <a:gd name="T18" fmla="*/ 2147483647 w 156"/>
              <a:gd name="T19" fmla="*/ 2147483647 h 191"/>
              <a:gd name="T20" fmla="*/ 2147483647 w 156"/>
              <a:gd name="T21" fmla="*/ 2147483647 h 191"/>
              <a:gd name="T22" fmla="*/ 2147483647 w 156"/>
              <a:gd name="T23" fmla="*/ 2147483647 h 191"/>
              <a:gd name="T24" fmla="*/ 0 w 156"/>
              <a:gd name="T25" fmla="*/ 0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58"/>
                </a:lnTo>
                <a:lnTo>
                  <a:pt x="136" y="139"/>
                </a:lnTo>
                <a:lnTo>
                  <a:pt x="152" y="119"/>
                </a:lnTo>
                <a:lnTo>
                  <a:pt x="156" y="94"/>
                </a:lnTo>
                <a:lnTo>
                  <a:pt x="152" y="72"/>
                </a:lnTo>
                <a:lnTo>
                  <a:pt x="136" y="51"/>
                </a:lnTo>
                <a:lnTo>
                  <a:pt x="111" y="30"/>
                </a:lnTo>
                <a:lnTo>
                  <a:pt x="80" y="16"/>
                </a:lnTo>
                <a:lnTo>
                  <a:pt x="41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1" name="Freeform 65"/>
          <p:cNvSpPr>
            <a:spLocks/>
          </p:cNvSpPr>
          <p:nvPr/>
        </p:nvSpPr>
        <p:spPr bwMode="auto">
          <a:xfrm>
            <a:off x="7419975" y="5894388"/>
            <a:ext cx="39688" cy="52387"/>
          </a:xfrm>
          <a:custGeom>
            <a:avLst/>
            <a:gdLst>
              <a:gd name="T0" fmla="*/ 2147483647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2147483647 h 31"/>
              <a:gd name="T6" fmla="*/ 2147483647 w 23"/>
              <a:gd name="T7" fmla="*/ 2147483647 h 31"/>
              <a:gd name="T8" fmla="*/ 2147483647 w 23"/>
              <a:gd name="T9" fmla="*/ 2147483647 h 31"/>
              <a:gd name="T10" fmla="*/ 2147483647 w 23"/>
              <a:gd name="T11" fmla="*/ 2147483647 h 31"/>
              <a:gd name="T12" fmla="*/ 2147483647 w 23"/>
              <a:gd name="T13" fmla="*/ 2147483647 h 31"/>
              <a:gd name="T14" fmla="*/ 2147483647 w 23"/>
              <a:gd name="T15" fmla="*/ 0 h 31"/>
              <a:gd name="T16" fmla="*/ 2147483647 w 23"/>
              <a:gd name="T17" fmla="*/ 0 h 31"/>
              <a:gd name="T18" fmla="*/ 2147483647 w 23"/>
              <a:gd name="T19" fmla="*/ 0 h 31"/>
              <a:gd name="T20" fmla="*/ 2147483647 w 23"/>
              <a:gd name="T21" fmla="*/ 2147483647 h 31"/>
              <a:gd name="T22" fmla="*/ 2147483647 w 23"/>
              <a:gd name="T23" fmla="*/ 2147483647 h 31"/>
              <a:gd name="T24" fmla="*/ 0 w 23"/>
              <a:gd name="T25" fmla="*/ 2147483647 h 31"/>
              <a:gd name="T26" fmla="*/ 2147483647 w 23"/>
              <a:gd name="T27" fmla="*/ 2147483647 h 31"/>
              <a:gd name="T28" fmla="*/ 2147483647 w 23"/>
              <a:gd name="T29" fmla="*/ 2147483647 h 31"/>
              <a:gd name="T30" fmla="*/ 2147483647 w 23"/>
              <a:gd name="T31" fmla="*/ 2147483647 h 31"/>
              <a:gd name="T32" fmla="*/ 2147483647 w 2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" h="31">
                <a:moveTo>
                  <a:pt x="13" y="31"/>
                </a:moveTo>
                <a:lnTo>
                  <a:pt x="17" y="31"/>
                </a:lnTo>
                <a:lnTo>
                  <a:pt x="21" y="26"/>
                </a:lnTo>
                <a:lnTo>
                  <a:pt x="23" y="22"/>
                </a:lnTo>
                <a:lnTo>
                  <a:pt x="23" y="16"/>
                </a:lnTo>
                <a:lnTo>
                  <a:pt x="23" y="10"/>
                </a:lnTo>
                <a:lnTo>
                  <a:pt x="21" y="4"/>
                </a:lnTo>
                <a:lnTo>
                  <a:pt x="17" y="0"/>
                </a:lnTo>
                <a:lnTo>
                  <a:pt x="13" y="0"/>
                </a:lnTo>
                <a:lnTo>
                  <a:pt x="9" y="0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5" y="26"/>
                </a:lnTo>
                <a:lnTo>
                  <a:pt x="9" y="31"/>
                </a:lnTo>
                <a:lnTo>
                  <a:pt x="13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2" name="Line 66"/>
          <p:cNvSpPr>
            <a:spLocks noChangeShapeType="1"/>
          </p:cNvSpPr>
          <p:nvPr/>
        </p:nvSpPr>
        <p:spPr bwMode="auto">
          <a:xfrm flipH="1">
            <a:off x="7456488" y="5921375"/>
            <a:ext cx="234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3" name="Freeform 67"/>
          <p:cNvSpPr>
            <a:spLocks/>
          </p:cNvSpPr>
          <p:nvPr/>
        </p:nvSpPr>
        <p:spPr bwMode="auto">
          <a:xfrm>
            <a:off x="7051675" y="5853113"/>
            <a:ext cx="173038" cy="155575"/>
          </a:xfrm>
          <a:custGeom>
            <a:avLst/>
            <a:gdLst>
              <a:gd name="T0" fmla="*/ 2147483647 w 103"/>
              <a:gd name="T1" fmla="*/ 0 h 93"/>
              <a:gd name="T2" fmla="*/ 0 w 103"/>
              <a:gd name="T3" fmla="*/ 0 h 93"/>
              <a:gd name="T4" fmla="*/ 0 w 103"/>
              <a:gd name="T5" fmla="*/ 2147483647 h 93"/>
              <a:gd name="T6" fmla="*/ 2147483647 w 103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93">
                <a:moveTo>
                  <a:pt x="103" y="0"/>
                </a:moveTo>
                <a:lnTo>
                  <a:pt x="0" y="0"/>
                </a:lnTo>
                <a:lnTo>
                  <a:pt x="0" y="93"/>
                </a:lnTo>
                <a:lnTo>
                  <a:pt x="103" y="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4" name="Line 68"/>
          <p:cNvSpPr>
            <a:spLocks noChangeShapeType="1"/>
          </p:cNvSpPr>
          <p:nvPr/>
        </p:nvSpPr>
        <p:spPr bwMode="auto">
          <a:xfrm>
            <a:off x="6356350" y="5451475"/>
            <a:ext cx="158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5" name="Line 69"/>
          <p:cNvSpPr>
            <a:spLocks noChangeShapeType="1"/>
          </p:cNvSpPr>
          <p:nvPr/>
        </p:nvSpPr>
        <p:spPr bwMode="auto">
          <a:xfrm>
            <a:off x="6338888" y="531812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6" name="Line 70"/>
          <p:cNvSpPr>
            <a:spLocks noChangeShapeType="1"/>
          </p:cNvSpPr>
          <p:nvPr/>
        </p:nvSpPr>
        <p:spPr bwMode="auto">
          <a:xfrm>
            <a:off x="6951663" y="5448300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7" name="Line 71"/>
          <p:cNvSpPr>
            <a:spLocks noChangeShapeType="1"/>
          </p:cNvSpPr>
          <p:nvPr/>
        </p:nvSpPr>
        <p:spPr bwMode="auto">
          <a:xfrm flipV="1">
            <a:off x="6973888" y="5322888"/>
            <a:ext cx="163512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8" name="Line 72"/>
          <p:cNvSpPr>
            <a:spLocks noChangeShapeType="1"/>
          </p:cNvSpPr>
          <p:nvPr/>
        </p:nvSpPr>
        <p:spPr bwMode="auto">
          <a:xfrm flipH="1">
            <a:off x="6289675" y="53197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89" name="Line 73"/>
          <p:cNvSpPr>
            <a:spLocks noChangeShapeType="1"/>
          </p:cNvSpPr>
          <p:nvPr/>
        </p:nvSpPr>
        <p:spPr bwMode="auto">
          <a:xfrm>
            <a:off x="6289675" y="531971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0" name="Line 74"/>
          <p:cNvSpPr>
            <a:spLocks noChangeShapeType="1"/>
          </p:cNvSpPr>
          <p:nvPr/>
        </p:nvSpPr>
        <p:spPr bwMode="auto">
          <a:xfrm>
            <a:off x="6137275" y="53959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1" name="Line 75"/>
          <p:cNvSpPr>
            <a:spLocks noChangeShapeType="1"/>
          </p:cNvSpPr>
          <p:nvPr/>
        </p:nvSpPr>
        <p:spPr bwMode="auto">
          <a:xfrm>
            <a:off x="6746875" y="59293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2" name="Line 76"/>
          <p:cNvSpPr>
            <a:spLocks noChangeShapeType="1"/>
          </p:cNvSpPr>
          <p:nvPr/>
        </p:nvSpPr>
        <p:spPr bwMode="auto">
          <a:xfrm flipV="1">
            <a:off x="6823075" y="56245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3" name="Line 77"/>
          <p:cNvSpPr>
            <a:spLocks noChangeShapeType="1"/>
          </p:cNvSpPr>
          <p:nvPr/>
        </p:nvSpPr>
        <p:spPr bwMode="auto">
          <a:xfrm flipH="1">
            <a:off x="6365875" y="56245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4" name="Line 78"/>
          <p:cNvSpPr>
            <a:spLocks noChangeShapeType="1"/>
          </p:cNvSpPr>
          <p:nvPr/>
        </p:nvSpPr>
        <p:spPr bwMode="auto">
          <a:xfrm flipV="1">
            <a:off x="6365875" y="5470525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5" name="Line 79"/>
          <p:cNvSpPr>
            <a:spLocks noChangeShapeType="1"/>
          </p:cNvSpPr>
          <p:nvPr/>
        </p:nvSpPr>
        <p:spPr bwMode="auto">
          <a:xfrm>
            <a:off x="6746875" y="5395913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6" name="Line 80"/>
          <p:cNvSpPr>
            <a:spLocks noChangeShapeType="1"/>
          </p:cNvSpPr>
          <p:nvPr/>
        </p:nvSpPr>
        <p:spPr bwMode="auto">
          <a:xfrm flipH="1" flipV="1">
            <a:off x="6892925" y="5395913"/>
            <a:ext cx="4763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7" name="Line 81"/>
          <p:cNvSpPr>
            <a:spLocks noChangeShapeType="1"/>
          </p:cNvSpPr>
          <p:nvPr/>
        </p:nvSpPr>
        <p:spPr bwMode="auto">
          <a:xfrm>
            <a:off x="6897688" y="5451475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8" name="Line 82"/>
          <p:cNvSpPr>
            <a:spLocks noChangeShapeType="1"/>
          </p:cNvSpPr>
          <p:nvPr/>
        </p:nvSpPr>
        <p:spPr bwMode="auto">
          <a:xfrm>
            <a:off x="6975475" y="50911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499" name="Line 83"/>
          <p:cNvSpPr>
            <a:spLocks noChangeShapeType="1"/>
          </p:cNvSpPr>
          <p:nvPr/>
        </p:nvSpPr>
        <p:spPr bwMode="auto">
          <a:xfrm flipV="1">
            <a:off x="6975475" y="509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0" name="Line 84"/>
          <p:cNvSpPr>
            <a:spLocks noChangeShapeType="1"/>
          </p:cNvSpPr>
          <p:nvPr/>
        </p:nvSpPr>
        <p:spPr bwMode="auto">
          <a:xfrm>
            <a:off x="7964488" y="5395913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1" name="Line 85"/>
          <p:cNvSpPr>
            <a:spLocks noChangeShapeType="1"/>
          </p:cNvSpPr>
          <p:nvPr/>
        </p:nvSpPr>
        <p:spPr bwMode="auto">
          <a:xfrm>
            <a:off x="8118475" y="5091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2" name="Line 86"/>
          <p:cNvSpPr>
            <a:spLocks noChangeShapeType="1"/>
          </p:cNvSpPr>
          <p:nvPr/>
        </p:nvSpPr>
        <p:spPr bwMode="auto">
          <a:xfrm flipV="1">
            <a:off x="6897688" y="56245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3" name="Line 87"/>
          <p:cNvSpPr>
            <a:spLocks noChangeShapeType="1"/>
          </p:cNvSpPr>
          <p:nvPr/>
        </p:nvSpPr>
        <p:spPr bwMode="auto">
          <a:xfrm>
            <a:off x="6897688" y="5624513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4" name="Line 88"/>
          <p:cNvSpPr>
            <a:spLocks noChangeShapeType="1"/>
          </p:cNvSpPr>
          <p:nvPr/>
        </p:nvSpPr>
        <p:spPr bwMode="auto">
          <a:xfrm flipV="1">
            <a:off x="7356475" y="5395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0505" name="Text Box 89"/>
          <p:cNvSpPr txBox="1">
            <a:spLocks noChangeArrowheads="1"/>
          </p:cNvSpPr>
          <p:nvPr/>
        </p:nvSpPr>
        <p:spPr bwMode="auto">
          <a:xfrm>
            <a:off x="1852613" y="6027738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3L</a:t>
            </a:r>
          </a:p>
        </p:txBody>
      </p:sp>
      <p:sp>
        <p:nvSpPr>
          <p:cNvPr id="700506" name="Text Box 90"/>
          <p:cNvSpPr txBox="1">
            <a:spLocks noChangeArrowheads="1"/>
          </p:cNvSpPr>
          <p:nvPr/>
        </p:nvSpPr>
        <p:spPr bwMode="auto">
          <a:xfrm>
            <a:off x="3225800" y="6027738"/>
            <a:ext cx="481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3R</a:t>
            </a:r>
          </a:p>
        </p:txBody>
      </p:sp>
      <p:sp>
        <p:nvSpPr>
          <p:cNvPr id="700507" name="Text Box 91"/>
          <p:cNvSpPr txBox="1">
            <a:spLocks noChangeArrowheads="1"/>
          </p:cNvSpPr>
          <p:nvPr/>
        </p:nvSpPr>
        <p:spPr bwMode="auto">
          <a:xfrm>
            <a:off x="5883275" y="48117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1</a:t>
            </a:r>
            <a:endParaRPr lang="en-US" altLang="de-DE"/>
          </a:p>
        </p:txBody>
      </p:sp>
      <p:sp>
        <p:nvSpPr>
          <p:cNvPr id="700508" name="Text Box 92"/>
          <p:cNvSpPr txBox="1">
            <a:spLocks noChangeArrowheads="1"/>
          </p:cNvSpPr>
          <p:nvPr/>
        </p:nvSpPr>
        <p:spPr bwMode="auto">
          <a:xfrm>
            <a:off x="6416675" y="48117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4</a:t>
            </a:r>
            <a:endParaRPr lang="en-US" altLang="de-DE"/>
          </a:p>
        </p:txBody>
      </p:sp>
      <p:sp>
        <p:nvSpPr>
          <p:cNvPr id="700509" name="Text Box 93"/>
          <p:cNvSpPr txBox="1">
            <a:spLocks noChangeArrowheads="1"/>
          </p:cNvSpPr>
          <p:nvPr/>
        </p:nvSpPr>
        <p:spPr bwMode="auto">
          <a:xfrm>
            <a:off x="7102475" y="48117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5</a:t>
            </a:r>
            <a:endParaRPr lang="en-US" altLang="de-DE"/>
          </a:p>
        </p:txBody>
      </p:sp>
      <p:sp>
        <p:nvSpPr>
          <p:cNvPr id="700510" name="Text Box 94"/>
          <p:cNvSpPr txBox="1">
            <a:spLocks noChangeArrowheads="1"/>
          </p:cNvSpPr>
          <p:nvPr/>
        </p:nvSpPr>
        <p:spPr bwMode="auto">
          <a:xfrm>
            <a:off x="7635875" y="48117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3</a:t>
            </a:r>
            <a:endParaRPr lang="en-US" altLang="de-DE"/>
          </a:p>
        </p:txBody>
      </p:sp>
      <p:sp>
        <p:nvSpPr>
          <p:cNvPr id="700511" name="Text Box 95"/>
          <p:cNvSpPr txBox="1">
            <a:spLocks noChangeArrowheads="1"/>
          </p:cNvSpPr>
          <p:nvPr/>
        </p:nvSpPr>
        <p:spPr bwMode="auto">
          <a:xfrm>
            <a:off x="6440488" y="6099175"/>
            <a:ext cx="314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2</a:t>
            </a:r>
            <a:endParaRPr lang="en-US" altLang="de-DE"/>
          </a:p>
        </p:txBody>
      </p:sp>
      <p:sp>
        <p:nvSpPr>
          <p:cNvPr id="700512" name="Text Box 96"/>
          <p:cNvSpPr txBox="1">
            <a:spLocks noChangeArrowheads="1"/>
          </p:cNvSpPr>
          <p:nvPr/>
        </p:nvSpPr>
        <p:spPr bwMode="auto">
          <a:xfrm>
            <a:off x="7051675" y="6099175"/>
            <a:ext cx="314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/>
              <a:t>6</a:t>
            </a:r>
            <a:endParaRPr lang="en-US" altLang="de-DE"/>
          </a:p>
        </p:txBody>
      </p:sp>
      <p:sp>
        <p:nvSpPr>
          <p:cNvPr id="700513" name="Text Box 97"/>
          <p:cNvSpPr txBox="1">
            <a:spLocks noChangeArrowheads="1"/>
          </p:cNvSpPr>
          <p:nvPr/>
        </p:nvSpPr>
        <p:spPr bwMode="auto">
          <a:xfrm>
            <a:off x="2462213" y="3606800"/>
            <a:ext cx="457200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2L</a:t>
            </a:r>
            <a:endParaRPr lang="en-US" altLang="de-DE"/>
          </a:p>
        </p:txBody>
      </p:sp>
      <p:sp>
        <p:nvSpPr>
          <p:cNvPr id="700514" name="Text Box 98"/>
          <p:cNvSpPr txBox="1">
            <a:spLocks noChangeArrowheads="1"/>
          </p:cNvSpPr>
          <p:nvPr/>
        </p:nvSpPr>
        <p:spPr bwMode="auto">
          <a:xfrm>
            <a:off x="6945313" y="3578225"/>
            <a:ext cx="481012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2R</a:t>
            </a:r>
            <a:endParaRPr lang="en-US" altLang="de-DE"/>
          </a:p>
        </p:txBody>
      </p:sp>
      <p:sp>
        <p:nvSpPr>
          <p:cNvPr id="700515" name="AutoShape 99"/>
          <p:cNvSpPr>
            <a:spLocks noChangeArrowheads="1"/>
          </p:cNvSpPr>
          <p:nvPr/>
        </p:nvSpPr>
        <p:spPr bwMode="auto">
          <a:xfrm>
            <a:off x="4965700" y="5218113"/>
            <a:ext cx="303213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76" name="Oval 100"/>
          <p:cNvSpPr>
            <a:spLocks noChangeArrowheads="1"/>
          </p:cNvSpPr>
          <p:nvPr/>
        </p:nvSpPr>
        <p:spPr bwMode="auto">
          <a:xfrm>
            <a:off x="2916238" y="404813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1</a:t>
            </a:r>
          </a:p>
        </p:txBody>
      </p:sp>
      <p:sp>
        <p:nvSpPr>
          <p:cNvPr id="42077" name="Oval 101"/>
          <p:cNvSpPr>
            <a:spLocks noChangeArrowheads="1"/>
          </p:cNvSpPr>
          <p:nvPr/>
        </p:nvSpPr>
        <p:spPr bwMode="auto">
          <a:xfrm>
            <a:off x="2916238" y="904875"/>
            <a:ext cx="382587" cy="3825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2</a:t>
            </a:r>
          </a:p>
        </p:txBody>
      </p:sp>
      <p:sp>
        <p:nvSpPr>
          <p:cNvPr id="42078" name="Oval 102"/>
          <p:cNvSpPr>
            <a:spLocks noChangeArrowheads="1"/>
          </p:cNvSpPr>
          <p:nvPr/>
        </p:nvSpPr>
        <p:spPr bwMode="auto">
          <a:xfrm>
            <a:off x="4592638" y="90487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079" name="Oval 103"/>
          <p:cNvSpPr>
            <a:spLocks noChangeArrowheads="1"/>
          </p:cNvSpPr>
          <p:nvPr/>
        </p:nvSpPr>
        <p:spPr bwMode="auto">
          <a:xfrm>
            <a:off x="2916238" y="1395413"/>
            <a:ext cx="382587" cy="3825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0</a:t>
            </a:r>
          </a:p>
        </p:txBody>
      </p:sp>
      <p:sp>
        <p:nvSpPr>
          <p:cNvPr id="42080" name="Oval 104"/>
          <p:cNvSpPr>
            <a:spLocks noChangeArrowheads="1"/>
          </p:cNvSpPr>
          <p:nvPr/>
        </p:nvSpPr>
        <p:spPr bwMode="auto">
          <a:xfrm>
            <a:off x="3830638" y="404813"/>
            <a:ext cx="382587" cy="381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/>
              <a:t>4</a:t>
            </a:r>
          </a:p>
        </p:txBody>
      </p:sp>
      <p:sp>
        <p:nvSpPr>
          <p:cNvPr id="42081" name="Oval 105"/>
          <p:cNvSpPr>
            <a:spLocks noChangeArrowheads="1"/>
          </p:cNvSpPr>
          <p:nvPr/>
        </p:nvSpPr>
        <p:spPr bwMode="auto">
          <a:xfrm>
            <a:off x="5127625" y="40481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2082" name="Oval 106"/>
          <p:cNvSpPr>
            <a:spLocks noChangeArrowheads="1"/>
          </p:cNvSpPr>
          <p:nvPr/>
        </p:nvSpPr>
        <p:spPr bwMode="auto">
          <a:xfrm>
            <a:off x="5127625" y="90487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2083" name="Oval 107"/>
          <p:cNvSpPr>
            <a:spLocks noChangeArrowheads="1"/>
          </p:cNvSpPr>
          <p:nvPr/>
        </p:nvSpPr>
        <p:spPr bwMode="auto">
          <a:xfrm>
            <a:off x="5127625" y="1406525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2084" name="Line 108"/>
          <p:cNvSpPr>
            <a:spLocks noChangeShapeType="1"/>
          </p:cNvSpPr>
          <p:nvPr/>
        </p:nvSpPr>
        <p:spPr bwMode="auto">
          <a:xfrm>
            <a:off x="3298825" y="557213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5" name="Line 109"/>
          <p:cNvSpPr>
            <a:spLocks noChangeShapeType="1"/>
          </p:cNvSpPr>
          <p:nvPr/>
        </p:nvSpPr>
        <p:spPr bwMode="auto">
          <a:xfrm flipV="1">
            <a:off x="3298825" y="633413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6" name="Line 110"/>
          <p:cNvSpPr>
            <a:spLocks noChangeShapeType="1"/>
          </p:cNvSpPr>
          <p:nvPr/>
        </p:nvSpPr>
        <p:spPr bwMode="auto">
          <a:xfrm>
            <a:off x="4213225" y="55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" name="Line 111"/>
          <p:cNvSpPr>
            <a:spLocks noChangeShapeType="1"/>
          </p:cNvSpPr>
          <p:nvPr/>
        </p:nvSpPr>
        <p:spPr bwMode="auto">
          <a:xfrm>
            <a:off x="5321300" y="806450"/>
            <a:ext cx="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" name="Line 112"/>
          <p:cNvSpPr>
            <a:spLocks noChangeShapeType="1"/>
          </p:cNvSpPr>
          <p:nvPr/>
        </p:nvSpPr>
        <p:spPr bwMode="auto">
          <a:xfrm flipV="1">
            <a:off x="4899025" y="588963"/>
            <a:ext cx="2286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" name="Line 113"/>
          <p:cNvSpPr>
            <a:spLocks noChangeShapeType="1"/>
          </p:cNvSpPr>
          <p:nvPr/>
        </p:nvSpPr>
        <p:spPr bwMode="auto">
          <a:xfrm>
            <a:off x="4441825" y="328613"/>
            <a:ext cx="0" cy="1906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" name="Text Box 114"/>
          <p:cNvSpPr txBox="1">
            <a:spLocks noChangeArrowheads="1"/>
          </p:cNvSpPr>
          <p:nvPr/>
        </p:nvSpPr>
        <p:spPr bwMode="auto">
          <a:xfrm>
            <a:off x="4268788" y="2282825"/>
            <a:ext cx="3794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c</a:t>
            </a:r>
            <a:r>
              <a:rPr lang="de-DE" altLang="de-DE" baseline="-25000"/>
              <a:t>1</a:t>
            </a:r>
            <a:endParaRPr lang="en-US" altLang="de-DE"/>
          </a:p>
        </p:txBody>
      </p:sp>
      <p:sp>
        <p:nvSpPr>
          <p:cNvPr id="700531" name="AutoShape 115"/>
          <p:cNvSpPr>
            <a:spLocks noChangeArrowheads="1"/>
          </p:cNvSpPr>
          <p:nvPr/>
        </p:nvSpPr>
        <p:spPr bwMode="auto">
          <a:xfrm rot="7038347">
            <a:off x="2536032" y="178831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0532" name="AutoShape 116"/>
          <p:cNvSpPr>
            <a:spLocks noChangeArrowheads="1"/>
          </p:cNvSpPr>
          <p:nvPr/>
        </p:nvSpPr>
        <p:spPr bwMode="auto">
          <a:xfrm rot="14561653" flipH="1">
            <a:off x="5414169" y="185181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0533" name="AutoShape 117"/>
          <p:cNvSpPr>
            <a:spLocks noChangeArrowheads="1"/>
          </p:cNvSpPr>
          <p:nvPr/>
        </p:nvSpPr>
        <p:spPr bwMode="auto">
          <a:xfrm rot="8912088">
            <a:off x="4271963" y="4149725"/>
            <a:ext cx="1103312" cy="685800"/>
          </a:xfrm>
          <a:prstGeom prst="rightArrow">
            <a:avLst>
              <a:gd name="adj1" fmla="val 50000"/>
              <a:gd name="adj2" fmla="val 4022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0534" name="AutoShape 118"/>
          <p:cNvSpPr>
            <a:spLocks noChangeArrowheads="1"/>
          </p:cNvSpPr>
          <p:nvPr/>
        </p:nvSpPr>
        <p:spPr bwMode="auto">
          <a:xfrm rot="14561653" flipH="1">
            <a:off x="1815307" y="428386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0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0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0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0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0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0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0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0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0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0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0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0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0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0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0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0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0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0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0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0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0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0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0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0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0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0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70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0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0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0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70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70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70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70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70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7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70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70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70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70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70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70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70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70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70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70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70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0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70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70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70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/>
      <p:bldP spid="700420" grpId="0" animBg="1"/>
      <p:bldP spid="700421" grpId="0" animBg="1"/>
      <p:bldP spid="700422" grpId="0" animBg="1"/>
      <p:bldP spid="700423" grpId="0" animBg="1"/>
      <p:bldP spid="700424" grpId="0" animBg="1"/>
      <p:bldP spid="700425" grpId="0" animBg="1"/>
      <p:bldP spid="700426" grpId="0" animBg="1"/>
      <p:bldP spid="700427" grpId="0"/>
      <p:bldP spid="700428" grpId="0" animBg="1"/>
      <p:bldP spid="700429" grpId="0" animBg="1"/>
      <p:bldP spid="700430" grpId="0" animBg="1"/>
      <p:bldP spid="700431" grpId="0" animBg="1"/>
      <p:bldP spid="700432" grpId="0" animBg="1"/>
      <p:bldP spid="700433" grpId="0" animBg="1"/>
      <p:bldP spid="700434" grpId="0" animBg="1"/>
      <p:bldP spid="700444" grpId="0" animBg="1"/>
      <p:bldP spid="700445" grpId="0" animBg="1"/>
      <p:bldP spid="700446" grpId="0" animBg="1"/>
      <p:bldP spid="700447" grpId="0" animBg="1"/>
      <p:bldP spid="700448" grpId="0" animBg="1"/>
      <p:bldP spid="700449" grpId="0" animBg="1"/>
      <p:bldP spid="700450" grpId="0" animBg="1"/>
      <p:bldP spid="700451" grpId="0" animBg="1"/>
      <p:bldP spid="700452" grpId="0" animBg="1"/>
      <p:bldP spid="700453" grpId="0" animBg="1"/>
      <p:bldP spid="700454" grpId="0" animBg="1"/>
      <p:bldP spid="700455" grpId="0" animBg="1"/>
      <p:bldP spid="700456" grpId="0" animBg="1"/>
      <p:bldP spid="700457" grpId="0" animBg="1"/>
      <p:bldP spid="700458" grpId="0" animBg="1"/>
      <p:bldP spid="700459" grpId="0" animBg="1"/>
      <p:bldP spid="700460" grpId="0" animBg="1"/>
      <p:bldP spid="700461" grpId="0" animBg="1"/>
      <p:bldP spid="700462" grpId="0" animBg="1"/>
      <p:bldP spid="700463" grpId="0" animBg="1"/>
      <p:bldP spid="700464" grpId="0" animBg="1"/>
      <p:bldP spid="700465" grpId="0" animBg="1"/>
      <p:bldP spid="700466" grpId="0" animBg="1"/>
      <p:bldP spid="700467" grpId="0" animBg="1"/>
      <p:bldP spid="700468" grpId="0" animBg="1"/>
      <p:bldP spid="700469" grpId="0" animBg="1"/>
      <p:bldP spid="700470" grpId="0" animBg="1"/>
      <p:bldP spid="700471" grpId="0" animBg="1"/>
      <p:bldP spid="700472" grpId="0" animBg="1"/>
      <p:bldP spid="700473" grpId="0" animBg="1"/>
      <p:bldP spid="700474" grpId="0" animBg="1"/>
      <p:bldP spid="700475" grpId="0" animBg="1"/>
      <p:bldP spid="700476" grpId="0" animBg="1"/>
      <p:bldP spid="700477" grpId="0" animBg="1"/>
      <p:bldP spid="700478" grpId="0" animBg="1"/>
      <p:bldP spid="700479" grpId="0" animBg="1"/>
      <p:bldP spid="700480" grpId="0" animBg="1"/>
      <p:bldP spid="700481" grpId="0" animBg="1"/>
      <p:bldP spid="700482" grpId="0" animBg="1"/>
      <p:bldP spid="700483" grpId="0" animBg="1"/>
      <p:bldP spid="700484" grpId="0" animBg="1"/>
      <p:bldP spid="700485" grpId="0" animBg="1"/>
      <p:bldP spid="700486" grpId="0" animBg="1"/>
      <p:bldP spid="700487" grpId="0" animBg="1"/>
      <p:bldP spid="700488" grpId="0" animBg="1"/>
      <p:bldP spid="700489" grpId="0" animBg="1"/>
      <p:bldP spid="700490" grpId="0" animBg="1"/>
      <p:bldP spid="700491" grpId="0" animBg="1"/>
      <p:bldP spid="700492" grpId="0" animBg="1"/>
      <p:bldP spid="700493" grpId="0" animBg="1"/>
      <p:bldP spid="700494" grpId="0" animBg="1"/>
      <p:bldP spid="700495" grpId="0" animBg="1"/>
      <p:bldP spid="700496" grpId="0" animBg="1"/>
      <p:bldP spid="700497" grpId="0" animBg="1"/>
      <p:bldP spid="700498" grpId="0" animBg="1"/>
      <p:bldP spid="700499" grpId="0" animBg="1"/>
      <p:bldP spid="700500" grpId="0" animBg="1"/>
      <p:bldP spid="700501" grpId="0" animBg="1"/>
      <p:bldP spid="700502" grpId="0" animBg="1"/>
      <p:bldP spid="700503" grpId="0" animBg="1"/>
      <p:bldP spid="700504" grpId="0" animBg="1"/>
      <p:bldP spid="700505" grpId="0"/>
      <p:bldP spid="700506" grpId="0"/>
      <p:bldP spid="700507" grpId="0"/>
      <p:bldP spid="700508" grpId="0"/>
      <p:bldP spid="700509" grpId="0"/>
      <p:bldP spid="700510" grpId="0"/>
      <p:bldP spid="700511" grpId="0"/>
      <p:bldP spid="700512" grpId="0"/>
      <p:bldP spid="700513" grpId="0" animBg="1"/>
      <p:bldP spid="700514" grpId="0" animBg="1"/>
      <p:bldP spid="700515" grpId="0" animBg="1"/>
      <p:bldP spid="700531" grpId="0" animBg="1"/>
      <p:bldP spid="700532" grpId="0" animBg="1"/>
      <p:bldP spid="700533" grpId="0" animBg="1"/>
      <p:bldP spid="7005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4.3.1	Min-Cut-Platzierung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Vorteile:</a:t>
            </a:r>
          </a:p>
          <a:p>
            <a:pPr marL="742950" lvl="1" indent="-285750" defTabSz="914400">
              <a:tabLst/>
            </a:pPr>
            <a:r>
              <a:rPr lang="de-DE" altLang="de-DE"/>
              <a:t>Sehr schnell</a:t>
            </a:r>
          </a:p>
          <a:p>
            <a:pPr marL="742950" lvl="1" indent="-285750" defTabSz="914400">
              <a:tabLst/>
            </a:pPr>
            <a:r>
              <a:rPr lang="de-DE" altLang="de-DE"/>
              <a:t>Kostenfunktion kann beliebig erweitert werden, d.h. auch für Timing-driven Placement anwendbar</a:t>
            </a:r>
          </a:p>
          <a:p>
            <a:pPr marL="742950" lvl="1" indent="-285750" defTabSz="914400">
              <a:tabLst/>
            </a:pPr>
            <a:r>
              <a:rPr lang="de-DE" altLang="de-DE"/>
              <a:t>Von Natur aus hierarchisch, daher für große Schaltungen nutzbar</a:t>
            </a:r>
          </a:p>
          <a:p>
            <a:pPr defTabSz="914400">
              <a:tabLst/>
            </a:pPr>
            <a:r>
              <a:rPr lang="de-DE" altLang="de-DE"/>
              <a:t>Nachteile:</a:t>
            </a:r>
          </a:p>
          <a:p>
            <a:pPr marL="742950" lvl="1" indent="-285750" defTabSz="914400">
              <a:tabLst/>
            </a:pPr>
            <a:r>
              <a:rPr lang="de-DE" altLang="de-DE"/>
              <a:t>Viele Verschiebungen ohne Auswirkungen</a:t>
            </a:r>
          </a:p>
          <a:p>
            <a:pPr marL="742950" lvl="1" indent="-285750" defTabSz="914400">
              <a:tabLst/>
            </a:pPr>
            <a:r>
              <a:rPr lang="de-DE" altLang="de-DE"/>
              <a:t>Oft Zufallsfaktoren eingeschlossen, daher nicht immer deterministisch</a:t>
            </a:r>
          </a:p>
          <a:p>
            <a:pPr marL="742950" lvl="1" indent="-285750" defTabSz="914400">
              <a:tabLst/>
            </a:pPr>
            <a:r>
              <a:rPr lang="de-DE" altLang="de-DE"/>
              <a:t>Unterhalb bestimmter Partitionsgröße andere Ansatz zur Platzierung sinnvoll</a:t>
            </a:r>
          </a:p>
          <a:p>
            <a:pPr marL="742950" lvl="1" indent="-285750" defTabSz="914400">
              <a:tabLst/>
            </a:pPr>
            <a:r>
              <a:rPr lang="de-DE" altLang="de-DE"/>
              <a:t>Nur sequentielle Optimierung, d.h. die Optimierung bezieht sich immer nur auf die Zuordnung zur jeweils betrachteten Schnittlinie</a:t>
            </a:r>
            <a:r>
              <a:rPr lang="en-US" altLang="de-DE"/>
              <a:t> </a:t>
            </a:r>
            <a:endParaRPr lang="de-DE" altLang="de-DE"/>
          </a:p>
          <a:p>
            <a:pPr marL="742950" lvl="1" indent="-285750" defTabSz="914400">
              <a:tabLst/>
            </a:pPr>
            <a:endParaRPr lang="de-DE" altLang="de-DE"/>
          </a:p>
          <a:p>
            <a:pPr marL="742950" lvl="1" indent="-285750" defTabSz="914400">
              <a:tabLst/>
            </a:pPr>
            <a:endParaRPr lang="en-US" altLang="de-DE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2188" y="4868863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4.3.2	Min-Cut-Platzierung mit Anschlussfestlegung</a:t>
            </a:r>
          </a:p>
        </p:txBody>
      </p:sp>
      <p:sp>
        <p:nvSpPr>
          <p:cNvPr id="755818" name="Rectangle 106"/>
          <p:cNvSpPr>
            <a:spLocks noChangeAspect="1" noChangeArrowheads="1"/>
          </p:cNvSpPr>
          <p:nvPr/>
        </p:nvSpPr>
        <p:spPr bwMode="auto">
          <a:xfrm>
            <a:off x="5551488" y="1946275"/>
            <a:ext cx="1463675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19" name="Rectangle 107"/>
          <p:cNvSpPr>
            <a:spLocks noChangeAspect="1" noChangeArrowheads="1"/>
          </p:cNvSpPr>
          <p:nvPr/>
        </p:nvSpPr>
        <p:spPr bwMode="auto">
          <a:xfrm>
            <a:off x="5548313" y="4589463"/>
            <a:ext cx="1463675" cy="128111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20" name="Rectangle 108"/>
          <p:cNvSpPr>
            <a:spLocks noChangeAspect="1" noChangeArrowheads="1"/>
          </p:cNvSpPr>
          <p:nvPr/>
        </p:nvSpPr>
        <p:spPr bwMode="auto">
          <a:xfrm>
            <a:off x="3413125" y="4589463"/>
            <a:ext cx="1463675" cy="128111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21" name="Line 109"/>
          <p:cNvSpPr>
            <a:spLocks noChangeAspect="1" noChangeShapeType="1"/>
          </p:cNvSpPr>
          <p:nvPr/>
        </p:nvSpPr>
        <p:spPr bwMode="auto">
          <a:xfrm>
            <a:off x="3813175" y="51308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22" name="Oval 110"/>
          <p:cNvSpPr>
            <a:spLocks noChangeAspect="1" noChangeArrowheads="1"/>
          </p:cNvSpPr>
          <p:nvPr/>
        </p:nvSpPr>
        <p:spPr bwMode="auto">
          <a:xfrm>
            <a:off x="3659188" y="4894263"/>
            <a:ext cx="303212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2</a:t>
            </a:r>
          </a:p>
        </p:txBody>
      </p:sp>
      <p:sp>
        <p:nvSpPr>
          <p:cNvPr id="755823" name="Oval 111"/>
          <p:cNvSpPr>
            <a:spLocks noChangeAspect="1" noChangeArrowheads="1"/>
          </p:cNvSpPr>
          <p:nvPr/>
        </p:nvSpPr>
        <p:spPr bwMode="auto">
          <a:xfrm>
            <a:off x="3659188" y="5294313"/>
            <a:ext cx="303212" cy="3063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1</a:t>
            </a:r>
          </a:p>
        </p:txBody>
      </p:sp>
      <p:sp>
        <p:nvSpPr>
          <p:cNvPr id="755824" name="Oval 112"/>
          <p:cNvSpPr>
            <a:spLocks noChangeAspect="1" noChangeArrowheads="1"/>
          </p:cNvSpPr>
          <p:nvPr/>
        </p:nvSpPr>
        <p:spPr bwMode="auto">
          <a:xfrm>
            <a:off x="4389438" y="4894263"/>
            <a:ext cx="306387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55825" name="Oval 113"/>
          <p:cNvSpPr>
            <a:spLocks noChangeAspect="1" noChangeArrowheads="1"/>
          </p:cNvSpPr>
          <p:nvPr/>
        </p:nvSpPr>
        <p:spPr bwMode="auto">
          <a:xfrm>
            <a:off x="4389438" y="5294313"/>
            <a:ext cx="306387" cy="3063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5826" name="Line 114"/>
          <p:cNvSpPr>
            <a:spLocks noChangeAspect="1" noChangeShapeType="1"/>
          </p:cNvSpPr>
          <p:nvPr/>
        </p:nvSpPr>
        <p:spPr bwMode="auto">
          <a:xfrm>
            <a:off x="3962400" y="5016500"/>
            <a:ext cx="4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27" name="Line 115"/>
          <p:cNvSpPr>
            <a:spLocks noChangeAspect="1" noChangeShapeType="1"/>
          </p:cNvSpPr>
          <p:nvPr/>
        </p:nvSpPr>
        <p:spPr bwMode="auto">
          <a:xfrm>
            <a:off x="4537075" y="5197475"/>
            <a:ext cx="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28" name="Line 116"/>
          <p:cNvSpPr>
            <a:spLocks noChangeAspect="1" noChangeShapeType="1"/>
          </p:cNvSpPr>
          <p:nvPr/>
        </p:nvSpPr>
        <p:spPr bwMode="auto">
          <a:xfrm flipH="1">
            <a:off x="4144963" y="4589463"/>
            <a:ext cx="0" cy="128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29" name="Line 117"/>
          <p:cNvSpPr>
            <a:spLocks noChangeAspect="1" noChangeShapeType="1"/>
          </p:cNvSpPr>
          <p:nvPr/>
        </p:nvSpPr>
        <p:spPr bwMode="auto">
          <a:xfrm flipH="1">
            <a:off x="3413125" y="5259388"/>
            <a:ext cx="73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30" name="Oval 118"/>
          <p:cNvSpPr>
            <a:spLocks noChangeAspect="1" noChangeArrowheads="1"/>
          </p:cNvSpPr>
          <p:nvPr/>
        </p:nvSpPr>
        <p:spPr bwMode="auto">
          <a:xfrm>
            <a:off x="4086225" y="4954588"/>
            <a:ext cx="120650" cy="1222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31" name="Line 119"/>
          <p:cNvSpPr>
            <a:spLocks noChangeAspect="1" noChangeShapeType="1"/>
          </p:cNvSpPr>
          <p:nvPr/>
        </p:nvSpPr>
        <p:spPr bwMode="auto">
          <a:xfrm flipH="1">
            <a:off x="4144963" y="5259388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32" name="Rectangle 120"/>
          <p:cNvSpPr>
            <a:spLocks noChangeAspect="1" noChangeArrowheads="1"/>
          </p:cNvSpPr>
          <p:nvPr/>
        </p:nvSpPr>
        <p:spPr bwMode="auto">
          <a:xfrm>
            <a:off x="3416300" y="1946275"/>
            <a:ext cx="1463675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33" name="Line 121"/>
          <p:cNvSpPr>
            <a:spLocks noChangeAspect="1" noChangeShapeType="1"/>
          </p:cNvSpPr>
          <p:nvPr/>
        </p:nvSpPr>
        <p:spPr bwMode="auto">
          <a:xfrm>
            <a:off x="3816350" y="24860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34" name="Oval 122"/>
          <p:cNvSpPr>
            <a:spLocks noChangeAspect="1" noChangeArrowheads="1"/>
          </p:cNvSpPr>
          <p:nvPr/>
        </p:nvSpPr>
        <p:spPr bwMode="auto">
          <a:xfrm>
            <a:off x="3662363" y="2251075"/>
            <a:ext cx="303212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2</a:t>
            </a:r>
          </a:p>
        </p:txBody>
      </p:sp>
      <p:sp>
        <p:nvSpPr>
          <p:cNvPr id="755835" name="Oval 123"/>
          <p:cNvSpPr>
            <a:spLocks noChangeAspect="1" noChangeArrowheads="1"/>
          </p:cNvSpPr>
          <p:nvPr/>
        </p:nvSpPr>
        <p:spPr bwMode="auto">
          <a:xfrm>
            <a:off x="3662363" y="2652713"/>
            <a:ext cx="303212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1</a:t>
            </a:r>
          </a:p>
        </p:txBody>
      </p:sp>
      <p:sp>
        <p:nvSpPr>
          <p:cNvPr id="755836" name="Oval 124"/>
          <p:cNvSpPr>
            <a:spLocks noChangeAspect="1" noChangeArrowheads="1"/>
          </p:cNvSpPr>
          <p:nvPr/>
        </p:nvSpPr>
        <p:spPr bwMode="auto">
          <a:xfrm>
            <a:off x="4392613" y="2251075"/>
            <a:ext cx="306387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5837" name="Oval 125"/>
          <p:cNvSpPr>
            <a:spLocks noChangeAspect="1" noChangeArrowheads="1"/>
          </p:cNvSpPr>
          <p:nvPr/>
        </p:nvSpPr>
        <p:spPr bwMode="auto">
          <a:xfrm>
            <a:off x="4392613" y="2652713"/>
            <a:ext cx="306387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55838" name="Line 126"/>
          <p:cNvSpPr>
            <a:spLocks noChangeAspect="1" noChangeShapeType="1"/>
          </p:cNvSpPr>
          <p:nvPr/>
        </p:nvSpPr>
        <p:spPr bwMode="auto">
          <a:xfrm>
            <a:off x="3965575" y="2433638"/>
            <a:ext cx="425450" cy="36671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39" name="Line 127"/>
          <p:cNvSpPr>
            <a:spLocks noChangeAspect="1" noChangeShapeType="1"/>
          </p:cNvSpPr>
          <p:nvPr/>
        </p:nvSpPr>
        <p:spPr bwMode="auto">
          <a:xfrm>
            <a:off x="4540250" y="25527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0" name="Line 128"/>
          <p:cNvSpPr>
            <a:spLocks noChangeAspect="1" noChangeShapeType="1"/>
          </p:cNvSpPr>
          <p:nvPr/>
        </p:nvSpPr>
        <p:spPr bwMode="auto">
          <a:xfrm flipH="1">
            <a:off x="4148138" y="1946275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1" name="Line 129"/>
          <p:cNvSpPr>
            <a:spLocks noChangeAspect="1" noChangeShapeType="1"/>
          </p:cNvSpPr>
          <p:nvPr/>
        </p:nvSpPr>
        <p:spPr bwMode="auto">
          <a:xfrm flipH="1">
            <a:off x="3416300" y="2616200"/>
            <a:ext cx="73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2" name="Line 130"/>
          <p:cNvSpPr>
            <a:spLocks noChangeAspect="1" noChangeShapeType="1"/>
          </p:cNvSpPr>
          <p:nvPr/>
        </p:nvSpPr>
        <p:spPr bwMode="auto">
          <a:xfrm flipH="1">
            <a:off x="4148138" y="2616200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3" name="Line 131"/>
          <p:cNvSpPr>
            <a:spLocks noChangeAspect="1" noChangeShapeType="1"/>
          </p:cNvSpPr>
          <p:nvPr/>
        </p:nvSpPr>
        <p:spPr bwMode="auto">
          <a:xfrm>
            <a:off x="6097588" y="4864100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4" name="Line 132"/>
          <p:cNvSpPr>
            <a:spLocks noChangeAspect="1" noChangeShapeType="1"/>
          </p:cNvSpPr>
          <p:nvPr/>
        </p:nvSpPr>
        <p:spPr bwMode="auto">
          <a:xfrm rot="16200000" flipH="1">
            <a:off x="5545931" y="5709444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5" name="Line 133"/>
          <p:cNvSpPr>
            <a:spLocks noChangeAspect="1" noChangeShapeType="1"/>
          </p:cNvSpPr>
          <p:nvPr/>
        </p:nvSpPr>
        <p:spPr bwMode="auto">
          <a:xfrm rot="16200000" flipH="1">
            <a:off x="5728494" y="5709444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46" name="AutoShape 134"/>
          <p:cNvSpPr>
            <a:spLocks noChangeAspect="1" noChangeArrowheads="1"/>
          </p:cNvSpPr>
          <p:nvPr/>
        </p:nvSpPr>
        <p:spPr bwMode="auto">
          <a:xfrm rot="-5400000">
            <a:off x="5587206" y="5279232"/>
            <a:ext cx="322263" cy="323850"/>
          </a:xfrm>
          <a:prstGeom prst="flowChartDelay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47" name="Text Box 135"/>
          <p:cNvSpPr txBox="1">
            <a:spLocks noChangeAspect="1" noChangeArrowheads="1"/>
          </p:cNvSpPr>
          <p:nvPr/>
        </p:nvSpPr>
        <p:spPr bwMode="auto">
          <a:xfrm>
            <a:off x="5561013" y="5286375"/>
            <a:ext cx="381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 1</a:t>
            </a:r>
            <a:endParaRPr lang="en-US" altLang="de-DE" sz="1500"/>
          </a:p>
        </p:txBody>
      </p:sp>
      <p:sp>
        <p:nvSpPr>
          <p:cNvPr id="755848" name="AutoShape 136"/>
          <p:cNvSpPr>
            <a:spLocks noChangeAspect="1" noChangeArrowheads="1"/>
          </p:cNvSpPr>
          <p:nvPr/>
        </p:nvSpPr>
        <p:spPr bwMode="auto">
          <a:xfrm rot="5400000">
            <a:off x="5770563" y="4732337"/>
            <a:ext cx="304800" cy="263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49" name="Text Box 137"/>
          <p:cNvSpPr txBox="1">
            <a:spLocks noChangeAspect="1" noChangeArrowheads="1"/>
          </p:cNvSpPr>
          <p:nvPr/>
        </p:nvSpPr>
        <p:spPr bwMode="auto">
          <a:xfrm>
            <a:off x="5724525" y="4702175"/>
            <a:ext cx="3206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55850" name="AutoShape 138"/>
          <p:cNvSpPr>
            <a:spLocks noChangeAspect="1" noChangeArrowheads="1"/>
          </p:cNvSpPr>
          <p:nvPr/>
        </p:nvSpPr>
        <p:spPr bwMode="auto">
          <a:xfrm>
            <a:off x="6400800" y="4783138"/>
            <a:ext cx="322263" cy="32702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51" name="Text Box 139"/>
          <p:cNvSpPr txBox="1">
            <a:spLocks noChangeAspect="1" noChangeArrowheads="1"/>
          </p:cNvSpPr>
          <p:nvPr/>
        </p:nvSpPr>
        <p:spPr bwMode="auto">
          <a:xfrm>
            <a:off x="6340475" y="4783138"/>
            <a:ext cx="382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 4</a:t>
            </a:r>
            <a:endParaRPr lang="en-US" altLang="de-DE" sz="1500"/>
          </a:p>
        </p:txBody>
      </p:sp>
      <p:grpSp>
        <p:nvGrpSpPr>
          <p:cNvPr id="755852" name="Group 140"/>
          <p:cNvGrpSpPr>
            <a:grpSpLocks noChangeAspect="1"/>
          </p:cNvGrpSpPr>
          <p:nvPr/>
        </p:nvGrpSpPr>
        <p:grpSpPr bwMode="auto">
          <a:xfrm rot="-5400000">
            <a:off x="6289675" y="5264151"/>
            <a:ext cx="325437" cy="303212"/>
            <a:chOff x="2835" y="797"/>
            <a:chExt cx="243" cy="188"/>
          </a:xfrm>
        </p:grpSpPr>
        <p:sp>
          <p:nvSpPr>
            <p:cNvPr id="44137" name="AutoShape 141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38" name="Oval 142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5855" name="Text Box 143"/>
          <p:cNvSpPr txBox="1">
            <a:spLocks noChangeAspect="1" noChangeArrowheads="1"/>
          </p:cNvSpPr>
          <p:nvPr/>
        </p:nvSpPr>
        <p:spPr bwMode="auto">
          <a:xfrm>
            <a:off x="6313488" y="5319713"/>
            <a:ext cx="320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55856" name="Line 144"/>
          <p:cNvSpPr>
            <a:spLocks noChangeAspect="1" noChangeShapeType="1"/>
          </p:cNvSpPr>
          <p:nvPr/>
        </p:nvSpPr>
        <p:spPr bwMode="auto">
          <a:xfrm rot="16200000" flipH="1">
            <a:off x="6330950" y="5699126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57" name="Line 145"/>
          <p:cNvSpPr>
            <a:spLocks noChangeAspect="1" noChangeShapeType="1"/>
          </p:cNvSpPr>
          <p:nvPr/>
        </p:nvSpPr>
        <p:spPr bwMode="auto">
          <a:xfrm flipH="1" flipV="1">
            <a:off x="6280150" y="5016500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58" name="Line 146"/>
          <p:cNvSpPr>
            <a:spLocks noChangeAspect="1" noChangeShapeType="1"/>
          </p:cNvSpPr>
          <p:nvPr/>
        </p:nvSpPr>
        <p:spPr bwMode="auto">
          <a:xfrm flipH="1">
            <a:off x="6723063" y="4924425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59" name="Line 147"/>
          <p:cNvSpPr>
            <a:spLocks noChangeAspect="1" noChangeShapeType="1"/>
          </p:cNvSpPr>
          <p:nvPr/>
        </p:nvSpPr>
        <p:spPr bwMode="auto">
          <a:xfrm>
            <a:off x="6280150" y="501650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0" name="Line 148"/>
          <p:cNvSpPr>
            <a:spLocks noChangeAspect="1" noChangeShapeType="1"/>
          </p:cNvSpPr>
          <p:nvPr/>
        </p:nvSpPr>
        <p:spPr bwMode="auto">
          <a:xfrm flipV="1">
            <a:off x="5730875" y="4864100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1" name="Line 149"/>
          <p:cNvSpPr>
            <a:spLocks noChangeAspect="1" noChangeShapeType="1"/>
          </p:cNvSpPr>
          <p:nvPr/>
        </p:nvSpPr>
        <p:spPr bwMode="auto">
          <a:xfrm>
            <a:off x="5730875" y="4864100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2" name="Line 150"/>
          <p:cNvSpPr>
            <a:spLocks noChangeAspect="1" noChangeShapeType="1"/>
          </p:cNvSpPr>
          <p:nvPr/>
        </p:nvSpPr>
        <p:spPr bwMode="auto">
          <a:xfrm>
            <a:off x="6280150" y="519747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3" name="Line 151"/>
          <p:cNvSpPr>
            <a:spLocks noChangeAspect="1" noChangeShapeType="1"/>
          </p:cNvSpPr>
          <p:nvPr/>
        </p:nvSpPr>
        <p:spPr bwMode="auto">
          <a:xfrm>
            <a:off x="6461125" y="519747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4" name="Line 152"/>
          <p:cNvSpPr>
            <a:spLocks noChangeAspect="1" noChangeShapeType="1"/>
          </p:cNvSpPr>
          <p:nvPr/>
        </p:nvSpPr>
        <p:spPr bwMode="auto">
          <a:xfrm>
            <a:off x="6181725" y="2224088"/>
            <a:ext cx="171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5" name="Line 153"/>
          <p:cNvSpPr>
            <a:spLocks noChangeAspect="1" noChangeShapeType="1"/>
          </p:cNvSpPr>
          <p:nvPr/>
        </p:nvSpPr>
        <p:spPr bwMode="auto">
          <a:xfrm rot="16200000" flipH="1">
            <a:off x="5609431" y="3066257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6" name="Line 154"/>
          <p:cNvSpPr>
            <a:spLocks noChangeAspect="1" noChangeShapeType="1"/>
          </p:cNvSpPr>
          <p:nvPr/>
        </p:nvSpPr>
        <p:spPr bwMode="auto">
          <a:xfrm rot="16200000" flipH="1">
            <a:off x="5790406" y="3066257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67" name="AutoShape 155"/>
          <p:cNvSpPr>
            <a:spLocks noChangeAspect="1" noChangeArrowheads="1"/>
          </p:cNvSpPr>
          <p:nvPr/>
        </p:nvSpPr>
        <p:spPr bwMode="auto">
          <a:xfrm rot="-5400000">
            <a:off x="5649912" y="2636838"/>
            <a:ext cx="320675" cy="323850"/>
          </a:xfrm>
          <a:prstGeom prst="flowChartDelay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68" name="Text Box 156"/>
          <p:cNvSpPr txBox="1">
            <a:spLocks noChangeAspect="1" noChangeArrowheads="1"/>
          </p:cNvSpPr>
          <p:nvPr/>
        </p:nvSpPr>
        <p:spPr bwMode="auto">
          <a:xfrm>
            <a:off x="5613400" y="2646363"/>
            <a:ext cx="3810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 1</a:t>
            </a:r>
            <a:endParaRPr lang="en-US" altLang="de-DE" sz="1500"/>
          </a:p>
        </p:txBody>
      </p:sp>
      <p:sp>
        <p:nvSpPr>
          <p:cNvPr id="755869" name="AutoShape 157"/>
          <p:cNvSpPr>
            <a:spLocks noChangeAspect="1" noChangeArrowheads="1"/>
          </p:cNvSpPr>
          <p:nvPr/>
        </p:nvSpPr>
        <p:spPr bwMode="auto">
          <a:xfrm rot="5400000">
            <a:off x="5831682" y="2089944"/>
            <a:ext cx="306387" cy="263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70" name="Oval 158"/>
          <p:cNvSpPr>
            <a:spLocks noChangeAspect="1" noChangeArrowheads="1"/>
          </p:cNvSpPr>
          <p:nvPr/>
        </p:nvSpPr>
        <p:spPr bwMode="auto">
          <a:xfrm rot="-5201032">
            <a:off x="6111082" y="2193131"/>
            <a:ext cx="76200" cy="65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71" name="Text Box 159"/>
          <p:cNvSpPr txBox="1">
            <a:spLocks noChangeAspect="1" noChangeArrowheads="1"/>
          </p:cNvSpPr>
          <p:nvPr/>
        </p:nvSpPr>
        <p:spPr bwMode="auto">
          <a:xfrm>
            <a:off x="5776913" y="2049463"/>
            <a:ext cx="320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55872" name="AutoShape 160"/>
          <p:cNvSpPr>
            <a:spLocks noChangeAspect="1" noChangeArrowheads="1"/>
          </p:cNvSpPr>
          <p:nvPr/>
        </p:nvSpPr>
        <p:spPr bwMode="auto">
          <a:xfrm>
            <a:off x="6462713" y="2679700"/>
            <a:ext cx="322262" cy="325438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73" name="Text Box 161"/>
          <p:cNvSpPr txBox="1">
            <a:spLocks noChangeAspect="1" noChangeArrowheads="1"/>
          </p:cNvSpPr>
          <p:nvPr/>
        </p:nvSpPr>
        <p:spPr bwMode="auto">
          <a:xfrm>
            <a:off x="6402388" y="2679700"/>
            <a:ext cx="3825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 4</a:t>
            </a:r>
            <a:endParaRPr lang="en-US" altLang="de-DE" sz="1500"/>
          </a:p>
        </p:txBody>
      </p:sp>
      <p:grpSp>
        <p:nvGrpSpPr>
          <p:cNvPr id="755874" name="Group 162"/>
          <p:cNvGrpSpPr>
            <a:grpSpLocks noChangeAspect="1"/>
          </p:cNvGrpSpPr>
          <p:nvPr/>
        </p:nvGrpSpPr>
        <p:grpSpPr bwMode="auto">
          <a:xfrm rot="-5400000">
            <a:off x="6416675" y="2120901"/>
            <a:ext cx="327025" cy="304800"/>
            <a:chOff x="2835" y="797"/>
            <a:chExt cx="243" cy="188"/>
          </a:xfrm>
        </p:grpSpPr>
        <p:sp>
          <p:nvSpPr>
            <p:cNvPr id="44135" name="AutoShape 163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36" name="Oval 164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5877" name="Text Box 165"/>
          <p:cNvSpPr txBox="1">
            <a:spLocks noChangeAspect="1" noChangeArrowheads="1"/>
          </p:cNvSpPr>
          <p:nvPr/>
        </p:nvSpPr>
        <p:spPr bwMode="auto">
          <a:xfrm>
            <a:off x="6430963" y="2178050"/>
            <a:ext cx="3222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55878" name="Line 166"/>
          <p:cNvSpPr>
            <a:spLocks noChangeAspect="1" noChangeShapeType="1"/>
          </p:cNvSpPr>
          <p:nvPr/>
        </p:nvSpPr>
        <p:spPr bwMode="auto">
          <a:xfrm rot="16200000" flipH="1">
            <a:off x="6527006" y="2494757"/>
            <a:ext cx="12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79" name="Line 167"/>
          <p:cNvSpPr>
            <a:spLocks noChangeAspect="1" noChangeShapeType="1"/>
          </p:cNvSpPr>
          <p:nvPr/>
        </p:nvSpPr>
        <p:spPr bwMode="auto">
          <a:xfrm flipH="1">
            <a:off x="6784975" y="2820988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0" name="Line 168"/>
          <p:cNvSpPr>
            <a:spLocks noChangeAspect="1" noChangeShapeType="1"/>
          </p:cNvSpPr>
          <p:nvPr/>
        </p:nvSpPr>
        <p:spPr bwMode="auto">
          <a:xfrm flipV="1">
            <a:off x="5792788" y="2224088"/>
            <a:ext cx="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1" name="Line 169"/>
          <p:cNvSpPr>
            <a:spLocks noChangeAspect="1" noChangeShapeType="1"/>
          </p:cNvSpPr>
          <p:nvPr/>
        </p:nvSpPr>
        <p:spPr bwMode="auto">
          <a:xfrm>
            <a:off x="5792788" y="2224088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2" name="Line 170"/>
          <p:cNvSpPr>
            <a:spLocks noChangeAspect="1" noChangeShapeType="1"/>
          </p:cNvSpPr>
          <p:nvPr/>
        </p:nvSpPr>
        <p:spPr bwMode="auto">
          <a:xfrm>
            <a:off x="6289675" y="202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3" name="Line 171"/>
          <p:cNvSpPr>
            <a:spLocks noChangeAspect="1" noChangeShapeType="1"/>
          </p:cNvSpPr>
          <p:nvPr/>
        </p:nvSpPr>
        <p:spPr bwMode="auto">
          <a:xfrm>
            <a:off x="6589713" y="2027238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4" name="Line 172"/>
          <p:cNvSpPr>
            <a:spLocks noChangeAspect="1" noChangeShapeType="1"/>
          </p:cNvSpPr>
          <p:nvPr/>
        </p:nvSpPr>
        <p:spPr bwMode="auto">
          <a:xfrm flipH="1">
            <a:off x="6343650" y="2740025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5" name="Line 173"/>
          <p:cNvSpPr>
            <a:spLocks noChangeAspect="1" noChangeShapeType="1"/>
          </p:cNvSpPr>
          <p:nvPr/>
        </p:nvSpPr>
        <p:spPr bwMode="auto">
          <a:xfrm flipV="1">
            <a:off x="6343650" y="2220913"/>
            <a:ext cx="1588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6" name="Line 174"/>
          <p:cNvSpPr>
            <a:spLocks noChangeAspect="1" noChangeShapeType="1"/>
          </p:cNvSpPr>
          <p:nvPr/>
        </p:nvSpPr>
        <p:spPr bwMode="auto">
          <a:xfrm>
            <a:off x="6588125" y="2555875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7" name="Line 175"/>
          <p:cNvSpPr>
            <a:spLocks noChangeAspect="1" noChangeShapeType="1"/>
          </p:cNvSpPr>
          <p:nvPr/>
        </p:nvSpPr>
        <p:spPr bwMode="auto">
          <a:xfrm flipH="1">
            <a:off x="6283325" y="2922588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8" name="Line 176"/>
          <p:cNvSpPr>
            <a:spLocks noChangeAspect="1" noChangeShapeType="1"/>
          </p:cNvSpPr>
          <p:nvPr/>
        </p:nvSpPr>
        <p:spPr bwMode="auto">
          <a:xfrm>
            <a:off x="6283325" y="2017713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889" name="Text Box 177"/>
          <p:cNvSpPr txBox="1">
            <a:spLocks noChangeAspect="1" noChangeArrowheads="1"/>
          </p:cNvSpPr>
          <p:nvPr/>
        </p:nvSpPr>
        <p:spPr bwMode="auto">
          <a:xfrm>
            <a:off x="4144963" y="46577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p</a:t>
            </a:r>
            <a:endParaRPr lang="en-US" altLang="de-DE" sz="1500" i="1"/>
          </a:p>
        </p:txBody>
      </p:sp>
      <p:sp>
        <p:nvSpPr>
          <p:cNvPr id="755890" name="AutoShape 178"/>
          <p:cNvSpPr>
            <a:spLocks noChangeAspect="1" noChangeArrowheads="1"/>
          </p:cNvSpPr>
          <p:nvPr/>
        </p:nvSpPr>
        <p:spPr bwMode="auto">
          <a:xfrm>
            <a:off x="2924175" y="4954588"/>
            <a:ext cx="306388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91" name="AutoShape 179"/>
          <p:cNvSpPr>
            <a:spLocks noChangeAspect="1" noChangeArrowheads="1"/>
          </p:cNvSpPr>
          <p:nvPr/>
        </p:nvSpPr>
        <p:spPr bwMode="auto">
          <a:xfrm>
            <a:off x="5121275" y="4954588"/>
            <a:ext cx="303213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92" name="AutoShape 180"/>
          <p:cNvSpPr>
            <a:spLocks noChangeAspect="1" noChangeArrowheads="1"/>
          </p:cNvSpPr>
          <p:nvPr/>
        </p:nvSpPr>
        <p:spPr bwMode="auto">
          <a:xfrm>
            <a:off x="2927350" y="2311400"/>
            <a:ext cx="306388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93" name="AutoShape 181"/>
          <p:cNvSpPr>
            <a:spLocks noChangeAspect="1" noChangeArrowheads="1"/>
          </p:cNvSpPr>
          <p:nvPr/>
        </p:nvSpPr>
        <p:spPr bwMode="auto">
          <a:xfrm>
            <a:off x="5124450" y="2311400"/>
            <a:ext cx="303213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94" name="Text Box 182"/>
          <p:cNvSpPr txBox="1">
            <a:spLocks noChangeAspect="1" noChangeArrowheads="1"/>
          </p:cNvSpPr>
          <p:nvPr/>
        </p:nvSpPr>
        <p:spPr bwMode="auto">
          <a:xfrm>
            <a:off x="4510088" y="5553075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R</a:t>
            </a:r>
            <a:r>
              <a:rPr lang="de-DE" altLang="de-DE" sz="1500" baseline="-25000"/>
              <a:t>2</a:t>
            </a:r>
            <a:endParaRPr lang="en-US" altLang="de-DE" sz="1500"/>
          </a:p>
        </p:txBody>
      </p:sp>
      <p:sp>
        <p:nvSpPr>
          <p:cNvPr id="755895" name="Text Box 183"/>
          <p:cNvSpPr txBox="1">
            <a:spLocks noChangeAspect="1" noChangeArrowheads="1"/>
          </p:cNvSpPr>
          <p:nvPr/>
        </p:nvSpPr>
        <p:spPr bwMode="auto">
          <a:xfrm>
            <a:off x="4510088" y="4572000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R</a:t>
            </a:r>
            <a:r>
              <a:rPr lang="de-DE" altLang="de-DE" sz="1500" baseline="-25000"/>
              <a:t>1</a:t>
            </a:r>
            <a:endParaRPr lang="en-US" altLang="de-DE" sz="1500"/>
          </a:p>
        </p:txBody>
      </p:sp>
      <p:sp>
        <p:nvSpPr>
          <p:cNvPr id="755896" name="Text Box 184"/>
          <p:cNvSpPr txBox="1">
            <a:spLocks noChangeAspect="1" noChangeArrowheads="1"/>
          </p:cNvSpPr>
          <p:nvPr/>
        </p:nvSpPr>
        <p:spPr bwMode="auto">
          <a:xfrm>
            <a:off x="4513263" y="2900363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R</a:t>
            </a:r>
            <a:r>
              <a:rPr lang="de-DE" altLang="de-DE" sz="1500" baseline="-25000"/>
              <a:t>2</a:t>
            </a:r>
            <a:endParaRPr lang="en-US" altLang="de-DE" sz="1500"/>
          </a:p>
        </p:txBody>
      </p:sp>
      <p:sp>
        <p:nvSpPr>
          <p:cNvPr id="755897" name="Text Box 185"/>
          <p:cNvSpPr txBox="1">
            <a:spLocks noChangeAspect="1" noChangeArrowheads="1"/>
          </p:cNvSpPr>
          <p:nvPr/>
        </p:nvSpPr>
        <p:spPr bwMode="auto">
          <a:xfrm>
            <a:off x="4513263" y="1919288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R</a:t>
            </a:r>
            <a:r>
              <a:rPr lang="de-DE" altLang="de-DE" sz="1500" baseline="-25000"/>
              <a:t>1</a:t>
            </a:r>
            <a:endParaRPr lang="en-US" altLang="de-DE" sz="1500"/>
          </a:p>
        </p:txBody>
      </p:sp>
      <p:sp>
        <p:nvSpPr>
          <p:cNvPr id="755898" name="Rectangle 186"/>
          <p:cNvSpPr>
            <a:spLocks noChangeAspect="1" noChangeArrowheads="1"/>
          </p:cNvSpPr>
          <p:nvPr/>
        </p:nvSpPr>
        <p:spPr bwMode="auto">
          <a:xfrm>
            <a:off x="1214438" y="4581525"/>
            <a:ext cx="1466850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899" name="Line 187"/>
          <p:cNvSpPr>
            <a:spLocks noChangeAspect="1" noChangeShapeType="1"/>
          </p:cNvSpPr>
          <p:nvPr/>
        </p:nvSpPr>
        <p:spPr bwMode="auto">
          <a:xfrm>
            <a:off x="1765300" y="5008563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00" name="Line 188"/>
          <p:cNvSpPr>
            <a:spLocks noChangeAspect="1" noChangeShapeType="1"/>
          </p:cNvSpPr>
          <p:nvPr/>
        </p:nvSpPr>
        <p:spPr bwMode="auto">
          <a:xfrm>
            <a:off x="1616075" y="512286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01" name="Oval 189"/>
          <p:cNvSpPr>
            <a:spLocks noChangeAspect="1" noChangeArrowheads="1"/>
          </p:cNvSpPr>
          <p:nvPr/>
        </p:nvSpPr>
        <p:spPr bwMode="auto">
          <a:xfrm>
            <a:off x="1460500" y="4887913"/>
            <a:ext cx="3048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2</a:t>
            </a:r>
          </a:p>
        </p:txBody>
      </p:sp>
      <p:sp>
        <p:nvSpPr>
          <p:cNvPr id="755902" name="Oval 190"/>
          <p:cNvSpPr>
            <a:spLocks noChangeAspect="1" noChangeArrowheads="1"/>
          </p:cNvSpPr>
          <p:nvPr/>
        </p:nvSpPr>
        <p:spPr bwMode="auto">
          <a:xfrm>
            <a:off x="1460500" y="5287963"/>
            <a:ext cx="304800" cy="3063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1</a:t>
            </a:r>
          </a:p>
        </p:txBody>
      </p:sp>
      <p:sp>
        <p:nvSpPr>
          <p:cNvPr id="755903" name="Line 191"/>
          <p:cNvSpPr>
            <a:spLocks noChangeAspect="1" noChangeShapeType="1"/>
          </p:cNvSpPr>
          <p:nvPr/>
        </p:nvSpPr>
        <p:spPr bwMode="auto">
          <a:xfrm flipH="1">
            <a:off x="1946275" y="4581525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04" name="Line 192"/>
          <p:cNvSpPr>
            <a:spLocks noChangeAspect="1" noChangeShapeType="1"/>
          </p:cNvSpPr>
          <p:nvPr/>
        </p:nvSpPr>
        <p:spPr bwMode="auto">
          <a:xfrm flipH="1">
            <a:off x="1214438" y="5253038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05" name="Line 193"/>
          <p:cNvSpPr>
            <a:spLocks noChangeAspect="1" noChangeShapeType="1"/>
          </p:cNvSpPr>
          <p:nvPr/>
        </p:nvSpPr>
        <p:spPr bwMode="auto">
          <a:xfrm>
            <a:off x="1947863" y="5008563"/>
            <a:ext cx="242887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06" name="Oval 194"/>
          <p:cNvSpPr>
            <a:spLocks noChangeAspect="1" noChangeArrowheads="1"/>
          </p:cNvSpPr>
          <p:nvPr/>
        </p:nvSpPr>
        <p:spPr bwMode="auto">
          <a:xfrm>
            <a:off x="2130425" y="5008563"/>
            <a:ext cx="306388" cy="3063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55907" name="Oval 195"/>
          <p:cNvSpPr>
            <a:spLocks noChangeAspect="1" noChangeArrowheads="1"/>
          </p:cNvSpPr>
          <p:nvPr/>
        </p:nvSpPr>
        <p:spPr bwMode="auto">
          <a:xfrm>
            <a:off x="2314575" y="5192713"/>
            <a:ext cx="304800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5908" name="Text Box 196"/>
          <p:cNvSpPr txBox="1">
            <a:spLocks noChangeAspect="1" noChangeArrowheads="1"/>
          </p:cNvSpPr>
          <p:nvPr/>
        </p:nvSpPr>
        <p:spPr bwMode="auto">
          <a:xfrm>
            <a:off x="2060575" y="4505325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p</a:t>
            </a:r>
            <a:endParaRPr lang="en-US" altLang="de-DE" sz="1500" i="1"/>
          </a:p>
        </p:txBody>
      </p:sp>
      <p:sp>
        <p:nvSpPr>
          <p:cNvPr id="755909" name="Line 197"/>
          <p:cNvSpPr>
            <a:spLocks noChangeAspect="1" noChangeShapeType="1"/>
          </p:cNvSpPr>
          <p:nvPr/>
        </p:nvSpPr>
        <p:spPr bwMode="auto">
          <a:xfrm flipH="1">
            <a:off x="1985963" y="4810125"/>
            <a:ext cx="123825" cy="184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0" name="Rectangle 198"/>
          <p:cNvSpPr>
            <a:spLocks noChangeAspect="1" noChangeArrowheads="1"/>
          </p:cNvSpPr>
          <p:nvPr/>
        </p:nvSpPr>
        <p:spPr bwMode="auto">
          <a:xfrm>
            <a:off x="1219200" y="1946275"/>
            <a:ext cx="1465263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5911" name="Line 199"/>
          <p:cNvSpPr>
            <a:spLocks noChangeAspect="1" noChangeShapeType="1"/>
          </p:cNvSpPr>
          <p:nvPr/>
        </p:nvSpPr>
        <p:spPr bwMode="auto">
          <a:xfrm>
            <a:off x="1768475" y="2373313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2" name="Line 200"/>
          <p:cNvSpPr>
            <a:spLocks noChangeAspect="1" noChangeShapeType="1"/>
          </p:cNvSpPr>
          <p:nvPr/>
        </p:nvSpPr>
        <p:spPr bwMode="auto">
          <a:xfrm>
            <a:off x="1620838" y="24860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3" name="Oval 201"/>
          <p:cNvSpPr>
            <a:spLocks noChangeAspect="1" noChangeArrowheads="1"/>
          </p:cNvSpPr>
          <p:nvPr/>
        </p:nvSpPr>
        <p:spPr bwMode="auto">
          <a:xfrm>
            <a:off x="1463675" y="2251075"/>
            <a:ext cx="3048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2</a:t>
            </a:r>
          </a:p>
        </p:txBody>
      </p:sp>
      <p:sp>
        <p:nvSpPr>
          <p:cNvPr id="755914" name="Oval 202"/>
          <p:cNvSpPr>
            <a:spLocks noChangeAspect="1" noChangeArrowheads="1"/>
          </p:cNvSpPr>
          <p:nvPr/>
        </p:nvSpPr>
        <p:spPr bwMode="auto">
          <a:xfrm>
            <a:off x="1463675" y="2652713"/>
            <a:ext cx="3048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/>
              <a:t>1</a:t>
            </a:r>
          </a:p>
        </p:txBody>
      </p:sp>
      <p:sp>
        <p:nvSpPr>
          <p:cNvPr id="755915" name="Line 203"/>
          <p:cNvSpPr>
            <a:spLocks noChangeAspect="1" noChangeShapeType="1"/>
          </p:cNvSpPr>
          <p:nvPr/>
        </p:nvSpPr>
        <p:spPr bwMode="auto">
          <a:xfrm flipH="1">
            <a:off x="1949450" y="1946275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6" name="Line 204"/>
          <p:cNvSpPr>
            <a:spLocks noChangeAspect="1" noChangeShapeType="1"/>
          </p:cNvSpPr>
          <p:nvPr/>
        </p:nvSpPr>
        <p:spPr bwMode="auto">
          <a:xfrm flipH="1">
            <a:off x="1219200" y="2616200"/>
            <a:ext cx="73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7" name="Line 205"/>
          <p:cNvSpPr>
            <a:spLocks noChangeAspect="1" noChangeShapeType="1"/>
          </p:cNvSpPr>
          <p:nvPr/>
        </p:nvSpPr>
        <p:spPr bwMode="auto">
          <a:xfrm>
            <a:off x="1951038" y="2373313"/>
            <a:ext cx="244475" cy="120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5918" name="Oval 206"/>
          <p:cNvSpPr>
            <a:spLocks noChangeAspect="1" noChangeArrowheads="1"/>
          </p:cNvSpPr>
          <p:nvPr/>
        </p:nvSpPr>
        <p:spPr bwMode="auto">
          <a:xfrm>
            <a:off x="2133600" y="2373313"/>
            <a:ext cx="306388" cy="3063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55919" name="Oval 207"/>
          <p:cNvSpPr>
            <a:spLocks noChangeAspect="1" noChangeArrowheads="1"/>
          </p:cNvSpPr>
          <p:nvPr/>
        </p:nvSpPr>
        <p:spPr bwMode="auto">
          <a:xfrm>
            <a:off x="2317750" y="2555875"/>
            <a:ext cx="306388" cy="3063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5920" name="Text Box 208"/>
          <p:cNvSpPr txBox="1">
            <a:spLocks noChangeArrowheads="1"/>
          </p:cNvSpPr>
          <p:nvPr/>
        </p:nvSpPr>
        <p:spPr bwMode="auto">
          <a:xfrm>
            <a:off x="1042988" y="3917950"/>
            <a:ext cx="49514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Mit Anschlussfestlegung (Terminal Propagation)</a:t>
            </a:r>
            <a:endParaRPr lang="en-US" altLang="de-DE"/>
          </a:p>
        </p:txBody>
      </p:sp>
      <p:sp>
        <p:nvSpPr>
          <p:cNvPr id="755921" name="Oval 209"/>
          <p:cNvSpPr>
            <a:spLocks noChangeAspect="1" noChangeArrowheads="1"/>
          </p:cNvSpPr>
          <p:nvPr/>
        </p:nvSpPr>
        <p:spPr bwMode="auto">
          <a:xfrm rot="-5201032">
            <a:off x="6048375" y="4837113"/>
            <a:ext cx="76200" cy="635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5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5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5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5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5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5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5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5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5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5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5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5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5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5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5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5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5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5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5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5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5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5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5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5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5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5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5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5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5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5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5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5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5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5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5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5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5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5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5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5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75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5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75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5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5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5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7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75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75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75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75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5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5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75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7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7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75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75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75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75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75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75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7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75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75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75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75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7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75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75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75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75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5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75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75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75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75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75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75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75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75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818" grpId="0" animBg="1"/>
      <p:bldP spid="755819" grpId="0" animBg="1"/>
      <p:bldP spid="755820" grpId="0" animBg="1"/>
      <p:bldP spid="755821" grpId="0" animBg="1"/>
      <p:bldP spid="755822" grpId="0" animBg="1"/>
      <p:bldP spid="755823" grpId="0" animBg="1"/>
      <p:bldP spid="755824" grpId="0" animBg="1"/>
      <p:bldP spid="755825" grpId="0" animBg="1"/>
      <p:bldP spid="755826" grpId="0" animBg="1"/>
      <p:bldP spid="755827" grpId="0" animBg="1"/>
      <p:bldP spid="755828" grpId="0" animBg="1"/>
      <p:bldP spid="755829" grpId="0" animBg="1"/>
      <p:bldP spid="755830" grpId="0" animBg="1"/>
      <p:bldP spid="755831" grpId="0" animBg="1"/>
      <p:bldP spid="755832" grpId="0" animBg="1"/>
      <p:bldP spid="755833" grpId="0" animBg="1"/>
      <p:bldP spid="755834" grpId="0" animBg="1"/>
      <p:bldP spid="755835" grpId="0" animBg="1"/>
      <p:bldP spid="755836" grpId="0" animBg="1"/>
      <p:bldP spid="755837" grpId="0" animBg="1"/>
      <p:bldP spid="755838" grpId="0" animBg="1"/>
      <p:bldP spid="755839" grpId="0" animBg="1"/>
      <p:bldP spid="755840" grpId="0" animBg="1"/>
      <p:bldP spid="755841" grpId="0" animBg="1"/>
      <p:bldP spid="755842" grpId="0" animBg="1"/>
      <p:bldP spid="755843" grpId="0" animBg="1"/>
      <p:bldP spid="755844" grpId="0" animBg="1"/>
      <p:bldP spid="755845" grpId="0" animBg="1"/>
      <p:bldP spid="755846" grpId="0" animBg="1"/>
      <p:bldP spid="755847" grpId="0"/>
      <p:bldP spid="755848" grpId="0" animBg="1"/>
      <p:bldP spid="755849" grpId="0"/>
      <p:bldP spid="755850" grpId="0" animBg="1"/>
      <p:bldP spid="755851" grpId="0"/>
      <p:bldP spid="755855" grpId="0"/>
      <p:bldP spid="755856" grpId="0" animBg="1"/>
      <p:bldP spid="755857" grpId="0" animBg="1"/>
      <p:bldP spid="755858" grpId="0" animBg="1"/>
      <p:bldP spid="755859" grpId="0" animBg="1"/>
      <p:bldP spid="755860" grpId="0" animBg="1"/>
      <p:bldP spid="755861" grpId="0" animBg="1"/>
      <p:bldP spid="755862" grpId="0" animBg="1"/>
      <p:bldP spid="755863" grpId="0" animBg="1"/>
      <p:bldP spid="755864" grpId="0" animBg="1"/>
      <p:bldP spid="755865" grpId="0" animBg="1"/>
      <p:bldP spid="755866" grpId="0" animBg="1"/>
      <p:bldP spid="755867" grpId="0" animBg="1"/>
      <p:bldP spid="755868" grpId="0"/>
      <p:bldP spid="755869" grpId="0" animBg="1"/>
      <p:bldP spid="755870" grpId="0" animBg="1"/>
      <p:bldP spid="755871" grpId="0"/>
      <p:bldP spid="755872" grpId="0" animBg="1"/>
      <p:bldP spid="755873" grpId="0"/>
      <p:bldP spid="755877" grpId="0"/>
      <p:bldP spid="755878" grpId="0" animBg="1"/>
      <p:bldP spid="755879" grpId="0" animBg="1"/>
      <p:bldP spid="755880" grpId="0" animBg="1"/>
      <p:bldP spid="755881" grpId="0" animBg="1"/>
      <p:bldP spid="755882" grpId="0" animBg="1"/>
      <p:bldP spid="755883" grpId="0" animBg="1"/>
      <p:bldP spid="755884" grpId="0" animBg="1"/>
      <p:bldP spid="755885" grpId="0" animBg="1"/>
      <p:bldP spid="755886" grpId="0" animBg="1"/>
      <p:bldP spid="755887" grpId="0" animBg="1"/>
      <p:bldP spid="755888" grpId="0" animBg="1"/>
      <p:bldP spid="755889" grpId="0"/>
      <p:bldP spid="755890" grpId="0" animBg="1"/>
      <p:bldP spid="755891" grpId="0" animBg="1"/>
      <p:bldP spid="755892" grpId="0" animBg="1"/>
      <p:bldP spid="755893" grpId="0" animBg="1"/>
      <p:bldP spid="755894" grpId="0"/>
      <p:bldP spid="755895" grpId="0"/>
      <p:bldP spid="755896" grpId="0"/>
      <p:bldP spid="755897" grpId="0"/>
      <p:bldP spid="755898" grpId="0" animBg="1"/>
      <p:bldP spid="755899" grpId="0" animBg="1"/>
      <p:bldP spid="755900" grpId="0" animBg="1"/>
      <p:bldP spid="755901" grpId="0" animBg="1"/>
      <p:bldP spid="755902" grpId="0" animBg="1"/>
      <p:bldP spid="755903" grpId="0" animBg="1"/>
      <p:bldP spid="755904" grpId="0" animBg="1"/>
      <p:bldP spid="755905" grpId="0" animBg="1"/>
      <p:bldP spid="755906" grpId="0" animBg="1"/>
      <p:bldP spid="755907" grpId="0" animBg="1"/>
      <p:bldP spid="755908" grpId="0"/>
      <p:bldP spid="755909" grpId="0" animBg="1"/>
      <p:bldP spid="755910" grpId="0" animBg="1"/>
      <p:bldP spid="755911" grpId="0" animBg="1"/>
      <p:bldP spid="755912" grpId="0" animBg="1"/>
      <p:bldP spid="755913" grpId="0" animBg="1"/>
      <p:bldP spid="755914" grpId="0" animBg="1"/>
      <p:bldP spid="755915" grpId="0" animBg="1"/>
      <p:bldP spid="755916" grpId="0" animBg="1"/>
      <p:bldP spid="755917" grpId="0" animBg="1"/>
      <p:bldP spid="755918" grpId="0" animBg="1"/>
      <p:bldP spid="755919" grpId="0" animBg="1"/>
      <p:bldP spid="755920" grpId="0"/>
      <p:bldP spid="7559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4.3.3	Quadratische Platzierung 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Euklidische Verbindungslänge geht quadratisch in Kostenfunktion ein:</a:t>
            </a:r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r>
              <a:rPr lang="de-DE" altLang="de-DE"/>
              <a:t>Netze dazu in Zweipunkt-Verbindungen zerlegt, Kostenfunktion ist die Summe der gewichteten quadratischen Abstände, Minimierung dieser Summe</a:t>
            </a:r>
          </a:p>
          <a:p>
            <a:pPr defTabSz="914400">
              <a:tabLst/>
            </a:pPr>
            <a:r>
              <a:rPr lang="de-DE" altLang="de-DE"/>
              <a:t>Analogie: Federmodell</a:t>
            </a:r>
          </a:p>
          <a:p>
            <a:pPr defTabSz="914400">
              <a:buFont typeface="Symbol" pitchFamily="18" charset="2"/>
              <a:buNone/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</p:txBody>
      </p:sp>
      <p:graphicFrame>
        <p:nvGraphicFramePr>
          <p:cNvPr id="744452" name="Object 4"/>
          <p:cNvGraphicFramePr>
            <a:graphicFrameLocks noChangeAspect="1"/>
          </p:cNvGraphicFramePr>
          <p:nvPr/>
        </p:nvGraphicFramePr>
        <p:xfrm>
          <a:off x="1116013" y="15573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ormel" r:id="rId3" imgW="2235200" imgH="457200" progId="Equation.3">
                  <p:embed/>
                </p:oleObj>
              </mc:Choice>
              <mc:Fallback>
                <p:oleObj name="Formel" r:id="rId3" imgW="2235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402431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4455" name="Group 7"/>
          <p:cNvGrpSpPr>
            <a:grpSpLocks/>
          </p:cNvGrpSpPr>
          <p:nvPr/>
        </p:nvGrpSpPr>
        <p:grpSpPr bwMode="auto">
          <a:xfrm>
            <a:off x="2051050" y="3976688"/>
            <a:ext cx="1290638" cy="1290637"/>
            <a:chOff x="4789" y="711"/>
            <a:chExt cx="813" cy="813"/>
          </a:xfrm>
        </p:grpSpPr>
        <p:sp>
          <p:nvSpPr>
            <p:cNvPr id="51214" name="Line 8"/>
            <p:cNvSpPr>
              <a:spLocks noChangeShapeType="1"/>
            </p:cNvSpPr>
            <p:nvPr/>
          </p:nvSpPr>
          <p:spPr bwMode="auto">
            <a:xfrm flipH="1" flipV="1">
              <a:off x="4830" y="754"/>
              <a:ext cx="273" cy="725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15" name="Line 9"/>
            <p:cNvSpPr>
              <a:spLocks noChangeShapeType="1"/>
            </p:cNvSpPr>
            <p:nvPr/>
          </p:nvSpPr>
          <p:spPr bwMode="auto">
            <a:xfrm flipV="1">
              <a:off x="5103" y="935"/>
              <a:ext cx="453" cy="544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16" name="Line 10"/>
            <p:cNvSpPr>
              <a:spLocks noChangeShapeType="1"/>
            </p:cNvSpPr>
            <p:nvPr/>
          </p:nvSpPr>
          <p:spPr bwMode="auto">
            <a:xfrm>
              <a:off x="4830" y="754"/>
              <a:ext cx="726" cy="181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17" name="Oval 11"/>
            <p:cNvSpPr>
              <a:spLocks noChangeArrowheads="1"/>
            </p:cNvSpPr>
            <p:nvPr/>
          </p:nvSpPr>
          <p:spPr bwMode="auto">
            <a:xfrm>
              <a:off x="5511" y="890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Oval 12"/>
            <p:cNvSpPr>
              <a:spLocks noChangeArrowheads="1"/>
            </p:cNvSpPr>
            <p:nvPr/>
          </p:nvSpPr>
          <p:spPr bwMode="auto">
            <a:xfrm>
              <a:off x="5057" y="1434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9" name="Oval 13"/>
            <p:cNvSpPr>
              <a:spLocks noChangeArrowheads="1"/>
            </p:cNvSpPr>
            <p:nvPr/>
          </p:nvSpPr>
          <p:spPr bwMode="auto">
            <a:xfrm>
              <a:off x="4789" y="711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744462" name="Group 14"/>
          <p:cNvGrpSpPr>
            <a:grpSpLocks/>
          </p:cNvGrpSpPr>
          <p:nvPr/>
        </p:nvGrpSpPr>
        <p:grpSpPr bwMode="auto">
          <a:xfrm>
            <a:off x="4425950" y="3971925"/>
            <a:ext cx="1290638" cy="1328738"/>
            <a:chOff x="4789" y="1618"/>
            <a:chExt cx="813" cy="837"/>
          </a:xfrm>
        </p:grpSpPr>
        <p:sp>
          <p:nvSpPr>
            <p:cNvPr id="51208" name="Freeform 15"/>
            <p:cNvSpPr>
              <a:spLocks/>
            </p:cNvSpPr>
            <p:nvPr/>
          </p:nvSpPr>
          <p:spPr bwMode="auto">
            <a:xfrm rot="-10020000">
              <a:off x="4860" y="1629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00CC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09" name="Freeform 16"/>
            <p:cNvSpPr>
              <a:spLocks/>
            </p:cNvSpPr>
            <p:nvPr/>
          </p:nvSpPr>
          <p:spPr bwMode="auto">
            <a:xfrm rot="4200000">
              <a:off x="4631" y="1902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00CC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10" name="Freeform 17"/>
            <p:cNvSpPr>
              <a:spLocks/>
            </p:cNvSpPr>
            <p:nvPr/>
          </p:nvSpPr>
          <p:spPr bwMode="auto">
            <a:xfrm rot="-3060000">
              <a:off x="4977" y="1995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00CC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11" name="Oval 18"/>
            <p:cNvSpPr>
              <a:spLocks noChangeArrowheads="1"/>
            </p:cNvSpPr>
            <p:nvPr/>
          </p:nvSpPr>
          <p:spPr bwMode="auto">
            <a:xfrm>
              <a:off x="4789" y="1618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2" name="Oval 19"/>
            <p:cNvSpPr>
              <a:spLocks noChangeArrowheads="1"/>
            </p:cNvSpPr>
            <p:nvPr/>
          </p:nvSpPr>
          <p:spPr bwMode="auto">
            <a:xfrm>
              <a:off x="5511" y="1797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3" name="Oval 20"/>
            <p:cNvSpPr>
              <a:spLocks noChangeArrowheads="1"/>
            </p:cNvSpPr>
            <p:nvPr/>
          </p:nvSpPr>
          <p:spPr bwMode="auto">
            <a:xfrm>
              <a:off x="5057" y="2341"/>
              <a:ext cx="91" cy="90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44469" name="AutoShape 21"/>
          <p:cNvSpPr>
            <a:spLocks noChangeArrowheads="1"/>
          </p:cNvSpPr>
          <p:nvPr/>
        </p:nvSpPr>
        <p:spPr bwMode="auto">
          <a:xfrm>
            <a:off x="3705225" y="4149725"/>
            <a:ext cx="382588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1" grpId="0" build="p"/>
      <p:bldP spid="7444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4.3.3	Quadratische Platzierung 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</p:spPr>
        <p:txBody>
          <a:bodyPr lIns="191095" tIns="44941" rIns="89883" bIns="44941"/>
          <a:lstStyle/>
          <a:p>
            <a:pPr defTabSz="914400">
              <a:tabLst/>
              <a:defRPr/>
            </a:pPr>
            <a:r>
              <a:rPr lang="de-DE" dirty="0"/>
              <a:t>Euklidische Verbindungslänge geht quadratisch in Kostenfunktion ein:</a:t>
            </a:r>
          </a:p>
          <a:p>
            <a:pPr defTabSz="914400">
              <a:tabLst/>
              <a:defRPr/>
            </a:pPr>
            <a:endParaRPr lang="de-DE" dirty="0"/>
          </a:p>
          <a:p>
            <a:pPr defTabSz="914400">
              <a:tabLst/>
              <a:defRPr/>
            </a:pPr>
            <a:endParaRPr lang="de-DE" dirty="0"/>
          </a:p>
          <a:p>
            <a:pPr defTabSz="914400">
              <a:tabLst/>
              <a:defRPr/>
            </a:pPr>
            <a:r>
              <a:rPr lang="de-DE" dirty="0"/>
              <a:t>Netze dazu in Zweipunkt-Verbindungen zerlegt, Kostenfunktion ist die Summe der gewichteten quadratischen Abstände, Minimierung dieser Summe</a:t>
            </a:r>
          </a:p>
          <a:p>
            <a:pPr defTabSz="914400">
              <a:tabLst/>
              <a:defRPr/>
            </a:pPr>
            <a:r>
              <a:rPr lang="de-DE" dirty="0"/>
              <a:t>Analogie: Federmodell</a:t>
            </a:r>
          </a:p>
          <a:p>
            <a:pPr marL="742950" lvl="1" indent="-285750" defTabSz="914400">
              <a:tabLst/>
              <a:defRPr/>
            </a:pPr>
            <a:r>
              <a:rPr lang="de-DE" dirty="0"/>
              <a:t>jede quadratische Zweipunkt-Länge entspricht Energie einer Feder zwischen beiden Punkten (Energie einer Feder ist proportional zum Quadrat ihrer Auslenkung)</a:t>
            </a:r>
          </a:p>
          <a:p>
            <a:pPr marL="742950" lvl="1" indent="-285750" defTabSz="914400">
              <a:tabLst/>
              <a:defRPr/>
            </a:pPr>
            <a:r>
              <a:rPr lang="de-DE" dirty="0"/>
              <a:t>quadratische Kostenfunktion verkörpert Gesamtenergie des Federsystems; deren Ableitung ist die Gesamtkraft des Systems</a:t>
            </a:r>
          </a:p>
          <a:p>
            <a:pPr marL="742950" lvl="1" indent="-285750" defTabSz="914400">
              <a:tabLst/>
              <a:defRPr/>
            </a:pPr>
            <a:r>
              <a:rPr lang="de-DE" dirty="0"/>
              <a:t>System sucht Zustand minimaler Energie, also minimale Summe der Abstandsquadrate</a:t>
            </a:r>
          </a:p>
          <a:p>
            <a:pPr marL="742950" lvl="1" indent="-285750" defTabSz="914400">
              <a:tabLst/>
              <a:defRPr/>
            </a:pPr>
            <a:r>
              <a:rPr lang="de-DE" dirty="0"/>
              <a:t>damit Zellen im Kräftegleichgewicht hinsichtlich der die Verdrahtung repräsentierenden Kräfte</a:t>
            </a:r>
          </a:p>
          <a:p>
            <a:pPr marL="0" indent="0" defTabSz="914400">
              <a:buFont typeface="Symbol" pitchFamily="18" charset="2"/>
              <a:buNone/>
              <a:tabLst/>
              <a:defRPr/>
            </a:pPr>
            <a:endParaRPr lang="de-DE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116013" y="15573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Formel" r:id="rId3" imgW="2235200" imgH="457200" progId="Equation.3">
                  <p:embed/>
                </p:oleObj>
              </mc:Choice>
              <mc:Fallback>
                <p:oleObj name="Formel" r:id="rId3" imgW="2235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402431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4.3.3	Quadratische Platzierung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7E7EF6-6DE5-4DE2-92B4-9D1D9936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268413"/>
            <a:ext cx="79903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95" tIns="44941" rIns="89883" bIns="44941" numCol="1" anchor="t" anchorCtr="0" compatLnSpc="1">
            <a:prstTxWarp prst="textNoShape">
              <a:avLst/>
            </a:prstTxWarp>
          </a:bodyPr>
          <a:lstStyle>
            <a:lvl1pPr marL="342900" indent="-342900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·"/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301625" indent="155575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-"/>
              <a:tabLst>
                <a:tab pos="301625" algn="l"/>
                <a:tab pos="542925" algn="l"/>
              </a:tabLst>
              <a:defRPr sz="1600">
                <a:solidFill>
                  <a:schemeClr val="tx1"/>
                </a:solidFill>
                <a:latin typeface="+mn-lt"/>
                <a:sym typeface="Symbol" pitchFamily="18" charset="2"/>
              </a:defRPr>
            </a:lvl2pPr>
            <a:lvl3pPr marL="449263" indent="317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3pPr>
            <a:lvl4pPr marL="676275" indent="69532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4pPr>
            <a:lvl5pPr marL="900113" indent="928688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5pPr>
            <a:lvl6pPr marL="13573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6pPr>
            <a:lvl7pPr marL="18145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7pPr>
            <a:lvl8pPr marL="22717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8pPr>
            <a:lvl9pPr marL="27289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9pPr>
          </a:lstStyle>
          <a:p>
            <a:pPr defTabSz="914400">
              <a:tabLst/>
            </a:pPr>
            <a:r>
              <a:rPr lang="de-DE" altLang="de-DE" kern="0" dirty="0"/>
              <a:t>Euklidische Verbindungslänge geht quadratisch in Kostenfunktion ein:</a:t>
            </a:r>
          </a:p>
          <a:p>
            <a:pPr defTabSz="914400">
              <a:tabLst/>
            </a:pPr>
            <a:endParaRPr lang="de-DE" altLang="de-DE" kern="0" dirty="0"/>
          </a:p>
          <a:p>
            <a:pPr defTabSz="914400">
              <a:tabLst/>
            </a:pPr>
            <a:endParaRPr lang="de-DE" altLang="de-DE" kern="0" dirty="0"/>
          </a:p>
          <a:p>
            <a:pPr defTabSz="914400">
              <a:tabLst/>
            </a:pPr>
            <a:r>
              <a:rPr lang="de-DE" altLang="de-DE" kern="0" dirty="0"/>
              <a:t>Vorgehensweise:</a:t>
            </a:r>
          </a:p>
          <a:p>
            <a:pPr marL="742950" lvl="1" indent="-285750" defTabSz="914400">
              <a:tabLst/>
            </a:pPr>
            <a:r>
              <a:rPr lang="de-DE" altLang="de-DE" kern="0" dirty="0"/>
              <a:t>Vektor-/Matrixschreibweise:</a:t>
            </a:r>
            <a:br>
              <a:rPr lang="de-DE" altLang="de-DE" kern="0" dirty="0"/>
            </a:br>
            <a:endParaRPr lang="de-DE" altLang="de-DE" kern="0" dirty="0"/>
          </a:p>
          <a:p>
            <a:pPr marL="742950" lvl="1" indent="-285750" defTabSz="914400">
              <a:buClr>
                <a:srgbClr val="EAEAEA"/>
              </a:buClr>
              <a:tabLst/>
            </a:pPr>
            <a:r>
              <a:rPr lang="de-DE" altLang="de-DE" kern="0" dirty="0"/>
              <a:t>mit 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de-DE" altLang="de-DE" kern="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de-DE" altLang="de-DE" b="1" kern="0" dirty="0"/>
              <a:t> </a:t>
            </a:r>
            <a:r>
              <a:rPr lang="de-DE" altLang="de-DE" kern="0" dirty="0"/>
              <a:t>und</a:t>
            </a:r>
            <a:r>
              <a:rPr lang="de-DE" altLang="de-DE" b="1" kern="0" dirty="0"/>
              <a:t> 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de-DE" altLang="de-DE" kern="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de-DE" altLang="de-DE" b="1" kern="0" dirty="0"/>
              <a:t> </a:t>
            </a:r>
            <a:r>
              <a:rPr lang="de-DE" altLang="de-DE" kern="0" dirty="0"/>
              <a:t>Vektoren der Dimension </a:t>
            </a:r>
            <a:r>
              <a:rPr lang="de-DE" altLang="de-DE" i="1" kern="0" dirty="0"/>
              <a:t>n</a:t>
            </a:r>
            <a:r>
              <a:rPr lang="de-DE" altLang="de-DE" kern="0" dirty="0"/>
              <a:t> der </a:t>
            </a:r>
            <a:r>
              <a:rPr lang="de-DE" altLang="de-DE" i="1" kern="0" dirty="0"/>
              <a:t>x</a:t>
            </a:r>
            <a:r>
              <a:rPr lang="de-DE" altLang="de-DE" kern="0" dirty="0"/>
              <a:t>-/</a:t>
            </a:r>
            <a:r>
              <a:rPr lang="de-DE" altLang="de-DE" i="1" kern="0" dirty="0"/>
              <a:t>y</a:t>
            </a:r>
            <a:r>
              <a:rPr lang="de-DE" altLang="de-DE" kern="0" dirty="0"/>
              <a:t>-Koordinaten der </a:t>
            </a:r>
            <a:r>
              <a:rPr lang="de-DE" altLang="de-DE" i="1" kern="0" dirty="0"/>
              <a:t>n</a:t>
            </a:r>
            <a:r>
              <a:rPr lang="de-DE" altLang="de-DE" kern="0" dirty="0"/>
              <a:t> Zellen, </a:t>
            </a:r>
            <a:br>
              <a:rPr lang="de-DE" altLang="de-DE" kern="0" dirty="0"/>
            </a:b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de-DE" altLang="de-DE" kern="0" dirty="0"/>
              <a:t>  Gesamtkostenmatrix, </a:t>
            </a:r>
            <a:r>
              <a:rPr lang="de-DE" altLang="de-DE" i="1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de-DE" altLang="de-DE" kern="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de-DE" altLang="de-DE" kern="0" dirty="0"/>
              <a:t> und </a:t>
            </a:r>
            <a:r>
              <a:rPr lang="de-DE" altLang="de-DE" i="1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de-DE" altLang="de-DE" kern="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de-DE" altLang="de-DE" kern="0" dirty="0"/>
              <a:t>  Vektoren mit </a:t>
            </a:r>
            <a:r>
              <a:rPr lang="de-DE" altLang="de-DE" i="1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de-DE" altLang="de-DE" kern="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[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] </a:t>
            </a:r>
            <a:r>
              <a:rPr lang="de-DE" altLang="de-DE" kern="0" dirty="0"/>
              <a:t>bzw. </a:t>
            </a:r>
            <a:r>
              <a:rPr lang="de-DE" altLang="de-DE" i="1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de-DE" altLang="de-DE" kern="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[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] </a:t>
            </a:r>
            <a:r>
              <a:rPr lang="de-DE" altLang="de-DE" kern="0" dirty="0"/>
              <a:t>= Summe der </a:t>
            </a:r>
            <a:r>
              <a:rPr lang="de-DE" altLang="de-DE" i="1" kern="0" dirty="0">
                <a:ea typeface="Cambria Math" panose="02040503050406030204" pitchFamily="18" charset="0"/>
              </a:rPr>
              <a:t>x</a:t>
            </a:r>
            <a:r>
              <a:rPr lang="de-DE" altLang="de-DE" kern="0" dirty="0"/>
              <a:t>-/</a:t>
            </a:r>
            <a:r>
              <a:rPr lang="de-DE" altLang="de-DE" i="1" kern="0" dirty="0">
                <a:ea typeface="Cambria Math" panose="02040503050406030204" pitchFamily="18" charset="0"/>
              </a:rPr>
              <a:t>y</a:t>
            </a:r>
            <a:r>
              <a:rPr lang="de-DE" altLang="de-DE" kern="0" dirty="0"/>
              <a:t>-Koordinaten der mit der Zelle 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de-DE" altLang="de-DE" kern="0" dirty="0"/>
              <a:t> verbundenen, nicht verschiebbaren Zellen/Außenanschlüsse, sowie eine Konstante 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de-DE" altLang="de-DE" kern="0" dirty="0"/>
              <a:t> </a:t>
            </a:r>
          </a:p>
          <a:p>
            <a:pPr marL="742950" lvl="1" indent="-285750" defTabSz="914400">
              <a:tabLst/>
            </a:pPr>
            <a:r>
              <a:rPr lang="de-DE" altLang="de-DE" kern="0" dirty="0"/>
              <a:t>Globales Minimum und damit platzierungsoptimale </a:t>
            </a:r>
            <a:r>
              <a:rPr lang="de-DE" altLang="de-DE" i="1" kern="0" dirty="0"/>
              <a:t>x</a:t>
            </a:r>
            <a:r>
              <a:rPr lang="de-DE" altLang="de-DE" kern="0" dirty="0"/>
              <a:t>- und </a:t>
            </a:r>
            <a:r>
              <a:rPr lang="de-DE" altLang="de-DE" i="1" kern="0" dirty="0"/>
              <a:t>y</a:t>
            </a:r>
            <a:r>
              <a:rPr lang="de-DE" altLang="de-DE" kern="0" dirty="0"/>
              <a:t>-Koordinaten der Zellen lassen sich durch partielle Ableitung von 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de-DE" altLang="de-DE" i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de-DE" altLang="de-DE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de-DE" altLang="de-DE" kern="0" dirty="0"/>
              <a:t>bestimmen:</a:t>
            </a:r>
          </a:p>
          <a:p>
            <a:pPr marL="742950" lvl="1" indent="-285750" defTabSz="914400">
              <a:buFont typeface="Symbol" pitchFamily="18" charset="2"/>
              <a:buNone/>
              <a:tabLst/>
            </a:pP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  <a:p>
            <a:pPr defTabSz="914400">
              <a:tabLst/>
            </a:pPr>
            <a:r>
              <a:rPr lang="de-DE" altLang="de-DE" kern="0" dirty="0"/>
              <a:t>Ergebnis: viele Zellenüberlappungen</a:t>
            </a:r>
          </a:p>
          <a:p>
            <a:pPr defTabSz="914400">
              <a:tabLst/>
            </a:pPr>
            <a:endParaRPr lang="de-DE" altLang="de-DE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4BE6F59-175E-4EAF-B195-9D57DDF1EF79}"/>
                  </a:ext>
                </a:extLst>
              </p:cNvPr>
              <p:cNvSpPr txBox="1"/>
              <p:nvPr/>
            </p:nvSpPr>
            <p:spPr bwMode="auto">
              <a:xfrm>
                <a:off x="4169285" y="2706129"/>
                <a:ext cx="4429125" cy="6350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4BE6F59-175E-4EAF-B195-9D57DDF1E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9285" y="2706129"/>
                <a:ext cx="4429125" cy="635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9244637F-156F-46EC-84DB-3FC69D3491D5}"/>
                  </a:ext>
                </a:extLst>
              </p:cNvPr>
              <p:cNvSpPr txBox="1"/>
              <p:nvPr/>
            </p:nvSpPr>
            <p:spPr bwMode="auto">
              <a:xfrm>
                <a:off x="1475656" y="5085184"/>
                <a:ext cx="5256435" cy="8239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/>
                      </m:sSub>
                      <m:r>
                        <m:rPr>
                          <m:nor/>
                        </m:rPr>
                        <a:rPr lang="de-DE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/>
                      </m:sSub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9244637F-156F-46EC-84DB-3FC69D34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085184"/>
                <a:ext cx="5256435" cy="823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CF12E159-F976-4C08-A9B6-9B50685E5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5573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Formel" r:id="rId5" imgW="2235200" imgH="457200" progId="Equation.3">
                  <p:embed/>
                </p:oleObj>
              </mc:Choice>
              <mc:Fallback>
                <p:oleObj name="Formel" r:id="rId5" imgW="2235200" imgH="457200" progId="Equation.3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96618621-F082-4BF6-98D2-E45F1186D8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402431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4.3.3	Quadratische Platzierung </a:t>
            </a:r>
          </a:p>
        </p:txBody>
      </p:sp>
      <p:sp>
        <p:nvSpPr>
          <p:cNvPr id="54275" name="Text Box 13"/>
          <p:cNvSpPr txBox="1">
            <a:spLocks noChangeArrowheads="1"/>
          </p:cNvSpPr>
          <p:nvPr/>
        </p:nvSpPr>
        <p:spPr bwMode="auto">
          <a:xfrm rot="-5400000">
            <a:off x="6649244" y="3947319"/>
            <a:ext cx="4529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800">
                <a:solidFill>
                  <a:srgbClr val="B2B2B2"/>
                </a:solidFill>
              </a:rPr>
              <a:t>Nach: P. Spindler, Quadratische Platzierung mit Zusatzkräften -- Grundlagen und Anwendungen</a:t>
            </a:r>
          </a:p>
          <a:p>
            <a:pPr eaLnBrk="1" hangingPunct="1">
              <a:lnSpc>
                <a:spcPct val="100000"/>
              </a:lnSpc>
            </a:pPr>
            <a:endParaRPr lang="de-DE" altLang="de-DE" sz="800">
              <a:solidFill>
                <a:srgbClr val="B2B2B2"/>
              </a:solidFill>
            </a:endParaRPr>
          </a:p>
        </p:txBody>
      </p:sp>
      <p:sp>
        <p:nvSpPr>
          <p:cNvPr id="750607" name="AutoShape 15"/>
          <p:cNvSpPr>
            <a:spLocks noChangeArrowheads="1"/>
          </p:cNvSpPr>
          <p:nvPr/>
        </p:nvSpPr>
        <p:spPr bwMode="auto">
          <a:xfrm>
            <a:off x="4427538" y="3894138"/>
            <a:ext cx="504825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750608" name="Picture 16" descr="tp_placemen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255111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609" name="Picture 17" descr="fp_end_placement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068638"/>
            <a:ext cx="25511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610" name="WordArt 18"/>
          <p:cNvSpPr>
            <a:spLocks noChangeArrowheads="1" noChangeShapeType="1" noTextEdit="1"/>
          </p:cNvSpPr>
          <p:nvPr/>
        </p:nvSpPr>
        <p:spPr bwMode="auto">
          <a:xfrm>
            <a:off x="3924300" y="3933825"/>
            <a:ext cx="276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5428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1223962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Quadratische Platzierung lässt sich weiter unterteilen, je nachdem, wie die Zellenüberlappungen beseitigt/vermieden werden</a:t>
            </a:r>
          </a:p>
          <a:p>
            <a:pPr defTabSz="914400">
              <a:tabLst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7" grpId="0" animBg="1"/>
      <p:bldP spid="7506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4.3.3	Quadratische Platzierung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Quadratische Platzierung lässt sich weiter unterteilen, je nachdem, wie die Zellenüberlappungen beseitigt/vermieden werden</a:t>
            </a:r>
          </a:p>
          <a:p>
            <a:pPr defTabSz="914400">
              <a:tabLst/>
            </a:pPr>
            <a:endParaRPr lang="de-DE" altLang="de-DE"/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1081088" y="2720975"/>
            <a:ext cx="2808287" cy="7096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Kraftbasierte quadratische</a:t>
            </a:r>
            <a:br>
              <a:rPr lang="de-DE" altLang="de-DE"/>
            </a:br>
            <a:r>
              <a:rPr lang="de-DE" altLang="de-DE"/>
              <a:t>Platzierung</a:t>
            </a:r>
            <a:endParaRPr lang="en-US" altLang="de-DE"/>
          </a:p>
        </p:txBody>
      </p:sp>
      <p:sp>
        <p:nvSpPr>
          <p:cNvPr id="710661" name="AutoShape 5"/>
          <p:cNvSpPr>
            <a:spLocks noChangeArrowheads="1"/>
          </p:cNvSpPr>
          <p:nvPr/>
        </p:nvSpPr>
        <p:spPr bwMode="auto">
          <a:xfrm rot="4222921">
            <a:off x="5702300" y="1981200"/>
            <a:ext cx="382588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4572000" y="3502025"/>
            <a:ext cx="36449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Überlappungsfreiheit: </a:t>
            </a:r>
            <a:br>
              <a:rPr lang="de-DE" altLang="de-DE"/>
            </a:br>
            <a:r>
              <a:rPr lang="de-DE" altLang="de-DE"/>
              <a:t>Verfeinerung von</a:t>
            </a:r>
            <a:br>
              <a:rPr lang="de-DE" altLang="de-DE"/>
            </a:br>
            <a:r>
              <a:rPr lang="de-DE" altLang="de-DE"/>
              <a:t>Schwerpunktsnebenbedingungen 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(führt zu „Quadratic Programming“)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und damit rekursive Zerteilung in </a:t>
            </a:r>
            <a:br>
              <a:rPr lang="de-DE" altLang="de-DE"/>
            </a:br>
            <a:r>
              <a:rPr lang="de-DE" altLang="de-DE"/>
              <a:t>Platziergebiete </a:t>
            </a:r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900113" y="3502025"/>
            <a:ext cx="239871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Überlappungsfreiheit: </a:t>
            </a:r>
            <a:br>
              <a:rPr lang="de-DE" altLang="de-DE"/>
            </a:br>
            <a:r>
              <a:rPr lang="de-DE" altLang="de-DE"/>
              <a:t>zusätzliche Kräfte</a:t>
            </a:r>
          </a:p>
        </p:txBody>
      </p:sp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4754563" y="2720975"/>
            <a:ext cx="3497262" cy="70961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Quadratische Platzierung mit</a:t>
            </a:r>
            <a:br>
              <a:rPr lang="de-DE" altLang="de-DE"/>
            </a:br>
            <a:r>
              <a:rPr lang="de-DE" altLang="de-DE"/>
              <a:t>Schwerpunktsnebenbedingungen</a:t>
            </a:r>
            <a:endParaRPr lang="en-US" altLang="de-DE"/>
          </a:p>
        </p:txBody>
      </p:sp>
      <p:sp>
        <p:nvSpPr>
          <p:cNvPr id="710665" name="AutoShape 9"/>
          <p:cNvSpPr>
            <a:spLocks noChangeArrowheads="1"/>
          </p:cNvSpPr>
          <p:nvPr/>
        </p:nvSpPr>
        <p:spPr bwMode="auto">
          <a:xfrm rot="17377079" flipH="1">
            <a:off x="1990725" y="1981200"/>
            <a:ext cx="382588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0" grpId="0" animBg="1"/>
      <p:bldP spid="710661" grpId="0" animBg="1"/>
      <p:bldP spid="710662" grpId="0"/>
      <p:bldP spid="710663" grpId="0"/>
      <p:bldP spid="710664" grpId="0" animBg="1"/>
      <p:bldP spid="7106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4.3.3	Quadratische Platzierung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Vorteile:</a:t>
            </a:r>
          </a:p>
          <a:p>
            <a:pPr marL="742950" lvl="1" indent="-285750" defTabSz="914400">
              <a:tabLst/>
            </a:pPr>
            <a:r>
              <a:rPr lang="de-DE" altLang="de-DE"/>
              <a:t>Schnelle analytische Lösung</a:t>
            </a:r>
          </a:p>
          <a:p>
            <a:pPr marL="742950" lvl="1" indent="-285750" defTabSz="914400">
              <a:tabLst/>
            </a:pPr>
            <a:r>
              <a:rPr lang="de-DE" altLang="de-DE"/>
              <a:t>Auch für große Problemgrößen geeignet</a:t>
            </a:r>
          </a:p>
          <a:p>
            <a:pPr defTabSz="914400">
              <a:tabLst/>
            </a:pPr>
            <a:r>
              <a:rPr lang="de-DE" altLang="de-DE"/>
              <a:t>Nachteile:</a:t>
            </a:r>
          </a:p>
          <a:p>
            <a:pPr marL="742950" lvl="1" indent="-285750" defTabSz="914400">
              <a:tabLst/>
            </a:pPr>
            <a:r>
              <a:rPr lang="de-DE" altLang="de-DE"/>
              <a:t>Pads notwendig (l</a:t>
            </a:r>
            <a:r>
              <a:rPr lang="en-US" altLang="de-DE"/>
              <a:t>iefert triviale Lösung ohne Pads)</a:t>
            </a:r>
          </a:p>
          <a:p>
            <a:pPr marL="742950" lvl="1" indent="-285750" defTabSz="914400">
              <a:tabLst/>
            </a:pPr>
            <a:r>
              <a:rPr lang="en-US" altLang="de-DE"/>
              <a:t>Hierarchischer Ansatz schwierig zu realisieren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4.3.4	Kräfteplatzierung mittels ZFT-Position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5186362"/>
          </a:xfrm>
          <a:noFill/>
        </p:spPr>
        <p:txBody>
          <a:bodyPr lIns="191095" tIns="44941" rIns="89883" bIns="44941"/>
          <a:lstStyle/>
          <a:p>
            <a:pPr defTabSz="914400">
              <a:buFont typeface="Symbol" pitchFamily="18" charset="2"/>
              <a:buNone/>
              <a:tabLst/>
            </a:pPr>
            <a:r>
              <a:rPr lang="de-DE" altLang="de-DE" b="1"/>
              <a:t>Kräfteplatzierung</a:t>
            </a:r>
          </a:p>
          <a:p>
            <a:pPr defTabSz="914400">
              <a:tabLst/>
            </a:pPr>
            <a:r>
              <a:rPr lang="de-DE" altLang="de-DE"/>
              <a:t>Bei der Kräfteplatzierung werden die zu platzierenden Zellen analog einem mechanischen System aus mit Federn verbundenen Körpern betrachtet. </a:t>
            </a:r>
          </a:p>
          <a:p>
            <a:pPr defTabSz="914400">
              <a:tabLst/>
            </a:pPr>
            <a:r>
              <a:rPr lang="de-DE" altLang="de-DE"/>
              <a:t>Dabei üben miteinander verbundenen Körper (Zellen) eine Anziehungskraft zueinander aus, wobei diese Kraft direkt proportional zur Entfernung zwischen den Körpern ist. </a:t>
            </a:r>
          </a:p>
          <a:p>
            <a:pPr defTabSz="914400">
              <a:tabLst/>
            </a:pPr>
            <a:r>
              <a:rPr lang="de-DE" altLang="de-DE"/>
              <a:t>Ergebnis: Kräftegleichgewicht bzw. energieminimaler Zustand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557338"/>
            <a:ext cx="8356600" cy="4381500"/>
          </a:xfrm>
        </p:spPr>
        <p:txBody>
          <a:bodyPr/>
          <a:lstStyle/>
          <a:p>
            <a:pPr defTabSz="849313">
              <a:lnSpc>
                <a:spcPct val="100000"/>
              </a:lnSpc>
              <a:spcBef>
                <a:spcPct val="70000"/>
              </a:spcBef>
              <a:buFont typeface="Arial" charset="0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 dirty="0"/>
              <a:t>Globale Platzierung (Global Placement)</a:t>
            </a:r>
          </a:p>
          <a:p>
            <a:pPr lvl="1" indent="0" defTabSz="849313">
              <a:lnSpc>
                <a:spcPct val="100000"/>
              </a:lnSpc>
              <a:spcBef>
                <a:spcPct val="70000"/>
              </a:spcBef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Verdrahtungslänge, Verdrahtbarkeit usw.</a:t>
            </a:r>
            <a:br>
              <a:rPr lang="de-DE" altLang="de-DE" dirty="0"/>
            </a:br>
            <a:endParaRPr lang="de-DE" altLang="de-DE" dirty="0"/>
          </a:p>
          <a:p>
            <a:pPr defTabSz="849313">
              <a:lnSpc>
                <a:spcPct val="100000"/>
              </a:lnSpc>
              <a:spcBef>
                <a:spcPct val="70000"/>
              </a:spcBef>
              <a:buFont typeface="Arial" charset="0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 dirty="0"/>
              <a:t>Legalisierung (</a:t>
            </a:r>
            <a:r>
              <a:rPr lang="de-DE" altLang="de-DE" dirty="0" err="1"/>
              <a:t>Legalization</a:t>
            </a:r>
            <a:r>
              <a:rPr lang="de-DE" altLang="de-DE" dirty="0"/>
              <a:t>, optional)</a:t>
            </a:r>
          </a:p>
          <a:p>
            <a:pPr lvl="1" indent="0" defTabSz="849313">
              <a:lnSpc>
                <a:spcPct val="100000"/>
              </a:lnSpc>
              <a:spcBef>
                <a:spcPct val="70000"/>
              </a:spcBef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Überlappungen beseitigen</a:t>
            </a:r>
            <a:br>
              <a:rPr lang="de-DE" altLang="de-DE" dirty="0"/>
            </a:br>
            <a:endParaRPr lang="de-DE" altLang="de-DE" dirty="0"/>
          </a:p>
          <a:p>
            <a:pPr defTabSz="849313">
              <a:lnSpc>
                <a:spcPct val="100000"/>
              </a:lnSpc>
              <a:spcBef>
                <a:spcPct val="70000"/>
              </a:spcBef>
              <a:buFont typeface="Arial" charset="0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 dirty="0"/>
              <a:t>Detaillierte Platzierung (</a:t>
            </a:r>
            <a:r>
              <a:rPr lang="de-DE" altLang="de-DE" dirty="0" err="1"/>
              <a:t>Detailed</a:t>
            </a:r>
            <a:r>
              <a:rPr lang="de-DE" altLang="de-DE" dirty="0"/>
              <a:t> Placement)</a:t>
            </a:r>
          </a:p>
          <a:p>
            <a:pPr lvl="1" indent="0" defTabSz="849313">
              <a:lnSpc>
                <a:spcPct val="100000"/>
              </a:lnSpc>
              <a:spcBef>
                <a:spcPct val="70000"/>
              </a:spcBef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Lösungsverbesserung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4.1  	Einführung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4.3.4	Kräfteplatzierung mittels ZFT-Position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5186362"/>
          </a:xfrm>
          <a:noFill/>
        </p:spPr>
        <p:txBody>
          <a:bodyPr lIns="191095" tIns="44941" rIns="89883" bIns="44941"/>
          <a:lstStyle/>
          <a:p>
            <a:pPr defTabSz="914400">
              <a:buFont typeface="Symbol" pitchFamily="18" charset="2"/>
              <a:buNone/>
              <a:tabLst/>
            </a:pPr>
            <a:r>
              <a:rPr lang="de-DE" altLang="de-DE" b="1"/>
              <a:t>Kräfteplatzierung und quadratische Platzierung</a:t>
            </a:r>
          </a:p>
          <a:p>
            <a:pPr defTabSz="914400">
              <a:tabLst/>
            </a:pPr>
            <a:r>
              <a:rPr lang="de-DE" altLang="de-DE"/>
              <a:t>Energie einer Feder ist proportional zum Quadrat ihrer Auslenkung </a:t>
            </a:r>
          </a:p>
          <a:p>
            <a:pPr defTabSz="914400">
              <a:tabLst/>
            </a:pPr>
            <a:r>
              <a:rPr lang="de-DE" altLang="de-DE"/>
              <a:t>Ermittlung der energieminimalen Positionen von Zellen, die mit Federn verbunden sind, ist daher identisch zur Minimierung der Summe der Quadrate der euklidischen Abstände („Quadratische Platzierung“) </a:t>
            </a:r>
          </a:p>
          <a:p>
            <a:pPr defTabSz="914400">
              <a:tabLst/>
            </a:pPr>
            <a:r>
              <a:rPr lang="de-DE" altLang="de-DE"/>
              <a:t>Unterscheidung in der Zellenbetrachtung: Während bei der quadratischen Platzierung die Zellenplatzierungen durch </a:t>
            </a:r>
            <a:r>
              <a:rPr lang="de-DE" altLang="de-DE" u="sng"/>
              <a:t>gleichzeitige Berücksichtigung aller Zellen</a:t>
            </a:r>
            <a:r>
              <a:rPr lang="de-DE" altLang="de-DE"/>
              <a:t> ein einem aus der quadratischen Kostenfunktion abgeleiteten Gleichungssystem ermittelt werden (Überlappungen!), erfolgt die Zellenplatzierung bei der Kräfteplatzierung mittels ZFT-Position durch </a:t>
            </a:r>
            <a:r>
              <a:rPr lang="de-DE" altLang="de-DE" u="sng"/>
              <a:t>sequentielle Zellenverschiebungen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5000"/>
              </a:lnSpc>
              <a:tabLst/>
            </a:pPr>
            <a:r>
              <a:rPr lang="de-DE" altLang="de-DE"/>
              <a:t>Angenommen, eine Zelle </a:t>
            </a:r>
            <a:r>
              <a:rPr lang="de-DE" altLang="de-DE" i="1"/>
              <a:t>a</a:t>
            </a:r>
            <a:r>
              <a:rPr lang="de-DE" altLang="de-DE"/>
              <a:t> ist mit einer Zelle </a:t>
            </a:r>
            <a:r>
              <a:rPr lang="de-DE" altLang="de-DE" i="1"/>
              <a:t>b</a:t>
            </a:r>
            <a:r>
              <a:rPr lang="de-DE" altLang="de-DE"/>
              <a:t> verbunden. Die Anziehungskraft zwischen beiden Zellen ergibt sich aus dem Produkt von Wichtung und Länge der Verbindung               </a:t>
            </a:r>
          </a:p>
          <a:p>
            <a:pPr defTabSz="914400">
              <a:lnSpc>
                <a:spcPct val="105000"/>
              </a:lnSpc>
              <a:tabLst/>
            </a:pPr>
            <a:endParaRPr lang="de-DE" altLang="de-DE"/>
          </a:p>
          <a:p>
            <a:pPr defTabSz="914400">
              <a:lnSpc>
                <a:spcPct val="105000"/>
              </a:lnSpc>
              <a:buFont typeface="Symbol" pitchFamily="18" charset="2"/>
              <a:buNone/>
              <a:tabLst/>
            </a:pPr>
            <a:r>
              <a:rPr lang="de-DE" altLang="de-DE"/>
              <a:t>      </a:t>
            </a:r>
            <a:br>
              <a:rPr lang="de-DE" altLang="de-DE"/>
            </a:br>
            <a:r>
              <a:rPr lang="de-DE" altLang="de-DE"/>
              <a:t>(bzw.                        , da       parallel          ist).</a:t>
            </a:r>
          </a:p>
          <a:p>
            <a:pPr defTabSz="914400">
              <a:lnSpc>
                <a:spcPct val="105000"/>
              </a:lnSpc>
              <a:tabLst/>
            </a:pPr>
            <a:endParaRPr lang="de-DE" altLang="de-DE"/>
          </a:p>
          <a:p>
            <a:pPr defTabSz="914400">
              <a:lnSpc>
                <a:spcPct val="105000"/>
              </a:lnSpc>
              <a:tabLst/>
            </a:pPr>
            <a:r>
              <a:rPr lang="de-DE" altLang="de-DE"/>
              <a:t>Analog gilt für eine Zelle </a:t>
            </a:r>
            <a:r>
              <a:rPr lang="de-DE" altLang="de-DE" i="1"/>
              <a:t>i</a:t>
            </a:r>
            <a:r>
              <a:rPr lang="de-DE" altLang="de-DE"/>
              <a:t>, die mit mehreren Zellen 1 … </a:t>
            </a:r>
            <a:r>
              <a:rPr lang="de-DE" altLang="de-DE" i="1"/>
              <a:t>j</a:t>
            </a:r>
            <a:r>
              <a:rPr lang="de-DE" altLang="de-DE"/>
              <a:t>  verbunden ist</a:t>
            </a:r>
          </a:p>
          <a:p>
            <a:pPr defTabSz="914400">
              <a:lnSpc>
                <a:spcPct val="105000"/>
              </a:lnSpc>
              <a:tabLst/>
            </a:pPr>
            <a:endParaRPr lang="de-DE" altLang="de-DE"/>
          </a:p>
          <a:p>
            <a:pPr defTabSz="914400">
              <a:lnSpc>
                <a:spcPct val="105000"/>
              </a:lnSpc>
              <a:buFont typeface="Symbol" pitchFamily="18" charset="2"/>
              <a:buNone/>
              <a:tabLst/>
            </a:pPr>
            <a:r>
              <a:rPr lang="de-DE" altLang="de-DE"/>
              <a:t>	</a:t>
            </a:r>
          </a:p>
          <a:p>
            <a:pPr defTabSz="914400">
              <a:lnSpc>
                <a:spcPct val="105000"/>
              </a:lnSpc>
              <a:buFont typeface="Symbol" pitchFamily="18" charset="2"/>
              <a:buNone/>
              <a:tabLst/>
            </a:pPr>
            <a:r>
              <a:rPr lang="de-DE" altLang="de-DE"/>
              <a:t>	wobei </a:t>
            </a:r>
            <a:r>
              <a:rPr lang="de-DE" altLang="de-DE" i="1"/>
              <a:t>w</a:t>
            </a:r>
            <a:r>
              <a:rPr lang="de-DE" altLang="de-DE" baseline="-25000"/>
              <a:t>ij</a:t>
            </a:r>
            <a:r>
              <a:rPr lang="de-DE" altLang="de-DE"/>
              <a:t> die Wichtung der Verbindung und </a:t>
            </a:r>
            <a:r>
              <a:rPr lang="de-DE" altLang="de-DE" i="1"/>
              <a:t>d</a:t>
            </a:r>
            <a:r>
              <a:rPr lang="de-DE" altLang="de-DE" baseline="-25000"/>
              <a:t>ij</a:t>
            </a:r>
            <a:r>
              <a:rPr lang="de-DE" altLang="de-DE"/>
              <a:t> deren Länge sind.</a:t>
            </a:r>
            <a:endParaRPr lang="en-US" altLang="de-DE"/>
          </a:p>
        </p:txBody>
      </p:sp>
      <p:graphicFrame>
        <p:nvGraphicFramePr>
          <p:cNvPr id="660485" name="Object 5"/>
          <p:cNvGraphicFramePr>
            <a:graphicFrameLocks noChangeAspect="1"/>
          </p:cNvGraphicFramePr>
          <p:nvPr/>
        </p:nvGraphicFramePr>
        <p:xfrm>
          <a:off x="1152525" y="4414838"/>
          <a:ext cx="16541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Formel" r:id="rId3" imgW="901309" imgH="368140" progId="Equation.3">
                  <p:embed/>
                </p:oleObj>
              </mc:Choice>
              <mc:Fallback>
                <p:oleObj name="Formel" r:id="rId3" imgW="901309" imgH="3681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4414838"/>
                        <a:ext cx="16541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0492" name="Group 12"/>
          <p:cNvGrpSpPr>
            <a:grpSpLocks/>
          </p:cNvGrpSpPr>
          <p:nvPr/>
        </p:nvGrpSpPr>
        <p:grpSpPr bwMode="auto">
          <a:xfrm>
            <a:off x="1166813" y="2349500"/>
            <a:ext cx="3927475" cy="1104900"/>
            <a:chOff x="735" y="1480"/>
            <a:chExt cx="2474" cy="696"/>
          </a:xfrm>
        </p:grpSpPr>
        <p:graphicFrame>
          <p:nvGraphicFramePr>
            <p:cNvPr id="60422" name="Object 4"/>
            <p:cNvGraphicFramePr>
              <a:graphicFrameLocks noChangeAspect="1"/>
            </p:cNvGraphicFramePr>
            <p:nvPr/>
          </p:nvGraphicFramePr>
          <p:xfrm>
            <a:off x="735" y="1480"/>
            <a:ext cx="80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Formel" r:id="rId5" imgW="723586" imgH="228501" progId="Equation.3">
                    <p:embed/>
                  </p:oleObj>
                </mc:Choice>
                <mc:Fallback>
                  <p:oleObj name="Formel" r:id="rId5" imgW="723586" imgH="228501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" y="1480"/>
                          <a:ext cx="80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3" name="Object 8"/>
            <p:cNvGraphicFramePr>
              <a:graphicFrameLocks noChangeAspect="1"/>
            </p:cNvGraphicFramePr>
            <p:nvPr/>
          </p:nvGraphicFramePr>
          <p:xfrm>
            <a:off x="1135" y="1888"/>
            <a:ext cx="80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Formel" r:id="rId7" imgW="723586" imgH="228501" progId="Equation.3">
                    <p:embed/>
                  </p:oleObj>
                </mc:Choice>
                <mc:Fallback>
                  <p:oleObj name="Formel" r:id="rId7" imgW="723586" imgH="22850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" y="1888"/>
                          <a:ext cx="80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4" name="Object 9"/>
            <p:cNvGraphicFramePr>
              <a:graphicFrameLocks noChangeAspect="1"/>
            </p:cNvGraphicFramePr>
            <p:nvPr/>
          </p:nvGraphicFramePr>
          <p:xfrm>
            <a:off x="2245" y="1889"/>
            <a:ext cx="168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Formel" r:id="rId9" imgW="152334" imgH="190417" progId="Equation.3">
                    <p:embed/>
                  </p:oleObj>
                </mc:Choice>
                <mc:Fallback>
                  <p:oleObj name="Formel" r:id="rId9" imgW="152334" imgH="190417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889"/>
                          <a:ext cx="168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5" name="Object 11"/>
            <p:cNvGraphicFramePr>
              <a:graphicFrameLocks noChangeAspect="1"/>
            </p:cNvGraphicFramePr>
            <p:nvPr/>
          </p:nvGraphicFramePr>
          <p:xfrm>
            <a:off x="2971" y="1894"/>
            <a:ext cx="23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Formel" r:id="rId11" imgW="215806" imgH="228501" progId="Equation.3">
                    <p:embed/>
                  </p:oleObj>
                </mc:Choice>
                <mc:Fallback>
                  <p:oleObj name="Formel" r:id="rId11" imgW="21580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894"/>
                          <a:ext cx="23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1662113" y="2565400"/>
            <a:ext cx="4633912" cy="19843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839913" y="3414713"/>
            <a:ext cx="457200" cy="37147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80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4954588" y="2719388"/>
            <a:ext cx="457200" cy="37147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4954588" y="4014788"/>
            <a:ext cx="457200" cy="37147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5618163" y="3414713"/>
            <a:ext cx="457200" cy="37147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4284663" y="3414713"/>
            <a:ext cx="457200" cy="371475"/>
          </a:xfrm>
          <a:prstGeom prst="rect">
            <a:avLst/>
          </a:prstGeom>
          <a:solidFill>
            <a:srgbClr val="A7CE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 flipH="1">
            <a:off x="2119313" y="3633788"/>
            <a:ext cx="2378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 flipV="1">
            <a:off x="4497388" y="2890838"/>
            <a:ext cx="681037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4497388" y="363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4497388" y="363378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5106988" y="2725738"/>
            <a:ext cx="320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/>
              <a:t>1</a:t>
            </a:r>
            <a:endParaRPr lang="en-US" altLang="de-DE" sz="1800"/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768975" y="3417888"/>
            <a:ext cx="320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/>
              <a:t>2</a:t>
            </a:r>
            <a:endParaRPr lang="en-US" altLang="de-DE" sz="1800"/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5106988" y="4027488"/>
            <a:ext cx="320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/>
              <a:t>3</a:t>
            </a:r>
            <a:endParaRPr lang="en-US" altLang="de-DE" sz="1800"/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1814513" y="3417888"/>
            <a:ext cx="320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/>
              <a:t>4</a:t>
            </a:r>
            <a:endParaRPr lang="en-US" altLang="de-DE" sz="1800"/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4211638" y="3106738"/>
            <a:ext cx="257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 b="1" i="1"/>
              <a:t>i</a:t>
            </a:r>
            <a:endParaRPr lang="en-US" altLang="de-DE" sz="1800" b="1" i="1"/>
          </a:p>
        </p:txBody>
      </p:sp>
      <p:graphicFrame>
        <p:nvGraphicFramePr>
          <p:cNvPr id="61457" name="Object 18"/>
          <p:cNvGraphicFramePr>
            <a:graphicFrameLocks noChangeAspect="1"/>
          </p:cNvGraphicFramePr>
          <p:nvPr/>
        </p:nvGraphicFramePr>
        <p:xfrm>
          <a:off x="1571625" y="4852988"/>
          <a:ext cx="4800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rmel" r:id="rId3" imgW="2768600" imgH="228600" progId="Equation.3">
                  <p:embed/>
                </p:oleObj>
              </mc:Choice>
              <mc:Fallback>
                <p:oleObj name="Formel" r:id="rId3" imgW="27686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852988"/>
                        <a:ext cx="4800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8" name="Line 19"/>
          <p:cNvSpPr>
            <a:spLocks noChangeShapeType="1"/>
          </p:cNvSpPr>
          <p:nvPr/>
        </p:nvSpPr>
        <p:spPr bwMode="auto">
          <a:xfrm flipV="1">
            <a:off x="4192588" y="3862388"/>
            <a:ext cx="15081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2992438" y="4105275"/>
            <a:ext cx="1501775" cy="369888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800"/>
              <a:t>ZFT-Position</a:t>
            </a:r>
            <a:endParaRPr lang="en-US" altLang="de-DE" sz="1800"/>
          </a:p>
        </p:txBody>
      </p:sp>
      <p:sp>
        <p:nvSpPr>
          <p:cNvPr id="6146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  <p:sp>
        <p:nvSpPr>
          <p:cNvPr id="61461" name="Text Box 23"/>
          <p:cNvSpPr txBox="1">
            <a:spLocks noChangeArrowheads="1"/>
          </p:cNvSpPr>
          <p:nvPr/>
        </p:nvSpPr>
        <p:spPr bwMode="auto">
          <a:xfrm>
            <a:off x="611188" y="1412875"/>
            <a:ext cx="49164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b="1"/>
              <a:t>Zero-Force-Target (ZFT)-Position einer Zelle </a:t>
            </a:r>
            <a:r>
              <a:rPr lang="de-DE" altLang="de-DE" b="1" i="1"/>
              <a:t>i</a:t>
            </a:r>
            <a:endParaRPr lang="en-US" altLang="de-DE"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0000"/>
              </a:lnSpc>
              <a:buFont typeface="Symbol" pitchFamily="18" charset="2"/>
              <a:buNone/>
              <a:tabLst/>
            </a:pPr>
            <a:r>
              <a:rPr lang="de-DE" altLang="de-DE" dirty="0"/>
              <a:t>Anwendung bei der Platzierung:</a:t>
            </a:r>
          </a:p>
          <a:p>
            <a:pPr defTabSz="914400">
              <a:lnSpc>
                <a:spcPct val="100000"/>
              </a:lnSpc>
              <a:tabLst/>
            </a:pPr>
            <a:r>
              <a:rPr lang="de-DE" altLang="de-DE" dirty="0"/>
              <a:t>Für jede Zelle werden die auf sie wirkenden Kräfte berechnet, um diese Zelle </a:t>
            </a:r>
            <a:r>
              <a:rPr lang="de-DE" altLang="de-DE" i="1" dirty="0"/>
              <a:t>i</a:t>
            </a:r>
            <a:r>
              <a:rPr lang="de-DE" altLang="de-DE" dirty="0"/>
              <a:t> dann in ihrer jeweiligen ZFT-Position (</a:t>
            </a:r>
            <a:r>
              <a:rPr lang="de-DE" altLang="de-DE" i="1" dirty="0"/>
              <a:t>x</a:t>
            </a:r>
            <a:r>
              <a:rPr lang="de-DE" altLang="de-DE" baseline="-25000" dirty="0"/>
              <a:t>i</a:t>
            </a:r>
            <a:r>
              <a:rPr lang="de-DE" altLang="de-DE" baseline="30000" dirty="0"/>
              <a:t>0</a:t>
            </a:r>
            <a:r>
              <a:rPr lang="de-DE" altLang="de-DE" dirty="0"/>
              <a:t>, </a:t>
            </a:r>
            <a:r>
              <a:rPr lang="de-DE" altLang="de-DE" i="1" dirty="0"/>
              <a:t>y</a:t>
            </a:r>
            <a:r>
              <a:rPr lang="de-DE" altLang="de-DE" baseline="-25000" dirty="0"/>
              <a:t>i</a:t>
            </a:r>
            <a:r>
              <a:rPr lang="de-DE" altLang="de-DE" baseline="30000" dirty="0"/>
              <a:t>0</a:t>
            </a:r>
            <a:r>
              <a:rPr lang="de-DE" altLang="de-DE" dirty="0"/>
              <a:t>) zu platzieren. </a:t>
            </a:r>
          </a:p>
          <a:p>
            <a:pPr defTabSz="914400">
              <a:lnSpc>
                <a:spcPct val="100000"/>
              </a:lnSpc>
              <a:tabLst/>
            </a:pPr>
            <a:r>
              <a:rPr lang="de-DE" altLang="de-DE" dirty="0"/>
              <a:t>Diese lässt sich ermitteln, indem die in </a:t>
            </a:r>
            <a:r>
              <a:rPr lang="de-DE" altLang="de-DE" i="1" dirty="0"/>
              <a:t>x</a:t>
            </a:r>
            <a:r>
              <a:rPr lang="de-DE" altLang="de-DE" dirty="0"/>
              <a:t>- und in </a:t>
            </a:r>
            <a:r>
              <a:rPr lang="de-DE" altLang="de-DE" i="1" dirty="0"/>
              <a:t>y</a:t>
            </a:r>
            <a:r>
              <a:rPr lang="de-DE" altLang="de-DE" dirty="0"/>
              <a:t>-Richtung wirkenden Kräfte zu Null gesetzt werden:</a:t>
            </a:r>
          </a:p>
          <a:p>
            <a:pPr defTabSz="914400">
              <a:lnSpc>
                <a:spcPct val="100000"/>
              </a:lnSpc>
              <a:tabLst/>
            </a:pPr>
            <a:endParaRPr lang="de-DE" altLang="de-DE" dirty="0"/>
          </a:p>
          <a:p>
            <a:pPr defTabSz="914400">
              <a:lnSpc>
                <a:spcPct val="100000"/>
              </a:lnSpc>
              <a:tabLst/>
            </a:pPr>
            <a:endParaRPr lang="de-DE" altLang="de-DE" dirty="0"/>
          </a:p>
          <a:p>
            <a:pPr defTabSz="914400">
              <a:lnSpc>
                <a:spcPct val="100000"/>
              </a:lnSpc>
              <a:tabLst/>
            </a:pPr>
            <a:endParaRPr lang="de-DE" altLang="de-DE" sz="900" dirty="0"/>
          </a:p>
          <a:p>
            <a:pPr defTabSz="914400">
              <a:lnSpc>
                <a:spcPct val="100000"/>
              </a:lnSpc>
              <a:tabLst/>
            </a:pPr>
            <a:r>
              <a:rPr lang="de-DE" altLang="de-DE" dirty="0"/>
              <a:t>Die Umstellung dieser Gleichungen nach </a:t>
            </a:r>
            <a:r>
              <a:rPr lang="de-DE" altLang="de-DE" i="1" dirty="0"/>
              <a:t>x</a:t>
            </a:r>
            <a:r>
              <a:rPr lang="de-DE" altLang="de-DE" baseline="-25000" dirty="0"/>
              <a:t>i</a:t>
            </a:r>
            <a:r>
              <a:rPr lang="de-DE" altLang="de-DE" baseline="30000" dirty="0"/>
              <a:t>0</a:t>
            </a:r>
            <a:r>
              <a:rPr lang="de-DE" altLang="de-DE" dirty="0"/>
              <a:t> und </a:t>
            </a:r>
            <a:r>
              <a:rPr lang="de-DE" altLang="de-DE" i="1" dirty="0"/>
              <a:t>y</a:t>
            </a:r>
            <a:r>
              <a:rPr lang="de-DE" altLang="de-DE" baseline="-25000" dirty="0"/>
              <a:t>i</a:t>
            </a:r>
            <a:r>
              <a:rPr lang="de-DE" altLang="de-DE" baseline="30000" dirty="0"/>
              <a:t>0  </a:t>
            </a:r>
            <a:r>
              <a:rPr lang="de-DE" altLang="de-DE" dirty="0"/>
              <a:t>liefert</a:t>
            </a:r>
            <a:endParaRPr lang="en-US" altLang="de-DE" dirty="0"/>
          </a:p>
        </p:txBody>
      </p:sp>
      <p:graphicFrame>
        <p:nvGraphicFramePr>
          <p:cNvPr id="66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55924"/>
              </p:ext>
            </p:extLst>
          </p:nvPr>
        </p:nvGraphicFramePr>
        <p:xfrm>
          <a:off x="1177925" y="3386138"/>
          <a:ext cx="19621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Formel" r:id="rId3" imgW="1180800" imgH="393480" progId="Equation.3">
                  <p:embed/>
                </p:oleObj>
              </mc:Choice>
              <mc:Fallback>
                <p:oleObj name="Formel" r:id="rId3" imgW="1180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386138"/>
                        <a:ext cx="19621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06518"/>
              </p:ext>
            </p:extLst>
          </p:nvPr>
        </p:nvGraphicFramePr>
        <p:xfrm>
          <a:off x="3949700" y="3330575"/>
          <a:ext cx="1987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3330575"/>
                        <a:ext cx="1987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1510" name="Group 6"/>
          <p:cNvGrpSpPr>
            <a:grpSpLocks/>
          </p:cNvGrpSpPr>
          <p:nvPr/>
        </p:nvGrpSpPr>
        <p:grpSpPr bwMode="auto">
          <a:xfrm>
            <a:off x="1130300" y="4869986"/>
            <a:ext cx="7175500" cy="983128"/>
            <a:chOff x="673" y="2806"/>
            <a:chExt cx="4269" cy="585"/>
          </a:xfrm>
        </p:grpSpPr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673" y="2811"/>
              <a:ext cx="4269" cy="580"/>
            </a:xfrm>
            <a:prstGeom prst="rect">
              <a:avLst/>
            </a:prstGeom>
            <a:solidFill>
              <a:srgbClr val="FAC0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624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941726"/>
                </p:ext>
              </p:extLst>
            </p:nvPr>
          </p:nvGraphicFramePr>
          <p:xfrm>
            <a:off x="699" y="2806"/>
            <a:ext cx="932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" name="Formel" r:id="rId7" imgW="774360" imgH="393480" progId="Equation.3">
                    <p:embed/>
                  </p:oleObj>
                </mc:Choice>
                <mc:Fallback>
                  <p:oleObj name="Formel" r:id="rId7" imgW="774360" imgH="393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806"/>
                          <a:ext cx="932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266470"/>
                </p:ext>
              </p:extLst>
            </p:nvPr>
          </p:nvGraphicFramePr>
          <p:xfrm>
            <a:off x="1712" y="2814"/>
            <a:ext cx="901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Formel" r:id="rId9" imgW="749160" imgH="380880" progId="Equation.3">
                    <p:embed/>
                  </p:oleObj>
                </mc:Choice>
                <mc:Fallback>
                  <p:oleObj name="Formel" r:id="rId9" imgW="749160" imgH="3808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2" y="2814"/>
                          <a:ext cx="901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2721" y="2934"/>
              <a:ext cx="219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281" tIns="43641" rIns="87281" bIns="43641"/>
            <a:lstStyle>
              <a:lvl1pPr defTabSz="871538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71538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71538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71538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71538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de-DE" sz="1400"/>
                <a:t>Berechnung der ZFT-Position einer Zelle</a:t>
              </a:r>
              <a:r>
                <a:rPr lang="en-US" altLang="de-DE" sz="1400" i="1"/>
                <a:t> i</a:t>
              </a:r>
              <a:r>
                <a:rPr lang="en-US" altLang="de-DE" sz="1400"/>
                <a:t>, welche mit den Zellen 1 …  </a:t>
              </a:r>
              <a:r>
                <a:rPr lang="en-US" altLang="de-DE" sz="1400" i="1"/>
                <a:t>j</a:t>
              </a:r>
              <a:r>
                <a:rPr lang="en-US" altLang="de-DE" sz="1400"/>
                <a:t>  verbunden ist</a:t>
              </a:r>
            </a:p>
          </p:txBody>
        </p:sp>
      </p:grpSp>
      <p:sp>
        <p:nvSpPr>
          <p:cNvPr id="624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836613" y="1303338"/>
          <a:ext cx="8158162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kument" r:id="rId3" imgW="5070771" imgH="8177908" progId="Word.Document.8">
                  <p:embed/>
                </p:oleObj>
              </mc:Choice>
              <mc:Fallback>
                <p:oleObj name="Dokument" r:id="rId3" imgW="5070771" imgH="817790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56685"/>
                      <a:stretch>
                        <a:fillRect/>
                      </a:stretch>
                    </p:blipFill>
                    <p:spPr bwMode="auto">
                      <a:xfrm>
                        <a:off x="836613" y="1303338"/>
                        <a:ext cx="8158162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5334000" y="3495675"/>
            <a:ext cx="2287588" cy="22875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5410200" y="3571875"/>
            <a:ext cx="609600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6935788" y="3571875"/>
            <a:ext cx="608012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6935788" y="5095875"/>
            <a:ext cx="608012" cy="6111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5410200" y="5095875"/>
            <a:ext cx="609600" cy="6111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4959350" y="58007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0</a:t>
            </a:r>
            <a:endParaRPr lang="en-US" altLang="de-DE" sz="1500"/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5940425" y="58007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3498" name="Text Box 13"/>
          <p:cNvSpPr txBox="1">
            <a:spLocks noChangeArrowheads="1"/>
          </p:cNvSpPr>
          <p:nvPr/>
        </p:nvSpPr>
        <p:spPr bwMode="auto">
          <a:xfrm>
            <a:off x="6707188" y="58007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499" name="Text Box 14"/>
          <p:cNvSpPr txBox="1">
            <a:spLocks noChangeArrowheads="1"/>
          </p:cNvSpPr>
          <p:nvPr/>
        </p:nvSpPr>
        <p:spPr bwMode="auto">
          <a:xfrm>
            <a:off x="4953000" y="48672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3500" name="Text Box 15"/>
          <p:cNvSpPr txBox="1">
            <a:spLocks noChangeArrowheads="1"/>
          </p:cNvSpPr>
          <p:nvPr/>
        </p:nvSpPr>
        <p:spPr bwMode="auto">
          <a:xfrm>
            <a:off x="4953000" y="41068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501" name="Text Box 16"/>
          <p:cNvSpPr txBox="1">
            <a:spLocks noChangeArrowheads="1"/>
          </p:cNvSpPr>
          <p:nvPr/>
        </p:nvSpPr>
        <p:spPr bwMode="auto">
          <a:xfrm>
            <a:off x="5487988" y="3724275"/>
            <a:ext cx="4556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In2</a:t>
            </a:r>
            <a:endParaRPr lang="en-US" altLang="de-DE" sz="1500" i="1"/>
          </a:p>
        </p:txBody>
      </p:sp>
      <p:sp>
        <p:nvSpPr>
          <p:cNvPr id="63502" name="Text Box 17"/>
          <p:cNvSpPr txBox="1">
            <a:spLocks noChangeArrowheads="1"/>
          </p:cNvSpPr>
          <p:nvPr/>
        </p:nvSpPr>
        <p:spPr bwMode="auto">
          <a:xfrm>
            <a:off x="5487988" y="5249863"/>
            <a:ext cx="455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In3</a:t>
            </a:r>
            <a:endParaRPr lang="en-US" altLang="de-DE" sz="1500" i="1"/>
          </a:p>
        </p:txBody>
      </p:sp>
      <p:sp>
        <p:nvSpPr>
          <p:cNvPr id="63503" name="Text Box 18"/>
          <p:cNvSpPr txBox="1">
            <a:spLocks noChangeArrowheads="1"/>
          </p:cNvSpPr>
          <p:nvPr/>
        </p:nvSpPr>
        <p:spPr bwMode="auto">
          <a:xfrm>
            <a:off x="7013575" y="3724275"/>
            <a:ext cx="455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In1</a:t>
            </a:r>
            <a:endParaRPr lang="en-US" altLang="de-DE" sz="1500" i="1"/>
          </a:p>
        </p:txBody>
      </p:sp>
      <p:sp>
        <p:nvSpPr>
          <p:cNvPr id="63504" name="Text Box 19"/>
          <p:cNvSpPr txBox="1">
            <a:spLocks noChangeArrowheads="1"/>
          </p:cNvSpPr>
          <p:nvPr/>
        </p:nvSpPr>
        <p:spPr bwMode="auto">
          <a:xfrm>
            <a:off x="6935788" y="5232400"/>
            <a:ext cx="4968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Out</a:t>
            </a:r>
            <a:endParaRPr lang="en-US" altLang="de-DE" sz="1500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5334000" y="5021263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5334000" y="4257675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6097588" y="3495675"/>
            <a:ext cx="0" cy="22875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6858000" y="3495675"/>
            <a:ext cx="0" cy="22875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509" name="AutoShape 39"/>
          <p:cNvCxnSpPr>
            <a:cxnSpLocks noChangeShapeType="1"/>
            <a:stCxn id="63518" idx="3"/>
          </p:cNvCxnSpPr>
          <p:nvPr/>
        </p:nvCxnSpPr>
        <p:spPr bwMode="auto">
          <a:xfrm>
            <a:off x="2001838" y="4068763"/>
            <a:ext cx="265112" cy="3683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10" name="AutoShape 40"/>
          <p:cNvCxnSpPr>
            <a:cxnSpLocks noChangeShapeType="1"/>
            <a:stCxn id="63522" idx="3"/>
            <a:endCxn id="63513" idx="1"/>
          </p:cNvCxnSpPr>
          <p:nvPr/>
        </p:nvCxnSpPr>
        <p:spPr bwMode="auto">
          <a:xfrm flipV="1">
            <a:off x="2000250" y="4727575"/>
            <a:ext cx="368300" cy="3492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1" name="AutoShape 41"/>
          <p:cNvSpPr>
            <a:spLocks noChangeArrowheads="1"/>
          </p:cNvSpPr>
          <p:nvPr/>
        </p:nvSpPr>
        <p:spPr bwMode="auto">
          <a:xfrm>
            <a:off x="2484438" y="4389438"/>
            <a:ext cx="395287" cy="366712"/>
          </a:xfrm>
          <a:prstGeom prst="flowChartDelay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2" name="Line 42"/>
          <p:cNvSpPr>
            <a:spLocks noChangeShapeType="1"/>
          </p:cNvSpPr>
          <p:nvPr/>
        </p:nvSpPr>
        <p:spPr bwMode="auto">
          <a:xfrm flipH="1" flipV="1">
            <a:off x="2268538" y="4437063"/>
            <a:ext cx="217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3" name="Line 43"/>
          <p:cNvSpPr>
            <a:spLocks noChangeShapeType="1"/>
          </p:cNvSpPr>
          <p:nvPr/>
        </p:nvSpPr>
        <p:spPr bwMode="auto">
          <a:xfrm flipH="1">
            <a:off x="2368550" y="4727575"/>
            <a:ext cx="117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4" name="Line 44"/>
          <p:cNvSpPr>
            <a:spLocks noChangeShapeType="1"/>
          </p:cNvSpPr>
          <p:nvPr/>
        </p:nvSpPr>
        <p:spPr bwMode="auto">
          <a:xfrm flipH="1" flipV="1">
            <a:off x="2924175" y="4575175"/>
            <a:ext cx="236538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5" name="Oval 45"/>
          <p:cNvSpPr>
            <a:spLocks noChangeArrowheads="1"/>
          </p:cNvSpPr>
          <p:nvPr/>
        </p:nvSpPr>
        <p:spPr bwMode="auto">
          <a:xfrm>
            <a:off x="2878138" y="4552950"/>
            <a:ext cx="49212" cy="539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6" name="Line 46"/>
          <p:cNvSpPr>
            <a:spLocks noChangeShapeType="1"/>
          </p:cNvSpPr>
          <p:nvPr/>
        </p:nvSpPr>
        <p:spPr bwMode="auto">
          <a:xfrm flipH="1" flipV="1">
            <a:off x="2055813" y="4586288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7" name="Rectangle 47"/>
          <p:cNvSpPr>
            <a:spLocks noChangeArrowheads="1"/>
          </p:cNvSpPr>
          <p:nvPr/>
        </p:nvSpPr>
        <p:spPr bwMode="auto">
          <a:xfrm>
            <a:off x="1547813" y="3933825"/>
            <a:ext cx="508000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8" name="Text Box 48"/>
          <p:cNvSpPr txBox="1">
            <a:spLocks noChangeArrowheads="1"/>
          </p:cNvSpPr>
          <p:nvPr/>
        </p:nvSpPr>
        <p:spPr bwMode="auto">
          <a:xfrm>
            <a:off x="1571625" y="3916363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400" i="1"/>
              <a:t>In1</a:t>
            </a:r>
            <a:endParaRPr lang="en-US" altLang="de-DE" sz="1400" i="1"/>
          </a:p>
        </p:txBody>
      </p:sp>
      <p:sp>
        <p:nvSpPr>
          <p:cNvPr id="63519" name="Rectangle 49"/>
          <p:cNvSpPr>
            <a:spLocks noChangeArrowheads="1"/>
          </p:cNvSpPr>
          <p:nvPr/>
        </p:nvSpPr>
        <p:spPr bwMode="auto">
          <a:xfrm>
            <a:off x="1547813" y="4438650"/>
            <a:ext cx="514350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20" name="Text Box 50"/>
          <p:cNvSpPr txBox="1">
            <a:spLocks noChangeArrowheads="1"/>
          </p:cNvSpPr>
          <p:nvPr/>
        </p:nvSpPr>
        <p:spPr bwMode="auto">
          <a:xfrm>
            <a:off x="1593850" y="442118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400" i="1"/>
              <a:t>In2</a:t>
            </a:r>
            <a:endParaRPr lang="en-US" altLang="de-DE" sz="1400" i="1"/>
          </a:p>
        </p:txBody>
      </p:sp>
      <p:sp>
        <p:nvSpPr>
          <p:cNvPr id="63521" name="Rectangle 51"/>
          <p:cNvSpPr>
            <a:spLocks noChangeArrowheads="1"/>
          </p:cNvSpPr>
          <p:nvPr/>
        </p:nvSpPr>
        <p:spPr bwMode="auto">
          <a:xfrm>
            <a:off x="1547813" y="4941888"/>
            <a:ext cx="514350" cy="2873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22" name="Text Box 52"/>
          <p:cNvSpPr txBox="1">
            <a:spLocks noChangeArrowheads="1"/>
          </p:cNvSpPr>
          <p:nvPr/>
        </p:nvSpPr>
        <p:spPr bwMode="auto">
          <a:xfrm>
            <a:off x="1570038" y="4924425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400" i="1"/>
              <a:t>In3</a:t>
            </a:r>
            <a:endParaRPr lang="en-US" altLang="de-DE" sz="1400" i="1"/>
          </a:p>
        </p:txBody>
      </p:sp>
      <p:sp>
        <p:nvSpPr>
          <p:cNvPr id="63523" name="Rectangle 53"/>
          <p:cNvSpPr>
            <a:spLocks noChangeArrowheads="1"/>
          </p:cNvSpPr>
          <p:nvPr/>
        </p:nvSpPr>
        <p:spPr bwMode="auto">
          <a:xfrm>
            <a:off x="3159125" y="4438650"/>
            <a:ext cx="517525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24" name="Text Box 54"/>
          <p:cNvSpPr txBox="1">
            <a:spLocks noChangeArrowheads="1"/>
          </p:cNvSpPr>
          <p:nvPr/>
        </p:nvSpPr>
        <p:spPr bwMode="auto">
          <a:xfrm>
            <a:off x="3135313" y="4421188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400" i="1"/>
              <a:t>Out</a:t>
            </a:r>
            <a:endParaRPr lang="en-US" altLang="de-DE" sz="1400"/>
          </a:p>
        </p:txBody>
      </p:sp>
      <p:sp>
        <p:nvSpPr>
          <p:cNvPr id="63525" name="Text Box 55"/>
          <p:cNvSpPr txBox="1">
            <a:spLocks noChangeArrowheads="1"/>
          </p:cNvSpPr>
          <p:nvPr/>
        </p:nvSpPr>
        <p:spPr bwMode="auto">
          <a:xfrm>
            <a:off x="2503488" y="4418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400"/>
              <a:t>1</a:t>
            </a:r>
            <a:endParaRPr lang="en-US" altLang="de-DE" sz="1400"/>
          </a:p>
        </p:txBody>
      </p:sp>
      <p:sp>
        <p:nvSpPr>
          <p:cNvPr id="63526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 (ZFT-Position)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833438" y="1277938"/>
          <a:ext cx="905033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3" imgW="5073396" imgH="8157972" progId="Word.Document.8">
                  <p:embed/>
                </p:oleObj>
              </mc:Choice>
              <mc:Fallback>
                <p:oleObj name="Document" r:id="rId3" imgW="5073396" imgH="815797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77261"/>
                      <a:stretch>
                        <a:fillRect/>
                      </a:stretch>
                    </p:blipFill>
                    <p:spPr bwMode="auto">
                      <a:xfrm>
                        <a:off x="833438" y="1277938"/>
                        <a:ext cx="9050337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 (ZFT-Position)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68350" y="4143375"/>
            <a:ext cx="3346450" cy="6238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65539" name="Object 4"/>
          <p:cNvGraphicFramePr>
            <a:graphicFrameLocks noChangeAspect="1"/>
          </p:cNvGraphicFramePr>
          <p:nvPr/>
        </p:nvGraphicFramePr>
        <p:xfrm>
          <a:off x="833438" y="1277938"/>
          <a:ext cx="9040812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5073396" imgH="8157972" progId="Word.Document.8">
                  <p:embed/>
                </p:oleObj>
              </mc:Choice>
              <mc:Fallback>
                <p:oleObj name="Document" r:id="rId4" imgW="5073396" imgH="815797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56685"/>
                      <a:stretch>
                        <a:fillRect/>
                      </a:stretch>
                    </p:blipFill>
                    <p:spPr bwMode="auto">
                      <a:xfrm>
                        <a:off x="833438" y="1277938"/>
                        <a:ext cx="9040812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5334000" y="3927475"/>
            <a:ext cx="2287588" cy="22891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5410200" y="4003675"/>
            <a:ext cx="609600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935788" y="4003675"/>
            <a:ext cx="608012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6935788" y="5527675"/>
            <a:ext cx="608012" cy="6111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5410200" y="5527675"/>
            <a:ext cx="609600" cy="6111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900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4959350" y="62325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0</a:t>
            </a:r>
            <a:endParaRPr lang="en-US" altLang="de-DE" sz="1500"/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6019800" y="62325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6707188" y="62325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4953000" y="52990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4953000" y="4538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487988" y="4156075"/>
            <a:ext cx="4556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</a:t>
            </a: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5487988" y="5681663"/>
            <a:ext cx="455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</a:t>
            </a: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7013575" y="4156075"/>
            <a:ext cx="455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In</a:t>
            </a: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6935788" y="5664200"/>
            <a:ext cx="4968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Out</a:t>
            </a:r>
            <a:endParaRPr lang="en-US" altLang="de-DE" sz="1500"/>
          </a:p>
        </p:txBody>
      </p:sp>
      <p:sp>
        <p:nvSpPr>
          <p:cNvPr id="65554" name="Line 19"/>
          <p:cNvSpPr>
            <a:spLocks noChangeShapeType="1"/>
          </p:cNvSpPr>
          <p:nvPr/>
        </p:nvSpPr>
        <p:spPr bwMode="auto">
          <a:xfrm>
            <a:off x="5334000" y="5453063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55" name="Line 20"/>
          <p:cNvSpPr>
            <a:spLocks noChangeShapeType="1"/>
          </p:cNvSpPr>
          <p:nvPr/>
        </p:nvSpPr>
        <p:spPr bwMode="auto">
          <a:xfrm>
            <a:off x="5334000" y="4689475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>
            <a:off x="6097588" y="3927475"/>
            <a:ext cx="0" cy="228917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57" name="Line 22"/>
          <p:cNvSpPr>
            <a:spLocks noChangeShapeType="1"/>
          </p:cNvSpPr>
          <p:nvPr/>
        </p:nvSpPr>
        <p:spPr bwMode="auto">
          <a:xfrm>
            <a:off x="6858000" y="3927475"/>
            <a:ext cx="0" cy="228917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58" name="Rectangle 23"/>
          <p:cNvSpPr>
            <a:spLocks noChangeArrowheads="1"/>
          </p:cNvSpPr>
          <p:nvPr/>
        </p:nvSpPr>
        <p:spPr bwMode="auto">
          <a:xfrm>
            <a:off x="6178550" y="4003675"/>
            <a:ext cx="61595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9" name="AutoShape 24"/>
          <p:cNvSpPr>
            <a:spLocks noChangeArrowheads="1"/>
          </p:cNvSpPr>
          <p:nvPr/>
        </p:nvSpPr>
        <p:spPr bwMode="auto">
          <a:xfrm>
            <a:off x="6296025" y="4105275"/>
            <a:ext cx="417513" cy="387350"/>
          </a:xfrm>
          <a:prstGeom prst="flowChartDelay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0" name="Line 25"/>
          <p:cNvSpPr>
            <a:spLocks noChangeShapeType="1"/>
          </p:cNvSpPr>
          <p:nvPr/>
        </p:nvSpPr>
        <p:spPr bwMode="auto">
          <a:xfrm flipH="1">
            <a:off x="6178550" y="415607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1" name="Line 26"/>
          <p:cNvSpPr>
            <a:spLocks noChangeShapeType="1"/>
          </p:cNvSpPr>
          <p:nvPr/>
        </p:nvSpPr>
        <p:spPr bwMode="auto">
          <a:xfrm flipH="1">
            <a:off x="6172200" y="4462463"/>
            <a:ext cx="125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2" name="Line 27"/>
          <p:cNvSpPr>
            <a:spLocks noChangeShapeType="1"/>
          </p:cNvSpPr>
          <p:nvPr/>
        </p:nvSpPr>
        <p:spPr bwMode="auto">
          <a:xfrm flipH="1">
            <a:off x="6761163" y="4302125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3" name="Oval 28"/>
          <p:cNvSpPr>
            <a:spLocks noChangeArrowheads="1"/>
          </p:cNvSpPr>
          <p:nvPr/>
        </p:nvSpPr>
        <p:spPr bwMode="auto">
          <a:xfrm>
            <a:off x="6711950" y="4278313"/>
            <a:ext cx="52388" cy="57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4" name="Line 29"/>
          <p:cNvSpPr>
            <a:spLocks noChangeShapeType="1"/>
          </p:cNvSpPr>
          <p:nvPr/>
        </p:nvSpPr>
        <p:spPr bwMode="auto">
          <a:xfrm flipH="1">
            <a:off x="6172200" y="4310063"/>
            <a:ext cx="125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5" name="Line 30"/>
          <p:cNvSpPr>
            <a:spLocks noChangeShapeType="1"/>
          </p:cNvSpPr>
          <p:nvPr/>
        </p:nvSpPr>
        <p:spPr bwMode="auto">
          <a:xfrm>
            <a:off x="6858000" y="4310063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6" name="Line 31"/>
          <p:cNvSpPr>
            <a:spLocks noChangeShapeType="1"/>
          </p:cNvSpPr>
          <p:nvPr/>
        </p:nvSpPr>
        <p:spPr bwMode="auto">
          <a:xfrm>
            <a:off x="6858000" y="583406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7" name="Line 32"/>
          <p:cNvSpPr>
            <a:spLocks noChangeShapeType="1"/>
          </p:cNvSpPr>
          <p:nvPr/>
        </p:nvSpPr>
        <p:spPr bwMode="auto">
          <a:xfrm>
            <a:off x="6172200" y="4460875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8" name="Line 33"/>
          <p:cNvSpPr>
            <a:spLocks noChangeShapeType="1"/>
          </p:cNvSpPr>
          <p:nvPr/>
        </p:nvSpPr>
        <p:spPr bwMode="auto">
          <a:xfrm>
            <a:off x="6172200" y="4767263"/>
            <a:ext cx="1068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9" name="Line 34"/>
          <p:cNvSpPr>
            <a:spLocks noChangeShapeType="1"/>
          </p:cNvSpPr>
          <p:nvPr/>
        </p:nvSpPr>
        <p:spPr bwMode="auto">
          <a:xfrm flipV="1">
            <a:off x="7240588" y="4613275"/>
            <a:ext cx="0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0" name="Line 35"/>
          <p:cNvSpPr>
            <a:spLocks noChangeShapeType="1"/>
          </p:cNvSpPr>
          <p:nvPr/>
        </p:nvSpPr>
        <p:spPr bwMode="auto">
          <a:xfrm>
            <a:off x="6096000" y="4310063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1" name="Line 36"/>
          <p:cNvSpPr>
            <a:spLocks noChangeShapeType="1"/>
          </p:cNvSpPr>
          <p:nvPr/>
        </p:nvSpPr>
        <p:spPr bwMode="auto">
          <a:xfrm>
            <a:off x="6096000" y="431006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2" name="Line 37"/>
          <p:cNvSpPr>
            <a:spLocks noChangeShapeType="1"/>
          </p:cNvSpPr>
          <p:nvPr/>
        </p:nvSpPr>
        <p:spPr bwMode="auto">
          <a:xfrm flipH="1">
            <a:off x="6019800" y="583406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3" name="Line 38"/>
          <p:cNvSpPr>
            <a:spLocks noChangeShapeType="1"/>
          </p:cNvSpPr>
          <p:nvPr/>
        </p:nvSpPr>
        <p:spPr bwMode="auto">
          <a:xfrm>
            <a:off x="6019800" y="415607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4" name="Text Box 39"/>
          <p:cNvSpPr txBox="1">
            <a:spLocks noChangeArrowheads="1"/>
          </p:cNvSpPr>
          <p:nvPr/>
        </p:nvSpPr>
        <p:spPr bwMode="auto">
          <a:xfrm>
            <a:off x="6310313" y="4143375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557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 (ZFT-Position)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buFont typeface="Symbol" pitchFamily="18" charset="2"/>
              <a:buNone/>
              <a:tabLst/>
            </a:pPr>
            <a:r>
              <a:rPr lang="de-DE" altLang="de-DE" b="1"/>
              <a:t>Algorithmus zur Kräfteplatzierung mittels ZFT-Position</a:t>
            </a:r>
            <a:endParaRPr lang="de-DE" altLang="de-DE"/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Ermitteln einer willkürlichen Anfangsplatzierung</a:t>
            </a:r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Auswahl einer Zelle (z.B. diejenige mit maximalem Verbindungsgrad) und Berechnen ihrer ZFT-Position</a:t>
            </a:r>
          </a:p>
          <a:p>
            <a:pPr marL="762000" lvl="1" indent="-304800" defTabSz="914400">
              <a:lnSpc>
                <a:spcPct val="105000"/>
              </a:lnSpc>
              <a:tabLst/>
            </a:pPr>
            <a:r>
              <a:rPr lang="de-DE" altLang="de-DE"/>
              <a:t>wenn ZFT-Position frei, dann Verschiebung zu dieser</a:t>
            </a:r>
          </a:p>
          <a:p>
            <a:pPr marL="762000" lvl="1" indent="-304800" defTabSz="914400">
              <a:lnSpc>
                <a:spcPct val="105000"/>
              </a:lnSpc>
              <a:tabLst/>
            </a:pPr>
            <a:r>
              <a:rPr lang="de-DE" altLang="de-DE"/>
              <a:t>wenn ZFT-Position belegt, Anwendung einer der nachfolgenden Belegungsoptionen</a:t>
            </a:r>
          </a:p>
          <a:p>
            <a:pPr defTabSz="914400">
              <a:lnSpc>
                <a:spcPct val="105000"/>
              </a:lnSpc>
              <a:buFont typeface="Symbol" pitchFamily="18" charset="2"/>
              <a:buAutoNum type="arabicPeriod"/>
              <a:tabLst/>
            </a:pPr>
            <a:r>
              <a:rPr lang="de-DE" altLang="de-DE"/>
              <a:t>Weiter mit Schritt 2 und neuer Zelle, bis Abbruchkriterium erreicht ist.</a:t>
            </a:r>
            <a:r>
              <a:rPr lang="en-US" altLang="de-DE"/>
              <a:t> 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5106988"/>
          </a:xfrm>
          <a:noFill/>
        </p:spPr>
        <p:txBody>
          <a:bodyPr lIns="191095" tIns="44941" rIns="89883" bIns="44941"/>
          <a:lstStyle/>
          <a:p>
            <a:pPr defTabSz="914400">
              <a:buFont typeface="Symbol" pitchFamily="18" charset="2"/>
              <a:buNone/>
              <a:tabLst/>
            </a:pPr>
            <a:r>
              <a:rPr lang="de-DE" altLang="de-DE" b="1"/>
              <a:t>Optionen bei bereits erfolgter Belegung einer ZFT-Position</a:t>
            </a:r>
            <a:endParaRPr lang="de-DE" altLang="de-DE"/>
          </a:p>
          <a:p>
            <a:pPr defTabSz="914400">
              <a:lnSpc>
                <a:spcPct val="105000"/>
              </a:lnSpc>
              <a:buFont typeface="Symbol" pitchFamily="18" charset="2"/>
              <a:buNone/>
              <a:tabLst/>
            </a:pPr>
            <a:r>
              <a:rPr lang="de-DE" altLang="de-DE"/>
              <a:t>(</a:t>
            </a:r>
            <a:r>
              <a:rPr lang="de-DE" altLang="de-DE" i="1"/>
              <a:t>p: </a:t>
            </a:r>
            <a:r>
              <a:rPr lang="de-DE" altLang="de-DE"/>
              <a:t>zu verschiebende Zelle, </a:t>
            </a:r>
            <a:r>
              <a:rPr lang="de-DE" altLang="de-DE" i="1"/>
              <a:t>q</a:t>
            </a:r>
            <a:r>
              <a:rPr lang="de-DE" altLang="de-DE"/>
              <a:t>: Zelle in der ZFT-Position)</a:t>
            </a:r>
            <a:r>
              <a:rPr lang="en-US" altLang="de-DE"/>
              <a:t> </a:t>
            </a:r>
            <a:endParaRPr lang="de-DE" altLang="de-DE"/>
          </a:p>
          <a:p>
            <a:pPr defTabSz="914400">
              <a:lnSpc>
                <a:spcPct val="105000"/>
              </a:lnSpc>
              <a:tabLst/>
            </a:pPr>
            <a:r>
              <a:rPr lang="de-DE" altLang="de-DE"/>
              <a:t>Verschieben von </a:t>
            </a:r>
            <a:r>
              <a:rPr lang="de-DE" altLang="de-DE" i="1"/>
              <a:t>p</a:t>
            </a:r>
            <a:r>
              <a:rPr lang="de-DE" altLang="de-DE"/>
              <a:t> zu einer freien Zellenposition möglichst nahe zu </a:t>
            </a:r>
            <a:r>
              <a:rPr lang="de-DE" altLang="de-DE" i="1"/>
              <a:t>q.</a:t>
            </a:r>
            <a:endParaRPr lang="de-DE" altLang="de-DE"/>
          </a:p>
          <a:p>
            <a:pPr defTabSz="914400">
              <a:lnSpc>
                <a:spcPct val="105000"/>
              </a:lnSpc>
              <a:tabLst/>
            </a:pPr>
            <a:r>
              <a:rPr lang="de-DE" altLang="de-DE"/>
              <a:t>Berechnen der Kostenveränderung bei Austausch von </a:t>
            </a:r>
            <a:r>
              <a:rPr lang="de-DE" altLang="de-DE" i="1"/>
              <a:t>p</a:t>
            </a:r>
            <a:r>
              <a:rPr lang="de-DE" altLang="de-DE"/>
              <a:t> mit </a:t>
            </a:r>
            <a:r>
              <a:rPr lang="de-DE" altLang="de-DE" i="1"/>
              <a:t>q</a:t>
            </a:r>
            <a:r>
              <a:rPr lang="de-DE" altLang="de-DE"/>
              <a:t>. Sollten sich die Gesamtkosten, wie z.B. die gewichtete Gesamtverbindungslänge </a:t>
            </a:r>
            <a:r>
              <a:rPr lang="de-DE" altLang="de-DE" i="1"/>
              <a:t>L</a:t>
            </a:r>
            <a:r>
              <a:rPr lang="de-DE" altLang="de-DE"/>
              <a:t>(</a:t>
            </a:r>
            <a:r>
              <a:rPr lang="de-DE" altLang="de-DE" i="1"/>
              <a:t>P</a:t>
            </a:r>
            <a:r>
              <a:rPr lang="de-DE" altLang="de-DE"/>
              <a:t>) verringern, werden </a:t>
            </a:r>
            <a:r>
              <a:rPr lang="de-DE" altLang="de-DE" i="1"/>
              <a:t>p</a:t>
            </a:r>
            <a:r>
              <a:rPr lang="de-DE" altLang="de-DE"/>
              <a:t> und </a:t>
            </a:r>
            <a:r>
              <a:rPr lang="de-DE" altLang="de-DE" i="1"/>
              <a:t>q</a:t>
            </a:r>
            <a:r>
              <a:rPr lang="de-DE" altLang="de-DE"/>
              <a:t> in ihren Positionen vertauscht.</a:t>
            </a:r>
            <a:endParaRPr lang="en-US" altLang="de-DE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798513" y="1628775"/>
            <a:ext cx="367823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Netze		Gewicht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1</a:t>
            </a:r>
            <a:r>
              <a:rPr lang="de-DE" altLang="de-DE" sz="1500"/>
              <a:t> = (1,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1 </a:t>
            </a:r>
            <a:r>
              <a:rPr lang="de-DE" altLang="de-DE" sz="1500"/>
              <a:t>= 2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2</a:t>
            </a:r>
            <a:r>
              <a:rPr lang="de-DE" altLang="de-DE" sz="1500"/>
              <a:t> = (2,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2</a:t>
            </a:r>
            <a:r>
              <a:rPr lang="de-DE" altLang="de-DE" sz="1500"/>
              <a:t> = 1</a:t>
            </a:r>
            <a:endParaRPr lang="en-US" altLang="de-DE" sz="1500"/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62000" y="1293813"/>
            <a:ext cx="1017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Gegeben:</a:t>
            </a:r>
            <a:endParaRPr lang="en-US" altLang="de-DE" sz="150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6804025" y="180816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8308975" y="18097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9" name="Rectangle 12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7545388" y="18097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0</a:t>
            </a:r>
            <a:endParaRPr lang="en-US" altLang="de-DE" sz="1500"/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8623" name="Text Box 16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24" name="Line 17"/>
          <p:cNvSpPr>
            <a:spLocks noChangeShapeType="1"/>
          </p:cNvSpPr>
          <p:nvPr/>
        </p:nvSpPr>
        <p:spPr bwMode="auto">
          <a:xfrm>
            <a:off x="7242175" y="21145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5"/>
          <p:cNvSpPr>
            <a:spLocks noChangeShapeType="1"/>
          </p:cNvSpPr>
          <p:nvPr/>
        </p:nvSpPr>
        <p:spPr bwMode="auto">
          <a:xfrm>
            <a:off x="238125" y="191611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49288" y="1339850"/>
            <a:ext cx="7739062" cy="5041900"/>
          </a:xfrm>
          <a:noFill/>
        </p:spPr>
        <p:txBody>
          <a:bodyPr lIns="180500" tIns="42449" rIns="84899" bIns="42449"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4.2	Optimierungsziele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700"/>
              <a:t>    </a:t>
            </a:r>
            <a:r>
              <a:rPr lang="de-DE" altLang="de-DE"/>
              <a:t>4.2.1  Gewichtete Gesamtverbindungslänge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4.2.2  Maximale Schnittanzahl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4.2.3  Lokale Verdrahtungsdichte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4.2.4  Signalverzögerungen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4.3	Platzierungsalgorithmen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		</a:t>
            </a:r>
            <a:r>
              <a:rPr lang="de-DE" altLang="de-DE" sz="1600">
                <a:solidFill>
                  <a:srgbClr val="C0C0C0"/>
                </a:solidFill>
              </a:rPr>
              <a:t>4.3.1  Min-Cut-Platzierung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>
                <a:solidFill>
                  <a:srgbClr val="C0C0C0"/>
                </a:solidFill>
              </a:rPr>
              <a:t>		4.3.2  Min-Cut-Platzierung mit Anschlussfestlegung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>
                <a:solidFill>
                  <a:srgbClr val="C0C0C0"/>
                </a:solidFill>
              </a:rPr>
              <a:t>		4.3.3  Quadratische 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>
                <a:solidFill>
                  <a:srgbClr val="C0C0C0"/>
                </a:solidFill>
              </a:rPr>
              <a:t>		4.3.4  Kräfteplatzierung mittels ZFT-Position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>
                <a:solidFill>
                  <a:srgbClr val="C0C0C0"/>
                </a:solidFill>
              </a:rPr>
              <a:t>		4.3.5  Simulated Annealing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>
                <a:solidFill>
                  <a:srgbClr val="C0C0C0"/>
                </a:solidFill>
              </a:rPr>
              <a:t>		4.3.6  Weitere Platzierungsalgorithmen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4.4	Aktuelle Platzierungswerkzeuge</a:t>
            </a:r>
            <a:endParaRPr lang="de-DE" altLang="de-DE" sz="1600">
              <a:solidFill>
                <a:srgbClr val="C0C0C0"/>
              </a:solidFill>
            </a:endParaRP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>
              <a:solidFill>
                <a:srgbClr val="C0C0C0"/>
              </a:solidFill>
            </a:endParaRPr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Kapitel 4 – Platzierung 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8900" y="2792413"/>
            <a:ext cx="1063625" cy="197326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613150" y="2792413"/>
            <a:ext cx="728663" cy="19732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798513" y="1628775"/>
            <a:ext cx="367823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Netze		Gewicht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1</a:t>
            </a:r>
            <a:r>
              <a:rPr lang="de-DE" altLang="de-DE" sz="1500"/>
              <a:t> = (1,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1 </a:t>
            </a:r>
            <a:r>
              <a:rPr lang="de-DE" altLang="de-DE" sz="1500"/>
              <a:t>= 2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2</a:t>
            </a:r>
            <a:r>
              <a:rPr lang="de-DE" altLang="de-DE" sz="1500"/>
              <a:t> = (2,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2</a:t>
            </a:r>
            <a:r>
              <a:rPr lang="de-DE" altLang="de-DE" sz="1500"/>
              <a:t> = 1</a:t>
            </a:r>
            <a:endParaRPr lang="en-US" altLang="de-DE" sz="1500"/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762000" y="1293813"/>
            <a:ext cx="1017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Gegeben:</a:t>
            </a:r>
            <a:endParaRPr lang="en-US" altLang="de-DE" sz="1500"/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34925" y="2792413"/>
            <a:ext cx="1171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Zu ver-</a:t>
            </a:r>
            <a:br>
              <a:rPr lang="de-DE" altLang="de-DE" sz="1500"/>
            </a:br>
            <a:r>
              <a:rPr lang="de-DE" altLang="de-DE" sz="1500"/>
              <a:t>schiebende</a:t>
            </a:r>
            <a:br>
              <a:rPr lang="de-DE" altLang="de-DE" sz="1500"/>
            </a:br>
            <a:r>
              <a:rPr lang="de-DE" altLang="de-DE" sz="1500"/>
              <a:t>Zelle </a:t>
            </a:r>
            <a:r>
              <a:rPr lang="de-DE" altLang="de-DE" sz="1500" i="1"/>
              <a:t>p</a:t>
            </a:r>
            <a:endParaRPr lang="en-US" altLang="de-DE" sz="1500" i="1"/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1674813" y="2994025"/>
            <a:ext cx="12700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ZFT-Position</a:t>
            </a:r>
            <a:br>
              <a:rPr lang="de-DE" altLang="de-DE" sz="1500"/>
            </a:br>
            <a:r>
              <a:rPr lang="de-DE" altLang="de-DE" sz="1500"/>
              <a:t>von Zelle </a:t>
            </a:r>
            <a:r>
              <a:rPr lang="de-DE" altLang="de-DE" sz="1500" i="1"/>
              <a:t>p </a:t>
            </a:r>
            <a:endParaRPr lang="en-US" altLang="de-DE" sz="1500" i="1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4362450" y="2995613"/>
            <a:ext cx="13525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vor </a:t>
            </a:r>
            <a:br>
              <a:rPr lang="de-DE" altLang="de-DE" sz="1500"/>
            </a:br>
            <a:r>
              <a:rPr lang="de-DE" altLang="de-DE" sz="1500"/>
              <a:t>Vertauschung</a:t>
            </a:r>
            <a:endParaRPr lang="en-US" altLang="de-DE" sz="1500"/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5810250" y="2995613"/>
            <a:ext cx="18113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/Anordnung</a:t>
            </a:r>
            <a:br>
              <a:rPr lang="de-DE" altLang="de-DE" sz="1500"/>
            </a:br>
            <a:r>
              <a:rPr lang="de-DE" altLang="de-DE" sz="1500"/>
              <a:t>nach Vertauschung</a:t>
            </a:r>
            <a:endParaRPr lang="en-US" altLang="de-DE" sz="1500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88900" y="3624263"/>
            <a:ext cx="89042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323850" y="39100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1190625" y="3795713"/>
          <a:ext cx="23685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Formel" r:id="rId3" imgW="1548728" imgH="380835" progId="Equation.3">
                  <p:embed/>
                </p:oleObj>
              </mc:Choice>
              <mc:Fallback>
                <p:oleObj name="Formel" r:id="rId3" imgW="1548728" imgH="3808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795713"/>
                        <a:ext cx="23685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4362450" y="39020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5</a:t>
            </a:r>
            <a:endParaRPr lang="en-US" altLang="de-DE" sz="1500"/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5838825" y="39020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5</a:t>
            </a:r>
            <a:endParaRPr lang="en-US" altLang="de-DE" sz="1500"/>
          </a:p>
        </p:txBody>
      </p:sp>
      <p:sp>
        <p:nvSpPr>
          <p:cNvPr id="69647" name="Text Box 16"/>
          <p:cNvSpPr txBox="1">
            <a:spLocks noChangeArrowheads="1"/>
          </p:cNvSpPr>
          <p:nvPr/>
        </p:nvSpPr>
        <p:spPr bwMode="auto">
          <a:xfrm>
            <a:off x="3581400" y="2971800"/>
            <a:ext cx="7572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Zelle </a:t>
            </a:r>
            <a:r>
              <a:rPr lang="de-DE" altLang="de-DE" sz="1500" i="1"/>
              <a:t>q</a:t>
            </a:r>
            <a:endParaRPr lang="en-US" altLang="de-DE" sz="1500" i="1"/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3814763" y="3908425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9649" name="Text Box 18"/>
          <p:cNvSpPr txBox="1">
            <a:spLocks noChangeArrowheads="1"/>
          </p:cNvSpPr>
          <p:nvPr/>
        </p:nvSpPr>
        <p:spPr bwMode="auto">
          <a:xfrm>
            <a:off x="5640388" y="4441825"/>
            <a:ext cx="3479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Damit keine Vertauschung von 3 und 1.</a:t>
            </a:r>
            <a:endParaRPr lang="en-US" altLang="de-DE" sz="1500"/>
          </a:p>
        </p:txBody>
      </p:sp>
      <p:sp>
        <p:nvSpPr>
          <p:cNvPr id="69650" name="Rectangle 19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51" name="Rectangle 20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52" name="Rectangle 21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53" name="Text Box 22"/>
          <p:cNvSpPr txBox="1">
            <a:spLocks noChangeArrowheads="1"/>
          </p:cNvSpPr>
          <p:nvPr/>
        </p:nvSpPr>
        <p:spPr bwMode="auto">
          <a:xfrm>
            <a:off x="6804025" y="180816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9654" name="Text Box 23"/>
          <p:cNvSpPr txBox="1">
            <a:spLocks noChangeArrowheads="1"/>
          </p:cNvSpPr>
          <p:nvPr/>
        </p:nvSpPr>
        <p:spPr bwMode="auto">
          <a:xfrm>
            <a:off x="8308975" y="18097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69655" name="Line 24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6" name="Line 25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7" name="Rectangle 26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58" name="Text Box 27"/>
          <p:cNvSpPr txBox="1">
            <a:spLocks noChangeArrowheads="1"/>
          </p:cNvSpPr>
          <p:nvPr/>
        </p:nvSpPr>
        <p:spPr bwMode="auto">
          <a:xfrm>
            <a:off x="7545388" y="18097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59" name="Text Box 28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0</a:t>
            </a:r>
            <a:endParaRPr lang="en-US" altLang="de-DE" sz="1500"/>
          </a:p>
        </p:txBody>
      </p:sp>
      <p:sp>
        <p:nvSpPr>
          <p:cNvPr id="69660" name="Text Box 29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9661" name="Text Box 30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62" name="Line 31"/>
          <p:cNvSpPr>
            <a:spLocks noChangeShapeType="1"/>
          </p:cNvSpPr>
          <p:nvPr/>
        </p:nvSpPr>
        <p:spPr bwMode="auto">
          <a:xfrm>
            <a:off x="7242175" y="21145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3" name="Line 32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4" name="Rectangle 33"/>
          <p:cNvSpPr>
            <a:spLocks noChangeArrowheads="1"/>
          </p:cNvSpPr>
          <p:nvPr/>
        </p:nvSpPr>
        <p:spPr bwMode="auto">
          <a:xfrm>
            <a:off x="8383588" y="3768725"/>
            <a:ext cx="6096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65" name="Rectangle 34"/>
          <p:cNvSpPr>
            <a:spLocks noChangeArrowheads="1"/>
          </p:cNvSpPr>
          <p:nvPr/>
        </p:nvSpPr>
        <p:spPr bwMode="auto">
          <a:xfrm>
            <a:off x="6858000" y="3768725"/>
            <a:ext cx="611188" cy="6096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66" name="Text Box 35"/>
          <p:cNvSpPr txBox="1">
            <a:spLocks noChangeArrowheads="1"/>
          </p:cNvSpPr>
          <p:nvPr/>
        </p:nvSpPr>
        <p:spPr bwMode="auto">
          <a:xfrm>
            <a:off x="7016750" y="39211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69667" name="Text Box 36"/>
          <p:cNvSpPr txBox="1">
            <a:spLocks noChangeArrowheads="1"/>
          </p:cNvSpPr>
          <p:nvPr/>
        </p:nvSpPr>
        <p:spPr bwMode="auto">
          <a:xfrm>
            <a:off x="8537575" y="39227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69668" name="Rectangle 37"/>
          <p:cNvSpPr>
            <a:spLocks noChangeArrowheads="1"/>
          </p:cNvSpPr>
          <p:nvPr/>
        </p:nvSpPr>
        <p:spPr bwMode="auto">
          <a:xfrm>
            <a:off x="7623175" y="377031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69669" name="Text Box 38"/>
          <p:cNvSpPr txBox="1">
            <a:spLocks noChangeArrowheads="1"/>
          </p:cNvSpPr>
          <p:nvPr/>
        </p:nvSpPr>
        <p:spPr bwMode="auto">
          <a:xfrm>
            <a:off x="7773988" y="39227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70" name="Line 39"/>
          <p:cNvSpPr>
            <a:spLocks noChangeShapeType="1"/>
          </p:cNvSpPr>
          <p:nvPr/>
        </p:nvSpPr>
        <p:spPr bwMode="auto">
          <a:xfrm>
            <a:off x="7470775" y="4227513"/>
            <a:ext cx="912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1" name="Line 40"/>
          <p:cNvSpPr>
            <a:spLocks noChangeShapeType="1"/>
          </p:cNvSpPr>
          <p:nvPr/>
        </p:nvSpPr>
        <p:spPr bwMode="auto">
          <a:xfrm>
            <a:off x="88900" y="3683000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2" name="Line 41"/>
          <p:cNvSpPr>
            <a:spLocks noChangeShapeType="1"/>
          </p:cNvSpPr>
          <p:nvPr/>
        </p:nvSpPr>
        <p:spPr bwMode="auto">
          <a:xfrm>
            <a:off x="7470775" y="3933825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</a:t>
            </a:r>
          </a:p>
        </p:txBody>
      </p:sp>
      <p:sp>
        <p:nvSpPr>
          <p:cNvPr id="637996" name="Rectangle 44"/>
          <p:cNvSpPr>
            <a:spLocks noChangeArrowheads="1"/>
          </p:cNvSpPr>
          <p:nvPr/>
        </p:nvSpPr>
        <p:spPr bwMode="auto">
          <a:xfrm>
            <a:off x="5576888" y="3741738"/>
            <a:ext cx="3479800" cy="10826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3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9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9"/>
          <p:cNvSpPr>
            <a:spLocks noChangeArrowheads="1"/>
          </p:cNvSpPr>
          <p:nvPr/>
        </p:nvSpPr>
        <p:spPr bwMode="auto">
          <a:xfrm>
            <a:off x="88900" y="2792413"/>
            <a:ext cx="1063625" cy="30591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59" name="Text Box 60"/>
          <p:cNvSpPr txBox="1">
            <a:spLocks noChangeArrowheads="1"/>
          </p:cNvSpPr>
          <p:nvPr/>
        </p:nvSpPr>
        <p:spPr bwMode="auto">
          <a:xfrm>
            <a:off x="34925" y="2792413"/>
            <a:ext cx="1171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Zu ver-</a:t>
            </a:r>
            <a:br>
              <a:rPr lang="de-DE" altLang="de-DE" sz="1500"/>
            </a:br>
            <a:r>
              <a:rPr lang="de-DE" altLang="de-DE" sz="1500"/>
              <a:t>schiebende</a:t>
            </a:r>
            <a:br>
              <a:rPr lang="de-DE" altLang="de-DE" sz="1500"/>
            </a:br>
            <a:r>
              <a:rPr lang="de-DE" altLang="de-DE" sz="1500"/>
              <a:t>Zelle </a:t>
            </a:r>
            <a:r>
              <a:rPr lang="de-DE" altLang="de-DE" sz="1500" i="1"/>
              <a:t>p</a:t>
            </a:r>
            <a:endParaRPr lang="en-US" altLang="de-DE" sz="1500" i="1"/>
          </a:p>
        </p:txBody>
      </p:sp>
      <p:sp>
        <p:nvSpPr>
          <p:cNvPr id="70660" name="Text Box 61"/>
          <p:cNvSpPr txBox="1">
            <a:spLocks noChangeArrowheads="1"/>
          </p:cNvSpPr>
          <p:nvPr/>
        </p:nvSpPr>
        <p:spPr bwMode="auto">
          <a:xfrm>
            <a:off x="323850" y="39100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3613150" y="2792413"/>
            <a:ext cx="728663" cy="30591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798513" y="1628775"/>
            <a:ext cx="367823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Netze		Gewicht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1</a:t>
            </a:r>
            <a:r>
              <a:rPr lang="de-DE" altLang="de-DE" sz="1500"/>
              <a:t> = (1,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1 </a:t>
            </a:r>
            <a:r>
              <a:rPr lang="de-DE" altLang="de-DE" sz="1500"/>
              <a:t>= 2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N</a:t>
            </a:r>
            <a:r>
              <a:rPr lang="de-DE" altLang="de-DE" sz="1500" baseline="-25000"/>
              <a:t>2</a:t>
            </a:r>
            <a:r>
              <a:rPr lang="de-DE" altLang="de-DE" sz="1500"/>
              <a:t> = (2, 3)		</a:t>
            </a:r>
            <a:r>
              <a:rPr lang="de-DE" altLang="de-DE" sz="1500" i="1"/>
              <a:t>w</a:t>
            </a:r>
            <a:r>
              <a:rPr lang="de-DE" altLang="de-DE" sz="1500" baseline="-25000"/>
              <a:t>2</a:t>
            </a:r>
            <a:r>
              <a:rPr lang="de-DE" altLang="de-DE" sz="1500"/>
              <a:t> = 1</a:t>
            </a:r>
            <a:endParaRPr lang="en-US" altLang="de-DE" sz="1500"/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62000" y="1293813"/>
            <a:ext cx="1017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Gegeben:</a:t>
            </a:r>
            <a:endParaRPr lang="en-US" altLang="de-DE" sz="150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74813" y="2994025"/>
            <a:ext cx="12700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ZFT-Position</a:t>
            </a:r>
            <a:br>
              <a:rPr lang="de-DE" altLang="de-DE" sz="1500"/>
            </a:br>
            <a:r>
              <a:rPr lang="de-DE" altLang="de-DE" sz="1500"/>
              <a:t>von Zelle </a:t>
            </a:r>
            <a:r>
              <a:rPr lang="de-DE" altLang="de-DE" sz="1500" i="1"/>
              <a:t>p </a:t>
            </a:r>
            <a:endParaRPr lang="en-US" altLang="de-DE" sz="1500" i="1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362450" y="2995613"/>
            <a:ext cx="13525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vor </a:t>
            </a:r>
            <a:br>
              <a:rPr lang="de-DE" altLang="de-DE" sz="1500"/>
            </a:br>
            <a:r>
              <a:rPr lang="de-DE" altLang="de-DE" sz="1500"/>
              <a:t>Vertauschung</a:t>
            </a:r>
            <a:endParaRPr lang="en-US" altLang="de-DE" sz="1500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810250" y="2995613"/>
            <a:ext cx="18113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/Anordnung</a:t>
            </a:r>
            <a:br>
              <a:rPr lang="de-DE" altLang="de-DE" sz="1500"/>
            </a:br>
            <a:r>
              <a:rPr lang="de-DE" altLang="de-DE" sz="1500"/>
              <a:t>nach Vertauschung</a:t>
            </a:r>
            <a:endParaRPr lang="en-US" altLang="de-DE" sz="1500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88900" y="3627438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70668" name="Object 13"/>
          <p:cNvGraphicFramePr>
            <a:graphicFrameLocks noChangeAspect="1"/>
          </p:cNvGraphicFramePr>
          <p:nvPr/>
        </p:nvGraphicFramePr>
        <p:xfrm>
          <a:off x="1190625" y="3795713"/>
          <a:ext cx="23685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Formel" r:id="rId3" imgW="1548728" imgH="380835" progId="Equation.3">
                  <p:embed/>
                </p:oleObj>
              </mc:Choice>
              <mc:Fallback>
                <p:oleObj name="Formel" r:id="rId3" imgW="1548728" imgH="3808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795713"/>
                        <a:ext cx="23685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4362450" y="39020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5</a:t>
            </a:r>
            <a:endParaRPr lang="en-US" altLang="de-DE" sz="1500"/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5838825" y="39020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5</a:t>
            </a:r>
            <a:endParaRPr lang="en-US" altLang="de-DE" sz="1500"/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323850" y="5394325"/>
            <a:ext cx="4587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graphicFrame>
        <p:nvGraphicFramePr>
          <p:cNvPr id="70672" name="Object 17"/>
          <p:cNvGraphicFramePr>
            <a:graphicFrameLocks noChangeAspect="1"/>
          </p:cNvGraphicFramePr>
          <p:nvPr/>
        </p:nvGraphicFramePr>
        <p:xfrm>
          <a:off x="1176338" y="5176838"/>
          <a:ext cx="18938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Formel" r:id="rId5" imgW="1244600" imgH="381000" progId="Equation.3">
                  <p:embed/>
                </p:oleObj>
              </mc:Choice>
              <mc:Fallback>
                <p:oleObj name="Formel" r:id="rId5" imgW="1244600" imgH="381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176838"/>
                        <a:ext cx="18938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5838825" y="53879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3</a:t>
            </a:r>
            <a:endParaRPr lang="en-US" altLang="de-DE" sz="1500"/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5659438" y="5851525"/>
            <a:ext cx="24368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Vertauschung von 2 und 3.</a:t>
            </a:r>
            <a:endParaRPr lang="en-US" altLang="de-DE" sz="1500"/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4362450" y="5387975"/>
            <a:ext cx="866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 i="1"/>
              <a:t>L</a:t>
            </a:r>
            <a:r>
              <a:rPr lang="de-DE" altLang="de-DE" sz="1500"/>
              <a:t>(</a:t>
            </a:r>
            <a:r>
              <a:rPr lang="de-DE" altLang="de-DE" sz="1500" i="1"/>
              <a:t>P</a:t>
            </a:r>
            <a:r>
              <a:rPr lang="de-DE" altLang="de-DE" sz="1500"/>
              <a:t>) = 5</a:t>
            </a:r>
            <a:endParaRPr lang="en-US" altLang="de-DE" sz="1500"/>
          </a:p>
        </p:txBody>
      </p:sp>
      <p:sp>
        <p:nvSpPr>
          <p:cNvPr id="70676" name="Text Box 21"/>
          <p:cNvSpPr txBox="1">
            <a:spLocks noChangeArrowheads="1"/>
          </p:cNvSpPr>
          <p:nvPr/>
        </p:nvSpPr>
        <p:spPr bwMode="auto">
          <a:xfrm>
            <a:off x="3581400" y="2971800"/>
            <a:ext cx="7572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Zelle </a:t>
            </a:r>
            <a:r>
              <a:rPr lang="de-DE" altLang="de-DE" sz="1500" i="1"/>
              <a:t>q</a:t>
            </a:r>
            <a:endParaRPr lang="en-US" altLang="de-DE" sz="1500" i="1"/>
          </a:p>
        </p:txBody>
      </p:sp>
      <p:sp>
        <p:nvSpPr>
          <p:cNvPr id="70677" name="Text Box 22"/>
          <p:cNvSpPr txBox="1">
            <a:spLocks noChangeArrowheads="1"/>
          </p:cNvSpPr>
          <p:nvPr/>
        </p:nvSpPr>
        <p:spPr bwMode="auto">
          <a:xfrm>
            <a:off x="3814763" y="3908425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70678" name="Text Box 23"/>
          <p:cNvSpPr txBox="1">
            <a:spLocks noChangeArrowheads="1"/>
          </p:cNvSpPr>
          <p:nvPr/>
        </p:nvSpPr>
        <p:spPr bwMode="auto">
          <a:xfrm>
            <a:off x="3814763" y="538480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0679" name="Text Box 24"/>
          <p:cNvSpPr txBox="1">
            <a:spLocks noChangeArrowheads="1"/>
          </p:cNvSpPr>
          <p:nvPr/>
        </p:nvSpPr>
        <p:spPr bwMode="auto">
          <a:xfrm>
            <a:off x="5640388" y="4441825"/>
            <a:ext cx="3479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Damit keine Vertauschung von 3 und 1.</a:t>
            </a:r>
            <a:endParaRPr lang="en-US" altLang="de-DE" sz="1500"/>
          </a:p>
        </p:txBody>
      </p:sp>
      <p:sp>
        <p:nvSpPr>
          <p:cNvPr id="70680" name="Rectangle 25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81" name="Rectangle 26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82" name="Rectangle 27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83" name="Text Box 28"/>
          <p:cNvSpPr txBox="1">
            <a:spLocks noChangeArrowheads="1"/>
          </p:cNvSpPr>
          <p:nvPr/>
        </p:nvSpPr>
        <p:spPr bwMode="auto">
          <a:xfrm>
            <a:off x="6804025" y="180816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70684" name="Text Box 29"/>
          <p:cNvSpPr txBox="1">
            <a:spLocks noChangeArrowheads="1"/>
          </p:cNvSpPr>
          <p:nvPr/>
        </p:nvSpPr>
        <p:spPr bwMode="auto">
          <a:xfrm>
            <a:off x="8308975" y="18097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0685" name="Line 30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6" name="Line 31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7" name="Rectangle 32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88" name="Text Box 33"/>
          <p:cNvSpPr txBox="1">
            <a:spLocks noChangeArrowheads="1"/>
          </p:cNvSpPr>
          <p:nvPr/>
        </p:nvSpPr>
        <p:spPr bwMode="auto">
          <a:xfrm>
            <a:off x="7545388" y="18097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689" name="Text Box 34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0</a:t>
            </a:r>
            <a:endParaRPr lang="en-US" altLang="de-DE" sz="1500"/>
          </a:p>
        </p:txBody>
      </p:sp>
      <p:sp>
        <p:nvSpPr>
          <p:cNvPr id="70690" name="Text Box 35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70691" name="Text Box 36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692" name="Line 37"/>
          <p:cNvSpPr>
            <a:spLocks noChangeShapeType="1"/>
          </p:cNvSpPr>
          <p:nvPr/>
        </p:nvSpPr>
        <p:spPr bwMode="auto">
          <a:xfrm>
            <a:off x="7242175" y="21145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3" name="Line 38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4" name="Rectangle 39"/>
          <p:cNvSpPr>
            <a:spLocks noChangeArrowheads="1"/>
          </p:cNvSpPr>
          <p:nvPr/>
        </p:nvSpPr>
        <p:spPr bwMode="auto">
          <a:xfrm>
            <a:off x="8383588" y="3768725"/>
            <a:ext cx="6096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95" name="Rectangle 40"/>
          <p:cNvSpPr>
            <a:spLocks noChangeArrowheads="1"/>
          </p:cNvSpPr>
          <p:nvPr/>
        </p:nvSpPr>
        <p:spPr bwMode="auto">
          <a:xfrm>
            <a:off x="6858000" y="3768725"/>
            <a:ext cx="611188" cy="6096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96" name="Text Box 41"/>
          <p:cNvSpPr txBox="1">
            <a:spLocks noChangeArrowheads="1"/>
          </p:cNvSpPr>
          <p:nvPr/>
        </p:nvSpPr>
        <p:spPr bwMode="auto">
          <a:xfrm>
            <a:off x="7016750" y="39211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0697" name="Text Box 42"/>
          <p:cNvSpPr txBox="1">
            <a:spLocks noChangeArrowheads="1"/>
          </p:cNvSpPr>
          <p:nvPr/>
        </p:nvSpPr>
        <p:spPr bwMode="auto">
          <a:xfrm>
            <a:off x="8537575" y="39227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70698" name="Rectangle 43"/>
          <p:cNvSpPr>
            <a:spLocks noChangeArrowheads="1"/>
          </p:cNvSpPr>
          <p:nvPr/>
        </p:nvSpPr>
        <p:spPr bwMode="auto">
          <a:xfrm>
            <a:off x="7623175" y="377031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699" name="Text Box 44"/>
          <p:cNvSpPr txBox="1">
            <a:spLocks noChangeArrowheads="1"/>
          </p:cNvSpPr>
          <p:nvPr/>
        </p:nvSpPr>
        <p:spPr bwMode="auto">
          <a:xfrm>
            <a:off x="7773988" y="39227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700" name="Line 45"/>
          <p:cNvSpPr>
            <a:spLocks noChangeShapeType="1"/>
          </p:cNvSpPr>
          <p:nvPr/>
        </p:nvSpPr>
        <p:spPr bwMode="auto">
          <a:xfrm>
            <a:off x="7470775" y="4227513"/>
            <a:ext cx="912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1" name="Rectangle 46"/>
          <p:cNvSpPr>
            <a:spLocks noChangeArrowheads="1"/>
          </p:cNvSpPr>
          <p:nvPr/>
        </p:nvSpPr>
        <p:spPr bwMode="auto">
          <a:xfrm>
            <a:off x="8383588" y="5102225"/>
            <a:ext cx="609600" cy="6096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702" name="Rectangle 47"/>
          <p:cNvSpPr>
            <a:spLocks noChangeArrowheads="1"/>
          </p:cNvSpPr>
          <p:nvPr/>
        </p:nvSpPr>
        <p:spPr bwMode="auto">
          <a:xfrm>
            <a:off x="6858000" y="5102225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703" name="Text Box 48"/>
          <p:cNvSpPr txBox="1">
            <a:spLocks noChangeArrowheads="1"/>
          </p:cNvSpPr>
          <p:nvPr/>
        </p:nvSpPr>
        <p:spPr bwMode="auto">
          <a:xfrm>
            <a:off x="7016750" y="52546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1</a:t>
            </a:r>
            <a:endParaRPr lang="en-US" altLang="de-DE" sz="1500"/>
          </a:p>
        </p:txBody>
      </p:sp>
      <p:sp>
        <p:nvSpPr>
          <p:cNvPr id="70704" name="Text Box 49"/>
          <p:cNvSpPr txBox="1">
            <a:spLocks noChangeArrowheads="1"/>
          </p:cNvSpPr>
          <p:nvPr/>
        </p:nvSpPr>
        <p:spPr bwMode="auto">
          <a:xfrm>
            <a:off x="8537575" y="5256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705" name="Rectangle 50"/>
          <p:cNvSpPr>
            <a:spLocks noChangeArrowheads="1"/>
          </p:cNvSpPr>
          <p:nvPr/>
        </p:nvSpPr>
        <p:spPr bwMode="auto">
          <a:xfrm>
            <a:off x="7623175" y="5103813"/>
            <a:ext cx="608013" cy="609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70706" name="Text Box 51"/>
          <p:cNvSpPr txBox="1">
            <a:spLocks noChangeArrowheads="1"/>
          </p:cNvSpPr>
          <p:nvPr/>
        </p:nvSpPr>
        <p:spPr bwMode="auto">
          <a:xfrm>
            <a:off x="7773988" y="5256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70707" name="Line 52"/>
          <p:cNvSpPr>
            <a:spLocks noChangeShapeType="1"/>
          </p:cNvSpPr>
          <p:nvPr/>
        </p:nvSpPr>
        <p:spPr bwMode="auto">
          <a:xfrm>
            <a:off x="7470775" y="5561013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8" name="Line 53"/>
          <p:cNvSpPr>
            <a:spLocks noChangeShapeType="1"/>
          </p:cNvSpPr>
          <p:nvPr/>
        </p:nvSpPr>
        <p:spPr bwMode="auto">
          <a:xfrm>
            <a:off x="8231188" y="52562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9" name="Line 54"/>
          <p:cNvSpPr>
            <a:spLocks noChangeShapeType="1"/>
          </p:cNvSpPr>
          <p:nvPr/>
        </p:nvSpPr>
        <p:spPr bwMode="auto">
          <a:xfrm>
            <a:off x="88900" y="3683000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0" name="Line 55"/>
          <p:cNvSpPr>
            <a:spLocks noChangeShapeType="1"/>
          </p:cNvSpPr>
          <p:nvPr/>
        </p:nvSpPr>
        <p:spPr bwMode="auto">
          <a:xfrm>
            <a:off x="88900" y="4899025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1" name="Line 56"/>
          <p:cNvSpPr>
            <a:spLocks noChangeShapeType="1"/>
          </p:cNvSpPr>
          <p:nvPr/>
        </p:nvSpPr>
        <p:spPr bwMode="auto">
          <a:xfrm>
            <a:off x="7470775" y="3933825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2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ZFT-Position: Beispiel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4.3.4	Kräfteplatzierung mittels ZFT-Position</a:t>
            </a:r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Vorteile:</a:t>
            </a:r>
          </a:p>
          <a:p>
            <a:pPr marL="742950" lvl="1" indent="-285750" defTabSz="914400">
              <a:tabLst/>
            </a:pPr>
            <a:r>
              <a:rPr lang="de-DE" altLang="de-DE"/>
              <a:t>Einfach zu implementieren</a:t>
            </a:r>
          </a:p>
          <a:p>
            <a:pPr marL="742950" lvl="1" indent="-285750" defTabSz="914400">
              <a:tabLst/>
            </a:pPr>
            <a:r>
              <a:rPr lang="de-DE" altLang="de-DE"/>
              <a:t>Gut geeignet zur Detailplatzierung</a:t>
            </a:r>
          </a:p>
          <a:p>
            <a:pPr defTabSz="914400">
              <a:tabLst/>
            </a:pPr>
            <a:r>
              <a:rPr lang="de-DE" altLang="de-DE"/>
              <a:t>Nachteile:</a:t>
            </a:r>
          </a:p>
          <a:p>
            <a:pPr marL="742950" lvl="1" indent="-285750" defTabSz="914400">
              <a:tabLst/>
            </a:pPr>
            <a:r>
              <a:rPr lang="de-DE" altLang="de-DE"/>
              <a:t>Nicht für große Problemgrößen geeignet (da im Gegensatz zur quadratischen Platzierung immer nur eine Zelle betrachtet wird)</a:t>
            </a:r>
            <a:endParaRPr lang="en-US" altLang="de-DE"/>
          </a:p>
          <a:p>
            <a:pPr marL="742950" lvl="1" indent="-285750" defTabSz="914400">
              <a:tabLst/>
            </a:pPr>
            <a:r>
              <a:rPr lang="en-US" altLang="de-DE"/>
              <a:t>Hierarchischer Ansatz schwierig zu realisieren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Line 3"/>
          <p:cNvSpPr>
            <a:spLocks noChangeAspect="1" noChangeShapeType="1"/>
          </p:cNvSpPr>
          <p:nvPr/>
        </p:nvSpPr>
        <p:spPr bwMode="auto">
          <a:xfrm>
            <a:off x="5308600" y="26368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164" name="Line 4"/>
          <p:cNvSpPr>
            <a:spLocks noChangeAspect="1" noChangeShapeType="1"/>
          </p:cNvSpPr>
          <p:nvPr/>
        </p:nvSpPr>
        <p:spPr bwMode="auto">
          <a:xfrm>
            <a:off x="5308600" y="4797425"/>
            <a:ext cx="294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165" name="Freeform 5"/>
          <p:cNvSpPr>
            <a:spLocks noChangeAspect="1"/>
          </p:cNvSpPr>
          <p:nvPr/>
        </p:nvSpPr>
        <p:spPr bwMode="auto">
          <a:xfrm>
            <a:off x="6650038" y="4314825"/>
            <a:ext cx="1311275" cy="142875"/>
          </a:xfrm>
          <a:custGeom>
            <a:avLst/>
            <a:gdLst>
              <a:gd name="T0" fmla="*/ 0 w 708"/>
              <a:gd name="T1" fmla="*/ 0 h 144"/>
              <a:gd name="T2" fmla="*/ 2147483647 w 708"/>
              <a:gd name="T3" fmla="*/ 2147483647 h 144"/>
              <a:gd name="T4" fmla="*/ 2147483647 w 708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8" h="144">
                <a:moveTo>
                  <a:pt x="0" y="0"/>
                </a:moveTo>
                <a:cubicBezTo>
                  <a:pt x="30" y="17"/>
                  <a:pt x="60" y="78"/>
                  <a:pt x="178" y="102"/>
                </a:cubicBezTo>
                <a:cubicBezTo>
                  <a:pt x="296" y="126"/>
                  <a:pt x="598" y="135"/>
                  <a:pt x="70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166" name="Freeform 6"/>
          <p:cNvSpPr>
            <a:spLocks noChangeAspect="1"/>
          </p:cNvSpPr>
          <p:nvPr/>
        </p:nvSpPr>
        <p:spPr bwMode="auto">
          <a:xfrm>
            <a:off x="5308600" y="3014663"/>
            <a:ext cx="1341438" cy="1295400"/>
          </a:xfrm>
          <a:custGeom>
            <a:avLst/>
            <a:gdLst>
              <a:gd name="T0" fmla="*/ 0 w 726"/>
              <a:gd name="T1" fmla="*/ 2147483647 h 764"/>
              <a:gd name="T2" fmla="*/ 2147483647 w 726"/>
              <a:gd name="T3" fmla="*/ 2147483647 h 764"/>
              <a:gd name="T4" fmla="*/ 2147483647 w 726"/>
              <a:gd name="T5" fmla="*/ 2147483647 h 764"/>
              <a:gd name="T6" fmla="*/ 2147483647 w 726"/>
              <a:gd name="T7" fmla="*/ 2147483647 h 764"/>
              <a:gd name="T8" fmla="*/ 2147483647 w 726"/>
              <a:gd name="T9" fmla="*/ 2147483647 h 764"/>
              <a:gd name="T10" fmla="*/ 2147483647 w 726"/>
              <a:gd name="T11" fmla="*/ 2147483647 h 764"/>
              <a:gd name="T12" fmla="*/ 2147483647 w 726"/>
              <a:gd name="T13" fmla="*/ 2147483647 h 764"/>
              <a:gd name="T14" fmla="*/ 2147483647 w 726"/>
              <a:gd name="T15" fmla="*/ 2147483647 h 764"/>
              <a:gd name="T16" fmla="*/ 2147483647 w 726"/>
              <a:gd name="T17" fmla="*/ 2147483647 h 764"/>
              <a:gd name="T18" fmla="*/ 2147483647 w 726"/>
              <a:gd name="T19" fmla="*/ 2147483647 h 764"/>
              <a:gd name="T20" fmla="*/ 2147483647 w 726"/>
              <a:gd name="T21" fmla="*/ 2147483647 h 764"/>
              <a:gd name="T22" fmla="*/ 2147483647 w 726"/>
              <a:gd name="T23" fmla="*/ 2147483647 h 764"/>
              <a:gd name="T24" fmla="*/ 2147483647 w 726"/>
              <a:gd name="T25" fmla="*/ 2147483647 h 764"/>
              <a:gd name="T26" fmla="*/ 2147483647 w 726"/>
              <a:gd name="T27" fmla="*/ 2147483647 h 764"/>
              <a:gd name="T28" fmla="*/ 2147483647 w 726"/>
              <a:gd name="T29" fmla="*/ 2147483647 h 764"/>
              <a:gd name="T30" fmla="*/ 2147483647 w 726"/>
              <a:gd name="T31" fmla="*/ 2147483647 h 7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764">
                <a:moveTo>
                  <a:pt x="0" y="129"/>
                </a:moveTo>
                <a:cubicBezTo>
                  <a:pt x="15" y="64"/>
                  <a:pt x="30" y="0"/>
                  <a:pt x="45" y="38"/>
                </a:cubicBezTo>
                <a:cubicBezTo>
                  <a:pt x="60" y="76"/>
                  <a:pt x="76" y="326"/>
                  <a:pt x="91" y="356"/>
                </a:cubicBezTo>
                <a:cubicBezTo>
                  <a:pt x="106" y="386"/>
                  <a:pt x="121" y="220"/>
                  <a:pt x="136" y="220"/>
                </a:cubicBezTo>
                <a:cubicBezTo>
                  <a:pt x="151" y="220"/>
                  <a:pt x="158" y="341"/>
                  <a:pt x="181" y="356"/>
                </a:cubicBezTo>
                <a:cubicBezTo>
                  <a:pt x="204" y="371"/>
                  <a:pt x="249" y="288"/>
                  <a:pt x="272" y="311"/>
                </a:cubicBezTo>
                <a:cubicBezTo>
                  <a:pt x="295" y="334"/>
                  <a:pt x="295" y="477"/>
                  <a:pt x="318" y="492"/>
                </a:cubicBezTo>
                <a:cubicBezTo>
                  <a:pt x="341" y="507"/>
                  <a:pt x="385" y="371"/>
                  <a:pt x="408" y="401"/>
                </a:cubicBezTo>
                <a:cubicBezTo>
                  <a:pt x="431" y="431"/>
                  <a:pt x="439" y="658"/>
                  <a:pt x="454" y="673"/>
                </a:cubicBezTo>
                <a:cubicBezTo>
                  <a:pt x="469" y="688"/>
                  <a:pt x="484" y="492"/>
                  <a:pt x="499" y="492"/>
                </a:cubicBezTo>
                <a:cubicBezTo>
                  <a:pt x="514" y="492"/>
                  <a:pt x="529" y="650"/>
                  <a:pt x="544" y="673"/>
                </a:cubicBezTo>
                <a:cubicBezTo>
                  <a:pt x="559" y="696"/>
                  <a:pt x="575" y="620"/>
                  <a:pt x="590" y="628"/>
                </a:cubicBezTo>
                <a:cubicBezTo>
                  <a:pt x="605" y="636"/>
                  <a:pt x="620" y="712"/>
                  <a:pt x="635" y="719"/>
                </a:cubicBezTo>
                <a:cubicBezTo>
                  <a:pt x="650" y="726"/>
                  <a:pt x="673" y="673"/>
                  <a:pt x="680" y="673"/>
                </a:cubicBezTo>
                <a:cubicBezTo>
                  <a:pt x="687" y="673"/>
                  <a:pt x="672" y="704"/>
                  <a:pt x="680" y="719"/>
                </a:cubicBezTo>
                <a:cubicBezTo>
                  <a:pt x="688" y="734"/>
                  <a:pt x="718" y="757"/>
                  <a:pt x="726" y="7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7747000" y="4889500"/>
            <a:ext cx="6413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Zeit</a:t>
            </a:r>
            <a:endParaRPr lang="en-US" altLang="de-DE"/>
          </a:p>
        </p:txBody>
      </p:sp>
      <p:sp>
        <p:nvSpPr>
          <p:cNvPr id="732168" name="Text Box 8"/>
          <p:cNvSpPr txBox="1">
            <a:spLocks noChangeArrowheads="1"/>
          </p:cNvSpPr>
          <p:nvPr/>
        </p:nvSpPr>
        <p:spPr bwMode="auto">
          <a:xfrm>
            <a:off x="4217988" y="2586038"/>
            <a:ext cx="9556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Kosten</a:t>
            </a:r>
            <a:endParaRPr lang="en-US" altLang="de-DE"/>
          </a:p>
        </p:txBody>
      </p:sp>
      <p:sp>
        <p:nvSpPr>
          <p:cNvPr id="7321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8013" y="1270000"/>
            <a:ext cx="8193087" cy="5038725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/>
              <a:t>Analogie zum Abkühlungsprozess von metallischen Schmelzen </a:t>
            </a:r>
            <a:br>
              <a:rPr lang="de-DE" altLang="de-DE"/>
            </a:br>
            <a:r>
              <a:rPr lang="de-DE" altLang="de-DE"/>
              <a:t>(energieminimales Atomgitter)</a:t>
            </a:r>
          </a:p>
          <a:p>
            <a:pPr defTabSz="914400">
              <a:tabLst/>
            </a:pPr>
            <a:r>
              <a:rPr lang="de-DE" altLang="de-DE"/>
              <a:t>Modifikation einer Anfangsplatzierung durch Tausch von zufällig ausgewählten Zellen</a:t>
            </a:r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/>
          </a:p>
          <a:p>
            <a:pPr defTabSz="914400">
              <a:tabLst/>
            </a:pPr>
            <a:endParaRPr lang="de-DE" altLang="de-DE" sz="1200"/>
          </a:p>
          <a:p>
            <a:pPr defTabSz="914400">
              <a:tabLst/>
            </a:pPr>
            <a:r>
              <a:rPr lang="de-DE" altLang="de-DE"/>
              <a:t>Wenn Kosten verbessert werden, wird Tausch ausgeführt</a:t>
            </a:r>
          </a:p>
          <a:p>
            <a:pPr defTabSz="914400">
              <a:tabLst/>
            </a:pPr>
            <a:r>
              <a:rPr lang="de-DE" altLang="de-DE"/>
              <a:t>Bei keiner Kostenverbesserung wird Tausch mit temperaturabhängiger (d.h. abnehmender) Wahrscheinlichkeit ausgeführt</a:t>
            </a:r>
          </a:p>
        </p:txBody>
      </p:sp>
      <p:grpSp>
        <p:nvGrpSpPr>
          <p:cNvPr id="732264" name="Group 104"/>
          <p:cNvGrpSpPr>
            <a:grpSpLocks/>
          </p:cNvGrpSpPr>
          <p:nvPr/>
        </p:nvGrpSpPr>
        <p:grpSpPr bwMode="auto">
          <a:xfrm>
            <a:off x="1177925" y="2954338"/>
            <a:ext cx="2314575" cy="1914525"/>
            <a:chOff x="742" y="1861"/>
            <a:chExt cx="1458" cy="1206"/>
          </a:xfrm>
        </p:grpSpPr>
        <p:sp>
          <p:nvSpPr>
            <p:cNvPr id="73739" name="Rectangle 58"/>
            <p:cNvSpPr>
              <a:spLocks noChangeArrowheads="1"/>
            </p:cNvSpPr>
            <p:nvPr/>
          </p:nvSpPr>
          <p:spPr bwMode="auto">
            <a:xfrm>
              <a:off x="742" y="1861"/>
              <a:ext cx="1458" cy="120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40" name="Rectangle 59"/>
            <p:cNvSpPr>
              <a:spLocks noChangeArrowheads="1"/>
            </p:cNvSpPr>
            <p:nvPr/>
          </p:nvSpPr>
          <p:spPr bwMode="auto">
            <a:xfrm>
              <a:off x="852" y="2022"/>
              <a:ext cx="1140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41" name="Rectangle 60"/>
            <p:cNvSpPr>
              <a:spLocks noChangeArrowheads="1"/>
            </p:cNvSpPr>
            <p:nvPr/>
          </p:nvSpPr>
          <p:spPr bwMode="auto">
            <a:xfrm>
              <a:off x="853" y="2384"/>
              <a:ext cx="1140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42" name="Line 61"/>
            <p:cNvSpPr>
              <a:spLocks noChangeShapeType="1"/>
            </p:cNvSpPr>
            <p:nvPr/>
          </p:nvSpPr>
          <p:spPr bwMode="auto">
            <a:xfrm>
              <a:off x="937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3" name="Line 62"/>
            <p:cNvSpPr>
              <a:spLocks noChangeShapeType="1"/>
            </p:cNvSpPr>
            <p:nvPr/>
          </p:nvSpPr>
          <p:spPr bwMode="auto">
            <a:xfrm>
              <a:off x="1147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4" name="Line 63"/>
            <p:cNvSpPr>
              <a:spLocks noChangeShapeType="1"/>
            </p:cNvSpPr>
            <p:nvPr/>
          </p:nvSpPr>
          <p:spPr bwMode="auto">
            <a:xfrm>
              <a:off x="1435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5" name="Line 64"/>
            <p:cNvSpPr>
              <a:spLocks noChangeShapeType="1"/>
            </p:cNvSpPr>
            <p:nvPr/>
          </p:nvSpPr>
          <p:spPr bwMode="auto">
            <a:xfrm flipH="1">
              <a:off x="888" y="2384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6" name="Line 65"/>
            <p:cNvSpPr>
              <a:spLocks noChangeShapeType="1"/>
            </p:cNvSpPr>
            <p:nvPr/>
          </p:nvSpPr>
          <p:spPr bwMode="auto">
            <a:xfrm flipH="1">
              <a:off x="1056" y="2384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7" name="Line 66"/>
            <p:cNvSpPr>
              <a:spLocks noChangeShapeType="1"/>
            </p:cNvSpPr>
            <p:nvPr/>
          </p:nvSpPr>
          <p:spPr bwMode="auto">
            <a:xfrm>
              <a:off x="1243" y="239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8" name="Line 67"/>
            <p:cNvSpPr>
              <a:spLocks noChangeShapeType="1"/>
            </p:cNvSpPr>
            <p:nvPr/>
          </p:nvSpPr>
          <p:spPr bwMode="auto">
            <a:xfrm>
              <a:off x="1309" y="239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49" name="Line 68"/>
            <p:cNvSpPr>
              <a:spLocks noChangeShapeType="1"/>
            </p:cNvSpPr>
            <p:nvPr/>
          </p:nvSpPr>
          <p:spPr bwMode="auto">
            <a:xfrm>
              <a:off x="1397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0" name="Line 69"/>
            <p:cNvSpPr>
              <a:spLocks noChangeShapeType="1"/>
            </p:cNvSpPr>
            <p:nvPr/>
          </p:nvSpPr>
          <p:spPr bwMode="auto">
            <a:xfrm>
              <a:off x="1693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1" name="Line 70"/>
            <p:cNvSpPr>
              <a:spLocks noChangeShapeType="1"/>
            </p:cNvSpPr>
            <p:nvPr/>
          </p:nvSpPr>
          <p:spPr bwMode="auto">
            <a:xfrm flipH="1">
              <a:off x="1656" y="2384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2" name="Line 71"/>
            <p:cNvSpPr>
              <a:spLocks noChangeShapeType="1"/>
            </p:cNvSpPr>
            <p:nvPr/>
          </p:nvSpPr>
          <p:spPr bwMode="auto">
            <a:xfrm>
              <a:off x="1895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3" name="Line 72"/>
            <p:cNvSpPr>
              <a:spLocks noChangeShapeType="1"/>
            </p:cNvSpPr>
            <p:nvPr/>
          </p:nvSpPr>
          <p:spPr bwMode="auto">
            <a:xfrm>
              <a:off x="1813" y="238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4" name="Rectangle 73"/>
            <p:cNvSpPr>
              <a:spLocks noChangeArrowheads="1"/>
            </p:cNvSpPr>
            <p:nvPr/>
          </p:nvSpPr>
          <p:spPr bwMode="auto">
            <a:xfrm>
              <a:off x="833" y="2806"/>
              <a:ext cx="1140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55" name="Line 74"/>
            <p:cNvSpPr>
              <a:spLocks noChangeShapeType="1"/>
            </p:cNvSpPr>
            <p:nvPr/>
          </p:nvSpPr>
          <p:spPr bwMode="auto">
            <a:xfrm>
              <a:off x="917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6" name="Line 75"/>
            <p:cNvSpPr>
              <a:spLocks noChangeShapeType="1"/>
            </p:cNvSpPr>
            <p:nvPr/>
          </p:nvSpPr>
          <p:spPr bwMode="auto">
            <a:xfrm>
              <a:off x="989" y="28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7" name="Line 76"/>
            <p:cNvSpPr>
              <a:spLocks noChangeShapeType="1"/>
            </p:cNvSpPr>
            <p:nvPr/>
          </p:nvSpPr>
          <p:spPr bwMode="auto">
            <a:xfrm>
              <a:off x="1517" y="28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8" name="Line 77"/>
            <p:cNvSpPr>
              <a:spLocks noChangeShapeType="1"/>
            </p:cNvSpPr>
            <p:nvPr/>
          </p:nvSpPr>
          <p:spPr bwMode="auto">
            <a:xfrm>
              <a:off x="869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59" name="Line 78"/>
            <p:cNvSpPr>
              <a:spLocks noChangeShapeType="1"/>
            </p:cNvSpPr>
            <p:nvPr/>
          </p:nvSpPr>
          <p:spPr bwMode="auto">
            <a:xfrm>
              <a:off x="1037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0" name="Line 79"/>
            <p:cNvSpPr>
              <a:spLocks noChangeShapeType="1"/>
            </p:cNvSpPr>
            <p:nvPr/>
          </p:nvSpPr>
          <p:spPr bwMode="auto">
            <a:xfrm flipH="1">
              <a:off x="1223" y="28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1" name="Line 80"/>
            <p:cNvSpPr>
              <a:spLocks noChangeShapeType="1"/>
            </p:cNvSpPr>
            <p:nvPr/>
          </p:nvSpPr>
          <p:spPr bwMode="auto">
            <a:xfrm>
              <a:off x="1289" y="28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2" name="Line 81"/>
            <p:cNvSpPr>
              <a:spLocks noChangeShapeType="1"/>
            </p:cNvSpPr>
            <p:nvPr/>
          </p:nvSpPr>
          <p:spPr bwMode="auto">
            <a:xfrm>
              <a:off x="1379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3" name="Line 82"/>
            <p:cNvSpPr>
              <a:spLocks noChangeShapeType="1"/>
            </p:cNvSpPr>
            <p:nvPr/>
          </p:nvSpPr>
          <p:spPr bwMode="auto">
            <a:xfrm>
              <a:off x="1709" y="28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4" name="Line 83"/>
            <p:cNvSpPr>
              <a:spLocks noChangeShapeType="1"/>
            </p:cNvSpPr>
            <p:nvPr/>
          </p:nvSpPr>
          <p:spPr bwMode="auto">
            <a:xfrm>
              <a:off x="1637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5" name="Line 84"/>
            <p:cNvSpPr>
              <a:spLocks noChangeShapeType="1"/>
            </p:cNvSpPr>
            <p:nvPr/>
          </p:nvSpPr>
          <p:spPr bwMode="auto">
            <a:xfrm>
              <a:off x="1877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6" name="Line 85"/>
            <p:cNvSpPr>
              <a:spLocks noChangeShapeType="1"/>
            </p:cNvSpPr>
            <p:nvPr/>
          </p:nvSpPr>
          <p:spPr bwMode="auto">
            <a:xfrm>
              <a:off x="1793" y="280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7" name="Line 86"/>
            <p:cNvSpPr>
              <a:spLocks noChangeShapeType="1"/>
            </p:cNvSpPr>
            <p:nvPr/>
          </p:nvSpPr>
          <p:spPr bwMode="auto">
            <a:xfrm>
              <a:off x="972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8" name="Line 87"/>
            <p:cNvSpPr>
              <a:spLocks noChangeShapeType="1"/>
            </p:cNvSpPr>
            <p:nvPr/>
          </p:nvSpPr>
          <p:spPr bwMode="auto">
            <a:xfrm>
              <a:off x="1110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69" name="Line 88"/>
            <p:cNvSpPr>
              <a:spLocks noChangeShapeType="1"/>
            </p:cNvSpPr>
            <p:nvPr/>
          </p:nvSpPr>
          <p:spPr bwMode="auto">
            <a:xfrm>
              <a:off x="1434" y="2022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0" name="Line 89"/>
            <p:cNvSpPr>
              <a:spLocks noChangeShapeType="1"/>
            </p:cNvSpPr>
            <p:nvPr/>
          </p:nvSpPr>
          <p:spPr bwMode="auto">
            <a:xfrm>
              <a:off x="888" y="2022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1" name="Line 90"/>
            <p:cNvSpPr>
              <a:spLocks noChangeShapeType="1"/>
            </p:cNvSpPr>
            <p:nvPr/>
          </p:nvSpPr>
          <p:spPr bwMode="auto">
            <a:xfrm>
              <a:off x="1056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2" name="Line 91"/>
            <p:cNvSpPr>
              <a:spLocks noChangeShapeType="1"/>
            </p:cNvSpPr>
            <p:nvPr/>
          </p:nvSpPr>
          <p:spPr bwMode="auto">
            <a:xfrm>
              <a:off x="1218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3" name="Line 92"/>
            <p:cNvSpPr>
              <a:spLocks noChangeShapeType="1"/>
            </p:cNvSpPr>
            <p:nvPr/>
          </p:nvSpPr>
          <p:spPr bwMode="auto">
            <a:xfrm>
              <a:off x="1308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4" name="Line 93"/>
            <p:cNvSpPr>
              <a:spLocks noChangeShapeType="1"/>
            </p:cNvSpPr>
            <p:nvPr/>
          </p:nvSpPr>
          <p:spPr bwMode="auto">
            <a:xfrm>
              <a:off x="1512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5" name="Line 94"/>
            <p:cNvSpPr>
              <a:spLocks noChangeShapeType="1"/>
            </p:cNvSpPr>
            <p:nvPr/>
          </p:nvSpPr>
          <p:spPr bwMode="auto">
            <a:xfrm>
              <a:off x="1584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6" name="Line 95"/>
            <p:cNvSpPr>
              <a:spLocks noChangeShapeType="1"/>
            </p:cNvSpPr>
            <p:nvPr/>
          </p:nvSpPr>
          <p:spPr bwMode="auto">
            <a:xfrm>
              <a:off x="1656" y="2022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7" name="Line 96"/>
            <p:cNvSpPr>
              <a:spLocks noChangeShapeType="1"/>
            </p:cNvSpPr>
            <p:nvPr/>
          </p:nvSpPr>
          <p:spPr bwMode="auto">
            <a:xfrm>
              <a:off x="1895" y="2022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8" name="Line 97"/>
            <p:cNvSpPr>
              <a:spLocks noChangeShapeType="1"/>
            </p:cNvSpPr>
            <p:nvPr/>
          </p:nvSpPr>
          <p:spPr bwMode="auto">
            <a:xfrm>
              <a:off x="1812" y="202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9" name="Rectangle 98"/>
            <p:cNvSpPr>
              <a:spLocks noChangeArrowheads="1"/>
            </p:cNvSpPr>
            <p:nvPr/>
          </p:nvSpPr>
          <p:spPr bwMode="auto">
            <a:xfrm>
              <a:off x="1042" y="2814"/>
              <a:ext cx="181" cy="9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CC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80" name="Rectangle 99"/>
            <p:cNvSpPr>
              <a:spLocks noChangeArrowheads="1"/>
            </p:cNvSpPr>
            <p:nvPr/>
          </p:nvSpPr>
          <p:spPr bwMode="auto">
            <a:xfrm>
              <a:off x="1439" y="2386"/>
              <a:ext cx="213" cy="9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CC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81" name="Line 100"/>
            <p:cNvSpPr>
              <a:spLocks noChangeShapeType="1"/>
            </p:cNvSpPr>
            <p:nvPr/>
          </p:nvSpPr>
          <p:spPr bwMode="auto">
            <a:xfrm flipV="1">
              <a:off x="1110" y="2438"/>
              <a:ext cx="444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73782" name="Line 101"/>
            <p:cNvSpPr>
              <a:spLocks noChangeShapeType="1"/>
            </p:cNvSpPr>
            <p:nvPr/>
          </p:nvSpPr>
          <p:spPr bwMode="auto">
            <a:xfrm flipV="1">
              <a:off x="1147" y="2486"/>
              <a:ext cx="437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73738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4.3.5	Simulated Annealing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2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2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animBg="1"/>
      <p:bldP spid="732164" grpId="0" animBg="1"/>
      <p:bldP spid="732165" grpId="0" animBg="1"/>
      <p:bldP spid="732166" grpId="0" animBg="1"/>
      <p:bldP spid="732167" grpId="0"/>
      <p:bldP spid="7321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836613" y="1344613"/>
          <a:ext cx="7037387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kument" r:id="rId3" imgW="5070771" imgH="8171789" progId="Word.Document.8">
                  <p:embed/>
                </p:oleObj>
              </mc:Choice>
              <mc:Fallback>
                <p:oleObj name="Dokument" r:id="rId3" imgW="5070771" imgH="817178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80" r="6674" b="59848"/>
                      <a:stretch>
                        <a:fillRect/>
                      </a:stretch>
                    </p:blipFill>
                    <p:spPr bwMode="auto">
                      <a:xfrm>
                        <a:off x="836613" y="1344613"/>
                        <a:ext cx="7037387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4.3.5	Simulated Annealing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0000"/>
              </a:lnSpc>
              <a:tabLst/>
            </a:pPr>
            <a:r>
              <a:rPr lang="de-DE" altLang="de-DE"/>
              <a:t>Vorteile: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de-DE" altLang="de-DE"/>
              <a:t>Kann globales Optimum finden (bei „genügend“ Zeit)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de-DE" altLang="de-DE"/>
              <a:t>Kann mehrere Optimierungsziele berücksichtigen (Wichtungsfaktoren)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de-DE" altLang="de-DE"/>
              <a:t>Gut geeignet zur Detailplatzierung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endParaRPr lang="de-DE" altLang="de-DE"/>
          </a:p>
          <a:p>
            <a:pPr defTabSz="914400">
              <a:lnSpc>
                <a:spcPct val="100000"/>
              </a:lnSpc>
              <a:tabLst/>
            </a:pPr>
            <a:r>
              <a:rPr lang="de-DE" altLang="de-DE"/>
              <a:t>Nachteil: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de-DE" altLang="de-DE"/>
              <a:t>Sehr langsame Lösungskonvergenz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endParaRPr lang="en-US" altLang="de-DE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4.3.5	Simulated Annealing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3988"/>
            <a:ext cx="8193087" cy="4381500"/>
          </a:xfrm>
          <a:noFill/>
        </p:spPr>
        <p:txBody>
          <a:bodyPr lIns="191095" tIns="44941" rIns="89883" bIns="44941"/>
          <a:lstStyle/>
          <a:p>
            <a:pPr defTabSz="914400">
              <a:lnSpc>
                <a:spcPct val="105000"/>
              </a:lnSpc>
              <a:tabLst>
                <a:tab pos="0" algn="l"/>
              </a:tabLst>
            </a:pPr>
            <a:r>
              <a:rPr lang="de-DE" altLang="de-DE"/>
              <a:t>Zuordnung zu Einbauplätzen (z.B. bei Gate-Arrays)</a:t>
            </a:r>
          </a:p>
          <a:p>
            <a:pPr defTabSz="914400">
              <a:lnSpc>
                <a:spcPct val="105000"/>
              </a:lnSpc>
              <a:tabLst>
                <a:tab pos="0" algn="l"/>
              </a:tabLst>
            </a:pPr>
            <a:r>
              <a:rPr lang="de-DE" altLang="de-DE"/>
              <a:t>Neuronale Netzwerke</a:t>
            </a:r>
          </a:p>
          <a:p>
            <a:pPr defTabSz="914400">
              <a:lnSpc>
                <a:spcPct val="105000"/>
              </a:lnSpc>
              <a:tabLst>
                <a:tab pos="0" algn="l"/>
              </a:tabLst>
            </a:pPr>
            <a:r>
              <a:rPr lang="de-DE" altLang="de-DE"/>
              <a:t>Evolutionäre Algorithmen</a:t>
            </a:r>
          </a:p>
          <a:p>
            <a:pPr defTabSz="914400">
              <a:lnSpc>
                <a:spcPct val="105000"/>
              </a:lnSpc>
              <a:tabLst>
                <a:tab pos="0" algn="l"/>
              </a:tabLst>
            </a:pPr>
            <a:r>
              <a:rPr lang="de-DE" altLang="de-DE"/>
              <a:t>Timing-driven Placement / Performance-driven Placement</a:t>
            </a:r>
            <a:endParaRPr lang="en-US" altLang="de-D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4.3.6	Weitere Platzierungsalgorithmen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339850"/>
            <a:ext cx="7739062" cy="5041900"/>
          </a:xfrm>
          <a:noFill/>
        </p:spPr>
        <p:txBody>
          <a:bodyPr lIns="180500" tIns="42449" rIns="84899" bIns="42449"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4.2	Optimierungsziele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700"/>
              <a:t>    </a:t>
            </a:r>
            <a:r>
              <a:rPr lang="de-DE" altLang="de-DE"/>
              <a:t>4.2.1  Gewichtete Gesamtverbindungslänge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4.2.2  Maximale Schnittanzahl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4.2.3  Lokale Verdrahtungsdichte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4.2.4  Signalverzögerungen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4.3	Platzierungsalgorithmen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		</a:t>
            </a:r>
            <a:r>
              <a:rPr lang="de-DE" altLang="de-DE" sz="1600"/>
              <a:t>4.3.1  Min-Cut-Platzierung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4.3.2  Min-Cut-Platzierung mit Anschlussfestlegung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4.3.3  Quadratische Platzierung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4.3.4  Kräfteplatzierung mittels ZFT-Position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4.3.5  Simulated Annealing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z="1600"/>
              <a:t>		4.3.6  Weitere Platzierungsalgorithmen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4.4	Aktuelle Platzierungswerkzeuge</a:t>
            </a:r>
          </a:p>
          <a:p>
            <a:pPr marL="0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/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endParaRPr lang="de-DE" altLang="de-DE" sz="1600"/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Zusammenfassung Kapitel 4 – Platzierung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4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557338"/>
            <a:ext cx="8356600" cy="4381500"/>
          </a:xfrm>
        </p:spPr>
        <p:txBody>
          <a:bodyPr/>
          <a:lstStyle/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 dirty="0"/>
              <a:t>Vorgriff auf das zu erwartende Verdrahtungsergebnis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 dirty="0"/>
              <a:t>Platzierung nur bei 100%iger Verdrahtung sinnvoll + weitere Optimierungsziele</a:t>
            </a:r>
          </a:p>
          <a:p>
            <a:pPr marL="323850" indent="-323850" defTabSz="849313">
              <a:lnSpc>
                <a:spcPts val="2200"/>
              </a:lnSpc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 dirty="0"/>
              <a:t>Einfache, schnell zu ermittelnde Parameter, die auf Verdrahtungseigenschaften schließen lassen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4.2  	Optimierungsziele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4.2	Optimierungsziele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1401763" y="1257300"/>
            <a:ext cx="1981200" cy="1371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flipH="1">
            <a:off x="3125788" y="1109663"/>
            <a:ext cx="355600" cy="238125"/>
          </a:xfrm>
          <a:prstGeom prst="rect">
            <a:avLst/>
          </a:prstGeom>
          <a:solidFill>
            <a:srgbClr val="EDEDE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>
            <a:off x="1311275" y="1768475"/>
            <a:ext cx="355600" cy="238125"/>
          </a:xfrm>
          <a:prstGeom prst="rect">
            <a:avLst/>
          </a:prstGeom>
          <a:solidFill>
            <a:srgbClr val="EDEDE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3260725" y="1347788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1666875" y="1912938"/>
            <a:ext cx="159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2401888" y="1912938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 flipH="1">
            <a:off x="6188075" y="1173163"/>
            <a:ext cx="947738" cy="14557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 flipH="1">
            <a:off x="4810125" y="1173163"/>
            <a:ext cx="947738" cy="14557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 flipH="1">
            <a:off x="6767513" y="1481138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 flipH="1">
            <a:off x="6731000" y="1874838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 flipH="1">
            <a:off x="6654800" y="2241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 flipH="1">
            <a:off x="6478588" y="163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 flipH="1">
            <a:off x="6402388" y="2089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 flipH="1">
            <a:off x="5083175" y="1479550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 flipH="1">
            <a:off x="5437188" y="1670050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 flipH="1">
            <a:off x="5083175" y="1931988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 flipH="1">
            <a:off x="5248275" y="201612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 flipH="1">
            <a:off x="5130800" y="219551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 flipH="1">
            <a:off x="5159375" y="1519238"/>
            <a:ext cx="1643063" cy="1587"/>
          </a:xfrm>
          <a:custGeom>
            <a:avLst/>
            <a:gdLst>
              <a:gd name="T0" fmla="*/ 0 w 978"/>
              <a:gd name="T1" fmla="*/ 0 h 1"/>
              <a:gd name="T2" fmla="*/ 2147483647 w 978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78" h="1">
                <a:moveTo>
                  <a:pt x="0" y="0"/>
                </a:moveTo>
                <a:lnTo>
                  <a:pt x="9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6767513" y="1554163"/>
            <a:ext cx="381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 flipH="1">
            <a:off x="6697663" y="1931988"/>
            <a:ext cx="69850" cy="333375"/>
          </a:xfrm>
          <a:custGeom>
            <a:avLst/>
            <a:gdLst>
              <a:gd name="T0" fmla="*/ 0 w 42"/>
              <a:gd name="T1" fmla="*/ 0 h 199"/>
              <a:gd name="T2" fmla="*/ 2147483647 w 42"/>
              <a:gd name="T3" fmla="*/ 2147483647 h 1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" h="199">
                <a:moveTo>
                  <a:pt x="0" y="0"/>
                </a:moveTo>
                <a:lnTo>
                  <a:pt x="42" y="1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 flipH="1">
            <a:off x="6450013" y="1912938"/>
            <a:ext cx="317500" cy="211137"/>
          </a:xfrm>
          <a:custGeom>
            <a:avLst/>
            <a:gdLst>
              <a:gd name="T0" fmla="*/ 0 w 189"/>
              <a:gd name="T1" fmla="*/ 0 h 126"/>
              <a:gd name="T2" fmla="*/ 2147483647 w 189"/>
              <a:gd name="T3" fmla="*/ 2147483647 h 1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9" h="126">
                <a:moveTo>
                  <a:pt x="0" y="0"/>
                </a:moveTo>
                <a:lnTo>
                  <a:pt x="189" y="1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 flipH="1">
            <a:off x="6540500" y="1685925"/>
            <a:ext cx="227013" cy="228600"/>
          </a:xfrm>
          <a:custGeom>
            <a:avLst/>
            <a:gdLst>
              <a:gd name="T0" fmla="*/ 0 w 135"/>
              <a:gd name="T1" fmla="*/ 2147483647 h 136"/>
              <a:gd name="T2" fmla="*/ 2147483647 w 135"/>
              <a:gd name="T3" fmla="*/ 0 h 1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5" h="136">
                <a:moveTo>
                  <a:pt x="0" y="136"/>
                </a:moveTo>
                <a:lnTo>
                  <a:pt x="1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5511800" y="1670050"/>
            <a:ext cx="966788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 flipH="1">
            <a:off x="5305425" y="2044700"/>
            <a:ext cx="1144588" cy="80963"/>
          </a:xfrm>
          <a:custGeom>
            <a:avLst/>
            <a:gdLst>
              <a:gd name="T0" fmla="*/ 0 w 681"/>
              <a:gd name="T1" fmla="*/ 2147483647 h 49"/>
              <a:gd name="T2" fmla="*/ 2147483647 w 681"/>
              <a:gd name="T3" fmla="*/ 0 h 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1" h="49">
                <a:moveTo>
                  <a:pt x="0" y="49"/>
                </a:moveTo>
                <a:lnTo>
                  <a:pt x="68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 flipH="1">
            <a:off x="5129213" y="1712913"/>
            <a:ext cx="307975" cy="234950"/>
          </a:xfrm>
          <a:custGeom>
            <a:avLst/>
            <a:gdLst>
              <a:gd name="T0" fmla="*/ 0 w 183"/>
              <a:gd name="T1" fmla="*/ 0 h 140"/>
              <a:gd name="T2" fmla="*/ 2147483647 w 183"/>
              <a:gd name="T3" fmla="*/ 2147483647 h 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3" h="140">
                <a:moveTo>
                  <a:pt x="0" y="0"/>
                </a:moveTo>
                <a:lnTo>
                  <a:pt x="183" y="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 flipH="1">
            <a:off x="5119688" y="1535113"/>
            <a:ext cx="4762" cy="428625"/>
          </a:xfrm>
          <a:custGeom>
            <a:avLst/>
            <a:gdLst>
              <a:gd name="T0" fmla="*/ 0 w 3"/>
              <a:gd name="T1" fmla="*/ 0 h 255"/>
              <a:gd name="T2" fmla="*/ 2147483647 w 3"/>
              <a:gd name="T3" fmla="*/ 2147483647 h 2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55">
                <a:moveTo>
                  <a:pt x="0" y="0"/>
                </a:moveTo>
                <a:lnTo>
                  <a:pt x="3" y="2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 flipH="1">
            <a:off x="5127625" y="1963738"/>
            <a:ext cx="168275" cy="80962"/>
          </a:xfrm>
          <a:custGeom>
            <a:avLst/>
            <a:gdLst>
              <a:gd name="T0" fmla="*/ 2147483647 w 100"/>
              <a:gd name="T1" fmla="*/ 0 h 48"/>
              <a:gd name="T2" fmla="*/ 0 w 100"/>
              <a:gd name="T3" fmla="*/ 2147483647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0" h="48">
                <a:moveTo>
                  <a:pt x="100" y="0"/>
                </a:moveTo>
                <a:lnTo>
                  <a:pt x="0" y="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5159375" y="2079625"/>
            <a:ext cx="109538" cy="180975"/>
          </a:xfrm>
          <a:custGeom>
            <a:avLst/>
            <a:gdLst>
              <a:gd name="T0" fmla="*/ 2147483647 w 40"/>
              <a:gd name="T1" fmla="*/ 0 h 102"/>
              <a:gd name="T2" fmla="*/ 0 w 40"/>
              <a:gd name="T3" fmla="*/ 2147483647 h 1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" h="102">
                <a:moveTo>
                  <a:pt x="40" y="0"/>
                </a:moveTo>
                <a:lnTo>
                  <a:pt x="0" y="1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1506538" y="3402013"/>
            <a:ext cx="187325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1884363" y="3402013"/>
            <a:ext cx="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2257425" y="3402013"/>
            <a:ext cx="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633663" y="3402013"/>
            <a:ext cx="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3005138" y="3402013"/>
            <a:ext cx="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1506538" y="377507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1506538" y="41481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1517650" y="4521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1506538" y="48958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2578100" y="4221163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2578100" y="4327525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2578100" y="4435475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2686050" y="4087813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2952750" y="4087813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2816225" y="4087813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4535488" y="3402013"/>
            <a:ext cx="2973387" cy="173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5349875" y="3898900"/>
            <a:ext cx="290513" cy="33972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85" name="AutoShape 49"/>
          <p:cNvSpPr>
            <a:spLocks noChangeArrowheads="1"/>
          </p:cNvSpPr>
          <p:nvPr/>
        </p:nvSpPr>
        <p:spPr bwMode="auto">
          <a:xfrm>
            <a:off x="5757863" y="4449763"/>
            <a:ext cx="290512" cy="33972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86" name="AutoShape 50"/>
          <p:cNvSpPr>
            <a:spLocks noChangeArrowheads="1"/>
          </p:cNvSpPr>
          <p:nvPr/>
        </p:nvSpPr>
        <p:spPr bwMode="auto">
          <a:xfrm>
            <a:off x="6226175" y="3935413"/>
            <a:ext cx="290513" cy="33972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5068888" y="3962400"/>
            <a:ext cx="280987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5640388" y="4068763"/>
            <a:ext cx="1174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V="1">
            <a:off x="6048375" y="4068763"/>
            <a:ext cx="177800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6516688" y="4068763"/>
            <a:ext cx="4270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1311275" y="2817813"/>
            <a:ext cx="276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/>
              <a:t>Gesamtverbindungslänge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4459288" y="2817813"/>
            <a:ext cx="345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/>
              <a:t>Anzahl der geschnittenen Netze</a:t>
            </a: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311275" y="5308600"/>
            <a:ext cx="220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/>
              <a:t>Lokale Verdrahtungsdichte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4840288" y="5308600"/>
            <a:ext cx="2457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/>
              <a:t>Signalverzögerungen</a:t>
            </a: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6932613" y="4275138"/>
            <a:ext cx="292100" cy="330200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4776788" y="3783013"/>
            <a:ext cx="292100" cy="331787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 flipH="1">
            <a:off x="2216150" y="2478088"/>
            <a:ext cx="357188" cy="238125"/>
          </a:xfrm>
          <a:prstGeom prst="rect">
            <a:avLst/>
          </a:prstGeom>
          <a:solidFill>
            <a:srgbClr val="EDEDE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Oberste Priorität: Schnelligkeit des Algorithmus</a:t>
            </a:r>
          </a:p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Annahme: Netze werden in Manhattan-Geometrie verdrahtet. D.h., ein </a:t>
            </a:r>
            <a:r>
              <a:rPr lang="de-DE" altLang="de-DE">
                <a:solidFill>
                  <a:srgbClr val="CC0000"/>
                </a:solidFill>
              </a:rPr>
              <a:t>Zweipunkt-Netz</a:t>
            </a:r>
            <a:r>
              <a:rPr lang="de-DE" altLang="de-DE"/>
              <a:t>, welches die beiden Zellen </a:t>
            </a:r>
            <a:r>
              <a:rPr lang="de-DE" altLang="de-DE" i="1"/>
              <a:t>i</a:t>
            </a:r>
            <a:r>
              <a:rPr lang="de-DE" altLang="de-DE"/>
              <a:t> und </a:t>
            </a:r>
            <a:r>
              <a:rPr lang="de-DE" altLang="de-DE" i="1"/>
              <a:t>j </a:t>
            </a:r>
            <a:r>
              <a:rPr lang="de-DE" altLang="de-DE"/>
              <a:t>verbindet, hat eine Manhattan-Länge von </a:t>
            </a:r>
            <a:r>
              <a:rPr lang="de-DE" altLang="de-DE" i="1"/>
              <a:t>x</a:t>
            </a:r>
            <a:r>
              <a:rPr lang="de-DE" altLang="de-DE" i="1" baseline="-25000"/>
              <a:t>ij</a:t>
            </a:r>
            <a:r>
              <a:rPr lang="de-DE" altLang="de-DE" i="1"/>
              <a:t> + y</a:t>
            </a:r>
            <a:r>
              <a:rPr lang="de-DE" altLang="de-DE" i="1" baseline="-25000"/>
              <a:t>ij</a:t>
            </a:r>
            <a:r>
              <a:rPr lang="de-DE" altLang="de-DE"/>
              <a:t> , wobei </a:t>
            </a:r>
            <a:r>
              <a:rPr lang="de-DE" altLang="de-DE" i="1"/>
              <a:t>x</a:t>
            </a:r>
            <a:r>
              <a:rPr lang="de-DE" altLang="de-DE" i="1" baseline="-25000"/>
              <a:t>ij</a:t>
            </a:r>
            <a:r>
              <a:rPr lang="de-DE" altLang="de-DE"/>
              <a:t>  der Horizontalabstand der beiden Zellen </a:t>
            </a:r>
            <a:r>
              <a:rPr lang="de-DE" altLang="de-DE" i="1"/>
              <a:t>i </a:t>
            </a:r>
            <a:r>
              <a:rPr lang="de-DE" altLang="de-DE"/>
              <a:t>und </a:t>
            </a:r>
            <a:r>
              <a:rPr lang="de-DE" altLang="de-DE" i="1"/>
              <a:t>j  </a:t>
            </a:r>
            <a:r>
              <a:rPr lang="de-DE" altLang="de-DE"/>
              <a:t>ist und </a:t>
            </a:r>
            <a:r>
              <a:rPr lang="de-DE" altLang="de-DE" i="1"/>
              <a:t>y</a:t>
            </a:r>
            <a:r>
              <a:rPr lang="de-DE" altLang="de-DE" i="1" baseline="-25000"/>
              <a:t>ij</a:t>
            </a:r>
            <a:r>
              <a:rPr lang="de-DE" altLang="de-DE"/>
              <a:t> deren Vertikalabstand. </a:t>
            </a:r>
          </a:p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Abschätzung der Verdrahtungslängen bei </a:t>
            </a:r>
            <a:r>
              <a:rPr lang="de-DE" altLang="de-DE">
                <a:solidFill>
                  <a:srgbClr val="CC0000"/>
                </a:solidFill>
              </a:rPr>
              <a:t>Mehrpunkt-Netzen</a:t>
            </a:r>
            <a:r>
              <a:rPr lang="de-DE" altLang="de-DE"/>
              <a:t> nach verschiedenen Möglichkeiten.</a:t>
            </a:r>
            <a:r>
              <a:rPr lang="en-US" altLang="de-DE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	Optimierungsziel: Gesamtverbindungslänge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5492750"/>
            <a:ext cx="1601788" cy="4921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Länge halber Netz-</a:t>
            </a:r>
            <a:br>
              <a:rPr lang="de-DE" altLang="de-DE" sz="1300"/>
            </a:br>
            <a:r>
              <a:rPr lang="de-DE" altLang="de-DE" sz="1300"/>
              <a:t>umfang = 9</a:t>
            </a:r>
            <a:endParaRPr lang="en-US" altLang="de-DE" sz="13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36613" y="3840163"/>
            <a:ext cx="1371600" cy="16017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6613" y="3840163"/>
            <a:ext cx="1371600" cy="1601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36613" y="40687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836613" y="42973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836613" y="45259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36613" y="4754563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36613" y="4983163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36613" y="5211763"/>
            <a:ext cx="1371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065213" y="3840163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293813" y="3840163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522413" y="3840163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751013" y="3840163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979613" y="3840163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881063" y="4797425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016125" y="3881438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331913" y="4335463"/>
            <a:ext cx="381000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477963" y="47101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 rot="-5400000">
            <a:off x="1677988" y="5137150"/>
            <a:ext cx="147638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066800" y="4068763"/>
            <a:ext cx="914400" cy="1144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1023938" y="49387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1709738" y="5176838"/>
            <a:ext cx="762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1939925" y="4033838"/>
            <a:ext cx="762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285875" y="380523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4</a:t>
            </a:r>
            <a:endParaRPr lang="en-US" altLang="de-DE" sz="1300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943100" y="4489450"/>
            <a:ext cx="285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5</a:t>
            </a:r>
            <a:endParaRPr lang="en-US" altLang="de-DE" sz="1300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08013" y="1989138"/>
            <a:ext cx="273208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Halber Umfang des</a:t>
            </a:r>
            <a:br>
              <a:rPr lang="de-DE" altLang="de-DE"/>
            </a:br>
            <a:r>
              <a:rPr lang="de-DE" altLang="de-DE"/>
              <a:t>minimal umschließenden </a:t>
            </a:r>
          </a:p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Rechtecks </a:t>
            </a:r>
            <a:br>
              <a:rPr lang="de-DE" altLang="de-DE"/>
            </a:br>
            <a:r>
              <a:rPr lang="de-DE" altLang="de-DE"/>
              <a:t>(</a:t>
            </a:r>
            <a:r>
              <a:rPr lang="en-US" altLang="de-DE"/>
              <a:t>Semi-perimeter method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656013" y="1970088"/>
            <a:ext cx="20494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Kompletter Graph </a:t>
            </a:r>
            <a:br>
              <a:rPr lang="de-DE" altLang="de-DE"/>
            </a:br>
            <a:r>
              <a:rPr lang="de-DE" altLang="de-DE"/>
              <a:t>(Complete graph)</a:t>
            </a:r>
            <a:endParaRPr lang="en-US" altLang="de-DE"/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3700463" y="5519738"/>
            <a:ext cx="2090737" cy="4921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Länge kompletter Graph </a:t>
            </a:r>
            <a:br>
              <a:rPr lang="de-DE" altLang="de-DE" sz="1300"/>
            </a:br>
            <a:r>
              <a:rPr lang="de-DE" altLang="de-DE" sz="1100"/>
              <a:t>*</a:t>
            </a:r>
            <a:r>
              <a:rPr lang="de-DE" altLang="de-DE" sz="1300"/>
              <a:t> 2 / Pinanzahl = 14,5</a:t>
            </a:r>
            <a:endParaRPr lang="en-US" altLang="de-DE" sz="1300"/>
          </a:p>
        </p:txBody>
      </p:sp>
      <p:sp>
        <p:nvSpPr>
          <p:cNvPr id="679966" name="Rectangle 30"/>
          <p:cNvSpPr>
            <a:spLocks noChangeArrowheads="1"/>
          </p:cNvSpPr>
          <p:nvPr/>
        </p:nvSpPr>
        <p:spPr bwMode="auto">
          <a:xfrm>
            <a:off x="3811588" y="3841750"/>
            <a:ext cx="1371600" cy="16017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67" name="Rectangle 31"/>
          <p:cNvSpPr>
            <a:spLocks noChangeArrowheads="1"/>
          </p:cNvSpPr>
          <p:nvPr/>
        </p:nvSpPr>
        <p:spPr bwMode="auto">
          <a:xfrm>
            <a:off x="3811588" y="3841750"/>
            <a:ext cx="1371600" cy="16017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>
            <a:off x="3811588" y="40703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>
            <a:off x="3811588" y="42989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3811588" y="45275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1" name="Line 35"/>
          <p:cNvSpPr>
            <a:spLocks noChangeShapeType="1"/>
          </p:cNvSpPr>
          <p:nvPr/>
        </p:nvSpPr>
        <p:spPr bwMode="auto">
          <a:xfrm>
            <a:off x="3811588" y="47561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2" name="Line 36"/>
          <p:cNvSpPr>
            <a:spLocks noChangeShapeType="1"/>
          </p:cNvSpPr>
          <p:nvPr/>
        </p:nvSpPr>
        <p:spPr bwMode="auto">
          <a:xfrm>
            <a:off x="3811588" y="49847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3" name="Line 37"/>
          <p:cNvSpPr>
            <a:spLocks noChangeShapeType="1"/>
          </p:cNvSpPr>
          <p:nvPr/>
        </p:nvSpPr>
        <p:spPr bwMode="auto">
          <a:xfrm>
            <a:off x="3811588" y="52133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4" name="Line 38"/>
          <p:cNvSpPr>
            <a:spLocks noChangeShapeType="1"/>
          </p:cNvSpPr>
          <p:nvPr/>
        </p:nvSpPr>
        <p:spPr bwMode="auto">
          <a:xfrm>
            <a:off x="40401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>
            <a:off x="42687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6" name="Line 40"/>
          <p:cNvSpPr>
            <a:spLocks noChangeShapeType="1"/>
          </p:cNvSpPr>
          <p:nvPr/>
        </p:nvSpPr>
        <p:spPr bwMode="auto">
          <a:xfrm>
            <a:off x="44973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47259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8" name="Line 42"/>
          <p:cNvSpPr>
            <a:spLocks noChangeShapeType="1"/>
          </p:cNvSpPr>
          <p:nvPr/>
        </p:nvSpPr>
        <p:spPr bwMode="auto">
          <a:xfrm>
            <a:off x="49545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79" name="Rectangle 43"/>
          <p:cNvSpPr>
            <a:spLocks noChangeArrowheads="1"/>
          </p:cNvSpPr>
          <p:nvPr/>
        </p:nvSpPr>
        <p:spPr bwMode="auto">
          <a:xfrm>
            <a:off x="3854450" y="4799013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80" name="Rectangle 44"/>
          <p:cNvSpPr>
            <a:spLocks noChangeArrowheads="1"/>
          </p:cNvSpPr>
          <p:nvPr/>
        </p:nvSpPr>
        <p:spPr bwMode="auto">
          <a:xfrm>
            <a:off x="4991100" y="3883025"/>
            <a:ext cx="147638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81" name="Rectangle 45"/>
          <p:cNvSpPr>
            <a:spLocks noChangeArrowheads="1"/>
          </p:cNvSpPr>
          <p:nvPr/>
        </p:nvSpPr>
        <p:spPr bwMode="auto">
          <a:xfrm>
            <a:off x="4306888" y="4337050"/>
            <a:ext cx="381000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82" name="Rectangle 46"/>
          <p:cNvSpPr>
            <a:spLocks noChangeArrowheads="1"/>
          </p:cNvSpPr>
          <p:nvPr/>
        </p:nvSpPr>
        <p:spPr bwMode="auto">
          <a:xfrm rot="-5400000">
            <a:off x="4652963" y="5138738"/>
            <a:ext cx="147637" cy="382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83" name="Rectangle 47"/>
          <p:cNvSpPr>
            <a:spLocks noChangeArrowheads="1"/>
          </p:cNvSpPr>
          <p:nvPr/>
        </p:nvSpPr>
        <p:spPr bwMode="auto">
          <a:xfrm>
            <a:off x="4038600" y="4070350"/>
            <a:ext cx="914400" cy="1144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84" name="Line 48"/>
          <p:cNvSpPr>
            <a:spLocks noChangeShapeType="1"/>
          </p:cNvSpPr>
          <p:nvPr/>
        </p:nvSpPr>
        <p:spPr bwMode="auto">
          <a:xfrm flipV="1">
            <a:off x="4495800" y="4751388"/>
            <a:ext cx="414338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85" name="Line 49"/>
          <p:cNvSpPr>
            <a:spLocks noChangeShapeType="1"/>
          </p:cNvSpPr>
          <p:nvPr/>
        </p:nvSpPr>
        <p:spPr bwMode="auto">
          <a:xfrm flipV="1">
            <a:off x="4910138" y="4064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86" name="Line 50"/>
          <p:cNvSpPr>
            <a:spLocks noChangeShapeType="1"/>
          </p:cNvSpPr>
          <p:nvPr/>
        </p:nvSpPr>
        <p:spPr bwMode="auto">
          <a:xfrm>
            <a:off x="4489450" y="47942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87" name="Line 51"/>
          <p:cNvSpPr>
            <a:spLocks noChangeShapeType="1"/>
          </p:cNvSpPr>
          <p:nvPr/>
        </p:nvSpPr>
        <p:spPr bwMode="auto">
          <a:xfrm>
            <a:off x="4722813" y="4784725"/>
            <a:ext cx="1587" cy="43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88" name="Line 52"/>
          <p:cNvSpPr>
            <a:spLocks noChangeShapeType="1"/>
          </p:cNvSpPr>
          <p:nvPr/>
        </p:nvSpPr>
        <p:spPr bwMode="auto">
          <a:xfrm flipV="1">
            <a:off x="4495800" y="47561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89" name="Line 53"/>
          <p:cNvSpPr>
            <a:spLocks noChangeShapeType="1"/>
          </p:cNvSpPr>
          <p:nvPr/>
        </p:nvSpPr>
        <p:spPr bwMode="auto">
          <a:xfrm>
            <a:off x="4038600" y="49847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9990" name="Text Box 54"/>
          <p:cNvSpPr txBox="1">
            <a:spLocks noChangeArrowheads="1"/>
          </p:cNvSpPr>
          <p:nvPr/>
        </p:nvSpPr>
        <p:spPr bwMode="auto">
          <a:xfrm>
            <a:off x="4668838" y="492283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79991" name="Text Box 55"/>
          <p:cNvSpPr txBox="1">
            <a:spLocks noChangeArrowheads="1"/>
          </p:cNvSpPr>
          <p:nvPr/>
        </p:nvSpPr>
        <p:spPr bwMode="auto">
          <a:xfrm>
            <a:off x="4897438" y="4714875"/>
            <a:ext cx="285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6</a:t>
            </a:r>
            <a:endParaRPr lang="en-US" altLang="de-DE" sz="1300"/>
          </a:p>
        </p:txBody>
      </p:sp>
      <p:sp>
        <p:nvSpPr>
          <p:cNvPr id="679992" name="Text Box 56"/>
          <p:cNvSpPr txBox="1">
            <a:spLocks noChangeArrowheads="1"/>
          </p:cNvSpPr>
          <p:nvPr/>
        </p:nvSpPr>
        <p:spPr bwMode="auto">
          <a:xfrm>
            <a:off x="4668838" y="423703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5</a:t>
            </a:r>
            <a:endParaRPr lang="en-US" altLang="de-DE" sz="1300"/>
          </a:p>
        </p:txBody>
      </p:sp>
      <p:sp>
        <p:nvSpPr>
          <p:cNvPr id="679993" name="Text Box 57"/>
          <p:cNvSpPr txBox="1">
            <a:spLocks noChangeArrowheads="1"/>
          </p:cNvSpPr>
          <p:nvPr/>
        </p:nvSpPr>
        <p:spPr bwMode="auto">
          <a:xfrm>
            <a:off x="4038600" y="4729163"/>
            <a:ext cx="284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79994" name="Text Box 58"/>
          <p:cNvSpPr txBox="1">
            <a:spLocks noChangeArrowheads="1"/>
          </p:cNvSpPr>
          <p:nvPr/>
        </p:nvSpPr>
        <p:spPr bwMode="auto">
          <a:xfrm>
            <a:off x="3803650" y="4256088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8</a:t>
            </a:r>
            <a:endParaRPr lang="en-US" altLang="de-DE" sz="1300"/>
          </a:p>
        </p:txBody>
      </p:sp>
      <p:sp>
        <p:nvSpPr>
          <p:cNvPr id="679995" name="Oval 59"/>
          <p:cNvSpPr>
            <a:spLocks noChangeArrowheads="1"/>
          </p:cNvSpPr>
          <p:nvPr/>
        </p:nvSpPr>
        <p:spPr bwMode="auto">
          <a:xfrm>
            <a:off x="3997325" y="4940300"/>
            <a:ext cx="77788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96" name="Oval 60"/>
          <p:cNvSpPr>
            <a:spLocks noChangeArrowheads="1"/>
          </p:cNvSpPr>
          <p:nvPr/>
        </p:nvSpPr>
        <p:spPr bwMode="auto">
          <a:xfrm>
            <a:off x="4451350" y="4711700"/>
            <a:ext cx="77788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97" name="Oval 61"/>
          <p:cNvSpPr>
            <a:spLocks noChangeArrowheads="1"/>
          </p:cNvSpPr>
          <p:nvPr/>
        </p:nvSpPr>
        <p:spPr bwMode="auto">
          <a:xfrm>
            <a:off x="4683125" y="5178425"/>
            <a:ext cx="77788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98" name="Oval 62"/>
          <p:cNvSpPr>
            <a:spLocks noChangeArrowheads="1"/>
          </p:cNvSpPr>
          <p:nvPr/>
        </p:nvSpPr>
        <p:spPr bwMode="auto">
          <a:xfrm>
            <a:off x="4913313" y="4035425"/>
            <a:ext cx="77787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9999" name="Text Box 63"/>
          <p:cNvSpPr txBox="1">
            <a:spLocks noChangeArrowheads="1"/>
          </p:cNvSpPr>
          <p:nvPr/>
        </p:nvSpPr>
        <p:spPr bwMode="auto">
          <a:xfrm>
            <a:off x="4038600" y="4957763"/>
            <a:ext cx="284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4</a:t>
            </a:r>
            <a:endParaRPr lang="en-US" altLang="de-DE" sz="1300"/>
          </a:p>
        </p:txBody>
      </p:sp>
      <p:sp>
        <p:nvSpPr>
          <p:cNvPr id="680000" name="Text Box 64"/>
          <p:cNvSpPr txBox="1">
            <a:spLocks noChangeArrowheads="1"/>
          </p:cNvSpPr>
          <p:nvPr/>
        </p:nvSpPr>
        <p:spPr bwMode="auto">
          <a:xfrm>
            <a:off x="6718300" y="1970088"/>
            <a:ext cx="18764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Minimale Kette </a:t>
            </a:r>
            <a:br>
              <a:rPr lang="de-DE" altLang="de-DE"/>
            </a:br>
            <a:r>
              <a:rPr lang="de-DE" altLang="de-DE"/>
              <a:t>(Minimum chain)</a:t>
            </a:r>
            <a:endParaRPr lang="en-US" altLang="de-DE"/>
          </a:p>
        </p:txBody>
      </p:sp>
      <p:sp>
        <p:nvSpPr>
          <p:cNvPr id="680001" name="Text Box 65"/>
          <p:cNvSpPr txBox="1">
            <a:spLocks noChangeArrowheads="1"/>
          </p:cNvSpPr>
          <p:nvPr/>
        </p:nvSpPr>
        <p:spPr bwMode="auto">
          <a:xfrm>
            <a:off x="6764338" y="5519738"/>
            <a:ext cx="1449387" cy="2936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300"/>
              <a:t>Kettenlänge = 12</a:t>
            </a:r>
            <a:endParaRPr lang="en-US" altLang="de-DE" sz="1300"/>
          </a:p>
        </p:txBody>
      </p:sp>
      <p:sp>
        <p:nvSpPr>
          <p:cNvPr id="680002" name="Rectangle 66"/>
          <p:cNvSpPr>
            <a:spLocks noChangeArrowheads="1"/>
          </p:cNvSpPr>
          <p:nvPr/>
        </p:nvSpPr>
        <p:spPr bwMode="auto">
          <a:xfrm>
            <a:off x="6859588" y="3841750"/>
            <a:ext cx="1371600" cy="16017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03" name="Rectangle 67"/>
          <p:cNvSpPr>
            <a:spLocks noChangeArrowheads="1"/>
          </p:cNvSpPr>
          <p:nvPr/>
        </p:nvSpPr>
        <p:spPr bwMode="auto">
          <a:xfrm>
            <a:off x="6859588" y="3841750"/>
            <a:ext cx="1371600" cy="16017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04" name="Line 68"/>
          <p:cNvSpPr>
            <a:spLocks noChangeShapeType="1"/>
          </p:cNvSpPr>
          <p:nvPr/>
        </p:nvSpPr>
        <p:spPr bwMode="auto">
          <a:xfrm>
            <a:off x="6859588" y="40703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05" name="Line 69"/>
          <p:cNvSpPr>
            <a:spLocks noChangeShapeType="1"/>
          </p:cNvSpPr>
          <p:nvPr/>
        </p:nvSpPr>
        <p:spPr bwMode="auto">
          <a:xfrm>
            <a:off x="6859588" y="42989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06" name="Line 70"/>
          <p:cNvSpPr>
            <a:spLocks noChangeShapeType="1"/>
          </p:cNvSpPr>
          <p:nvPr/>
        </p:nvSpPr>
        <p:spPr bwMode="auto">
          <a:xfrm>
            <a:off x="6859588" y="45275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07" name="Line 71"/>
          <p:cNvSpPr>
            <a:spLocks noChangeShapeType="1"/>
          </p:cNvSpPr>
          <p:nvPr/>
        </p:nvSpPr>
        <p:spPr bwMode="auto">
          <a:xfrm>
            <a:off x="6859588" y="47561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08" name="Line 72"/>
          <p:cNvSpPr>
            <a:spLocks noChangeShapeType="1"/>
          </p:cNvSpPr>
          <p:nvPr/>
        </p:nvSpPr>
        <p:spPr bwMode="auto">
          <a:xfrm>
            <a:off x="6859588" y="49847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09" name="Line 73"/>
          <p:cNvSpPr>
            <a:spLocks noChangeShapeType="1"/>
          </p:cNvSpPr>
          <p:nvPr/>
        </p:nvSpPr>
        <p:spPr bwMode="auto">
          <a:xfrm>
            <a:off x="6859588" y="5213350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0" name="Line 74"/>
          <p:cNvSpPr>
            <a:spLocks noChangeShapeType="1"/>
          </p:cNvSpPr>
          <p:nvPr/>
        </p:nvSpPr>
        <p:spPr bwMode="auto">
          <a:xfrm>
            <a:off x="70881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1" name="Line 75"/>
          <p:cNvSpPr>
            <a:spLocks noChangeShapeType="1"/>
          </p:cNvSpPr>
          <p:nvPr/>
        </p:nvSpPr>
        <p:spPr bwMode="auto">
          <a:xfrm>
            <a:off x="73167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2" name="Line 76"/>
          <p:cNvSpPr>
            <a:spLocks noChangeShapeType="1"/>
          </p:cNvSpPr>
          <p:nvPr/>
        </p:nvSpPr>
        <p:spPr bwMode="auto">
          <a:xfrm>
            <a:off x="75453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3" name="Line 77"/>
          <p:cNvSpPr>
            <a:spLocks noChangeShapeType="1"/>
          </p:cNvSpPr>
          <p:nvPr/>
        </p:nvSpPr>
        <p:spPr bwMode="auto">
          <a:xfrm>
            <a:off x="77739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4" name="Line 78"/>
          <p:cNvSpPr>
            <a:spLocks noChangeShapeType="1"/>
          </p:cNvSpPr>
          <p:nvPr/>
        </p:nvSpPr>
        <p:spPr bwMode="auto">
          <a:xfrm>
            <a:off x="8002588" y="384175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15" name="Rectangle 79"/>
          <p:cNvSpPr>
            <a:spLocks noChangeArrowheads="1"/>
          </p:cNvSpPr>
          <p:nvPr/>
        </p:nvSpPr>
        <p:spPr bwMode="auto">
          <a:xfrm>
            <a:off x="6904038" y="4799013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16" name="Oval 80"/>
          <p:cNvSpPr>
            <a:spLocks noChangeArrowheads="1"/>
          </p:cNvSpPr>
          <p:nvPr/>
        </p:nvSpPr>
        <p:spPr bwMode="auto">
          <a:xfrm>
            <a:off x="7046913" y="4940300"/>
            <a:ext cx="77787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17" name="Rectangle 81"/>
          <p:cNvSpPr>
            <a:spLocks noChangeArrowheads="1"/>
          </p:cNvSpPr>
          <p:nvPr/>
        </p:nvSpPr>
        <p:spPr bwMode="auto">
          <a:xfrm>
            <a:off x="8039100" y="3883025"/>
            <a:ext cx="149225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18" name="Rectangle 82"/>
          <p:cNvSpPr>
            <a:spLocks noChangeArrowheads="1"/>
          </p:cNvSpPr>
          <p:nvPr/>
        </p:nvSpPr>
        <p:spPr bwMode="auto">
          <a:xfrm>
            <a:off x="7356475" y="4337050"/>
            <a:ext cx="379413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19" name="Oval 83"/>
          <p:cNvSpPr>
            <a:spLocks noChangeArrowheads="1"/>
          </p:cNvSpPr>
          <p:nvPr/>
        </p:nvSpPr>
        <p:spPr bwMode="auto">
          <a:xfrm>
            <a:off x="7500938" y="47117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20" name="Rectangle 84"/>
          <p:cNvSpPr>
            <a:spLocks noChangeArrowheads="1"/>
          </p:cNvSpPr>
          <p:nvPr/>
        </p:nvSpPr>
        <p:spPr bwMode="auto">
          <a:xfrm rot="-5400000">
            <a:off x="7701756" y="5139532"/>
            <a:ext cx="147637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21" name="Oval 85"/>
          <p:cNvSpPr>
            <a:spLocks noChangeArrowheads="1"/>
          </p:cNvSpPr>
          <p:nvPr/>
        </p:nvSpPr>
        <p:spPr bwMode="auto">
          <a:xfrm>
            <a:off x="7732713" y="5178425"/>
            <a:ext cx="762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22" name="Oval 86"/>
          <p:cNvSpPr>
            <a:spLocks noChangeArrowheads="1"/>
          </p:cNvSpPr>
          <p:nvPr/>
        </p:nvSpPr>
        <p:spPr bwMode="auto">
          <a:xfrm>
            <a:off x="7962900" y="4035425"/>
            <a:ext cx="762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0023" name="Line 87"/>
          <p:cNvSpPr>
            <a:spLocks noChangeShapeType="1"/>
          </p:cNvSpPr>
          <p:nvPr/>
        </p:nvSpPr>
        <p:spPr bwMode="auto">
          <a:xfrm flipH="1">
            <a:off x="7772400" y="40703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4" name="Line 88"/>
          <p:cNvSpPr>
            <a:spLocks noChangeShapeType="1"/>
          </p:cNvSpPr>
          <p:nvPr/>
        </p:nvSpPr>
        <p:spPr bwMode="auto">
          <a:xfrm>
            <a:off x="7772400" y="4070350"/>
            <a:ext cx="0" cy="1144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5" name="Line 89"/>
          <p:cNvSpPr>
            <a:spLocks noChangeShapeType="1"/>
          </p:cNvSpPr>
          <p:nvPr/>
        </p:nvSpPr>
        <p:spPr bwMode="auto">
          <a:xfrm>
            <a:off x="7543800" y="4756150"/>
            <a:ext cx="0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6" name="Line 90"/>
          <p:cNvSpPr>
            <a:spLocks noChangeShapeType="1"/>
          </p:cNvSpPr>
          <p:nvPr/>
        </p:nvSpPr>
        <p:spPr bwMode="auto">
          <a:xfrm>
            <a:off x="7543800" y="52149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7" name="Line 91"/>
          <p:cNvSpPr>
            <a:spLocks noChangeShapeType="1"/>
          </p:cNvSpPr>
          <p:nvPr/>
        </p:nvSpPr>
        <p:spPr bwMode="auto">
          <a:xfrm flipV="1">
            <a:off x="7086600" y="4756150"/>
            <a:ext cx="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8" name="Line 92"/>
          <p:cNvSpPr>
            <a:spLocks noChangeShapeType="1"/>
          </p:cNvSpPr>
          <p:nvPr/>
        </p:nvSpPr>
        <p:spPr bwMode="auto">
          <a:xfrm>
            <a:off x="7086600" y="47561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0029" name="Text Box 93"/>
          <p:cNvSpPr txBox="1">
            <a:spLocks noChangeArrowheads="1"/>
          </p:cNvSpPr>
          <p:nvPr/>
        </p:nvSpPr>
        <p:spPr bwMode="auto">
          <a:xfrm>
            <a:off x="7058025" y="449421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80030" name="Text Box 94"/>
          <p:cNvSpPr txBox="1">
            <a:spLocks noChangeArrowheads="1"/>
          </p:cNvSpPr>
          <p:nvPr/>
        </p:nvSpPr>
        <p:spPr bwMode="auto">
          <a:xfrm>
            <a:off x="7292975" y="4929188"/>
            <a:ext cx="284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3</a:t>
            </a:r>
            <a:endParaRPr lang="en-US" altLang="de-DE" sz="1300"/>
          </a:p>
        </p:txBody>
      </p:sp>
      <p:sp>
        <p:nvSpPr>
          <p:cNvPr id="680031" name="Text Box 95"/>
          <p:cNvSpPr txBox="1">
            <a:spLocks noChangeArrowheads="1"/>
          </p:cNvSpPr>
          <p:nvPr/>
        </p:nvSpPr>
        <p:spPr bwMode="auto">
          <a:xfrm>
            <a:off x="7731125" y="4487863"/>
            <a:ext cx="285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1300"/>
              <a:t>6</a:t>
            </a:r>
            <a:endParaRPr lang="en-US" altLang="de-DE" sz="1300"/>
          </a:p>
        </p:txBody>
      </p:sp>
      <p:sp>
        <p:nvSpPr>
          <p:cNvPr id="16480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4.2.1	Optimierungsziel: Gesamtverbindungslänge</a:t>
            </a:r>
          </a:p>
        </p:txBody>
      </p:sp>
      <p:sp>
        <p:nvSpPr>
          <p:cNvPr id="16481" name="Text Box 98"/>
          <p:cNvSpPr txBox="1">
            <a:spLocks noChangeArrowheads="1"/>
          </p:cNvSpPr>
          <p:nvPr/>
        </p:nvSpPr>
        <p:spPr bwMode="auto">
          <a:xfrm>
            <a:off x="611188" y="1362075"/>
            <a:ext cx="64166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b="1"/>
              <a:t>Abschätzung der Verdrahtungslängen bei Mehrpunktnetzen</a:t>
            </a:r>
          </a:p>
        </p:txBody>
      </p:sp>
      <p:sp>
        <p:nvSpPr>
          <p:cNvPr id="16482" name="Text Box 99"/>
          <p:cNvSpPr txBox="1">
            <a:spLocks noChangeArrowheads="1"/>
          </p:cNvSpPr>
          <p:nvPr/>
        </p:nvSpPr>
        <p:spPr bwMode="auto">
          <a:xfrm rot="-5400000">
            <a:off x="7183438" y="4510088"/>
            <a:ext cx="3078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800">
                <a:solidFill>
                  <a:srgbClr val="B2B2B2"/>
                </a:solidFill>
              </a:rPr>
              <a:t>Nach Sait, S. M., Youssef, H.: VLSI Physical Design Automation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7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7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7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7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7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7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7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7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7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7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7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8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8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8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8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8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8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8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8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8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8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8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8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8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8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8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8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8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8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8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8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8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8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8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68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68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8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8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4" grpId="0"/>
      <p:bldP spid="679965" grpId="0" animBg="1"/>
      <p:bldP spid="679966" grpId="0" animBg="1"/>
      <p:bldP spid="679967" grpId="0" animBg="1"/>
      <p:bldP spid="679968" grpId="0" animBg="1"/>
      <p:bldP spid="679969" grpId="0" animBg="1"/>
      <p:bldP spid="679970" grpId="0" animBg="1"/>
      <p:bldP spid="679971" grpId="0" animBg="1"/>
      <p:bldP spid="679972" grpId="0" animBg="1"/>
      <p:bldP spid="679973" grpId="0" animBg="1"/>
      <p:bldP spid="679974" grpId="0" animBg="1"/>
      <p:bldP spid="679975" grpId="0" animBg="1"/>
      <p:bldP spid="679976" grpId="0" animBg="1"/>
      <p:bldP spid="679977" grpId="0" animBg="1"/>
      <p:bldP spid="679978" grpId="0" animBg="1"/>
      <p:bldP spid="679979" grpId="0" animBg="1"/>
      <p:bldP spid="679980" grpId="0" animBg="1"/>
      <p:bldP spid="679981" grpId="0" animBg="1"/>
      <p:bldP spid="679982" grpId="0" animBg="1"/>
      <p:bldP spid="679983" grpId="0" animBg="1"/>
      <p:bldP spid="679984" grpId="0" animBg="1"/>
      <p:bldP spid="679985" grpId="0" animBg="1"/>
      <p:bldP spid="679986" grpId="0" animBg="1"/>
      <p:bldP spid="679987" grpId="0" animBg="1"/>
      <p:bldP spid="679988" grpId="0" animBg="1"/>
      <p:bldP spid="679989" grpId="0" animBg="1"/>
      <p:bldP spid="679990" grpId="0"/>
      <p:bldP spid="679991" grpId="0"/>
      <p:bldP spid="679992" grpId="0"/>
      <p:bldP spid="679993" grpId="0"/>
      <p:bldP spid="679994" grpId="0"/>
      <p:bldP spid="679995" grpId="0" animBg="1"/>
      <p:bldP spid="679996" grpId="0" animBg="1"/>
      <p:bldP spid="679997" grpId="0" animBg="1"/>
      <p:bldP spid="679998" grpId="0" animBg="1"/>
      <p:bldP spid="679999" grpId="0"/>
      <p:bldP spid="680000" grpId="0"/>
      <p:bldP spid="680001" grpId="0" animBg="1"/>
      <p:bldP spid="680002" grpId="0" animBg="1"/>
      <p:bldP spid="680003" grpId="0" animBg="1"/>
      <p:bldP spid="680004" grpId="0" animBg="1"/>
      <p:bldP spid="680005" grpId="0" animBg="1"/>
      <p:bldP spid="680006" grpId="0" animBg="1"/>
      <p:bldP spid="680007" grpId="0" animBg="1"/>
      <p:bldP spid="680008" grpId="0" animBg="1"/>
      <p:bldP spid="680009" grpId="0" animBg="1"/>
      <p:bldP spid="680010" grpId="0" animBg="1"/>
      <p:bldP spid="680011" grpId="0" animBg="1"/>
      <p:bldP spid="680012" grpId="0" animBg="1"/>
      <p:bldP spid="680013" grpId="0" animBg="1"/>
      <p:bldP spid="680014" grpId="0" animBg="1"/>
      <p:bldP spid="680015" grpId="0" animBg="1"/>
      <p:bldP spid="680016" grpId="0" animBg="1"/>
      <p:bldP spid="680017" grpId="0" animBg="1"/>
      <p:bldP spid="680018" grpId="0" animBg="1"/>
      <p:bldP spid="680019" grpId="0" animBg="1"/>
      <p:bldP spid="680020" grpId="0" animBg="1"/>
      <p:bldP spid="680021" grpId="0" animBg="1"/>
      <p:bldP spid="680022" grpId="0" animBg="1"/>
      <p:bldP spid="680023" grpId="0" animBg="1"/>
      <p:bldP spid="680024" grpId="0" animBg="1"/>
      <p:bldP spid="680025" grpId="0" animBg="1"/>
      <p:bldP spid="680026" grpId="0" animBg="1"/>
      <p:bldP spid="680027" grpId="0" animBg="1"/>
      <p:bldP spid="680028" grpId="0" animBg="1"/>
      <p:bldP spid="680029" grpId="0"/>
      <p:bldP spid="680030" grpId="0"/>
      <p:bldP spid="680031" grpId="0"/>
    </p:bld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l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l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3211</Words>
  <Application>Microsoft Office PowerPoint</Application>
  <PresentationFormat>Bildschirmpräsentation (4:3)</PresentationFormat>
  <Paragraphs>687</Paragraphs>
  <Slides>57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Cambria Math</vt:lpstr>
      <vt:lpstr>StarSymbol</vt:lpstr>
      <vt:lpstr>Symbol</vt:lpstr>
      <vt:lpstr>Times</vt:lpstr>
      <vt:lpstr>Times New Roman</vt:lpstr>
      <vt:lpstr>Präsentation Springer</vt:lpstr>
      <vt:lpstr>Formel</vt:lpstr>
      <vt:lpstr>Dokument</vt:lpstr>
      <vt:lpstr>Document</vt:lpstr>
      <vt:lpstr>Gliederung Kapitel 4 – Platzierung</vt:lpstr>
      <vt:lpstr>4.1 Einführung</vt:lpstr>
      <vt:lpstr>4.1 Einführung</vt:lpstr>
      <vt:lpstr>4.1   Einführung</vt:lpstr>
      <vt:lpstr>Kapitel 4 – Platzierung </vt:lpstr>
      <vt:lpstr>4.2   Optimierungsziele</vt:lpstr>
      <vt:lpstr>4.2 Optimierungsziele</vt:lpstr>
      <vt:lpstr>4.2.1 Optimierungsziel: Gesamtverbindungslänge</vt:lpstr>
      <vt:lpstr>4.2.1 Optimierungsziel: Gesamtverbindungslänge</vt:lpstr>
      <vt:lpstr>4.2.1 Optimierungsziel: Gesamtverbindungslänge</vt:lpstr>
      <vt:lpstr>4.2.1 Optimierungsziel: Gesamtverbindungslänge</vt:lpstr>
      <vt:lpstr>4.2.1 Optimierungsziel: Gewichtete Gesamtverbindungslänge</vt:lpstr>
      <vt:lpstr>4.2.1    Optimierungsziel: Gewichtete Gesamtverbindungslänge – Beispiel </vt:lpstr>
      <vt:lpstr>4.2.2 Optimierungsziel: Anzahl der geschnittenen Netze</vt:lpstr>
      <vt:lpstr>4.2.2 Optimierungsziel: Anzahl der geschnittenen Netze – Beispiel </vt:lpstr>
      <vt:lpstr>4.2.3 Optimierungsziel: Lokale Verdrahtungsdichte</vt:lpstr>
      <vt:lpstr>4.2.3 Optimierungsziel: Lokale Verdrahtungsdichte</vt:lpstr>
      <vt:lpstr>4.2.3 Optimierungsziel: Lokale Verdrahtungsdichte</vt:lpstr>
      <vt:lpstr>4.2.3 Optimierungsziel: Lokale Verdrahtungsdichte</vt:lpstr>
      <vt:lpstr>4.2.3 Optimierungsziel: Lokale Verdrahtungsdichte – Beispiel </vt:lpstr>
      <vt:lpstr>4.2.4 Optimierungsziel: Signalverzögerungen</vt:lpstr>
      <vt:lpstr>Kapitel 4 – Platzierung </vt:lpstr>
      <vt:lpstr>4.3  Platzierungsalgorithmen</vt:lpstr>
      <vt:lpstr>4.3  Platzierungsalgorithmen</vt:lpstr>
      <vt:lpstr>4.3.1 Min-Cut-Platzierung</vt:lpstr>
      <vt:lpstr>4.3.1 Min-Cut-Platzierung</vt:lpstr>
      <vt:lpstr>4.3.1 Min-Cut-Platzierung</vt:lpstr>
      <vt:lpstr>4.3.1 Min-Cut-Platzierung: Beispiel </vt:lpstr>
      <vt:lpstr>4.3.1 Min-Cut-Platzierung: Beispiel</vt:lpstr>
      <vt:lpstr>PowerPoint-Präsentation</vt:lpstr>
      <vt:lpstr>4.3.1 Min-Cut-Platzierung</vt:lpstr>
      <vt:lpstr>4.3.2 Min-Cut-Platzierung mit Anschlussfestlegung</vt:lpstr>
      <vt:lpstr>4.3.3 Quadratische Platzierung </vt:lpstr>
      <vt:lpstr>4.3.3 Quadratische Platzierung </vt:lpstr>
      <vt:lpstr>4.3.3 Quadratische Platzierung </vt:lpstr>
      <vt:lpstr>4.3.3 Quadratische Platzierung </vt:lpstr>
      <vt:lpstr>4.3.3 Quadratische Platzierung</vt:lpstr>
      <vt:lpstr>4.3.3 Quadratische Platzierung</vt:lpstr>
      <vt:lpstr>4.3.4 Kräfteplatzierung mittels ZFT-Position</vt:lpstr>
      <vt:lpstr>4.3.4 Kräfteplatzierung mittels ZFT-Position</vt:lpstr>
      <vt:lpstr>4.3.4 Kräfteplatzierung mittels ZFT-Position</vt:lpstr>
      <vt:lpstr>4.3.4 Kräfteplatzierung mittels ZFT-Position</vt:lpstr>
      <vt:lpstr>4.3.4 Kräfteplatzierung mittels ZFT-Position</vt:lpstr>
      <vt:lpstr>4.3.4 Kräfteplatzierung mittels ZFT-Position: Beispiel (ZFT-Position)</vt:lpstr>
      <vt:lpstr>4.3.4 Kräfteplatzierung mittels ZFT-Position: Beispiel (ZFT-Position)</vt:lpstr>
      <vt:lpstr>4.3.4 Kräfteplatzierung mittels ZFT-Position: Beispiel (ZFT-Position)</vt:lpstr>
      <vt:lpstr>4.3.4 Kräfteplatzierung mittels ZFT-Position</vt:lpstr>
      <vt:lpstr>4.3.4 Kräfteplatzierung mittels ZFT-Position</vt:lpstr>
      <vt:lpstr>4.3.4 Kräfteplatzierung mittels ZFT-Position: Beispiel</vt:lpstr>
      <vt:lpstr>4.3.4 Kräfteplatzierung mittels ZFT-Position: Beispiel</vt:lpstr>
      <vt:lpstr>4.3.4 Kräfteplatzierung mittels ZFT-Position: Beispiel</vt:lpstr>
      <vt:lpstr>4.3.4 Kräfteplatzierung mittels ZFT-Position</vt:lpstr>
      <vt:lpstr>4.3.5 Simulated Annealing</vt:lpstr>
      <vt:lpstr>4.3.5 Simulated Annealing</vt:lpstr>
      <vt:lpstr>4.3.5 Simulated Annealing</vt:lpstr>
      <vt:lpstr>4.3.6 Weitere Platzierungsalgorithmen</vt:lpstr>
      <vt:lpstr>Zusammenfassung Kapitel 4 – Platzierung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Layoutsynthese elektronischer Schaltungen, Springer Verlag</dc:title>
  <dc:subject>Kap. 4 -- Platzierung</dc:subject>
  <dc:creator>Jens Lienig</dc:creator>
  <cp:lastModifiedBy>JL L</cp:lastModifiedBy>
  <cp:revision>90</cp:revision>
  <dcterms:created xsi:type="dcterms:W3CDTF">2006-01-19T09:34:56Z</dcterms:created>
  <dcterms:modified xsi:type="dcterms:W3CDTF">2022-11-24T19:59:38Z</dcterms:modified>
</cp:coreProperties>
</file>